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334" r:id="rId4"/>
    <p:sldId id="308" r:id="rId5"/>
    <p:sldId id="302" r:id="rId6"/>
    <p:sldId id="333" r:id="rId7"/>
    <p:sldId id="330" r:id="rId8"/>
    <p:sldId id="332" r:id="rId9"/>
    <p:sldId id="329" r:id="rId1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A1"/>
    <a:srgbClr val="CD5F50"/>
    <a:srgbClr val="D1C9BE"/>
    <a:srgbClr val="E9B178"/>
    <a:srgbClr val="B3AA9D"/>
    <a:srgbClr val="50412B"/>
    <a:srgbClr val="EFEAE4"/>
    <a:srgbClr val="4D7C8B"/>
    <a:srgbClr val="8D503B"/>
    <a:srgbClr val="50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4" autoAdjust="0"/>
    <p:restoredTop sz="91903" autoAdjust="0"/>
  </p:normalViewPr>
  <p:slideViewPr>
    <p:cSldViewPr>
      <p:cViewPr varScale="1">
        <p:scale>
          <a:sx n="89" d="100"/>
          <a:sy n="89" d="100"/>
        </p:scale>
        <p:origin x="756" y="6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58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0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08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approaches: </a:t>
            </a:r>
            <a:endParaRPr lang="ru-RU" sz="3600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trapped in the language </a:t>
            </a:r>
            <a:endParaRPr lang="ru-RU" sz="2800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democratization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771800" y="1059582"/>
            <a:ext cx="6114294" cy="228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 smtClean="0">
                <a:solidFill>
                  <a:srgbClr val="50412B"/>
                </a:solidFill>
              </a:rPr>
              <a:t>of </a:t>
            </a:r>
            <a:r>
              <a:rPr lang="hu-HU" sz="2200" b="1" dirty="0" err="1" smtClean="0">
                <a:solidFill>
                  <a:srgbClr val="50412B"/>
                </a:solidFill>
              </a:rPr>
              <a:t>linear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progress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towards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liberal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democracies</a:t>
            </a:r>
            <a:r>
              <a:rPr lang="en-GB" sz="2200" b="1" dirty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after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the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change</a:t>
            </a:r>
            <a:r>
              <a:rPr lang="hu-HU" sz="2200" b="1" dirty="0" smtClean="0">
                <a:solidFill>
                  <a:srgbClr val="50412B"/>
                </a:solidFill>
              </a:rPr>
              <a:t> of </a:t>
            </a:r>
            <a:r>
              <a:rPr lang="hu-HU" sz="2200" b="1" dirty="0" err="1" smtClean="0">
                <a:solidFill>
                  <a:srgbClr val="50412B"/>
                </a:solidFill>
              </a:rPr>
              <a:t>the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political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regimes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in</a:t>
            </a:r>
            <a:r>
              <a:rPr lang="hu-HU" sz="2200" b="1" dirty="0" smtClean="0">
                <a:solidFill>
                  <a:srgbClr val="50412B"/>
                </a:solidFill>
              </a:rPr>
              <a:t> 1989-1990;</a:t>
            </a:r>
            <a:endParaRPr lang="hu-HU" sz="1100" b="1" dirty="0" smtClean="0">
              <a:solidFill>
                <a:srgbClr val="50412B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 err="1" smtClean="0">
                <a:solidFill>
                  <a:srgbClr val="50412B"/>
                </a:solidFill>
              </a:rPr>
              <a:t>that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any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regime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can</a:t>
            </a:r>
            <a:r>
              <a:rPr lang="hu-HU" sz="2200" b="1" dirty="0" smtClean="0">
                <a:solidFill>
                  <a:srgbClr val="50412B"/>
                </a:solidFill>
              </a:rPr>
              <a:t> be </a:t>
            </a:r>
            <a:r>
              <a:rPr lang="hu-HU" sz="2200" b="1" dirty="0" err="1" smtClean="0">
                <a:solidFill>
                  <a:srgbClr val="50412B"/>
                </a:solidFill>
              </a:rPr>
              <a:t>built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on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any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kind</a:t>
            </a:r>
            <a:r>
              <a:rPr lang="hu-HU" sz="2200" b="1" dirty="0" smtClean="0">
                <a:solidFill>
                  <a:srgbClr val="50412B"/>
                </a:solidFill>
              </a:rPr>
              <a:t> of </a:t>
            </a:r>
            <a:r>
              <a:rPr lang="hu-HU" sz="2200" b="1" dirty="0" err="1" smtClean="0">
                <a:solidFill>
                  <a:srgbClr val="50412B"/>
                </a:solidFill>
              </a:rPr>
              <a:t>ruins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of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communist</a:t>
            </a:r>
            <a:r>
              <a:rPr lang="hu-HU" sz="2200" b="1" dirty="0" smtClean="0">
                <a:solidFill>
                  <a:srgbClr val="50412B"/>
                </a:solidFill>
              </a:rPr>
              <a:t> </a:t>
            </a:r>
            <a:r>
              <a:rPr lang="hu-HU" sz="2200" b="1" dirty="0" err="1" smtClean="0">
                <a:solidFill>
                  <a:srgbClr val="50412B"/>
                </a:solidFill>
              </a:rPr>
              <a:t>dictatorships</a:t>
            </a:r>
            <a:r>
              <a:rPr lang="hu-HU" sz="2200" b="1" dirty="0" smtClean="0">
                <a:solidFill>
                  <a:srgbClr val="50412B"/>
                </a:solidFill>
              </a:rPr>
              <a:t>. 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73572" y="1774216"/>
            <a:ext cx="2598228" cy="9159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8D50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Illusion</a:t>
            </a:r>
            <a:endParaRPr lang="en-US" sz="2800" dirty="0">
              <a:solidFill>
                <a:srgbClr val="8D50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5428" y="3714427"/>
            <a:ext cx="548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D7C8B"/>
                </a:solidFill>
              </a:rPr>
              <a:t>Transitional systems or terminal station</a:t>
            </a:r>
            <a:r>
              <a:rPr lang="hu-HU" sz="2400" b="1" dirty="0">
                <a:solidFill>
                  <a:srgbClr val="4D7C8B"/>
                </a:solidFill>
              </a:rPr>
              <a:t>s</a:t>
            </a:r>
            <a:r>
              <a:rPr lang="en-US" sz="2400" b="1" dirty="0">
                <a:solidFill>
                  <a:srgbClr val="4D7C8B"/>
                </a:solidFill>
              </a:rPr>
              <a:t>?</a:t>
            </a:r>
            <a:endParaRPr lang="hu-HU" sz="2400" b="1" dirty="0">
              <a:solidFill>
                <a:srgbClr val="4D7C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Democracy—Dictatorship Axis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First categorization: </a:t>
            </a:r>
            <a:r>
              <a:rPr lang="en-US" sz="1400" dirty="0" smtClean="0">
                <a:solidFill>
                  <a:srgbClr val="50412B"/>
                </a:solidFill>
              </a:rPr>
              <a:t>Larry Diamond, “Thinking About Hybrid Regimes,” </a:t>
            </a:r>
            <a:r>
              <a:rPr lang="en-US" sz="1400" i="1" dirty="0" smtClean="0">
                <a:solidFill>
                  <a:srgbClr val="50412B"/>
                </a:solidFill>
              </a:rPr>
              <a:t>Journal of Democracy</a:t>
            </a:r>
            <a:r>
              <a:rPr lang="en-US" sz="1400" dirty="0" smtClean="0">
                <a:solidFill>
                  <a:srgbClr val="50412B"/>
                </a:solidFill>
              </a:rPr>
              <a:t> 13, no. 2 (April 2002): 21.</a:t>
            </a:r>
            <a:endParaRPr lang="en-US" sz="1400" i="1" dirty="0" smtClean="0">
              <a:solidFill>
                <a:srgbClr val="50412B"/>
              </a:solidFill>
            </a:endParaRP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Second categorization</a:t>
            </a:r>
            <a:r>
              <a:rPr lang="en-US" sz="1400" dirty="0" smtClean="0">
                <a:solidFill>
                  <a:srgbClr val="50412B"/>
                </a:solidFill>
              </a:rPr>
              <a:t>: Marc </a:t>
            </a:r>
            <a:r>
              <a:rPr lang="en-US" sz="1400" dirty="0" err="1" smtClean="0">
                <a:solidFill>
                  <a:srgbClr val="50412B"/>
                </a:solidFill>
              </a:rPr>
              <a:t>Morjé</a:t>
            </a:r>
            <a:r>
              <a:rPr lang="en-US" sz="1400" dirty="0" smtClean="0">
                <a:solidFill>
                  <a:srgbClr val="50412B"/>
                </a:solidFill>
              </a:rPr>
              <a:t> Howard and Philip G. </a:t>
            </a:r>
            <a:r>
              <a:rPr lang="en-US" sz="1400" dirty="0" err="1" smtClean="0">
                <a:solidFill>
                  <a:srgbClr val="50412B"/>
                </a:solidFill>
              </a:rPr>
              <a:t>Roessler</a:t>
            </a:r>
            <a:r>
              <a:rPr lang="en-US" sz="1400" dirty="0" smtClean="0">
                <a:solidFill>
                  <a:srgbClr val="50412B"/>
                </a:solidFill>
              </a:rPr>
              <a:t>, “Liberalizing Electoral Outcomes in Competitive Authoritarian Regimes,” </a:t>
            </a:r>
            <a:r>
              <a:rPr lang="en-US" sz="1400" i="1" dirty="0" smtClean="0">
                <a:solidFill>
                  <a:srgbClr val="50412B"/>
                </a:solidFill>
              </a:rPr>
              <a:t>American Journal of Political Science</a:t>
            </a:r>
            <a:r>
              <a:rPr lang="en-US" sz="1400" dirty="0" smtClean="0">
                <a:solidFill>
                  <a:srgbClr val="50412B"/>
                </a:solidFill>
              </a:rPr>
              <a:t> 50, no. 2 (April 1, 2006): 367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Third categorization</a:t>
            </a:r>
            <a:r>
              <a:rPr lang="en-US" sz="1400" dirty="0" smtClean="0">
                <a:solidFill>
                  <a:srgbClr val="50412B"/>
                </a:solidFill>
              </a:rPr>
              <a:t>: </a:t>
            </a:r>
            <a:r>
              <a:rPr lang="en-US" sz="1400" dirty="0" err="1" smtClean="0">
                <a:solidFill>
                  <a:srgbClr val="50412B"/>
                </a:solidFill>
              </a:rPr>
              <a:t>János</a:t>
            </a:r>
            <a:r>
              <a:rPr lang="en-US" sz="1400" dirty="0" smtClean="0">
                <a:solidFill>
                  <a:srgbClr val="50412B"/>
                </a:solidFill>
              </a:rPr>
              <a:t> </a:t>
            </a:r>
            <a:r>
              <a:rPr lang="en-US" sz="1400" dirty="0" err="1" smtClean="0">
                <a:solidFill>
                  <a:srgbClr val="50412B"/>
                </a:solidFill>
              </a:rPr>
              <a:t>Kornai</a:t>
            </a:r>
            <a:r>
              <a:rPr lang="en-US" sz="1400" dirty="0" smtClean="0">
                <a:solidFill>
                  <a:srgbClr val="50412B"/>
                </a:solidFill>
              </a:rPr>
              <a:t>, “The System Paradigm Revisited,” </a:t>
            </a:r>
            <a:r>
              <a:rPr lang="en-US" sz="1400" i="1" dirty="0" err="1" smtClean="0">
                <a:solidFill>
                  <a:srgbClr val="50412B"/>
                </a:solidFill>
              </a:rPr>
              <a:t>Acta</a:t>
            </a:r>
            <a:r>
              <a:rPr lang="en-US" sz="1400" i="1" dirty="0" smtClean="0">
                <a:solidFill>
                  <a:srgbClr val="50412B"/>
                </a:solidFill>
              </a:rPr>
              <a:t> </a:t>
            </a:r>
            <a:r>
              <a:rPr lang="en-US" sz="1400" i="1" dirty="0" err="1" smtClean="0">
                <a:solidFill>
                  <a:srgbClr val="50412B"/>
                </a:solidFill>
              </a:rPr>
              <a:t>Oeconomica</a:t>
            </a:r>
            <a:r>
              <a:rPr lang="en-US" sz="1400" dirty="0" smtClean="0">
                <a:solidFill>
                  <a:srgbClr val="50412B"/>
                </a:solidFill>
              </a:rPr>
              <a:t> 66, no. 4 (1, 2016): 565</a:t>
            </a:r>
            <a:endParaRPr lang="en-US" sz="1400" b="1" dirty="0">
              <a:solidFill>
                <a:srgbClr val="50412B"/>
              </a:solidFill>
            </a:endParaRPr>
          </a:p>
        </p:txBody>
      </p:sp>
      <p:cxnSp>
        <p:nvCxnSpPr>
          <p:cNvPr id="25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4D7C84"/>
                </a:solidFill>
              </a:rPr>
              <a:t>Transitology is replaced by hybridology: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26135"/>
              </p:ext>
            </p:extLst>
          </p:nvPr>
        </p:nvGraphicFramePr>
        <p:xfrm>
          <a:off x="467546" y="1851670"/>
          <a:ext cx="8208910" cy="145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61">
                  <a:extLst>
                    <a:ext uri="{9D8B030D-6E8A-4147-A177-3AD203B41FA5}">
                      <a16:colId xmlns:a16="http://schemas.microsoft.com/office/drawing/2014/main" val="2503492592"/>
                    </a:ext>
                  </a:extLst>
                </a:gridCol>
                <a:gridCol w="105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00294304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4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Hybrid regimes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Electoral democracy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Competitive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Hegemonic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Closed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Democracy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Autocracy</a:t>
                      </a:r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András Bozóki – Dániel Hegedűs: </a:t>
            </a:r>
            <a:r>
              <a:rPr lang="ru-RU" sz="2200" b="1" dirty="0" smtClean="0">
                <a:solidFill>
                  <a:srgbClr val="8D503B"/>
                </a:solidFill>
              </a:rPr>
              <a:t/>
            </a:r>
            <a:br>
              <a:rPr lang="ru-RU" sz="2200" b="1" dirty="0" smtClean="0">
                <a:solidFill>
                  <a:srgbClr val="8D503B"/>
                </a:solidFill>
              </a:rPr>
            </a:br>
            <a:r>
              <a:rPr lang="hu-HU" sz="2200" b="1" dirty="0" smtClean="0">
                <a:solidFill>
                  <a:srgbClr val="8D503B"/>
                </a:solidFill>
              </a:rPr>
              <a:t>P</a:t>
            </a:r>
            <a:r>
              <a:rPr lang="en-US" sz="2200" b="1" dirty="0" err="1" smtClean="0">
                <a:solidFill>
                  <a:srgbClr val="8D503B"/>
                </a:solidFill>
              </a:rPr>
              <a:t>roliferation</a:t>
            </a:r>
            <a:r>
              <a:rPr lang="en-US" sz="2200" b="1" dirty="0" smtClean="0">
                <a:solidFill>
                  <a:srgbClr val="8D503B"/>
                </a:solidFill>
              </a:rPr>
              <a:t> of </a:t>
            </a:r>
            <a:r>
              <a:rPr lang="hu-HU" sz="2200" b="1" dirty="0" err="1" smtClean="0">
                <a:solidFill>
                  <a:srgbClr val="8D503B"/>
                </a:solidFill>
              </a:rPr>
              <a:t>political</a:t>
            </a:r>
            <a:r>
              <a:rPr lang="hu-HU" sz="2200" b="1" dirty="0" smtClean="0">
                <a:solidFill>
                  <a:srgbClr val="8D503B"/>
                </a:solidFill>
              </a:rPr>
              <a:t> r</a:t>
            </a:r>
            <a:r>
              <a:rPr lang="en-US" sz="2200" b="1" dirty="0" err="1" smtClean="0">
                <a:solidFill>
                  <a:srgbClr val="8D503B"/>
                </a:solidFill>
              </a:rPr>
              <a:t>egime</a:t>
            </a:r>
            <a:r>
              <a:rPr lang="en-US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categories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91605"/>
              </p:ext>
            </p:extLst>
          </p:nvPr>
        </p:nvGraphicFramePr>
        <p:xfrm>
          <a:off x="107504" y="987425"/>
          <a:ext cx="8928993" cy="403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01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Liberal democracies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Hybrid regimes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Dictatorships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2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Representative democracy (consensual or majoritarian),</a:t>
                      </a:r>
                      <a:r>
                        <a:rPr lang="en-US" sz="1300" b="1" baseline="0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 and further classifications:</a:t>
                      </a:r>
                      <a:endParaRPr lang="en-US" sz="1300" b="1" noProof="0" dirty="0" smtClean="0">
                        <a:solidFill>
                          <a:srgbClr val="4D7C8B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Polyarchy</a:t>
                      </a: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(Robert Dah</a:t>
                      </a:r>
                      <a:r>
                        <a:rPr lang="hu-HU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Participator</a:t>
                      </a: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y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(Carol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Pateman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Deliberative</a:t>
                      </a: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(Jürgen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Habermas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Elitist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(John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Higley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Mixed regimes between democracy &amp; dictatorship: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Democradura</a:t>
                      </a: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and </a:t>
                      </a:r>
                      <a:r>
                        <a:rPr lang="en-US" sz="1300" b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dictablanda</a:t>
                      </a: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(Guillermo O’Donnell &amp; Philippe </a:t>
                      </a:r>
                      <a:r>
                        <a:rPr lang="en-US" sz="1300" b="0" i="1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Schmitter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Delegative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(G. O’Donnell)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Illiberal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(Fareed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Zakaria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Managed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(Archie Brown)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Competitive 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(Steven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Levitsky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&amp; Lucan Way)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Electoral 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(Andreas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Schedler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Semi-democracy </a:t>
                      </a:r>
                      <a:r>
                        <a:rPr lang="en-US" sz="1300" b="0" i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(Larry Diamond)</a:t>
                      </a:r>
                      <a:endParaRPr lang="hu-HU" sz="1300" b="0" i="1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Liberal autocracy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(L</a:t>
                      </a:r>
                      <a:r>
                        <a:rPr lang="hu-HU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.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Diamond)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Defective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democracy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(Wolfgang Merkel)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Plebiscitary leader democracy</a:t>
                      </a:r>
                      <a:r>
                        <a:rPr lang="en-US" sz="1300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i="1" kern="1200" dirty="0" err="1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András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i="1" kern="1200" dirty="0" err="1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Körösényi</a:t>
                      </a:r>
                      <a:r>
                        <a:rPr lang="en-US" sz="1300" i="1" kern="1200" dirty="0" smtClean="0">
                          <a:solidFill>
                            <a:srgbClr val="5041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b="0" i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Externally constrained hybrid regime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(A.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Bozóki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&amp; D.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Hegedűs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Authoritarian</a:t>
                      </a:r>
                      <a:r>
                        <a:rPr lang="en-US" sz="1300" b="1" baseline="0" noProof="0" dirty="0" smtClean="0">
                          <a:solidFill>
                            <a:srgbClr val="4D7C8B"/>
                          </a:solidFill>
                          <a:latin typeface="+mn-lt"/>
                        </a:rPr>
                        <a:t> &amp; totalitarian regimes: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Communist and fascist totalitarian dictatorship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(Hannah Arendt, Carl Friedrich &amp; 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Zbigniew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Brzezinski)</a:t>
                      </a:r>
                      <a:endParaRPr lang="hu-HU" sz="1300" b="0" i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Post-totalitarianism</a:t>
                      </a: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</a:t>
                      </a:r>
                      <a:r>
                        <a:rPr lang="en-US" sz="1300" b="0" i="1" baseline="0" noProof="0" dirty="0" err="1" smtClean="0">
                          <a:solidFill>
                            <a:srgbClr val="50412C"/>
                          </a:solidFill>
                          <a:latin typeface="+mn-lt"/>
                        </a:rPr>
                        <a:t>Václav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 Havel)</a:t>
                      </a:r>
                      <a:endParaRPr lang="en-US" sz="1300" b="0" i="1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Authoritarianism </a:t>
                      </a:r>
                      <a:r>
                        <a:rPr lang="en-US" sz="1300" b="0" i="1" baseline="0" noProof="0" dirty="0" smtClean="0">
                          <a:solidFill>
                            <a:srgbClr val="50412C"/>
                          </a:solidFill>
                          <a:latin typeface="+mn-lt"/>
                        </a:rPr>
                        <a:t>(Juan Linz)</a:t>
                      </a:r>
                      <a:endParaRPr lang="en-US" sz="1300" b="1" baseline="0" noProof="0" dirty="0" smtClean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200" b="1" dirty="0">
                <a:solidFill>
                  <a:srgbClr val="8D503B"/>
                </a:solidFill>
              </a:rPr>
              <a:t>Marc </a:t>
            </a:r>
            <a:r>
              <a:rPr lang="hu-HU" sz="2200" b="1" dirty="0" err="1">
                <a:solidFill>
                  <a:srgbClr val="8D503B"/>
                </a:solidFill>
              </a:rPr>
              <a:t>Morjé</a:t>
            </a:r>
            <a:r>
              <a:rPr lang="hu-HU" sz="2200" b="1" dirty="0">
                <a:solidFill>
                  <a:srgbClr val="8D503B"/>
                </a:solidFill>
              </a:rPr>
              <a:t> Howard </a:t>
            </a:r>
            <a:r>
              <a:rPr lang="hu-HU" sz="2200" b="1" dirty="0" smtClean="0">
                <a:solidFill>
                  <a:srgbClr val="8D503B"/>
                </a:solidFill>
              </a:rPr>
              <a:t>– Philip </a:t>
            </a:r>
            <a:r>
              <a:rPr lang="hu-HU" sz="2200" b="1" dirty="0">
                <a:solidFill>
                  <a:srgbClr val="8D503B"/>
                </a:solidFill>
              </a:rPr>
              <a:t>G. </a:t>
            </a:r>
            <a:r>
              <a:rPr lang="hu-HU" sz="2200" b="1" dirty="0" err="1" smtClean="0">
                <a:solidFill>
                  <a:srgbClr val="8D503B"/>
                </a:solidFill>
              </a:rPr>
              <a:t>Roessler</a:t>
            </a:r>
            <a:r>
              <a:rPr lang="hu-HU" sz="2200" b="1" dirty="0" smtClean="0">
                <a:solidFill>
                  <a:srgbClr val="8D503B"/>
                </a:solidFill>
              </a:rPr>
              <a:t>: </a:t>
            </a:r>
            <a:r>
              <a:rPr lang="en-GB" sz="2200" b="1" dirty="0" smtClean="0">
                <a:solidFill>
                  <a:srgbClr val="8D503B"/>
                </a:solidFill>
              </a:rPr>
              <a:t/>
            </a:r>
            <a:br>
              <a:rPr lang="en-GB" sz="2200" b="1" dirty="0" smtClean="0">
                <a:solidFill>
                  <a:srgbClr val="8D503B"/>
                </a:solidFill>
              </a:rPr>
            </a:br>
            <a:r>
              <a:rPr lang="hu-HU" sz="2200" b="1" dirty="0" err="1" smtClean="0">
                <a:solidFill>
                  <a:srgbClr val="8D503B"/>
                </a:solidFill>
              </a:rPr>
              <a:t>Disaggregation</a:t>
            </a:r>
            <a:r>
              <a:rPr lang="hu-HU" sz="2200" b="1" dirty="0" smtClean="0">
                <a:solidFill>
                  <a:srgbClr val="8D503B"/>
                </a:solidFill>
              </a:rPr>
              <a:t> of </a:t>
            </a:r>
            <a:r>
              <a:rPr lang="hu-HU" sz="2200" b="1" dirty="0" err="1" smtClean="0">
                <a:solidFill>
                  <a:srgbClr val="8D503B"/>
                </a:solidFill>
              </a:rPr>
              <a:t>Regimes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646" y="177725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Elections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035" y="2503535"/>
            <a:ext cx="185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Contested Elections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386" y="3244002"/>
            <a:ext cx="2102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Free and Fair Elections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890594"/>
            <a:ext cx="18835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50412B"/>
                </a:solidFill>
              </a:rPr>
              <a:t>Freedom, Pluralism, Rule of Law</a:t>
            </a:r>
            <a:endParaRPr lang="en-GB" sz="1600" b="1" dirty="0">
              <a:solidFill>
                <a:srgbClr val="50412B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92002" y="1779084"/>
            <a:ext cx="504056" cy="338336"/>
            <a:chOff x="4438913" y="1774254"/>
            <a:chExt cx="504056" cy="33833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9176" y="1789534"/>
              <a:ext cx="483530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Yes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83712" y="1779084"/>
            <a:ext cx="504056" cy="338336"/>
            <a:chOff x="7370049" y="459481"/>
            <a:chExt cx="504056" cy="33833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7625" y="474760"/>
              <a:ext cx="44890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No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87946" y="2509120"/>
            <a:ext cx="504056" cy="338336"/>
            <a:chOff x="4438913" y="1774254"/>
            <a:chExt cx="504056" cy="33833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49176" y="1789534"/>
              <a:ext cx="483530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Yes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79656" y="2493841"/>
            <a:ext cx="504056" cy="338336"/>
            <a:chOff x="7370049" y="459481"/>
            <a:chExt cx="504056" cy="338336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97625" y="474760"/>
              <a:ext cx="44890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No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183890" y="3244481"/>
            <a:ext cx="504056" cy="338336"/>
            <a:chOff x="4438913" y="1774254"/>
            <a:chExt cx="504056" cy="3383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49176" y="1789534"/>
              <a:ext cx="483530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Yes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175600" y="3244481"/>
            <a:ext cx="504056" cy="338336"/>
            <a:chOff x="7370049" y="459481"/>
            <a:chExt cx="504056" cy="33833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97625" y="474760"/>
              <a:ext cx="44890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No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639119" y="3962288"/>
            <a:ext cx="504056" cy="338336"/>
            <a:chOff x="4438913" y="1774254"/>
            <a:chExt cx="504056" cy="33833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49176" y="1789534"/>
              <a:ext cx="483530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Yes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630829" y="3962288"/>
            <a:ext cx="504056" cy="338336"/>
            <a:chOff x="7370049" y="459481"/>
            <a:chExt cx="504056" cy="33833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97625" y="474760"/>
              <a:ext cx="44890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No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687767" y="1672109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Closed Authoritarian</a:t>
            </a:r>
          </a:p>
          <a:p>
            <a:r>
              <a:rPr lang="en-GB" sz="1200" b="1" dirty="0" smtClean="0">
                <a:solidFill>
                  <a:srgbClr val="50412B"/>
                </a:solidFill>
              </a:rPr>
              <a:t>Paradigmatic Cases: China, Saudi Arabia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4559" y="2413794"/>
            <a:ext cx="2711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50412B"/>
                </a:solidFill>
              </a:rPr>
              <a:t>Hegemonic Authoritarian</a:t>
            </a:r>
            <a:endParaRPr lang="en-GB" sz="1600" b="1" dirty="0" smtClean="0">
              <a:solidFill>
                <a:srgbClr val="50412B"/>
              </a:solidFill>
            </a:endParaRPr>
          </a:p>
          <a:p>
            <a:r>
              <a:rPr lang="en-GB" sz="1200" b="1" dirty="0" smtClean="0">
                <a:solidFill>
                  <a:srgbClr val="50412B"/>
                </a:solidFill>
              </a:rPr>
              <a:t>Paradigmatic Cases: Tunisia, Uzbekistan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9655" y="3159995"/>
            <a:ext cx="279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Competitive </a:t>
            </a:r>
            <a:r>
              <a:rPr lang="en-GB" sz="1600" b="1" dirty="0">
                <a:solidFill>
                  <a:srgbClr val="50412B"/>
                </a:solidFill>
              </a:rPr>
              <a:t>Authoritarian</a:t>
            </a:r>
            <a:endParaRPr lang="en-GB" sz="1600" b="1" dirty="0" smtClean="0">
              <a:solidFill>
                <a:srgbClr val="50412B"/>
              </a:solidFill>
            </a:endParaRPr>
          </a:p>
          <a:p>
            <a:r>
              <a:rPr lang="en-GB" sz="1200" b="1" dirty="0" smtClean="0">
                <a:solidFill>
                  <a:srgbClr val="50412B"/>
                </a:solidFill>
              </a:rPr>
              <a:t>Paradigmatic Cases: Zimbabwe, Malaysia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3583" y="3869831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Electoral Democracy</a:t>
            </a:r>
          </a:p>
          <a:p>
            <a:r>
              <a:rPr lang="en-GB" sz="1200" b="1" dirty="0" smtClean="0">
                <a:solidFill>
                  <a:srgbClr val="50412B"/>
                </a:solidFill>
              </a:rPr>
              <a:t>Paradigmatic Cases: Brazil, Philippines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1635" y="4492582"/>
            <a:ext cx="291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0412B"/>
                </a:solidFill>
              </a:rPr>
              <a:t>Liberal Democracy</a:t>
            </a:r>
          </a:p>
          <a:p>
            <a:r>
              <a:rPr lang="en-GB" sz="1200" b="1" dirty="0" smtClean="0">
                <a:solidFill>
                  <a:srgbClr val="50412B"/>
                </a:solidFill>
              </a:rPr>
              <a:t>Paradigmatic Cases: Sweden, United States</a:t>
            </a:r>
            <a:endParaRPr lang="en-GB" sz="1200" b="1" dirty="0">
              <a:solidFill>
                <a:srgbClr val="50412B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939974" y="2157472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4568325" y="2157472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3408461" y="2887389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4036812" y="2887389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06538" y="3618403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534889" y="3618403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4376938" y="1059731"/>
            <a:ext cx="1131166" cy="338336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438822" y="1059621"/>
            <a:ext cx="1007396" cy="33855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0412B"/>
                </a:solidFill>
              </a:rPr>
              <a:t>Regimes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4448470" y="1437437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5029910" y="1437437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2883395" y="4345954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63564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</a:rPr>
              <a:t>Historical analogies based on a partial </a:t>
            </a:r>
            <a:br>
              <a:rPr lang="en-US" sz="2200" b="1" dirty="0" smtClean="0">
                <a:solidFill>
                  <a:srgbClr val="8D503B"/>
                </a:solidFill>
              </a:rPr>
            </a:br>
            <a:r>
              <a:rPr lang="en-US" sz="2200" b="1" dirty="0" smtClean="0">
                <a:solidFill>
                  <a:srgbClr val="8D503B"/>
                </a:solidFill>
              </a:rPr>
              <a:t>set of post-communist phenomena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07984"/>
              </p:ext>
            </p:extLst>
          </p:nvPr>
        </p:nvGraphicFramePr>
        <p:xfrm>
          <a:off x="539552" y="1635646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neo-feudalism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elimination of social autonomies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hierarchical chains of “vassalage”, “lords”, “local barons”, “servants”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20890"/>
              </p:ext>
            </p:extLst>
          </p:nvPr>
        </p:nvGraphicFramePr>
        <p:xfrm>
          <a:off x="3347864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neo-fascism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05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xenophobia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anti-Semitism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cult of the leader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96013"/>
              </p:ext>
            </p:extLst>
          </p:nvPr>
        </p:nvGraphicFramePr>
        <p:xfrm>
          <a:off x="6156176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 smtClean="0">
                          <a:solidFill>
                            <a:srgbClr val="50412C"/>
                          </a:solidFill>
                          <a:latin typeface="+mn-lt"/>
                        </a:rPr>
                        <a:t>neo-communism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voluntarism</a:t>
                      </a:r>
                      <a:endParaRPr lang="ru-RU" sz="1600" b="1" kern="1200" dirty="0" smtClean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excessive state intervention in the economy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0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331863" y="1131590"/>
            <a:ext cx="648027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Renewing </a:t>
            </a:r>
            <a:r>
              <a:rPr lang="en-GB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restructuring </a:t>
            </a:r>
            <a:r>
              <a:rPr lang="en-GB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tools </a:t>
            </a:r>
            <a:r>
              <a:rPr lang="en-GB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</a:t>
            </a:r>
            <a:r>
              <a:rPr lang="en-GB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post-communist </a:t>
            </a:r>
            <a:r>
              <a:rPr lang="en-GB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</a:p>
        </p:txBody>
      </p:sp>
    </p:spTree>
    <p:extLst>
      <p:ext uri="{BB962C8B-B14F-4D97-AF65-F5344CB8AC3E}">
        <p14:creationId xmlns:p14="http://schemas.microsoft.com/office/powerpoint/2010/main" val="23634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</a:rPr>
              <a:t>The </a:t>
            </a:r>
            <a:r>
              <a:rPr lang="hu-HU" sz="2200" b="1" dirty="0" smtClean="0">
                <a:solidFill>
                  <a:srgbClr val="8D503B"/>
                </a:solidFill>
              </a:rPr>
              <a:t>p</a:t>
            </a:r>
            <a:r>
              <a:rPr lang="en-US" sz="2200" b="1" dirty="0" err="1" smtClean="0">
                <a:solidFill>
                  <a:srgbClr val="8D503B"/>
                </a:solidFill>
              </a:rPr>
              <a:t>roblems</a:t>
            </a:r>
            <a:r>
              <a:rPr lang="en-US" sz="2200" b="1" dirty="0" smtClean="0">
                <a:solidFill>
                  <a:srgbClr val="8D503B"/>
                </a:solidFill>
              </a:rPr>
              <a:t> with </a:t>
            </a:r>
            <a:r>
              <a:rPr lang="hu-HU" sz="2200" b="1" dirty="0" err="1" smtClean="0">
                <a:solidFill>
                  <a:srgbClr val="8D503B"/>
                </a:solidFill>
              </a:rPr>
              <a:t>the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purely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en-GB" sz="2200" b="1" dirty="0" smtClean="0">
                <a:solidFill>
                  <a:srgbClr val="8D503B"/>
                </a:solidFill>
              </a:rPr>
              <a:t/>
            </a:r>
            <a:br>
              <a:rPr lang="en-GB" sz="2200" b="1" dirty="0" smtClean="0">
                <a:solidFill>
                  <a:srgbClr val="8D503B"/>
                </a:solidFill>
              </a:rPr>
            </a:br>
            <a:r>
              <a:rPr lang="hu-HU" sz="2200" b="1" dirty="0" err="1" smtClean="0">
                <a:solidFill>
                  <a:srgbClr val="8D503B"/>
                </a:solidFill>
              </a:rPr>
              <a:t>political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institutional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approach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54587" y="1275606"/>
            <a:ext cx="7434826" cy="36090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Spheres of social actions (political, economic, communal) are presumed to be </a:t>
            </a:r>
            <a:r>
              <a:rPr lang="hu-HU" sz="2000" b="1" dirty="0" err="1" smtClean="0">
                <a:solidFill>
                  <a:srgbClr val="50412B"/>
                </a:solidFill>
              </a:rPr>
              <a:t>separated</a:t>
            </a:r>
            <a:r>
              <a:rPr lang="hu-HU" sz="2000" b="1" dirty="0" smtClean="0">
                <a:solidFill>
                  <a:srgbClr val="50412B"/>
                </a:solidFill>
              </a:rPr>
              <a:t>;</a:t>
            </a:r>
            <a:endParaRPr lang="hu-HU" sz="800" b="1" dirty="0" smtClean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en-US" sz="2000" b="1" dirty="0" smtClean="0">
                <a:solidFill>
                  <a:srgbClr val="50412B"/>
                </a:solidFill>
              </a:rPr>
              <a:t>It sticks to the political level, disregarding the stubborn structures connected to it</a:t>
            </a:r>
            <a:r>
              <a:rPr lang="hu-HU" sz="2000" b="1" dirty="0" smtClean="0">
                <a:solidFill>
                  <a:srgbClr val="50412B"/>
                </a:solidFill>
              </a:rPr>
              <a:t>;</a:t>
            </a:r>
            <a:endParaRPr lang="hu-HU" sz="800" b="1" dirty="0" smtClean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Post-communist systems are being described with the language of liberal democracy, and handled as deviant forms of </a:t>
            </a:r>
            <a:r>
              <a:rPr lang="hu-HU" sz="2000" b="1" dirty="0" err="1" smtClean="0">
                <a:solidFill>
                  <a:srgbClr val="50412B"/>
                </a:solidFill>
              </a:rPr>
              <a:t>it</a:t>
            </a:r>
            <a:r>
              <a:rPr lang="hu-HU" sz="2000" b="1" dirty="0" smtClean="0">
                <a:solidFill>
                  <a:srgbClr val="50412B"/>
                </a:solidFill>
              </a:rPr>
              <a:t>;</a:t>
            </a:r>
            <a:endParaRPr lang="hu-HU" sz="800" b="1" dirty="0" smtClean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hu-HU" sz="2000" b="1" dirty="0" smtClean="0">
                <a:solidFill>
                  <a:srgbClr val="50412B"/>
                </a:solidFill>
              </a:rPr>
              <a:t>The explicit teleology of transitology is replaced by the implicit teleology of hybridology.</a:t>
            </a:r>
          </a:p>
        </p:txBody>
      </p:sp>
    </p:spTree>
    <p:extLst>
      <p:ext uri="{BB962C8B-B14F-4D97-AF65-F5344CB8AC3E}">
        <p14:creationId xmlns:p14="http://schemas.microsoft.com/office/powerpoint/2010/main" val="20989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01673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D503B"/>
                </a:solidFill>
              </a:rPr>
              <a:t>Interpretative Framework of Post-Communist Regimes</a:t>
            </a:r>
            <a:br>
              <a:rPr lang="en-US" sz="2200" b="1" dirty="0" smtClean="0">
                <a:solidFill>
                  <a:srgbClr val="8D503B"/>
                </a:solidFill>
              </a:rPr>
            </a:br>
            <a:r>
              <a:rPr lang="en-US" sz="1800" b="1" dirty="0" smtClean="0">
                <a:solidFill>
                  <a:srgbClr val="8D503B"/>
                </a:solidFill>
              </a:rPr>
              <a:t>(combining the political, economic and sociological dimensions)</a:t>
            </a:r>
            <a:endParaRPr lang="en-US" sz="1800" b="1" dirty="0">
              <a:solidFill>
                <a:srgbClr val="8D503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(Countries depicted as of 201</a:t>
            </a:r>
            <a:r>
              <a:rPr lang="en-GB" sz="1400" b="1" dirty="0" smtClean="0">
                <a:solidFill>
                  <a:srgbClr val="8D503B"/>
                </a:solidFill>
              </a:rPr>
              <a:t>9</a:t>
            </a:r>
            <a:r>
              <a:rPr lang="hu-HU" sz="1400" b="1" dirty="0" smtClean="0">
                <a:solidFill>
                  <a:srgbClr val="8D503B"/>
                </a:solidFill>
              </a:rPr>
              <a:t>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4940"/>
            <a:chOff x="17350" y="5021"/>
            <a:chExt cx="20853" cy="18212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China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4712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Poland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3715" cy="1195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385A61"/>
                  </a:solidFill>
                  <a:latin typeface="Calibri" pitchFamily="34" charset="0"/>
                </a:rPr>
                <a:t>Estonia</a:t>
              </a: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Romania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6160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Macedonia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Georgia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Ukraine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Hungary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4024" cy="117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Russia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Kazakhstan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Czech</a:t>
            </a: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Republic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603</Words>
  <Application>Microsoft Office PowerPoint</Application>
  <PresentationFormat>On-screen Show (16:9)</PresentationFormat>
  <Paragraphs>115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Office-téma</vt:lpstr>
      <vt:lpstr>PowerPoint Presentation</vt:lpstr>
      <vt:lpstr>PowerPoint Presentation</vt:lpstr>
      <vt:lpstr>PowerPoint Presentation</vt:lpstr>
      <vt:lpstr>András Bozóki – Dániel Hegedűs:  Proliferation of political regime categories</vt:lpstr>
      <vt:lpstr>Marc Morjé Howard – Philip G. Roessler:  Disaggregation of Regimes</vt:lpstr>
      <vt:lpstr>Historical analogies based on a partial  set of post-communist phenomena</vt:lpstr>
      <vt:lpstr>PowerPoint Presentation</vt:lpstr>
      <vt:lpstr>The problems with the purely  political institutional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</cp:lastModifiedBy>
  <cp:revision>584</cp:revision>
  <dcterms:created xsi:type="dcterms:W3CDTF">2017-05-01T09:52:15Z</dcterms:created>
  <dcterms:modified xsi:type="dcterms:W3CDTF">2020-03-13T06:31:33Z</dcterms:modified>
</cp:coreProperties>
</file>