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1"/>
  </p:notesMasterIdLst>
  <p:sldIdLst>
    <p:sldId id="256" r:id="rId2"/>
    <p:sldId id="268" r:id="rId3"/>
    <p:sldId id="269" r:id="rId4"/>
    <p:sldId id="267" r:id="rId5"/>
    <p:sldId id="270" r:id="rId6"/>
    <p:sldId id="271" r:id="rId7"/>
    <p:sldId id="272" r:id="rId8"/>
    <p:sldId id="273" r:id="rId9"/>
    <p:sldId id="274" r:id="rId10"/>
  </p:sldIdLst>
  <p:sldSz cx="9144000" cy="5143500" type="screen16x9"/>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1791" userDrawn="1">
          <p15:clr>
            <a:srgbClr val="A4A3A4"/>
          </p15:clr>
        </p15:guide>
        <p15:guide id="3" pos="2880" userDrawn="1">
          <p15:clr>
            <a:srgbClr val="A4A3A4"/>
          </p15:clr>
        </p15:guide>
        <p15:guide id="4" pos="4332" userDrawn="1">
          <p15:clr>
            <a:srgbClr val="A4A3A4"/>
          </p15:clr>
        </p15:guide>
        <p15:guide id="5" orient="horz" pos="622" userDrawn="1">
          <p15:clr>
            <a:srgbClr val="A4A3A4"/>
          </p15:clr>
        </p15:guide>
        <p15:guide id="6" orient="horz" pos="577" userDrawn="1">
          <p15:clr>
            <a:srgbClr val="A4A3A4"/>
          </p15:clr>
        </p15:guide>
        <p15:guide id="7" orient="horz" pos="31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503B"/>
    <a:srgbClr val="EFEAE4"/>
    <a:srgbClr val="4D7C84"/>
    <a:srgbClr val="CD5F50"/>
    <a:srgbClr val="50412B"/>
    <a:srgbClr val="E6B17B"/>
    <a:srgbClr val="6E95A0"/>
    <a:srgbClr val="99663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Világos stílus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4" autoAdjust="0"/>
    <p:restoredTop sz="91903" autoAdjust="0"/>
  </p:normalViewPr>
  <p:slideViewPr>
    <p:cSldViewPr>
      <p:cViewPr varScale="1">
        <p:scale>
          <a:sx n="126" d="100"/>
          <a:sy n="126" d="100"/>
        </p:scale>
        <p:origin x="90" y="396"/>
      </p:cViewPr>
      <p:guideLst>
        <p:guide orient="horz" pos="1620"/>
        <p:guide pos="1791"/>
        <p:guide pos="2880"/>
        <p:guide pos="4332"/>
        <p:guide orient="horz" pos="622"/>
        <p:guide orient="horz" pos="577"/>
        <p:guide orient="horz" pos="316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DF1B6C-BCD4-42B0-88F5-C5E258B8D2BC}" type="datetimeFigureOut">
              <a:rPr lang="hu-HU" smtClean="0"/>
              <a:pPr/>
              <a:t>2020. 03. 09.</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4A179-5995-42C8-A8DD-75973595F132}" type="slidenum">
              <a:rPr lang="hu-HU" smtClean="0"/>
              <a:pPr/>
              <a:t>‹#›</a:t>
            </a:fld>
            <a:endParaRPr lang="hu-HU"/>
          </a:p>
        </p:txBody>
      </p:sp>
    </p:spTree>
    <p:extLst>
      <p:ext uri="{BB962C8B-B14F-4D97-AF65-F5344CB8AC3E}">
        <p14:creationId xmlns:p14="http://schemas.microsoft.com/office/powerpoint/2010/main" val="3247078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6</a:t>
            </a:fld>
            <a:endParaRPr lang="hu-HU"/>
          </a:p>
        </p:txBody>
      </p:sp>
    </p:spTree>
    <p:extLst>
      <p:ext uri="{BB962C8B-B14F-4D97-AF65-F5344CB8AC3E}">
        <p14:creationId xmlns:p14="http://schemas.microsoft.com/office/powerpoint/2010/main" val="2077682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GB" dirty="0"/>
          </a:p>
        </p:txBody>
      </p:sp>
      <p:sp>
        <p:nvSpPr>
          <p:cNvPr id="4" name="Номер слайда 3"/>
          <p:cNvSpPr>
            <a:spLocks noGrp="1"/>
          </p:cNvSpPr>
          <p:nvPr>
            <p:ph type="sldNum" sz="quarter" idx="10"/>
          </p:nvPr>
        </p:nvSpPr>
        <p:spPr/>
        <p:txBody>
          <a:bodyPr/>
          <a:lstStyle/>
          <a:p>
            <a:fld id="{2BD4A179-5995-42C8-A8DD-75973595F132}" type="slidenum">
              <a:rPr lang="hu-HU" smtClean="0"/>
              <a:pPr/>
              <a:t>8</a:t>
            </a:fld>
            <a:endParaRPr lang="hu-HU"/>
          </a:p>
        </p:txBody>
      </p:sp>
    </p:spTree>
    <p:extLst>
      <p:ext uri="{BB962C8B-B14F-4D97-AF65-F5344CB8AC3E}">
        <p14:creationId xmlns:p14="http://schemas.microsoft.com/office/powerpoint/2010/main" val="66384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smtClean="0"/>
              <a:t>Mintacím szerkesztése</a:t>
            </a:r>
            <a:endParaRPr lang="hu-HU"/>
          </a:p>
        </p:txBody>
      </p:sp>
      <p:sp>
        <p:nvSpPr>
          <p:cNvPr id="3" name="Függőleges szöveg helye 2"/>
          <p:cNvSpPr>
            <a:spLocks noGrp="1"/>
          </p:cNvSpPr>
          <p:nvPr>
            <p:ph type="body" orient="vert" idx="1"/>
          </p:nvPr>
        </p:nvSpPr>
        <p:spPr>
          <a:xfrm>
            <a:off x="457200" y="1200151"/>
            <a:ext cx="8229600" cy="3394472"/>
          </a:xfrm>
          <a:prstGeom prst="rect">
            <a:avLst/>
          </a:prstGeo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2020. 03. 09.</a:t>
            </a:fld>
            <a:endParaRPr lang="hu-HU"/>
          </a:p>
        </p:txBody>
      </p:sp>
      <p:sp>
        <p:nvSpPr>
          <p:cNvPr id="5" name="Élőláb helye 4"/>
          <p:cNvSpPr>
            <a:spLocks noGrp="1"/>
          </p:cNvSpPr>
          <p:nvPr>
            <p:ph type="ftr" sz="quarter" idx="11"/>
          </p:nvPr>
        </p:nvSpPr>
        <p:spPr>
          <a:xfrm>
            <a:off x="3124200" y="4767263"/>
            <a:ext cx="2895600" cy="273844"/>
          </a:xfrm>
          <a:prstGeom prst="rect">
            <a:avLst/>
          </a:prstGeom>
        </p:spPr>
        <p:txBody>
          <a:bodyPr/>
          <a:lstStyle/>
          <a:p>
            <a:endParaRPr lang="hu-HU"/>
          </a:p>
        </p:txBody>
      </p:sp>
      <p:sp>
        <p:nvSpPr>
          <p:cNvPr id="6" name="Dia számának helye 5"/>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05979"/>
            <a:ext cx="2057400" cy="4388644"/>
          </a:xfrm>
          <a:prstGeom prst="rect">
            <a:avLst/>
          </a:prstGeo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05979"/>
            <a:ext cx="6019800" cy="4388644"/>
          </a:xfrm>
          <a:prstGeom prst="rect">
            <a:avLst/>
          </a:prstGeo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2020. 03. 09.</a:t>
            </a:fld>
            <a:endParaRPr lang="hu-HU"/>
          </a:p>
        </p:txBody>
      </p:sp>
      <p:sp>
        <p:nvSpPr>
          <p:cNvPr id="5" name="Élőláb helye 4"/>
          <p:cNvSpPr>
            <a:spLocks noGrp="1"/>
          </p:cNvSpPr>
          <p:nvPr>
            <p:ph type="ftr" sz="quarter" idx="11"/>
          </p:nvPr>
        </p:nvSpPr>
        <p:spPr>
          <a:xfrm>
            <a:off x="3124200" y="4767263"/>
            <a:ext cx="2895600" cy="273844"/>
          </a:xfrm>
          <a:prstGeom prst="rect">
            <a:avLst/>
          </a:prstGeom>
        </p:spPr>
        <p:txBody>
          <a:bodyPr/>
          <a:lstStyle/>
          <a:p>
            <a:endParaRPr lang="hu-HU"/>
          </a:p>
        </p:txBody>
      </p:sp>
      <p:sp>
        <p:nvSpPr>
          <p:cNvPr id="6" name="Dia számának helye 5"/>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2020. 03. 09.</a:t>
            </a:fld>
            <a:endParaRPr lang="hu-HU"/>
          </a:p>
        </p:txBody>
      </p:sp>
      <p:sp>
        <p:nvSpPr>
          <p:cNvPr id="5" name="Élőláb helye 4"/>
          <p:cNvSpPr>
            <a:spLocks noGrp="1"/>
          </p:cNvSpPr>
          <p:nvPr>
            <p:ph type="ftr" sz="quarter" idx="11"/>
          </p:nvPr>
        </p:nvSpPr>
        <p:spPr>
          <a:xfrm>
            <a:off x="3124200" y="4767263"/>
            <a:ext cx="2895600" cy="273844"/>
          </a:xfrm>
          <a:prstGeom prst="rect">
            <a:avLst/>
          </a:prstGeom>
        </p:spPr>
        <p:txBody>
          <a:bodyPr/>
          <a:lstStyle/>
          <a:p>
            <a:endParaRPr lang="hu-HU"/>
          </a:p>
        </p:txBody>
      </p:sp>
      <p:sp>
        <p:nvSpPr>
          <p:cNvPr id="6" name="Dia számának helye 5"/>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smtClean="0"/>
              <a:t>Mintacím szerkesztése</a:t>
            </a:r>
            <a:endParaRPr lang="hu-HU"/>
          </a:p>
        </p:txBody>
      </p:sp>
      <p:sp>
        <p:nvSpPr>
          <p:cNvPr id="3" name="Tartalom helye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2020. 03. 09.</a:t>
            </a:fld>
            <a:endParaRPr lang="hu-HU"/>
          </a:p>
        </p:txBody>
      </p:sp>
      <p:sp>
        <p:nvSpPr>
          <p:cNvPr id="6" name="Élőláb helye 5"/>
          <p:cNvSpPr>
            <a:spLocks noGrp="1"/>
          </p:cNvSpPr>
          <p:nvPr>
            <p:ph type="ftr" sz="quarter" idx="11"/>
          </p:nvPr>
        </p:nvSpPr>
        <p:spPr>
          <a:xfrm>
            <a:off x="3124200" y="4767263"/>
            <a:ext cx="2895600" cy="273844"/>
          </a:xfrm>
          <a:prstGeom prst="rect">
            <a:avLst/>
          </a:prstGeom>
        </p:spPr>
        <p:txBody>
          <a:bodyPr/>
          <a:lstStyle/>
          <a:p>
            <a:endParaRPr lang="hu-HU"/>
          </a:p>
        </p:txBody>
      </p:sp>
      <p:sp>
        <p:nvSpPr>
          <p:cNvPr id="7" name="Dia számának helye 6"/>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2020. 03. 09.</a:t>
            </a:fld>
            <a:endParaRPr lang="hu-HU"/>
          </a:p>
        </p:txBody>
      </p:sp>
      <p:sp>
        <p:nvSpPr>
          <p:cNvPr id="8" name="Élőláb helye 7"/>
          <p:cNvSpPr>
            <a:spLocks noGrp="1"/>
          </p:cNvSpPr>
          <p:nvPr>
            <p:ph type="ftr" sz="quarter" idx="11"/>
          </p:nvPr>
        </p:nvSpPr>
        <p:spPr>
          <a:xfrm>
            <a:off x="3124200" y="4767263"/>
            <a:ext cx="2895600" cy="273844"/>
          </a:xfrm>
          <a:prstGeom prst="rect">
            <a:avLst/>
          </a:prstGeom>
        </p:spPr>
        <p:txBody>
          <a:bodyPr/>
          <a:lstStyle/>
          <a:p>
            <a:endParaRPr lang="hu-HU"/>
          </a:p>
        </p:txBody>
      </p:sp>
      <p:sp>
        <p:nvSpPr>
          <p:cNvPr id="9" name="Dia számának helye 8"/>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205979"/>
            <a:ext cx="8229600" cy="857250"/>
          </a:xfrm>
          <a:prstGeom prst="rect">
            <a:avLst/>
          </a:prstGeom>
        </p:spPr>
        <p:txBody>
          <a:bodyPr/>
          <a:lstStyle/>
          <a:p>
            <a:r>
              <a:rPr lang="hu-HU" smtClean="0"/>
              <a:t>Mintacím szerkesztése</a:t>
            </a:r>
            <a:endParaRPr lang="hu-HU"/>
          </a:p>
        </p:txBody>
      </p:sp>
      <p:sp>
        <p:nvSpPr>
          <p:cNvPr id="3" name="Dátum helye 2"/>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2020. 03. 09.</a:t>
            </a:fld>
            <a:endParaRPr lang="hu-HU"/>
          </a:p>
        </p:txBody>
      </p:sp>
      <p:sp>
        <p:nvSpPr>
          <p:cNvPr id="4" name="Élőláb helye 3"/>
          <p:cNvSpPr>
            <a:spLocks noGrp="1"/>
          </p:cNvSpPr>
          <p:nvPr>
            <p:ph type="ftr" sz="quarter" idx="11"/>
          </p:nvPr>
        </p:nvSpPr>
        <p:spPr>
          <a:xfrm>
            <a:off x="3124200" y="4767263"/>
            <a:ext cx="2895600" cy="273844"/>
          </a:xfrm>
          <a:prstGeom prst="rect">
            <a:avLst/>
          </a:prstGeom>
        </p:spPr>
        <p:txBody>
          <a:bodyPr/>
          <a:lstStyle/>
          <a:p>
            <a:endParaRPr lang="hu-HU"/>
          </a:p>
        </p:txBody>
      </p:sp>
      <p:sp>
        <p:nvSpPr>
          <p:cNvPr id="5" name="Dia számának helye 4"/>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2020. 03. 09.</a:t>
            </a:fld>
            <a:endParaRPr lang="hu-HU"/>
          </a:p>
        </p:txBody>
      </p:sp>
      <p:sp>
        <p:nvSpPr>
          <p:cNvPr id="3" name="Élőláb helye 2"/>
          <p:cNvSpPr>
            <a:spLocks noGrp="1"/>
          </p:cNvSpPr>
          <p:nvPr>
            <p:ph type="ftr" sz="quarter" idx="11"/>
          </p:nvPr>
        </p:nvSpPr>
        <p:spPr>
          <a:xfrm>
            <a:off x="3124200" y="4767263"/>
            <a:ext cx="2895600" cy="273844"/>
          </a:xfrm>
          <a:prstGeom prst="rect">
            <a:avLst/>
          </a:prstGeom>
        </p:spPr>
        <p:txBody>
          <a:bodyPr/>
          <a:lstStyle/>
          <a:p>
            <a:endParaRPr lang="hu-HU"/>
          </a:p>
        </p:txBody>
      </p:sp>
      <p:sp>
        <p:nvSpPr>
          <p:cNvPr id="4" name="Dia számának helye 3"/>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1" y="204787"/>
            <a:ext cx="3008313" cy="871538"/>
          </a:xfrm>
          <a:prstGeom prst="rect">
            <a:avLst/>
          </a:prstGeo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2020. 03. 09.</a:t>
            </a:fld>
            <a:endParaRPr lang="hu-HU"/>
          </a:p>
        </p:txBody>
      </p:sp>
      <p:sp>
        <p:nvSpPr>
          <p:cNvPr id="6" name="Élőláb helye 5"/>
          <p:cNvSpPr>
            <a:spLocks noGrp="1"/>
          </p:cNvSpPr>
          <p:nvPr>
            <p:ph type="ftr" sz="quarter" idx="11"/>
          </p:nvPr>
        </p:nvSpPr>
        <p:spPr>
          <a:xfrm>
            <a:off x="3124200" y="4767263"/>
            <a:ext cx="2895600" cy="273844"/>
          </a:xfrm>
          <a:prstGeom prst="rect">
            <a:avLst/>
          </a:prstGeom>
        </p:spPr>
        <p:txBody>
          <a:bodyPr/>
          <a:lstStyle/>
          <a:p>
            <a:endParaRPr lang="hu-HU"/>
          </a:p>
        </p:txBody>
      </p:sp>
      <p:sp>
        <p:nvSpPr>
          <p:cNvPr id="7" name="Dia számának helye 6"/>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3600450"/>
            <a:ext cx="5486400" cy="425054"/>
          </a:xfrm>
          <a:prstGeom prst="rect">
            <a:avLst/>
          </a:prstGeo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a:xfrm>
            <a:off x="457200" y="4767263"/>
            <a:ext cx="2133600" cy="273844"/>
          </a:xfrm>
          <a:prstGeom prst="rect">
            <a:avLst/>
          </a:prstGeom>
        </p:spPr>
        <p:txBody>
          <a:bodyPr/>
          <a:lstStyle/>
          <a:p>
            <a:fld id="{5B279A9B-E3FB-4FD3-A5B2-9BF015E5B4AB}" type="datetimeFigureOut">
              <a:rPr lang="hu-HU" smtClean="0"/>
              <a:pPr/>
              <a:t>2020. 03. 09.</a:t>
            </a:fld>
            <a:endParaRPr lang="hu-HU"/>
          </a:p>
        </p:txBody>
      </p:sp>
      <p:sp>
        <p:nvSpPr>
          <p:cNvPr id="6" name="Élőláb helye 5"/>
          <p:cNvSpPr>
            <a:spLocks noGrp="1"/>
          </p:cNvSpPr>
          <p:nvPr>
            <p:ph type="ftr" sz="quarter" idx="11"/>
          </p:nvPr>
        </p:nvSpPr>
        <p:spPr>
          <a:xfrm>
            <a:off x="3124200" y="4767263"/>
            <a:ext cx="2895600" cy="273844"/>
          </a:xfrm>
          <a:prstGeom prst="rect">
            <a:avLst/>
          </a:prstGeom>
        </p:spPr>
        <p:txBody>
          <a:bodyPr/>
          <a:lstStyle/>
          <a:p>
            <a:endParaRPr lang="hu-HU"/>
          </a:p>
        </p:txBody>
      </p:sp>
      <p:sp>
        <p:nvSpPr>
          <p:cNvPr id="7" name="Dia számának helye 6"/>
          <p:cNvSpPr>
            <a:spLocks noGrp="1"/>
          </p:cNvSpPr>
          <p:nvPr>
            <p:ph type="sldNum" sz="quarter" idx="12"/>
          </p:nvPr>
        </p:nvSpPr>
        <p:spPr>
          <a:xfrm>
            <a:off x="6553200" y="4767263"/>
            <a:ext cx="2133600" cy="273844"/>
          </a:xfrm>
          <a:prstGeom prst="rect">
            <a:avLst/>
          </a:prstGeom>
        </p:spPr>
        <p:txBody>
          <a:bodyPr/>
          <a:lstStyle/>
          <a:p>
            <a:fld id="{49F92712-BF39-4E0E-BDA3-AE39BD0ACF9D}"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2032000" ty="-444500" sx="35000" sy="35000" flip="none" algn="tl"/>
        </a:blipFill>
        <a:effectLst/>
      </p:bgPr>
    </p:bg>
    <p:spTree>
      <p:nvGrpSpPr>
        <p:cNvPr id="1" name=""/>
        <p:cNvGrpSpPr/>
        <p:nvPr/>
      </p:nvGrpSpPr>
      <p:grpSpPr>
        <a:xfrm>
          <a:off x="0" y="0"/>
          <a:ext cx="0" cy="0"/>
          <a:chOff x="0" y="0"/>
          <a:chExt cx="0" cy="0"/>
        </a:xfrm>
      </p:grpSpPr>
      <p:sp>
        <p:nvSpPr>
          <p:cNvPr id="5" name="Прямоугольник 4"/>
          <p:cNvSpPr/>
          <p:nvPr/>
        </p:nvSpPr>
        <p:spPr>
          <a:xfrm>
            <a:off x="8458200" y="4266337"/>
            <a:ext cx="558166" cy="877163"/>
          </a:xfrm>
          <a:prstGeom prst="rect">
            <a:avLst/>
          </a:prstGeom>
        </p:spPr>
        <p:txBody>
          <a:bodyPr wrap="none">
            <a:spAutoFit/>
          </a:bodyPr>
          <a:lstStyle/>
          <a:p>
            <a:r>
              <a:rPr lang="en-US" sz="5100" b="1" dirty="0" smtClean="0">
                <a:solidFill>
                  <a:srgbClr val="EFEAE4"/>
                </a:solidFill>
                <a:latin typeface="Open Sans" panose="020B0606030504020204" pitchFamily="34" charset="0"/>
                <a:ea typeface="Open Sans" panose="020B0606030504020204" pitchFamily="34" charset="0"/>
                <a:cs typeface="Open Sans" panose="020B0606030504020204" pitchFamily="34" charset="0"/>
              </a:rPr>
              <a:t>7</a:t>
            </a:r>
            <a:endParaRPr lang="en-GB" sz="5100" dirty="0">
              <a:solidFill>
                <a:srgbClr val="EFEAE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Прямоугольник 5"/>
          <p:cNvSpPr/>
          <p:nvPr/>
        </p:nvSpPr>
        <p:spPr>
          <a:xfrm>
            <a:off x="8388424" y="4371950"/>
            <a:ext cx="647626" cy="662010"/>
          </a:xfrm>
          <a:prstGeom prst="rect">
            <a:avLst/>
          </a:prstGeom>
          <a:solidFill>
            <a:srgbClr val="D1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244185" y="4349012"/>
            <a:ext cx="936104" cy="707886"/>
          </a:xfrm>
          <a:prstGeom prst="rect">
            <a:avLst/>
          </a:prstGeom>
          <a:noFill/>
        </p:spPr>
        <p:txBody>
          <a:bodyPr wrap="square" rtlCol="0">
            <a:spAutoFit/>
          </a:bodyPr>
          <a:lstStyle/>
          <a:p>
            <a:pPr algn="ctr"/>
            <a:r>
              <a:rPr lang="ru-RU" sz="4000" b="1" dirty="0" smtClean="0">
                <a:solidFill>
                  <a:srgbClr val="EFEAE4"/>
                </a:solidFill>
                <a:latin typeface="Open Sans" panose="020B0606030504020204" pitchFamily="34" charset="0"/>
                <a:ea typeface="Open Sans" panose="020B0606030504020204" pitchFamily="34" charset="0"/>
                <a:cs typeface="Open Sans" panose="020B0606030504020204" pitchFamily="34" charset="0"/>
              </a:rPr>
              <a:t>11</a:t>
            </a:r>
            <a:endParaRPr lang="en-GB" sz="4000" b="1" dirty="0">
              <a:solidFill>
                <a:srgbClr val="EFEAE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ím 1"/>
          <p:cNvSpPr txBox="1">
            <a:spLocks/>
          </p:cNvSpPr>
          <p:nvPr/>
        </p:nvSpPr>
        <p:spPr>
          <a:xfrm>
            <a:off x="107950" y="1995686"/>
            <a:ext cx="8928100" cy="1102519"/>
          </a:xfrm>
          <a:prstGeom prst="rect">
            <a:avLst/>
          </a:prstGeom>
        </p:spPr>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Country-, policy-, </a:t>
            </a:r>
            <a:endParaRPr lang="ru-RU" sz="36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endParaRPr>
          </a:p>
          <a:p>
            <a:r>
              <a:rPr lang="en-GB" sz="36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and </a:t>
            </a:r>
            <a:r>
              <a:rPr lang="en-GB" sz="36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era-specific features</a:t>
            </a:r>
            <a:endParaRPr lang="hu-HU" sz="36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915988"/>
          </a:xfrm>
          <a:prstGeom prst="rect">
            <a:avLst/>
          </a:prstGeom>
        </p:spPr>
        <p:txBody>
          <a:bodyPr anchor="ctr"/>
          <a:lstStyle/>
          <a:p>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The </a:t>
            </a:r>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four</a:t>
            </a:r>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levels</a:t>
            </a:r>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of </a:t>
            </a:r>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features</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artalom helye 2"/>
          <p:cNvSpPr>
            <a:spLocks noGrp="1"/>
          </p:cNvSpPr>
          <p:nvPr>
            <p:ph idx="4294967295"/>
          </p:nvPr>
        </p:nvSpPr>
        <p:spPr>
          <a:xfrm>
            <a:off x="107950" y="915988"/>
            <a:ext cx="8928100" cy="4103687"/>
          </a:xfrm>
          <a:prstGeom prst="rect">
            <a:avLst/>
          </a:prstGeom>
        </p:spPr>
        <p:txBody>
          <a:bodyPr>
            <a:noAutofit/>
          </a:bodyPr>
          <a:lstStyle/>
          <a:p>
            <a:pPr marL="266700" lvl="0" indent="-266700">
              <a:spcBef>
                <a:spcPts val="0"/>
              </a:spcBef>
              <a:spcAft>
                <a:spcPts val="1000"/>
              </a:spcAft>
              <a:buClr>
                <a:srgbClr val="4D7C84"/>
              </a:buClr>
              <a:buSzPct val="100000"/>
              <a:buFont typeface="Calibri" panose="020F0502020204030204" pitchFamily="34" charset="0"/>
              <a:buChar char="●"/>
            </a:pPr>
            <a:r>
              <a:rPr lang="en-GB" sz="1800" b="1" dirty="0" smtClean="0">
                <a:solidFill>
                  <a:srgbClr val="50412B"/>
                </a:solidFill>
              </a:rPr>
              <a:t>R</a:t>
            </a:r>
            <a:r>
              <a:rPr lang="hu-HU" sz="1800" b="1" dirty="0" err="1" smtClean="0">
                <a:solidFill>
                  <a:srgbClr val="50412B"/>
                </a:solidFill>
              </a:rPr>
              <a:t>egime-specific</a:t>
            </a:r>
            <a:r>
              <a:rPr lang="hu-HU" sz="1800" b="1" dirty="0" smtClean="0">
                <a:solidFill>
                  <a:srgbClr val="50412B"/>
                </a:solidFill>
              </a:rPr>
              <a:t> </a:t>
            </a:r>
            <a:r>
              <a:rPr lang="hu-HU" sz="1800" b="1" dirty="0" err="1" smtClean="0">
                <a:solidFill>
                  <a:srgbClr val="50412B"/>
                </a:solidFill>
              </a:rPr>
              <a:t>features</a:t>
            </a:r>
            <a:r>
              <a:rPr lang="hu-HU" sz="1800" b="1" dirty="0" smtClean="0">
                <a:solidFill>
                  <a:srgbClr val="50412B"/>
                </a:solidFill>
              </a:rPr>
              <a:t>:</a:t>
            </a:r>
            <a:r>
              <a:rPr lang="hu-HU" sz="1800" dirty="0" smtClean="0">
                <a:solidFill>
                  <a:srgbClr val="50412B"/>
                </a:solidFill>
              </a:rPr>
              <a:t> </a:t>
            </a:r>
            <a:r>
              <a:rPr lang="hu-HU" sz="1800" dirty="0" err="1" smtClean="0">
                <a:solidFill>
                  <a:srgbClr val="50412B"/>
                </a:solidFill>
              </a:rPr>
              <a:t>related</a:t>
            </a:r>
            <a:r>
              <a:rPr lang="hu-HU" sz="1800" dirty="0" smtClean="0">
                <a:solidFill>
                  <a:srgbClr val="50412B"/>
                </a:solidFill>
              </a:rPr>
              <a:t> </a:t>
            </a:r>
            <a:r>
              <a:rPr lang="hu-HU" sz="1800" dirty="0" err="1" smtClean="0">
                <a:solidFill>
                  <a:srgbClr val="50412B"/>
                </a:solidFill>
              </a:rPr>
              <a:t>to</a:t>
            </a:r>
            <a:r>
              <a:rPr lang="hu-HU" sz="1800" dirty="0" smtClean="0">
                <a:solidFill>
                  <a:srgbClr val="50412B"/>
                </a:solidFill>
              </a:rPr>
              <a:t> </a:t>
            </a:r>
            <a:r>
              <a:rPr lang="hu-HU" sz="1800" dirty="0" err="1" smtClean="0">
                <a:solidFill>
                  <a:srgbClr val="50412B"/>
                </a:solidFill>
              </a:rPr>
              <a:t>power</a:t>
            </a:r>
            <a:r>
              <a:rPr lang="hu-HU" sz="1800" dirty="0" smtClean="0">
                <a:solidFill>
                  <a:srgbClr val="50412B"/>
                </a:solidFill>
              </a:rPr>
              <a:t> and </a:t>
            </a:r>
            <a:r>
              <a:rPr lang="hu-HU" sz="1800" dirty="0" err="1" smtClean="0">
                <a:solidFill>
                  <a:srgbClr val="50412B"/>
                </a:solidFill>
              </a:rPr>
              <a:t>autonomy</a:t>
            </a:r>
            <a:r>
              <a:rPr lang="hu-HU" sz="1800" dirty="0" smtClean="0">
                <a:solidFill>
                  <a:srgbClr val="50412B"/>
                </a:solidFill>
              </a:rPr>
              <a:t>, </a:t>
            </a:r>
            <a:r>
              <a:rPr lang="hu-HU" sz="1800" dirty="0" err="1" smtClean="0">
                <a:solidFill>
                  <a:srgbClr val="50412B"/>
                </a:solidFill>
              </a:rPr>
              <a:t>answering</a:t>
            </a:r>
            <a:r>
              <a:rPr lang="hu-HU" sz="1800" dirty="0" smtClean="0">
                <a:solidFill>
                  <a:srgbClr val="50412B"/>
                </a:solidFill>
              </a:rPr>
              <a:t> </a:t>
            </a:r>
            <a:r>
              <a:rPr lang="en-US" sz="1800" dirty="0" smtClean="0">
                <a:solidFill>
                  <a:srgbClr val="50412B"/>
                </a:solidFill>
              </a:rPr>
              <a:t>(1</a:t>
            </a:r>
            <a:r>
              <a:rPr lang="en-US" sz="1800" dirty="0">
                <a:solidFill>
                  <a:srgbClr val="50412B"/>
                </a:solidFill>
              </a:rPr>
              <a:t>) which actor has and does not have power and/or autonomy in either sphere of social action; (2) what the character of the exercise of power and autonomy is; (3) in what arrangement holders of autonomy and power coexist; and (4) how the given arrangement is maintained, that is, how regime stability is </a:t>
            </a:r>
            <a:r>
              <a:rPr lang="en-US" sz="1800" dirty="0" smtClean="0">
                <a:solidFill>
                  <a:srgbClr val="50412B"/>
                </a:solidFill>
              </a:rPr>
              <a:t>achieved</a:t>
            </a:r>
            <a:r>
              <a:rPr lang="en-US" sz="1800" dirty="0" smtClean="0">
                <a:solidFill>
                  <a:srgbClr val="50412B"/>
                </a:solidFill>
              </a:rPr>
              <a:t>.</a:t>
            </a:r>
            <a:endParaRPr lang="hu-HU" sz="800" dirty="0" smtClean="0">
              <a:solidFill>
                <a:srgbClr val="50412B"/>
              </a:solidFill>
            </a:endParaRPr>
          </a:p>
          <a:p>
            <a:pPr marL="266700" lvl="0" indent="-266700">
              <a:spcBef>
                <a:spcPts val="0"/>
              </a:spcBef>
              <a:spcAft>
                <a:spcPts val="1000"/>
              </a:spcAft>
              <a:buClr>
                <a:srgbClr val="4D7C84"/>
              </a:buClr>
              <a:buSzPct val="100000"/>
              <a:buFont typeface="Calibri" panose="020F0502020204030204" pitchFamily="34" charset="0"/>
              <a:buChar char="●"/>
            </a:pPr>
            <a:r>
              <a:rPr lang="en-US" sz="1800" b="1" dirty="0">
                <a:solidFill>
                  <a:srgbClr val="50412B"/>
                </a:solidFill>
              </a:rPr>
              <a:t>C</a:t>
            </a:r>
            <a:r>
              <a:rPr lang="en-US" sz="1800" b="1" dirty="0" smtClean="0">
                <a:solidFill>
                  <a:srgbClr val="50412B"/>
                </a:solidFill>
              </a:rPr>
              <a:t>ountry-specific features</a:t>
            </a:r>
            <a:r>
              <a:rPr lang="hu-HU" sz="1800" b="1" dirty="0">
                <a:solidFill>
                  <a:srgbClr val="50412B"/>
                </a:solidFill>
              </a:rPr>
              <a:t>:</a:t>
            </a:r>
            <a:r>
              <a:rPr lang="en-US" sz="1800" dirty="0" smtClean="0">
                <a:solidFill>
                  <a:srgbClr val="50412B"/>
                </a:solidFill>
              </a:rPr>
              <a:t> related </a:t>
            </a:r>
            <a:r>
              <a:rPr lang="en-US" sz="1800" dirty="0">
                <a:solidFill>
                  <a:srgbClr val="50412B"/>
                </a:solidFill>
              </a:rPr>
              <a:t>to a country’s (1) culture, including national and ethnic cleavages, (2) history, including the size of the country and the survival of nomenklatura in general and secret services in particular, and (3) natural endowments, including natural resources and geographical position (and, relatedly, geopolitical position</a:t>
            </a:r>
            <a:r>
              <a:rPr lang="en-US" sz="1800" dirty="0" smtClean="0">
                <a:solidFill>
                  <a:srgbClr val="50412B"/>
                </a:solidFill>
              </a:rPr>
              <a:t>)</a:t>
            </a:r>
            <a:r>
              <a:rPr lang="en-GB" sz="1800" dirty="0" smtClean="0">
                <a:solidFill>
                  <a:srgbClr val="50412B"/>
                </a:solidFill>
              </a:rPr>
              <a:t>.</a:t>
            </a:r>
            <a:endParaRPr lang="hu-HU" sz="800" dirty="0">
              <a:solidFill>
                <a:srgbClr val="50412B"/>
              </a:solidFill>
            </a:endParaRPr>
          </a:p>
          <a:p>
            <a:pPr marL="266700" lvl="0" indent="-266700">
              <a:spcBef>
                <a:spcPts val="0"/>
              </a:spcBef>
              <a:spcAft>
                <a:spcPts val="1000"/>
              </a:spcAft>
              <a:buClr>
                <a:srgbClr val="4D7C84"/>
              </a:buClr>
              <a:buSzPct val="100000"/>
              <a:buFont typeface="Calibri" panose="020F0502020204030204" pitchFamily="34" charset="0"/>
              <a:buChar char="●"/>
            </a:pPr>
            <a:r>
              <a:rPr lang="en-US" sz="1800" b="1" dirty="0" smtClean="0">
                <a:solidFill>
                  <a:srgbClr val="50412B"/>
                </a:solidFill>
              </a:rPr>
              <a:t>Policy-specific features</a:t>
            </a:r>
            <a:r>
              <a:rPr lang="hu-HU" sz="1800" b="1" dirty="0">
                <a:solidFill>
                  <a:srgbClr val="50412B"/>
                </a:solidFill>
              </a:rPr>
              <a:t>:</a:t>
            </a:r>
            <a:r>
              <a:rPr lang="en-US" sz="1800" dirty="0" smtClean="0">
                <a:solidFill>
                  <a:srgbClr val="50412B"/>
                </a:solidFill>
              </a:rPr>
              <a:t> related </a:t>
            </a:r>
            <a:r>
              <a:rPr lang="en-US" sz="1800" dirty="0">
                <a:solidFill>
                  <a:srgbClr val="50412B"/>
                </a:solidFill>
              </a:rPr>
              <a:t>to the exact content and (quantifiable) result of policies that certain regimes </a:t>
            </a:r>
            <a:r>
              <a:rPr lang="en-US" sz="1800" dirty="0" smtClean="0">
                <a:solidFill>
                  <a:srgbClr val="50412B"/>
                </a:solidFill>
              </a:rPr>
              <a:t>produce</a:t>
            </a:r>
            <a:r>
              <a:rPr lang="en-GB" sz="1800" dirty="0" smtClean="0">
                <a:solidFill>
                  <a:srgbClr val="50412B"/>
                </a:solidFill>
              </a:rPr>
              <a:t>.</a:t>
            </a:r>
            <a:endParaRPr lang="hu-HU" sz="800" dirty="0" smtClean="0">
              <a:solidFill>
                <a:srgbClr val="50412B"/>
              </a:solidFill>
            </a:endParaRPr>
          </a:p>
          <a:p>
            <a:pPr marL="266700" lvl="0" indent="-266700">
              <a:spcBef>
                <a:spcPts val="0"/>
              </a:spcBef>
              <a:spcAft>
                <a:spcPts val="1000"/>
              </a:spcAft>
              <a:buClr>
                <a:srgbClr val="4D7C84"/>
              </a:buClr>
              <a:buSzPct val="100000"/>
              <a:buFont typeface="Calibri" panose="020F0502020204030204" pitchFamily="34" charset="0"/>
              <a:buChar char="●"/>
            </a:pPr>
            <a:r>
              <a:rPr lang="en-GB" sz="1800" b="1" dirty="0" smtClean="0">
                <a:solidFill>
                  <a:srgbClr val="50412B"/>
                </a:solidFill>
              </a:rPr>
              <a:t>E</a:t>
            </a:r>
            <a:r>
              <a:rPr lang="hu-HU" sz="1800" b="1" dirty="0" err="1" smtClean="0">
                <a:solidFill>
                  <a:srgbClr val="50412B"/>
                </a:solidFill>
              </a:rPr>
              <a:t>ra-specific</a:t>
            </a:r>
            <a:r>
              <a:rPr lang="hu-HU" sz="1800" b="1" dirty="0" smtClean="0">
                <a:solidFill>
                  <a:srgbClr val="50412B"/>
                </a:solidFill>
              </a:rPr>
              <a:t> </a:t>
            </a:r>
            <a:r>
              <a:rPr lang="hu-HU" sz="1800" b="1" dirty="0" err="1" smtClean="0">
                <a:solidFill>
                  <a:srgbClr val="50412B"/>
                </a:solidFill>
              </a:rPr>
              <a:t>features</a:t>
            </a:r>
            <a:r>
              <a:rPr lang="hu-HU" sz="1800" b="1" dirty="0" smtClean="0">
                <a:solidFill>
                  <a:srgbClr val="50412B"/>
                </a:solidFill>
              </a:rPr>
              <a:t>:</a:t>
            </a:r>
            <a:r>
              <a:rPr lang="hu-HU" sz="1800" dirty="0" smtClean="0">
                <a:solidFill>
                  <a:srgbClr val="50412B"/>
                </a:solidFill>
              </a:rPr>
              <a:t> </a:t>
            </a:r>
            <a:r>
              <a:rPr lang="hu-HU" sz="1800" dirty="0" err="1" smtClean="0">
                <a:solidFill>
                  <a:srgbClr val="50412B"/>
                </a:solidFill>
              </a:rPr>
              <a:t>related</a:t>
            </a:r>
            <a:r>
              <a:rPr lang="hu-HU" sz="1800" dirty="0" smtClean="0">
                <a:solidFill>
                  <a:srgbClr val="50412B"/>
                </a:solidFill>
              </a:rPr>
              <a:t> </a:t>
            </a:r>
            <a:r>
              <a:rPr lang="hu-HU" sz="1800" dirty="0" err="1" smtClean="0">
                <a:solidFill>
                  <a:srgbClr val="50412B"/>
                </a:solidFill>
              </a:rPr>
              <a:t>to</a:t>
            </a:r>
            <a:r>
              <a:rPr lang="hu-HU" sz="1800" dirty="0" smtClean="0">
                <a:solidFill>
                  <a:srgbClr val="50412B"/>
                </a:solidFill>
              </a:rPr>
              <a:t> </a:t>
            </a:r>
            <a:r>
              <a:rPr lang="en-US" sz="1800" dirty="0" smtClean="0">
                <a:solidFill>
                  <a:srgbClr val="50412B"/>
                </a:solidFill>
              </a:rPr>
              <a:t>a </a:t>
            </a:r>
            <a:r>
              <a:rPr lang="en-US" sz="1800" dirty="0">
                <a:solidFill>
                  <a:srgbClr val="50412B"/>
                </a:solidFill>
              </a:rPr>
              <a:t>certain </a:t>
            </a:r>
            <a:r>
              <a:rPr lang="en-US" sz="1800" dirty="0" smtClean="0">
                <a:solidFill>
                  <a:srgbClr val="50412B"/>
                </a:solidFill>
              </a:rPr>
              <a:t>age.</a:t>
            </a:r>
            <a:endParaRPr lang="hu-HU" sz="1800" dirty="0">
              <a:solidFill>
                <a:srgbClr val="50412B"/>
              </a:solidFill>
            </a:endParaRPr>
          </a:p>
        </p:txBody>
      </p:sp>
    </p:spTree>
    <p:extLst>
      <p:ext uri="{BB962C8B-B14F-4D97-AF65-F5344CB8AC3E}">
        <p14:creationId xmlns:p14="http://schemas.microsoft.com/office/powerpoint/2010/main" val="317390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0" cy="915988"/>
          </a:xfrm>
          <a:prstGeom prst="rect">
            <a:avLst/>
          </a:prstGeom>
        </p:spPr>
        <p:txBody>
          <a:bodyPr anchor="ctr">
            <a:normAutofit/>
          </a:bodyPr>
          <a:lstStyle/>
          <a:p>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Country-</a:t>
            </a:r>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specific</a:t>
            </a:r>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features</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artalom helye 2"/>
          <p:cNvSpPr>
            <a:spLocks noGrp="1"/>
          </p:cNvSpPr>
          <p:nvPr>
            <p:ph idx="4294967295"/>
          </p:nvPr>
        </p:nvSpPr>
        <p:spPr>
          <a:xfrm>
            <a:off x="1569765" y="915988"/>
            <a:ext cx="6321970" cy="4227512"/>
          </a:xfrm>
          <a:prstGeom prst="rect">
            <a:avLst/>
          </a:prstGeom>
        </p:spPr>
        <p:txBody>
          <a:bodyPr>
            <a:normAutofit/>
          </a:bodyPr>
          <a:lstStyle/>
          <a:p>
            <a:pPr marL="266700" indent="-266700">
              <a:spcBef>
                <a:spcPts val="0"/>
              </a:spcBef>
              <a:spcAft>
                <a:spcPts val="800"/>
              </a:spcAft>
              <a:buClr>
                <a:srgbClr val="4D7C84"/>
              </a:buClr>
              <a:buSzPct val="100000"/>
              <a:buFont typeface="Calibri" panose="020F0502020204030204" pitchFamily="34" charset="0"/>
              <a:buChar char="●"/>
            </a:pPr>
            <a:r>
              <a:rPr lang="hu-HU" sz="1900" b="1" dirty="0">
                <a:solidFill>
                  <a:srgbClr val="50412B"/>
                </a:solidFill>
              </a:rPr>
              <a:t>e</a:t>
            </a:r>
            <a:r>
              <a:rPr lang="en-US" sz="1900" b="1" dirty="0" err="1" smtClean="0">
                <a:solidFill>
                  <a:srgbClr val="50412B"/>
                </a:solidFill>
              </a:rPr>
              <a:t>thnic</a:t>
            </a:r>
            <a:r>
              <a:rPr lang="en-US" sz="1900" b="1" dirty="0" smtClean="0">
                <a:solidFill>
                  <a:srgbClr val="50412B"/>
                </a:solidFill>
              </a:rPr>
              <a:t> </a:t>
            </a:r>
            <a:r>
              <a:rPr lang="hu-HU" sz="1900" b="1" dirty="0">
                <a:solidFill>
                  <a:srgbClr val="50412B"/>
                </a:solidFill>
              </a:rPr>
              <a:t>c</a:t>
            </a:r>
            <a:r>
              <a:rPr lang="en-US" sz="1900" b="1" dirty="0" err="1" smtClean="0">
                <a:solidFill>
                  <a:srgbClr val="50412B"/>
                </a:solidFill>
              </a:rPr>
              <a:t>leavages</a:t>
            </a:r>
            <a:r>
              <a:rPr lang="en-US" sz="1900" b="1" dirty="0" smtClean="0">
                <a:solidFill>
                  <a:srgbClr val="50412B"/>
                </a:solidFill>
              </a:rPr>
              <a:t> </a:t>
            </a:r>
            <a:r>
              <a:rPr lang="hu-HU" sz="1900" b="1" dirty="0" smtClean="0">
                <a:solidFill>
                  <a:srgbClr val="50412B"/>
                </a:solidFill>
              </a:rPr>
              <a:t>(</a:t>
            </a:r>
            <a:r>
              <a:rPr lang="en-US" sz="1900" b="1" dirty="0" smtClean="0">
                <a:solidFill>
                  <a:srgbClr val="50412B"/>
                </a:solidFill>
              </a:rPr>
              <a:t>as </a:t>
            </a:r>
            <a:r>
              <a:rPr lang="en-US" sz="1900" b="1" dirty="0">
                <a:solidFill>
                  <a:srgbClr val="50412B"/>
                </a:solidFill>
              </a:rPr>
              <a:t>a </a:t>
            </a:r>
            <a:r>
              <a:rPr lang="hu-HU" sz="1900" b="1" dirty="0" smtClean="0">
                <a:solidFill>
                  <a:srgbClr val="50412B"/>
                </a:solidFill>
              </a:rPr>
              <a:t>s</a:t>
            </a:r>
            <a:r>
              <a:rPr lang="en-US" sz="1900" b="1" dirty="0" err="1" smtClean="0">
                <a:solidFill>
                  <a:srgbClr val="50412B"/>
                </a:solidFill>
              </a:rPr>
              <a:t>ource</a:t>
            </a:r>
            <a:r>
              <a:rPr lang="en-US" sz="1900" b="1" dirty="0" smtClean="0">
                <a:solidFill>
                  <a:srgbClr val="50412B"/>
                </a:solidFill>
              </a:rPr>
              <a:t> </a:t>
            </a:r>
            <a:r>
              <a:rPr lang="en-US" sz="1900" b="1" dirty="0">
                <a:solidFill>
                  <a:srgbClr val="50412B"/>
                </a:solidFill>
              </a:rPr>
              <a:t>of </a:t>
            </a:r>
            <a:r>
              <a:rPr lang="hu-HU" sz="1900" b="1" dirty="0" smtClean="0">
                <a:solidFill>
                  <a:srgbClr val="50412B"/>
                </a:solidFill>
              </a:rPr>
              <a:t>p</a:t>
            </a:r>
            <a:r>
              <a:rPr lang="en-US" sz="1900" b="1" dirty="0" err="1" smtClean="0">
                <a:solidFill>
                  <a:srgbClr val="50412B"/>
                </a:solidFill>
              </a:rPr>
              <a:t>luralism</a:t>
            </a:r>
            <a:r>
              <a:rPr lang="en-US" sz="1900" b="1" dirty="0" smtClean="0">
                <a:solidFill>
                  <a:srgbClr val="50412B"/>
                </a:solidFill>
              </a:rPr>
              <a:t> </a:t>
            </a:r>
            <a:r>
              <a:rPr lang="en-US" sz="1900" b="1" dirty="0">
                <a:solidFill>
                  <a:srgbClr val="50412B"/>
                </a:solidFill>
              </a:rPr>
              <a:t>and </a:t>
            </a:r>
            <a:r>
              <a:rPr lang="hu-HU" sz="1900" b="1" dirty="0" smtClean="0">
                <a:solidFill>
                  <a:srgbClr val="50412B"/>
                </a:solidFill>
              </a:rPr>
              <a:t>d</a:t>
            </a:r>
            <a:r>
              <a:rPr lang="en-US" sz="1900" b="1" dirty="0" err="1" smtClean="0">
                <a:solidFill>
                  <a:srgbClr val="50412B"/>
                </a:solidFill>
              </a:rPr>
              <a:t>isorder</a:t>
            </a:r>
            <a:r>
              <a:rPr lang="hu-HU" sz="1900" b="1" dirty="0" smtClean="0">
                <a:solidFill>
                  <a:srgbClr val="50412B"/>
                </a:solidFill>
              </a:rPr>
              <a:t>)</a:t>
            </a:r>
          </a:p>
          <a:p>
            <a:pPr marL="266700" indent="-266700">
              <a:spcBef>
                <a:spcPts val="0"/>
              </a:spcBef>
              <a:spcAft>
                <a:spcPts val="800"/>
              </a:spcAft>
              <a:buClr>
                <a:srgbClr val="4D7C84"/>
              </a:buClr>
              <a:buSzPct val="100000"/>
              <a:buFont typeface="Calibri" panose="020F0502020204030204" pitchFamily="34" charset="0"/>
              <a:buChar char="●"/>
            </a:pPr>
            <a:r>
              <a:rPr lang="hu-HU" sz="1900" b="1" dirty="0">
                <a:solidFill>
                  <a:srgbClr val="50412B"/>
                </a:solidFill>
              </a:rPr>
              <a:t>d</a:t>
            </a:r>
            <a:r>
              <a:rPr lang="en-US" sz="1900" b="1" dirty="0" err="1" smtClean="0">
                <a:solidFill>
                  <a:srgbClr val="50412B"/>
                </a:solidFill>
              </a:rPr>
              <a:t>eep</a:t>
            </a:r>
            <a:r>
              <a:rPr lang="en-US" sz="1900" b="1" dirty="0" smtClean="0">
                <a:solidFill>
                  <a:srgbClr val="50412B"/>
                </a:solidFill>
              </a:rPr>
              <a:t> </a:t>
            </a:r>
            <a:r>
              <a:rPr lang="hu-HU" sz="1900" b="1" dirty="0">
                <a:solidFill>
                  <a:srgbClr val="50412B"/>
                </a:solidFill>
              </a:rPr>
              <a:t>s</a:t>
            </a:r>
            <a:r>
              <a:rPr lang="en-US" sz="1900" b="1" dirty="0" err="1" smtClean="0">
                <a:solidFill>
                  <a:srgbClr val="50412B"/>
                </a:solidFill>
              </a:rPr>
              <a:t>tate</a:t>
            </a:r>
            <a:r>
              <a:rPr lang="en-US" sz="1900" b="1" dirty="0" smtClean="0">
                <a:solidFill>
                  <a:srgbClr val="50412B"/>
                </a:solidFill>
              </a:rPr>
              <a:t> </a:t>
            </a:r>
            <a:r>
              <a:rPr lang="en-US" sz="1900" b="1" dirty="0">
                <a:solidFill>
                  <a:srgbClr val="50412B"/>
                </a:solidFill>
              </a:rPr>
              <a:t>and the </a:t>
            </a:r>
            <a:r>
              <a:rPr lang="hu-HU" sz="1900" b="1" dirty="0" smtClean="0">
                <a:solidFill>
                  <a:srgbClr val="50412B"/>
                </a:solidFill>
              </a:rPr>
              <a:t>s</a:t>
            </a:r>
            <a:r>
              <a:rPr lang="en-US" sz="1900" b="1" dirty="0" err="1" smtClean="0">
                <a:solidFill>
                  <a:srgbClr val="50412B"/>
                </a:solidFill>
              </a:rPr>
              <a:t>urvival</a:t>
            </a:r>
            <a:r>
              <a:rPr lang="en-US" sz="1900" b="1" dirty="0" smtClean="0">
                <a:solidFill>
                  <a:srgbClr val="50412B"/>
                </a:solidFill>
              </a:rPr>
              <a:t> </a:t>
            </a:r>
            <a:r>
              <a:rPr lang="en-US" sz="1900" b="1" dirty="0">
                <a:solidFill>
                  <a:srgbClr val="50412B"/>
                </a:solidFill>
              </a:rPr>
              <a:t>of </a:t>
            </a:r>
            <a:r>
              <a:rPr lang="hu-HU" sz="1900" b="1" dirty="0" smtClean="0">
                <a:solidFill>
                  <a:srgbClr val="50412B"/>
                </a:solidFill>
              </a:rPr>
              <a:t>c</a:t>
            </a:r>
            <a:r>
              <a:rPr lang="en-US" sz="1900" b="1" dirty="0" err="1" smtClean="0">
                <a:solidFill>
                  <a:srgbClr val="50412B"/>
                </a:solidFill>
              </a:rPr>
              <a:t>ommunist</a:t>
            </a:r>
            <a:r>
              <a:rPr lang="en-US" sz="1900" b="1" dirty="0" smtClean="0">
                <a:solidFill>
                  <a:srgbClr val="50412B"/>
                </a:solidFill>
              </a:rPr>
              <a:t> </a:t>
            </a:r>
            <a:r>
              <a:rPr lang="hu-HU" sz="1900" b="1" dirty="0">
                <a:solidFill>
                  <a:srgbClr val="50412B"/>
                </a:solidFill>
              </a:rPr>
              <a:t>s</a:t>
            </a:r>
            <a:r>
              <a:rPr lang="en-US" sz="1900" b="1" dirty="0" err="1" smtClean="0">
                <a:solidFill>
                  <a:srgbClr val="50412B"/>
                </a:solidFill>
              </a:rPr>
              <a:t>ecret</a:t>
            </a:r>
            <a:r>
              <a:rPr lang="en-US" sz="1900" b="1" dirty="0" smtClean="0">
                <a:solidFill>
                  <a:srgbClr val="50412B"/>
                </a:solidFill>
              </a:rPr>
              <a:t> </a:t>
            </a:r>
            <a:r>
              <a:rPr lang="hu-HU" sz="1900" b="1" dirty="0">
                <a:solidFill>
                  <a:srgbClr val="50412B"/>
                </a:solidFill>
              </a:rPr>
              <a:t>s</a:t>
            </a:r>
            <a:r>
              <a:rPr lang="en-US" sz="1900" b="1" dirty="0" err="1" smtClean="0">
                <a:solidFill>
                  <a:srgbClr val="50412B"/>
                </a:solidFill>
              </a:rPr>
              <a:t>ervices</a:t>
            </a:r>
            <a:endParaRPr lang="hu-HU" sz="1900" b="1" dirty="0" smtClean="0">
              <a:solidFill>
                <a:srgbClr val="50412B"/>
              </a:solidFill>
            </a:endParaRPr>
          </a:p>
          <a:p>
            <a:pPr marL="266700" indent="-266700">
              <a:spcBef>
                <a:spcPts val="0"/>
              </a:spcBef>
              <a:spcAft>
                <a:spcPts val="800"/>
              </a:spcAft>
              <a:buClr>
                <a:srgbClr val="4D7C84"/>
              </a:buClr>
              <a:buSzPct val="100000"/>
              <a:buFont typeface="Calibri" panose="020F0502020204030204" pitchFamily="34" charset="0"/>
              <a:buChar char="●"/>
            </a:pPr>
            <a:r>
              <a:rPr lang="hu-HU" sz="1900" b="1" dirty="0">
                <a:solidFill>
                  <a:srgbClr val="50412B"/>
                </a:solidFill>
              </a:rPr>
              <a:t>c</a:t>
            </a:r>
            <a:r>
              <a:rPr lang="en-US" sz="1900" b="1" dirty="0" err="1" smtClean="0">
                <a:solidFill>
                  <a:srgbClr val="50412B"/>
                </a:solidFill>
              </a:rPr>
              <a:t>ountry</a:t>
            </a:r>
            <a:r>
              <a:rPr lang="en-US" sz="1900" b="1" dirty="0" smtClean="0">
                <a:solidFill>
                  <a:srgbClr val="50412B"/>
                </a:solidFill>
              </a:rPr>
              <a:t> </a:t>
            </a:r>
            <a:r>
              <a:rPr lang="hu-HU" sz="1900" b="1" dirty="0">
                <a:solidFill>
                  <a:srgbClr val="50412B"/>
                </a:solidFill>
              </a:rPr>
              <a:t>s</a:t>
            </a:r>
            <a:r>
              <a:rPr lang="en-US" sz="1900" b="1" dirty="0" err="1" smtClean="0">
                <a:solidFill>
                  <a:srgbClr val="50412B"/>
                </a:solidFill>
              </a:rPr>
              <a:t>ize</a:t>
            </a:r>
            <a:endParaRPr lang="hu-HU" sz="1900" b="1" dirty="0">
              <a:solidFill>
                <a:srgbClr val="50412B"/>
              </a:solidFill>
            </a:endParaRPr>
          </a:p>
          <a:p>
            <a:pPr marL="266700" indent="-266700">
              <a:spcBef>
                <a:spcPts val="0"/>
              </a:spcBef>
              <a:spcAft>
                <a:spcPts val="800"/>
              </a:spcAft>
              <a:buClr>
                <a:srgbClr val="4D7C84"/>
              </a:buClr>
              <a:buSzPct val="100000"/>
              <a:buFont typeface="Calibri" panose="020F0502020204030204" pitchFamily="34" charset="0"/>
              <a:buChar char="●"/>
            </a:pPr>
            <a:r>
              <a:rPr lang="hu-HU" sz="1900" b="1" dirty="0" smtClean="0">
                <a:solidFill>
                  <a:srgbClr val="50412B"/>
                </a:solidFill>
              </a:rPr>
              <a:t>g</a:t>
            </a:r>
            <a:r>
              <a:rPr lang="en-US" sz="1900" b="1" dirty="0" err="1" smtClean="0">
                <a:solidFill>
                  <a:srgbClr val="50412B"/>
                </a:solidFill>
              </a:rPr>
              <a:t>lobal</a:t>
            </a:r>
            <a:r>
              <a:rPr lang="en-US" sz="1900" b="1" dirty="0" smtClean="0">
                <a:solidFill>
                  <a:srgbClr val="50412B"/>
                </a:solidFill>
              </a:rPr>
              <a:t> </a:t>
            </a:r>
            <a:r>
              <a:rPr lang="hu-HU" sz="1900" b="1" dirty="0">
                <a:solidFill>
                  <a:srgbClr val="50412B"/>
                </a:solidFill>
              </a:rPr>
              <a:t>a</a:t>
            </a:r>
            <a:r>
              <a:rPr lang="en-US" sz="1900" b="1" dirty="0" err="1" smtClean="0">
                <a:solidFill>
                  <a:srgbClr val="50412B"/>
                </a:solidFill>
              </a:rPr>
              <a:t>mbitions</a:t>
            </a:r>
            <a:r>
              <a:rPr lang="en-US" sz="1900" b="1" dirty="0" smtClean="0">
                <a:solidFill>
                  <a:srgbClr val="50412B"/>
                </a:solidFill>
              </a:rPr>
              <a:t> </a:t>
            </a:r>
            <a:r>
              <a:rPr lang="en-US" sz="1900" b="1" dirty="0">
                <a:solidFill>
                  <a:srgbClr val="50412B"/>
                </a:solidFill>
              </a:rPr>
              <a:t>of </a:t>
            </a:r>
            <a:r>
              <a:rPr lang="hu-HU" sz="1900" b="1" dirty="0" smtClean="0">
                <a:solidFill>
                  <a:srgbClr val="50412B"/>
                </a:solidFill>
              </a:rPr>
              <a:t>f</a:t>
            </a:r>
            <a:r>
              <a:rPr lang="en-US" sz="1900" b="1" dirty="0" err="1" smtClean="0">
                <a:solidFill>
                  <a:srgbClr val="50412B"/>
                </a:solidFill>
              </a:rPr>
              <a:t>ormer</a:t>
            </a:r>
            <a:r>
              <a:rPr lang="en-US" sz="1900" b="1" dirty="0" smtClean="0">
                <a:solidFill>
                  <a:srgbClr val="50412B"/>
                </a:solidFill>
              </a:rPr>
              <a:t> </a:t>
            </a:r>
            <a:r>
              <a:rPr lang="hu-HU" sz="1900" b="1" dirty="0">
                <a:solidFill>
                  <a:srgbClr val="50412B"/>
                </a:solidFill>
              </a:rPr>
              <a:t>e</a:t>
            </a:r>
            <a:r>
              <a:rPr lang="en-US" sz="1900" b="1" dirty="0" err="1" smtClean="0">
                <a:solidFill>
                  <a:srgbClr val="50412B"/>
                </a:solidFill>
              </a:rPr>
              <a:t>mpires</a:t>
            </a:r>
            <a:r>
              <a:rPr lang="hu-HU" sz="1900" b="1" dirty="0" smtClean="0">
                <a:solidFill>
                  <a:srgbClr val="50412B"/>
                </a:solidFill>
              </a:rPr>
              <a:t> (</a:t>
            </a:r>
            <a:r>
              <a:rPr lang="hu-HU" sz="1900" b="1" dirty="0" err="1" smtClean="0">
                <a:solidFill>
                  <a:srgbClr val="50412B"/>
                </a:solidFill>
              </a:rPr>
              <a:t>China</a:t>
            </a:r>
            <a:r>
              <a:rPr lang="hu-HU" sz="1900" b="1" dirty="0" smtClean="0">
                <a:solidFill>
                  <a:srgbClr val="50412B"/>
                </a:solidFill>
              </a:rPr>
              <a:t>, </a:t>
            </a:r>
            <a:r>
              <a:rPr lang="hu-HU" sz="1900" b="1" dirty="0" err="1" smtClean="0">
                <a:solidFill>
                  <a:srgbClr val="50412B"/>
                </a:solidFill>
              </a:rPr>
              <a:t>Russia</a:t>
            </a:r>
            <a:r>
              <a:rPr lang="hu-HU" sz="1900" b="1" dirty="0" smtClean="0">
                <a:solidFill>
                  <a:srgbClr val="50412B"/>
                </a:solidFill>
              </a:rPr>
              <a:t>)</a:t>
            </a:r>
          </a:p>
          <a:p>
            <a:pPr marL="266700" indent="-266700">
              <a:spcBef>
                <a:spcPts val="0"/>
              </a:spcBef>
              <a:spcAft>
                <a:spcPts val="800"/>
              </a:spcAft>
              <a:buClr>
                <a:srgbClr val="4D7C84"/>
              </a:buClr>
              <a:buSzPct val="100000"/>
              <a:buFont typeface="Calibri" panose="020F0502020204030204" pitchFamily="34" charset="0"/>
              <a:buChar char="●"/>
            </a:pPr>
            <a:r>
              <a:rPr lang="hu-HU" sz="1900" b="1" dirty="0">
                <a:solidFill>
                  <a:srgbClr val="50412B"/>
                </a:solidFill>
              </a:rPr>
              <a:t>g</a:t>
            </a:r>
            <a:r>
              <a:rPr lang="en-US" sz="1900" b="1" dirty="0" err="1" smtClean="0">
                <a:solidFill>
                  <a:srgbClr val="50412B"/>
                </a:solidFill>
              </a:rPr>
              <a:t>eopolitical</a:t>
            </a:r>
            <a:r>
              <a:rPr lang="en-US" sz="1900" b="1" dirty="0" smtClean="0">
                <a:solidFill>
                  <a:srgbClr val="50412B"/>
                </a:solidFill>
              </a:rPr>
              <a:t> </a:t>
            </a:r>
            <a:r>
              <a:rPr lang="hu-HU" sz="1900" b="1" dirty="0">
                <a:solidFill>
                  <a:srgbClr val="50412B"/>
                </a:solidFill>
              </a:rPr>
              <a:t>o</a:t>
            </a:r>
            <a:r>
              <a:rPr lang="en-US" sz="1900" b="1" dirty="0" err="1" smtClean="0">
                <a:solidFill>
                  <a:srgbClr val="50412B"/>
                </a:solidFill>
              </a:rPr>
              <a:t>rientation</a:t>
            </a:r>
            <a:r>
              <a:rPr lang="hu-HU" sz="1900" b="1" dirty="0" smtClean="0">
                <a:solidFill>
                  <a:srgbClr val="50412B"/>
                </a:solidFill>
              </a:rPr>
              <a:t> (</a:t>
            </a:r>
            <a:r>
              <a:rPr lang="hu-HU" sz="1900" b="1" dirty="0" err="1" smtClean="0">
                <a:solidFill>
                  <a:srgbClr val="50412B"/>
                </a:solidFill>
              </a:rPr>
              <a:t>core</a:t>
            </a:r>
            <a:r>
              <a:rPr lang="hu-HU" sz="1900" b="1" dirty="0" smtClean="0">
                <a:solidFill>
                  <a:srgbClr val="50412B"/>
                </a:solidFill>
              </a:rPr>
              <a:t> and </a:t>
            </a:r>
            <a:r>
              <a:rPr lang="hu-HU" sz="1900" b="1" dirty="0" err="1" smtClean="0">
                <a:solidFill>
                  <a:srgbClr val="50412B"/>
                </a:solidFill>
              </a:rPr>
              <a:t>follower</a:t>
            </a:r>
            <a:r>
              <a:rPr lang="hu-HU" sz="1900" b="1" dirty="0" smtClean="0">
                <a:solidFill>
                  <a:srgbClr val="50412B"/>
                </a:solidFill>
              </a:rPr>
              <a:t> </a:t>
            </a:r>
            <a:r>
              <a:rPr lang="hu-HU" sz="1900" b="1" dirty="0" err="1" smtClean="0">
                <a:solidFill>
                  <a:srgbClr val="50412B"/>
                </a:solidFill>
              </a:rPr>
              <a:t>states</a:t>
            </a:r>
            <a:r>
              <a:rPr lang="hu-HU" sz="1900" b="1" dirty="0" smtClean="0">
                <a:solidFill>
                  <a:srgbClr val="50412B"/>
                </a:solidFill>
              </a:rPr>
              <a:t> in </a:t>
            </a:r>
            <a:r>
              <a:rPr lang="hu-HU" sz="1900" b="1" dirty="0" err="1" smtClean="0">
                <a:solidFill>
                  <a:srgbClr val="50412B"/>
                </a:solidFill>
              </a:rPr>
              <a:t>civilizational</a:t>
            </a:r>
            <a:r>
              <a:rPr lang="hu-HU" sz="1900" b="1" dirty="0" smtClean="0">
                <a:solidFill>
                  <a:srgbClr val="50412B"/>
                </a:solidFill>
              </a:rPr>
              <a:t> </a:t>
            </a:r>
            <a:r>
              <a:rPr lang="hu-HU" sz="1900" b="1" dirty="0" err="1" smtClean="0">
                <a:solidFill>
                  <a:srgbClr val="50412B"/>
                </a:solidFill>
              </a:rPr>
              <a:t>gravitational</a:t>
            </a:r>
            <a:r>
              <a:rPr lang="hu-HU" sz="1900" b="1" dirty="0" smtClean="0">
                <a:solidFill>
                  <a:srgbClr val="50412B"/>
                </a:solidFill>
              </a:rPr>
              <a:t> </a:t>
            </a:r>
            <a:r>
              <a:rPr lang="hu-HU" sz="1900" b="1" dirty="0" err="1" smtClean="0">
                <a:solidFill>
                  <a:srgbClr val="50412B"/>
                </a:solidFill>
              </a:rPr>
              <a:t>fields</a:t>
            </a:r>
            <a:r>
              <a:rPr lang="hu-HU" sz="1900" b="1" dirty="0" smtClean="0">
                <a:solidFill>
                  <a:srgbClr val="50412B"/>
                </a:solidFill>
              </a:rPr>
              <a:t>)</a:t>
            </a:r>
            <a:endParaRPr lang="hu-HU" sz="1900" b="1" dirty="0">
              <a:solidFill>
                <a:srgbClr val="50412B"/>
              </a:solidFill>
            </a:endParaRPr>
          </a:p>
          <a:p>
            <a:pPr marL="266700" indent="-266700">
              <a:spcBef>
                <a:spcPts val="0"/>
              </a:spcBef>
              <a:spcAft>
                <a:spcPts val="800"/>
              </a:spcAft>
              <a:buClr>
                <a:srgbClr val="4D7C84"/>
              </a:buClr>
              <a:buSzPct val="100000"/>
              <a:buFont typeface="Calibri" panose="020F0502020204030204" pitchFamily="34" charset="0"/>
              <a:buChar char="●"/>
            </a:pPr>
            <a:r>
              <a:rPr lang="hu-HU" sz="1900" b="1" dirty="0">
                <a:solidFill>
                  <a:srgbClr val="50412B"/>
                </a:solidFill>
              </a:rPr>
              <a:t>c</a:t>
            </a:r>
            <a:r>
              <a:rPr lang="en-US" sz="1900" b="1" dirty="0" err="1" smtClean="0">
                <a:solidFill>
                  <a:srgbClr val="50412B"/>
                </a:solidFill>
              </a:rPr>
              <a:t>oexistence</a:t>
            </a:r>
            <a:r>
              <a:rPr lang="en-US" sz="1900" b="1" dirty="0" smtClean="0">
                <a:solidFill>
                  <a:srgbClr val="50412B"/>
                </a:solidFill>
              </a:rPr>
              <a:t> </a:t>
            </a:r>
            <a:r>
              <a:rPr lang="en-US" sz="1900" b="1" dirty="0">
                <a:solidFill>
                  <a:srgbClr val="50412B"/>
                </a:solidFill>
              </a:rPr>
              <a:t>of </a:t>
            </a:r>
            <a:r>
              <a:rPr lang="hu-HU" sz="1900" b="1" dirty="0" smtClean="0">
                <a:solidFill>
                  <a:srgbClr val="50412B"/>
                </a:solidFill>
              </a:rPr>
              <a:t>l</a:t>
            </a:r>
            <a:r>
              <a:rPr lang="en-US" sz="1900" b="1" dirty="0" err="1" smtClean="0">
                <a:solidFill>
                  <a:srgbClr val="50412B"/>
                </a:solidFill>
              </a:rPr>
              <a:t>iberal</a:t>
            </a:r>
            <a:r>
              <a:rPr lang="en-US" sz="1900" b="1" dirty="0" smtClean="0">
                <a:solidFill>
                  <a:srgbClr val="50412B"/>
                </a:solidFill>
              </a:rPr>
              <a:t> </a:t>
            </a:r>
            <a:r>
              <a:rPr lang="en-US" sz="1900" b="1" dirty="0">
                <a:solidFill>
                  <a:srgbClr val="50412B"/>
                </a:solidFill>
              </a:rPr>
              <a:t>and </a:t>
            </a:r>
            <a:r>
              <a:rPr lang="hu-HU" sz="1900" b="1" dirty="0" smtClean="0">
                <a:solidFill>
                  <a:srgbClr val="50412B"/>
                </a:solidFill>
              </a:rPr>
              <a:t>p</a:t>
            </a:r>
            <a:r>
              <a:rPr lang="en-US" sz="1900" b="1" dirty="0" err="1" smtClean="0">
                <a:solidFill>
                  <a:srgbClr val="50412B"/>
                </a:solidFill>
              </a:rPr>
              <a:t>atronal</a:t>
            </a:r>
            <a:r>
              <a:rPr lang="en-US" sz="1900" b="1" dirty="0" smtClean="0">
                <a:solidFill>
                  <a:srgbClr val="50412B"/>
                </a:solidFill>
              </a:rPr>
              <a:t> </a:t>
            </a:r>
            <a:r>
              <a:rPr lang="hu-HU" sz="1900" b="1" dirty="0">
                <a:solidFill>
                  <a:srgbClr val="50412B"/>
                </a:solidFill>
              </a:rPr>
              <a:t>r</a:t>
            </a:r>
            <a:r>
              <a:rPr lang="en-US" sz="1900" b="1" dirty="0" err="1" smtClean="0">
                <a:solidFill>
                  <a:srgbClr val="50412B"/>
                </a:solidFill>
              </a:rPr>
              <a:t>egimes</a:t>
            </a:r>
            <a:r>
              <a:rPr lang="en-US" sz="1900" b="1" dirty="0" smtClean="0">
                <a:solidFill>
                  <a:srgbClr val="50412B"/>
                </a:solidFill>
              </a:rPr>
              <a:t> </a:t>
            </a:r>
            <a:r>
              <a:rPr lang="en-US" sz="1900" b="1" dirty="0">
                <a:solidFill>
                  <a:srgbClr val="50412B"/>
                </a:solidFill>
              </a:rPr>
              <a:t>in the European </a:t>
            </a:r>
            <a:r>
              <a:rPr lang="en-US" sz="1900" b="1" dirty="0" smtClean="0">
                <a:solidFill>
                  <a:srgbClr val="50412B"/>
                </a:solidFill>
              </a:rPr>
              <a:t>Union</a:t>
            </a:r>
            <a:endParaRPr lang="hu-HU" sz="1900" b="1" dirty="0" smtClean="0">
              <a:solidFill>
                <a:srgbClr val="50412B"/>
              </a:solidFill>
            </a:endParaRPr>
          </a:p>
          <a:p>
            <a:pPr marL="266700" indent="-266700">
              <a:spcBef>
                <a:spcPts val="0"/>
              </a:spcBef>
              <a:spcAft>
                <a:spcPts val="800"/>
              </a:spcAft>
              <a:buClr>
                <a:srgbClr val="4D7C84"/>
              </a:buClr>
              <a:buSzPct val="100000"/>
              <a:buFont typeface="Calibri" panose="020F0502020204030204" pitchFamily="34" charset="0"/>
              <a:buChar char="●"/>
            </a:pPr>
            <a:r>
              <a:rPr lang="hu-HU" sz="1900" b="1" dirty="0">
                <a:solidFill>
                  <a:srgbClr val="50412B"/>
                </a:solidFill>
              </a:rPr>
              <a:t>d</a:t>
            </a:r>
            <a:r>
              <a:rPr lang="en-US" sz="1900" b="1" dirty="0" err="1" smtClean="0">
                <a:solidFill>
                  <a:srgbClr val="50412B"/>
                </a:solidFill>
              </a:rPr>
              <a:t>ependence</a:t>
            </a:r>
            <a:r>
              <a:rPr lang="en-US" sz="1900" b="1" dirty="0" smtClean="0">
                <a:solidFill>
                  <a:srgbClr val="50412B"/>
                </a:solidFill>
              </a:rPr>
              <a:t> </a:t>
            </a:r>
            <a:r>
              <a:rPr lang="en-US" sz="1900" b="1" dirty="0">
                <a:solidFill>
                  <a:srgbClr val="50412B"/>
                </a:solidFill>
              </a:rPr>
              <a:t>of </a:t>
            </a:r>
            <a:r>
              <a:rPr lang="hu-HU" sz="1900" b="1" dirty="0" smtClean="0">
                <a:solidFill>
                  <a:srgbClr val="50412B"/>
                </a:solidFill>
              </a:rPr>
              <a:t>c</a:t>
            </a:r>
            <a:r>
              <a:rPr lang="en-US" sz="1900" b="1" dirty="0" err="1" smtClean="0">
                <a:solidFill>
                  <a:srgbClr val="50412B"/>
                </a:solidFill>
              </a:rPr>
              <a:t>apitalism</a:t>
            </a:r>
            <a:r>
              <a:rPr lang="en-US" sz="1900" b="1" dirty="0" smtClean="0">
                <a:solidFill>
                  <a:srgbClr val="50412B"/>
                </a:solidFill>
              </a:rPr>
              <a:t> </a:t>
            </a:r>
            <a:r>
              <a:rPr lang="hu-HU" sz="1900" b="1" dirty="0" smtClean="0">
                <a:solidFill>
                  <a:srgbClr val="50412B"/>
                </a:solidFill>
              </a:rPr>
              <a:t>(FDI </a:t>
            </a:r>
            <a:r>
              <a:rPr lang="hu-HU" sz="1900" b="1" dirty="0" err="1" smtClean="0">
                <a:solidFill>
                  <a:srgbClr val="50412B"/>
                </a:solidFill>
              </a:rPr>
              <a:t>dependence</a:t>
            </a:r>
            <a:r>
              <a:rPr lang="hu-HU" sz="1900" b="1" dirty="0" smtClean="0">
                <a:solidFill>
                  <a:srgbClr val="50412B"/>
                </a:solidFill>
              </a:rPr>
              <a:t>, export </a:t>
            </a:r>
            <a:r>
              <a:rPr lang="hu-HU" sz="1900" b="1" dirty="0" err="1" smtClean="0">
                <a:solidFill>
                  <a:srgbClr val="50412B"/>
                </a:solidFill>
              </a:rPr>
              <a:t>dependence</a:t>
            </a:r>
            <a:r>
              <a:rPr lang="hu-HU" sz="1900" b="1" dirty="0" smtClean="0">
                <a:solidFill>
                  <a:srgbClr val="50412B"/>
                </a:solidFill>
              </a:rPr>
              <a:t>)</a:t>
            </a:r>
          </a:p>
          <a:p>
            <a:pPr marL="266700" indent="-266700">
              <a:spcBef>
                <a:spcPts val="0"/>
              </a:spcBef>
              <a:spcAft>
                <a:spcPts val="800"/>
              </a:spcAft>
              <a:buClr>
                <a:srgbClr val="4D7C84"/>
              </a:buClr>
              <a:buSzPct val="100000"/>
              <a:buFont typeface="Calibri" panose="020F0502020204030204" pitchFamily="34" charset="0"/>
              <a:buChar char="●"/>
            </a:pPr>
            <a:r>
              <a:rPr lang="hu-HU" sz="1900" b="1" dirty="0">
                <a:solidFill>
                  <a:srgbClr val="50412B"/>
                </a:solidFill>
              </a:rPr>
              <a:t>n</a:t>
            </a:r>
            <a:r>
              <a:rPr lang="en-US" sz="1900" b="1" dirty="0" err="1" smtClean="0">
                <a:solidFill>
                  <a:srgbClr val="50412B"/>
                </a:solidFill>
              </a:rPr>
              <a:t>atural</a:t>
            </a:r>
            <a:r>
              <a:rPr lang="en-US" sz="1900" b="1" dirty="0" smtClean="0">
                <a:solidFill>
                  <a:srgbClr val="50412B"/>
                </a:solidFill>
              </a:rPr>
              <a:t> </a:t>
            </a:r>
            <a:r>
              <a:rPr lang="hu-HU" sz="1900" b="1" dirty="0">
                <a:solidFill>
                  <a:srgbClr val="50412B"/>
                </a:solidFill>
              </a:rPr>
              <a:t>r</a:t>
            </a:r>
            <a:r>
              <a:rPr lang="en-US" sz="1900" b="1" dirty="0" err="1" smtClean="0">
                <a:solidFill>
                  <a:srgbClr val="50412B"/>
                </a:solidFill>
              </a:rPr>
              <a:t>esources</a:t>
            </a:r>
            <a:r>
              <a:rPr lang="en-US" sz="1900" b="1" dirty="0" smtClean="0">
                <a:solidFill>
                  <a:srgbClr val="50412B"/>
                </a:solidFill>
              </a:rPr>
              <a:t> </a:t>
            </a:r>
            <a:r>
              <a:rPr lang="en-US" sz="1900" b="1" dirty="0">
                <a:solidFill>
                  <a:srgbClr val="50412B"/>
                </a:solidFill>
              </a:rPr>
              <a:t>and </a:t>
            </a:r>
            <a:r>
              <a:rPr lang="hu-HU" sz="1900" b="1" dirty="0" smtClean="0">
                <a:solidFill>
                  <a:srgbClr val="50412B"/>
                </a:solidFill>
              </a:rPr>
              <a:t>o</a:t>
            </a:r>
            <a:r>
              <a:rPr lang="en-US" sz="1900" b="1" dirty="0" err="1" smtClean="0">
                <a:solidFill>
                  <a:srgbClr val="50412B"/>
                </a:solidFill>
              </a:rPr>
              <a:t>ther</a:t>
            </a:r>
            <a:r>
              <a:rPr lang="en-US" sz="1900" b="1" dirty="0" smtClean="0">
                <a:solidFill>
                  <a:srgbClr val="50412B"/>
                </a:solidFill>
              </a:rPr>
              <a:t> </a:t>
            </a:r>
            <a:r>
              <a:rPr lang="hu-HU" sz="1900" b="1" dirty="0">
                <a:solidFill>
                  <a:srgbClr val="50412B"/>
                </a:solidFill>
              </a:rPr>
              <a:t>s</a:t>
            </a:r>
            <a:r>
              <a:rPr lang="en-US" sz="1900" b="1" dirty="0" err="1" smtClean="0">
                <a:solidFill>
                  <a:srgbClr val="50412B"/>
                </a:solidFill>
              </a:rPr>
              <a:t>ources</a:t>
            </a:r>
            <a:r>
              <a:rPr lang="en-US" sz="1900" b="1" dirty="0" smtClean="0">
                <a:solidFill>
                  <a:srgbClr val="50412B"/>
                </a:solidFill>
              </a:rPr>
              <a:t> </a:t>
            </a:r>
            <a:r>
              <a:rPr lang="en-US" sz="1900" b="1" dirty="0">
                <a:solidFill>
                  <a:srgbClr val="50412B"/>
                </a:solidFill>
              </a:rPr>
              <a:t>of </a:t>
            </a:r>
            <a:r>
              <a:rPr lang="hu-HU" sz="1900" b="1" dirty="0" smtClean="0">
                <a:solidFill>
                  <a:srgbClr val="50412B"/>
                </a:solidFill>
              </a:rPr>
              <a:t>d</a:t>
            </a:r>
            <a:r>
              <a:rPr lang="en-US" sz="1900" b="1" dirty="0" err="1" smtClean="0">
                <a:solidFill>
                  <a:srgbClr val="50412B"/>
                </a:solidFill>
              </a:rPr>
              <a:t>istributable</a:t>
            </a:r>
            <a:r>
              <a:rPr lang="en-US" sz="1900" b="1" dirty="0" smtClean="0">
                <a:solidFill>
                  <a:srgbClr val="50412B"/>
                </a:solidFill>
              </a:rPr>
              <a:t> </a:t>
            </a:r>
            <a:r>
              <a:rPr lang="hu-HU" sz="1900" b="1" dirty="0">
                <a:solidFill>
                  <a:srgbClr val="50412B"/>
                </a:solidFill>
              </a:rPr>
              <a:t>r</a:t>
            </a:r>
            <a:r>
              <a:rPr lang="en-US" sz="1900" b="1" dirty="0" err="1" smtClean="0">
                <a:solidFill>
                  <a:srgbClr val="50412B"/>
                </a:solidFill>
              </a:rPr>
              <a:t>ent</a:t>
            </a:r>
            <a:endParaRPr lang="hu-HU" sz="1900" b="1" dirty="0" smtClean="0">
              <a:solidFill>
                <a:srgbClr val="50412B"/>
              </a:solidFill>
            </a:endParaRPr>
          </a:p>
        </p:txBody>
      </p:sp>
    </p:spTree>
    <p:extLst>
      <p:ext uri="{BB962C8B-B14F-4D97-AF65-F5344CB8AC3E}">
        <p14:creationId xmlns:p14="http://schemas.microsoft.com/office/powerpoint/2010/main" val="274396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546" cy="915988"/>
          </a:xfrm>
          <a:prstGeom prst="rect">
            <a:avLst/>
          </a:prstGeom>
        </p:spPr>
        <p:txBody>
          <a:bodyPr anchor="ctr">
            <a:noAutofit/>
          </a:bodyPr>
          <a:lstStyle/>
          <a:p>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The disparate logic of EU and US sanctions</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Tartalom helye 4"/>
          <p:cNvGraphicFramePr>
            <a:graphicFrameLocks noGrp="1"/>
          </p:cNvGraphicFramePr>
          <p:nvPr>
            <p:ph idx="4294967295"/>
            <p:extLst>
              <p:ext uri="{D42A27DB-BD31-4B8C-83A1-F6EECF244321}">
                <p14:modId xmlns:p14="http://schemas.microsoft.com/office/powerpoint/2010/main" val="4053172931"/>
              </p:ext>
            </p:extLst>
          </p:nvPr>
        </p:nvGraphicFramePr>
        <p:xfrm>
          <a:off x="107950" y="915988"/>
          <a:ext cx="8928546" cy="4114876"/>
        </p:xfrm>
        <a:graphic>
          <a:graphicData uri="http://schemas.openxmlformats.org/drawingml/2006/table">
            <a:tbl>
              <a:tblPr firstRow="1">
                <a:tableStyleId>{616DA210-FB5B-4158-B5E0-FEB733F419BA}</a:tableStyleId>
              </a:tblPr>
              <a:tblGrid>
                <a:gridCol w="1524386">
                  <a:extLst>
                    <a:ext uri="{9D8B030D-6E8A-4147-A177-3AD203B41FA5}">
                      <a16:colId xmlns:a16="http://schemas.microsoft.com/office/drawing/2014/main" xmlns="" val="2622783450"/>
                    </a:ext>
                  </a:extLst>
                </a:gridCol>
                <a:gridCol w="3411721">
                  <a:extLst>
                    <a:ext uri="{9D8B030D-6E8A-4147-A177-3AD203B41FA5}">
                      <a16:colId xmlns:a16="http://schemas.microsoft.com/office/drawing/2014/main" xmlns="" val="593042520"/>
                    </a:ext>
                  </a:extLst>
                </a:gridCol>
                <a:gridCol w="3992439">
                  <a:extLst>
                    <a:ext uri="{9D8B030D-6E8A-4147-A177-3AD203B41FA5}">
                      <a16:colId xmlns:a16="http://schemas.microsoft.com/office/drawing/2014/main" xmlns="" val="1058841631"/>
                    </a:ext>
                  </a:extLst>
                </a:gridCol>
              </a:tblGrid>
              <a:tr h="315468">
                <a:tc>
                  <a:txBody>
                    <a:bodyPr/>
                    <a:lstStyle/>
                    <a:p>
                      <a:pPr>
                        <a:lnSpc>
                          <a:spcPct val="115000"/>
                        </a:lnSpc>
                        <a:spcAft>
                          <a:spcPts val="0"/>
                        </a:spcAft>
                      </a:pPr>
                      <a:r>
                        <a:rPr lang="en-US" sz="1800" b="1" dirty="0">
                          <a:solidFill>
                            <a:srgbClr val="50412B"/>
                          </a:solidFill>
                          <a:effectLst/>
                        </a:rPr>
                        <a:t> </a:t>
                      </a:r>
                      <a:endParaRPr lang="hu-HU" sz="18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4" marR="60884" marT="0" marB="0">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600" b="1" dirty="0" smtClean="0">
                          <a:solidFill>
                            <a:srgbClr val="4D7C84"/>
                          </a:solidFill>
                          <a:effectLst/>
                        </a:rPr>
                        <a:t>EU </a:t>
                      </a:r>
                      <a:r>
                        <a:rPr lang="en-US" sz="1600" b="1" dirty="0">
                          <a:solidFill>
                            <a:srgbClr val="4D7C84"/>
                          </a:solidFill>
                          <a:effectLst/>
                        </a:rPr>
                        <a:t>sanctions</a:t>
                      </a:r>
                      <a:endParaRPr lang="hu-HU" sz="1600" b="1" dirty="0">
                        <a:solidFill>
                          <a:srgbClr val="4D7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4" marR="60884" marT="0" marB="0">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gn="ctr">
                        <a:lnSpc>
                          <a:spcPct val="115000"/>
                        </a:lnSpc>
                        <a:spcAft>
                          <a:spcPts val="0"/>
                        </a:spcAft>
                      </a:pPr>
                      <a:r>
                        <a:rPr lang="en-US" sz="1600" b="1" dirty="0" smtClean="0">
                          <a:solidFill>
                            <a:srgbClr val="4D7C84"/>
                          </a:solidFill>
                          <a:effectLst/>
                        </a:rPr>
                        <a:t>US sanctions</a:t>
                      </a:r>
                      <a:endParaRPr lang="hu-HU" sz="1600" b="1" dirty="0">
                        <a:solidFill>
                          <a:srgbClr val="4D7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4" marR="60884" marT="0" marB="0">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753517884"/>
                  </a:ext>
                </a:extLst>
              </a:tr>
              <a:tr h="663702">
                <a:tc>
                  <a:txBody>
                    <a:bodyPr/>
                    <a:lstStyle/>
                    <a:p>
                      <a:pPr>
                        <a:lnSpc>
                          <a:spcPct val="115000"/>
                        </a:lnSpc>
                        <a:spcAft>
                          <a:spcPts val="0"/>
                        </a:spcAft>
                      </a:pPr>
                      <a:r>
                        <a:rPr lang="en-US" sz="1200" b="1" dirty="0">
                          <a:solidFill>
                            <a:srgbClr val="50412B"/>
                          </a:solidFill>
                          <a:effectLst/>
                        </a:rPr>
                        <a:t>launch of sanction proceedings</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4" marR="60884" marT="0" marB="0">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2B"/>
                          </a:solidFill>
                          <a:effectLst/>
                        </a:rPr>
                        <a:t>bureaucratic, cumbersome, may be subject to political bargaining;</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4" marR="60884" marT="0" marB="0">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2B"/>
                          </a:solidFill>
                          <a:effectLst/>
                        </a:rPr>
                        <a:t>partly based on political considerations, but the reporting obligation of the companies approached entails the mandatory launch of proceedings;</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4" marR="60884" marT="0" marB="0">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1452899269"/>
                  </a:ext>
                </a:extLst>
              </a:tr>
              <a:tr h="663702">
                <a:tc>
                  <a:txBody>
                    <a:bodyPr/>
                    <a:lstStyle/>
                    <a:p>
                      <a:pPr>
                        <a:lnSpc>
                          <a:spcPct val="115000"/>
                        </a:lnSpc>
                        <a:spcAft>
                          <a:spcPts val="0"/>
                        </a:spcAft>
                      </a:pPr>
                      <a:r>
                        <a:rPr lang="en-US" sz="1200" b="1">
                          <a:solidFill>
                            <a:srgbClr val="50412B"/>
                          </a:solidFill>
                          <a:effectLst/>
                        </a:rPr>
                        <a:t>suspension of sanction proceedings</a:t>
                      </a:r>
                      <a:endParaRPr lang="hu-HU" sz="16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4" marR="60884" marT="0" marB="0">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2B"/>
                          </a:solidFill>
                          <a:effectLst/>
                        </a:rPr>
                        <a:t>may be subject to political bargaining;</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4" marR="60884" marT="0" marB="0">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2B"/>
                          </a:solidFill>
                          <a:effectLst/>
                        </a:rPr>
                        <a:t>the proceedings cannot be suspended; once they are launched, they are no longer within the reach of political bargaining;</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4" marR="60884" marT="0" marB="0">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3450433580"/>
                  </a:ext>
                </a:extLst>
              </a:tr>
              <a:tr h="884936">
                <a:tc>
                  <a:txBody>
                    <a:bodyPr/>
                    <a:lstStyle/>
                    <a:p>
                      <a:pPr>
                        <a:lnSpc>
                          <a:spcPct val="115000"/>
                        </a:lnSpc>
                        <a:spcAft>
                          <a:spcPts val="0"/>
                        </a:spcAft>
                      </a:pPr>
                      <a:r>
                        <a:rPr lang="en-US" sz="1200" b="1" dirty="0">
                          <a:solidFill>
                            <a:srgbClr val="50412B"/>
                          </a:solidFill>
                          <a:effectLst/>
                        </a:rPr>
                        <a:t>targets of sanction proceedings</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4" marR="60884" marT="0" marB="0">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2B"/>
                          </a:solidFill>
                          <a:effectLst/>
                        </a:rPr>
                        <a:t>institutions committing the presumed infringements, making the link between the perpetrator and the crime more difficult to personify and communicate;</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4" marR="60884" marT="0" marB="0">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a:solidFill>
                            <a:srgbClr val="50412B"/>
                          </a:solidFill>
                          <a:effectLst/>
                        </a:rPr>
                        <a:t>persons committing the presumed infringements, allowing the personification of narratives;</a:t>
                      </a:r>
                      <a:endParaRPr lang="hu-HU" sz="16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4" marR="60884" marT="0" marB="0">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2589627311"/>
                  </a:ext>
                </a:extLst>
              </a:tr>
              <a:tr h="1144600">
                <a:tc>
                  <a:txBody>
                    <a:bodyPr/>
                    <a:lstStyle/>
                    <a:p>
                      <a:pPr>
                        <a:lnSpc>
                          <a:spcPct val="115000"/>
                        </a:lnSpc>
                        <a:spcAft>
                          <a:spcPts val="0"/>
                        </a:spcAft>
                      </a:pPr>
                      <a:r>
                        <a:rPr lang="en-US" sz="1200" b="1">
                          <a:solidFill>
                            <a:srgbClr val="50412B"/>
                          </a:solidFill>
                          <a:effectLst/>
                        </a:rPr>
                        <a:t>underlying message of the selection of targets</a:t>
                      </a:r>
                      <a:endParaRPr lang="hu-HU" sz="16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4" marR="60884" marT="0" marB="0">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a:solidFill>
                            <a:srgbClr val="50412B"/>
                          </a:solidFill>
                          <a:effectLst/>
                        </a:rPr>
                        <a:t>it does not address the matter of personal liability, enabling the mafia state’s patronal servants to continue taking part in operating unlawful mechanisms; the chief patron still has the unscathed capacity to maintain krysha;</a:t>
                      </a:r>
                      <a:endParaRPr lang="hu-HU" sz="16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4" marR="60884" marT="0" marB="0">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2B"/>
                          </a:solidFill>
                          <a:effectLst/>
                        </a:rPr>
                        <a:t>erosion of the integrity of the adopted political family and the protection provided by the chief patron, dissuading the mafia state’s patronal servants from participating in infringing procedures;</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4" marR="60884" marT="0" marB="0">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3122401970"/>
                  </a:ext>
                </a:extLst>
              </a:tr>
              <a:tr h="442468">
                <a:tc>
                  <a:txBody>
                    <a:bodyPr/>
                    <a:lstStyle/>
                    <a:p>
                      <a:pPr>
                        <a:lnSpc>
                          <a:spcPct val="115000"/>
                        </a:lnSpc>
                        <a:spcAft>
                          <a:spcPts val="0"/>
                        </a:spcAft>
                      </a:pPr>
                      <a:r>
                        <a:rPr lang="en-US" sz="1200" b="1" dirty="0">
                          <a:solidFill>
                            <a:srgbClr val="50412B"/>
                          </a:solidFill>
                          <a:effectLst/>
                        </a:rPr>
                        <a:t>criticism horizon of the sanctions</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4" marR="60884" marT="0" marB="0">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2B"/>
                          </a:solidFill>
                          <a:effectLst/>
                        </a:rPr>
                        <a:t>target the government</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4" marR="60884" marT="0" marB="0">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tc>
                  <a:txBody>
                    <a:bodyPr/>
                    <a:lstStyle/>
                    <a:p>
                      <a:pPr>
                        <a:lnSpc>
                          <a:spcPct val="115000"/>
                        </a:lnSpc>
                        <a:spcAft>
                          <a:spcPts val="0"/>
                        </a:spcAft>
                      </a:pPr>
                      <a:r>
                        <a:rPr lang="en-US" sz="1200" b="1" dirty="0">
                          <a:solidFill>
                            <a:srgbClr val="50412B"/>
                          </a:solidFill>
                          <a:effectLst/>
                        </a:rPr>
                        <a:t>target the regime</a:t>
                      </a:r>
                      <a:endParaRPr lang="hu-HU" sz="16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60884" marR="60884" marT="0" marB="0">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solidFill>
                      <a:srgbClr val="EFEAE4">
                        <a:alpha val="60000"/>
                      </a:srgbClr>
                    </a:solidFill>
                  </a:tcPr>
                </a:tc>
                <a:extLst>
                  <a:ext uri="{0D108BD9-81ED-4DB2-BD59-A6C34878D82A}">
                    <a16:rowId xmlns:a16="http://schemas.microsoft.com/office/drawing/2014/main" xmlns="" val="3970728603"/>
                  </a:ext>
                </a:extLst>
              </a:tr>
            </a:tbl>
          </a:graphicData>
        </a:graphic>
      </p:graphicFrame>
    </p:spTree>
    <p:extLst>
      <p:ext uri="{BB962C8B-B14F-4D97-AF65-F5344CB8AC3E}">
        <p14:creationId xmlns:p14="http://schemas.microsoft.com/office/powerpoint/2010/main" val="819403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827584" y="930521"/>
            <a:ext cx="7488832" cy="3816001"/>
          </a:xfrm>
          <a:prstGeom prst="rect">
            <a:avLst/>
          </a:prstGeom>
          <a:solidFill>
            <a:srgbClr val="EFEA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ím 1"/>
          <p:cNvSpPr>
            <a:spLocks noGrp="1"/>
          </p:cNvSpPr>
          <p:nvPr>
            <p:ph type="title" idx="4294967295"/>
          </p:nvPr>
        </p:nvSpPr>
        <p:spPr>
          <a:xfrm>
            <a:off x="107950" y="0"/>
            <a:ext cx="8928100" cy="915988"/>
          </a:xfrm>
          <a:prstGeom prst="rect">
            <a:avLst/>
          </a:prstGeom>
        </p:spPr>
        <p:txBody>
          <a:bodyPr anchor="ctr">
            <a:normAutofit/>
          </a:bodyPr>
          <a:lstStyle/>
          <a:p>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Russian oil and gas rents in 1950-2010 </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Прямоугольник 2"/>
          <p:cNvSpPr/>
          <p:nvPr/>
        </p:nvSpPr>
        <p:spPr>
          <a:xfrm>
            <a:off x="6280204" y="4835723"/>
            <a:ext cx="2863796" cy="307777"/>
          </a:xfrm>
          <a:prstGeom prst="rect">
            <a:avLst/>
          </a:prstGeom>
        </p:spPr>
        <p:txBody>
          <a:bodyPr wrap="none">
            <a:spAutoFit/>
          </a:bodyPr>
          <a:lstStyle/>
          <a:p>
            <a:pPr algn="ctr"/>
            <a:r>
              <a:rPr lang="en-US" sz="1400" b="1" dirty="0">
                <a:solidFill>
                  <a:srgbClr val="8D503B"/>
                </a:solidFill>
              </a:rPr>
              <a:t>Source: </a:t>
            </a:r>
            <a:r>
              <a:rPr lang="en-US" sz="1400" b="1" dirty="0" err="1">
                <a:solidFill>
                  <a:srgbClr val="8D503B"/>
                </a:solidFill>
              </a:rPr>
              <a:t>Gaddy</a:t>
            </a:r>
            <a:r>
              <a:rPr lang="en-US" sz="1400" b="1" dirty="0">
                <a:solidFill>
                  <a:srgbClr val="8D503B"/>
                </a:solidFill>
              </a:rPr>
              <a:t> and Ickes (2013, 315)</a:t>
            </a:r>
            <a:endParaRPr lang="hu-HU" sz="1400" b="1" dirty="0">
              <a:solidFill>
                <a:srgbClr val="8D503B"/>
              </a:solidFill>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717" y="1377653"/>
            <a:ext cx="6376565" cy="3368869"/>
          </a:xfrm>
          <a:prstGeom prst="rect">
            <a:avLst/>
          </a:prstGeom>
        </p:spPr>
      </p:pic>
      <p:sp>
        <p:nvSpPr>
          <p:cNvPr id="7" name="Прямоугольник 6"/>
          <p:cNvSpPr/>
          <p:nvPr/>
        </p:nvSpPr>
        <p:spPr>
          <a:xfrm>
            <a:off x="7236296" y="915988"/>
            <a:ext cx="1176942" cy="461665"/>
          </a:xfrm>
          <a:prstGeom prst="rect">
            <a:avLst/>
          </a:prstGeom>
        </p:spPr>
        <p:txBody>
          <a:bodyPr wrap="square">
            <a:spAutoFit/>
          </a:bodyPr>
          <a:lstStyle/>
          <a:p>
            <a:r>
              <a:rPr lang="en-US" sz="1200" b="1" dirty="0" smtClean="0">
                <a:solidFill>
                  <a:srgbClr val="50412B"/>
                </a:solidFill>
              </a:rPr>
              <a:t>Billions </a:t>
            </a:r>
            <a:r>
              <a:rPr lang="en-US" sz="1200" b="1" dirty="0">
                <a:solidFill>
                  <a:srgbClr val="50412B"/>
                </a:solidFill>
              </a:rPr>
              <a:t>of 2011 US dollars</a:t>
            </a:r>
            <a:endParaRPr lang="en-GB" sz="1200" dirty="0">
              <a:solidFill>
                <a:srgbClr val="50412B"/>
              </a:solidFill>
            </a:endParaRPr>
          </a:p>
        </p:txBody>
      </p:sp>
      <p:sp>
        <p:nvSpPr>
          <p:cNvPr id="8" name="Szövegdoboz 4"/>
          <p:cNvSpPr txBox="1"/>
          <p:nvPr/>
        </p:nvSpPr>
        <p:spPr>
          <a:xfrm>
            <a:off x="1655478" y="2931790"/>
            <a:ext cx="1008112" cy="523220"/>
          </a:xfrm>
          <a:prstGeom prst="rect">
            <a:avLst/>
          </a:prstGeom>
          <a:noFill/>
        </p:spPr>
        <p:txBody>
          <a:bodyPr wrap="square" numCol="1" rtlCol="0">
            <a:spAutoFit/>
          </a:bodyPr>
          <a:lstStyle/>
          <a:p>
            <a:r>
              <a:rPr lang="en-US" sz="1400" b="1" dirty="0">
                <a:solidFill>
                  <a:srgbClr val="504131"/>
                </a:solidFill>
              </a:rPr>
              <a:t>Oil rents </a:t>
            </a:r>
            <a:endParaRPr lang="en-US" sz="1400" b="1" dirty="0" smtClean="0">
              <a:solidFill>
                <a:srgbClr val="504131"/>
              </a:solidFill>
            </a:endParaRPr>
          </a:p>
          <a:p>
            <a:r>
              <a:rPr lang="en-US" sz="1400" b="1" dirty="0" smtClean="0">
                <a:solidFill>
                  <a:srgbClr val="504131"/>
                </a:solidFill>
              </a:rPr>
              <a:t>Gas </a:t>
            </a:r>
            <a:r>
              <a:rPr lang="en-US" sz="1400" b="1" dirty="0">
                <a:solidFill>
                  <a:srgbClr val="504131"/>
                </a:solidFill>
              </a:rPr>
              <a:t>rents</a:t>
            </a:r>
            <a:endParaRPr lang="ru-RU" sz="1400" b="1" dirty="0" smtClean="0">
              <a:solidFill>
                <a:srgbClr val="504131"/>
              </a:solidFill>
            </a:endParaRPr>
          </a:p>
        </p:txBody>
      </p:sp>
      <p:sp>
        <p:nvSpPr>
          <p:cNvPr id="9" name="Прямоугольник 8"/>
          <p:cNvSpPr/>
          <p:nvPr/>
        </p:nvSpPr>
        <p:spPr>
          <a:xfrm>
            <a:off x="1367768" y="3023632"/>
            <a:ext cx="288031" cy="144016"/>
          </a:xfrm>
          <a:prstGeom prst="rect">
            <a:avLst/>
          </a:prstGeom>
          <a:solidFill>
            <a:srgbClr val="E6B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Прямоугольник 9"/>
          <p:cNvSpPr/>
          <p:nvPr/>
        </p:nvSpPr>
        <p:spPr>
          <a:xfrm>
            <a:off x="1367768" y="3229114"/>
            <a:ext cx="288031" cy="144016"/>
          </a:xfrm>
          <a:prstGeom prst="rect">
            <a:avLst/>
          </a:prstGeom>
          <a:solidFill>
            <a:srgbClr val="6E9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6E95A0"/>
              </a:solidFill>
            </a:endParaRPr>
          </a:p>
        </p:txBody>
      </p:sp>
    </p:spTree>
    <p:extLst>
      <p:ext uri="{BB962C8B-B14F-4D97-AF65-F5344CB8AC3E}">
        <p14:creationId xmlns:p14="http://schemas.microsoft.com/office/powerpoint/2010/main" val="41755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0"/>
            <a:ext cx="8928101" cy="580124"/>
          </a:xfrm>
          <a:prstGeom prst="rect">
            <a:avLst/>
          </a:prstGeom>
        </p:spPr>
        <p:txBody>
          <a:bodyPr anchor="ctr">
            <a:noAutofit/>
          </a:bodyPr>
          <a:lstStyle/>
          <a:p>
            <a:pPr>
              <a:lnSpc>
                <a:spcPct val="75000"/>
              </a:lnSpc>
            </a:pPr>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Policy-</a:t>
            </a:r>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specific</a:t>
            </a:r>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features</a:t>
            </a:r>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an </a:t>
            </a:r>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alternative</a:t>
            </a:r>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analytical</a:t>
            </a:r>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paradigm</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áblázat 3"/>
          <p:cNvGraphicFramePr>
            <a:graphicFrameLocks noGrp="1"/>
          </p:cNvGraphicFramePr>
          <p:nvPr>
            <p:extLst>
              <p:ext uri="{D42A27DB-BD31-4B8C-83A1-F6EECF244321}">
                <p14:modId xmlns:p14="http://schemas.microsoft.com/office/powerpoint/2010/main" val="2792298548"/>
              </p:ext>
            </p:extLst>
          </p:nvPr>
        </p:nvGraphicFramePr>
        <p:xfrm>
          <a:off x="107950" y="580124"/>
          <a:ext cx="8928101" cy="4456968"/>
        </p:xfrm>
        <a:graphic>
          <a:graphicData uri="http://schemas.openxmlformats.org/drawingml/2006/table">
            <a:tbl>
              <a:tblPr firstRow="1" bandRow="1">
                <a:tableStyleId>{5940675A-B579-460E-94D1-54222C63F5DA}</a:tableStyleId>
              </a:tblPr>
              <a:tblGrid>
                <a:gridCol w="359817">
                  <a:extLst>
                    <a:ext uri="{9D8B030D-6E8A-4147-A177-3AD203B41FA5}">
                      <a16:colId xmlns:a16="http://schemas.microsoft.com/office/drawing/2014/main" xmlns="" val="1849081351"/>
                    </a:ext>
                  </a:extLst>
                </a:gridCol>
                <a:gridCol w="359817">
                  <a:extLst>
                    <a:ext uri="{9D8B030D-6E8A-4147-A177-3AD203B41FA5}">
                      <a16:colId xmlns:a16="http://schemas.microsoft.com/office/drawing/2014/main" xmlns="" val="2064833327"/>
                    </a:ext>
                  </a:extLst>
                </a:gridCol>
                <a:gridCol w="1872208">
                  <a:extLst>
                    <a:ext uri="{9D8B030D-6E8A-4147-A177-3AD203B41FA5}">
                      <a16:colId xmlns:a16="http://schemas.microsoft.com/office/drawing/2014/main" xmlns="" val="3034041508"/>
                    </a:ext>
                  </a:extLst>
                </a:gridCol>
                <a:gridCol w="1728192">
                  <a:extLst>
                    <a:ext uri="{9D8B030D-6E8A-4147-A177-3AD203B41FA5}">
                      <a16:colId xmlns:a16="http://schemas.microsoft.com/office/drawing/2014/main" xmlns="" val="2638645561"/>
                    </a:ext>
                  </a:extLst>
                </a:gridCol>
                <a:gridCol w="1656184">
                  <a:extLst>
                    <a:ext uri="{9D8B030D-6E8A-4147-A177-3AD203B41FA5}">
                      <a16:colId xmlns:a16="http://schemas.microsoft.com/office/drawing/2014/main" xmlns="" val="821775275"/>
                    </a:ext>
                  </a:extLst>
                </a:gridCol>
                <a:gridCol w="1296144">
                  <a:extLst>
                    <a:ext uri="{9D8B030D-6E8A-4147-A177-3AD203B41FA5}">
                      <a16:colId xmlns:a16="http://schemas.microsoft.com/office/drawing/2014/main" xmlns="" val="1996015100"/>
                    </a:ext>
                  </a:extLst>
                </a:gridCol>
                <a:gridCol w="1655739">
                  <a:extLst>
                    <a:ext uri="{9D8B030D-6E8A-4147-A177-3AD203B41FA5}">
                      <a16:colId xmlns:a16="http://schemas.microsoft.com/office/drawing/2014/main" xmlns="" val="2101190034"/>
                    </a:ext>
                  </a:extLst>
                </a:gridCol>
              </a:tblGrid>
              <a:tr h="247527">
                <a:tc rowSpan="2" gridSpan="2">
                  <a:txBody>
                    <a:bodyPr/>
                    <a:lstStyle/>
                    <a:p>
                      <a:pPr>
                        <a:lnSpc>
                          <a:spcPct val="115000"/>
                        </a:lnSpc>
                      </a:pPr>
                      <a:endParaRPr lang="hu-HU" sz="1100" b="1" u="none" dirty="0">
                        <a:solidFill>
                          <a:srgbClr val="4D7C84"/>
                        </a:solidFill>
                        <a:effectLst/>
                        <a:latin typeface="Calibri" panose="020F0502020204030204" pitchFamily="34" charset="0"/>
                        <a:cs typeface="Times New Roman" panose="02020603050405020304" pitchFamily="18" charset="0"/>
                      </a:endParaRPr>
                    </a:p>
                  </a:txBody>
                  <a:tcPr marL="47464" marR="47464" marT="23732" marB="23732">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EFEAE4">
                        <a:alpha val="60000"/>
                      </a:srgbClr>
                    </a:solidFill>
                  </a:tcPr>
                </a:tc>
                <a:tc rowSpan="2" hMerge="1">
                  <a:txBody>
                    <a:bodyPr/>
                    <a:lstStyle/>
                    <a:p>
                      <a:endParaRPr lang="hu-HU"/>
                    </a:p>
                  </a:txBody>
                  <a:tcPr/>
                </a:tc>
                <a:tc gridSpan="3">
                  <a:txBody>
                    <a:bodyPr/>
                    <a:lstStyle/>
                    <a:p>
                      <a:pPr algn="ctr">
                        <a:lnSpc>
                          <a:spcPct val="115000"/>
                        </a:lnSpc>
                        <a:spcAft>
                          <a:spcPts val="0"/>
                        </a:spcAft>
                      </a:pPr>
                      <a:r>
                        <a:rPr lang="en-US" sz="1200" b="1" u="none" dirty="0">
                          <a:solidFill>
                            <a:srgbClr val="4D7C84"/>
                          </a:solidFill>
                          <a:effectLst/>
                        </a:rPr>
                        <a:t>Patronalization and patrimonialization</a:t>
                      </a:r>
                      <a:endParaRPr lang="hu-HU" sz="1400" b="1" u="none" dirty="0">
                        <a:solidFill>
                          <a:srgbClr val="4D7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hMerge="1">
                  <a:txBody>
                    <a:bodyPr/>
                    <a:lstStyle/>
                    <a:p>
                      <a:endParaRPr lang="hu-HU"/>
                    </a:p>
                  </a:txBody>
                  <a:tcPr/>
                </a:tc>
                <a:tc hMerge="1">
                  <a:txBody>
                    <a:bodyPr/>
                    <a:lstStyle/>
                    <a:p>
                      <a:endParaRPr lang="hu-HU"/>
                    </a:p>
                  </a:txBody>
                  <a:tcPr/>
                </a:tc>
                <a:tc rowSpan="2">
                  <a:txBody>
                    <a:bodyPr/>
                    <a:lstStyle/>
                    <a:p>
                      <a:pPr algn="ctr">
                        <a:lnSpc>
                          <a:spcPct val="115000"/>
                        </a:lnSpc>
                        <a:spcAft>
                          <a:spcPts val="0"/>
                        </a:spcAft>
                      </a:pPr>
                      <a:r>
                        <a:rPr lang="en-US" sz="1200" b="1" u="none" dirty="0">
                          <a:solidFill>
                            <a:srgbClr val="4D7C84"/>
                          </a:solidFill>
                          <a:effectLst/>
                        </a:rPr>
                        <a:t>Patronal policy </a:t>
                      </a:r>
                      <a:r>
                        <a:rPr lang="en-US" sz="1200" b="1" u="none" dirty="0" smtClean="0">
                          <a:solidFill>
                            <a:srgbClr val="4D7C84"/>
                          </a:solidFill>
                          <a:effectLst/>
                        </a:rPr>
                        <a:t>consequences</a:t>
                      </a:r>
                      <a:endParaRPr lang="hu-HU" sz="1400" b="1" u="none" dirty="0">
                        <a:solidFill>
                          <a:srgbClr val="4D7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rowSpan="2">
                  <a:txBody>
                    <a:bodyPr/>
                    <a:lstStyle/>
                    <a:p>
                      <a:pPr algn="ctr">
                        <a:lnSpc>
                          <a:spcPct val="115000"/>
                        </a:lnSpc>
                        <a:spcAft>
                          <a:spcPts val="0"/>
                        </a:spcAft>
                      </a:pPr>
                      <a:r>
                        <a:rPr lang="en-US" sz="1200" b="1" u="none" dirty="0">
                          <a:solidFill>
                            <a:srgbClr val="4D7C84"/>
                          </a:solidFill>
                          <a:effectLst/>
                        </a:rPr>
                        <a:t>Public policy consequences</a:t>
                      </a:r>
                      <a:endParaRPr lang="hu-HU" sz="1400" b="1" u="none" dirty="0">
                        <a:solidFill>
                          <a:srgbClr val="4D7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1270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2607366760"/>
                  </a:ext>
                </a:extLst>
              </a:tr>
              <a:tr h="250607">
                <a:tc gridSpan="2" vMerge="1">
                  <a:txBody>
                    <a:bodyPr/>
                    <a:lstStyle/>
                    <a:p>
                      <a:endParaRPr lang="hu-HU"/>
                    </a:p>
                  </a:txBody>
                  <a:tcPr/>
                </a:tc>
                <a:tc hMerge="1" vMerge="1">
                  <a:txBody>
                    <a:bodyPr/>
                    <a:lstStyle/>
                    <a:p>
                      <a:endParaRPr lang="hu-HU"/>
                    </a:p>
                  </a:txBody>
                  <a:tcPr/>
                </a:tc>
                <a:tc>
                  <a:txBody>
                    <a:bodyPr/>
                    <a:lstStyle/>
                    <a:p>
                      <a:pPr algn="ctr">
                        <a:lnSpc>
                          <a:spcPct val="115000"/>
                        </a:lnSpc>
                        <a:spcAft>
                          <a:spcPts val="0"/>
                        </a:spcAft>
                      </a:pPr>
                      <a:r>
                        <a:rPr lang="en-US" sz="1200" b="1" u="none" dirty="0">
                          <a:solidFill>
                            <a:srgbClr val="4D7C84"/>
                          </a:solidFill>
                          <a:effectLst/>
                        </a:rPr>
                        <a:t>Institutional dependence</a:t>
                      </a:r>
                      <a:endParaRPr lang="hu-HU" sz="1400" b="1" u="none" dirty="0">
                        <a:solidFill>
                          <a:srgbClr val="4D7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200" b="1" u="none" dirty="0">
                          <a:solidFill>
                            <a:srgbClr val="4D7C84"/>
                          </a:solidFill>
                          <a:effectLst/>
                        </a:rPr>
                        <a:t>Financial dependence</a:t>
                      </a:r>
                      <a:endParaRPr lang="hu-HU" sz="1400" b="1" u="none" dirty="0">
                        <a:solidFill>
                          <a:srgbClr val="4D7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200" b="1" u="none" dirty="0">
                          <a:solidFill>
                            <a:srgbClr val="4D7C84"/>
                          </a:solidFill>
                          <a:effectLst/>
                        </a:rPr>
                        <a:t>Personal dependence</a:t>
                      </a:r>
                      <a:endParaRPr lang="hu-HU" sz="1400" b="1" u="none" dirty="0">
                        <a:solidFill>
                          <a:srgbClr val="4D7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vMerge="1">
                  <a:txBody>
                    <a:bodyPr/>
                    <a:lstStyle/>
                    <a:p>
                      <a:endParaRPr lang="hu-HU"/>
                    </a:p>
                  </a:txBody>
                  <a:tcPr/>
                </a:tc>
                <a:tc vMerge="1">
                  <a:txBody>
                    <a:bodyPr/>
                    <a:lstStyle/>
                    <a:p>
                      <a:endParaRPr lang="hu-HU"/>
                    </a:p>
                  </a:txBody>
                  <a:tcPr/>
                </a:tc>
                <a:extLst>
                  <a:ext uri="{0D108BD9-81ED-4DB2-BD59-A6C34878D82A}">
                    <a16:rowId xmlns:a16="http://schemas.microsoft.com/office/drawing/2014/main" xmlns="" val="1568114674"/>
                  </a:ext>
                </a:extLst>
              </a:tr>
              <a:tr h="975740">
                <a:tc rowSpan="2">
                  <a:txBody>
                    <a:bodyPr/>
                    <a:lstStyle/>
                    <a:p>
                      <a:pPr algn="ctr">
                        <a:lnSpc>
                          <a:spcPct val="115000"/>
                        </a:lnSpc>
                        <a:spcAft>
                          <a:spcPts val="0"/>
                        </a:spcAft>
                      </a:pPr>
                      <a:r>
                        <a:rPr lang="en-US" sz="1200" b="1" dirty="0">
                          <a:solidFill>
                            <a:srgbClr val="4D7C84"/>
                          </a:solidFill>
                          <a:effectLst/>
                        </a:rPr>
                        <a:t>Education</a:t>
                      </a:r>
                      <a:endParaRPr lang="hu-HU" sz="1400" b="1" dirty="0">
                        <a:solidFill>
                          <a:srgbClr val="4D7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vert="vert270"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gn="ctr">
                        <a:lnSpc>
                          <a:spcPct val="115000"/>
                        </a:lnSpc>
                        <a:spcAft>
                          <a:spcPts val="0"/>
                        </a:spcAft>
                      </a:pPr>
                      <a:r>
                        <a:rPr lang="en-US" sz="1200" b="1" dirty="0">
                          <a:solidFill>
                            <a:srgbClr val="4D7C84"/>
                          </a:solidFill>
                          <a:effectLst/>
                        </a:rPr>
                        <a:t>Public</a:t>
                      </a:r>
                      <a:endParaRPr lang="hu-HU" sz="1400" b="1" dirty="0">
                        <a:solidFill>
                          <a:srgbClr val="4D7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050" b="1" dirty="0">
                          <a:solidFill>
                            <a:srgbClr val="50412B"/>
                          </a:solidFill>
                          <a:effectLst/>
                        </a:rPr>
                        <a:t>Centralization and takeover of public schooling from local governments</a:t>
                      </a:r>
                      <a:endParaRPr lang="hu-HU" sz="11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050" b="1" dirty="0">
                          <a:solidFill>
                            <a:srgbClr val="50412B"/>
                          </a:solidFill>
                          <a:effectLst/>
                        </a:rPr>
                        <a:t>Financial decisions delegated to a central body</a:t>
                      </a:r>
                      <a:endParaRPr lang="hu-HU" sz="11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050" b="1" dirty="0">
                          <a:solidFill>
                            <a:srgbClr val="50412B"/>
                          </a:solidFill>
                          <a:effectLst/>
                        </a:rPr>
                        <a:t>Ministerial appointment of school principals, employment decisions transferred to district-level authorities</a:t>
                      </a:r>
                      <a:endParaRPr lang="hu-HU" sz="11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rowSpan="2">
                  <a:txBody>
                    <a:bodyPr/>
                    <a:lstStyle/>
                    <a:p>
                      <a:pPr>
                        <a:lnSpc>
                          <a:spcPct val="115000"/>
                        </a:lnSpc>
                        <a:spcAft>
                          <a:spcPts val="0"/>
                        </a:spcAft>
                      </a:pPr>
                      <a:r>
                        <a:rPr lang="en-US" sz="1050" b="1" dirty="0">
                          <a:solidFill>
                            <a:srgbClr val="50412B"/>
                          </a:solidFill>
                          <a:effectLst/>
                        </a:rPr>
                        <a:t>Control of channels of social mobility, restricting freedom of speech of teachers and professors; discretional control over the distribution of budgetary resources</a:t>
                      </a:r>
                      <a:endParaRPr lang="hu-HU" sz="11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050" b="1" dirty="0">
                          <a:solidFill>
                            <a:srgbClr val="50412B"/>
                          </a:solidFill>
                          <a:effectLst/>
                        </a:rPr>
                        <a:t>Decreasing student performance (PISA), increasing segregation and dropout</a:t>
                      </a:r>
                      <a:endParaRPr lang="hu-HU" sz="11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873251272"/>
                  </a:ext>
                </a:extLst>
              </a:tr>
              <a:tr h="992927">
                <a:tc vMerge="1">
                  <a:txBody>
                    <a:bodyPr/>
                    <a:lstStyle/>
                    <a:p>
                      <a:endParaRPr lang="hu-HU"/>
                    </a:p>
                  </a:txBody>
                  <a:tcPr/>
                </a:tc>
                <a:tc>
                  <a:txBody>
                    <a:bodyPr/>
                    <a:lstStyle/>
                    <a:p>
                      <a:pPr algn="ctr">
                        <a:lnSpc>
                          <a:spcPct val="115000"/>
                        </a:lnSpc>
                        <a:spcAft>
                          <a:spcPts val="0"/>
                        </a:spcAft>
                      </a:pPr>
                      <a:r>
                        <a:rPr lang="en-US" sz="1200" b="1" dirty="0">
                          <a:solidFill>
                            <a:srgbClr val="4D7C84"/>
                          </a:solidFill>
                          <a:effectLst/>
                        </a:rPr>
                        <a:t>Higher</a:t>
                      </a:r>
                      <a:endParaRPr lang="hu-HU" sz="1400" b="1" dirty="0">
                        <a:solidFill>
                          <a:srgbClr val="4D7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050" b="1" dirty="0">
                          <a:solidFill>
                            <a:srgbClr val="50412B"/>
                          </a:solidFill>
                          <a:effectLst/>
                        </a:rPr>
                        <a:t>Appointing omnipotent chancellors over the institutions by the chief patron</a:t>
                      </a:r>
                      <a:endParaRPr lang="hu-HU" sz="11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050" b="1" dirty="0">
                          <a:solidFill>
                            <a:srgbClr val="50412B"/>
                          </a:solidFill>
                          <a:effectLst/>
                        </a:rPr>
                        <a:t>Turning normative financing a question of institutional bargain, relegating inter-institutional financial decisions to chancellors</a:t>
                      </a:r>
                      <a:endParaRPr lang="hu-HU" sz="11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050" b="1" dirty="0">
                          <a:solidFill>
                            <a:srgbClr val="50412B"/>
                          </a:solidFill>
                          <a:effectLst/>
                        </a:rPr>
                        <a:t>Minister can overwrite the Senate’s proposals for Rectors</a:t>
                      </a:r>
                      <a:endParaRPr lang="hu-HU" sz="11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vMerge="1">
                  <a:txBody>
                    <a:bodyPr/>
                    <a:lstStyle/>
                    <a:p>
                      <a:endParaRPr lang="hu-HU"/>
                    </a:p>
                  </a:txBody>
                  <a:tcPr/>
                </a:tc>
                <a:tc>
                  <a:txBody>
                    <a:bodyPr/>
                    <a:lstStyle/>
                    <a:p>
                      <a:pPr>
                        <a:lnSpc>
                          <a:spcPct val="115000"/>
                        </a:lnSpc>
                        <a:spcAft>
                          <a:spcPts val="0"/>
                        </a:spcAft>
                      </a:pPr>
                      <a:r>
                        <a:rPr lang="en-US" sz="1050" b="1">
                          <a:solidFill>
                            <a:srgbClr val="50412B"/>
                          </a:solidFill>
                          <a:effectLst/>
                        </a:rPr>
                        <a:t>Decreasing number of university students in Hungary, increasing number of emigrating university students</a:t>
                      </a:r>
                      <a:endParaRPr lang="hu-HU" sz="11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998165046"/>
                  </a:ext>
                </a:extLst>
              </a:tr>
              <a:tr h="997009">
                <a:tc gridSpan="2">
                  <a:txBody>
                    <a:bodyPr/>
                    <a:lstStyle/>
                    <a:p>
                      <a:pPr>
                        <a:lnSpc>
                          <a:spcPct val="115000"/>
                        </a:lnSpc>
                        <a:spcAft>
                          <a:spcPts val="0"/>
                        </a:spcAft>
                      </a:pPr>
                      <a:r>
                        <a:rPr lang="en-US" sz="1200" b="1" dirty="0">
                          <a:solidFill>
                            <a:srgbClr val="4D7C84"/>
                          </a:solidFill>
                          <a:effectLst/>
                        </a:rPr>
                        <a:t>Culture / research</a:t>
                      </a:r>
                      <a:endParaRPr lang="hu-HU" sz="1400" b="1" dirty="0">
                        <a:solidFill>
                          <a:srgbClr val="4D7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hMerge="1">
                  <a:txBody>
                    <a:bodyPr/>
                    <a:lstStyle/>
                    <a:p>
                      <a:endParaRPr lang="hu-HU"/>
                    </a:p>
                  </a:txBody>
                  <a:tcPr/>
                </a:tc>
                <a:tc>
                  <a:txBody>
                    <a:bodyPr/>
                    <a:lstStyle/>
                    <a:p>
                      <a:pPr>
                        <a:lnSpc>
                          <a:spcPct val="115000"/>
                        </a:lnSpc>
                        <a:spcAft>
                          <a:spcPts val="0"/>
                        </a:spcAft>
                      </a:pPr>
                      <a:r>
                        <a:rPr lang="en-US" sz="1050" b="1" dirty="0">
                          <a:solidFill>
                            <a:srgbClr val="50412B"/>
                          </a:solidFill>
                          <a:effectLst/>
                        </a:rPr>
                        <a:t>Takeover of research institution network of Hungarian Academy of Sciences; establishment of a pro-government academy of arts</a:t>
                      </a:r>
                      <a:endParaRPr lang="hu-HU" sz="11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050" b="1" dirty="0">
                          <a:solidFill>
                            <a:srgbClr val="50412B"/>
                          </a:solidFill>
                          <a:effectLst/>
                        </a:rPr>
                        <a:t>Making formerly normative and competitive resource distribution a discretional right of the government</a:t>
                      </a:r>
                      <a:endParaRPr lang="hu-HU" sz="11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050" b="1" dirty="0">
                          <a:solidFill>
                            <a:srgbClr val="50412B"/>
                          </a:solidFill>
                          <a:effectLst/>
                        </a:rPr>
                        <a:t>Making artistic life without state funding or membership at the new Academy of Arts economically unviable</a:t>
                      </a:r>
                      <a:endParaRPr lang="hu-HU" sz="11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050" b="1">
                          <a:solidFill>
                            <a:srgbClr val="50412B"/>
                          </a:solidFill>
                          <a:effectLst/>
                        </a:rPr>
                        <a:t>Subordinating culture and research to symbolic politics and propaganda (camouflage)</a:t>
                      </a:r>
                      <a:endParaRPr lang="hu-HU" sz="11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050" b="1" dirty="0">
                          <a:solidFill>
                            <a:srgbClr val="50412B"/>
                          </a:solidFill>
                          <a:effectLst/>
                        </a:rPr>
                        <a:t>Decreasing diversity of culture and research</a:t>
                      </a:r>
                      <a:endParaRPr lang="hu-HU" sz="11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635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1198720749"/>
                  </a:ext>
                </a:extLst>
              </a:tr>
              <a:tr h="975740">
                <a:tc gridSpan="2">
                  <a:txBody>
                    <a:bodyPr/>
                    <a:lstStyle/>
                    <a:p>
                      <a:pPr>
                        <a:lnSpc>
                          <a:spcPct val="115000"/>
                        </a:lnSpc>
                        <a:spcAft>
                          <a:spcPts val="0"/>
                        </a:spcAft>
                      </a:pPr>
                      <a:r>
                        <a:rPr lang="en-US" sz="1200" b="1" dirty="0" smtClean="0">
                          <a:solidFill>
                            <a:srgbClr val="4D7C84"/>
                          </a:solidFill>
                          <a:effectLst/>
                        </a:rPr>
                        <a:t>Social</a:t>
                      </a:r>
                      <a:r>
                        <a:rPr lang="en-US" sz="1200" b="1" baseline="0" dirty="0" smtClean="0">
                          <a:solidFill>
                            <a:srgbClr val="4D7C84"/>
                          </a:solidFill>
                          <a:effectLst/>
                        </a:rPr>
                        <a:t> </a:t>
                      </a:r>
                      <a:r>
                        <a:rPr lang="en-US" sz="1200" b="1" dirty="0" smtClean="0">
                          <a:solidFill>
                            <a:srgbClr val="4D7C84"/>
                          </a:solidFill>
                          <a:effectLst/>
                        </a:rPr>
                        <a:t>policy</a:t>
                      </a:r>
                      <a:endParaRPr lang="hu-HU" sz="1400" b="1" dirty="0">
                        <a:solidFill>
                          <a:srgbClr val="4D7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nchor="ctr">
                    <a:lnL w="1270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hMerge="1">
                  <a:txBody>
                    <a:bodyPr/>
                    <a:lstStyle/>
                    <a:p>
                      <a:endParaRPr lang="hu-HU"/>
                    </a:p>
                  </a:txBody>
                  <a:tcPr/>
                </a:tc>
                <a:tc>
                  <a:txBody>
                    <a:bodyPr/>
                    <a:lstStyle/>
                    <a:p>
                      <a:pPr>
                        <a:lnSpc>
                          <a:spcPct val="115000"/>
                        </a:lnSpc>
                        <a:spcAft>
                          <a:spcPts val="0"/>
                        </a:spcAft>
                      </a:pPr>
                      <a:r>
                        <a:rPr lang="en-US" sz="1050" b="1">
                          <a:solidFill>
                            <a:srgbClr val="50412B"/>
                          </a:solidFill>
                          <a:effectLst/>
                        </a:rPr>
                        <a:t>Centralization and takeover of certain social public services from local governments</a:t>
                      </a:r>
                      <a:endParaRPr lang="hu-HU" sz="11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050" b="1" dirty="0">
                          <a:solidFill>
                            <a:srgbClr val="50412B"/>
                          </a:solidFill>
                          <a:effectLst/>
                        </a:rPr>
                        <a:t>Resource withdrawal from local governments and NGOs, restricting social budget</a:t>
                      </a:r>
                      <a:endParaRPr lang="hu-HU" sz="11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050" b="1">
                          <a:solidFill>
                            <a:srgbClr val="50412B"/>
                          </a:solidFill>
                          <a:effectLst/>
                        </a:rPr>
                        <a:t>Introducing public work in place of some social benefits as a de facto form of servitude</a:t>
                      </a:r>
                      <a:endParaRPr lang="hu-HU" sz="11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050" b="1">
                          <a:solidFill>
                            <a:srgbClr val="50412B"/>
                          </a:solidFill>
                          <a:effectLst/>
                        </a:rPr>
                        <a:t>Maintaining patriarchal family order on social level</a:t>
                      </a:r>
                      <a:endParaRPr lang="hu-HU" sz="1100" b="1">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635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tc>
                  <a:txBody>
                    <a:bodyPr/>
                    <a:lstStyle/>
                    <a:p>
                      <a:pPr>
                        <a:lnSpc>
                          <a:spcPct val="115000"/>
                        </a:lnSpc>
                        <a:spcAft>
                          <a:spcPts val="0"/>
                        </a:spcAft>
                      </a:pPr>
                      <a:r>
                        <a:rPr lang="en-US" sz="1050" b="1" dirty="0">
                          <a:solidFill>
                            <a:srgbClr val="50412B"/>
                          </a:solidFill>
                          <a:effectLst/>
                        </a:rPr>
                        <a:t>Decreasing chances of social </a:t>
                      </a:r>
                      <a:r>
                        <a:rPr lang="en-US" sz="1050" b="1" dirty="0" err="1">
                          <a:solidFill>
                            <a:srgbClr val="50412B"/>
                          </a:solidFill>
                          <a:effectLst/>
                        </a:rPr>
                        <a:t>upliftment</a:t>
                      </a:r>
                      <a:r>
                        <a:rPr lang="en-US" sz="1050" b="1" dirty="0">
                          <a:solidFill>
                            <a:srgbClr val="50412B"/>
                          </a:solidFill>
                          <a:effectLst/>
                        </a:rPr>
                        <a:t>, weakening social security, increasing social inequalities</a:t>
                      </a:r>
                      <a:endParaRPr lang="hu-HU" sz="11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a:txBody>
                  <a:tcPr marL="47464" marR="47464" marT="23732" marB="23732">
                    <a:lnL w="6350" cap="flat" cmpd="sng" algn="ctr">
                      <a:solidFill>
                        <a:srgbClr val="B3A99D"/>
                      </a:solidFill>
                      <a:prstDash val="solid"/>
                      <a:round/>
                      <a:headEnd type="none" w="med" len="med"/>
                      <a:tailEnd type="none" w="med" len="med"/>
                    </a:lnL>
                    <a:lnR w="12700" cap="flat" cmpd="sng" algn="ctr">
                      <a:solidFill>
                        <a:srgbClr val="B3A99D"/>
                      </a:solidFill>
                      <a:prstDash val="solid"/>
                      <a:round/>
                      <a:headEnd type="none" w="med" len="med"/>
                      <a:tailEnd type="none" w="med" len="med"/>
                    </a:lnR>
                    <a:lnT w="6350" cap="flat" cmpd="sng" algn="ctr">
                      <a:solidFill>
                        <a:srgbClr val="B3A99D"/>
                      </a:solidFill>
                      <a:prstDash val="solid"/>
                      <a:round/>
                      <a:headEnd type="none" w="med" len="med"/>
                      <a:tailEnd type="none" w="med" len="med"/>
                    </a:lnT>
                    <a:lnB w="12700" cap="flat" cmpd="sng" algn="ctr">
                      <a:solidFill>
                        <a:srgbClr val="B3A99D"/>
                      </a:solidFill>
                      <a:prstDash val="solid"/>
                      <a:round/>
                      <a:headEnd type="none" w="med" len="med"/>
                      <a:tailEnd type="none" w="med" len="med"/>
                    </a:lnB>
                    <a:lnTlToBr w="12700" cmpd="sng">
                      <a:noFill/>
                      <a:prstDash val="solid"/>
                    </a:lnTlToBr>
                    <a:lnBlToTr w="12700" cmpd="sng">
                      <a:noFill/>
                      <a:prstDash val="solid"/>
                    </a:lnBlToTr>
                    <a:solidFill>
                      <a:srgbClr val="EFEAE4">
                        <a:alpha val="60000"/>
                      </a:srgbClr>
                    </a:solidFill>
                  </a:tcPr>
                </a:tc>
                <a:extLst>
                  <a:ext uri="{0D108BD9-81ED-4DB2-BD59-A6C34878D82A}">
                    <a16:rowId xmlns:a16="http://schemas.microsoft.com/office/drawing/2014/main" xmlns="" val="1081701965"/>
                  </a:ext>
                </a:extLst>
              </a:tr>
            </a:tbl>
          </a:graphicData>
        </a:graphic>
      </p:graphicFrame>
    </p:spTree>
    <p:extLst>
      <p:ext uri="{BB962C8B-B14F-4D97-AF65-F5344CB8AC3E}">
        <p14:creationId xmlns:p14="http://schemas.microsoft.com/office/powerpoint/2010/main" val="2099550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9430"/>
            <a:ext cx="8928100" cy="925418"/>
          </a:xfrm>
          <a:prstGeom prst="rect">
            <a:avLst/>
          </a:prstGeom>
        </p:spPr>
        <p:txBody>
          <a:bodyPr anchor="ctr">
            <a:noAutofit/>
          </a:bodyPr>
          <a:lstStyle/>
          <a:p>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Losses for the leader and policy-making </a:t>
            </a: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r>
            <a:b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in </a:t>
            </a:r>
            <a:r>
              <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rPr>
              <a:t>liberal democracy and patronal autocracy</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 name="Csoportba foglalás 3"/>
          <p:cNvGrpSpPr/>
          <p:nvPr/>
        </p:nvGrpSpPr>
        <p:grpSpPr>
          <a:xfrm>
            <a:off x="683569" y="51470"/>
            <a:ext cx="8157039" cy="4813293"/>
            <a:chOff x="-141122" y="0"/>
            <a:chExt cx="4693213" cy="4026227"/>
          </a:xfrm>
        </p:grpSpPr>
        <p:grpSp>
          <p:nvGrpSpPr>
            <p:cNvPr id="5" name="Csoportba foglalás 4"/>
            <p:cNvGrpSpPr/>
            <p:nvPr/>
          </p:nvGrpSpPr>
          <p:grpSpPr>
            <a:xfrm>
              <a:off x="-141122" y="0"/>
              <a:ext cx="4693213" cy="4026227"/>
              <a:chOff x="-141122" y="0"/>
              <a:chExt cx="4693213" cy="4026227"/>
            </a:xfrm>
          </p:grpSpPr>
          <p:cxnSp>
            <p:nvCxnSpPr>
              <p:cNvPr id="7" name="Egyenes összekötő 6"/>
              <p:cNvCxnSpPr/>
              <p:nvPr/>
            </p:nvCxnSpPr>
            <p:spPr>
              <a:xfrm rot="5400000">
                <a:off x="2320787" y="2430117"/>
                <a:ext cx="0" cy="2609850"/>
              </a:xfrm>
              <a:prstGeom prst="line">
                <a:avLst/>
              </a:prstGeom>
              <a:ln w="34925">
                <a:solidFill>
                  <a:srgbClr val="4D7C84"/>
                </a:solidFill>
                <a:headEnd type="arrow"/>
              </a:ln>
            </p:spPr>
            <p:style>
              <a:lnRef idx="1">
                <a:schemeClr val="dk1"/>
              </a:lnRef>
              <a:fillRef idx="0">
                <a:schemeClr val="dk1"/>
              </a:fillRef>
              <a:effectRef idx="0">
                <a:schemeClr val="dk1"/>
              </a:effectRef>
              <a:fontRef idx="minor">
                <a:schemeClr val="tx1"/>
              </a:fontRef>
            </p:style>
          </p:cxnSp>
          <p:grpSp>
            <p:nvGrpSpPr>
              <p:cNvPr id="8" name="Csoportba foglalás 7"/>
              <p:cNvGrpSpPr/>
              <p:nvPr/>
            </p:nvGrpSpPr>
            <p:grpSpPr>
              <a:xfrm>
                <a:off x="-141122" y="0"/>
                <a:ext cx="4693213" cy="4026227"/>
                <a:chOff x="-141122" y="0"/>
                <a:chExt cx="4693213" cy="4026227"/>
              </a:xfrm>
            </p:grpSpPr>
            <p:grpSp>
              <p:nvGrpSpPr>
                <p:cNvPr id="9" name="Csoportba foglalás 8"/>
                <p:cNvGrpSpPr/>
                <p:nvPr/>
              </p:nvGrpSpPr>
              <p:grpSpPr>
                <a:xfrm>
                  <a:off x="-141122" y="1119768"/>
                  <a:ext cx="1129764" cy="2266131"/>
                  <a:chOff x="-141122" y="46342"/>
                  <a:chExt cx="1129764" cy="2266131"/>
                </a:xfrm>
              </p:grpSpPr>
              <p:sp>
                <p:nvSpPr>
                  <p:cNvPr id="27" name="Szövegdoboz 2"/>
                  <p:cNvSpPr txBox="1">
                    <a:spLocks noChangeArrowheads="1"/>
                  </p:cNvSpPr>
                  <p:nvPr/>
                </p:nvSpPr>
                <p:spPr bwMode="auto">
                  <a:xfrm>
                    <a:off x="-141122" y="46342"/>
                    <a:ext cx="906470" cy="182880"/>
                  </a:xfrm>
                  <a:prstGeom prst="rect">
                    <a:avLst/>
                  </a:prstGeom>
                  <a:noFill/>
                  <a:ln w="9525">
                    <a:noFill/>
                    <a:miter lim="800000"/>
                    <a:headEnd/>
                    <a:tailEnd/>
                  </a:ln>
                </p:spPr>
                <p:txBody>
                  <a:bodyPr rot="0" vert="horz" wrap="square" lIns="0" tIns="0" rIns="0" bIns="0" anchor="ctr" anchorCtr="0">
                    <a:noAutofit/>
                  </a:bodyPr>
                  <a:lstStyle/>
                  <a:p>
                    <a:pPr>
                      <a:lnSpc>
                        <a:spcPct val="75000"/>
                      </a:lnSpc>
                      <a:spcAft>
                        <a:spcPts val="1000"/>
                      </a:spcAft>
                    </a:pPr>
                    <a:r>
                      <a:rPr lang="en-US" sz="1400" b="1" dirty="0">
                        <a:solidFill>
                          <a:srgbClr val="4D7C84"/>
                        </a:solidFill>
                        <a:effectLst/>
                        <a:latin typeface="Calibri" panose="020F0502020204030204" pitchFamily="34" charset="0"/>
                        <a:ea typeface="Calibri" panose="020F0502020204030204" pitchFamily="34" charset="0"/>
                        <a:cs typeface="Times New Roman" panose="02020603050405020304" pitchFamily="18" charset="0"/>
                      </a:rPr>
                      <a:t>Losses for the leader</a:t>
                    </a:r>
                    <a:endParaRPr lang="hu-HU" sz="2000" dirty="0">
                      <a:solidFill>
                        <a:srgbClr val="4D7C8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Szövegdoboz 2"/>
                  <p:cNvSpPr txBox="1">
                    <a:spLocks noChangeArrowheads="1"/>
                  </p:cNvSpPr>
                  <p:nvPr/>
                </p:nvSpPr>
                <p:spPr bwMode="auto">
                  <a:xfrm>
                    <a:off x="-141122" y="1890730"/>
                    <a:ext cx="1129764" cy="421743"/>
                  </a:xfrm>
                  <a:prstGeom prst="rect">
                    <a:avLst/>
                  </a:prstGeom>
                  <a:noFill/>
                  <a:ln w="9525">
                    <a:noFill/>
                    <a:miter lim="800000"/>
                    <a:headEnd/>
                    <a:tailEnd/>
                  </a:ln>
                </p:spPr>
                <p:txBody>
                  <a:bodyPr rot="0" vert="horz" wrap="square" lIns="0" tIns="0" rIns="0" bIns="0" anchor="ctr" anchorCtr="0">
                    <a:noAutofit/>
                  </a:bodyPr>
                  <a:lstStyle/>
                  <a:p>
                    <a:pPr>
                      <a:lnSpc>
                        <a:spcPct val="75000"/>
                      </a:lnSpc>
                      <a:spcAft>
                        <a:spcPts val="1000"/>
                      </a:spcAft>
                    </a:pPr>
                    <a:r>
                      <a:rPr lang="en-US"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Leader loses power to opposition (reaction point) </a:t>
                    </a:r>
                    <a:endParaRPr lang="hu-HU" sz="200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Szövegdoboz 2"/>
                  <p:cNvSpPr txBox="1">
                    <a:spLocks noChangeArrowheads="1"/>
                  </p:cNvSpPr>
                  <p:nvPr/>
                </p:nvSpPr>
                <p:spPr bwMode="auto">
                  <a:xfrm>
                    <a:off x="-141122" y="851913"/>
                    <a:ext cx="1129764" cy="395843"/>
                  </a:xfrm>
                  <a:prstGeom prst="rect">
                    <a:avLst/>
                  </a:prstGeom>
                  <a:noFill/>
                  <a:ln w="9525">
                    <a:noFill/>
                    <a:miter lim="800000"/>
                    <a:headEnd/>
                    <a:tailEnd/>
                  </a:ln>
                </p:spPr>
                <p:txBody>
                  <a:bodyPr rot="0" vert="horz" wrap="square" lIns="0" tIns="0" rIns="0" bIns="0" anchor="ctr" anchorCtr="0">
                    <a:noAutofit/>
                  </a:bodyPr>
                  <a:lstStyle/>
                  <a:p>
                    <a:pPr>
                      <a:lnSpc>
                        <a:spcPct val="75000"/>
                      </a:lnSpc>
                      <a:spcAft>
                        <a:spcPts val="1000"/>
                      </a:spcAft>
                    </a:pPr>
                    <a:r>
                      <a:rPr lang="en-US"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Leader out of power, but not persecuted (only in liberal democracy)</a:t>
                    </a:r>
                    <a:endParaRPr lang="hu-HU" sz="200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Szövegdoboz 2"/>
                  <p:cNvSpPr txBox="1">
                    <a:spLocks noChangeArrowheads="1"/>
                  </p:cNvSpPr>
                  <p:nvPr/>
                </p:nvSpPr>
                <p:spPr bwMode="auto">
                  <a:xfrm>
                    <a:off x="-141122" y="273124"/>
                    <a:ext cx="1129764" cy="490108"/>
                  </a:xfrm>
                  <a:prstGeom prst="rect">
                    <a:avLst/>
                  </a:prstGeom>
                  <a:noFill/>
                  <a:ln w="9525">
                    <a:noFill/>
                    <a:miter lim="800000"/>
                    <a:headEnd/>
                    <a:tailEnd/>
                  </a:ln>
                </p:spPr>
                <p:txBody>
                  <a:bodyPr rot="0" vert="horz" wrap="square" lIns="0" tIns="0" rIns="0" bIns="0" anchor="ctr" anchorCtr="0">
                    <a:noAutofit/>
                  </a:bodyPr>
                  <a:lstStyle/>
                  <a:p>
                    <a:pPr>
                      <a:lnSpc>
                        <a:spcPct val="75000"/>
                      </a:lnSpc>
                      <a:spcAft>
                        <a:spcPts val="1000"/>
                      </a:spcAft>
                    </a:pPr>
                    <a:r>
                      <a:rPr lang="en-US"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Leader out of power and persecuted (only in patronal autocracy)</a:t>
                    </a:r>
                    <a:endParaRPr lang="hu-HU" sz="200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 name="Csoportba foglalás 9"/>
                <p:cNvGrpSpPr/>
                <p:nvPr/>
              </p:nvGrpSpPr>
              <p:grpSpPr>
                <a:xfrm>
                  <a:off x="228600" y="0"/>
                  <a:ext cx="4323491" cy="4026227"/>
                  <a:chOff x="0" y="0"/>
                  <a:chExt cx="4323491" cy="4026227"/>
                </a:xfrm>
              </p:grpSpPr>
              <p:sp>
                <p:nvSpPr>
                  <p:cNvPr id="11" name="Ív 10"/>
                  <p:cNvSpPr/>
                  <p:nvPr/>
                </p:nvSpPr>
                <p:spPr>
                  <a:xfrm rot="5400000">
                    <a:off x="1003990" y="1504190"/>
                    <a:ext cx="1201945" cy="3209925"/>
                  </a:xfrm>
                  <a:prstGeom prst="arc">
                    <a:avLst>
                      <a:gd name="adj1" fmla="val 16307919"/>
                      <a:gd name="adj2" fmla="val 0"/>
                    </a:avLst>
                  </a:prstGeom>
                  <a:ln w="28575">
                    <a:solidFill>
                      <a:srgbClr val="CD5F5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75000"/>
                      </a:lnSpc>
                    </a:pPr>
                    <a:endParaRPr lang="hu-HU" sz="3600"/>
                  </a:p>
                </p:txBody>
              </p:sp>
              <p:sp>
                <p:nvSpPr>
                  <p:cNvPr id="12" name="Ív 11"/>
                  <p:cNvSpPr/>
                  <p:nvPr/>
                </p:nvSpPr>
                <p:spPr>
                  <a:xfrm rot="5400000">
                    <a:off x="1600338" y="1409714"/>
                    <a:ext cx="3175027" cy="355600"/>
                  </a:xfrm>
                  <a:prstGeom prst="arc">
                    <a:avLst>
                      <a:gd name="adj1" fmla="val 16200000"/>
                      <a:gd name="adj2" fmla="val 21599997"/>
                    </a:avLst>
                  </a:prstGeom>
                  <a:ln w="28575">
                    <a:solidFill>
                      <a:srgbClr val="CD5F5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75000"/>
                      </a:lnSpc>
                    </a:pPr>
                    <a:endParaRPr lang="hu-HU" sz="3600"/>
                  </a:p>
                </p:txBody>
              </p:sp>
              <p:grpSp>
                <p:nvGrpSpPr>
                  <p:cNvPr id="13" name="Csoportba foglalás 12"/>
                  <p:cNvGrpSpPr/>
                  <p:nvPr/>
                </p:nvGrpSpPr>
                <p:grpSpPr>
                  <a:xfrm>
                    <a:off x="775390" y="541824"/>
                    <a:ext cx="3548101" cy="3484403"/>
                    <a:chOff x="0" y="-23064"/>
                    <a:chExt cx="3548101" cy="3484403"/>
                  </a:xfrm>
                </p:grpSpPr>
                <p:cxnSp>
                  <p:nvCxnSpPr>
                    <p:cNvPr id="14" name="Egyenes összekötő 13"/>
                    <p:cNvCxnSpPr/>
                    <p:nvPr/>
                  </p:nvCxnSpPr>
                  <p:spPr>
                    <a:xfrm>
                      <a:off x="9939" y="556591"/>
                      <a:ext cx="0" cy="2609850"/>
                    </a:xfrm>
                    <a:prstGeom prst="line">
                      <a:avLst/>
                    </a:prstGeom>
                    <a:ln w="34925">
                      <a:solidFill>
                        <a:srgbClr val="4D7C84"/>
                      </a:solidFill>
                      <a:headEnd type="arrow"/>
                    </a:ln>
                  </p:spPr>
                  <p:style>
                    <a:lnRef idx="1">
                      <a:schemeClr val="dk1"/>
                    </a:lnRef>
                    <a:fillRef idx="0">
                      <a:schemeClr val="dk1"/>
                    </a:fillRef>
                    <a:effectRef idx="0">
                      <a:schemeClr val="dk1"/>
                    </a:effectRef>
                    <a:fontRef idx="minor">
                      <a:schemeClr val="tx1"/>
                    </a:fontRef>
                  </p:style>
                </p:cxnSp>
                <p:cxnSp>
                  <p:nvCxnSpPr>
                    <p:cNvPr id="15" name="Egyenes összekötő 14"/>
                    <p:cNvCxnSpPr/>
                    <p:nvPr/>
                  </p:nvCxnSpPr>
                  <p:spPr>
                    <a:xfrm>
                      <a:off x="824948" y="556591"/>
                      <a:ext cx="0" cy="2609850"/>
                    </a:xfrm>
                    <a:prstGeom prst="line">
                      <a:avLst/>
                    </a:prstGeom>
                    <a:ln w="12700">
                      <a:solidFill>
                        <a:srgbClr val="50412B"/>
                      </a:solidFill>
                      <a:prstDash val="dash"/>
                      <a:headEnd type="none"/>
                    </a:ln>
                  </p:spPr>
                  <p:style>
                    <a:lnRef idx="1">
                      <a:schemeClr val="dk1"/>
                    </a:lnRef>
                    <a:fillRef idx="0">
                      <a:schemeClr val="dk1"/>
                    </a:fillRef>
                    <a:effectRef idx="0">
                      <a:schemeClr val="dk1"/>
                    </a:effectRef>
                    <a:fontRef idx="minor">
                      <a:schemeClr val="tx1"/>
                    </a:fontRef>
                  </p:style>
                </p:cxnSp>
                <p:cxnSp>
                  <p:nvCxnSpPr>
                    <p:cNvPr id="16" name="Egyenes összekötő 15"/>
                    <p:cNvCxnSpPr/>
                    <p:nvPr/>
                  </p:nvCxnSpPr>
                  <p:spPr>
                    <a:xfrm rot="5400000">
                      <a:off x="1306996" y="1306995"/>
                      <a:ext cx="0" cy="2609850"/>
                    </a:xfrm>
                    <a:prstGeom prst="line">
                      <a:avLst/>
                    </a:prstGeom>
                    <a:ln w="12700">
                      <a:solidFill>
                        <a:srgbClr val="50412B"/>
                      </a:solidFill>
                      <a:prstDash val="dash"/>
                      <a:headEnd type="none"/>
                    </a:ln>
                  </p:spPr>
                  <p:style>
                    <a:lnRef idx="1">
                      <a:schemeClr val="dk1"/>
                    </a:lnRef>
                    <a:fillRef idx="0">
                      <a:schemeClr val="dk1"/>
                    </a:fillRef>
                    <a:effectRef idx="0">
                      <a:schemeClr val="dk1"/>
                    </a:effectRef>
                    <a:fontRef idx="minor">
                      <a:schemeClr val="tx1"/>
                    </a:fontRef>
                  </p:style>
                </p:cxnSp>
                <p:grpSp>
                  <p:nvGrpSpPr>
                    <p:cNvPr id="17" name="Csoportba foglalás 16"/>
                    <p:cNvGrpSpPr/>
                    <p:nvPr/>
                  </p:nvGrpSpPr>
                  <p:grpSpPr>
                    <a:xfrm>
                      <a:off x="0" y="-23064"/>
                      <a:ext cx="1027078" cy="3168132"/>
                      <a:chOff x="282634" y="6906"/>
                      <a:chExt cx="667774" cy="3168132"/>
                    </a:xfrm>
                  </p:grpSpPr>
                  <p:cxnSp>
                    <p:nvCxnSpPr>
                      <p:cNvPr id="25" name="Egyenes összekötő 24"/>
                      <p:cNvCxnSpPr/>
                      <p:nvPr/>
                    </p:nvCxnSpPr>
                    <p:spPr>
                      <a:xfrm>
                        <a:off x="282634" y="3175038"/>
                        <a:ext cx="534343" cy="0"/>
                      </a:xfrm>
                      <a:prstGeom prst="line">
                        <a:avLst/>
                      </a:prstGeom>
                      <a:ln w="28575">
                        <a:solidFill>
                          <a:srgbClr val="CD5F50"/>
                        </a:solidFill>
                      </a:ln>
                    </p:spPr>
                    <p:style>
                      <a:lnRef idx="1">
                        <a:schemeClr val="accent1"/>
                      </a:lnRef>
                      <a:fillRef idx="0">
                        <a:schemeClr val="accent1"/>
                      </a:fillRef>
                      <a:effectRef idx="0">
                        <a:schemeClr val="accent1"/>
                      </a:effectRef>
                      <a:fontRef idx="minor">
                        <a:schemeClr val="tx1"/>
                      </a:fontRef>
                    </p:style>
                  </p:cxnSp>
                  <p:sp>
                    <p:nvSpPr>
                      <p:cNvPr id="26" name="Ív 25"/>
                      <p:cNvSpPr/>
                      <p:nvPr/>
                    </p:nvSpPr>
                    <p:spPr>
                      <a:xfrm rot="5400000">
                        <a:off x="-770877" y="1453753"/>
                        <a:ext cx="3168132" cy="274438"/>
                      </a:xfrm>
                      <a:prstGeom prst="arc">
                        <a:avLst/>
                      </a:prstGeom>
                      <a:ln w="28575">
                        <a:solidFill>
                          <a:srgbClr val="CD5F5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75000"/>
                          </a:lnSpc>
                        </a:pPr>
                        <a:endParaRPr lang="hu-HU" sz="3600"/>
                      </a:p>
                    </p:txBody>
                  </p:sp>
                </p:grpSp>
                <p:cxnSp>
                  <p:nvCxnSpPr>
                    <p:cNvPr id="18" name="Egyenes összekötő 17"/>
                    <p:cNvCxnSpPr/>
                    <p:nvPr/>
                  </p:nvCxnSpPr>
                  <p:spPr>
                    <a:xfrm rot="5400000">
                      <a:off x="1306996" y="253447"/>
                      <a:ext cx="0" cy="2609850"/>
                    </a:xfrm>
                    <a:prstGeom prst="line">
                      <a:avLst/>
                    </a:prstGeom>
                    <a:ln w="12700">
                      <a:solidFill>
                        <a:srgbClr val="50412B"/>
                      </a:solidFill>
                      <a:prstDash val="dash"/>
                      <a:headEnd type="none"/>
                    </a:ln>
                  </p:spPr>
                  <p:style>
                    <a:lnRef idx="1">
                      <a:schemeClr val="dk1"/>
                    </a:lnRef>
                    <a:fillRef idx="0">
                      <a:schemeClr val="dk1"/>
                    </a:fillRef>
                    <a:effectRef idx="0">
                      <a:schemeClr val="dk1"/>
                    </a:effectRef>
                    <a:fontRef idx="minor">
                      <a:schemeClr val="tx1"/>
                    </a:fontRef>
                  </p:style>
                </p:cxnSp>
                <p:cxnSp>
                  <p:nvCxnSpPr>
                    <p:cNvPr id="19" name="Egyenes összekötő 18"/>
                    <p:cNvCxnSpPr/>
                    <p:nvPr/>
                  </p:nvCxnSpPr>
                  <p:spPr>
                    <a:xfrm rot="5400000">
                      <a:off x="1306996" y="-283266"/>
                      <a:ext cx="0" cy="2609850"/>
                    </a:xfrm>
                    <a:prstGeom prst="line">
                      <a:avLst/>
                    </a:prstGeom>
                    <a:ln w="12700">
                      <a:solidFill>
                        <a:srgbClr val="50412B"/>
                      </a:solidFill>
                      <a:prstDash val="dash"/>
                      <a:headEnd type="none"/>
                    </a:ln>
                  </p:spPr>
                  <p:style>
                    <a:lnRef idx="1">
                      <a:schemeClr val="dk1"/>
                    </a:lnRef>
                    <a:fillRef idx="0">
                      <a:schemeClr val="dk1"/>
                    </a:fillRef>
                    <a:effectRef idx="0">
                      <a:schemeClr val="dk1"/>
                    </a:effectRef>
                    <a:fontRef idx="minor">
                      <a:schemeClr val="tx1"/>
                    </a:fontRef>
                  </p:style>
                </p:cxnSp>
                <p:grpSp>
                  <p:nvGrpSpPr>
                    <p:cNvPr id="20" name="Csoportba foglalás 19"/>
                    <p:cNvGrpSpPr/>
                    <p:nvPr/>
                  </p:nvGrpSpPr>
                  <p:grpSpPr>
                    <a:xfrm>
                      <a:off x="857064" y="554881"/>
                      <a:ext cx="2691037" cy="2906458"/>
                      <a:chOff x="2299" y="47985"/>
                      <a:chExt cx="2691037" cy="2906458"/>
                    </a:xfrm>
                  </p:grpSpPr>
                  <p:sp>
                    <p:nvSpPr>
                      <p:cNvPr id="21" name="Szövegdoboz 2"/>
                      <p:cNvSpPr txBox="1">
                        <a:spLocks noChangeArrowheads="1"/>
                      </p:cNvSpPr>
                      <p:nvPr/>
                    </p:nvSpPr>
                    <p:spPr bwMode="auto">
                      <a:xfrm>
                        <a:off x="524047" y="2786601"/>
                        <a:ext cx="1242910" cy="167842"/>
                      </a:xfrm>
                      <a:prstGeom prst="rect">
                        <a:avLst/>
                      </a:prstGeom>
                      <a:noFill/>
                      <a:ln w="9525">
                        <a:noFill/>
                        <a:miter lim="800000"/>
                        <a:headEnd/>
                        <a:tailEnd/>
                      </a:ln>
                    </p:spPr>
                    <p:txBody>
                      <a:bodyPr rot="0" vert="horz" wrap="square" lIns="0" tIns="0" rIns="0" bIns="0" anchor="ctr" anchorCtr="0">
                        <a:noAutofit/>
                      </a:bodyPr>
                      <a:lstStyle/>
                      <a:p>
                        <a:pPr algn="r">
                          <a:lnSpc>
                            <a:spcPct val="75000"/>
                          </a:lnSpc>
                          <a:spcAft>
                            <a:spcPts val="1000"/>
                          </a:spcAft>
                        </a:pPr>
                        <a:r>
                          <a:rPr lang="en-US" sz="1400" b="1" dirty="0">
                            <a:solidFill>
                              <a:srgbClr val="4D7C84"/>
                            </a:solidFill>
                            <a:effectLst/>
                            <a:latin typeface="Calibri" panose="020F0502020204030204" pitchFamily="34" charset="0"/>
                            <a:ea typeface="Calibri" panose="020F0502020204030204" pitchFamily="34" charset="0"/>
                            <a:cs typeface="Times New Roman" panose="02020603050405020304" pitchFamily="18" charset="0"/>
                          </a:rPr>
                          <a:t>Level of irritation of policies</a:t>
                        </a:r>
                        <a:endParaRPr lang="hu-HU" sz="2000" dirty="0">
                          <a:solidFill>
                            <a:srgbClr val="4D7C8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Szövegdoboz 2"/>
                      <p:cNvSpPr txBox="1">
                        <a:spLocks noChangeArrowheads="1"/>
                      </p:cNvSpPr>
                      <p:nvPr/>
                    </p:nvSpPr>
                    <p:spPr bwMode="auto">
                      <a:xfrm>
                        <a:off x="2299" y="47985"/>
                        <a:ext cx="1162685" cy="182880"/>
                      </a:xfrm>
                      <a:prstGeom prst="rect">
                        <a:avLst/>
                      </a:prstGeom>
                      <a:noFill/>
                      <a:ln w="9525">
                        <a:noFill/>
                        <a:miter lim="800000"/>
                        <a:headEnd/>
                        <a:tailEnd/>
                      </a:ln>
                    </p:spPr>
                    <p:txBody>
                      <a:bodyPr rot="0" vert="horz" wrap="square" lIns="0" tIns="0" rIns="0" bIns="0" anchor="ctr" anchorCtr="0">
                        <a:noAutofit/>
                      </a:bodyPr>
                      <a:lstStyle/>
                      <a:p>
                        <a:pPr>
                          <a:lnSpc>
                            <a:spcPct val="75000"/>
                          </a:lnSpc>
                          <a:spcAft>
                            <a:spcPts val="1000"/>
                          </a:spcAft>
                        </a:pPr>
                        <a:r>
                          <a:rPr lang="en-US"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Stimulation threshold</a:t>
                        </a:r>
                        <a:endParaRPr lang="hu-HU" sz="200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Szövegdoboz 2"/>
                      <p:cNvSpPr txBox="1">
                        <a:spLocks noChangeArrowheads="1"/>
                      </p:cNvSpPr>
                      <p:nvPr/>
                    </p:nvSpPr>
                    <p:spPr bwMode="auto">
                      <a:xfrm>
                        <a:off x="237361" y="1470991"/>
                        <a:ext cx="934085" cy="357505"/>
                      </a:xfrm>
                      <a:prstGeom prst="rect">
                        <a:avLst/>
                      </a:prstGeom>
                      <a:noFill/>
                      <a:ln w="9525">
                        <a:noFill/>
                        <a:miter lim="800000"/>
                        <a:headEnd/>
                        <a:tailEnd/>
                      </a:ln>
                    </p:spPr>
                    <p:txBody>
                      <a:bodyPr rot="0" vert="horz" wrap="square" lIns="0" tIns="0" rIns="0" bIns="0" anchor="t" anchorCtr="0">
                        <a:noAutofit/>
                      </a:bodyPr>
                      <a:lstStyle/>
                      <a:p>
                        <a:pPr>
                          <a:lnSpc>
                            <a:spcPct val="75000"/>
                          </a:lnSpc>
                          <a:spcAft>
                            <a:spcPts val="1000"/>
                          </a:spcAft>
                        </a:pPr>
                        <a:r>
                          <a:rPr lang="en-US"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Function in liberal democracy</a:t>
                        </a:r>
                        <a:endParaRPr lang="hu-HU" sz="200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Szövegdoboz 2"/>
                      <p:cNvSpPr txBox="1">
                        <a:spLocks noChangeArrowheads="1"/>
                      </p:cNvSpPr>
                      <p:nvPr/>
                    </p:nvSpPr>
                    <p:spPr bwMode="auto">
                      <a:xfrm>
                        <a:off x="1759251" y="1459471"/>
                        <a:ext cx="934085" cy="357505"/>
                      </a:xfrm>
                      <a:prstGeom prst="rect">
                        <a:avLst/>
                      </a:prstGeom>
                      <a:noFill/>
                      <a:ln w="9525">
                        <a:noFill/>
                        <a:miter lim="800000"/>
                        <a:headEnd/>
                        <a:tailEnd/>
                      </a:ln>
                    </p:spPr>
                    <p:txBody>
                      <a:bodyPr rot="0" vert="horz" wrap="square" lIns="0" tIns="0" rIns="0" bIns="0" anchor="t" anchorCtr="0">
                        <a:noAutofit/>
                      </a:bodyPr>
                      <a:lstStyle/>
                      <a:p>
                        <a:pPr>
                          <a:lnSpc>
                            <a:spcPct val="75000"/>
                          </a:lnSpc>
                          <a:spcAft>
                            <a:spcPts val="1000"/>
                          </a:spcAft>
                        </a:pPr>
                        <a:r>
                          <a:rPr lang="en-US" sz="1400" b="1"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rPr>
                          <a:t>Function in patronal autocracy</a:t>
                        </a:r>
                        <a:endParaRPr lang="hu-HU" sz="2000" dirty="0">
                          <a:solidFill>
                            <a:srgbClr val="50412B"/>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grpSp>
        </p:grpSp>
        <p:cxnSp>
          <p:nvCxnSpPr>
            <p:cNvPr id="6" name="Egyenes összekötő 5"/>
            <p:cNvCxnSpPr/>
            <p:nvPr/>
          </p:nvCxnSpPr>
          <p:spPr>
            <a:xfrm>
              <a:off x="3431690" y="1129553"/>
              <a:ext cx="0" cy="2609753"/>
            </a:xfrm>
            <a:prstGeom prst="line">
              <a:avLst/>
            </a:prstGeom>
            <a:ln w="12700">
              <a:solidFill>
                <a:srgbClr val="50412B"/>
              </a:solidFill>
              <a:prstDash val="dash"/>
              <a:headEnd type="non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773540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503485"/>
            <a:ext cx="8928100" cy="915988"/>
          </a:xfrm>
          <a:prstGeom prst="rect">
            <a:avLst/>
          </a:prstGeom>
        </p:spPr>
        <p:txBody>
          <a:bodyPr anchor="ctr"/>
          <a:lstStyle/>
          <a:p>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Era-specific</a:t>
            </a:r>
            <a:r>
              <a:rPr lang="hu-HU"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 </a:t>
            </a:r>
            <a:r>
              <a:rPr lang="hu-HU" sz="2200" b="1" dirty="0" err="1" smtClean="0">
                <a:solidFill>
                  <a:srgbClr val="8D503B"/>
                </a:solidFill>
                <a:latin typeface="Open Sans" panose="020B0606030504020204" pitchFamily="34" charset="0"/>
                <a:ea typeface="Open Sans" panose="020B0606030504020204" pitchFamily="34" charset="0"/>
                <a:cs typeface="Open Sans" panose="020B0606030504020204" pitchFamily="34" charset="0"/>
              </a:rPr>
              <a:t>features</a:t>
            </a:r>
            <a:endParaRPr lang="hu-HU"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artalom helye 2"/>
          <p:cNvSpPr>
            <a:spLocks noGrp="1"/>
          </p:cNvSpPr>
          <p:nvPr>
            <p:ph idx="4294967295"/>
          </p:nvPr>
        </p:nvSpPr>
        <p:spPr>
          <a:xfrm>
            <a:off x="1102395" y="1419473"/>
            <a:ext cx="6939210" cy="3096493"/>
          </a:xfrm>
          <a:prstGeom prst="rect">
            <a:avLst/>
          </a:prstGeom>
        </p:spPr>
        <p:txBody>
          <a:bodyPr>
            <a:normAutofit/>
          </a:bodyPr>
          <a:lstStyle/>
          <a:p>
            <a:pPr>
              <a:buClr>
                <a:srgbClr val="4D7C84"/>
              </a:buClr>
              <a:buFont typeface="Calibri" panose="020F0502020204030204" pitchFamily="34" charset="0"/>
              <a:buChar char="●"/>
            </a:pPr>
            <a:r>
              <a:rPr lang="en-GB" sz="2200" b="1" dirty="0" smtClean="0">
                <a:solidFill>
                  <a:srgbClr val="4D7C84"/>
                </a:solidFill>
              </a:rPr>
              <a:t>I</a:t>
            </a:r>
            <a:r>
              <a:rPr lang="hu-HU" sz="2200" b="1" dirty="0" err="1" smtClean="0">
                <a:solidFill>
                  <a:srgbClr val="4D7C84"/>
                </a:solidFill>
              </a:rPr>
              <a:t>nformation</a:t>
            </a:r>
            <a:r>
              <a:rPr lang="hu-HU" sz="2200" b="1" dirty="0" smtClean="0">
                <a:solidFill>
                  <a:srgbClr val="4D7C84"/>
                </a:solidFill>
              </a:rPr>
              <a:t> </a:t>
            </a:r>
            <a:r>
              <a:rPr lang="hu-HU" sz="2200" b="1" dirty="0" err="1" smtClean="0">
                <a:solidFill>
                  <a:srgbClr val="4D7C84"/>
                </a:solidFill>
              </a:rPr>
              <a:t>technology</a:t>
            </a:r>
            <a:endParaRPr lang="hu-HU" sz="2200" b="1" dirty="0" smtClean="0">
              <a:solidFill>
                <a:srgbClr val="4D7C84"/>
              </a:solidFill>
            </a:endParaRPr>
          </a:p>
          <a:p>
            <a:pPr lvl="1">
              <a:spcBef>
                <a:spcPts val="0"/>
              </a:spcBef>
              <a:spcAft>
                <a:spcPts val="800"/>
              </a:spcAft>
              <a:buClr>
                <a:srgbClr val="4D7C84"/>
              </a:buClr>
            </a:pPr>
            <a:r>
              <a:rPr lang="hu-HU" sz="2000" b="1" dirty="0" err="1" smtClean="0">
                <a:solidFill>
                  <a:srgbClr val="50412B"/>
                </a:solidFill>
              </a:rPr>
              <a:t>China</a:t>
            </a:r>
            <a:r>
              <a:rPr lang="hu-HU" sz="2000" b="1" dirty="0" smtClean="0">
                <a:solidFill>
                  <a:srgbClr val="50412B"/>
                </a:solidFill>
              </a:rPr>
              <a:t>: „</a:t>
            </a:r>
            <a:r>
              <a:rPr lang="hu-HU" sz="2000" b="1" dirty="0" err="1" smtClean="0">
                <a:solidFill>
                  <a:srgbClr val="50412B"/>
                </a:solidFill>
              </a:rPr>
              <a:t>digital</a:t>
            </a:r>
            <a:r>
              <a:rPr lang="hu-HU" sz="2000" b="1" dirty="0" smtClean="0">
                <a:solidFill>
                  <a:srgbClr val="50412B"/>
                </a:solidFill>
              </a:rPr>
              <a:t> </a:t>
            </a:r>
            <a:r>
              <a:rPr lang="hu-HU" sz="2000" b="1" dirty="0" err="1" smtClean="0">
                <a:solidFill>
                  <a:srgbClr val="50412B"/>
                </a:solidFill>
              </a:rPr>
              <a:t>dictatorship</a:t>
            </a:r>
            <a:r>
              <a:rPr lang="hu-HU" sz="2000" b="1" dirty="0" smtClean="0">
                <a:solidFill>
                  <a:srgbClr val="50412B"/>
                </a:solidFill>
              </a:rPr>
              <a:t>”, </a:t>
            </a:r>
            <a:r>
              <a:rPr lang="hu-HU" sz="2000" b="1" dirty="0" err="1" smtClean="0">
                <a:solidFill>
                  <a:srgbClr val="50412B"/>
                </a:solidFill>
              </a:rPr>
              <a:t>Social</a:t>
            </a:r>
            <a:r>
              <a:rPr lang="hu-HU" sz="2000" b="1" dirty="0" smtClean="0">
                <a:solidFill>
                  <a:srgbClr val="50412B"/>
                </a:solidFill>
              </a:rPr>
              <a:t> Credit System (SCS)</a:t>
            </a:r>
          </a:p>
          <a:p>
            <a:pPr lvl="1">
              <a:spcBef>
                <a:spcPts val="0"/>
              </a:spcBef>
              <a:spcAft>
                <a:spcPts val="800"/>
              </a:spcAft>
              <a:buClr>
                <a:srgbClr val="4D7C84"/>
              </a:buClr>
            </a:pPr>
            <a:r>
              <a:rPr lang="hu-HU" sz="2000" b="1" dirty="0" err="1" smtClean="0">
                <a:solidFill>
                  <a:srgbClr val="50412B"/>
                </a:solidFill>
              </a:rPr>
              <a:t>digital</a:t>
            </a:r>
            <a:r>
              <a:rPr lang="hu-HU" sz="2000" b="1" dirty="0" smtClean="0">
                <a:solidFill>
                  <a:srgbClr val="50412B"/>
                </a:solidFill>
              </a:rPr>
              <a:t> </a:t>
            </a:r>
            <a:r>
              <a:rPr lang="hu-HU" sz="2000" b="1" dirty="0" err="1" smtClean="0">
                <a:solidFill>
                  <a:srgbClr val="50412B"/>
                </a:solidFill>
              </a:rPr>
              <a:t>autarky</a:t>
            </a:r>
            <a:r>
              <a:rPr lang="hu-HU" sz="2000" b="1" dirty="0" smtClean="0">
                <a:solidFill>
                  <a:srgbClr val="50412B"/>
                </a:solidFill>
              </a:rPr>
              <a:t>: Great </a:t>
            </a:r>
            <a:r>
              <a:rPr lang="hu-HU" sz="2000" b="1" dirty="0" err="1" smtClean="0">
                <a:solidFill>
                  <a:srgbClr val="50412B"/>
                </a:solidFill>
              </a:rPr>
              <a:t>Firewall</a:t>
            </a:r>
            <a:r>
              <a:rPr lang="hu-HU" sz="2000" b="1" dirty="0" smtClean="0">
                <a:solidFill>
                  <a:srgbClr val="50412B"/>
                </a:solidFill>
              </a:rPr>
              <a:t> of </a:t>
            </a:r>
            <a:r>
              <a:rPr lang="hu-HU" sz="2000" b="1" dirty="0" err="1" smtClean="0">
                <a:solidFill>
                  <a:srgbClr val="50412B"/>
                </a:solidFill>
              </a:rPr>
              <a:t>China</a:t>
            </a:r>
            <a:r>
              <a:rPr lang="hu-HU" sz="2000" b="1" dirty="0" smtClean="0">
                <a:solidFill>
                  <a:srgbClr val="50412B"/>
                </a:solidFill>
              </a:rPr>
              <a:t>, </a:t>
            </a:r>
            <a:r>
              <a:rPr lang="hu-HU" sz="2000" b="1" dirty="0" err="1" smtClean="0">
                <a:solidFill>
                  <a:srgbClr val="50412B"/>
                </a:solidFill>
              </a:rPr>
              <a:t>restrictive</a:t>
            </a:r>
            <a:r>
              <a:rPr lang="hu-HU" sz="2000" b="1" dirty="0" smtClean="0">
                <a:solidFill>
                  <a:srgbClr val="50412B"/>
                </a:solidFill>
              </a:rPr>
              <a:t> internet </a:t>
            </a:r>
            <a:r>
              <a:rPr lang="hu-HU" sz="2000" b="1" dirty="0" err="1" smtClean="0">
                <a:solidFill>
                  <a:srgbClr val="50412B"/>
                </a:solidFill>
              </a:rPr>
              <a:t>regulations</a:t>
            </a:r>
            <a:r>
              <a:rPr lang="hu-HU" sz="2000" b="1" dirty="0" smtClean="0">
                <a:solidFill>
                  <a:srgbClr val="50412B"/>
                </a:solidFill>
              </a:rPr>
              <a:t> in </a:t>
            </a:r>
            <a:r>
              <a:rPr lang="hu-HU" sz="2000" b="1" dirty="0" err="1" smtClean="0">
                <a:solidFill>
                  <a:srgbClr val="50412B"/>
                </a:solidFill>
              </a:rPr>
              <a:t>Russia</a:t>
            </a:r>
            <a:endParaRPr lang="hu-HU" sz="2000" b="1" dirty="0" smtClean="0">
              <a:solidFill>
                <a:srgbClr val="50412B"/>
              </a:solidFill>
            </a:endParaRPr>
          </a:p>
          <a:p>
            <a:pPr>
              <a:spcBef>
                <a:spcPts val="800"/>
              </a:spcBef>
              <a:buClr>
                <a:srgbClr val="4D7C84"/>
              </a:buClr>
              <a:buFont typeface="Calibri" panose="020F0502020204030204" pitchFamily="34" charset="0"/>
              <a:buChar char="●"/>
            </a:pPr>
            <a:r>
              <a:rPr lang="en-GB" sz="2200" b="1" dirty="0" smtClean="0">
                <a:solidFill>
                  <a:srgbClr val="4D7C84"/>
                </a:solidFill>
              </a:rPr>
              <a:t>C</a:t>
            </a:r>
            <a:r>
              <a:rPr lang="hu-HU" sz="2200" b="1" dirty="0" err="1" smtClean="0">
                <a:solidFill>
                  <a:srgbClr val="4D7C84"/>
                </a:solidFill>
              </a:rPr>
              <a:t>limate</a:t>
            </a:r>
            <a:r>
              <a:rPr lang="hu-HU" sz="2200" b="1" dirty="0" smtClean="0">
                <a:solidFill>
                  <a:srgbClr val="4D7C84"/>
                </a:solidFill>
              </a:rPr>
              <a:t> </a:t>
            </a:r>
            <a:r>
              <a:rPr lang="hu-HU" sz="2200" b="1" dirty="0" err="1" smtClean="0">
                <a:solidFill>
                  <a:srgbClr val="4D7C84"/>
                </a:solidFill>
              </a:rPr>
              <a:t>change</a:t>
            </a:r>
            <a:endParaRPr lang="hu-HU" sz="2200" b="1" dirty="0" smtClean="0">
              <a:solidFill>
                <a:srgbClr val="4D7C84"/>
              </a:solidFill>
            </a:endParaRPr>
          </a:p>
          <a:p>
            <a:pPr lvl="1">
              <a:buClr>
                <a:srgbClr val="4D7C84"/>
              </a:buClr>
            </a:pPr>
            <a:r>
              <a:rPr lang="hu-HU" sz="2000" b="1" dirty="0" err="1" smtClean="0">
                <a:solidFill>
                  <a:srgbClr val="50412B"/>
                </a:solidFill>
              </a:rPr>
              <a:t>mass</a:t>
            </a:r>
            <a:r>
              <a:rPr lang="hu-HU" sz="2000" b="1" dirty="0" smtClean="0">
                <a:solidFill>
                  <a:srgbClr val="50412B"/>
                </a:solidFill>
              </a:rPr>
              <a:t> </a:t>
            </a:r>
            <a:r>
              <a:rPr lang="hu-HU" sz="2000" b="1" dirty="0" err="1" smtClean="0">
                <a:solidFill>
                  <a:srgbClr val="50412B"/>
                </a:solidFill>
              </a:rPr>
              <a:t>migration</a:t>
            </a:r>
            <a:r>
              <a:rPr lang="hu-HU" sz="2000" b="1" dirty="0" smtClean="0">
                <a:solidFill>
                  <a:srgbClr val="50412B"/>
                </a:solidFill>
              </a:rPr>
              <a:t>, </a:t>
            </a:r>
            <a:r>
              <a:rPr lang="hu-HU" sz="2000" b="1" dirty="0" err="1" smtClean="0">
                <a:solidFill>
                  <a:srgbClr val="50412B"/>
                </a:solidFill>
              </a:rPr>
              <a:t>the</a:t>
            </a:r>
            <a:r>
              <a:rPr lang="hu-HU" sz="2000" b="1" dirty="0" smtClean="0">
                <a:solidFill>
                  <a:srgbClr val="50412B"/>
                </a:solidFill>
              </a:rPr>
              <a:t> </a:t>
            </a:r>
            <a:r>
              <a:rPr lang="hu-HU" sz="2000" b="1" dirty="0" err="1" smtClean="0">
                <a:solidFill>
                  <a:srgbClr val="50412B"/>
                </a:solidFill>
              </a:rPr>
              <a:t>need</a:t>
            </a:r>
            <a:r>
              <a:rPr lang="hu-HU" sz="2000" b="1" dirty="0" smtClean="0">
                <a:solidFill>
                  <a:srgbClr val="50412B"/>
                </a:solidFill>
              </a:rPr>
              <a:t> </a:t>
            </a:r>
            <a:r>
              <a:rPr lang="hu-HU" sz="2000" b="1" dirty="0" err="1" smtClean="0">
                <a:solidFill>
                  <a:srgbClr val="50412B"/>
                </a:solidFill>
              </a:rPr>
              <a:t>for</a:t>
            </a:r>
            <a:r>
              <a:rPr lang="hu-HU" sz="2000" b="1" dirty="0" smtClean="0">
                <a:solidFill>
                  <a:srgbClr val="50412B"/>
                </a:solidFill>
              </a:rPr>
              <a:t> </a:t>
            </a:r>
            <a:r>
              <a:rPr lang="hu-HU" sz="2000" b="1" dirty="0" err="1" smtClean="0">
                <a:solidFill>
                  <a:srgbClr val="50412B"/>
                </a:solidFill>
              </a:rPr>
              <a:t>global</a:t>
            </a:r>
            <a:r>
              <a:rPr lang="hu-HU" sz="2000" b="1" dirty="0" smtClean="0">
                <a:solidFill>
                  <a:srgbClr val="50412B"/>
                </a:solidFill>
              </a:rPr>
              <a:t> </a:t>
            </a:r>
            <a:r>
              <a:rPr lang="hu-HU" sz="2000" b="1" dirty="0" err="1" smtClean="0">
                <a:solidFill>
                  <a:srgbClr val="50412B"/>
                </a:solidFill>
              </a:rPr>
              <a:t>cooperation</a:t>
            </a:r>
            <a:r>
              <a:rPr lang="hu-HU" sz="2000" b="1" dirty="0" smtClean="0">
                <a:solidFill>
                  <a:srgbClr val="50412B"/>
                </a:solidFill>
              </a:rPr>
              <a:t> of </a:t>
            </a:r>
            <a:r>
              <a:rPr lang="hu-HU" sz="2000" b="1" dirty="0" err="1" smtClean="0">
                <a:solidFill>
                  <a:srgbClr val="50412B"/>
                </a:solidFill>
              </a:rPr>
              <a:t>different</a:t>
            </a:r>
            <a:r>
              <a:rPr lang="hu-HU" sz="2000" b="1" dirty="0" smtClean="0">
                <a:solidFill>
                  <a:srgbClr val="50412B"/>
                </a:solidFill>
              </a:rPr>
              <a:t> </a:t>
            </a:r>
            <a:r>
              <a:rPr lang="hu-HU" sz="2000" b="1" dirty="0" err="1" smtClean="0">
                <a:solidFill>
                  <a:srgbClr val="50412B"/>
                </a:solidFill>
              </a:rPr>
              <a:t>types</a:t>
            </a:r>
            <a:r>
              <a:rPr lang="hu-HU" sz="2000" b="1" dirty="0" smtClean="0">
                <a:solidFill>
                  <a:srgbClr val="50412B"/>
                </a:solidFill>
              </a:rPr>
              <a:t> of </a:t>
            </a:r>
            <a:r>
              <a:rPr lang="hu-HU" sz="2000" b="1" dirty="0" err="1" smtClean="0">
                <a:solidFill>
                  <a:srgbClr val="50412B"/>
                </a:solidFill>
              </a:rPr>
              <a:t>regimes</a:t>
            </a:r>
            <a:endParaRPr lang="hu-HU" sz="2000" b="1" dirty="0">
              <a:solidFill>
                <a:srgbClr val="50412B"/>
              </a:solidFill>
            </a:endParaRPr>
          </a:p>
        </p:txBody>
      </p:sp>
    </p:spTree>
    <p:extLst>
      <p:ext uri="{BB962C8B-B14F-4D97-AF65-F5344CB8AC3E}">
        <p14:creationId xmlns:p14="http://schemas.microsoft.com/office/powerpoint/2010/main" val="2813500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107950" y="1"/>
            <a:ext cx="8928100" cy="915988"/>
          </a:xfrm>
          <a:prstGeom prst="rect">
            <a:avLst/>
          </a:prstGeom>
        </p:spPr>
        <p:txBody>
          <a:bodyPr anchor="ctr">
            <a:noAutofit/>
          </a:bodyPr>
          <a:lstStyle/>
          <a:p>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Towards a Global Perspective: </a:t>
            </a:r>
            <a:b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br>
            <a:r>
              <a:rPr lang="en-US" sz="2200" b="1" dirty="0" smtClean="0">
                <a:solidFill>
                  <a:srgbClr val="8D503B"/>
                </a:solidFill>
                <a:latin typeface="Open Sans" panose="020B0606030504020204" pitchFamily="34" charset="0"/>
                <a:ea typeface="Open Sans" panose="020B0606030504020204" pitchFamily="34" charset="0"/>
                <a:cs typeface="Open Sans" panose="020B0606030504020204" pitchFamily="34" charset="0"/>
              </a:rPr>
              <a:t>Our Axioms for the Post-Communist Region</a:t>
            </a:r>
            <a:endParaRPr lang="en-US" sz="2200" b="1" dirty="0">
              <a:solidFill>
                <a:srgbClr val="8D50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églalap 3"/>
          <p:cNvSpPr/>
          <p:nvPr/>
        </p:nvSpPr>
        <p:spPr>
          <a:xfrm>
            <a:off x="467767" y="987425"/>
            <a:ext cx="8208466" cy="4032250"/>
          </a:xfrm>
          <a:prstGeom prst="rect">
            <a:avLst/>
          </a:prstGeom>
        </p:spPr>
        <p:txBody>
          <a:bodyPr wrap="square">
            <a:noAutofit/>
          </a:bodyPr>
          <a:lstStyle/>
          <a:p>
            <a:pPr marL="180975" indent="-180975">
              <a:spcAft>
                <a:spcPts val="1000"/>
              </a:spcAft>
              <a:buClr>
                <a:srgbClr val="4D7C84"/>
              </a:buClr>
              <a:buFont typeface="Arial" panose="020B0604020202020204" pitchFamily="34" charset="0"/>
              <a:buChar char="•"/>
            </a:pPr>
            <a:r>
              <a:rPr lang="en-US" sz="2000" b="1" u="sng" dirty="0" smtClean="0">
                <a:solidFill>
                  <a:srgbClr val="4D7C84"/>
                </a:solidFill>
              </a:rPr>
              <a:t>Genesis axiom:</a:t>
            </a:r>
            <a:r>
              <a:rPr lang="en-US" sz="2000" b="1" dirty="0" smtClean="0">
                <a:solidFill>
                  <a:srgbClr val="4D7C84"/>
                </a:solidFill>
              </a:rPr>
              <a:t> </a:t>
            </a:r>
            <a:r>
              <a:rPr lang="en-US" sz="2000" b="1" dirty="0" smtClean="0">
                <a:solidFill>
                  <a:srgbClr val="50412B"/>
                </a:solidFill>
              </a:rPr>
              <a:t>regime development starts from the collapse of monopoly of public ownership </a:t>
            </a:r>
            <a:r>
              <a:rPr lang="hu-HU" sz="1600" b="1" dirty="0" smtClean="0">
                <a:solidFill>
                  <a:srgbClr val="8D503B"/>
                </a:solidFill>
                <a:sym typeface="Wingdings" panose="05000000000000000000" pitchFamily="2" charset="2"/>
              </a:rPr>
              <a:t></a:t>
            </a:r>
            <a:r>
              <a:rPr lang="en-US" sz="2000" b="1" dirty="0" smtClean="0">
                <a:solidFill>
                  <a:srgbClr val="50412B"/>
                </a:solidFill>
              </a:rPr>
              <a:t> post-colonial countries</a:t>
            </a:r>
            <a:r>
              <a:rPr lang="en-US" sz="2000" b="1" dirty="0" smtClean="0">
                <a:solidFill>
                  <a:srgbClr val="50412B"/>
                </a:solidFill>
              </a:rPr>
              <a:t>.</a:t>
            </a:r>
            <a:endParaRPr lang="en-US" sz="800" b="1" dirty="0" smtClean="0">
              <a:solidFill>
                <a:srgbClr val="50412B"/>
              </a:solidFill>
            </a:endParaRPr>
          </a:p>
          <a:p>
            <a:pPr marL="180975" indent="-180975">
              <a:spcAft>
                <a:spcPts val="1000"/>
              </a:spcAft>
              <a:buClr>
                <a:srgbClr val="4D7C84"/>
              </a:buClr>
              <a:buFont typeface="Arial" panose="020B0604020202020204" pitchFamily="34" charset="0"/>
              <a:buChar char="•"/>
            </a:pPr>
            <a:r>
              <a:rPr lang="en-US" sz="2000" b="1" u="sng" dirty="0" err="1" smtClean="0">
                <a:solidFill>
                  <a:srgbClr val="4D7C84"/>
                </a:solidFill>
              </a:rPr>
              <a:t>Stateness</a:t>
            </a:r>
            <a:r>
              <a:rPr lang="en-US" sz="2000" b="1" u="sng" dirty="0" smtClean="0">
                <a:solidFill>
                  <a:srgbClr val="4D7C84"/>
                </a:solidFill>
              </a:rPr>
              <a:t> axiom:</a:t>
            </a:r>
            <a:r>
              <a:rPr lang="en-US" sz="2000" b="1" dirty="0" smtClean="0">
                <a:solidFill>
                  <a:srgbClr val="4D7C84"/>
                </a:solidFill>
              </a:rPr>
              <a:t> </a:t>
            </a:r>
            <a:r>
              <a:rPr lang="en-US" sz="2000" b="1" dirty="0" smtClean="0">
                <a:solidFill>
                  <a:srgbClr val="50412B"/>
                </a:solidFill>
              </a:rPr>
              <a:t>the center of the regime is the state as a stable entity, capable of maintaining the monopoly of legitimate use of violence </a:t>
            </a:r>
            <a:r>
              <a:rPr lang="hu-HU" sz="1600" b="1" dirty="0">
                <a:solidFill>
                  <a:srgbClr val="8D503B"/>
                </a:solidFill>
                <a:sym typeface="Wingdings" panose="05000000000000000000" pitchFamily="2" charset="2"/>
              </a:rPr>
              <a:t></a:t>
            </a:r>
            <a:r>
              <a:rPr lang="hu-HU" sz="1600" b="1" dirty="0" smtClean="0">
                <a:solidFill>
                  <a:srgbClr val="8D503B"/>
                </a:solidFill>
                <a:sym typeface="Wingdings" panose="05000000000000000000" pitchFamily="2" charset="2"/>
              </a:rPr>
              <a:t></a:t>
            </a:r>
            <a:r>
              <a:rPr lang="en-US" sz="2000" b="1" dirty="0" smtClean="0">
                <a:solidFill>
                  <a:srgbClr val="50412B"/>
                </a:solidFill>
              </a:rPr>
              <a:t> unstable countries (civil wars, state failure etc</a:t>
            </a:r>
            <a:r>
              <a:rPr lang="en-US" sz="2000" b="1" dirty="0" smtClean="0">
                <a:solidFill>
                  <a:srgbClr val="50412B"/>
                </a:solidFill>
              </a:rPr>
              <a:t>.).</a:t>
            </a:r>
            <a:endParaRPr lang="en-US" sz="800" b="1" dirty="0" smtClean="0">
              <a:solidFill>
                <a:srgbClr val="50412B"/>
              </a:solidFill>
            </a:endParaRPr>
          </a:p>
          <a:p>
            <a:pPr marL="180975" indent="-180975">
              <a:spcAft>
                <a:spcPts val="1000"/>
              </a:spcAft>
              <a:buClr>
                <a:srgbClr val="4D7C84"/>
              </a:buClr>
              <a:buFont typeface="Arial" panose="020B0604020202020204" pitchFamily="34" charset="0"/>
              <a:buChar char="•"/>
            </a:pPr>
            <a:r>
              <a:rPr lang="en-US" sz="2000" b="1" u="sng" dirty="0" smtClean="0">
                <a:solidFill>
                  <a:srgbClr val="4D7C84"/>
                </a:solidFill>
              </a:rPr>
              <a:t>Secularism axiom:</a:t>
            </a:r>
            <a:r>
              <a:rPr lang="en-US" sz="2000" b="1" dirty="0" smtClean="0">
                <a:solidFill>
                  <a:srgbClr val="4D7C84"/>
                </a:solidFill>
              </a:rPr>
              <a:t> </a:t>
            </a:r>
            <a:r>
              <a:rPr lang="en-US" sz="2000" b="1" dirty="0" smtClean="0">
                <a:solidFill>
                  <a:srgbClr val="50412B"/>
                </a:solidFill>
              </a:rPr>
              <a:t>ruling elites are secular and the polity is dominated by secular power </a:t>
            </a:r>
            <a:r>
              <a:rPr lang="hu-HU" sz="1600" b="1" dirty="0">
                <a:solidFill>
                  <a:srgbClr val="8D503B"/>
                </a:solidFill>
                <a:sym typeface="Wingdings" panose="05000000000000000000" pitchFamily="2" charset="2"/>
              </a:rPr>
              <a:t></a:t>
            </a:r>
            <a:r>
              <a:rPr lang="hu-HU" sz="1600" b="1" dirty="0" smtClean="0">
                <a:solidFill>
                  <a:srgbClr val="8D503B"/>
                </a:solidFill>
                <a:sym typeface="Wingdings" panose="05000000000000000000" pitchFamily="2" charset="2"/>
              </a:rPr>
              <a:t></a:t>
            </a:r>
            <a:r>
              <a:rPr lang="en-US" sz="2000" b="1" dirty="0" smtClean="0">
                <a:solidFill>
                  <a:srgbClr val="50412B"/>
                </a:solidFill>
              </a:rPr>
              <a:t> theocracies</a:t>
            </a:r>
            <a:r>
              <a:rPr lang="en-US" sz="2000" b="1" dirty="0" smtClean="0">
                <a:solidFill>
                  <a:srgbClr val="50412B"/>
                </a:solidFill>
              </a:rPr>
              <a:t>.</a:t>
            </a:r>
            <a:endParaRPr lang="en-US" sz="800" b="1" dirty="0" smtClean="0">
              <a:solidFill>
                <a:srgbClr val="50412B"/>
              </a:solidFill>
            </a:endParaRPr>
          </a:p>
          <a:p>
            <a:pPr marL="180975" indent="-180975">
              <a:spcAft>
                <a:spcPts val="1000"/>
              </a:spcAft>
              <a:buClr>
                <a:srgbClr val="4D7C84"/>
              </a:buClr>
              <a:buFont typeface="Arial" panose="020B0604020202020204" pitchFamily="34" charset="0"/>
              <a:buChar char="•"/>
            </a:pPr>
            <a:r>
              <a:rPr lang="en-US" sz="2000" b="1" u="sng" dirty="0" smtClean="0">
                <a:solidFill>
                  <a:srgbClr val="4D7C84"/>
                </a:solidFill>
              </a:rPr>
              <a:t>Party </a:t>
            </a:r>
            <a:r>
              <a:rPr lang="en-US" sz="2000" b="1" u="sng" dirty="0" smtClean="0">
                <a:solidFill>
                  <a:srgbClr val="4D7C84"/>
                </a:solidFill>
              </a:rPr>
              <a:t>axiom:</a:t>
            </a:r>
            <a:r>
              <a:rPr lang="en-US" sz="2000" b="1" dirty="0" smtClean="0">
                <a:solidFill>
                  <a:srgbClr val="4D7C84"/>
                </a:solidFill>
              </a:rPr>
              <a:t> </a:t>
            </a:r>
            <a:r>
              <a:rPr lang="en-US" sz="2000" b="1" dirty="0" smtClean="0">
                <a:solidFill>
                  <a:srgbClr val="50412B"/>
                </a:solidFill>
              </a:rPr>
              <a:t>the highest formal positions are occupied by </a:t>
            </a:r>
            <a:r>
              <a:rPr lang="en-US" sz="2000" b="1" i="1" dirty="0" smtClean="0">
                <a:solidFill>
                  <a:srgbClr val="50412B"/>
                </a:solidFill>
              </a:rPr>
              <a:t>de jure </a:t>
            </a:r>
            <a:r>
              <a:rPr lang="en-US" sz="2000" b="1" dirty="0" smtClean="0">
                <a:solidFill>
                  <a:srgbClr val="50412B"/>
                </a:solidFill>
              </a:rPr>
              <a:t>politicians of political parties </a:t>
            </a:r>
            <a:r>
              <a:rPr lang="hu-HU" sz="1600" b="1" dirty="0">
                <a:solidFill>
                  <a:srgbClr val="8D503B"/>
                </a:solidFill>
                <a:sym typeface="Wingdings" panose="05000000000000000000" pitchFamily="2" charset="2"/>
              </a:rPr>
              <a:t></a:t>
            </a:r>
            <a:r>
              <a:rPr lang="hu-HU" sz="1600" b="1" dirty="0" smtClean="0">
                <a:solidFill>
                  <a:srgbClr val="8D503B"/>
                </a:solidFill>
                <a:sym typeface="Wingdings" panose="05000000000000000000" pitchFamily="2" charset="2"/>
              </a:rPr>
              <a:t></a:t>
            </a:r>
            <a:r>
              <a:rPr lang="en-US" sz="2000" b="1" dirty="0" smtClean="0">
                <a:solidFill>
                  <a:srgbClr val="8D503B"/>
                </a:solidFill>
              </a:rPr>
              <a:t> </a:t>
            </a:r>
            <a:r>
              <a:rPr lang="en-US" sz="2000" b="1" dirty="0" smtClean="0">
                <a:solidFill>
                  <a:srgbClr val="50412B"/>
                </a:solidFill>
              </a:rPr>
              <a:t>military juntas and monarchies</a:t>
            </a:r>
            <a:r>
              <a:rPr lang="en-US" sz="2000" b="1" dirty="0" smtClean="0">
                <a:solidFill>
                  <a:srgbClr val="50412B"/>
                </a:solidFill>
              </a:rPr>
              <a:t>.</a:t>
            </a:r>
            <a:endParaRPr lang="en-US" sz="800" b="1" dirty="0" smtClean="0">
              <a:solidFill>
                <a:srgbClr val="50412B"/>
              </a:solidFill>
            </a:endParaRPr>
          </a:p>
          <a:p>
            <a:pPr marL="180975" indent="-180975">
              <a:spcAft>
                <a:spcPts val="1000"/>
              </a:spcAft>
              <a:buClr>
                <a:srgbClr val="4D7C84"/>
              </a:buClr>
              <a:buFont typeface="Arial" panose="020B0604020202020204" pitchFamily="34" charset="0"/>
              <a:buChar char="•"/>
            </a:pPr>
            <a:r>
              <a:rPr lang="en-US" sz="2000" b="1" u="sng" dirty="0" smtClean="0">
                <a:solidFill>
                  <a:srgbClr val="4D7C84"/>
                </a:solidFill>
              </a:rPr>
              <a:t>Tutelage axiom:</a:t>
            </a:r>
            <a:r>
              <a:rPr lang="en-US" sz="2000" b="1" dirty="0" smtClean="0">
                <a:solidFill>
                  <a:srgbClr val="4D7C84"/>
                </a:solidFill>
              </a:rPr>
              <a:t> </a:t>
            </a:r>
            <a:r>
              <a:rPr lang="en-US" sz="2000" b="1" dirty="0" smtClean="0">
                <a:solidFill>
                  <a:srgbClr val="50412B"/>
                </a:solidFill>
              </a:rPr>
              <a:t>the strongest </a:t>
            </a:r>
            <a:r>
              <a:rPr lang="en-US" sz="2000" b="1" i="1" dirty="0" smtClean="0">
                <a:solidFill>
                  <a:srgbClr val="50412B"/>
                </a:solidFill>
              </a:rPr>
              <a:t>de facto </a:t>
            </a:r>
            <a:r>
              <a:rPr lang="en-US" sz="2000" b="1" dirty="0" smtClean="0">
                <a:solidFill>
                  <a:srgbClr val="50412B"/>
                </a:solidFill>
              </a:rPr>
              <a:t>political actor in the regime is a </a:t>
            </a:r>
            <a:r>
              <a:rPr lang="en-US" sz="2000" b="1" i="1" dirty="0" smtClean="0">
                <a:solidFill>
                  <a:srgbClr val="50412B"/>
                </a:solidFill>
              </a:rPr>
              <a:t>de jure </a:t>
            </a:r>
            <a:r>
              <a:rPr lang="en-US" sz="2000" b="1" dirty="0" smtClean="0">
                <a:solidFill>
                  <a:srgbClr val="50412B"/>
                </a:solidFill>
              </a:rPr>
              <a:t>political actor </a:t>
            </a:r>
            <a:r>
              <a:rPr lang="hu-HU" sz="1600" b="1" dirty="0">
                <a:solidFill>
                  <a:srgbClr val="8D503B"/>
                </a:solidFill>
                <a:sym typeface="Wingdings" panose="05000000000000000000" pitchFamily="2" charset="2"/>
              </a:rPr>
              <a:t></a:t>
            </a:r>
            <a:r>
              <a:rPr lang="hu-HU" sz="1600" b="1" dirty="0" smtClean="0">
                <a:solidFill>
                  <a:srgbClr val="8D503B"/>
                </a:solidFill>
                <a:sym typeface="Wingdings" panose="05000000000000000000" pitchFamily="2" charset="2"/>
              </a:rPr>
              <a:t></a:t>
            </a:r>
            <a:r>
              <a:rPr lang="en-US" sz="2000" b="1" dirty="0" smtClean="0">
                <a:solidFill>
                  <a:srgbClr val="8D503B"/>
                </a:solidFill>
              </a:rPr>
              <a:t> </a:t>
            </a:r>
            <a:r>
              <a:rPr lang="en-US" sz="2000" b="1" dirty="0" smtClean="0">
                <a:solidFill>
                  <a:srgbClr val="50412B"/>
                </a:solidFill>
              </a:rPr>
              <a:t>tutelary regimes (e.g. Iran).</a:t>
            </a:r>
            <a:endParaRPr lang="en-US" sz="2000" b="1" dirty="0">
              <a:solidFill>
                <a:srgbClr val="50412B"/>
              </a:solidFill>
            </a:endParaRPr>
          </a:p>
        </p:txBody>
      </p:sp>
    </p:spTree>
    <p:extLst>
      <p:ext uri="{BB962C8B-B14F-4D97-AF65-F5344CB8AC3E}">
        <p14:creationId xmlns:p14="http://schemas.microsoft.com/office/powerpoint/2010/main" val="221990734"/>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3310</TotalTime>
  <Words>1018</Words>
  <Application>Microsoft Office PowerPoint</Application>
  <PresentationFormat>Экран (16:9)</PresentationFormat>
  <Paragraphs>96</Paragraphs>
  <Slides>9</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Calibri</vt:lpstr>
      <vt:lpstr>Open Sans</vt:lpstr>
      <vt:lpstr>Times New Roman</vt:lpstr>
      <vt:lpstr>Wingdings</vt:lpstr>
      <vt:lpstr>Office-téma</vt:lpstr>
      <vt:lpstr>Презентация PowerPoint</vt:lpstr>
      <vt:lpstr>The four levels of features</vt:lpstr>
      <vt:lpstr>Country-specific features</vt:lpstr>
      <vt:lpstr>The disparate logic of EU and US sanctions</vt:lpstr>
      <vt:lpstr>Russian oil and gas rents in 1950-2010 </vt:lpstr>
      <vt:lpstr>Policy-specific features: an alternative analytical paradigm</vt:lpstr>
      <vt:lpstr>Losses for the leader and policy-making  in liberal democracy and patronal autocracy</vt:lpstr>
      <vt:lpstr>Era-specific features</vt:lpstr>
      <vt:lpstr>Towards a Global Perspective:  Our Axioms for the Post-Communist Region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Magyar Bálint</dc:creator>
  <cp:lastModifiedBy>Daria</cp:lastModifiedBy>
  <cp:revision>584</cp:revision>
  <dcterms:created xsi:type="dcterms:W3CDTF">2017-05-01T09:52:15Z</dcterms:created>
  <dcterms:modified xsi:type="dcterms:W3CDTF">2020-03-09T16:18:25Z</dcterms:modified>
</cp:coreProperties>
</file>