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0" r:id="rId4"/>
    <p:sldId id="262" r:id="rId5"/>
    <p:sldId id="263" r:id="rId6"/>
    <p:sldId id="264" r:id="rId7"/>
    <p:sldId id="265" r:id="rId8"/>
    <p:sldId id="280" r:id="rId9"/>
    <p:sldId id="274" r:id="rId10"/>
    <p:sldId id="275" r:id="rId11"/>
    <p:sldId id="276" r:id="rId12"/>
    <p:sldId id="277" r:id="rId13"/>
    <p:sldId id="281" r:id="rId14"/>
    <p:sldId id="284" r:id="rId15"/>
    <p:sldId id="282" r:id="rId16"/>
    <p:sldId id="273" r:id="rId17"/>
    <p:sldId id="279" r:id="rId18"/>
    <p:sldId id="266" r:id="rId19"/>
    <p:sldId id="267" r:id="rId20"/>
    <p:sldId id="269" r:id="rId21"/>
    <p:sldId id="272" r:id="rId22"/>
    <p:sldId id="268" r:id="rId23"/>
    <p:sldId id="270" r:id="rId24"/>
    <p:sldId id="271" r:id="rId25"/>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2" userDrawn="1">
          <p15:clr>
            <a:srgbClr val="A4A3A4"/>
          </p15:clr>
        </p15:guide>
        <p15:guide id="2" pos="2880" userDrawn="1">
          <p15:clr>
            <a:srgbClr val="A4A3A4"/>
          </p15:clr>
        </p15:guide>
        <p15:guide id="3" pos="295" userDrawn="1">
          <p15:clr>
            <a:srgbClr val="A4A3A4"/>
          </p15:clr>
        </p15:guide>
        <p15:guide id="4" pos="5465" userDrawn="1">
          <p15:clr>
            <a:srgbClr val="A4A3A4"/>
          </p15:clr>
        </p15:guide>
        <p15:guide id="5" orient="horz" pos="577" userDrawn="1">
          <p15:clr>
            <a:srgbClr val="A4A3A4"/>
          </p15:clr>
        </p15:guide>
        <p15:guide id="6" orient="horz" pos="3162" userDrawn="1">
          <p15:clr>
            <a:srgbClr val="A4A3A4"/>
          </p15:clr>
        </p15:guide>
        <p15:guide id="7" orient="horz" pos="8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A9D"/>
    <a:srgbClr val="50412C"/>
    <a:srgbClr val="8B523B"/>
    <a:srgbClr val="CD5F50"/>
    <a:srgbClr val="4D7C84"/>
    <a:srgbClr val="9CB1B1"/>
    <a:srgbClr val="EFEAE4"/>
    <a:srgbClr val="395A61"/>
    <a:srgbClr val="6B95A1"/>
    <a:srgbClr val="504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Világos stíl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Világos stílus 2 – 6. jelölőszín">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4" autoAdjust="0"/>
    <p:restoredTop sz="91903" autoAdjust="0"/>
  </p:normalViewPr>
  <p:slideViewPr>
    <p:cSldViewPr>
      <p:cViewPr varScale="1">
        <p:scale>
          <a:sx n="89" d="100"/>
          <a:sy n="89" d="100"/>
        </p:scale>
        <p:origin x="756" y="72"/>
      </p:cViewPr>
      <p:guideLst>
        <p:guide orient="horz" pos="622"/>
        <p:guide pos="2880"/>
        <p:guide pos="295"/>
        <p:guide pos="5465"/>
        <p:guide orient="horz" pos="577"/>
        <p:guide orient="horz" pos="3162"/>
        <p:guide orient="horz" pos="8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Munka1!$B$1</c:f>
              <c:strCache>
                <c:ptCount val="1"/>
                <c:pt idx="0">
                  <c:v>MSZP-pyramid</c:v>
                </c:pt>
              </c:strCache>
            </c:strRef>
          </c:tx>
          <c:spPr>
            <a:ln w="50800" cap="rnd">
              <a:solidFill>
                <a:srgbClr val="CD5F50"/>
              </a:solidFill>
              <a:round/>
            </a:ln>
            <a:effectLst/>
          </c:spPr>
          <c:marker>
            <c:symbol val="none"/>
          </c:marker>
          <c:cat>
            <c:numRef>
              <c:f>Munka1!$A$2:$A$18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Munka1!$B$2:$B$18</c:f>
              <c:numCache>
                <c:formatCode>General</c:formatCode>
                <c:ptCount val="17"/>
                <c:pt idx="0">
                  <c:v>22</c:v>
                </c:pt>
                <c:pt idx="1">
                  <c:v>18</c:v>
                </c:pt>
                <c:pt idx="2">
                  <c:v>19</c:v>
                </c:pt>
                <c:pt idx="3">
                  <c:v>14</c:v>
                </c:pt>
                <c:pt idx="4">
                  <c:v>15</c:v>
                </c:pt>
                <c:pt idx="5">
                  <c:v>15</c:v>
                </c:pt>
                <c:pt idx="6">
                  <c:v>16</c:v>
                </c:pt>
                <c:pt idx="7">
                  <c:v>16</c:v>
                </c:pt>
                <c:pt idx="8">
                  <c:v>16</c:v>
                </c:pt>
                <c:pt idx="9">
                  <c:v>11</c:v>
                </c:pt>
                <c:pt idx="10">
                  <c:v>6</c:v>
                </c:pt>
                <c:pt idx="11">
                  <c:v>6</c:v>
                </c:pt>
                <c:pt idx="12">
                  <c:v>5</c:v>
                </c:pt>
                <c:pt idx="13">
                  <c:v>5</c:v>
                </c:pt>
                <c:pt idx="14">
                  <c:v>6</c:v>
                </c:pt>
                <c:pt idx="15">
                  <c:v>7</c:v>
                </c:pt>
                <c:pt idx="16">
                  <c:v>6</c:v>
                </c:pt>
              </c:numCache>
            </c:numRef>
          </c:val>
          <c:smooth val="0"/>
          <c:extLst>
            <c:ext xmlns:c16="http://schemas.microsoft.com/office/drawing/2014/chart" uri="{C3380CC4-5D6E-409C-BE32-E72D297353CC}">
              <c16:uniqueId val="{00000000-8A02-444F-83E6-5D923C503BC6}"/>
            </c:ext>
          </c:extLst>
        </c:ser>
        <c:ser>
          <c:idx val="1"/>
          <c:order val="1"/>
          <c:tx>
            <c:strRef>
              <c:f>Munka1!$C$1</c:f>
              <c:strCache>
                <c:ptCount val="1"/>
                <c:pt idx="0">
                  <c:v>Fidesz-pyramid</c:v>
                </c:pt>
              </c:strCache>
            </c:strRef>
          </c:tx>
          <c:spPr>
            <a:ln w="50800" cap="rnd">
              <a:solidFill>
                <a:srgbClr val="6B95A1"/>
              </a:solidFill>
              <a:round/>
            </a:ln>
            <a:effectLst/>
          </c:spPr>
          <c:marker>
            <c:symbol val="none"/>
          </c:marker>
          <c:cat>
            <c:numRef>
              <c:f>Munka1!$A$2:$A$18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Munka1!$C$2:$C$18</c:f>
              <c:numCache>
                <c:formatCode>General</c:formatCode>
                <c:ptCount val="17"/>
                <c:pt idx="0">
                  <c:v>16</c:v>
                </c:pt>
                <c:pt idx="1">
                  <c:v>18</c:v>
                </c:pt>
                <c:pt idx="2">
                  <c:v>17</c:v>
                </c:pt>
                <c:pt idx="3">
                  <c:v>18</c:v>
                </c:pt>
                <c:pt idx="4">
                  <c:v>21</c:v>
                </c:pt>
                <c:pt idx="5">
                  <c:v>21</c:v>
                </c:pt>
                <c:pt idx="6">
                  <c:v>20</c:v>
                </c:pt>
                <c:pt idx="7">
                  <c:v>19</c:v>
                </c:pt>
                <c:pt idx="8">
                  <c:v>28</c:v>
                </c:pt>
                <c:pt idx="9">
                  <c:v>30</c:v>
                </c:pt>
                <c:pt idx="10">
                  <c:v>28</c:v>
                </c:pt>
                <c:pt idx="11">
                  <c:v>28</c:v>
                </c:pt>
                <c:pt idx="12">
                  <c:v>31</c:v>
                </c:pt>
                <c:pt idx="13">
                  <c:v>35</c:v>
                </c:pt>
                <c:pt idx="14">
                  <c:v>36</c:v>
                </c:pt>
                <c:pt idx="15">
                  <c:v>37</c:v>
                </c:pt>
                <c:pt idx="16">
                  <c:v>37</c:v>
                </c:pt>
              </c:numCache>
            </c:numRef>
          </c:val>
          <c:smooth val="0"/>
          <c:extLst>
            <c:ext xmlns:c16="http://schemas.microsoft.com/office/drawing/2014/chart" uri="{C3380CC4-5D6E-409C-BE32-E72D297353CC}">
              <c16:uniqueId val="{00000001-8A02-444F-83E6-5D923C503BC6}"/>
            </c:ext>
          </c:extLst>
        </c:ser>
        <c:dLbls>
          <c:showLegendKey val="0"/>
          <c:showVal val="0"/>
          <c:showCatName val="0"/>
          <c:showSerName val="0"/>
          <c:showPercent val="0"/>
          <c:showBubbleSize val="0"/>
        </c:dLbls>
        <c:smooth val="0"/>
        <c:axId val="546053472"/>
        <c:axId val="546061312"/>
      </c:lineChart>
      <c:catAx>
        <c:axId val="54605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50412C"/>
                </a:solidFill>
                <a:latin typeface="+mn-lt"/>
                <a:ea typeface="+mn-ea"/>
                <a:cs typeface="+mn-cs"/>
              </a:defRPr>
            </a:pPr>
            <a:endParaRPr lang="hu-HU"/>
          </a:p>
        </c:txPr>
        <c:crossAx val="546061312"/>
        <c:crosses val="autoZero"/>
        <c:auto val="1"/>
        <c:lblAlgn val="ctr"/>
        <c:lblOffset val="100"/>
        <c:noMultiLvlLbl val="0"/>
      </c:catAx>
      <c:valAx>
        <c:axId val="546061312"/>
        <c:scaling>
          <c:orientation val="minMax"/>
        </c:scaling>
        <c:delete val="0"/>
        <c:axPos val="l"/>
        <c:majorGridlines>
          <c:spPr>
            <a:ln w="9525" cap="flat" cmpd="sng" algn="ctr">
              <a:solidFill>
                <a:srgbClr val="B3AA9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50412C"/>
                </a:solidFill>
                <a:latin typeface="+mn-lt"/>
                <a:ea typeface="+mn-ea"/>
                <a:cs typeface="+mn-cs"/>
              </a:defRPr>
            </a:pPr>
            <a:endParaRPr lang="hu-HU"/>
          </a:p>
        </c:txPr>
        <c:crossAx val="546053472"/>
        <c:crosses val="autoZero"/>
        <c:crossBetween val="between"/>
      </c:valAx>
      <c:spPr>
        <a:noFill/>
        <a:ln>
          <a:noFill/>
        </a:ln>
        <a:effectLst/>
      </c:spPr>
    </c:plotArea>
    <c:legend>
      <c:legendPos val="b"/>
      <c:layout>
        <c:manualLayout>
          <c:xMode val="edge"/>
          <c:yMode val="edge"/>
          <c:x val="0.32463936156456202"/>
          <c:y val="0.91563063505764319"/>
          <c:w val="0.33048217775438432"/>
          <c:h val="5.7235627665302144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0412C"/>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F1B6C-BCD4-42B0-88F5-C5E258B8D2BC}" type="datetimeFigureOut">
              <a:rPr lang="hu-HU" smtClean="0"/>
              <a:pPr/>
              <a:t>2020.03.13.</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4A179-5995-42C8-A8DD-75973595F132}" type="slidenum">
              <a:rPr lang="hu-HU" smtClean="0"/>
              <a:pPr/>
              <a:t>‹#›</a:t>
            </a:fld>
            <a:endParaRPr lang="hu-HU"/>
          </a:p>
        </p:txBody>
      </p:sp>
    </p:spTree>
    <p:extLst>
      <p:ext uri="{BB962C8B-B14F-4D97-AF65-F5344CB8AC3E}">
        <p14:creationId xmlns:p14="http://schemas.microsoft.com/office/powerpoint/2010/main" val="324707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4</a:t>
            </a:fld>
            <a:endParaRPr lang="hu-HU"/>
          </a:p>
        </p:txBody>
      </p:sp>
    </p:spTree>
    <p:extLst>
      <p:ext uri="{BB962C8B-B14F-4D97-AF65-F5344CB8AC3E}">
        <p14:creationId xmlns:p14="http://schemas.microsoft.com/office/powerpoint/2010/main" val="371788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smtClean="0"/>
          </a:p>
        </p:txBody>
      </p:sp>
      <p:sp>
        <p:nvSpPr>
          <p:cNvPr id="4" name="Dia számának helye 3"/>
          <p:cNvSpPr>
            <a:spLocks noGrp="1"/>
          </p:cNvSpPr>
          <p:nvPr>
            <p:ph type="sldNum" sz="quarter" idx="10"/>
          </p:nvPr>
        </p:nvSpPr>
        <p:spPr/>
        <p:txBody>
          <a:bodyPr/>
          <a:lstStyle/>
          <a:p>
            <a:fld id="{D310032B-C540-4B8C-810A-23960B1398D5}" type="slidenum">
              <a:rPr lang="hu-HU" smtClean="0"/>
              <a:pPr/>
              <a:t>22</a:t>
            </a:fld>
            <a:endParaRPr lang="hu-HU"/>
          </a:p>
        </p:txBody>
      </p:sp>
    </p:spTree>
    <p:extLst>
      <p:ext uri="{BB962C8B-B14F-4D97-AF65-F5344CB8AC3E}">
        <p14:creationId xmlns:p14="http://schemas.microsoft.com/office/powerpoint/2010/main" val="87948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smtClean="0"/>
          </a:p>
        </p:txBody>
      </p:sp>
      <p:sp>
        <p:nvSpPr>
          <p:cNvPr id="4" name="Dia számának helye 3"/>
          <p:cNvSpPr>
            <a:spLocks noGrp="1"/>
          </p:cNvSpPr>
          <p:nvPr>
            <p:ph type="sldNum" sz="quarter" idx="10"/>
          </p:nvPr>
        </p:nvSpPr>
        <p:spPr/>
        <p:txBody>
          <a:bodyPr/>
          <a:lstStyle/>
          <a:p>
            <a:fld id="{D310032B-C540-4B8C-810A-23960B1398D5}" type="slidenum">
              <a:rPr lang="hu-HU" smtClean="0"/>
              <a:pPr/>
              <a:t>23</a:t>
            </a:fld>
            <a:endParaRPr lang="hu-HU"/>
          </a:p>
        </p:txBody>
      </p:sp>
    </p:spTree>
    <p:extLst>
      <p:ext uri="{BB962C8B-B14F-4D97-AF65-F5344CB8AC3E}">
        <p14:creationId xmlns:p14="http://schemas.microsoft.com/office/powerpoint/2010/main" val="280213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D310032B-C540-4B8C-810A-23960B1398D5}" type="slidenum">
              <a:rPr lang="hu-HU" smtClean="0"/>
              <a:pPr/>
              <a:t>24</a:t>
            </a:fld>
            <a:endParaRPr lang="hu-HU"/>
          </a:p>
        </p:txBody>
      </p:sp>
    </p:spTree>
    <p:extLst>
      <p:ext uri="{BB962C8B-B14F-4D97-AF65-F5344CB8AC3E}">
        <p14:creationId xmlns:p14="http://schemas.microsoft.com/office/powerpoint/2010/main" val="320157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D310032B-C540-4B8C-810A-23960B1398D5}" type="slidenum">
              <a:rPr lang="hu-HU" smtClean="0"/>
              <a:pPr/>
              <a:t>5</a:t>
            </a:fld>
            <a:endParaRPr lang="hu-HU"/>
          </a:p>
        </p:txBody>
      </p:sp>
    </p:spTree>
    <p:extLst>
      <p:ext uri="{BB962C8B-B14F-4D97-AF65-F5344CB8AC3E}">
        <p14:creationId xmlns:p14="http://schemas.microsoft.com/office/powerpoint/2010/main" val="112731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D310032B-C540-4B8C-810A-23960B1398D5}" type="slidenum">
              <a:rPr lang="hu-HU" smtClean="0"/>
              <a:pPr/>
              <a:t>6</a:t>
            </a:fld>
            <a:endParaRPr lang="hu-HU"/>
          </a:p>
        </p:txBody>
      </p:sp>
    </p:spTree>
    <p:extLst>
      <p:ext uri="{BB962C8B-B14F-4D97-AF65-F5344CB8AC3E}">
        <p14:creationId xmlns:p14="http://schemas.microsoft.com/office/powerpoint/2010/main" val="242035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D310032B-C540-4B8C-810A-23960B1398D5}" type="slidenum">
              <a:rPr lang="hu-HU" smtClean="0"/>
              <a:pPr/>
              <a:t>7</a:t>
            </a:fld>
            <a:endParaRPr lang="hu-HU"/>
          </a:p>
        </p:txBody>
      </p:sp>
    </p:spTree>
    <p:extLst>
      <p:ext uri="{BB962C8B-B14F-4D97-AF65-F5344CB8AC3E}">
        <p14:creationId xmlns:p14="http://schemas.microsoft.com/office/powerpoint/2010/main" val="18050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13</a:t>
            </a:fld>
            <a:endParaRPr lang="hu-HU"/>
          </a:p>
        </p:txBody>
      </p:sp>
    </p:spTree>
    <p:extLst>
      <p:ext uri="{BB962C8B-B14F-4D97-AF65-F5344CB8AC3E}">
        <p14:creationId xmlns:p14="http://schemas.microsoft.com/office/powerpoint/2010/main" val="67690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3623FA9-1773-4857-879C-35FAF6B2B48E}" type="slidenum">
              <a:rPr lang="hu-HU" smtClean="0"/>
              <a:pPr/>
              <a:t>17</a:t>
            </a:fld>
            <a:endParaRPr lang="hu-HU"/>
          </a:p>
        </p:txBody>
      </p:sp>
    </p:spTree>
    <p:extLst>
      <p:ext uri="{BB962C8B-B14F-4D97-AF65-F5344CB8AC3E}">
        <p14:creationId xmlns:p14="http://schemas.microsoft.com/office/powerpoint/2010/main" val="391249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18</a:t>
            </a:fld>
            <a:endParaRPr lang="hu-HU"/>
          </a:p>
        </p:txBody>
      </p:sp>
    </p:spTree>
    <p:extLst>
      <p:ext uri="{BB962C8B-B14F-4D97-AF65-F5344CB8AC3E}">
        <p14:creationId xmlns:p14="http://schemas.microsoft.com/office/powerpoint/2010/main" val="355022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D310032B-C540-4B8C-810A-23960B1398D5}" type="slidenum">
              <a:rPr lang="hu-HU" smtClean="0"/>
              <a:pPr/>
              <a:t>20</a:t>
            </a:fld>
            <a:endParaRPr lang="hu-HU"/>
          </a:p>
        </p:txBody>
      </p:sp>
    </p:spTree>
    <p:extLst>
      <p:ext uri="{BB962C8B-B14F-4D97-AF65-F5344CB8AC3E}">
        <p14:creationId xmlns:p14="http://schemas.microsoft.com/office/powerpoint/2010/main" val="2312789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p:txBody>
      </p:sp>
      <p:sp>
        <p:nvSpPr>
          <p:cNvPr id="4" name="Dia számának helye 3"/>
          <p:cNvSpPr>
            <a:spLocks noGrp="1"/>
          </p:cNvSpPr>
          <p:nvPr>
            <p:ph type="sldNum" sz="quarter" idx="10"/>
          </p:nvPr>
        </p:nvSpPr>
        <p:spPr/>
        <p:txBody>
          <a:bodyPr/>
          <a:lstStyle/>
          <a:p>
            <a:fld id="{D310032B-C540-4B8C-810A-23960B1398D5}" type="slidenum">
              <a:rPr lang="hu-HU" smtClean="0"/>
              <a:pPr/>
              <a:t>21</a:t>
            </a:fld>
            <a:endParaRPr lang="hu-HU"/>
          </a:p>
        </p:txBody>
      </p:sp>
    </p:spTree>
    <p:extLst>
      <p:ext uri="{BB962C8B-B14F-4D97-AF65-F5344CB8AC3E}">
        <p14:creationId xmlns:p14="http://schemas.microsoft.com/office/powerpoint/2010/main" val="210771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b="1"/>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279A9B-E3FB-4FD3-A5B2-9BF015E5B4AB}" type="datetimeFigureOut">
              <a:rPr lang="hu-HU" smtClean="0"/>
              <a:pPr/>
              <a:t>2020.03.13.</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9F92712-BF39-4E0E-BDA3-AE39BD0ACF9D}"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032000" ty="-444500" sx="35000" sy="35000" flip="none" algn="tl"/>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07950" y="1239454"/>
            <a:ext cx="8928100" cy="2664591"/>
          </a:xfrm>
        </p:spPr>
        <p:txBody>
          <a:bodyPr>
            <a:normAutofit/>
          </a:bodyPr>
          <a:lstStyle/>
          <a:p>
            <a:r>
              <a:rPr lang="en-US"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Ruling </a:t>
            </a:r>
            <a:r>
              <a:rPr lang="en-US"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elites</a:t>
            </a:r>
            <a:r>
              <a:rPr lang="en-US"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br>
              <a:rPr lang="en-US"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the </a:t>
            </a:r>
            <a:r>
              <a:rPr lang="en-US"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adopted political family as </a:t>
            </a:r>
            <a: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 </a:t>
            </a:r>
            <a:r>
              <a:rPr lang="en-US" sz="2800" b="1" i="1" dirty="0">
                <a:solidFill>
                  <a:srgbClr val="8D503B"/>
                </a:solidFill>
                <a:latin typeface="Open Sans" panose="020B0606030504020204" pitchFamily="34" charset="0"/>
                <a:ea typeface="Open Sans" panose="020B0606030504020204" pitchFamily="34" charset="0"/>
                <a:cs typeface="Open Sans" panose="020B0606030504020204" pitchFamily="34" charset="0"/>
              </a:rPr>
              <a:t>sui generis </a:t>
            </a:r>
            <a:r>
              <a:rPr lang="en-US"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form in patronal regimes</a:t>
            </a:r>
            <a:endParaRPr lang="hu-HU" sz="2800"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рямоугольник 2"/>
          <p:cNvSpPr/>
          <p:nvPr/>
        </p:nvSpPr>
        <p:spPr>
          <a:xfrm>
            <a:off x="8388424" y="4371950"/>
            <a:ext cx="647626" cy="662010"/>
          </a:xfrm>
          <a:prstGeom prst="rect">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526957" y="4266337"/>
            <a:ext cx="370559" cy="877163"/>
          </a:xfrm>
          <a:prstGeom prst="rect">
            <a:avLst/>
          </a:prstGeom>
          <a:noFill/>
        </p:spPr>
        <p:txBody>
          <a:bodyPr wrap="square" rtlCol="0">
            <a:spAutoFit/>
          </a:bodyPr>
          <a:lstStyle/>
          <a:p>
            <a:pPr algn="ctr"/>
            <a:r>
              <a:rPr lang="en-GB" sz="5100" b="1" dirty="0" smtClean="0">
                <a:solidFill>
                  <a:srgbClr val="EFEAE4"/>
                </a:solidFill>
                <a:latin typeface="Open Sans" panose="020B0606030504020204" pitchFamily="34" charset="0"/>
                <a:ea typeface="Open Sans" panose="020B0606030504020204" pitchFamily="34" charset="0"/>
                <a:cs typeface="Open Sans" panose="020B0606030504020204" pitchFamily="34" charset="0"/>
              </a:rPr>
              <a:t>4</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15988"/>
          </a:xfrm>
        </p:spPr>
        <p:txBody>
          <a:bodyPr>
            <a:normAutofit/>
          </a:bodyPr>
          <a:lstStyle/>
          <a:p>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Types of oligarchs in patronal regimes (1)</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3443806107"/>
              </p:ext>
            </p:extLst>
          </p:nvPr>
        </p:nvGraphicFramePr>
        <p:xfrm>
          <a:off x="107950" y="987424"/>
          <a:ext cx="8928101" cy="4032249"/>
        </p:xfrm>
        <a:graphic>
          <a:graphicData uri="http://schemas.openxmlformats.org/drawingml/2006/table">
            <a:tbl>
              <a:tblPr firstRow="1" bandRow="1">
                <a:tableStyleId>{5940675A-B579-460E-94D1-54222C63F5DA}</a:tableStyleId>
              </a:tblPr>
              <a:tblGrid>
                <a:gridCol w="1361296">
                  <a:extLst>
                    <a:ext uri="{9D8B030D-6E8A-4147-A177-3AD203B41FA5}">
                      <a16:colId xmlns:a16="http://schemas.microsoft.com/office/drawing/2014/main" val="108108604"/>
                    </a:ext>
                  </a:extLst>
                </a:gridCol>
                <a:gridCol w="2040983">
                  <a:extLst>
                    <a:ext uri="{9D8B030D-6E8A-4147-A177-3AD203B41FA5}">
                      <a16:colId xmlns:a16="http://schemas.microsoft.com/office/drawing/2014/main" val="74726195"/>
                    </a:ext>
                  </a:extLst>
                </a:gridCol>
                <a:gridCol w="1224974">
                  <a:extLst>
                    <a:ext uri="{9D8B030D-6E8A-4147-A177-3AD203B41FA5}">
                      <a16:colId xmlns:a16="http://schemas.microsoft.com/office/drawing/2014/main" val="943722208"/>
                    </a:ext>
                  </a:extLst>
                </a:gridCol>
                <a:gridCol w="2313625">
                  <a:extLst>
                    <a:ext uri="{9D8B030D-6E8A-4147-A177-3AD203B41FA5}">
                      <a16:colId xmlns:a16="http://schemas.microsoft.com/office/drawing/2014/main" val="4145748284"/>
                    </a:ext>
                  </a:extLst>
                </a:gridCol>
                <a:gridCol w="1987223">
                  <a:extLst>
                    <a:ext uri="{9D8B030D-6E8A-4147-A177-3AD203B41FA5}">
                      <a16:colId xmlns:a16="http://schemas.microsoft.com/office/drawing/2014/main" val="2726277853"/>
                    </a:ext>
                  </a:extLst>
                </a:gridCol>
              </a:tblGrid>
              <a:tr h="587774">
                <a:tc>
                  <a:txBody>
                    <a:bodyPr/>
                    <a:lstStyle/>
                    <a:p>
                      <a:pPr>
                        <a:lnSpc>
                          <a:spcPct val="100000"/>
                        </a:lnSpc>
                      </a:pPr>
                      <a:endParaRPr lang="hu-HU" sz="1600" b="1" dirty="0">
                        <a:effectLst/>
                        <a:latin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4D7C8B"/>
                          </a:solidFill>
                          <a:effectLst/>
                        </a:rPr>
                        <a:t>Initial source of wealth</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4D7C8B"/>
                          </a:solidFill>
                          <a:effectLst/>
                        </a:rPr>
                        <a:t>Patronal connections</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4D7C8B"/>
                          </a:solidFill>
                          <a:effectLst/>
                        </a:rPr>
                        <a:t>To which feature the category refers to</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400" b="1" kern="1200" dirty="0">
                          <a:solidFill>
                            <a:srgbClr val="4D7C8B"/>
                          </a:solidFill>
                          <a:effectLst/>
                        </a:rPr>
                        <a:t>Presence in patronal regimes</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920397753"/>
                  </a:ext>
                </a:extLst>
              </a:tr>
              <a:tr h="587774">
                <a:tc>
                  <a:txBody>
                    <a:bodyPr/>
                    <a:lstStyle/>
                    <a:p>
                      <a:pPr>
                        <a:lnSpc>
                          <a:spcPct val="100000"/>
                        </a:lnSpc>
                        <a:spcAft>
                          <a:spcPts val="0"/>
                        </a:spcAft>
                      </a:pPr>
                      <a:r>
                        <a:rPr lang="en-US" sz="1400" b="1" kern="1200" dirty="0">
                          <a:solidFill>
                            <a:srgbClr val="4D7C8B"/>
                          </a:solidFill>
                          <a:effectLst/>
                        </a:rPr>
                        <a:t>Inner circle oligarch</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50412B"/>
                          </a:solidFill>
                          <a:effectLst/>
                        </a:rPr>
                        <a:t>Patronal network</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50412B"/>
                          </a:solidFill>
                          <a:effectLst/>
                        </a:rPr>
                        <a:t>Embedded</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50412B"/>
                          </a:solidFill>
                          <a:effectLst/>
                        </a:rPr>
                        <a:t>Being founder of a patronal network</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400" b="1" kern="1200">
                          <a:solidFill>
                            <a:srgbClr val="50412B"/>
                          </a:solidFill>
                          <a:effectLst/>
                        </a:rPr>
                        <a:t>Patronal democracy + autocracy</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644667663"/>
                  </a:ext>
                </a:extLst>
              </a:tr>
              <a:tr h="756309">
                <a:tc>
                  <a:txBody>
                    <a:bodyPr/>
                    <a:lstStyle/>
                    <a:p>
                      <a:pPr>
                        <a:lnSpc>
                          <a:spcPct val="100000"/>
                        </a:lnSpc>
                        <a:spcAft>
                          <a:spcPts val="0"/>
                        </a:spcAft>
                      </a:pPr>
                      <a:r>
                        <a:rPr lang="en-US" sz="1400" b="1" kern="1200">
                          <a:solidFill>
                            <a:srgbClr val="4D7C8B"/>
                          </a:solidFill>
                          <a:effectLst/>
                        </a:rPr>
                        <a:t>Adopted oligarch</a:t>
                      </a:r>
                      <a:endParaRPr lang="hu-HU" sz="14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50412B"/>
                          </a:solidFill>
                          <a:effectLst/>
                        </a:rPr>
                        <a:t>Private sector / patronal network (different from present)</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50412B"/>
                          </a:solidFill>
                          <a:effectLst/>
                        </a:rPr>
                        <a:t>Embedded</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50412B"/>
                          </a:solidFill>
                          <a:effectLst/>
                        </a:rPr>
                        <a:t>Having been accepted as member of an already existing network</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400" b="1" kern="1200">
                          <a:solidFill>
                            <a:srgbClr val="50412B"/>
                          </a:solidFill>
                          <a:effectLst/>
                        </a:rPr>
                        <a:t>Patronal democracy + autocracy</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409934513"/>
                  </a:ext>
                </a:extLst>
              </a:tr>
              <a:tr h="587774">
                <a:tc>
                  <a:txBody>
                    <a:bodyPr/>
                    <a:lstStyle/>
                    <a:p>
                      <a:pPr>
                        <a:lnSpc>
                          <a:spcPct val="100000"/>
                        </a:lnSpc>
                        <a:spcAft>
                          <a:spcPts val="0"/>
                        </a:spcAft>
                      </a:pPr>
                      <a:r>
                        <a:rPr lang="en-US" sz="1400" b="1" kern="1200">
                          <a:solidFill>
                            <a:srgbClr val="4D7C8B"/>
                          </a:solidFill>
                          <a:effectLst/>
                        </a:rPr>
                        <a:t>Patron-bred oligarch</a:t>
                      </a:r>
                      <a:endParaRPr lang="hu-HU" sz="14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50412B"/>
                          </a:solidFill>
                          <a:effectLst/>
                        </a:rPr>
                        <a:t>Patronal network</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50412B"/>
                          </a:solidFill>
                          <a:effectLst/>
                        </a:rPr>
                        <a:t>Embedded</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50412B"/>
                          </a:solidFill>
                          <a:effectLst/>
                        </a:rPr>
                        <a:t>Being fostered by a patron</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400" b="1" kern="1200">
                          <a:solidFill>
                            <a:srgbClr val="50412B"/>
                          </a:solidFill>
                          <a:effectLst/>
                        </a:rPr>
                        <a:t>Patronal democracy + autocracy</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521207610"/>
                  </a:ext>
                </a:extLst>
              </a:tr>
              <a:tr h="756309">
                <a:tc>
                  <a:txBody>
                    <a:bodyPr/>
                    <a:lstStyle/>
                    <a:p>
                      <a:pPr>
                        <a:lnSpc>
                          <a:spcPct val="100000"/>
                        </a:lnSpc>
                        <a:spcAft>
                          <a:spcPts val="0"/>
                        </a:spcAft>
                      </a:pPr>
                      <a:r>
                        <a:rPr lang="en-US" sz="1400" b="1" kern="1200">
                          <a:solidFill>
                            <a:srgbClr val="4D7C8B"/>
                          </a:solidFill>
                          <a:effectLst/>
                        </a:rPr>
                        <a:t>Surrendered oligarch</a:t>
                      </a:r>
                      <a:endParaRPr lang="hu-HU" sz="14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50412B"/>
                          </a:solidFill>
                          <a:effectLst/>
                        </a:rPr>
                        <a:t>Private sector / patronal network (different from dominant)</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50412B"/>
                          </a:solidFill>
                          <a:effectLst/>
                        </a:rPr>
                        <a:t>Embedded</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50412B"/>
                          </a:solidFill>
                          <a:effectLst/>
                        </a:rPr>
                        <a:t>Having been subjugated by the chief patron</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400" b="1" kern="1200">
                          <a:solidFill>
                            <a:srgbClr val="50412B"/>
                          </a:solidFill>
                          <a:effectLst/>
                        </a:rPr>
                        <a:t>Patronal autocracy</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237269178"/>
                  </a:ext>
                </a:extLst>
              </a:tr>
              <a:tr h="756309">
                <a:tc>
                  <a:txBody>
                    <a:bodyPr/>
                    <a:lstStyle/>
                    <a:p>
                      <a:pPr>
                        <a:lnSpc>
                          <a:spcPct val="100000"/>
                        </a:lnSpc>
                        <a:spcAft>
                          <a:spcPts val="0"/>
                        </a:spcAft>
                      </a:pPr>
                      <a:r>
                        <a:rPr lang="en-US" sz="1400" b="1" kern="1200" dirty="0">
                          <a:solidFill>
                            <a:srgbClr val="4D7C8B"/>
                          </a:solidFill>
                          <a:effectLst/>
                        </a:rPr>
                        <a:t>Companion oligarch</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50412B"/>
                          </a:solidFill>
                          <a:effectLst/>
                        </a:rPr>
                        <a:t>Private sector</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dirty="0">
                          <a:solidFill>
                            <a:srgbClr val="50412B"/>
                          </a:solidFill>
                          <a:effectLst/>
                        </a:rPr>
                        <a:t>Not embedded</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50412B"/>
                          </a:solidFill>
                          <a:effectLst/>
                        </a:rPr>
                        <a:t>Maintaining constrained autonomy from the single-pyramid network</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400" b="1" kern="1200" dirty="0">
                          <a:solidFill>
                            <a:srgbClr val="50412B"/>
                          </a:solidFill>
                          <a:effectLst/>
                        </a:rPr>
                        <a:t>Patronal autocracy</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741076838"/>
                  </a:ext>
                </a:extLst>
              </a:tr>
            </a:tbl>
          </a:graphicData>
        </a:graphic>
      </p:graphicFrame>
    </p:spTree>
    <p:extLst>
      <p:ext uri="{BB962C8B-B14F-4D97-AF65-F5344CB8AC3E}">
        <p14:creationId xmlns:p14="http://schemas.microsoft.com/office/powerpoint/2010/main" val="3028134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546" cy="915988"/>
          </a:xfrm>
        </p:spPr>
        <p:txBody>
          <a:bodyPr>
            <a:norm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Types of oligarchs in patronal regimes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(2)</a:t>
            </a:r>
            <a:endParaRPr lang="hu-HU" sz="2200"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978067128"/>
              </p:ext>
            </p:extLst>
          </p:nvPr>
        </p:nvGraphicFramePr>
        <p:xfrm>
          <a:off x="107950" y="987424"/>
          <a:ext cx="8928546" cy="4032249"/>
        </p:xfrm>
        <a:graphic>
          <a:graphicData uri="http://schemas.openxmlformats.org/drawingml/2006/table">
            <a:tbl>
              <a:tblPr firstRow="1" bandRow="1">
                <a:tableStyleId>{5940675A-B579-460E-94D1-54222C63F5DA}</a:tableStyleId>
              </a:tblPr>
              <a:tblGrid>
                <a:gridCol w="1361364">
                  <a:extLst>
                    <a:ext uri="{9D8B030D-6E8A-4147-A177-3AD203B41FA5}">
                      <a16:colId xmlns:a16="http://schemas.microsoft.com/office/drawing/2014/main" val="2090881841"/>
                    </a:ext>
                  </a:extLst>
                </a:gridCol>
                <a:gridCol w="2041084">
                  <a:extLst>
                    <a:ext uri="{9D8B030D-6E8A-4147-A177-3AD203B41FA5}">
                      <a16:colId xmlns:a16="http://schemas.microsoft.com/office/drawing/2014/main" val="1349056073"/>
                    </a:ext>
                  </a:extLst>
                </a:gridCol>
                <a:gridCol w="1225035">
                  <a:extLst>
                    <a:ext uri="{9D8B030D-6E8A-4147-A177-3AD203B41FA5}">
                      <a16:colId xmlns:a16="http://schemas.microsoft.com/office/drawing/2014/main" val="1504294387"/>
                    </a:ext>
                  </a:extLst>
                </a:gridCol>
                <a:gridCol w="2313742">
                  <a:extLst>
                    <a:ext uri="{9D8B030D-6E8A-4147-A177-3AD203B41FA5}">
                      <a16:colId xmlns:a16="http://schemas.microsoft.com/office/drawing/2014/main" val="4114900846"/>
                    </a:ext>
                  </a:extLst>
                </a:gridCol>
                <a:gridCol w="1987321">
                  <a:extLst>
                    <a:ext uri="{9D8B030D-6E8A-4147-A177-3AD203B41FA5}">
                      <a16:colId xmlns:a16="http://schemas.microsoft.com/office/drawing/2014/main" val="1705230739"/>
                    </a:ext>
                  </a:extLst>
                </a:gridCol>
              </a:tblGrid>
              <a:tr h="646487">
                <a:tc>
                  <a:txBody>
                    <a:bodyPr/>
                    <a:lstStyle/>
                    <a:p>
                      <a:pPr>
                        <a:lnSpc>
                          <a:spcPct val="100000"/>
                        </a:lnSpc>
                      </a:pPr>
                      <a:endParaRPr lang="hu-HU" sz="1400" b="1" dirty="0">
                        <a:effectLst/>
                        <a:latin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4D7C8B"/>
                          </a:solidFill>
                          <a:effectLst/>
                        </a:rPr>
                        <a:t>Initial source of wealth</a:t>
                      </a:r>
                      <a:endParaRPr lang="hu-HU" sz="14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4D7C8B"/>
                          </a:solidFill>
                          <a:effectLst/>
                        </a:rPr>
                        <a:t>Patronal connections</a:t>
                      </a:r>
                      <a:endParaRPr lang="hu-HU" sz="14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400" b="1" kern="1200">
                          <a:solidFill>
                            <a:srgbClr val="4D7C8B"/>
                          </a:solidFill>
                          <a:effectLst/>
                        </a:rPr>
                        <a:t>To which feature the category refers to</a:t>
                      </a:r>
                      <a:endParaRPr lang="hu-HU" sz="14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400" b="1" kern="1200" dirty="0">
                          <a:solidFill>
                            <a:srgbClr val="4D7C8B"/>
                          </a:solidFill>
                          <a:effectLst/>
                        </a:rPr>
                        <a:t>Presence in patronal regimes</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21048958"/>
                  </a:ext>
                </a:extLst>
              </a:tr>
              <a:tr h="656304">
                <a:tc>
                  <a:txBody>
                    <a:bodyPr/>
                    <a:lstStyle/>
                    <a:p>
                      <a:pPr>
                        <a:lnSpc>
                          <a:spcPct val="100000"/>
                        </a:lnSpc>
                        <a:spcAft>
                          <a:spcPts val="0"/>
                        </a:spcAft>
                      </a:pPr>
                      <a:r>
                        <a:rPr lang="en-US" sz="1400" b="1" kern="1200" dirty="0">
                          <a:solidFill>
                            <a:srgbClr val="4D7C8B"/>
                          </a:solidFill>
                          <a:effectLst/>
                        </a:rPr>
                        <a:t>Recalcitrant oligarch</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dirty="0">
                          <a:solidFill>
                            <a:srgbClr val="50412B"/>
                          </a:solidFill>
                          <a:effectLst/>
                        </a:rPr>
                        <a:t>Private sector / patronal network (different from dominant)</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Not embedded</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Being undecided as to what attitude he should have toward the chief patron</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200" b="1" kern="1200">
                          <a:solidFill>
                            <a:srgbClr val="50412B"/>
                          </a:solidFill>
                          <a:effectLst/>
                        </a:rPr>
                        <a:t>Patronal autocracy (temporarily)</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51024421"/>
                  </a:ext>
                </a:extLst>
              </a:tr>
              <a:tr h="708425">
                <a:tc>
                  <a:txBody>
                    <a:bodyPr/>
                    <a:lstStyle/>
                    <a:p>
                      <a:pPr>
                        <a:lnSpc>
                          <a:spcPct val="100000"/>
                        </a:lnSpc>
                        <a:spcAft>
                          <a:spcPts val="0"/>
                        </a:spcAft>
                      </a:pPr>
                      <a:r>
                        <a:rPr lang="en-US" sz="1400" b="1" kern="1200">
                          <a:solidFill>
                            <a:srgbClr val="4D7C8B"/>
                          </a:solidFill>
                          <a:effectLst/>
                        </a:rPr>
                        <a:t>Autonomous oligarch</a:t>
                      </a:r>
                      <a:endParaRPr lang="hu-HU" sz="14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Private sector</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dirty="0">
                          <a:solidFill>
                            <a:srgbClr val="50412B"/>
                          </a:solidFill>
                          <a:effectLst/>
                        </a:rPr>
                        <a:t>Not embedded</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dirty="0">
                          <a:solidFill>
                            <a:srgbClr val="50412B"/>
                          </a:solidFill>
                          <a:effectLst/>
                        </a:rPr>
                        <a:t>Having no patronal allegiance (maintaining equally good relations to every network)</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200" b="1" kern="1200">
                          <a:solidFill>
                            <a:srgbClr val="50412B"/>
                          </a:solidFill>
                          <a:effectLst/>
                        </a:rPr>
                        <a:t>Patronal democracy</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916114379"/>
                  </a:ext>
                </a:extLst>
              </a:tr>
              <a:tr h="656304">
                <a:tc>
                  <a:txBody>
                    <a:bodyPr/>
                    <a:lstStyle/>
                    <a:p>
                      <a:pPr>
                        <a:lnSpc>
                          <a:spcPct val="100000"/>
                        </a:lnSpc>
                        <a:spcAft>
                          <a:spcPts val="0"/>
                        </a:spcAft>
                      </a:pPr>
                      <a:r>
                        <a:rPr lang="en-US" sz="1400" b="1" kern="1200" dirty="0">
                          <a:solidFill>
                            <a:srgbClr val="4D7C8B"/>
                          </a:solidFill>
                          <a:effectLst/>
                        </a:rPr>
                        <a:t>Rival oligarch</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Private sector / patronal network (different from dominant)</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Not embedded</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dirty="0">
                          <a:solidFill>
                            <a:srgbClr val="50412B"/>
                          </a:solidFill>
                          <a:effectLst/>
                        </a:rPr>
                        <a:t>Resisting domination attempt of the single-pyramid network </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200" b="1" kern="1200" dirty="0">
                          <a:solidFill>
                            <a:srgbClr val="50412B"/>
                          </a:solidFill>
                          <a:effectLst/>
                        </a:rPr>
                        <a:t>Patronal autocracy (temporarily)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785348698"/>
                  </a:ext>
                </a:extLst>
              </a:tr>
              <a:tr h="656304">
                <a:tc>
                  <a:txBody>
                    <a:bodyPr/>
                    <a:lstStyle/>
                    <a:p>
                      <a:pPr>
                        <a:lnSpc>
                          <a:spcPct val="100000"/>
                        </a:lnSpc>
                        <a:spcAft>
                          <a:spcPts val="0"/>
                        </a:spcAft>
                      </a:pPr>
                      <a:r>
                        <a:rPr lang="en-US" sz="1400" b="1" kern="1200">
                          <a:solidFill>
                            <a:srgbClr val="4D7C8B"/>
                          </a:solidFill>
                          <a:effectLst/>
                        </a:rPr>
                        <a:t>Liquidated oligarch</a:t>
                      </a:r>
                      <a:endParaRPr lang="hu-HU" sz="14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Private sector / patronal network (different from dominant)</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n.a.</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Being removed from the game (alive or dead)</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200" b="1" kern="1200" dirty="0">
                          <a:solidFill>
                            <a:srgbClr val="50412B"/>
                          </a:solidFill>
                          <a:effectLst/>
                        </a:rPr>
                        <a:t>Patronal autocracy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096810832"/>
                  </a:ext>
                </a:extLst>
              </a:tr>
              <a:tr h="708425">
                <a:tc>
                  <a:txBody>
                    <a:bodyPr/>
                    <a:lstStyle/>
                    <a:p>
                      <a:pPr>
                        <a:lnSpc>
                          <a:spcPct val="100000"/>
                        </a:lnSpc>
                        <a:spcAft>
                          <a:spcPts val="0"/>
                        </a:spcAft>
                      </a:pPr>
                      <a:r>
                        <a:rPr lang="en-US" sz="1400" b="1" kern="1200" dirty="0">
                          <a:solidFill>
                            <a:srgbClr val="4D7C8B"/>
                          </a:solidFill>
                          <a:effectLst/>
                        </a:rPr>
                        <a:t>Renegade oligarch</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Private sector / patronal network</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Not embedded (previously embedded)</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a:solidFill>
                            <a:srgbClr val="50412B"/>
                          </a:solidFill>
                          <a:effectLst/>
                        </a:rPr>
                        <a:t>Betraying and turning against his adopted political family </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5" marR="50395" marT="25197" marB="25197"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nSpc>
                          <a:spcPct val="100000"/>
                        </a:lnSpc>
                        <a:spcAft>
                          <a:spcPts val="0"/>
                        </a:spcAft>
                      </a:pPr>
                      <a:r>
                        <a:rPr lang="en-US" sz="1200" b="1" kern="1200" dirty="0">
                          <a:solidFill>
                            <a:srgbClr val="50412B"/>
                          </a:solidFill>
                          <a:effectLst/>
                        </a:rPr>
                        <a:t>Patronal democracy + autocracy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13546519"/>
                  </a:ext>
                </a:extLst>
              </a:tr>
            </a:tbl>
          </a:graphicData>
        </a:graphic>
      </p:graphicFrame>
    </p:spTree>
    <p:extLst>
      <p:ext uri="{BB962C8B-B14F-4D97-AF65-F5344CB8AC3E}">
        <p14:creationId xmlns:p14="http://schemas.microsoft.com/office/powerpoint/2010/main" val="174863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
            <a:ext cx="8928100" cy="915988"/>
          </a:xfrm>
        </p:spPr>
        <p:txBody>
          <a:bodyPr>
            <a:no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Possible trajectories of autonomous oligarchs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in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a single-pyramid patronal network</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Csoportba foglalás 3"/>
          <p:cNvGrpSpPr/>
          <p:nvPr/>
        </p:nvGrpSpPr>
        <p:grpSpPr>
          <a:xfrm>
            <a:off x="197768" y="987425"/>
            <a:ext cx="8748464" cy="3804569"/>
            <a:chOff x="619561" y="52002"/>
            <a:chExt cx="8891179" cy="4188367"/>
          </a:xfrm>
        </p:grpSpPr>
        <p:sp>
          <p:nvSpPr>
            <p:cNvPr id="6" name="Szövegdoboz 3"/>
            <p:cNvSpPr txBox="1"/>
            <p:nvPr/>
          </p:nvSpPr>
          <p:spPr>
            <a:xfrm>
              <a:off x="2808314" y="52002"/>
              <a:ext cx="2447965" cy="400750"/>
            </a:xfrm>
            <a:prstGeom prst="roundRect">
              <a:avLst/>
            </a:prstGeom>
            <a:solidFill>
              <a:srgbClr val="B3AA9D">
                <a:alpha val="80000"/>
              </a:srgbClr>
            </a:solidFill>
            <a:ln>
              <a:noFill/>
            </a:ln>
          </p:spPr>
          <p:txBody>
            <a:bodyPr wrap="square" rtlCol="0" anchor="ctr">
              <a:noAutofit/>
            </a:bodyPr>
            <a:lstStyle/>
            <a:p>
              <a:pPr algn="ctr">
                <a:spcAft>
                  <a:spcPts val="0"/>
                </a:spcAft>
              </a:pPr>
              <a:r>
                <a:rPr lang="en-US" b="1"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Autonomous oligarch</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cxnSp>
          <p:nvCxnSpPr>
            <p:cNvPr id="8" name="Egyenes összekötő nyíllal 7"/>
            <p:cNvCxnSpPr>
              <a:stCxn id="6" idx="2"/>
              <a:endCxn id="12" idx="0"/>
            </p:cNvCxnSpPr>
            <p:nvPr/>
          </p:nvCxnSpPr>
          <p:spPr>
            <a:xfrm>
              <a:off x="4032297" y="452752"/>
              <a:ext cx="2179353" cy="3343762"/>
            </a:xfrm>
            <a:prstGeom prst="straightConnector1">
              <a:avLst/>
            </a:prstGeom>
            <a:ln w="34925" cmpd="sng">
              <a:solidFill>
                <a:srgbClr val="6B95A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9" name="Szövegdoboz 8"/>
            <p:cNvSpPr txBox="1"/>
            <p:nvPr/>
          </p:nvSpPr>
          <p:spPr>
            <a:xfrm>
              <a:off x="6156684" y="892764"/>
              <a:ext cx="2311381" cy="393946"/>
            </a:xfrm>
            <a:prstGeom prst="roundRect">
              <a:avLst/>
            </a:prstGeom>
            <a:solidFill>
              <a:srgbClr val="B3AA9D">
                <a:alpha val="80000"/>
              </a:srgbClr>
            </a:solidFill>
            <a:ln>
              <a:noFill/>
            </a:ln>
          </p:spPr>
          <p:txBody>
            <a:bodyPr wrap="square" rtlCol="0" anchor="ctr">
              <a:noAutofit/>
            </a:bodyPr>
            <a:lstStyle/>
            <a:p>
              <a:pPr algn="ctr">
                <a:spcAft>
                  <a:spcPts val="0"/>
                </a:spcAft>
              </a:pPr>
              <a:r>
                <a:rPr lang="en-US" b="1"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Recalcitrant oligarch</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cxnSp>
          <p:nvCxnSpPr>
            <p:cNvPr id="10" name="Egyenes összekötő nyíllal 9"/>
            <p:cNvCxnSpPr>
              <a:stCxn id="9" idx="2"/>
              <a:endCxn id="11" idx="0"/>
            </p:cNvCxnSpPr>
            <p:nvPr/>
          </p:nvCxnSpPr>
          <p:spPr>
            <a:xfrm>
              <a:off x="7312374" y="1286710"/>
              <a:ext cx="1077433" cy="2515605"/>
            </a:xfrm>
            <a:prstGeom prst="straightConnector1">
              <a:avLst/>
            </a:prstGeom>
            <a:ln w="34925" cmpd="sng">
              <a:solidFill>
                <a:srgbClr val="4D7C84"/>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1" name="Szövegdoboz 11"/>
            <p:cNvSpPr txBox="1"/>
            <p:nvPr/>
          </p:nvSpPr>
          <p:spPr>
            <a:xfrm>
              <a:off x="7268874" y="3802314"/>
              <a:ext cx="2241866" cy="438055"/>
            </a:xfrm>
            <a:prstGeom prst="roundRect">
              <a:avLst/>
            </a:prstGeom>
            <a:solidFill>
              <a:srgbClr val="B3AA9D">
                <a:alpha val="80000"/>
              </a:srgbClr>
            </a:solidFill>
            <a:ln>
              <a:noFill/>
            </a:ln>
          </p:spPr>
          <p:txBody>
            <a:bodyPr wrap="square" rtlCol="0" anchor="ctr">
              <a:noAutofit/>
            </a:bodyPr>
            <a:lstStyle/>
            <a:p>
              <a:pPr algn="ctr">
                <a:spcAft>
                  <a:spcPts val="0"/>
                </a:spcAft>
              </a:pPr>
              <a:r>
                <a:rPr lang="en-US" b="1"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Companion oligarch</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sp>
          <p:nvSpPr>
            <p:cNvPr id="12" name="Szövegdoboz 12"/>
            <p:cNvSpPr txBox="1"/>
            <p:nvPr/>
          </p:nvSpPr>
          <p:spPr>
            <a:xfrm>
              <a:off x="5257545" y="3796515"/>
              <a:ext cx="1908211" cy="438054"/>
            </a:xfrm>
            <a:prstGeom prst="roundRect">
              <a:avLst/>
            </a:prstGeom>
            <a:solidFill>
              <a:srgbClr val="B3AA9D">
                <a:alpha val="80000"/>
              </a:srgbClr>
            </a:solidFill>
            <a:ln>
              <a:noFill/>
            </a:ln>
          </p:spPr>
          <p:txBody>
            <a:bodyPr wrap="square" rtlCol="0" anchor="ctr">
              <a:noAutofit/>
            </a:bodyPr>
            <a:lstStyle/>
            <a:p>
              <a:pPr algn="ctr">
                <a:spcAft>
                  <a:spcPts val="0"/>
                </a:spcAft>
              </a:pPr>
              <a:r>
                <a:rPr lang="en-US" b="1" kern="120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Adopted oligarch</a:t>
              </a:r>
              <a:endParaRPr lang="hu-HU" sz="1600">
                <a:solidFill>
                  <a:srgbClr val="50412B"/>
                </a:solidFill>
                <a:effectLst/>
                <a:latin typeface="Times New Roman" panose="02020603050405020304" pitchFamily="18" charset="0"/>
                <a:ea typeface="Times New Roman" panose="02020603050405020304" pitchFamily="18" charset="0"/>
              </a:endParaRPr>
            </a:p>
          </p:txBody>
        </p:sp>
        <p:cxnSp>
          <p:nvCxnSpPr>
            <p:cNvPr id="13" name="Egyenes összekötő nyíllal 12"/>
            <p:cNvCxnSpPr>
              <a:stCxn id="9" idx="2"/>
              <a:endCxn id="12" idx="0"/>
            </p:cNvCxnSpPr>
            <p:nvPr/>
          </p:nvCxnSpPr>
          <p:spPr>
            <a:xfrm flipH="1">
              <a:off x="6211650" y="1286710"/>
              <a:ext cx="1100724" cy="2509805"/>
            </a:xfrm>
            <a:prstGeom prst="straightConnector1">
              <a:avLst/>
            </a:prstGeom>
            <a:ln w="34925" cmpd="sng">
              <a:solidFill>
                <a:srgbClr val="6B95A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4" name="Szövegdoboz 23"/>
            <p:cNvSpPr txBox="1"/>
            <p:nvPr/>
          </p:nvSpPr>
          <p:spPr>
            <a:xfrm>
              <a:off x="2070693" y="2124633"/>
              <a:ext cx="1549037" cy="393946"/>
            </a:xfrm>
            <a:prstGeom prst="roundRect">
              <a:avLst/>
            </a:prstGeom>
            <a:solidFill>
              <a:srgbClr val="B3AA9D">
                <a:alpha val="80000"/>
              </a:srgbClr>
            </a:solidFill>
            <a:ln>
              <a:noFill/>
            </a:ln>
          </p:spPr>
          <p:txBody>
            <a:bodyPr wrap="square" rtlCol="0" anchor="ctr">
              <a:noAutofit/>
            </a:bodyPr>
            <a:lstStyle/>
            <a:p>
              <a:pPr algn="ctr">
                <a:spcAft>
                  <a:spcPts val="0"/>
                </a:spcAft>
              </a:pPr>
              <a:r>
                <a:rPr lang="en-US" b="1"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Rival oligarch</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cxnSp>
          <p:nvCxnSpPr>
            <p:cNvPr id="15" name="Egyenes összekötő nyíllal 14"/>
            <p:cNvCxnSpPr>
              <a:stCxn id="9" idx="2"/>
              <a:endCxn id="14" idx="0"/>
            </p:cNvCxnSpPr>
            <p:nvPr/>
          </p:nvCxnSpPr>
          <p:spPr>
            <a:xfrm flipH="1">
              <a:off x="2845212" y="1286710"/>
              <a:ext cx="4467163" cy="837924"/>
            </a:xfrm>
            <a:prstGeom prst="straightConnector1">
              <a:avLst/>
            </a:prstGeom>
            <a:ln w="34925" cmpd="sng">
              <a:solidFill>
                <a:srgbClr val="8B523B"/>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6" name="Szövegdoboz 27"/>
            <p:cNvSpPr txBox="1"/>
            <p:nvPr/>
          </p:nvSpPr>
          <p:spPr>
            <a:xfrm>
              <a:off x="2846492" y="3796514"/>
              <a:ext cx="2296891" cy="438996"/>
            </a:xfrm>
            <a:prstGeom prst="roundRect">
              <a:avLst/>
            </a:prstGeom>
            <a:solidFill>
              <a:srgbClr val="B3AA9D">
                <a:alpha val="80000"/>
              </a:srgbClr>
            </a:solidFill>
            <a:ln>
              <a:noFill/>
            </a:ln>
          </p:spPr>
          <p:txBody>
            <a:bodyPr wrap="square" rtlCol="0" anchor="ctr">
              <a:noAutofit/>
            </a:bodyPr>
            <a:lstStyle/>
            <a:p>
              <a:pPr algn="ctr">
                <a:spcAft>
                  <a:spcPts val="0"/>
                </a:spcAft>
              </a:pPr>
              <a:r>
                <a:rPr lang="en-US" b="1"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Surrendered oligarch</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sp>
          <p:nvSpPr>
            <p:cNvPr id="18" name="Szövegdoboz 37"/>
            <p:cNvSpPr txBox="1"/>
            <p:nvPr/>
          </p:nvSpPr>
          <p:spPr>
            <a:xfrm rot="3275607">
              <a:off x="5323859" y="2884310"/>
              <a:ext cx="1072889" cy="241232"/>
            </a:xfrm>
            <a:prstGeom prst="rect">
              <a:avLst/>
            </a:prstGeom>
            <a:noFill/>
          </p:spPr>
          <p:txBody>
            <a:bodyPr wrap="square" rtlCol="0">
              <a:noAutofit/>
            </a:bodyPr>
            <a:lstStyle/>
            <a:p>
              <a:pPr algn="ctr">
                <a:spcAft>
                  <a:spcPts val="0"/>
                </a:spcAft>
              </a:pP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Positive</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sp>
          <p:nvSpPr>
            <p:cNvPr id="19" name="Szövegdoboz 40"/>
            <p:cNvSpPr txBox="1"/>
            <p:nvPr/>
          </p:nvSpPr>
          <p:spPr>
            <a:xfrm rot="2168397">
              <a:off x="6686813" y="2731338"/>
              <a:ext cx="1456120" cy="283662"/>
            </a:xfrm>
            <a:prstGeom prst="rect">
              <a:avLst/>
            </a:prstGeom>
            <a:noFill/>
          </p:spPr>
          <p:txBody>
            <a:bodyPr wrap="square" rtlCol="0">
              <a:noAutofit/>
            </a:bodyPr>
            <a:lstStyle/>
            <a:p>
              <a:pPr algn="ctr">
                <a:spcAft>
                  <a:spcPts val="0"/>
                </a:spcAft>
              </a:pP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Neutral (successful)</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sp>
          <p:nvSpPr>
            <p:cNvPr id="20" name="Szövegdoboz 41"/>
            <p:cNvSpPr txBox="1"/>
            <p:nvPr/>
          </p:nvSpPr>
          <p:spPr>
            <a:xfrm rot="17699428">
              <a:off x="6017691" y="2726820"/>
              <a:ext cx="961411" cy="295008"/>
            </a:xfrm>
            <a:prstGeom prst="rect">
              <a:avLst/>
            </a:prstGeom>
            <a:noFill/>
          </p:spPr>
          <p:txBody>
            <a:bodyPr wrap="square" rtlCol="0">
              <a:noAutofit/>
            </a:bodyPr>
            <a:lstStyle/>
            <a:p>
              <a:pPr algn="ctr">
                <a:spcAft>
                  <a:spcPts val="0"/>
                </a:spcAft>
              </a:pP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Positive</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sp>
          <p:nvSpPr>
            <p:cNvPr id="21" name="Szövegdoboz 42"/>
            <p:cNvSpPr txBox="1"/>
            <p:nvPr/>
          </p:nvSpPr>
          <p:spPr>
            <a:xfrm rot="18343517">
              <a:off x="2850519" y="1139818"/>
              <a:ext cx="946509" cy="271270"/>
            </a:xfrm>
            <a:prstGeom prst="rect">
              <a:avLst/>
            </a:prstGeom>
            <a:noFill/>
          </p:spPr>
          <p:txBody>
            <a:bodyPr wrap="square" rtlCol="0">
              <a:noAutofit/>
            </a:bodyPr>
            <a:lstStyle/>
            <a:p>
              <a:pPr algn="ctr">
                <a:spcAft>
                  <a:spcPts val="0"/>
                </a:spcAft>
              </a:pP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Negative</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sp>
          <p:nvSpPr>
            <p:cNvPr id="22" name="Szövegdoboz 43"/>
            <p:cNvSpPr txBox="1"/>
            <p:nvPr/>
          </p:nvSpPr>
          <p:spPr>
            <a:xfrm rot="2764180">
              <a:off x="2963797" y="2850272"/>
              <a:ext cx="932962" cy="287576"/>
            </a:xfrm>
            <a:prstGeom prst="rect">
              <a:avLst/>
            </a:prstGeom>
            <a:noFill/>
          </p:spPr>
          <p:txBody>
            <a:bodyPr wrap="square" rtlCol="0">
              <a:noAutofit/>
            </a:bodyPr>
            <a:lstStyle/>
            <a:p>
              <a:pPr algn="ctr">
                <a:spcAft>
                  <a:spcPts val="0"/>
                </a:spcAft>
              </a:pP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Losing</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sp>
          <p:nvSpPr>
            <p:cNvPr id="23" name="Szövegdoboz 44"/>
            <p:cNvSpPr txBox="1"/>
            <p:nvPr/>
          </p:nvSpPr>
          <p:spPr>
            <a:xfrm>
              <a:off x="619561" y="3791945"/>
              <a:ext cx="2124012" cy="438055"/>
            </a:xfrm>
            <a:prstGeom prst="roundRect">
              <a:avLst/>
            </a:prstGeom>
            <a:solidFill>
              <a:srgbClr val="B3AA9D">
                <a:alpha val="80000"/>
              </a:srgbClr>
            </a:solidFill>
            <a:ln>
              <a:noFill/>
            </a:ln>
          </p:spPr>
          <p:txBody>
            <a:bodyPr wrap="square" rtlCol="0" anchor="ctr">
              <a:noAutofit/>
            </a:bodyPr>
            <a:lstStyle/>
            <a:p>
              <a:pPr algn="ctr">
                <a:spcAft>
                  <a:spcPts val="0"/>
                </a:spcAft>
              </a:pPr>
              <a:r>
                <a:rPr lang="en-US" b="1"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Liquidated oligarch</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cxnSp>
          <p:nvCxnSpPr>
            <p:cNvPr id="24" name="Egyenes összekötő nyíllal 23"/>
            <p:cNvCxnSpPr>
              <a:stCxn id="14" idx="2"/>
              <a:endCxn id="23" idx="0"/>
            </p:cNvCxnSpPr>
            <p:nvPr/>
          </p:nvCxnSpPr>
          <p:spPr>
            <a:xfrm flipH="1">
              <a:off x="1681568" y="2518579"/>
              <a:ext cx="1163644" cy="1273366"/>
            </a:xfrm>
            <a:prstGeom prst="straightConnector1">
              <a:avLst/>
            </a:prstGeom>
            <a:ln w="34925">
              <a:solidFill>
                <a:srgbClr val="CD5F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Szövegdoboz 46"/>
            <p:cNvSpPr txBox="1"/>
            <p:nvPr/>
          </p:nvSpPr>
          <p:spPr>
            <a:xfrm rot="18868163">
              <a:off x="1319116" y="2836398"/>
              <a:ext cx="1558443" cy="315326"/>
            </a:xfrm>
            <a:prstGeom prst="rect">
              <a:avLst/>
            </a:prstGeom>
            <a:noFill/>
          </p:spPr>
          <p:txBody>
            <a:bodyPr wrap="square" rtlCol="0">
              <a:noAutofit/>
            </a:bodyPr>
            <a:lstStyle/>
            <a:p>
              <a:pPr algn="ctr">
                <a:lnSpc>
                  <a:spcPct val="90000"/>
                </a:lnSpc>
                <a:spcAft>
                  <a:spcPts val="0"/>
                </a:spcAft>
              </a:pPr>
              <a:r>
                <a:rPr lang="en-US" sz="110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Forced to leave the game (alive or dead)</a:t>
              </a:r>
              <a:endParaRPr lang="hu-HU" dirty="0">
                <a:solidFill>
                  <a:srgbClr val="50412B"/>
                </a:solidFill>
                <a:effectLst/>
                <a:latin typeface="Times New Roman" panose="02020603050405020304" pitchFamily="18" charset="0"/>
                <a:ea typeface="Times New Roman" panose="02020603050405020304" pitchFamily="18" charset="0"/>
              </a:endParaRPr>
            </a:p>
          </p:txBody>
        </p:sp>
        <p:cxnSp>
          <p:nvCxnSpPr>
            <p:cNvPr id="26" name="Egyenes összekötő nyíllal 25"/>
            <p:cNvCxnSpPr>
              <a:stCxn id="6" idx="2"/>
              <a:endCxn id="11" idx="0"/>
            </p:cNvCxnSpPr>
            <p:nvPr/>
          </p:nvCxnSpPr>
          <p:spPr>
            <a:xfrm>
              <a:off x="4032297" y="452752"/>
              <a:ext cx="4357511" cy="3349562"/>
            </a:xfrm>
            <a:prstGeom prst="straightConnector1">
              <a:avLst/>
            </a:prstGeom>
            <a:ln w="34925" cmpd="sng">
              <a:solidFill>
                <a:srgbClr val="4D7C84"/>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7" name="Szövegdoboz 54"/>
            <p:cNvSpPr txBox="1"/>
            <p:nvPr/>
          </p:nvSpPr>
          <p:spPr>
            <a:xfrm rot="393227">
              <a:off x="5327178" y="404881"/>
              <a:ext cx="1057295" cy="318720"/>
            </a:xfrm>
            <a:prstGeom prst="rect">
              <a:avLst/>
            </a:prstGeom>
            <a:noFill/>
          </p:spPr>
          <p:txBody>
            <a:bodyPr wrap="square" rtlCol="0">
              <a:noAutofit/>
            </a:bodyPr>
            <a:lstStyle/>
            <a:p>
              <a:pPr algn="ctr">
                <a:spcAft>
                  <a:spcPts val="0"/>
                </a:spcAft>
              </a:pP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Undecided</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sp>
          <p:nvSpPr>
            <p:cNvPr id="28" name="Szövegdoboz 56"/>
            <p:cNvSpPr txBox="1"/>
            <p:nvPr/>
          </p:nvSpPr>
          <p:spPr>
            <a:xfrm rot="3930384">
              <a:off x="7249329" y="2427417"/>
              <a:ext cx="1531033" cy="237281"/>
            </a:xfrm>
            <a:prstGeom prst="rect">
              <a:avLst/>
            </a:prstGeom>
            <a:noFill/>
          </p:spPr>
          <p:txBody>
            <a:bodyPr wrap="square" rtlCol="0">
              <a:noAutofit/>
            </a:bodyPr>
            <a:lstStyle/>
            <a:p>
              <a:pPr algn="ctr">
                <a:spcAft>
                  <a:spcPts val="0"/>
                </a:spcAft>
              </a:pP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Neutral (successful)</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cxnSp>
          <p:nvCxnSpPr>
            <p:cNvPr id="29" name="Egyenes összekötő nyíllal 28"/>
            <p:cNvCxnSpPr>
              <a:stCxn id="6" idx="2"/>
              <a:endCxn id="14" idx="0"/>
            </p:cNvCxnSpPr>
            <p:nvPr/>
          </p:nvCxnSpPr>
          <p:spPr>
            <a:xfrm flipH="1">
              <a:off x="2845212" y="452752"/>
              <a:ext cx="1187085" cy="1671881"/>
            </a:xfrm>
            <a:prstGeom prst="straightConnector1">
              <a:avLst/>
            </a:prstGeom>
            <a:ln w="34925" cmpd="sng">
              <a:solidFill>
                <a:srgbClr val="8B523B"/>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30" name="Szövegdoboz 63"/>
            <p:cNvSpPr txBox="1"/>
            <p:nvPr/>
          </p:nvSpPr>
          <p:spPr>
            <a:xfrm rot="21001105">
              <a:off x="4662122" y="1433518"/>
              <a:ext cx="874016" cy="307777"/>
            </a:xfrm>
            <a:prstGeom prst="rect">
              <a:avLst/>
            </a:prstGeom>
            <a:noFill/>
          </p:spPr>
          <p:txBody>
            <a:bodyPr wrap="square" rtlCol="0">
              <a:noAutofit/>
            </a:bodyPr>
            <a:lstStyle/>
            <a:p>
              <a:pPr algn="ctr">
                <a:spcAft>
                  <a:spcPts val="0"/>
                </a:spcAft>
              </a:pP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Negative</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cxnSp>
          <p:nvCxnSpPr>
            <p:cNvPr id="31" name="Egyenes összekötő nyíllal 30"/>
            <p:cNvCxnSpPr>
              <a:stCxn id="6" idx="2"/>
              <a:endCxn id="16" idx="0"/>
            </p:cNvCxnSpPr>
            <p:nvPr/>
          </p:nvCxnSpPr>
          <p:spPr>
            <a:xfrm flipH="1">
              <a:off x="3994938" y="452752"/>
              <a:ext cx="37359" cy="3343761"/>
            </a:xfrm>
            <a:prstGeom prst="straightConnector1">
              <a:avLst/>
            </a:prstGeom>
            <a:ln w="34925" cmpd="sng">
              <a:solidFill>
                <a:srgbClr val="395A6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32" name="Szövegdoboz 68"/>
            <p:cNvSpPr txBox="1"/>
            <p:nvPr/>
          </p:nvSpPr>
          <p:spPr>
            <a:xfrm rot="5400000">
              <a:off x="3334330" y="1923843"/>
              <a:ext cx="1637631" cy="311481"/>
            </a:xfrm>
            <a:prstGeom prst="rect">
              <a:avLst/>
            </a:prstGeom>
            <a:noFill/>
          </p:spPr>
          <p:txBody>
            <a:bodyPr wrap="square" rtlCol="0">
              <a:noAutofit/>
            </a:bodyPr>
            <a:lstStyle/>
            <a:p>
              <a:pPr algn="ctr">
                <a:spcAft>
                  <a:spcPts val="0"/>
                </a:spcAft>
              </a:pP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Neutral</a:t>
              </a:r>
              <a:r>
                <a:rPr lang="en-US" sz="1050" i="1"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i="1" kern="1200" dirty="0" smtClean="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kern="1200" dirty="0" smtClean="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unsuccessful)</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cxnSp>
          <p:nvCxnSpPr>
            <p:cNvPr id="33" name="Egyenes összekötő nyíllal 32"/>
            <p:cNvCxnSpPr>
              <a:stCxn id="9" idx="2"/>
              <a:endCxn id="16" idx="0"/>
            </p:cNvCxnSpPr>
            <p:nvPr/>
          </p:nvCxnSpPr>
          <p:spPr>
            <a:xfrm flipH="1">
              <a:off x="3994938" y="1286710"/>
              <a:ext cx="3317436" cy="2509804"/>
            </a:xfrm>
            <a:prstGeom prst="straightConnector1">
              <a:avLst/>
            </a:prstGeom>
            <a:ln w="34925" cmpd="sng">
              <a:solidFill>
                <a:srgbClr val="395A6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34" name="Szövegdoboz 75"/>
            <p:cNvSpPr txBox="1"/>
            <p:nvPr/>
          </p:nvSpPr>
          <p:spPr>
            <a:xfrm rot="19462102">
              <a:off x="5493891" y="1789724"/>
              <a:ext cx="1508401" cy="282901"/>
            </a:xfrm>
            <a:prstGeom prst="rect">
              <a:avLst/>
            </a:prstGeom>
            <a:noFill/>
          </p:spPr>
          <p:txBody>
            <a:bodyPr wrap="square" rtlCol="0">
              <a:noAutofit/>
            </a:bodyPr>
            <a:lstStyle/>
            <a:p>
              <a:pPr algn="ctr">
                <a:spcAft>
                  <a:spcPts val="0"/>
                </a:spcAft>
              </a:pPr>
              <a:r>
                <a:rPr lang="en-US" sz="1050" kern="1200" dirty="0" smtClean="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Neutral  </a:t>
              </a:r>
              <a:r>
                <a:rPr lang="en-US" sz="1050" i="1" kern="1200" dirty="0" smtClean="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kern="1200" dirty="0">
                  <a:solidFill>
                    <a:srgbClr val="50412B"/>
                  </a:solidFill>
                  <a:effectLst/>
                  <a:latin typeface="Calibri" panose="020F0502020204030204" pitchFamily="34" charset="0"/>
                  <a:ea typeface="Times New Roman" panose="02020603050405020304" pitchFamily="18" charset="0"/>
                  <a:cs typeface="Times New Roman" panose="02020603050405020304" pitchFamily="18" charset="0"/>
                </a:rPr>
                <a:t>(unsuccessful)</a:t>
              </a:r>
              <a:endParaRPr lang="hu-HU" sz="1600" dirty="0">
                <a:solidFill>
                  <a:srgbClr val="50412B"/>
                </a:solidFill>
                <a:effectLst/>
                <a:latin typeface="Times New Roman" panose="02020603050405020304" pitchFamily="18" charset="0"/>
                <a:ea typeface="Times New Roman" panose="02020603050405020304" pitchFamily="18" charset="0"/>
              </a:endParaRPr>
            </a:p>
          </p:txBody>
        </p:sp>
        <p:cxnSp>
          <p:nvCxnSpPr>
            <p:cNvPr id="7" name="Egyenes összekötő nyíllal 6"/>
            <p:cNvCxnSpPr>
              <a:stCxn id="6" idx="2"/>
              <a:endCxn id="9" idx="0"/>
            </p:cNvCxnSpPr>
            <p:nvPr/>
          </p:nvCxnSpPr>
          <p:spPr>
            <a:xfrm>
              <a:off x="4032297" y="452752"/>
              <a:ext cx="3280078" cy="440011"/>
            </a:xfrm>
            <a:prstGeom prst="straightConnector1">
              <a:avLst/>
            </a:prstGeom>
            <a:ln w="34925" cmpd="sng">
              <a:solidFill>
                <a:srgbClr val="E9B178"/>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a:stCxn id="14" idx="2"/>
              <a:endCxn id="16" idx="0"/>
            </p:cNvCxnSpPr>
            <p:nvPr/>
          </p:nvCxnSpPr>
          <p:spPr>
            <a:xfrm>
              <a:off x="2845212" y="2518579"/>
              <a:ext cx="1149727" cy="1277935"/>
            </a:xfrm>
            <a:prstGeom prst="straightConnector1">
              <a:avLst/>
            </a:prstGeom>
            <a:ln w="34925">
              <a:solidFill>
                <a:srgbClr val="CD5F50"/>
              </a:solidFill>
              <a:headEnd type="none"/>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8720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5496" y="1258576"/>
            <a:ext cx="8713414" cy="3685416"/>
          </a:xfrm>
          <a:prstGeom prst="rect">
            <a:avLst/>
          </a:prstGeom>
          <a:solidFill>
            <a:srgbClr val="EFEA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ím 1"/>
          <p:cNvSpPr>
            <a:spLocks noGrp="1"/>
          </p:cNvSpPr>
          <p:nvPr>
            <p:ph type="title"/>
          </p:nvPr>
        </p:nvSpPr>
        <p:spPr>
          <a:xfrm>
            <a:off x="107950" y="0"/>
            <a:ext cx="8928100" cy="915988"/>
          </a:xfrm>
        </p:spPr>
        <p:txBody>
          <a:bodyPr>
            <a:no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Number of Hungarian oligarchs associated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with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MSZP or </a:t>
            </a:r>
            <a:r>
              <a:rPr lang="en-US" sz="22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Fidesz</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2005-2018</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5" name="Diagram 34"/>
          <p:cNvGraphicFramePr/>
          <p:nvPr>
            <p:extLst>
              <p:ext uri="{D42A27DB-BD31-4B8C-83A1-F6EECF244321}">
                <p14:modId xmlns:p14="http://schemas.microsoft.com/office/powerpoint/2010/main" val="4049002389"/>
              </p:ext>
            </p:extLst>
          </p:nvPr>
        </p:nvGraphicFramePr>
        <p:xfrm>
          <a:off x="418334" y="1301029"/>
          <a:ext cx="8567737" cy="3744416"/>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Egyenes összekötő 35"/>
          <p:cNvCxnSpPr/>
          <p:nvPr/>
        </p:nvCxnSpPr>
        <p:spPr>
          <a:xfrm>
            <a:off x="4809992" y="969983"/>
            <a:ext cx="0" cy="3455159"/>
          </a:xfrm>
          <a:prstGeom prst="line">
            <a:avLst/>
          </a:prstGeom>
          <a:ln w="12700" cmpd="sng">
            <a:solidFill>
              <a:srgbClr val="50412C">
                <a:alpha val="50000"/>
              </a:srgbClr>
            </a:solidFill>
            <a:prstDash val="dash"/>
          </a:ln>
        </p:spPr>
        <p:style>
          <a:lnRef idx="1">
            <a:schemeClr val="accent1"/>
          </a:lnRef>
          <a:fillRef idx="0">
            <a:schemeClr val="accent1"/>
          </a:fillRef>
          <a:effectRef idx="0">
            <a:schemeClr val="accent1"/>
          </a:effectRef>
          <a:fontRef idx="minor">
            <a:schemeClr val="tx1"/>
          </a:fontRef>
        </p:style>
      </p:cxnSp>
      <p:sp>
        <p:nvSpPr>
          <p:cNvPr id="37" name="Szövegdoboz 2"/>
          <p:cNvSpPr txBox="1">
            <a:spLocks noChangeArrowheads="1"/>
          </p:cNvSpPr>
          <p:nvPr/>
        </p:nvSpPr>
        <p:spPr bwMode="auto">
          <a:xfrm>
            <a:off x="4956172" y="902961"/>
            <a:ext cx="4030730" cy="355615"/>
          </a:xfrm>
          <a:prstGeom prst="roundRect">
            <a:avLst/>
          </a:prstGeom>
          <a:solidFill>
            <a:srgbClr val="B3AA9D">
              <a:alpha val="60000"/>
            </a:srgbClr>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Patronal autocracy (single-pyramid power network)</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Szövegdoboz 2"/>
          <p:cNvSpPr txBox="1">
            <a:spLocks noChangeArrowheads="1"/>
          </p:cNvSpPr>
          <p:nvPr/>
        </p:nvSpPr>
        <p:spPr bwMode="auto">
          <a:xfrm>
            <a:off x="539552" y="897553"/>
            <a:ext cx="4127083" cy="366429"/>
          </a:xfrm>
          <a:prstGeom prst="roundRect">
            <a:avLst/>
          </a:prstGeom>
          <a:solidFill>
            <a:srgbClr val="B3AA9D">
              <a:alpha val="60000"/>
            </a:srgbClr>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Patronal democracy (multi-pyramid power network)</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zövegdoboz 4"/>
          <p:cNvSpPr txBox="1"/>
          <p:nvPr/>
        </p:nvSpPr>
        <p:spPr>
          <a:xfrm>
            <a:off x="5652120" y="4839121"/>
            <a:ext cx="3491880" cy="307777"/>
          </a:xfrm>
          <a:prstGeom prst="rect">
            <a:avLst/>
          </a:prstGeom>
          <a:noFill/>
        </p:spPr>
        <p:txBody>
          <a:bodyPr wrap="square" rtlCol="0">
            <a:spAutoFit/>
          </a:bodyPr>
          <a:lstStyle/>
          <a:p>
            <a:pPr algn="r"/>
            <a:r>
              <a:rPr lang="en-US" sz="1400" b="1" dirty="0">
                <a:solidFill>
                  <a:srgbClr val="8D503B"/>
                </a:solidFill>
              </a:rPr>
              <a:t>Source: modified from Scheiring (2019, </a:t>
            </a:r>
            <a:r>
              <a:rPr lang="en-US" sz="1400" b="1" dirty="0" smtClean="0">
                <a:solidFill>
                  <a:srgbClr val="8D503B"/>
                </a:solidFill>
              </a:rPr>
              <a:t>204</a:t>
            </a:r>
            <a:r>
              <a:rPr lang="hu-HU" sz="1400" b="1" dirty="0" smtClean="0">
                <a:solidFill>
                  <a:srgbClr val="8D503B"/>
                </a:solidFill>
              </a:rPr>
              <a:t>)</a:t>
            </a:r>
            <a:endParaRPr lang="hu-HU" sz="1400" b="1" dirty="0">
              <a:solidFill>
                <a:srgbClr val="8D503B"/>
              </a:solidFill>
            </a:endParaRPr>
          </a:p>
        </p:txBody>
      </p:sp>
    </p:spTree>
    <p:extLst>
      <p:ext uri="{BB962C8B-B14F-4D97-AF65-F5344CB8AC3E}">
        <p14:creationId xmlns:p14="http://schemas.microsoft.com/office/powerpoint/2010/main" val="1899106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
            <a:ext cx="8928100" cy="915988"/>
          </a:xfrm>
        </p:spPr>
        <p:txBody>
          <a:bodyPr>
            <a:normAutofit/>
          </a:bodyPr>
          <a:lstStyle/>
          <a:p>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Economic</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front men</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2232055552"/>
              </p:ext>
            </p:extLst>
          </p:nvPr>
        </p:nvGraphicFramePr>
        <p:xfrm>
          <a:off x="107951" y="987426"/>
          <a:ext cx="8928097" cy="3600548"/>
        </p:xfrm>
        <a:graphic>
          <a:graphicData uri="http://schemas.openxmlformats.org/drawingml/2006/table">
            <a:tbl>
              <a:tblPr firstRow="1" bandRow="1">
                <a:tableStyleId>{5940675A-B579-460E-94D1-54222C63F5DA}</a:tableStyleId>
              </a:tblPr>
              <a:tblGrid>
                <a:gridCol w="1416008">
                  <a:extLst>
                    <a:ext uri="{9D8B030D-6E8A-4147-A177-3AD203B41FA5}">
                      <a16:colId xmlns:a16="http://schemas.microsoft.com/office/drawing/2014/main" val="1213441947"/>
                    </a:ext>
                  </a:extLst>
                </a:gridCol>
                <a:gridCol w="1416008">
                  <a:extLst>
                    <a:ext uri="{9D8B030D-6E8A-4147-A177-3AD203B41FA5}">
                      <a16:colId xmlns:a16="http://schemas.microsoft.com/office/drawing/2014/main" val="120401748"/>
                    </a:ext>
                  </a:extLst>
                </a:gridCol>
                <a:gridCol w="1416008">
                  <a:extLst>
                    <a:ext uri="{9D8B030D-6E8A-4147-A177-3AD203B41FA5}">
                      <a16:colId xmlns:a16="http://schemas.microsoft.com/office/drawing/2014/main" val="4007681687"/>
                    </a:ext>
                  </a:extLst>
                </a:gridCol>
                <a:gridCol w="1704039">
                  <a:extLst>
                    <a:ext uri="{9D8B030D-6E8A-4147-A177-3AD203B41FA5}">
                      <a16:colId xmlns:a16="http://schemas.microsoft.com/office/drawing/2014/main" val="406588123"/>
                    </a:ext>
                  </a:extLst>
                </a:gridCol>
                <a:gridCol w="1219504">
                  <a:extLst>
                    <a:ext uri="{9D8B030D-6E8A-4147-A177-3AD203B41FA5}">
                      <a16:colId xmlns:a16="http://schemas.microsoft.com/office/drawing/2014/main" val="3642816858"/>
                    </a:ext>
                  </a:extLst>
                </a:gridCol>
                <a:gridCol w="1756530">
                  <a:extLst>
                    <a:ext uri="{9D8B030D-6E8A-4147-A177-3AD203B41FA5}">
                      <a16:colId xmlns:a16="http://schemas.microsoft.com/office/drawing/2014/main" val="174367259"/>
                    </a:ext>
                  </a:extLst>
                </a:gridCol>
              </a:tblGrid>
              <a:tr h="916322">
                <a:tc>
                  <a:txBody>
                    <a:bodyPr/>
                    <a:lstStyle/>
                    <a:p>
                      <a:endParaRPr lang="hu-HU" b="1" dirty="0">
                        <a:solidFill>
                          <a:srgbClr val="50412B"/>
                        </a:solidFill>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solidFill>
                      <a:srgbClr val="EFEAE4">
                        <a:alpha val="60000"/>
                      </a:srgbClr>
                    </a:solidFill>
                  </a:tcPr>
                </a:tc>
                <a:tc>
                  <a:txBody>
                    <a:bodyPr/>
                    <a:lstStyle/>
                    <a:p>
                      <a:pPr algn="ctr"/>
                      <a:r>
                        <a:rPr lang="hu-HU" b="1" dirty="0" err="1" smtClean="0">
                          <a:solidFill>
                            <a:srgbClr val="4D7C8B"/>
                          </a:solidFill>
                        </a:rPr>
                        <a:t>Personal</a:t>
                      </a:r>
                      <a:r>
                        <a:rPr lang="hu-HU" b="1" dirty="0" smtClean="0">
                          <a:solidFill>
                            <a:srgbClr val="4D7C8B"/>
                          </a:solidFill>
                        </a:rPr>
                        <a:t> </a:t>
                      </a:r>
                      <a:r>
                        <a:rPr lang="hu-HU" b="1" dirty="0" err="1" smtClean="0">
                          <a:solidFill>
                            <a:srgbClr val="4D7C8B"/>
                          </a:solidFill>
                        </a:rPr>
                        <a:t>wealth</a:t>
                      </a:r>
                      <a:endParaRPr lang="hu-HU" b="1" dirty="0">
                        <a:solidFill>
                          <a:srgbClr val="4D7C8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4D7C8B"/>
                          </a:solidFill>
                        </a:rPr>
                        <a:t>Running</a:t>
                      </a:r>
                      <a:r>
                        <a:rPr lang="hu-HU" b="1" dirty="0" smtClean="0">
                          <a:solidFill>
                            <a:srgbClr val="4D7C8B"/>
                          </a:solidFill>
                        </a:rPr>
                        <a:t> </a:t>
                      </a:r>
                      <a:r>
                        <a:rPr lang="hu-HU" b="1" dirty="0" err="1" smtClean="0">
                          <a:solidFill>
                            <a:srgbClr val="4D7C8B"/>
                          </a:solidFill>
                        </a:rPr>
                        <a:t>company</a:t>
                      </a:r>
                      <a:endParaRPr lang="hu-HU" b="1" dirty="0">
                        <a:solidFill>
                          <a:srgbClr val="4D7C8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4D7C8B"/>
                          </a:solidFill>
                        </a:rPr>
                        <a:t>Function</a:t>
                      </a:r>
                      <a:endParaRPr lang="hu-HU" b="1" dirty="0">
                        <a:solidFill>
                          <a:srgbClr val="4D7C8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4D7C8B"/>
                          </a:solidFill>
                        </a:rPr>
                        <a:t>Period</a:t>
                      </a:r>
                      <a:endParaRPr lang="hu-HU" b="1" dirty="0">
                        <a:solidFill>
                          <a:srgbClr val="4D7C8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4D7C8B"/>
                          </a:solidFill>
                        </a:rPr>
                        <a:t>Other</a:t>
                      </a:r>
                      <a:r>
                        <a:rPr lang="hu-HU" b="1" dirty="0" smtClean="0">
                          <a:solidFill>
                            <a:srgbClr val="4D7C8B"/>
                          </a:solidFill>
                        </a:rPr>
                        <a:t> </a:t>
                      </a:r>
                      <a:r>
                        <a:rPr lang="hu-HU" b="1" dirty="0" err="1" smtClean="0">
                          <a:solidFill>
                            <a:srgbClr val="4D7C8B"/>
                          </a:solidFill>
                        </a:rPr>
                        <a:t>role</a:t>
                      </a:r>
                      <a:r>
                        <a:rPr lang="hu-HU" b="1" dirty="0" smtClean="0">
                          <a:solidFill>
                            <a:srgbClr val="4D7C8B"/>
                          </a:solidFill>
                        </a:rPr>
                        <a:t> </a:t>
                      </a:r>
                      <a:endParaRPr lang="en-GB" b="1" dirty="0" smtClean="0">
                        <a:solidFill>
                          <a:srgbClr val="4D7C8B"/>
                        </a:solidFill>
                      </a:endParaRPr>
                    </a:p>
                    <a:p>
                      <a:pPr algn="ctr"/>
                      <a:r>
                        <a:rPr lang="hu-HU" b="1" dirty="0" err="1" smtClean="0">
                          <a:solidFill>
                            <a:srgbClr val="4D7C8B"/>
                          </a:solidFill>
                        </a:rPr>
                        <a:t>in</a:t>
                      </a:r>
                      <a:r>
                        <a:rPr lang="hu-HU" b="1" dirty="0" smtClean="0">
                          <a:solidFill>
                            <a:srgbClr val="4D7C8B"/>
                          </a:solidFill>
                        </a:rPr>
                        <a:t> </a:t>
                      </a:r>
                      <a:r>
                        <a:rPr lang="hu-HU" b="1" dirty="0" err="1" smtClean="0">
                          <a:solidFill>
                            <a:srgbClr val="4D7C8B"/>
                          </a:solidFill>
                        </a:rPr>
                        <a:t>the</a:t>
                      </a:r>
                      <a:r>
                        <a:rPr lang="hu-HU" b="1" dirty="0" smtClean="0">
                          <a:solidFill>
                            <a:srgbClr val="4D7C8B"/>
                          </a:solidFill>
                        </a:rPr>
                        <a:t> </a:t>
                      </a:r>
                      <a:r>
                        <a:rPr lang="hu-HU" b="1" dirty="0" err="1" smtClean="0">
                          <a:solidFill>
                            <a:srgbClr val="4D7C8B"/>
                          </a:solidFill>
                        </a:rPr>
                        <a:t>adopted</a:t>
                      </a:r>
                      <a:r>
                        <a:rPr lang="hu-HU" b="1" dirty="0" smtClean="0">
                          <a:solidFill>
                            <a:srgbClr val="4D7C8B"/>
                          </a:solidFill>
                        </a:rPr>
                        <a:t> </a:t>
                      </a:r>
                      <a:r>
                        <a:rPr lang="hu-HU" b="1" dirty="0" err="1" smtClean="0">
                          <a:solidFill>
                            <a:srgbClr val="4D7C8B"/>
                          </a:solidFill>
                        </a:rPr>
                        <a:t>political</a:t>
                      </a:r>
                      <a:r>
                        <a:rPr lang="hu-HU" b="1" dirty="0" smtClean="0">
                          <a:solidFill>
                            <a:srgbClr val="4D7C8B"/>
                          </a:solidFill>
                        </a:rPr>
                        <a:t> </a:t>
                      </a:r>
                      <a:r>
                        <a:rPr lang="hu-HU" b="1" dirty="0" err="1" smtClean="0">
                          <a:solidFill>
                            <a:srgbClr val="4D7C8B"/>
                          </a:solidFill>
                        </a:rPr>
                        <a:t>family</a:t>
                      </a:r>
                      <a:endParaRPr lang="hu-HU" b="1" dirty="0">
                        <a:solidFill>
                          <a:srgbClr val="4D7C8B"/>
                        </a:solidFill>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128882551"/>
                  </a:ext>
                </a:extLst>
              </a:tr>
              <a:tr h="883952">
                <a:tc>
                  <a:txBody>
                    <a:bodyPr/>
                    <a:lstStyle/>
                    <a:p>
                      <a:r>
                        <a:rPr lang="hu-HU" b="1" dirty="0" err="1" smtClean="0">
                          <a:solidFill>
                            <a:srgbClr val="4D7C8B"/>
                          </a:solidFill>
                        </a:rPr>
                        <a:t>Low</a:t>
                      </a:r>
                      <a:r>
                        <a:rPr lang="hu-HU" b="1" baseline="0" dirty="0" err="1" smtClean="0">
                          <a:solidFill>
                            <a:srgbClr val="4D7C8B"/>
                          </a:solidFill>
                        </a:rPr>
                        <a:t>-profile</a:t>
                      </a:r>
                      <a:r>
                        <a:rPr lang="hu-HU" b="1" baseline="0" dirty="0" smtClean="0">
                          <a:solidFill>
                            <a:srgbClr val="4D7C8B"/>
                          </a:solidFill>
                        </a:rPr>
                        <a:t> front man</a:t>
                      </a:r>
                      <a:endParaRPr lang="hu-HU" b="1" dirty="0">
                        <a:solidFill>
                          <a:srgbClr val="4D7C8B"/>
                        </a:solidFill>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smtClean="0">
                          <a:solidFill>
                            <a:srgbClr val="50412B"/>
                          </a:solidFill>
                        </a:rPr>
                        <a:t>no</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smtClean="0">
                          <a:solidFill>
                            <a:srgbClr val="50412B"/>
                          </a:solidFill>
                        </a:rPr>
                        <a:t>no</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phantomization</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short</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smtClean="0">
                          <a:solidFill>
                            <a:srgbClr val="50412B"/>
                          </a:solidFill>
                        </a:rPr>
                        <a:t>no</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200379782"/>
                  </a:ext>
                </a:extLst>
              </a:tr>
              <a:tr h="916322">
                <a:tc>
                  <a:txBody>
                    <a:bodyPr/>
                    <a:lstStyle/>
                    <a:p>
                      <a:r>
                        <a:rPr lang="hu-HU" b="1" dirty="0" smtClean="0">
                          <a:solidFill>
                            <a:srgbClr val="4D7C8B"/>
                          </a:solidFill>
                        </a:rPr>
                        <a:t>Mid-</a:t>
                      </a:r>
                      <a:r>
                        <a:rPr lang="hu-HU" b="1" dirty="0" err="1" smtClean="0">
                          <a:solidFill>
                            <a:srgbClr val="4D7C8B"/>
                          </a:solidFill>
                        </a:rPr>
                        <a:t>profile</a:t>
                      </a:r>
                      <a:r>
                        <a:rPr lang="hu-HU" b="1" dirty="0" smtClean="0">
                          <a:solidFill>
                            <a:srgbClr val="4D7C8B"/>
                          </a:solidFill>
                        </a:rPr>
                        <a:t> front man</a:t>
                      </a:r>
                      <a:endParaRPr lang="hu-HU" b="1" dirty="0">
                        <a:solidFill>
                          <a:srgbClr val="4D7C8B"/>
                        </a:solidFill>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yes</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smtClean="0">
                          <a:solidFill>
                            <a:srgbClr val="50412B"/>
                          </a:solidFill>
                        </a:rPr>
                        <a:t>no</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keeping</a:t>
                      </a:r>
                      <a:r>
                        <a:rPr lang="hu-HU" b="1" dirty="0" smtClean="0">
                          <a:solidFill>
                            <a:srgbClr val="50412B"/>
                          </a:solidFill>
                        </a:rPr>
                        <a:t> </a:t>
                      </a:r>
                      <a:r>
                        <a:rPr lang="hu-HU" b="1" dirty="0" err="1" smtClean="0">
                          <a:solidFill>
                            <a:srgbClr val="50412B"/>
                          </a:solidFill>
                        </a:rPr>
                        <a:t>patron’s</a:t>
                      </a:r>
                      <a:r>
                        <a:rPr lang="hu-HU" b="1" dirty="0" smtClean="0">
                          <a:solidFill>
                            <a:srgbClr val="50412B"/>
                          </a:solidFill>
                        </a:rPr>
                        <a:t> </a:t>
                      </a:r>
                      <a:r>
                        <a:rPr lang="hu-HU" b="1" dirty="0" err="1" smtClean="0">
                          <a:solidFill>
                            <a:srgbClr val="50412B"/>
                          </a:solidFill>
                        </a:rPr>
                        <a:t>wealth</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smtClean="0">
                          <a:solidFill>
                            <a:srgbClr val="50412B"/>
                          </a:solidFill>
                        </a:rPr>
                        <a:t>mid</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corruption</a:t>
                      </a:r>
                      <a:r>
                        <a:rPr lang="hu-HU" b="1" dirty="0" smtClean="0">
                          <a:solidFill>
                            <a:srgbClr val="50412B"/>
                          </a:solidFill>
                        </a:rPr>
                        <a:t> </a:t>
                      </a:r>
                      <a:r>
                        <a:rPr lang="hu-HU" b="1" dirty="0" err="1" smtClean="0">
                          <a:solidFill>
                            <a:srgbClr val="50412B"/>
                          </a:solidFill>
                        </a:rPr>
                        <a:t>broker</a:t>
                      </a:r>
                      <a:r>
                        <a:rPr lang="hu-HU" b="1" dirty="0" smtClean="0">
                          <a:solidFill>
                            <a:srgbClr val="50412B"/>
                          </a:solidFill>
                        </a:rPr>
                        <a:t> / </a:t>
                      </a:r>
                      <a:r>
                        <a:rPr lang="hu-HU" b="1" dirty="0" err="1" smtClean="0">
                          <a:solidFill>
                            <a:srgbClr val="50412B"/>
                          </a:solidFill>
                        </a:rPr>
                        <a:t>oligarch</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32537132"/>
                  </a:ext>
                </a:extLst>
              </a:tr>
              <a:tr h="883952">
                <a:tc>
                  <a:txBody>
                    <a:bodyPr/>
                    <a:lstStyle/>
                    <a:p>
                      <a:r>
                        <a:rPr lang="hu-HU" b="1" dirty="0" err="1" smtClean="0">
                          <a:solidFill>
                            <a:srgbClr val="4D7C8B"/>
                          </a:solidFill>
                        </a:rPr>
                        <a:t>High-profile</a:t>
                      </a:r>
                      <a:r>
                        <a:rPr lang="hu-HU" b="1" dirty="0" smtClean="0">
                          <a:solidFill>
                            <a:srgbClr val="4D7C8B"/>
                          </a:solidFill>
                        </a:rPr>
                        <a:t> front</a:t>
                      </a:r>
                      <a:r>
                        <a:rPr lang="hu-HU" b="1" baseline="0" dirty="0" smtClean="0">
                          <a:solidFill>
                            <a:srgbClr val="4D7C8B"/>
                          </a:solidFill>
                        </a:rPr>
                        <a:t> man</a:t>
                      </a:r>
                      <a:endParaRPr lang="hu-HU" b="1" dirty="0">
                        <a:solidFill>
                          <a:srgbClr val="4D7C8B"/>
                        </a:solidFill>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yes</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yes</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multifunctional</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long</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hu-HU" b="1" dirty="0" err="1" smtClean="0">
                          <a:solidFill>
                            <a:srgbClr val="50412B"/>
                          </a:solidFill>
                        </a:rPr>
                        <a:t>oligarch</a:t>
                      </a:r>
                      <a:endParaRPr lang="hu-HU" b="1" dirty="0">
                        <a:solidFill>
                          <a:srgbClr val="50412B"/>
                        </a:solidFill>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153625480"/>
                  </a:ext>
                </a:extLst>
              </a:tr>
            </a:tbl>
          </a:graphicData>
        </a:graphic>
      </p:graphicFrame>
    </p:spTree>
    <p:extLst>
      <p:ext uri="{BB962C8B-B14F-4D97-AF65-F5344CB8AC3E}">
        <p14:creationId xmlns:p14="http://schemas.microsoft.com/office/powerpoint/2010/main" val="2431325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979712" y="903414"/>
            <a:ext cx="5184576" cy="623815"/>
          </a:xfrm>
          <a:prstGeom prst="roundRect">
            <a:avLst/>
          </a:prstGeom>
          <a:solidFill>
            <a:srgbClr val="B3AA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Cím 1"/>
          <p:cNvSpPr>
            <a:spLocks noGrp="1"/>
          </p:cNvSpPr>
          <p:nvPr>
            <p:ph type="title"/>
          </p:nvPr>
        </p:nvSpPr>
        <p:spPr>
          <a:xfrm>
            <a:off x="107950" y="0"/>
            <a:ext cx="8928100" cy="915988"/>
          </a:xfrm>
        </p:spPr>
        <p:txBody>
          <a:bodyPr>
            <a:noAutofit/>
          </a:bodyPr>
          <a:lstStyle/>
          <a:p>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Krysha: the forms of shelter provision and integrity breaking</a:t>
            </a:r>
            <a:endPar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zövegdoboz 3"/>
          <p:cNvSpPr txBox="1"/>
          <p:nvPr/>
        </p:nvSpPr>
        <p:spPr>
          <a:xfrm>
            <a:off x="1979710" y="907544"/>
            <a:ext cx="5184577" cy="615553"/>
          </a:xfrm>
          <a:prstGeom prst="rect">
            <a:avLst/>
          </a:prstGeom>
          <a:noFill/>
        </p:spPr>
        <p:txBody>
          <a:bodyPr wrap="square" rtlCol="0">
            <a:spAutoFit/>
          </a:bodyPr>
          <a:lstStyle/>
          <a:p>
            <a:pPr algn="ctr"/>
            <a:r>
              <a:rPr lang="en-US" sz="1700" b="1" dirty="0" smtClean="0">
                <a:solidFill>
                  <a:srgbClr val="50412B"/>
                </a:solidFill>
              </a:rPr>
              <a:t>Krysha </a:t>
            </a:r>
            <a:r>
              <a:rPr lang="en-US" sz="1700" dirty="0">
                <a:solidFill>
                  <a:srgbClr val="50412B"/>
                </a:solidFill>
              </a:rPr>
              <a:t>is the informal, discretional protection of one’s freedom and property from legal and illegal threats</a:t>
            </a:r>
            <a:r>
              <a:rPr lang="en-US" sz="1700" dirty="0" smtClean="0">
                <a:solidFill>
                  <a:srgbClr val="50412B"/>
                </a:solidFill>
              </a:rPr>
              <a:t>.</a:t>
            </a:r>
            <a:endParaRPr lang="hu-HU" sz="1700" dirty="0" smtClean="0">
              <a:solidFill>
                <a:srgbClr val="50412B"/>
              </a:solidFill>
            </a:endParaRPr>
          </a:p>
        </p:txBody>
      </p:sp>
      <p:sp>
        <p:nvSpPr>
          <p:cNvPr id="5" name="Szövegdoboz 3"/>
          <p:cNvSpPr txBox="1"/>
          <p:nvPr/>
        </p:nvSpPr>
        <p:spPr>
          <a:xfrm>
            <a:off x="4571999" y="1635646"/>
            <a:ext cx="4464051" cy="3424014"/>
          </a:xfrm>
          <a:prstGeom prst="rect">
            <a:avLst/>
          </a:prstGeom>
          <a:noFill/>
        </p:spPr>
        <p:txBody>
          <a:bodyPr wrap="square" rtlCol="0">
            <a:spAutoFit/>
          </a:bodyPr>
          <a:lstStyle/>
          <a:p>
            <a:pPr>
              <a:spcAft>
                <a:spcPts val="500"/>
              </a:spcAft>
            </a:pPr>
            <a:r>
              <a:rPr lang="hu-HU" sz="1700" b="1" dirty="0" err="1" smtClean="0">
                <a:solidFill>
                  <a:srgbClr val="50412B"/>
                </a:solidFill>
              </a:rPr>
              <a:t>Integrity</a:t>
            </a:r>
            <a:r>
              <a:rPr lang="hu-HU" sz="1700" b="1" dirty="0" smtClean="0">
                <a:solidFill>
                  <a:srgbClr val="50412B"/>
                </a:solidFill>
              </a:rPr>
              <a:t> </a:t>
            </a:r>
            <a:r>
              <a:rPr lang="hu-HU" sz="1700" b="1" dirty="0" err="1" smtClean="0">
                <a:solidFill>
                  <a:srgbClr val="50412B"/>
                </a:solidFill>
              </a:rPr>
              <a:t>breaking</a:t>
            </a:r>
            <a:r>
              <a:rPr lang="hu-HU" sz="1700" dirty="0" smtClean="0">
                <a:solidFill>
                  <a:srgbClr val="50412B"/>
                </a:solidFill>
              </a:rPr>
              <a:t>:</a:t>
            </a:r>
          </a:p>
          <a:p>
            <a:pPr marL="360363" lvl="1" indent="-179388">
              <a:spcAft>
                <a:spcPts val="500"/>
              </a:spcAft>
              <a:buClr>
                <a:srgbClr val="4D7C8B"/>
              </a:buClr>
              <a:buSzPct val="120000"/>
              <a:buFont typeface="Arial" panose="020B0604020202020204" pitchFamily="34" charset="0"/>
              <a:buChar char="•"/>
            </a:pPr>
            <a:r>
              <a:rPr lang="en-US" sz="1700" b="1" dirty="0">
                <a:solidFill>
                  <a:srgbClr val="50412B"/>
                </a:solidFill>
              </a:rPr>
              <a:t>threat</a:t>
            </a:r>
            <a:r>
              <a:rPr lang="en-US" sz="1700" dirty="0">
                <a:solidFill>
                  <a:srgbClr val="50412B"/>
                </a:solidFill>
              </a:rPr>
              <a:t>, which refers to (verbal) messages about potential attack if the target does not obey the adopted political family;</a:t>
            </a:r>
          </a:p>
          <a:p>
            <a:pPr marL="360363" lvl="1" indent="-179388">
              <a:spcAft>
                <a:spcPts val="500"/>
              </a:spcAft>
              <a:buClr>
                <a:srgbClr val="4D7C8B"/>
              </a:buClr>
              <a:buSzPct val="120000"/>
              <a:buFont typeface="Arial" panose="020B0604020202020204" pitchFamily="34" charset="0"/>
              <a:buChar char="•"/>
            </a:pPr>
            <a:r>
              <a:rPr lang="en-US" sz="1700" b="1" dirty="0" smtClean="0">
                <a:solidFill>
                  <a:srgbClr val="50412B"/>
                </a:solidFill>
              </a:rPr>
              <a:t>harassment</a:t>
            </a:r>
            <a:r>
              <a:rPr lang="en-US" sz="1700" dirty="0">
                <a:solidFill>
                  <a:srgbClr val="50412B"/>
                </a:solidFill>
              </a:rPr>
              <a:t>, which refers to “warning shots,” which do not permanently damage the target </a:t>
            </a:r>
            <a:r>
              <a:rPr lang="en-US" sz="1700" dirty="0" smtClean="0">
                <a:solidFill>
                  <a:srgbClr val="50412B"/>
                </a:solidFill>
              </a:rPr>
              <a:t>but </a:t>
            </a:r>
            <a:r>
              <a:rPr lang="en-US" sz="1700" dirty="0">
                <a:solidFill>
                  <a:srgbClr val="50412B"/>
                </a:solidFill>
              </a:rPr>
              <a:t>clearly signal the chief patron’s hostility;</a:t>
            </a:r>
          </a:p>
          <a:p>
            <a:pPr marL="360363" lvl="1" indent="-179388">
              <a:spcAft>
                <a:spcPts val="500"/>
              </a:spcAft>
              <a:buClr>
                <a:srgbClr val="4D7C8B"/>
              </a:buClr>
              <a:buSzPct val="120000"/>
              <a:buFont typeface="Arial" panose="020B0604020202020204" pitchFamily="34" charset="0"/>
              <a:buChar char="•"/>
            </a:pPr>
            <a:r>
              <a:rPr lang="en-US" sz="1700" b="1" dirty="0" smtClean="0">
                <a:solidFill>
                  <a:srgbClr val="50412B"/>
                </a:solidFill>
              </a:rPr>
              <a:t>attack</a:t>
            </a:r>
            <a:r>
              <a:rPr lang="en-US" sz="1700" dirty="0">
                <a:solidFill>
                  <a:srgbClr val="50412B"/>
                </a:solidFill>
              </a:rPr>
              <a:t>, which refers to the full-scale use of the legal as well as illegal means, potentially leading to the loss of wealth, freedom, or </a:t>
            </a:r>
            <a:r>
              <a:rPr lang="en-US" sz="1700" dirty="0" smtClean="0">
                <a:solidFill>
                  <a:srgbClr val="50412B"/>
                </a:solidFill>
              </a:rPr>
              <a:t>life</a:t>
            </a:r>
            <a:r>
              <a:rPr lang="hu-HU" sz="1700" dirty="0">
                <a:solidFill>
                  <a:srgbClr val="50412B"/>
                </a:solidFill>
              </a:rPr>
              <a:t>.</a:t>
            </a:r>
            <a:endParaRPr lang="hu-HU" sz="1700" dirty="0" smtClean="0">
              <a:solidFill>
                <a:srgbClr val="50412B"/>
              </a:solidFill>
            </a:endParaRPr>
          </a:p>
        </p:txBody>
      </p:sp>
      <p:sp>
        <p:nvSpPr>
          <p:cNvPr id="6" name="Szövegdoboz 3"/>
          <p:cNvSpPr txBox="1"/>
          <p:nvPr/>
        </p:nvSpPr>
        <p:spPr>
          <a:xfrm>
            <a:off x="107950" y="1635646"/>
            <a:ext cx="4464050" cy="2900794"/>
          </a:xfrm>
          <a:prstGeom prst="rect">
            <a:avLst/>
          </a:prstGeom>
          <a:noFill/>
        </p:spPr>
        <p:txBody>
          <a:bodyPr wrap="square" rtlCol="0">
            <a:spAutoFit/>
          </a:bodyPr>
          <a:lstStyle/>
          <a:p>
            <a:pPr>
              <a:spcAft>
                <a:spcPts val="500"/>
              </a:spcAft>
            </a:pPr>
            <a:r>
              <a:rPr lang="hu-HU" sz="1700" b="1" dirty="0" err="1" smtClean="0">
                <a:solidFill>
                  <a:srgbClr val="50412B"/>
                </a:solidFill>
              </a:rPr>
              <a:t>Shelter</a:t>
            </a:r>
            <a:r>
              <a:rPr lang="hu-HU" sz="1700" b="1" dirty="0" smtClean="0">
                <a:solidFill>
                  <a:srgbClr val="50412B"/>
                </a:solidFill>
              </a:rPr>
              <a:t> </a:t>
            </a:r>
            <a:r>
              <a:rPr lang="hu-HU" sz="1700" b="1" dirty="0" err="1" smtClean="0">
                <a:solidFill>
                  <a:srgbClr val="50412B"/>
                </a:solidFill>
              </a:rPr>
              <a:t>provision</a:t>
            </a:r>
            <a:r>
              <a:rPr lang="hu-HU" sz="1700" b="1" dirty="0" smtClean="0">
                <a:solidFill>
                  <a:srgbClr val="50412B"/>
                </a:solidFill>
              </a:rPr>
              <a:t>:</a:t>
            </a:r>
          </a:p>
          <a:p>
            <a:pPr marL="360363" lvl="1" indent="-179388">
              <a:spcAft>
                <a:spcPts val="500"/>
              </a:spcAft>
              <a:buClr>
                <a:srgbClr val="4D7C8B"/>
              </a:buClr>
              <a:buSzPct val="120000"/>
              <a:buFont typeface="Arial" panose="020B0604020202020204" pitchFamily="34" charset="0"/>
              <a:buChar char="•"/>
            </a:pPr>
            <a:r>
              <a:rPr lang="en-US" sz="1700" b="1" dirty="0" smtClean="0">
                <a:solidFill>
                  <a:srgbClr val="50412B"/>
                </a:solidFill>
              </a:rPr>
              <a:t>protection</a:t>
            </a:r>
            <a:r>
              <a:rPr lang="en-US" sz="1700" dirty="0">
                <a:solidFill>
                  <a:srgbClr val="50412B"/>
                </a:solidFill>
              </a:rPr>
              <a:t>, which refers to krysha, or the removal of formal obstacles before informal practices;</a:t>
            </a:r>
          </a:p>
          <a:p>
            <a:pPr marL="360363" lvl="1" indent="-179388">
              <a:spcAft>
                <a:spcPts val="500"/>
              </a:spcAft>
              <a:buClr>
                <a:srgbClr val="4D7C8B"/>
              </a:buClr>
              <a:buSzPct val="120000"/>
              <a:buFont typeface="Arial" panose="020B0604020202020204" pitchFamily="34" charset="0"/>
              <a:buChar char="•"/>
            </a:pPr>
            <a:r>
              <a:rPr lang="en-US" sz="1700" b="1" dirty="0" smtClean="0">
                <a:solidFill>
                  <a:srgbClr val="50412B"/>
                </a:solidFill>
              </a:rPr>
              <a:t>preferring</a:t>
            </a:r>
            <a:r>
              <a:rPr lang="en-US" sz="1700" dirty="0">
                <a:solidFill>
                  <a:srgbClr val="50412B"/>
                </a:solidFill>
              </a:rPr>
              <a:t>, which refers to granting unequal opportunities to the members of the adopted family vis-à-vis non-members;</a:t>
            </a:r>
          </a:p>
          <a:p>
            <a:pPr marL="360363" lvl="1" indent="-179388">
              <a:spcAft>
                <a:spcPts val="500"/>
              </a:spcAft>
              <a:buClr>
                <a:srgbClr val="4D7C8B"/>
              </a:buClr>
              <a:buSzPct val="120000"/>
              <a:buFont typeface="Arial" panose="020B0604020202020204" pitchFamily="34" charset="0"/>
              <a:buChar char="•"/>
            </a:pPr>
            <a:r>
              <a:rPr lang="en-US" sz="1700" b="1" dirty="0" smtClean="0">
                <a:solidFill>
                  <a:srgbClr val="50412B"/>
                </a:solidFill>
              </a:rPr>
              <a:t>promotion</a:t>
            </a:r>
            <a:r>
              <a:rPr lang="en-US" sz="1700" dirty="0">
                <a:solidFill>
                  <a:srgbClr val="50412B"/>
                </a:solidFill>
              </a:rPr>
              <a:t>, which refers to the active development of a family member’s wealth by state means</a:t>
            </a:r>
            <a:r>
              <a:rPr lang="en-US" sz="1700" dirty="0" smtClean="0">
                <a:solidFill>
                  <a:srgbClr val="50412B"/>
                </a:solidFill>
              </a:rPr>
              <a:t>.</a:t>
            </a:r>
            <a:endParaRPr lang="en-US" sz="1700" dirty="0">
              <a:solidFill>
                <a:srgbClr val="50412B"/>
              </a:solidFill>
            </a:endParaRPr>
          </a:p>
        </p:txBody>
      </p:sp>
    </p:spTree>
    <p:extLst>
      <p:ext uri="{BB962C8B-B14F-4D97-AF65-F5344CB8AC3E}">
        <p14:creationId xmlns:p14="http://schemas.microsoft.com/office/powerpoint/2010/main" val="3609033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49" y="0"/>
            <a:ext cx="8928100" cy="1203598"/>
          </a:xfrm>
        </p:spPr>
        <p:txBody>
          <a:bodyPr>
            <a:no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Opposition parties with different formal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and </a:t>
            </a:r>
            <a:r>
              <a:rPr lang="en-US" sz="2200" b="1" i="1" dirty="0">
                <a:solidFill>
                  <a:srgbClr val="8D503B"/>
                </a:solidFill>
                <a:latin typeface="Open Sans" panose="020B0606030504020204" pitchFamily="34" charset="0"/>
                <a:ea typeface="Open Sans" panose="020B0606030504020204" pitchFamily="34" charset="0"/>
                <a:cs typeface="Open Sans" panose="020B0606030504020204" pitchFamily="34" charset="0"/>
              </a:rPr>
              <a:t>de facto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status in a patronal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autocracy</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2878369384"/>
              </p:ext>
            </p:extLst>
          </p:nvPr>
        </p:nvGraphicFramePr>
        <p:xfrm>
          <a:off x="287523" y="1203598"/>
          <a:ext cx="8568953" cy="3528393"/>
        </p:xfrm>
        <a:graphic>
          <a:graphicData uri="http://schemas.openxmlformats.org/drawingml/2006/table">
            <a:tbl>
              <a:tblPr firstRow="1" bandRow="1">
                <a:tableStyleId>{5940675A-B579-460E-94D1-54222C63F5DA}</a:tableStyleId>
              </a:tblPr>
              <a:tblGrid>
                <a:gridCol w="1774614">
                  <a:extLst>
                    <a:ext uri="{9D8B030D-6E8A-4147-A177-3AD203B41FA5}">
                      <a16:colId xmlns:a16="http://schemas.microsoft.com/office/drawing/2014/main" val="901057764"/>
                    </a:ext>
                  </a:extLst>
                </a:gridCol>
                <a:gridCol w="1571571">
                  <a:extLst>
                    <a:ext uri="{9D8B030D-6E8A-4147-A177-3AD203B41FA5}">
                      <a16:colId xmlns:a16="http://schemas.microsoft.com/office/drawing/2014/main" val="719321808"/>
                    </a:ext>
                  </a:extLst>
                </a:gridCol>
                <a:gridCol w="2737951">
                  <a:extLst>
                    <a:ext uri="{9D8B030D-6E8A-4147-A177-3AD203B41FA5}">
                      <a16:colId xmlns:a16="http://schemas.microsoft.com/office/drawing/2014/main" val="738946669"/>
                    </a:ext>
                  </a:extLst>
                </a:gridCol>
                <a:gridCol w="2484817">
                  <a:extLst>
                    <a:ext uri="{9D8B030D-6E8A-4147-A177-3AD203B41FA5}">
                      <a16:colId xmlns:a16="http://schemas.microsoft.com/office/drawing/2014/main" val="2849914859"/>
                    </a:ext>
                  </a:extLst>
                </a:gridCol>
              </a:tblGrid>
              <a:tr h="425888">
                <a:tc>
                  <a:txBody>
                    <a:bodyPr/>
                    <a:lstStyle/>
                    <a:p>
                      <a:pPr>
                        <a:lnSpc>
                          <a:spcPct val="115000"/>
                        </a:lnSpc>
                      </a:pPr>
                      <a:endParaRPr lang="hu-HU" sz="1800" b="1" dirty="0">
                        <a:solidFill>
                          <a:srgbClr val="4D7C8B"/>
                        </a:solidFill>
                        <a:effectLst/>
                        <a:latin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800" b="1">
                          <a:solidFill>
                            <a:srgbClr val="4D7C8B"/>
                          </a:solidFill>
                          <a:effectLst/>
                        </a:rPr>
                        <a:t>Formal status</a:t>
                      </a:r>
                      <a:endParaRPr lang="hu-HU" sz="18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800" b="1" i="1" dirty="0">
                          <a:solidFill>
                            <a:srgbClr val="4D7C8B"/>
                          </a:solidFill>
                          <a:effectLst/>
                        </a:rPr>
                        <a:t>De facto</a:t>
                      </a:r>
                      <a:r>
                        <a:rPr lang="en-US" sz="1800" b="1" dirty="0">
                          <a:solidFill>
                            <a:srgbClr val="4D7C8B"/>
                          </a:solidFill>
                          <a:effectLst/>
                        </a:rPr>
                        <a:t> status</a:t>
                      </a:r>
                      <a:endParaRPr lang="hu-HU" sz="18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800" b="1" dirty="0">
                          <a:solidFill>
                            <a:srgbClr val="4D7C8B"/>
                          </a:solidFill>
                          <a:effectLst/>
                        </a:rPr>
                        <a:t>Function</a:t>
                      </a:r>
                      <a:endParaRPr lang="hu-HU" sz="18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4120110091"/>
                  </a:ext>
                </a:extLst>
              </a:tr>
              <a:tr h="620501">
                <a:tc>
                  <a:txBody>
                    <a:bodyPr/>
                    <a:lstStyle/>
                    <a:p>
                      <a:pPr>
                        <a:lnSpc>
                          <a:spcPct val="115000"/>
                        </a:lnSpc>
                        <a:spcAft>
                          <a:spcPts val="0"/>
                        </a:spcAft>
                      </a:pPr>
                      <a:r>
                        <a:rPr lang="en-US" sz="1400" b="1">
                          <a:solidFill>
                            <a:srgbClr val="4D7C8B"/>
                          </a:solidFill>
                          <a:effectLst/>
                        </a:rPr>
                        <a:t>Marginalized party</a:t>
                      </a:r>
                      <a:endParaRPr lang="hu-HU" sz="18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Opposition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Neutralized opposition (without winning chances)</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dirty="0">
                          <a:solidFill>
                            <a:srgbClr val="50412B"/>
                          </a:solidFill>
                          <a:effectLst/>
                        </a:rPr>
                        <a:t>Pretense of competition (with minimal oversight and gains)</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211499686"/>
                  </a:ext>
                </a:extLst>
              </a:tr>
              <a:tr h="620501">
                <a:tc>
                  <a:txBody>
                    <a:bodyPr/>
                    <a:lstStyle/>
                    <a:p>
                      <a:pPr>
                        <a:lnSpc>
                          <a:spcPct val="115000"/>
                        </a:lnSpc>
                        <a:spcAft>
                          <a:spcPts val="0"/>
                        </a:spcAft>
                      </a:pPr>
                      <a:r>
                        <a:rPr lang="en-US" sz="1400" b="1">
                          <a:solidFill>
                            <a:srgbClr val="4D7C8B"/>
                          </a:solidFill>
                          <a:effectLst/>
                        </a:rPr>
                        <a:t>Domesticated party</a:t>
                      </a:r>
                      <a:endParaRPr lang="hu-HU" sz="18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Opposition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Neutralized opposition  (subordinated to the chief patron)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Pretense of competition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209962815"/>
                  </a:ext>
                </a:extLst>
              </a:tr>
              <a:tr h="620501">
                <a:tc>
                  <a:txBody>
                    <a:bodyPr/>
                    <a:lstStyle/>
                    <a:p>
                      <a:pPr>
                        <a:lnSpc>
                          <a:spcPct val="115000"/>
                        </a:lnSpc>
                        <a:spcAft>
                          <a:spcPts val="0"/>
                        </a:spcAft>
                      </a:pPr>
                      <a:r>
                        <a:rPr lang="en-US" sz="1400" b="1">
                          <a:solidFill>
                            <a:srgbClr val="4D7C8B"/>
                          </a:solidFill>
                          <a:effectLst/>
                        </a:rPr>
                        <a:t>Absorbed party</a:t>
                      </a:r>
                      <a:endParaRPr lang="hu-HU" sz="18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Opposition (former coalition partner)</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Neutralized opposition  (emptied by the chief patron)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Pretense of competition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644178066"/>
                  </a:ext>
                </a:extLst>
              </a:tr>
              <a:tr h="620501">
                <a:tc>
                  <a:txBody>
                    <a:bodyPr/>
                    <a:lstStyle/>
                    <a:p>
                      <a:pPr>
                        <a:lnSpc>
                          <a:spcPct val="115000"/>
                        </a:lnSpc>
                        <a:spcAft>
                          <a:spcPts val="0"/>
                        </a:spcAft>
                      </a:pPr>
                      <a:r>
                        <a:rPr lang="en-US" sz="1400" b="1">
                          <a:solidFill>
                            <a:srgbClr val="4D7C8B"/>
                          </a:solidFill>
                          <a:effectLst/>
                        </a:rPr>
                        <a:t>Liquidated party</a:t>
                      </a:r>
                      <a:endParaRPr lang="hu-HU" sz="18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dirty="0">
                          <a:solidFill>
                            <a:srgbClr val="50412B"/>
                          </a:solidFill>
                          <a:effectLst/>
                        </a:rPr>
                        <a:t>Opposition</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Neutralized opposition  (liquidated by the chief patron)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n.a.</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339636640"/>
                  </a:ext>
                </a:extLst>
              </a:tr>
              <a:tr h="620501">
                <a:tc>
                  <a:txBody>
                    <a:bodyPr/>
                    <a:lstStyle/>
                    <a:p>
                      <a:pPr>
                        <a:lnSpc>
                          <a:spcPct val="115000"/>
                        </a:lnSpc>
                        <a:spcAft>
                          <a:spcPts val="0"/>
                        </a:spcAft>
                      </a:pPr>
                      <a:r>
                        <a:rPr lang="en-US" sz="1400" b="1" dirty="0">
                          <a:solidFill>
                            <a:srgbClr val="4D7C8B"/>
                          </a:solidFill>
                          <a:effectLst/>
                        </a:rPr>
                        <a:t>Fake party</a:t>
                      </a:r>
                      <a:endParaRPr lang="hu-HU" sz="18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Opposition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a:solidFill>
                            <a:srgbClr val="50412B"/>
                          </a:solidFill>
                          <a:effectLst/>
                        </a:rPr>
                        <a:t>Virtual opposition (created by the chief patron)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200" b="1" dirty="0">
                          <a:solidFill>
                            <a:srgbClr val="50412B"/>
                          </a:solidFill>
                          <a:effectLst/>
                        </a:rPr>
                        <a:t>Pretense of competition / obstruction of real opposition</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3512006136"/>
                  </a:ext>
                </a:extLst>
              </a:tr>
            </a:tbl>
          </a:graphicData>
        </a:graphic>
      </p:graphicFrame>
    </p:spTree>
    <p:extLst>
      <p:ext uri="{BB962C8B-B14F-4D97-AF65-F5344CB8AC3E}">
        <p14:creationId xmlns:p14="http://schemas.microsoft.com/office/powerpoint/2010/main" val="2886246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2" y="-1"/>
            <a:ext cx="8928548" cy="987425"/>
          </a:xfrm>
        </p:spPr>
        <p:txBody>
          <a:bodyPr>
            <a:normAutofit/>
          </a:bodyPr>
          <a:lstStyle/>
          <a:p>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State and Church Relations in the Three Polar Type Regimes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rtalom helye 3"/>
          <p:cNvGraphicFramePr>
            <a:graphicFrameLocks noGrp="1"/>
          </p:cNvGraphicFramePr>
          <p:nvPr>
            <p:ph idx="1"/>
            <p:extLst>
              <p:ext uri="{D42A27DB-BD31-4B8C-83A1-F6EECF244321}">
                <p14:modId xmlns:p14="http://schemas.microsoft.com/office/powerpoint/2010/main" val="992946153"/>
              </p:ext>
            </p:extLst>
          </p:nvPr>
        </p:nvGraphicFramePr>
        <p:xfrm>
          <a:off x="107950" y="987425"/>
          <a:ext cx="8928100" cy="3779520"/>
        </p:xfrm>
        <a:graphic>
          <a:graphicData uri="http://schemas.openxmlformats.org/drawingml/2006/table">
            <a:tbl>
              <a:tblPr firstRow="1" bandRow="1">
                <a:tableStyleId>{5940675A-B579-460E-94D1-54222C63F5DA}</a:tableStyleId>
              </a:tblPr>
              <a:tblGrid>
                <a:gridCol w="1422886">
                  <a:extLst>
                    <a:ext uri="{9D8B030D-6E8A-4147-A177-3AD203B41FA5}">
                      <a16:colId xmlns:a16="http://schemas.microsoft.com/office/drawing/2014/main" val="20000"/>
                    </a:ext>
                  </a:extLst>
                </a:gridCol>
                <a:gridCol w="1209452">
                  <a:extLst>
                    <a:ext uri="{9D8B030D-6E8A-4147-A177-3AD203B41FA5}">
                      <a16:colId xmlns:a16="http://schemas.microsoft.com/office/drawing/2014/main" val="20001"/>
                    </a:ext>
                  </a:extLst>
                </a:gridCol>
                <a:gridCol w="2205471">
                  <a:extLst>
                    <a:ext uri="{9D8B030D-6E8A-4147-A177-3AD203B41FA5}">
                      <a16:colId xmlns:a16="http://schemas.microsoft.com/office/drawing/2014/main" val="20002"/>
                    </a:ext>
                  </a:extLst>
                </a:gridCol>
                <a:gridCol w="2347759">
                  <a:extLst>
                    <a:ext uri="{9D8B030D-6E8A-4147-A177-3AD203B41FA5}">
                      <a16:colId xmlns:a16="http://schemas.microsoft.com/office/drawing/2014/main" val="20003"/>
                    </a:ext>
                  </a:extLst>
                </a:gridCol>
                <a:gridCol w="1742532">
                  <a:extLst>
                    <a:ext uri="{9D8B030D-6E8A-4147-A177-3AD203B41FA5}">
                      <a16:colId xmlns:a16="http://schemas.microsoft.com/office/drawing/2014/main" val="20004"/>
                    </a:ext>
                  </a:extLst>
                </a:gridCol>
              </a:tblGrid>
              <a:tr h="509238">
                <a:tc>
                  <a:txBody>
                    <a:bodyPr/>
                    <a:lstStyle/>
                    <a:p>
                      <a:r>
                        <a:rPr lang="en-US" sz="1600" b="1" i="1" dirty="0" smtClean="0">
                          <a:solidFill>
                            <a:srgbClr val="4D7C8B"/>
                          </a:solidFill>
                        </a:rPr>
                        <a:t>Type of state-church</a:t>
                      </a:r>
                      <a:r>
                        <a:rPr lang="en-US" sz="1600" b="1" i="1" baseline="0" dirty="0" smtClean="0">
                          <a:solidFill>
                            <a:srgbClr val="4D7C8B"/>
                          </a:solidFill>
                        </a:rPr>
                        <a:t> relationship</a:t>
                      </a:r>
                      <a:endParaRPr lang="hu-HU" sz="1600" b="1" i="1" dirty="0">
                        <a:solidFill>
                          <a:srgbClr val="4D7C8B"/>
                        </a:solidFill>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solidFill>
                      <a:srgbClr val="EFEAE4">
                        <a:alpha val="60000"/>
                      </a:srgbClr>
                    </a:solidFill>
                  </a:tcPr>
                </a:tc>
                <a:tc>
                  <a:txBody>
                    <a:bodyPr/>
                    <a:lstStyle/>
                    <a:p>
                      <a:pPr marL="0" algn="l" defTabSz="914400" rtl="0" eaLnBrk="1" latinLnBrk="0" hangingPunct="1"/>
                      <a:r>
                        <a:rPr lang="en-US" sz="1600" b="1" i="1" kern="1200" dirty="0" smtClean="0">
                          <a:solidFill>
                            <a:srgbClr val="4D7C8B"/>
                          </a:solidFill>
                          <a:latin typeface="+mn-lt"/>
                          <a:ea typeface="+mn-ea"/>
                          <a:cs typeface="+mn-cs"/>
                        </a:rPr>
                        <a:t>Polar type</a:t>
                      </a:r>
                      <a:endParaRPr lang="hu-HU" sz="1600" b="1" i="1" kern="1200" dirty="0">
                        <a:solidFill>
                          <a:srgbClr val="4D7C8B"/>
                        </a:solidFill>
                        <a:latin typeface="+mn-lt"/>
                        <a:ea typeface="+mn-ea"/>
                        <a:cs typeface="+mn-cs"/>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i="1" dirty="0" smtClean="0">
                          <a:solidFill>
                            <a:srgbClr val="4D7C8B"/>
                          </a:solidFill>
                        </a:rPr>
                        <a:t>Type and</a:t>
                      </a:r>
                      <a:r>
                        <a:rPr lang="en-US" sz="1600" b="1" i="1" baseline="0" dirty="0" smtClean="0">
                          <a:solidFill>
                            <a:srgbClr val="4D7C8B"/>
                          </a:solidFill>
                        </a:rPr>
                        <a:t> religion policy </a:t>
                      </a:r>
                      <a:r>
                        <a:rPr lang="en-US" sz="1600" b="1" i="1" dirty="0" smtClean="0">
                          <a:solidFill>
                            <a:srgbClr val="4D7C8B"/>
                          </a:solidFill>
                        </a:rPr>
                        <a:t>of the state</a:t>
                      </a:r>
                      <a:endParaRPr lang="hu-HU" sz="1600" b="1" i="1" dirty="0">
                        <a:solidFill>
                          <a:srgbClr val="4D7C8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i="1" dirty="0" smtClean="0">
                          <a:solidFill>
                            <a:srgbClr val="4D7C8B"/>
                          </a:solidFill>
                        </a:rPr>
                        <a:t>Type and function</a:t>
                      </a:r>
                      <a:r>
                        <a:rPr lang="en-US" sz="1600" b="1" i="1" baseline="0" dirty="0" smtClean="0">
                          <a:solidFill>
                            <a:srgbClr val="4D7C8B"/>
                          </a:solidFill>
                        </a:rPr>
                        <a:t> </a:t>
                      </a:r>
                      <a:r>
                        <a:rPr lang="en-US" sz="1600" b="1" i="1" dirty="0" smtClean="0">
                          <a:solidFill>
                            <a:srgbClr val="4D7C8B"/>
                          </a:solidFill>
                        </a:rPr>
                        <a:t>of the main (e.g.</a:t>
                      </a:r>
                      <a:r>
                        <a:rPr lang="en-US" sz="1600" b="1" i="1" baseline="0" dirty="0" smtClean="0">
                          <a:solidFill>
                            <a:srgbClr val="4D7C8B"/>
                          </a:solidFill>
                        </a:rPr>
                        <a:t> Orthodox) </a:t>
                      </a:r>
                      <a:r>
                        <a:rPr lang="en-US" sz="1600" b="1" i="1" dirty="0" smtClean="0">
                          <a:solidFill>
                            <a:srgbClr val="4D7C8B"/>
                          </a:solidFill>
                        </a:rPr>
                        <a:t>church</a:t>
                      </a:r>
                      <a:endParaRPr lang="hu-HU" sz="1600" b="1" i="1" dirty="0">
                        <a:solidFill>
                          <a:srgbClr val="4D7C8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i="1" dirty="0" smtClean="0">
                          <a:solidFill>
                            <a:srgbClr val="4D7C8B"/>
                          </a:solidFill>
                        </a:rPr>
                        <a:t>Political status of smaller denominations</a:t>
                      </a:r>
                      <a:endParaRPr lang="hu-HU" sz="1600" b="1" i="1" dirty="0">
                        <a:solidFill>
                          <a:srgbClr val="4D7C8B"/>
                        </a:solidFill>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0"/>
                  </a:ext>
                </a:extLst>
              </a:tr>
              <a:tr h="488061">
                <a:tc>
                  <a:txBody>
                    <a:bodyPr/>
                    <a:lstStyle/>
                    <a:p>
                      <a:r>
                        <a:rPr lang="en-US" sz="1600" b="1" dirty="0" smtClean="0">
                          <a:solidFill>
                            <a:srgbClr val="50412B"/>
                          </a:solidFill>
                        </a:rPr>
                        <a:t>Separation</a:t>
                      </a:r>
                      <a:endParaRPr lang="hu-HU" sz="1600" b="1" dirty="0">
                        <a:solidFill>
                          <a:srgbClr val="50412B"/>
                        </a:solidFill>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r>
                        <a:rPr lang="en-US" sz="1600" b="1" kern="1200" dirty="0" smtClean="0">
                          <a:solidFill>
                            <a:srgbClr val="50412B"/>
                          </a:solidFill>
                          <a:latin typeface="+mn-lt"/>
                          <a:ea typeface="+mn-ea"/>
                          <a:cs typeface="+mn-cs"/>
                        </a:rPr>
                        <a:t>Liberal democracy</a:t>
                      </a:r>
                      <a:endParaRPr lang="hu-HU" sz="1600" b="1" kern="1200" dirty="0">
                        <a:solidFill>
                          <a:srgbClr val="50412B"/>
                        </a:solidFill>
                        <a:latin typeface="+mn-lt"/>
                        <a:ea typeface="+mn-ea"/>
                        <a:cs typeface="+mn-cs"/>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u="sng" kern="1200" dirty="0" smtClean="0">
                          <a:solidFill>
                            <a:srgbClr val="8D503B"/>
                          </a:solidFill>
                          <a:latin typeface="+mn-lt"/>
                          <a:ea typeface="+mn-ea"/>
                          <a:cs typeface="+mn-cs"/>
                        </a:rPr>
                        <a:t>Secular state</a:t>
                      </a:r>
                      <a:r>
                        <a:rPr lang="en-US" sz="1600" b="1" kern="1200" dirty="0" smtClean="0">
                          <a:solidFill>
                            <a:srgbClr val="8D503B"/>
                          </a:solidFill>
                          <a:latin typeface="+mn-lt"/>
                          <a:ea typeface="+mn-ea"/>
                          <a:cs typeface="+mn-cs"/>
                        </a:rPr>
                        <a:t>:</a:t>
                      </a:r>
                      <a:r>
                        <a:rPr lang="en-US" sz="1600" b="1" kern="1200" baseline="0" dirty="0" smtClean="0">
                          <a:solidFill>
                            <a:srgbClr val="8D503B"/>
                          </a:solidFill>
                          <a:latin typeface="+mn-lt"/>
                          <a:ea typeface="+mn-ea"/>
                          <a:cs typeface="+mn-cs"/>
                        </a:rPr>
                        <a:t> </a:t>
                      </a:r>
                      <a:r>
                        <a:rPr lang="en-US" sz="1600" b="1" kern="1200" baseline="0" dirty="0" smtClean="0">
                          <a:solidFill>
                            <a:srgbClr val="50412B"/>
                          </a:solidFill>
                          <a:latin typeface="+mn-lt"/>
                          <a:ea typeface="+mn-ea"/>
                          <a:cs typeface="+mn-cs"/>
                        </a:rPr>
                        <a:t>providing neutral framework for coexistence of religions</a:t>
                      </a:r>
                      <a:endParaRPr lang="hu-HU" sz="1600" b="1" kern="1200" dirty="0">
                        <a:solidFill>
                          <a:srgbClr val="50412B"/>
                        </a:solidFill>
                        <a:latin typeface="+mn-lt"/>
                        <a:ea typeface="+mn-ea"/>
                        <a:cs typeface="+mn-cs"/>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u="sng" dirty="0" smtClean="0">
                          <a:solidFill>
                            <a:srgbClr val="8D503B"/>
                          </a:solidFill>
                        </a:rPr>
                        <a:t>Independent church</a:t>
                      </a:r>
                      <a:r>
                        <a:rPr lang="en-US" sz="1600" b="1" dirty="0" smtClean="0">
                          <a:solidFill>
                            <a:srgbClr val="8D503B"/>
                          </a:solidFill>
                        </a:rPr>
                        <a:t>: </a:t>
                      </a:r>
                      <a:r>
                        <a:rPr lang="en-US" sz="1600" b="1" dirty="0" smtClean="0">
                          <a:solidFill>
                            <a:srgbClr val="50412B"/>
                          </a:solidFill>
                        </a:rPr>
                        <a:t>performing religious services</a:t>
                      </a:r>
                      <a:r>
                        <a:rPr lang="en-US" sz="1600" b="1" baseline="0" dirty="0" smtClean="0">
                          <a:solidFill>
                            <a:srgbClr val="50412B"/>
                          </a:solidFill>
                        </a:rPr>
                        <a:t> to believers</a:t>
                      </a:r>
                      <a:endParaRPr lang="hu-HU" sz="1600"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dirty="0" smtClean="0">
                          <a:solidFill>
                            <a:srgbClr val="50412B"/>
                          </a:solidFill>
                        </a:rPr>
                        <a:t>Free</a:t>
                      </a:r>
                      <a:endParaRPr lang="hu-HU" sz="1600" b="1" dirty="0">
                        <a:solidFill>
                          <a:srgbClr val="50412B"/>
                        </a:solidFill>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1"/>
                  </a:ext>
                </a:extLst>
              </a:tr>
              <a:tr h="488061">
                <a:tc>
                  <a:txBody>
                    <a:bodyPr/>
                    <a:lstStyle/>
                    <a:p>
                      <a:r>
                        <a:rPr lang="en-US" sz="1600" b="1" dirty="0" smtClean="0">
                          <a:solidFill>
                            <a:srgbClr val="50412B"/>
                          </a:solidFill>
                        </a:rPr>
                        <a:t>Collusion</a:t>
                      </a:r>
                      <a:endParaRPr lang="hu-HU" sz="1600" b="1" dirty="0">
                        <a:solidFill>
                          <a:srgbClr val="50412B"/>
                        </a:solidFill>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kern="1200" dirty="0" smtClean="0">
                          <a:solidFill>
                            <a:srgbClr val="50412B"/>
                          </a:solidFill>
                          <a:latin typeface="+mn-lt"/>
                          <a:ea typeface="+mn-ea"/>
                          <a:cs typeface="+mn-cs"/>
                        </a:rPr>
                        <a:t>Patronal autocracy</a:t>
                      </a:r>
                      <a:endParaRPr lang="hu-HU" sz="1600" b="1" kern="1200" dirty="0">
                        <a:solidFill>
                          <a:srgbClr val="50412B"/>
                        </a:solidFill>
                        <a:latin typeface="+mn-lt"/>
                        <a:ea typeface="+mn-ea"/>
                        <a:cs typeface="+mn-cs"/>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u="sng" kern="1200" dirty="0" smtClean="0">
                          <a:solidFill>
                            <a:srgbClr val="8D503B"/>
                          </a:solidFill>
                          <a:latin typeface="+mn-lt"/>
                          <a:ea typeface="+mn-ea"/>
                          <a:cs typeface="+mn-cs"/>
                        </a:rPr>
                        <a:t>Hypocrite</a:t>
                      </a:r>
                      <a:r>
                        <a:rPr lang="en-US" sz="1600" b="1" u="sng" kern="1200" baseline="0" dirty="0" smtClean="0">
                          <a:solidFill>
                            <a:srgbClr val="8D503B"/>
                          </a:solidFill>
                          <a:latin typeface="+mn-lt"/>
                          <a:ea typeface="+mn-ea"/>
                          <a:cs typeface="+mn-cs"/>
                        </a:rPr>
                        <a:t> state</a:t>
                      </a:r>
                      <a:r>
                        <a:rPr lang="en-US" sz="1600" b="1" kern="1200" baseline="0" dirty="0" smtClean="0">
                          <a:solidFill>
                            <a:srgbClr val="8D503B"/>
                          </a:solidFill>
                          <a:latin typeface="+mn-lt"/>
                          <a:ea typeface="+mn-ea"/>
                          <a:cs typeface="+mn-cs"/>
                        </a:rPr>
                        <a:t>: </a:t>
                      </a:r>
                      <a:r>
                        <a:rPr lang="en-US" sz="1600" b="1" kern="1200" baseline="0" dirty="0" smtClean="0">
                          <a:solidFill>
                            <a:srgbClr val="50412B"/>
                          </a:solidFill>
                          <a:latin typeface="+mn-lt"/>
                          <a:ea typeface="+mn-ea"/>
                          <a:cs typeface="+mn-cs"/>
                        </a:rPr>
                        <a:t>ensuring privileges to the main church in exchange for political (moral) support</a:t>
                      </a:r>
                      <a:endParaRPr lang="hu-HU" sz="1600" b="1" kern="1200" dirty="0">
                        <a:solidFill>
                          <a:srgbClr val="50412B"/>
                        </a:solidFill>
                        <a:latin typeface="+mn-lt"/>
                        <a:ea typeface="+mn-ea"/>
                        <a:cs typeface="+mn-cs"/>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hu-HU" sz="1600" b="1" u="sng" dirty="0" smtClean="0">
                          <a:solidFill>
                            <a:srgbClr val="8D503B"/>
                          </a:solidFill>
                        </a:rPr>
                        <a:t>Client </a:t>
                      </a:r>
                      <a:r>
                        <a:rPr lang="en-US" sz="1600" b="1" u="sng" baseline="0" dirty="0" smtClean="0">
                          <a:solidFill>
                            <a:srgbClr val="8D503B"/>
                          </a:solidFill>
                        </a:rPr>
                        <a:t>church</a:t>
                      </a:r>
                      <a:r>
                        <a:rPr lang="en-US" sz="1600" b="1" baseline="0" dirty="0" smtClean="0">
                          <a:solidFill>
                            <a:srgbClr val="8D503B"/>
                          </a:solidFill>
                        </a:rPr>
                        <a:t>: </a:t>
                      </a:r>
                      <a:r>
                        <a:rPr lang="en-US" sz="1600" b="1" baseline="0" dirty="0" smtClean="0">
                          <a:solidFill>
                            <a:srgbClr val="50412B"/>
                          </a:solidFill>
                        </a:rPr>
                        <a:t>campaigning for the state, lending it an unquestionable moral position</a:t>
                      </a:r>
                      <a:endParaRPr lang="hu-HU" sz="1600"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dirty="0" smtClean="0">
                          <a:solidFill>
                            <a:srgbClr val="50412B"/>
                          </a:solidFill>
                        </a:rPr>
                        <a:t>Partially free</a:t>
                      </a:r>
                      <a:endParaRPr lang="hu-HU" sz="1600" b="1" dirty="0">
                        <a:solidFill>
                          <a:srgbClr val="50412B"/>
                        </a:solidFill>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2"/>
                  </a:ext>
                </a:extLst>
              </a:tr>
              <a:tr h="501929">
                <a:tc>
                  <a:txBody>
                    <a:bodyPr/>
                    <a:lstStyle/>
                    <a:p>
                      <a:r>
                        <a:rPr lang="en-US" sz="1600" b="1" dirty="0" smtClean="0">
                          <a:solidFill>
                            <a:srgbClr val="50412B"/>
                          </a:solidFill>
                        </a:rPr>
                        <a:t>Dominance by the state (ban)</a:t>
                      </a:r>
                      <a:endParaRPr lang="hu-HU" sz="1600" b="1" dirty="0">
                        <a:solidFill>
                          <a:srgbClr val="50412B"/>
                        </a:solidFill>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kern="1200" dirty="0" smtClean="0">
                          <a:solidFill>
                            <a:srgbClr val="50412B"/>
                          </a:solidFill>
                          <a:latin typeface="+mn-lt"/>
                          <a:ea typeface="+mn-ea"/>
                          <a:cs typeface="+mn-cs"/>
                        </a:rPr>
                        <a:t>Communist dictatorship</a:t>
                      </a:r>
                      <a:endParaRPr lang="hu-HU" sz="1600" b="1" kern="1200" dirty="0">
                        <a:solidFill>
                          <a:srgbClr val="50412B"/>
                        </a:solidFill>
                        <a:latin typeface="+mn-lt"/>
                        <a:ea typeface="+mn-ea"/>
                        <a:cs typeface="+mn-cs"/>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u="sng" kern="1200" dirty="0" smtClean="0">
                          <a:solidFill>
                            <a:srgbClr val="8D503B"/>
                          </a:solidFill>
                          <a:latin typeface="+mn-lt"/>
                          <a:ea typeface="+mn-ea"/>
                          <a:cs typeface="+mn-cs"/>
                        </a:rPr>
                        <a:t>Irreligious state</a:t>
                      </a:r>
                      <a:r>
                        <a:rPr lang="en-US" sz="1600" b="1" kern="1200" dirty="0" smtClean="0">
                          <a:solidFill>
                            <a:srgbClr val="8D503B"/>
                          </a:solidFill>
                          <a:latin typeface="+mn-lt"/>
                          <a:ea typeface="+mn-ea"/>
                          <a:cs typeface="+mn-cs"/>
                        </a:rPr>
                        <a:t>:</a:t>
                      </a:r>
                      <a:r>
                        <a:rPr lang="en-US" sz="1600" b="1" kern="1200" baseline="0" dirty="0" smtClean="0">
                          <a:solidFill>
                            <a:srgbClr val="8D503B"/>
                          </a:solidFill>
                          <a:latin typeface="+mn-lt"/>
                          <a:ea typeface="+mn-ea"/>
                          <a:cs typeface="+mn-cs"/>
                        </a:rPr>
                        <a:t> </a:t>
                      </a:r>
                      <a:r>
                        <a:rPr lang="en-US" sz="1600" b="1" kern="1200" baseline="0" dirty="0" smtClean="0">
                          <a:solidFill>
                            <a:srgbClr val="50412B"/>
                          </a:solidFill>
                          <a:latin typeface="+mn-lt"/>
                          <a:ea typeface="+mn-ea"/>
                          <a:cs typeface="+mn-cs"/>
                        </a:rPr>
                        <a:t>persecuting religious groups and churches</a:t>
                      </a:r>
                      <a:endParaRPr lang="hu-HU" sz="1600" b="1" kern="1200" dirty="0">
                        <a:solidFill>
                          <a:srgbClr val="50412B"/>
                        </a:solidFill>
                        <a:latin typeface="+mn-lt"/>
                        <a:ea typeface="+mn-ea"/>
                        <a:cs typeface="+mn-cs"/>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u="sng" dirty="0" smtClean="0">
                          <a:solidFill>
                            <a:srgbClr val="8D503B"/>
                          </a:solidFill>
                        </a:rPr>
                        <a:t>Persecuted church</a:t>
                      </a:r>
                      <a:r>
                        <a:rPr lang="en-US" sz="1600" b="1" dirty="0" smtClean="0">
                          <a:solidFill>
                            <a:srgbClr val="8D503B"/>
                          </a:solidFill>
                        </a:rPr>
                        <a:t>:</a:t>
                      </a:r>
                      <a:r>
                        <a:rPr lang="en-US" sz="1600" b="1" baseline="0" dirty="0" smtClean="0">
                          <a:solidFill>
                            <a:srgbClr val="8D503B"/>
                          </a:solidFill>
                        </a:rPr>
                        <a:t> </a:t>
                      </a:r>
                      <a:r>
                        <a:rPr lang="en-US" sz="1600" b="1" baseline="0" dirty="0" smtClean="0">
                          <a:solidFill>
                            <a:srgbClr val="50412B"/>
                          </a:solidFill>
                        </a:rPr>
                        <a:t>being deprived of open (legal) social functions</a:t>
                      </a:r>
                      <a:endParaRPr lang="hu-HU" sz="1600"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600" b="1" dirty="0" smtClean="0">
                          <a:solidFill>
                            <a:srgbClr val="50412B"/>
                          </a:solidFill>
                        </a:rPr>
                        <a:t>Unfree</a:t>
                      </a:r>
                      <a:endParaRPr lang="hu-HU" sz="1600" b="1" dirty="0">
                        <a:solidFill>
                          <a:srgbClr val="50412B"/>
                        </a:solidFill>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48702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49" y="0"/>
            <a:ext cx="8928547" cy="915988"/>
          </a:xfrm>
        </p:spPr>
        <p:txBody>
          <a:bodyPr>
            <a:noAutofit/>
          </a:bodyPr>
          <a:lstStyle/>
          <a:p>
            <a:r>
              <a:rPr lang="en-US" sz="2200" dirty="0">
                <a:solidFill>
                  <a:srgbClr val="8D503B"/>
                </a:solidFill>
                <a:latin typeface="Open Sans" panose="020B0606030504020204" pitchFamily="34" charset="0"/>
                <a:ea typeface="Open Sans" panose="020B0606030504020204" pitchFamily="34" charset="0"/>
                <a:cs typeface="Open Sans" panose="020B0606030504020204" pitchFamily="34" charset="0"/>
              </a:rPr>
              <a:t>Annexation of elites by the leading </a:t>
            </a:r>
            <a:r>
              <a:rPr lang="en-US" sz="2200"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US" sz="2200"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political elite </a:t>
            </a:r>
            <a:r>
              <a:rPr lang="en-US" sz="2200" dirty="0">
                <a:solidFill>
                  <a:srgbClr val="8D503B"/>
                </a:solidFill>
                <a:latin typeface="Open Sans" panose="020B0606030504020204" pitchFamily="34" charset="0"/>
                <a:ea typeface="Open Sans" panose="020B0606030504020204" pitchFamily="34" charset="0"/>
                <a:cs typeface="Open Sans" panose="020B0606030504020204" pitchFamily="34" charset="0"/>
              </a:rPr>
              <a:t>in the six ideal type regimes</a:t>
            </a:r>
            <a:endParaRPr lang="hu-HU" sz="2200"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535404749"/>
              </p:ext>
            </p:extLst>
          </p:nvPr>
        </p:nvGraphicFramePr>
        <p:xfrm>
          <a:off x="107951" y="987426"/>
          <a:ext cx="8928098" cy="4032252"/>
        </p:xfrm>
        <a:graphic>
          <a:graphicData uri="http://schemas.openxmlformats.org/drawingml/2006/table">
            <a:tbl>
              <a:tblPr firstRow="1" bandRow="1">
                <a:tableStyleId>{5940675A-B579-460E-94D1-54222C63F5DA}</a:tableStyleId>
              </a:tblPr>
              <a:tblGrid>
                <a:gridCol w="1007665">
                  <a:extLst>
                    <a:ext uri="{9D8B030D-6E8A-4147-A177-3AD203B41FA5}">
                      <a16:colId xmlns:a16="http://schemas.microsoft.com/office/drawing/2014/main" val="2822174785"/>
                    </a:ext>
                  </a:extLst>
                </a:gridCol>
                <a:gridCol w="1368152">
                  <a:extLst>
                    <a:ext uri="{9D8B030D-6E8A-4147-A177-3AD203B41FA5}">
                      <a16:colId xmlns:a16="http://schemas.microsoft.com/office/drawing/2014/main" val="2791415059"/>
                    </a:ext>
                  </a:extLst>
                </a:gridCol>
                <a:gridCol w="1386154">
                  <a:extLst>
                    <a:ext uri="{9D8B030D-6E8A-4147-A177-3AD203B41FA5}">
                      <a16:colId xmlns:a16="http://schemas.microsoft.com/office/drawing/2014/main" val="518313427"/>
                    </a:ext>
                  </a:extLst>
                </a:gridCol>
                <a:gridCol w="1386154">
                  <a:extLst>
                    <a:ext uri="{9D8B030D-6E8A-4147-A177-3AD203B41FA5}">
                      <a16:colId xmlns:a16="http://schemas.microsoft.com/office/drawing/2014/main" val="3071677171"/>
                    </a:ext>
                  </a:extLst>
                </a:gridCol>
                <a:gridCol w="1386154">
                  <a:extLst>
                    <a:ext uri="{9D8B030D-6E8A-4147-A177-3AD203B41FA5}">
                      <a16:colId xmlns:a16="http://schemas.microsoft.com/office/drawing/2014/main" val="1308608354"/>
                    </a:ext>
                  </a:extLst>
                </a:gridCol>
                <a:gridCol w="1386154">
                  <a:extLst>
                    <a:ext uri="{9D8B030D-6E8A-4147-A177-3AD203B41FA5}">
                      <a16:colId xmlns:a16="http://schemas.microsoft.com/office/drawing/2014/main" val="2436606604"/>
                    </a:ext>
                  </a:extLst>
                </a:gridCol>
                <a:gridCol w="1007665">
                  <a:extLst>
                    <a:ext uri="{9D8B030D-6E8A-4147-A177-3AD203B41FA5}">
                      <a16:colId xmlns:a16="http://schemas.microsoft.com/office/drawing/2014/main" val="2614134199"/>
                    </a:ext>
                  </a:extLst>
                </a:gridCol>
              </a:tblGrid>
              <a:tr h="477684">
                <a:tc>
                  <a:txBody>
                    <a:bodyPr/>
                    <a:lstStyle/>
                    <a:p>
                      <a:pPr algn="ctr">
                        <a:lnSpc>
                          <a:spcPct val="100000"/>
                        </a:lnSpc>
                      </a:pPr>
                      <a:endParaRPr lang="hu-HU" sz="1600" b="1" dirty="0">
                        <a:solidFill>
                          <a:srgbClr val="50412B"/>
                        </a:solidFill>
                        <a:effectLst/>
                        <a:latin typeface="Calibri" panose="020F0502020204030204" pitchFamily="34" charset="0"/>
                        <a:cs typeface="Times New Roman" panose="02020603050405020304" pitchFamily="18" charset="0"/>
                      </a:endParaRPr>
                    </a:p>
                  </a:txBody>
                  <a:tcPr marL="88311" marR="88311" marT="44155" marB="44155"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Economic elite</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Media elite</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Cultural elite</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Administrative elite</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gn="ctr">
                        <a:lnSpc>
                          <a:spcPct val="100000"/>
                        </a:lnSpc>
                        <a:spcAft>
                          <a:spcPts val="0"/>
                        </a:spcAft>
                      </a:pPr>
                      <a:r>
                        <a:rPr lang="en-US" sz="1200" b="1" dirty="0">
                          <a:solidFill>
                            <a:srgbClr val="50412B"/>
                          </a:solidFill>
                          <a:effectLst/>
                        </a:rPr>
                        <a:t>Law </a:t>
                      </a:r>
                      <a:r>
                        <a:rPr lang="en-US" sz="1200" b="1" dirty="0" smtClean="0">
                          <a:solidFill>
                            <a:srgbClr val="50412B"/>
                          </a:solidFill>
                          <a:effectLst/>
                        </a:rPr>
                        <a:t>enforcement </a:t>
                      </a:r>
                      <a:r>
                        <a:rPr lang="en-US" sz="1200" b="1" dirty="0">
                          <a:solidFill>
                            <a:srgbClr val="50412B"/>
                          </a:solidFill>
                          <a:effectLst/>
                        </a:rPr>
                        <a:t>elite</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45720" algn="ctr">
                        <a:lnSpc>
                          <a:spcPct val="100000"/>
                        </a:lnSpc>
                        <a:spcAft>
                          <a:spcPts val="0"/>
                        </a:spcAft>
                      </a:pPr>
                      <a:r>
                        <a:rPr lang="en-US" sz="1200" b="1" dirty="0">
                          <a:solidFill>
                            <a:srgbClr val="50412B"/>
                          </a:solidFill>
                          <a:effectLst/>
                        </a:rPr>
                        <a:t>Political elite (opposition)</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344047021"/>
                  </a:ext>
                </a:extLst>
              </a:tr>
              <a:tr h="489098">
                <a:tc>
                  <a:txBody>
                    <a:bodyPr/>
                    <a:lstStyle/>
                    <a:p>
                      <a:pPr>
                        <a:lnSpc>
                          <a:spcPct val="100000"/>
                        </a:lnSpc>
                        <a:spcAft>
                          <a:spcPts val="0"/>
                        </a:spcAft>
                      </a:pPr>
                      <a:r>
                        <a:rPr lang="en-US" sz="1200" b="1" dirty="0">
                          <a:solidFill>
                            <a:srgbClr val="50412B"/>
                          </a:solidFill>
                          <a:effectLst/>
                        </a:rPr>
                        <a:t>Liberal democracy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No</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No</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No</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No</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gn="ctr">
                        <a:lnSpc>
                          <a:spcPct val="100000"/>
                        </a:lnSpc>
                        <a:spcAft>
                          <a:spcPts val="0"/>
                        </a:spcAft>
                      </a:pPr>
                      <a:r>
                        <a:rPr lang="en-US" sz="1200" b="1" dirty="0">
                          <a:solidFill>
                            <a:srgbClr val="50412B"/>
                          </a:solidFill>
                          <a:effectLst/>
                        </a:rPr>
                        <a:t>No</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45720" algn="ctr">
                        <a:lnSpc>
                          <a:spcPct val="100000"/>
                        </a:lnSpc>
                        <a:spcAft>
                          <a:spcPts val="0"/>
                        </a:spcAft>
                      </a:pPr>
                      <a:r>
                        <a:rPr lang="en-US" sz="1200" b="1">
                          <a:solidFill>
                            <a:srgbClr val="50412B"/>
                          </a:solidFill>
                          <a:effectLst/>
                        </a:rPr>
                        <a:t>No</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191035514"/>
                  </a:ext>
                </a:extLst>
              </a:tr>
              <a:tr h="489098">
                <a:tc>
                  <a:txBody>
                    <a:bodyPr/>
                    <a:lstStyle/>
                    <a:p>
                      <a:pPr>
                        <a:lnSpc>
                          <a:spcPct val="100000"/>
                        </a:lnSpc>
                        <a:spcAft>
                          <a:spcPts val="0"/>
                        </a:spcAft>
                      </a:pPr>
                      <a:r>
                        <a:rPr lang="en-US" sz="1200" b="1" dirty="0">
                          <a:solidFill>
                            <a:srgbClr val="50412B"/>
                          </a:solidFill>
                          <a:effectLst/>
                        </a:rPr>
                        <a:t>Communist dictatorship</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Fully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Fully</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Fully</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Fully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gn="ctr">
                        <a:lnSpc>
                          <a:spcPct val="100000"/>
                        </a:lnSpc>
                        <a:spcAft>
                          <a:spcPts val="0"/>
                        </a:spcAft>
                      </a:pPr>
                      <a:r>
                        <a:rPr lang="en-US" sz="1200" b="1">
                          <a:solidFill>
                            <a:srgbClr val="50412B"/>
                          </a:solidFill>
                          <a:effectLst/>
                        </a:rPr>
                        <a:t>Fully</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45720" algn="ctr">
                        <a:lnSpc>
                          <a:spcPct val="100000"/>
                        </a:lnSpc>
                        <a:spcAft>
                          <a:spcPts val="0"/>
                        </a:spcAft>
                      </a:pPr>
                      <a:r>
                        <a:rPr lang="en-US" sz="1200" b="1">
                          <a:solidFill>
                            <a:srgbClr val="50412B"/>
                          </a:solidFill>
                          <a:effectLst/>
                        </a:rPr>
                        <a:t>n.a.</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827209187"/>
                  </a:ext>
                </a:extLst>
              </a:tr>
              <a:tr h="489098">
                <a:tc>
                  <a:txBody>
                    <a:bodyPr/>
                    <a:lstStyle/>
                    <a:p>
                      <a:pPr>
                        <a:lnSpc>
                          <a:spcPct val="100000"/>
                        </a:lnSpc>
                        <a:spcAft>
                          <a:spcPts val="0"/>
                        </a:spcAft>
                      </a:pPr>
                      <a:r>
                        <a:rPr lang="en-US" sz="1200" b="1">
                          <a:solidFill>
                            <a:srgbClr val="50412B"/>
                          </a:solidFill>
                          <a:effectLst/>
                        </a:rPr>
                        <a:t>Patronal autocracy</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Partially </a:t>
                      </a:r>
                      <a:endParaRPr lang="en-US" sz="1200" b="1" dirty="0" smtClean="0">
                        <a:solidFill>
                          <a:srgbClr val="50412B"/>
                        </a:solidFill>
                        <a:effectLst/>
                      </a:endParaRPr>
                    </a:p>
                    <a:p>
                      <a:pPr algn="ctr">
                        <a:lnSpc>
                          <a:spcPct val="100000"/>
                        </a:lnSpc>
                        <a:spcAft>
                          <a:spcPts val="0"/>
                        </a:spcAft>
                      </a:pPr>
                      <a:r>
                        <a:rPr lang="en-US" sz="1200" b="1" dirty="0" smtClean="0">
                          <a:solidFill>
                            <a:srgbClr val="50412B"/>
                          </a:solidFill>
                          <a:effectLst/>
                        </a:rPr>
                        <a:t>(</a:t>
                      </a:r>
                      <a:r>
                        <a:rPr lang="en-US" sz="1200" b="1" dirty="0">
                          <a:solidFill>
                            <a:srgbClr val="50412B"/>
                          </a:solidFill>
                          <a:effectLst/>
                        </a:rPr>
                        <a:t>with merger)</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Partially</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Partially</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Fully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gn="ctr">
                        <a:lnSpc>
                          <a:spcPct val="100000"/>
                        </a:lnSpc>
                        <a:spcAft>
                          <a:spcPts val="0"/>
                        </a:spcAft>
                      </a:pPr>
                      <a:r>
                        <a:rPr lang="en-US" sz="1200" b="1" dirty="0">
                          <a:solidFill>
                            <a:srgbClr val="50412B"/>
                          </a:solidFill>
                          <a:effectLst/>
                        </a:rPr>
                        <a:t>Fully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45720" algn="ctr">
                        <a:lnSpc>
                          <a:spcPct val="100000"/>
                        </a:lnSpc>
                        <a:spcAft>
                          <a:spcPts val="0"/>
                        </a:spcAft>
                      </a:pPr>
                      <a:r>
                        <a:rPr lang="en-US" sz="1200" b="1" dirty="0">
                          <a:solidFill>
                            <a:srgbClr val="50412B"/>
                          </a:solidFill>
                          <a:effectLst/>
                        </a:rPr>
                        <a:t>Partially </a:t>
                      </a:r>
                      <a:endParaRPr lang="en-US" sz="1200" b="1" dirty="0" smtClean="0">
                        <a:solidFill>
                          <a:srgbClr val="50412B"/>
                        </a:solidFill>
                        <a:effectLst/>
                      </a:endParaRPr>
                    </a:p>
                    <a:p>
                      <a:pPr marL="45720" algn="ctr">
                        <a:lnSpc>
                          <a:spcPct val="100000"/>
                        </a:lnSpc>
                        <a:spcAft>
                          <a:spcPts val="0"/>
                        </a:spcAft>
                      </a:pPr>
                      <a:r>
                        <a:rPr lang="en-US" sz="1200" b="1" dirty="0" smtClean="0">
                          <a:solidFill>
                            <a:srgbClr val="50412B"/>
                          </a:solidFill>
                          <a:effectLst/>
                        </a:rPr>
                        <a:t>(</a:t>
                      </a:r>
                      <a:r>
                        <a:rPr lang="en-US" sz="1200" b="1" dirty="0">
                          <a:solidFill>
                            <a:srgbClr val="50412B"/>
                          </a:solidFill>
                          <a:effectLst/>
                        </a:rPr>
                        <a:t>with merger)</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687708307"/>
                  </a:ext>
                </a:extLst>
              </a:tr>
              <a:tr h="610282">
                <a:tc>
                  <a:txBody>
                    <a:bodyPr/>
                    <a:lstStyle/>
                    <a:p>
                      <a:pPr>
                        <a:lnSpc>
                          <a:spcPct val="100000"/>
                        </a:lnSpc>
                        <a:spcAft>
                          <a:spcPts val="0"/>
                        </a:spcAft>
                      </a:pPr>
                      <a:r>
                        <a:rPr lang="en-US" sz="1200" b="1" dirty="0">
                          <a:solidFill>
                            <a:srgbClr val="50412B"/>
                          </a:solidFill>
                          <a:effectLst/>
                        </a:rPr>
                        <a:t>Conservative autocracy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Partially </a:t>
                      </a:r>
                      <a:endParaRPr lang="en-US" sz="1200" b="1" dirty="0" smtClean="0">
                        <a:solidFill>
                          <a:srgbClr val="50412B"/>
                        </a:solidFill>
                        <a:effectLst/>
                      </a:endParaRPr>
                    </a:p>
                    <a:p>
                      <a:pPr algn="ctr">
                        <a:lnSpc>
                          <a:spcPct val="100000"/>
                        </a:lnSpc>
                        <a:spcAft>
                          <a:spcPts val="0"/>
                        </a:spcAft>
                      </a:pPr>
                      <a:r>
                        <a:rPr lang="en-US" sz="1200" b="1" dirty="0" smtClean="0">
                          <a:solidFill>
                            <a:srgbClr val="50412B"/>
                          </a:solidFill>
                          <a:effectLst/>
                        </a:rPr>
                        <a:t>(</a:t>
                      </a:r>
                      <a:r>
                        <a:rPr lang="en-US" sz="1200" b="1" dirty="0">
                          <a:solidFill>
                            <a:srgbClr val="50412B"/>
                          </a:solidFill>
                          <a:effectLst/>
                        </a:rPr>
                        <a:t>only state)</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Partially </a:t>
                      </a:r>
                      <a:endParaRPr lang="en-US" sz="1200" b="1" dirty="0" smtClean="0">
                        <a:solidFill>
                          <a:srgbClr val="50412B"/>
                        </a:solidFill>
                        <a:effectLst/>
                      </a:endParaRPr>
                    </a:p>
                    <a:p>
                      <a:pPr algn="ctr">
                        <a:lnSpc>
                          <a:spcPct val="100000"/>
                        </a:lnSpc>
                        <a:spcAft>
                          <a:spcPts val="0"/>
                        </a:spcAft>
                      </a:pPr>
                      <a:r>
                        <a:rPr lang="en-US" sz="1200" b="1" dirty="0" smtClean="0">
                          <a:solidFill>
                            <a:srgbClr val="50412B"/>
                          </a:solidFill>
                          <a:effectLst/>
                        </a:rPr>
                        <a:t>(</a:t>
                      </a:r>
                      <a:r>
                        <a:rPr lang="en-US" sz="1200" b="1" dirty="0">
                          <a:solidFill>
                            <a:srgbClr val="50412B"/>
                          </a:solidFill>
                          <a:effectLst/>
                        </a:rPr>
                        <a:t>only state)</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No</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Fully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gn="ctr">
                        <a:lnSpc>
                          <a:spcPct val="100000"/>
                        </a:lnSpc>
                        <a:spcAft>
                          <a:spcPts val="0"/>
                        </a:spcAft>
                      </a:pPr>
                      <a:r>
                        <a:rPr lang="en-US" sz="1200" b="1" dirty="0">
                          <a:solidFill>
                            <a:srgbClr val="50412B"/>
                          </a:solidFill>
                          <a:effectLst/>
                        </a:rPr>
                        <a:t>Fully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45720" algn="ctr">
                        <a:lnSpc>
                          <a:spcPct val="100000"/>
                        </a:lnSpc>
                        <a:spcAft>
                          <a:spcPts val="0"/>
                        </a:spcAft>
                      </a:pPr>
                      <a:r>
                        <a:rPr lang="en-US" sz="1200" b="1">
                          <a:solidFill>
                            <a:srgbClr val="50412B"/>
                          </a:solidFill>
                          <a:effectLst/>
                        </a:rPr>
                        <a:t>No</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627980236"/>
                  </a:ext>
                </a:extLst>
              </a:tr>
              <a:tr h="696227">
                <a:tc>
                  <a:txBody>
                    <a:bodyPr/>
                    <a:lstStyle/>
                    <a:p>
                      <a:pPr>
                        <a:lnSpc>
                          <a:spcPct val="100000"/>
                        </a:lnSpc>
                        <a:spcAft>
                          <a:spcPts val="0"/>
                        </a:spcAft>
                      </a:pPr>
                      <a:r>
                        <a:rPr lang="en-US" sz="1200" b="1" dirty="0">
                          <a:solidFill>
                            <a:srgbClr val="50412B"/>
                          </a:solidFill>
                          <a:effectLst/>
                        </a:rPr>
                        <a:t>Market-exploiting dictatorship</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Partially</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Partially</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Partially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Fully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gn="ctr">
                        <a:lnSpc>
                          <a:spcPct val="100000"/>
                        </a:lnSpc>
                        <a:spcAft>
                          <a:spcPts val="0"/>
                        </a:spcAft>
                      </a:pPr>
                      <a:r>
                        <a:rPr lang="en-US" sz="1200" b="1" dirty="0">
                          <a:solidFill>
                            <a:srgbClr val="50412B"/>
                          </a:solidFill>
                          <a:effectLst/>
                        </a:rPr>
                        <a:t>Fully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45720" algn="ctr">
                        <a:lnSpc>
                          <a:spcPct val="100000"/>
                        </a:lnSpc>
                        <a:spcAft>
                          <a:spcPts val="0"/>
                        </a:spcAft>
                      </a:pPr>
                      <a:r>
                        <a:rPr lang="en-US" sz="1200" b="1" dirty="0" err="1">
                          <a:solidFill>
                            <a:srgbClr val="50412B"/>
                          </a:solidFill>
                          <a:effectLst/>
                        </a:rPr>
                        <a:t>n.a</a:t>
                      </a:r>
                      <a:r>
                        <a:rPr lang="en-US" sz="1200" b="1" dirty="0">
                          <a:solidFill>
                            <a:srgbClr val="50412B"/>
                          </a:solidFill>
                          <a:effectLst/>
                        </a:rPr>
                        <a:t>.</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825601491"/>
                  </a:ext>
                </a:extLst>
              </a:tr>
              <a:tr h="780765">
                <a:tc>
                  <a:txBody>
                    <a:bodyPr/>
                    <a:lstStyle/>
                    <a:p>
                      <a:pPr>
                        <a:lnSpc>
                          <a:spcPct val="100000"/>
                        </a:lnSpc>
                        <a:spcAft>
                          <a:spcPts val="0"/>
                        </a:spcAft>
                      </a:pPr>
                      <a:r>
                        <a:rPr lang="en-US" sz="1200" b="1" dirty="0">
                          <a:solidFill>
                            <a:srgbClr val="50412B"/>
                          </a:solidFill>
                          <a:effectLst/>
                        </a:rPr>
                        <a:t>Patronal Democracy</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Partially (with merger; shared by pyramids)</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a:solidFill>
                            <a:srgbClr val="50412B"/>
                          </a:solidFill>
                          <a:effectLst/>
                        </a:rPr>
                        <a:t>Partially (shared by pyramids)</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Partially </a:t>
                      </a:r>
                      <a:r>
                        <a:rPr lang="en-US" sz="1200" b="1" dirty="0" smtClean="0">
                          <a:solidFill>
                            <a:srgbClr val="50412B"/>
                          </a:solidFill>
                          <a:effectLst/>
                        </a:rPr>
                        <a:t>(</a:t>
                      </a:r>
                      <a:r>
                        <a:rPr lang="en-US" sz="1200" b="1" dirty="0">
                          <a:solidFill>
                            <a:srgbClr val="50412B"/>
                          </a:solidFill>
                          <a:effectLst/>
                        </a:rPr>
                        <a:t>shared by pyramids)</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200" b="1" dirty="0">
                          <a:solidFill>
                            <a:srgbClr val="50412B"/>
                          </a:solidFill>
                          <a:effectLst/>
                        </a:rPr>
                        <a:t>Partially </a:t>
                      </a:r>
                      <a:r>
                        <a:rPr lang="en-US" sz="1200" b="1" dirty="0" smtClean="0">
                          <a:solidFill>
                            <a:srgbClr val="50412B"/>
                          </a:solidFill>
                          <a:effectLst/>
                        </a:rPr>
                        <a:t>(</a:t>
                      </a:r>
                      <a:r>
                        <a:rPr lang="en-US" sz="1200" b="1" dirty="0">
                          <a:solidFill>
                            <a:srgbClr val="50412B"/>
                          </a:solidFill>
                          <a:effectLst/>
                        </a:rPr>
                        <a:t>shared by pyramids)</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11" marR="88311" marT="44155" marB="44155"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marL="90170" algn="ctr">
                        <a:lnSpc>
                          <a:spcPct val="100000"/>
                        </a:lnSpc>
                        <a:spcAft>
                          <a:spcPts val="0"/>
                        </a:spcAft>
                      </a:pPr>
                      <a:r>
                        <a:rPr lang="en-US" sz="1200" b="1" dirty="0">
                          <a:solidFill>
                            <a:srgbClr val="50412B"/>
                          </a:solidFill>
                          <a:effectLst/>
                        </a:rPr>
                        <a:t>Partially </a:t>
                      </a:r>
                      <a:r>
                        <a:rPr lang="en-US" sz="1200" b="1" dirty="0" smtClean="0">
                          <a:solidFill>
                            <a:srgbClr val="50412B"/>
                          </a:solidFill>
                          <a:effectLst/>
                        </a:rPr>
                        <a:t>(</a:t>
                      </a:r>
                      <a:r>
                        <a:rPr lang="en-US" sz="1200" b="1" dirty="0">
                          <a:solidFill>
                            <a:srgbClr val="50412B"/>
                          </a:solidFill>
                          <a:effectLst/>
                        </a:rPr>
                        <a:t>shared </a:t>
                      </a:r>
                      <a:endParaRPr lang="en-US" sz="1200" b="1" dirty="0" smtClean="0">
                        <a:solidFill>
                          <a:srgbClr val="50412B"/>
                        </a:solidFill>
                        <a:effectLst/>
                      </a:endParaRPr>
                    </a:p>
                    <a:p>
                      <a:pPr marL="90170" algn="ctr">
                        <a:lnSpc>
                          <a:spcPct val="100000"/>
                        </a:lnSpc>
                        <a:spcAft>
                          <a:spcPts val="0"/>
                        </a:spcAft>
                      </a:pPr>
                      <a:r>
                        <a:rPr lang="en-US" sz="1200" b="1" dirty="0" smtClean="0">
                          <a:solidFill>
                            <a:srgbClr val="50412B"/>
                          </a:solidFill>
                          <a:effectLst/>
                        </a:rPr>
                        <a:t>by </a:t>
                      </a:r>
                      <a:r>
                        <a:rPr lang="en-US" sz="1200" b="1" dirty="0">
                          <a:solidFill>
                            <a:srgbClr val="50412B"/>
                          </a:solidFill>
                          <a:effectLst/>
                        </a:rPr>
                        <a:t>pyramids)</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marL="45720" algn="ctr">
                        <a:lnSpc>
                          <a:spcPct val="100000"/>
                        </a:lnSpc>
                        <a:spcAft>
                          <a:spcPts val="0"/>
                        </a:spcAft>
                      </a:pPr>
                      <a:r>
                        <a:rPr lang="en-US" sz="1200" b="1" dirty="0">
                          <a:solidFill>
                            <a:srgbClr val="50412B"/>
                          </a:solidFill>
                          <a:effectLst/>
                        </a:rPr>
                        <a:t>No</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224924144"/>
                  </a:ext>
                </a:extLst>
              </a:tr>
            </a:tbl>
          </a:graphicData>
        </a:graphic>
      </p:graphicFrame>
    </p:spTree>
    <p:extLst>
      <p:ext uri="{BB962C8B-B14F-4D97-AF65-F5344CB8AC3E}">
        <p14:creationId xmlns:p14="http://schemas.microsoft.com/office/powerpoint/2010/main" val="226100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226700"/>
            <a:ext cx="8928100" cy="1276349"/>
          </a:xfrm>
        </p:spPr>
        <p:txBody>
          <a:bodyPr>
            <a:normAutofit/>
          </a:bodyPr>
          <a:lstStyle/>
          <a:p>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The Ruling Elites in a Liberal Democracy: </a:t>
            </a:r>
            <a:b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Autonomous Elites</a:t>
            </a:r>
            <a:endParaRPr lang="hu-HU" sz="2200" dirty="0">
              <a:solidFill>
                <a:srgbClr val="8B52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Szövegdoboz 35"/>
          <p:cNvSpPr txBox="1">
            <a:spLocks noChangeArrowheads="1"/>
          </p:cNvSpPr>
          <p:nvPr/>
        </p:nvSpPr>
        <p:spPr bwMode="auto">
          <a:xfrm>
            <a:off x="773139" y="1502306"/>
            <a:ext cx="7597721" cy="418861"/>
          </a:xfrm>
          <a:prstGeom prst="roundRect">
            <a:avLst/>
          </a:prstGeom>
          <a:solidFill>
            <a:srgbClr val="B3AA9D">
              <a:alpha val="50000"/>
            </a:srgbClr>
          </a:solidFill>
          <a:ln>
            <a:noFill/>
          </a:ln>
          <a:extLst/>
        </p:spPr>
        <p:txBody>
          <a:bodyPr rot="0" vert="horz" wrap="square" lIns="0" tIns="0" rIns="0" bIns="0" anchor="ctr" anchorCtr="0" upright="1">
            <a:noAutofit/>
          </a:bodyPr>
          <a:lstStyle/>
          <a:p>
            <a:pPr algn="ctr">
              <a:spcAft>
                <a:spcPts val="1000"/>
              </a:spcAft>
            </a:pPr>
            <a:r>
              <a:rPr lang="en-US" sz="1400" b="1" u="sng" dirty="0" smtClean="0">
                <a:solidFill>
                  <a:srgbClr val="50412C"/>
                </a:solidFill>
                <a:effectLst/>
                <a:latin typeface="Calibri"/>
                <a:ea typeface="Calibri"/>
                <a:cs typeface="Times New Roman"/>
              </a:rPr>
              <a:t>Legend</a:t>
            </a:r>
            <a:r>
              <a:rPr lang="en-US" sz="1400" b="1" dirty="0">
                <a:solidFill>
                  <a:srgbClr val="50412C"/>
                </a:solidFill>
                <a:effectLst/>
                <a:latin typeface="Calibri"/>
                <a:ea typeface="Calibri"/>
                <a:cs typeface="Times New Roman"/>
              </a:rPr>
              <a:t>: Every triangle represents an elite and the tops of the triangles, the tops of the elites.</a:t>
            </a:r>
            <a:endParaRPr lang="hu-HU" sz="1400" b="1" dirty="0">
              <a:solidFill>
                <a:srgbClr val="50412C"/>
              </a:solidFill>
              <a:effectLst/>
              <a:latin typeface="Calibri"/>
              <a:ea typeface="Calibri"/>
              <a:cs typeface="Times New Roman"/>
            </a:endParaRPr>
          </a:p>
        </p:txBody>
      </p:sp>
      <p:sp>
        <p:nvSpPr>
          <p:cNvPr id="10" name="AutoShape 18"/>
          <p:cNvSpPr>
            <a:spLocks noChangeArrowheads="1"/>
          </p:cNvSpPr>
          <p:nvPr/>
        </p:nvSpPr>
        <p:spPr bwMode="auto">
          <a:xfrm>
            <a:off x="6367210" y="2222386"/>
            <a:ext cx="1193799" cy="1861532"/>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dirty="0" err="1">
                <a:solidFill>
                  <a:srgbClr val="50412C"/>
                </a:solidFill>
                <a:effectLst/>
                <a:latin typeface="Calibri"/>
                <a:ea typeface="Calibri"/>
                <a:cs typeface="Times New Roman"/>
              </a:rPr>
              <a:t>Admin</a:t>
            </a:r>
            <a:r>
              <a:rPr lang="hu-HU" sz="1400" b="1" dirty="0">
                <a:solidFill>
                  <a:srgbClr val="50412C"/>
                </a:solidFill>
                <a:effectLst/>
                <a:latin typeface="Calibri"/>
                <a:ea typeface="Calibri"/>
                <a:cs typeface="Times New Roman"/>
              </a:rPr>
              <a:t>.</a:t>
            </a:r>
            <a:endParaRPr lang="hu-HU" sz="2000" dirty="0">
              <a:solidFill>
                <a:srgbClr val="50412C"/>
              </a:solidFill>
              <a:effectLst/>
              <a:latin typeface="Calibri"/>
              <a:ea typeface="Calibri"/>
              <a:cs typeface="Times New Roman"/>
            </a:endParaRPr>
          </a:p>
        </p:txBody>
      </p:sp>
      <p:sp>
        <p:nvSpPr>
          <p:cNvPr id="11" name="AutoShape 19"/>
          <p:cNvSpPr>
            <a:spLocks noChangeArrowheads="1"/>
          </p:cNvSpPr>
          <p:nvPr/>
        </p:nvSpPr>
        <p:spPr bwMode="auto">
          <a:xfrm>
            <a:off x="7563262" y="2222386"/>
            <a:ext cx="1193799" cy="1861532"/>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a:solidFill>
                  <a:srgbClr val="50412C"/>
                </a:solidFill>
                <a:effectLst/>
                <a:latin typeface="Calibri"/>
                <a:ea typeface="Calibri"/>
                <a:cs typeface="Times New Roman"/>
              </a:rPr>
              <a:t>Law e.</a:t>
            </a:r>
            <a:endParaRPr lang="hu-HU" sz="2000">
              <a:solidFill>
                <a:srgbClr val="50412C"/>
              </a:solidFill>
              <a:effectLst/>
              <a:latin typeface="Calibri"/>
              <a:ea typeface="Calibri"/>
              <a:cs typeface="Times New Roman"/>
            </a:endParaRPr>
          </a:p>
        </p:txBody>
      </p:sp>
      <p:sp>
        <p:nvSpPr>
          <p:cNvPr id="12" name="Háromszög 11"/>
          <p:cNvSpPr>
            <a:spLocks noChangeArrowheads="1"/>
          </p:cNvSpPr>
          <p:nvPr/>
        </p:nvSpPr>
        <p:spPr bwMode="auto">
          <a:xfrm>
            <a:off x="2779045" y="2222386"/>
            <a:ext cx="1193799" cy="1861532"/>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400" b="1">
                <a:solidFill>
                  <a:srgbClr val="50412C"/>
                </a:solidFill>
                <a:effectLst/>
                <a:latin typeface="Calibri"/>
                <a:ea typeface="Calibri"/>
                <a:cs typeface="Times New Roman"/>
              </a:rPr>
              <a:t>Econ.</a:t>
            </a:r>
            <a:endParaRPr lang="hu-HU" sz="2000">
              <a:solidFill>
                <a:srgbClr val="50412C"/>
              </a:solidFill>
              <a:effectLst/>
              <a:latin typeface="Calibri"/>
              <a:ea typeface="Calibri"/>
              <a:cs typeface="Times New Roman"/>
            </a:endParaRPr>
          </a:p>
        </p:txBody>
      </p:sp>
      <p:sp>
        <p:nvSpPr>
          <p:cNvPr id="13" name="AutoShape 21"/>
          <p:cNvSpPr>
            <a:spLocks noChangeArrowheads="1"/>
          </p:cNvSpPr>
          <p:nvPr/>
        </p:nvSpPr>
        <p:spPr bwMode="auto">
          <a:xfrm>
            <a:off x="3975100" y="2222386"/>
            <a:ext cx="1193799" cy="1861532"/>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400" b="1">
                <a:solidFill>
                  <a:srgbClr val="50412C"/>
                </a:solidFill>
                <a:effectLst/>
                <a:latin typeface="Calibri"/>
                <a:ea typeface="Calibri"/>
                <a:cs typeface="Times New Roman"/>
              </a:rPr>
              <a:t>Media</a:t>
            </a:r>
            <a:endParaRPr lang="hu-HU" sz="2000">
              <a:solidFill>
                <a:srgbClr val="50412C"/>
              </a:solidFill>
              <a:effectLst/>
              <a:latin typeface="Calibri"/>
              <a:ea typeface="Calibri"/>
              <a:cs typeface="Times New Roman"/>
            </a:endParaRPr>
          </a:p>
        </p:txBody>
      </p:sp>
      <p:sp>
        <p:nvSpPr>
          <p:cNvPr id="14" name="Háromszög 13"/>
          <p:cNvSpPr>
            <a:spLocks noChangeArrowheads="1"/>
          </p:cNvSpPr>
          <p:nvPr/>
        </p:nvSpPr>
        <p:spPr bwMode="auto">
          <a:xfrm>
            <a:off x="5171155" y="2222386"/>
            <a:ext cx="1193799" cy="1861532"/>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400" b="1">
                <a:solidFill>
                  <a:srgbClr val="50412C"/>
                </a:solidFill>
                <a:effectLst/>
                <a:latin typeface="Calibri"/>
                <a:ea typeface="Calibri"/>
                <a:cs typeface="Times New Roman"/>
              </a:rPr>
              <a:t>Cult.</a:t>
            </a:r>
            <a:endParaRPr lang="hu-HU" sz="2000">
              <a:solidFill>
                <a:srgbClr val="50412C"/>
              </a:solidFill>
              <a:effectLst/>
              <a:latin typeface="Calibri"/>
              <a:ea typeface="Calibri"/>
              <a:cs typeface="Times New Roman"/>
            </a:endParaRPr>
          </a:p>
        </p:txBody>
      </p:sp>
      <p:sp>
        <p:nvSpPr>
          <p:cNvPr id="15" name="AutoShape 23"/>
          <p:cNvSpPr>
            <a:spLocks noChangeArrowheads="1"/>
          </p:cNvSpPr>
          <p:nvPr/>
        </p:nvSpPr>
        <p:spPr bwMode="auto">
          <a:xfrm>
            <a:off x="386935" y="2222386"/>
            <a:ext cx="1193799" cy="1861532"/>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400" b="1" dirty="0">
                <a:solidFill>
                  <a:srgbClr val="50412C"/>
                </a:solidFill>
                <a:effectLst/>
                <a:latin typeface="Calibri"/>
                <a:ea typeface="Calibri"/>
                <a:cs typeface="Times New Roman"/>
              </a:rPr>
              <a:t>Pol. (ruling)</a:t>
            </a:r>
            <a:endParaRPr lang="hu-HU" sz="2000" dirty="0">
              <a:solidFill>
                <a:srgbClr val="50412C"/>
              </a:solidFill>
              <a:effectLst/>
              <a:latin typeface="Calibri"/>
              <a:ea typeface="Calibri"/>
              <a:cs typeface="Times New Roman"/>
            </a:endParaRPr>
          </a:p>
        </p:txBody>
      </p:sp>
      <p:sp>
        <p:nvSpPr>
          <p:cNvPr id="7" name="AutoShape 130"/>
          <p:cNvSpPr>
            <a:spLocks noChangeArrowheads="1"/>
          </p:cNvSpPr>
          <p:nvPr/>
        </p:nvSpPr>
        <p:spPr bwMode="auto">
          <a:xfrm>
            <a:off x="1582990" y="2222386"/>
            <a:ext cx="1193799" cy="1861532"/>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400" b="1" dirty="0">
                <a:solidFill>
                  <a:srgbClr val="50412C"/>
                </a:solidFill>
                <a:effectLst/>
                <a:latin typeface="Calibri"/>
                <a:ea typeface="Calibri"/>
                <a:cs typeface="Times New Roman"/>
              </a:rPr>
              <a:t>Pol. (opp.)</a:t>
            </a:r>
            <a:endParaRPr lang="hu-HU" sz="2000" dirty="0">
              <a:solidFill>
                <a:srgbClr val="50412C"/>
              </a:solidFill>
              <a:effectLst/>
              <a:latin typeface="Calibri"/>
              <a:ea typeface="Calibri"/>
              <a:cs typeface="Times New Roman"/>
            </a:endParaRPr>
          </a:p>
        </p:txBody>
      </p:sp>
    </p:spTree>
    <p:extLst>
      <p:ext uri="{BB962C8B-B14F-4D97-AF65-F5344CB8AC3E}">
        <p14:creationId xmlns:p14="http://schemas.microsoft.com/office/powerpoint/2010/main" val="58163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15988"/>
          </a:xfrm>
        </p:spPr>
        <p:txBody>
          <a:bodyPr>
            <a:noAutofit/>
          </a:bodyPr>
          <a:lstStyle/>
          <a:p>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Elites and political actors (1)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in the three polar type regimes</a:t>
            </a:r>
            <a:endPar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2858203331"/>
              </p:ext>
            </p:extLst>
          </p:nvPr>
        </p:nvGraphicFramePr>
        <p:xfrm>
          <a:off x="102602" y="987425"/>
          <a:ext cx="8933450" cy="4032250"/>
        </p:xfrm>
        <a:graphic>
          <a:graphicData uri="http://schemas.openxmlformats.org/drawingml/2006/table">
            <a:tbl>
              <a:tblPr>
                <a:tableStyleId>{616DA210-FB5B-4158-B5E0-FEB733F419BA}</a:tableStyleId>
              </a:tblPr>
              <a:tblGrid>
                <a:gridCol w="1805102">
                  <a:extLst>
                    <a:ext uri="{9D8B030D-6E8A-4147-A177-3AD203B41FA5}">
                      <a16:colId xmlns:a16="http://schemas.microsoft.com/office/drawing/2014/main" val="3691086866"/>
                    </a:ext>
                  </a:extLst>
                </a:gridCol>
                <a:gridCol w="2376116">
                  <a:extLst>
                    <a:ext uri="{9D8B030D-6E8A-4147-A177-3AD203B41FA5}">
                      <a16:colId xmlns:a16="http://schemas.microsoft.com/office/drawing/2014/main" val="2798289139"/>
                    </a:ext>
                  </a:extLst>
                </a:gridCol>
                <a:gridCol w="2376116">
                  <a:extLst>
                    <a:ext uri="{9D8B030D-6E8A-4147-A177-3AD203B41FA5}">
                      <a16:colId xmlns:a16="http://schemas.microsoft.com/office/drawing/2014/main" val="3900325850"/>
                    </a:ext>
                  </a:extLst>
                </a:gridCol>
                <a:gridCol w="2376116">
                  <a:extLst>
                    <a:ext uri="{9D8B030D-6E8A-4147-A177-3AD203B41FA5}">
                      <a16:colId xmlns:a16="http://schemas.microsoft.com/office/drawing/2014/main" val="168663762"/>
                    </a:ext>
                  </a:extLst>
                </a:gridCol>
              </a:tblGrid>
              <a:tr h="324372">
                <a:tc>
                  <a:txBody>
                    <a:bodyPr/>
                    <a:lstStyle/>
                    <a:p>
                      <a:pPr>
                        <a:lnSpc>
                          <a:spcPct val="115000"/>
                        </a:lnSpc>
                        <a:spcAft>
                          <a:spcPts val="0"/>
                        </a:spcAft>
                      </a:pPr>
                      <a:r>
                        <a:rPr lang="en-US" sz="1600" b="1" dirty="0">
                          <a:solidFill>
                            <a:srgbClr val="50412B"/>
                          </a:solidFill>
                          <a:effectLst/>
                        </a:rPr>
                        <a:t> </a:t>
                      </a:r>
                      <a:endParaRPr lang="hu-HU" sz="14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15000"/>
                        </a:lnSpc>
                        <a:spcAft>
                          <a:spcPts val="0"/>
                        </a:spcAft>
                      </a:pPr>
                      <a:r>
                        <a:rPr lang="en-US" sz="1600" b="1" dirty="0">
                          <a:solidFill>
                            <a:srgbClr val="4D7C8B"/>
                          </a:solidFill>
                          <a:effectLst/>
                        </a:rPr>
                        <a:t>Liberal democracy</a:t>
                      </a:r>
                      <a:endParaRPr lang="hu-HU" sz="1400" b="1" i="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15000"/>
                        </a:lnSpc>
                        <a:spcAft>
                          <a:spcPts val="0"/>
                        </a:spcAft>
                      </a:pPr>
                      <a:r>
                        <a:rPr lang="en-US" sz="1600" b="1">
                          <a:solidFill>
                            <a:srgbClr val="4D7C8B"/>
                          </a:solidFill>
                          <a:effectLst/>
                        </a:rPr>
                        <a:t>Patronal autocracy</a:t>
                      </a:r>
                      <a:endParaRPr lang="hu-HU" sz="1400" b="1" i="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15000"/>
                        </a:lnSpc>
                        <a:spcAft>
                          <a:spcPts val="0"/>
                        </a:spcAft>
                      </a:pPr>
                      <a:r>
                        <a:rPr lang="en-US" sz="1600" b="1" dirty="0">
                          <a:solidFill>
                            <a:srgbClr val="4D7C8B"/>
                          </a:solidFill>
                          <a:effectLst/>
                        </a:rPr>
                        <a:t>Communist </a:t>
                      </a:r>
                      <a:r>
                        <a:rPr lang="en-US" sz="1600" b="1" dirty="0" smtClean="0">
                          <a:solidFill>
                            <a:srgbClr val="4D7C8B"/>
                          </a:solidFill>
                          <a:effectLst/>
                        </a:rPr>
                        <a:t>dictatorship</a:t>
                      </a:r>
                      <a:endParaRPr lang="hu-HU" sz="1400" b="1" i="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extLst>
                  <a:ext uri="{0D108BD9-81ED-4DB2-BD59-A6C34878D82A}">
                    <a16:rowId xmlns:a16="http://schemas.microsoft.com/office/drawing/2014/main" val="2992198281"/>
                  </a:ext>
                </a:extLst>
              </a:tr>
              <a:tr h="570968">
                <a:tc>
                  <a:txBody>
                    <a:bodyPr/>
                    <a:lstStyle/>
                    <a:p>
                      <a:pPr marL="68580">
                        <a:lnSpc>
                          <a:spcPct val="115000"/>
                        </a:lnSpc>
                        <a:spcAft>
                          <a:spcPts val="0"/>
                        </a:spcAft>
                      </a:pPr>
                      <a:r>
                        <a:rPr lang="en-US" sz="1600" b="1" dirty="0">
                          <a:solidFill>
                            <a:srgbClr val="4D7C8B"/>
                          </a:solidFill>
                          <a:effectLst/>
                        </a:rPr>
                        <a:t>SPHERES OF SOCIAL ACTION</a:t>
                      </a:r>
                      <a:endParaRPr lang="hu-HU" sz="1400" b="1" i="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separated spheres of social action</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colluding spheres of social action</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merged spheres of social action</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extLst>
                  <a:ext uri="{0D108BD9-81ED-4DB2-BD59-A6C34878D82A}">
                    <a16:rowId xmlns:a16="http://schemas.microsoft.com/office/drawing/2014/main" val="3938249309"/>
                  </a:ext>
                </a:extLst>
              </a:tr>
              <a:tr h="318202">
                <a:tc>
                  <a:txBody>
                    <a:bodyPr/>
                    <a:lstStyle/>
                    <a:p>
                      <a:pPr marL="68580">
                        <a:lnSpc>
                          <a:spcPct val="115000"/>
                        </a:lnSpc>
                        <a:spcAft>
                          <a:spcPts val="0"/>
                        </a:spcAft>
                      </a:pPr>
                      <a:r>
                        <a:rPr lang="en-US" sz="1600" b="1">
                          <a:solidFill>
                            <a:srgbClr val="4D7C8B"/>
                          </a:solidFill>
                          <a:effectLst/>
                        </a:rPr>
                        <a:t>RULING ELITE</a:t>
                      </a:r>
                      <a:endParaRPr lang="hu-HU" sz="1400" b="1" i="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leading political elite</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adopted political family</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a:solidFill>
                            <a:srgbClr val="50412B"/>
                          </a:solidFill>
                          <a:effectLst/>
                        </a:rPr>
                        <a:t>nomenklatura</a:t>
                      </a:r>
                      <a:endParaRPr lang="hu-HU" sz="1300" b="1" i="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extLst>
                  <a:ext uri="{0D108BD9-81ED-4DB2-BD59-A6C34878D82A}">
                    <a16:rowId xmlns:a16="http://schemas.microsoft.com/office/drawing/2014/main" val="375944131"/>
                  </a:ext>
                </a:extLst>
              </a:tr>
              <a:tr h="318202">
                <a:tc>
                  <a:txBody>
                    <a:bodyPr/>
                    <a:lstStyle/>
                    <a:p>
                      <a:pPr marL="68580">
                        <a:lnSpc>
                          <a:spcPct val="115000"/>
                        </a:lnSpc>
                        <a:spcAft>
                          <a:spcPts val="0"/>
                        </a:spcAft>
                      </a:pPr>
                      <a:r>
                        <a:rPr lang="en-US" sz="1600" b="1" dirty="0">
                          <a:solidFill>
                            <a:srgbClr val="4D7C8B"/>
                          </a:solidFill>
                          <a:effectLst/>
                        </a:rPr>
                        <a:t>ELITE STRUCTURES</a:t>
                      </a:r>
                      <a:endParaRPr lang="hu-HU" sz="1400" b="1" i="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a:solidFill>
                            <a:srgbClr val="50412B"/>
                          </a:solidFill>
                          <a:effectLst/>
                        </a:rPr>
                        <a:t>autonomous elites</a:t>
                      </a:r>
                      <a:endParaRPr lang="hu-HU" sz="1300" b="1" i="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err="1">
                          <a:solidFill>
                            <a:srgbClr val="50412B"/>
                          </a:solidFill>
                          <a:effectLst/>
                        </a:rPr>
                        <a:t>patronalized</a:t>
                      </a:r>
                      <a:r>
                        <a:rPr lang="en-US" sz="1300" b="1" dirty="0">
                          <a:solidFill>
                            <a:srgbClr val="50412B"/>
                          </a:solidFill>
                          <a:effectLst/>
                        </a:rPr>
                        <a:t> elites</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a:solidFill>
                            <a:srgbClr val="50412B"/>
                          </a:solidFill>
                          <a:effectLst/>
                        </a:rPr>
                        <a:t>incorporated elites</a:t>
                      </a:r>
                      <a:endParaRPr lang="hu-HU" sz="1300" b="1" i="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extLst>
                  <a:ext uri="{0D108BD9-81ED-4DB2-BD59-A6C34878D82A}">
                    <a16:rowId xmlns:a16="http://schemas.microsoft.com/office/drawing/2014/main" val="1305585538"/>
                  </a:ext>
                </a:extLst>
              </a:tr>
              <a:tr h="975239">
                <a:tc rowSpan="5">
                  <a:txBody>
                    <a:bodyPr/>
                    <a:lstStyle/>
                    <a:p>
                      <a:pPr marL="68580">
                        <a:lnSpc>
                          <a:spcPct val="115000"/>
                        </a:lnSpc>
                        <a:spcAft>
                          <a:spcPts val="0"/>
                        </a:spcAft>
                      </a:pPr>
                      <a:r>
                        <a:rPr lang="en-US" sz="1600" b="1" dirty="0">
                          <a:solidFill>
                            <a:srgbClr val="4D7C8B"/>
                          </a:solidFill>
                          <a:effectLst/>
                        </a:rPr>
                        <a:t>POLITICAL ACTORS</a:t>
                      </a:r>
                      <a:endParaRPr lang="hu-HU" sz="1400" b="1" i="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prime minister / president</a:t>
                      </a:r>
                      <a:br>
                        <a:rPr lang="en-US" sz="1300" b="1" dirty="0">
                          <a:solidFill>
                            <a:srgbClr val="50412B"/>
                          </a:solidFill>
                          <a:effectLst/>
                        </a:rPr>
                      </a:br>
                      <a:r>
                        <a:rPr lang="en-US" sz="1300" b="1" dirty="0" smtClean="0">
                          <a:solidFill>
                            <a:srgbClr val="50412B"/>
                          </a:solidFill>
                          <a:effectLst/>
                        </a:rPr>
                        <a:t>limited</a:t>
                      </a:r>
                      <a:r>
                        <a:rPr lang="en-US" sz="1300" b="1" dirty="0">
                          <a:solidFill>
                            <a:srgbClr val="50412B"/>
                          </a:solidFill>
                          <a:effectLst/>
                        </a:rPr>
                        <a:t/>
                      </a:r>
                      <a:br>
                        <a:rPr lang="en-US" sz="1300" b="1" dirty="0">
                          <a:solidFill>
                            <a:srgbClr val="50412B"/>
                          </a:solidFill>
                          <a:effectLst/>
                        </a:rPr>
                      </a:br>
                      <a:r>
                        <a:rPr lang="en-US" sz="1300" b="1" dirty="0">
                          <a:solidFill>
                            <a:srgbClr val="50412B"/>
                          </a:solidFill>
                          <a:effectLst/>
                        </a:rPr>
                        <a:t>govern (within </a:t>
                      </a:r>
                      <a:r>
                        <a:rPr lang="en-US" sz="1300" b="1" dirty="0" smtClean="0">
                          <a:solidFill>
                            <a:srgbClr val="50412B"/>
                          </a:solidFill>
                          <a:effectLst/>
                        </a:rPr>
                        <a:t>formal</a:t>
                      </a:r>
                      <a:r>
                        <a:rPr lang="en-US" sz="1300" b="1" baseline="0" dirty="0" smtClean="0">
                          <a:solidFill>
                            <a:srgbClr val="50412B"/>
                          </a:solidFill>
                          <a:effectLst/>
                        </a:rPr>
                        <a:t> </a:t>
                      </a:r>
                      <a:r>
                        <a:rPr lang="en-US" sz="1300" b="1" dirty="0" smtClean="0">
                          <a:solidFill>
                            <a:srgbClr val="50412B"/>
                          </a:solidFill>
                          <a:effectLst/>
                        </a:rPr>
                        <a:t>authorization</a:t>
                      </a:r>
                      <a:r>
                        <a:rPr lang="en-US" sz="1300" b="1" dirty="0">
                          <a:solidFill>
                            <a:srgbClr val="50412B"/>
                          </a:solidFill>
                          <a:effectLst/>
                        </a:rPr>
                        <a:t>)</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chief </a:t>
                      </a:r>
                      <a:r>
                        <a:rPr lang="en-US" sz="1300" b="1" dirty="0" smtClean="0">
                          <a:solidFill>
                            <a:srgbClr val="50412B"/>
                          </a:solidFill>
                          <a:effectLst/>
                        </a:rPr>
                        <a:t>patron</a:t>
                      </a:r>
                      <a:r>
                        <a:rPr lang="en-US" sz="1300" b="1" dirty="0">
                          <a:solidFill>
                            <a:srgbClr val="50412B"/>
                          </a:solidFill>
                          <a:effectLst/>
                        </a:rPr>
                        <a:t/>
                      </a:r>
                      <a:br>
                        <a:rPr lang="en-US" sz="1300" b="1" dirty="0">
                          <a:solidFill>
                            <a:srgbClr val="50412B"/>
                          </a:solidFill>
                          <a:effectLst/>
                        </a:rPr>
                      </a:br>
                      <a:r>
                        <a:rPr lang="en-US" sz="1300" b="1" dirty="0">
                          <a:solidFill>
                            <a:srgbClr val="50412B"/>
                          </a:solidFill>
                          <a:effectLst/>
                        </a:rPr>
                        <a:t>unconstrained</a:t>
                      </a:r>
                      <a:br>
                        <a:rPr lang="en-US" sz="1300" b="1" dirty="0">
                          <a:solidFill>
                            <a:srgbClr val="50412B"/>
                          </a:solidFill>
                          <a:effectLst/>
                        </a:rPr>
                      </a:br>
                      <a:r>
                        <a:rPr lang="en-US" sz="1300" b="1" dirty="0">
                          <a:solidFill>
                            <a:srgbClr val="50412B"/>
                          </a:solidFill>
                          <a:effectLst/>
                        </a:rPr>
                        <a:t>dispose (beyond formal authorization)</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general party </a:t>
                      </a:r>
                      <a:r>
                        <a:rPr lang="en-US" sz="1300" b="1" dirty="0" smtClean="0">
                          <a:solidFill>
                            <a:srgbClr val="50412B"/>
                          </a:solidFill>
                          <a:effectLst/>
                        </a:rPr>
                        <a:t>secretary</a:t>
                      </a:r>
                      <a:r>
                        <a:rPr lang="en-US" sz="1300" b="1" dirty="0">
                          <a:solidFill>
                            <a:srgbClr val="50412B"/>
                          </a:solidFill>
                          <a:effectLst/>
                        </a:rPr>
                        <a:t/>
                      </a:r>
                      <a:br>
                        <a:rPr lang="en-US" sz="1300" b="1" dirty="0">
                          <a:solidFill>
                            <a:srgbClr val="50412B"/>
                          </a:solidFill>
                          <a:effectLst/>
                        </a:rPr>
                      </a:br>
                      <a:r>
                        <a:rPr lang="en-US" sz="1300" b="1" dirty="0">
                          <a:solidFill>
                            <a:srgbClr val="50412B"/>
                          </a:solidFill>
                          <a:effectLst/>
                        </a:rPr>
                        <a:t>totalitarian</a:t>
                      </a:r>
                      <a:br>
                        <a:rPr lang="en-US" sz="1300" b="1" dirty="0">
                          <a:solidFill>
                            <a:srgbClr val="50412B"/>
                          </a:solidFill>
                          <a:effectLst/>
                        </a:rPr>
                      </a:br>
                      <a:r>
                        <a:rPr lang="en-US" sz="1300" b="1" dirty="0">
                          <a:solidFill>
                            <a:srgbClr val="50412B"/>
                          </a:solidFill>
                          <a:effectLst/>
                        </a:rPr>
                        <a:t>command (within </a:t>
                      </a:r>
                      <a:r>
                        <a:rPr lang="en-US" sz="1300" b="1" dirty="0" smtClean="0">
                          <a:solidFill>
                            <a:srgbClr val="50412B"/>
                          </a:solidFill>
                          <a:effectLst/>
                        </a:rPr>
                        <a:t>formal</a:t>
                      </a:r>
                      <a:r>
                        <a:rPr lang="en-US" sz="1300" b="1" baseline="0" dirty="0" smtClean="0">
                          <a:solidFill>
                            <a:srgbClr val="50412B"/>
                          </a:solidFill>
                          <a:effectLst/>
                        </a:rPr>
                        <a:t> </a:t>
                      </a:r>
                      <a:r>
                        <a:rPr lang="en-US" sz="1300" b="1" dirty="0" smtClean="0">
                          <a:solidFill>
                            <a:srgbClr val="50412B"/>
                          </a:solidFill>
                          <a:effectLst/>
                        </a:rPr>
                        <a:t>authorization</a:t>
                      </a:r>
                      <a:r>
                        <a:rPr lang="en-US" sz="1300" b="1" dirty="0">
                          <a:solidFill>
                            <a:srgbClr val="50412B"/>
                          </a:solidFill>
                          <a:effectLst/>
                        </a:rPr>
                        <a:t>)</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extLst>
                  <a:ext uri="{0D108BD9-81ED-4DB2-BD59-A6C34878D82A}">
                    <a16:rowId xmlns:a16="http://schemas.microsoft.com/office/drawing/2014/main" val="2310685072"/>
                  </a:ext>
                </a:extLst>
              </a:tr>
              <a:tr h="266482">
                <a:tc vMerge="1">
                  <a:txBody>
                    <a:bodyPr/>
                    <a:lstStyle/>
                    <a:p>
                      <a:endParaRPr lang="hu-HU"/>
                    </a:p>
                  </a:txBody>
                  <a:tcPr/>
                </a:tc>
                <a:tc>
                  <a:txBody>
                    <a:bodyPr/>
                    <a:lstStyle/>
                    <a:p>
                      <a:pPr>
                        <a:lnSpc>
                          <a:spcPct val="100000"/>
                        </a:lnSpc>
                        <a:spcAft>
                          <a:spcPts val="0"/>
                        </a:spcAft>
                      </a:pPr>
                      <a:r>
                        <a:rPr lang="en-US" sz="1300" b="1" dirty="0">
                          <a:solidFill>
                            <a:srgbClr val="50412B"/>
                          </a:solidFill>
                          <a:effectLst/>
                        </a:rPr>
                        <a:t>cabinet</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a:solidFill>
                            <a:srgbClr val="50412B"/>
                          </a:solidFill>
                          <a:effectLst/>
                        </a:rPr>
                        <a:t>patron’s  court </a:t>
                      </a:r>
                      <a:endParaRPr lang="hu-HU" sz="1300" b="1" i="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politburo</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extLst>
                  <a:ext uri="{0D108BD9-81ED-4DB2-BD59-A6C34878D82A}">
                    <a16:rowId xmlns:a16="http://schemas.microsoft.com/office/drawing/2014/main" val="4126071810"/>
                  </a:ext>
                </a:extLst>
              </a:tr>
              <a:tr h="325430">
                <a:tc vMerge="1">
                  <a:txBody>
                    <a:bodyPr/>
                    <a:lstStyle/>
                    <a:p>
                      <a:endParaRPr lang="hu-HU"/>
                    </a:p>
                  </a:txBody>
                  <a:tcPr/>
                </a:tc>
                <a:tc>
                  <a:txBody>
                    <a:bodyPr/>
                    <a:lstStyle/>
                    <a:p>
                      <a:pPr>
                        <a:lnSpc>
                          <a:spcPct val="100000"/>
                        </a:lnSpc>
                        <a:spcAft>
                          <a:spcPts val="0"/>
                        </a:spcAft>
                      </a:pPr>
                      <a:r>
                        <a:rPr lang="en-US" sz="1300" b="1" dirty="0">
                          <a:solidFill>
                            <a:srgbClr val="50412B"/>
                          </a:solidFill>
                          <a:effectLst/>
                        </a:rPr>
                        <a:t>politician</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err="1">
                          <a:solidFill>
                            <a:srgbClr val="50412B"/>
                          </a:solidFill>
                          <a:effectLst/>
                        </a:rPr>
                        <a:t>poligarch</a:t>
                      </a:r>
                      <a:r>
                        <a:rPr lang="en-US" sz="1300" b="1" dirty="0">
                          <a:solidFill>
                            <a:srgbClr val="50412B"/>
                          </a:solidFill>
                          <a:effectLst/>
                        </a:rPr>
                        <a:t> / political stooge</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high level party </a:t>
                      </a:r>
                      <a:r>
                        <a:rPr lang="en-US" sz="1300" b="1" dirty="0" smtClean="0">
                          <a:solidFill>
                            <a:srgbClr val="50412B"/>
                          </a:solidFill>
                          <a:effectLst/>
                        </a:rPr>
                        <a:t>cadre</a:t>
                      </a:r>
                      <a:endParaRPr lang="hu-HU" sz="1300" b="1" dirty="0">
                        <a:solidFill>
                          <a:srgbClr val="50412B"/>
                        </a:solidFill>
                        <a:effectLst/>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extLst>
                  <a:ext uri="{0D108BD9-81ED-4DB2-BD59-A6C34878D82A}">
                    <a16:rowId xmlns:a16="http://schemas.microsoft.com/office/drawing/2014/main" val="3377489397"/>
                  </a:ext>
                </a:extLst>
              </a:tr>
              <a:tr h="449881">
                <a:tc vMerge="1">
                  <a:txBody>
                    <a:bodyPr/>
                    <a:lstStyle/>
                    <a:p>
                      <a:endParaRPr lang="hu-HU"/>
                    </a:p>
                  </a:txBody>
                  <a:tcPr/>
                </a:tc>
                <a:tc>
                  <a:txBody>
                    <a:bodyPr/>
                    <a:lstStyle/>
                    <a:p>
                      <a:pPr>
                        <a:lnSpc>
                          <a:spcPct val="100000"/>
                        </a:lnSpc>
                        <a:spcAft>
                          <a:spcPts val="0"/>
                        </a:spcAft>
                      </a:pPr>
                      <a:r>
                        <a:rPr lang="en-US" sz="1300" b="1" dirty="0" smtClean="0">
                          <a:solidFill>
                            <a:srgbClr val="50412B"/>
                          </a:solidFill>
                          <a:effectLst/>
                        </a:rPr>
                        <a:t>Trustee</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“holder” (</a:t>
                      </a:r>
                      <a:r>
                        <a:rPr lang="en-US" sz="1300" b="1" dirty="0" err="1">
                          <a:solidFill>
                            <a:srgbClr val="50412B"/>
                          </a:solidFill>
                          <a:effectLst/>
                        </a:rPr>
                        <a:t>smotryasciy</a:t>
                      </a:r>
                      <a:r>
                        <a:rPr lang="en-US" sz="1300" b="1" dirty="0">
                          <a:solidFill>
                            <a:srgbClr val="50412B"/>
                          </a:solidFill>
                          <a:effectLst/>
                        </a:rPr>
                        <a:t>, </a:t>
                      </a:r>
                      <a:r>
                        <a:rPr lang="en-US" sz="1300" b="1" dirty="0" err="1">
                          <a:solidFill>
                            <a:srgbClr val="50412B"/>
                          </a:solidFill>
                          <a:effectLst/>
                        </a:rPr>
                        <a:t>смотрящий</a:t>
                      </a:r>
                      <a:r>
                        <a:rPr lang="en-US" sz="1300" b="1" dirty="0">
                          <a:solidFill>
                            <a:srgbClr val="50412B"/>
                          </a:solidFill>
                          <a:effectLst/>
                        </a:rPr>
                        <a:t>)</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middle and low level party cadre</a:t>
                      </a:r>
                      <a:endParaRPr lang="hu-HU" sz="1300" b="1" i="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extLst>
                  <a:ext uri="{0D108BD9-81ED-4DB2-BD59-A6C34878D82A}">
                    <a16:rowId xmlns:a16="http://schemas.microsoft.com/office/drawing/2014/main" val="887319357"/>
                  </a:ext>
                </a:extLst>
              </a:tr>
              <a:tr h="483474">
                <a:tc vMerge="1">
                  <a:txBody>
                    <a:bodyPr/>
                    <a:lstStyle/>
                    <a:p>
                      <a:pPr marL="68580">
                        <a:lnSpc>
                          <a:spcPct val="115000"/>
                        </a:lnSpc>
                        <a:spcAft>
                          <a:spcPts val="0"/>
                        </a:spcAft>
                      </a:pPr>
                      <a:endParaRPr lang="hu-HU"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0000"/>
                        </a:lnSpc>
                        <a:spcAft>
                          <a:spcPts val="0"/>
                        </a:spcAft>
                      </a:pPr>
                      <a:r>
                        <a:rPr lang="en-US" sz="1300" b="1" dirty="0">
                          <a:solidFill>
                            <a:srgbClr val="50412B"/>
                          </a:solidFill>
                          <a:effectLst/>
                        </a:rPr>
                        <a:t>public servant	</a:t>
                      </a:r>
                      <a:endParaRPr lang="hu-HU" sz="13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patronal servant</a:t>
                      </a:r>
                      <a:endParaRPr lang="hu-HU" sz="13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tc>
                  <a:txBody>
                    <a:bodyPr/>
                    <a:lstStyle/>
                    <a:p>
                      <a:pPr>
                        <a:lnSpc>
                          <a:spcPct val="100000"/>
                        </a:lnSpc>
                        <a:spcAft>
                          <a:spcPts val="0"/>
                        </a:spcAft>
                      </a:pPr>
                      <a:r>
                        <a:rPr lang="en-US" sz="1300" b="1" dirty="0">
                          <a:solidFill>
                            <a:srgbClr val="50412B"/>
                          </a:solidFill>
                          <a:effectLst/>
                        </a:rPr>
                        <a:t>administrative cadre </a:t>
                      </a:r>
                      <a:endParaRPr lang="en-US" sz="1300" b="1" dirty="0" smtClean="0">
                        <a:solidFill>
                          <a:srgbClr val="50412B"/>
                        </a:solidFill>
                        <a:effectLst/>
                      </a:endParaRPr>
                    </a:p>
                    <a:p>
                      <a:pPr>
                        <a:lnSpc>
                          <a:spcPct val="100000"/>
                        </a:lnSpc>
                        <a:spcAft>
                          <a:spcPts val="0"/>
                        </a:spcAft>
                      </a:pPr>
                      <a:r>
                        <a:rPr lang="en-US" sz="1300" b="1" dirty="0" smtClean="0">
                          <a:solidFill>
                            <a:srgbClr val="50412B"/>
                          </a:solidFill>
                          <a:effectLst/>
                        </a:rPr>
                        <a:t>(</a:t>
                      </a:r>
                      <a:r>
                        <a:rPr lang="en-US" sz="1300" b="1" dirty="0">
                          <a:solidFill>
                            <a:srgbClr val="50412B"/>
                          </a:solidFill>
                          <a:effectLst/>
                        </a:rPr>
                        <a:t>apparatchik, </a:t>
                      </a:r>
                      <a:r>
                        <a:rPr lang="en-US" sz="1300" b="1" dirty="0" err="1">
                          <a:solidFill>
                            <a:srgbClr val="50412B"/>
                          </a:solidFill>
                          <a:effectLst/>
                        </a:rPr>
                        <a:t>aппаратчик</a:t>
                      </a:r>
                      <a:r>
                        <a:rPr lang="en-US" sz="1300" b="1" dirty="0">
                          <a:solidFill>
                            <a:srgbClr val="50412B"/>
                          </a:solidFill>
                          <a:effectLst/>
                        </a:rPr>
                        <a:t>)</a:t>
                      </a:r>
                      <a:endParaRPr lang="hu-HU" sz="13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solidFill>
                  </a:tcPr>
                </a:tc>
                <a:extLst>
                  <a:ext uri="{0D108BD9-81ED-4DB2-BD59-A6C34878D82A}">
                    <a16:rowId xmlns:a16="http://schemas.microsoft.com/office/drawing/2014/main" val="3861824006"/>
                  </a:ext>
                </a:extLst>
              </a:tr>
            </a:tbl>
          </a:graphicData>
        </a:graphic>
      </p:graphicFrame>
    </p:spTree>
    <p:extLst>
      <p:ext uri="{BB962C8B-B14F-4D97-AF65-F5344CB8AC3E}">
        <p14:creationId xmlns:p14="http://schemas.microsoft.com/office/powerpoint/2010/main" val="324602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
            <a:ext cx="8928100" cy="915988"/>
          </a:xfrm>
        </p:spPr>
        <p:txBody>
          <a:bodyPr>
            <a:normAutofit/>
          </a:bodyPr>
          <a:lstStyle/>
          <a:p>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The Ruling Elite</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in a Communist Dictatorship</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en-GB"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r>
            <a:br>
              <a:rPr lang="en-GB"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b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T</a:t>
            </a: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he </a:t>
            </a:r>
            <a:r>
              <a:rPr lang="en-US" sz="2200" b="1" dirty="0" err="1" smtClean="0">
                <a:solidFill>
                  <a:srgbClr val="8B523B"/>
                </a:solidFill>
                <a:latin typeface="Open Sans" panose="020B0606030504020204" pitchFamily="34" charset="0"/>
                <a:ea typeface="Open Sans" panose="020B0606030504020204" pitchFamily="34" charset="0"/>
                <a:cs typeface="Open Sans" panose="020B0606030504020204" pitchFamily="34" charset="0"/>
              </a:rPr>
              <a:t>Nomenklatura</a:t>
            </a:r>
            <a:endParaRPr lang="hu-HU" sz="2200" dirty="0">
              <a:solidFill>
                <a:srgbClr val="8B523B"/>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134"/>
          <p:cNvGrpSpPr>
            <a:grpSpLocks/>
          </p:cNvGrpSpPr>
          <p:nvPr/>
        </p:nvGrpSpPr>
        <p:grpSpPr bwMode="auto">
          <a:xfrm>
            <a:off x="2164272" y="1131590"/>
            <a:ext cx="4815456" cy="3726043"/>
            <a:chOff x="2664" y="7008"/>
            <a:chExt cx="5646" cy="4728"/>
          </a:xfrm>
        </p:grpSpPr>
        <p:sp>
          <p:nvSpPr>
            <p:cNvPr id="8" name="AutoShape 36"/>
            <p:cNvSpPr>
              <a:spLocks noChangeArrowheads="1"/>
            </p:cNvSpPr>
            <p:nvPr/>
          </p:nvSpPr>
          <p:spPr bwMode="auto">
            <a:xfrm>
              <a:off x="2664" y="7008"/>
              <a:ext cx="5646" cy="4728"/>
            </a:xfrm>
            <a:prstGeom prst="triangle">
              <a:avLst>
                <a:gd name="adj" fmla="val 50000"/>
              </a:avLst>
            </a:prstGeom>
            <a:solidFill>
              <a:srgbClr val="4D7C84">
                <a:alpha val="20000"/>
              </a:srgbClr>
            </a:solidFill>
            <a:ln w="2540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endParaRPr lang="hu-HU" sz="1200" dirty="0">
                <a:solidFill>
                  <a:srgbClr val="50412C"/>
                </a:solidFill>
                <a:effectLst/>
                <a:latin typeface="Calibri"/>
                <a:ea typeface="Calibri"/>
                <a:cs typeface="Times New Roman"/>
              </a:endParaRPr>
            </a:p>
          </p:txBody>
        </p:sp>
        <p:sp>
          <p:nvSpPr>
            <p:cNvPr id="9" name="Háromszög 8"/>
            <p:cNvSpPr>
              <a:spLocks noChangeArrowheads="1"/>
            </p:cNvSpPr>
            <p:nvPr/>
          </p:nvSpPr>
          <p:spPr bwMode="auto">
            <a:xfrm>
              <a:off x="3207" y="9953"/>
              <a:ext cx="1130" cy="1775"/>
            </a:xfrm>
            <a:prstGeom prst="triangle">
              <a:avLst>
                <a:gd name="adj" fmla="val 50000"/>
              </a:avLst>
            </a:prstGeom>
            <a:solidFill>
              <a:srgbClr val="4D7C84">
                <a:alpha val="30000"/>
              </a:srgbClr>
            </a:solidFill>
            <a:ln w="2540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dirty="0" err="1">
                  <a:solidFill>
                    <a:srgbClr val="50412C"/>
                  </a:solidFill>
                  <a:effectLst/>
                  <a:latin typeface="Calibri"/>
                  <a:ea typeface="Calibri"/>
                  <a:cs typeface="Times New Roman"/>
                </a:rPr>
                <a:t>Adm</a:t>
              </a:r>
              <a:r>
                <a:rPr lang="hu-HU" sz="1400" b="1" dirty="0">
                  <a:solidFill>
                    <a:srgbClr val="50412C"/>
                  </a:solidFill>
                  <a:effectLst/>
                  <a:latin typeface="Calibri"/>
                  <a:ea typeface="Calibri"/>
                  <a:cs typeface="Times New Roman"/>
                </a:rPr>
                <a:t>.</a:t>
              </a:r>
              <a:endParaRPr lang="hu-HU" sz="2000" dirty="0">
                <a:solidFill>
                  <a:srgbClr val="50412C"/>
                </a:solidFill>
                <a:effectLst/>
                <a:latin typeface="Calibri"/>
                <a:ea typeface="Calibri"/>
                <a:cs typeface="Times New Roman"/>
              </a:endParaRPr>
            </a:p>
          </p:txBody>
        </p:sp>
        <p:sp>
          <p:nvSpPr>
            <p:cNvPr id="10" name="AutoShape 38"/>
            <p:cNvSpPr>
              <a:spLocks noChangeArrowheads="1"/>
            </p:cNvSpPr>
            <p:nvPr/>
          </p:nvSpPr>
          <p:spPr bwMode="auto">
            <a:xfrm>
              <a:off x="4353" y="9956"/>
              <a:ext cx="1130" cy="1775"/>
            </a:xfrm>
            <a:prstGeom prst="triangle">
              <a:avLst>
                <a:gd name="adj" fmla="val 50000"/>
              </a:avLst>
            </a:prstGeom>
            <a:solidFill>
              <a:srgbClr val="4D7C84">
                <a:alpha val="30000"/>
              </a:srgbClr>
            </a:solidFill>
            <a:ln w="2540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a:solidFill>
                    <a:srgbClr val="50412C"/>
                  </a:solidFill>
                  <a:effectLst/>
                  <a:latin typeface="Calibri"/>
                  <a:ea typeface="Calibri"/>
                  <a:cs typeface="Times New Roman"/>
                </a:rPr>
                <a:t>Law e.</a:t>
              </a:r>
              <a:endParaRPr lang="hu-HU" sz="2000">
                <a:solidFill>
                  <a:srgbClr val="50412C"/>
                </a:solidFill>
                <a:effectLst/>
                <a:latin typeface="Calibri"/>
                <a:ea typeface="Calibri"/>
                <a:cs typeface="Times New Roman"/>
              </a:endParaRPr>
            </a:p>
          </p:txBody>
        </p:sp>
        <p:sp>
          <p:nvSpPr>
            <p:cNvPr id="11" name="Háromszög 10"/>
            <p:cNvSpPr>
              <a:spLocks noChangeArrowheads="1"/>
            </p:cNvSpPr>
            <p:nvPr/>
          </p:nvSpPr>
          <p:spPr bwMode="auto">
            <a:xfrm>
              <a:off x="5498" y="9956"/>
              <a:ext cx="1130" cy="1775"/>
            </a:xfrm>
            <a:prstGeom prst="triangle">
              <a:avLst>
                <a:gd name="adj" fmla="val 50000"/>
              </a:avLst>
            </a:prstGeom>
            <a:solidFill>
              <a:srgbClr val="4D7C84">
                <a:alpha val="30000"/>
              </a:srgbClr>
            </a:solidFill>
            <a:ln w="2540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a:solidFill>
                    <a:srgbClr val="50412C"/>
                  </a:solidFill>
                  <a:effectLst/>
                  <a:latin typeface="Calibri"/>
                  <a:ea typeface="Calibri"/>
                  <a:cs typeface="Times New Roman"/>
                </a:rPr>
                <a:t>Media</a:t>
              </a:r>
              <a:endParaRPr lang="hu-HU" sz="2000">
                <a:solidFill>
                  <a:srgbClr val="50412C"/>
                </a:solidFill>
                <a:effectLst/>
                <a:latin typeface="Calibri"/>
                <a:ea typeface="Calibri"/>
                <a:cs typeface="Times New Roman"/>
              </a:endParaRPr>
            </a:p>
          </p:txBody>
        </p:sp>
        <p:sp>
          <p:nvSpPr>
            <p:cNvPr id="12" name="AutoShape 40"/>
            <p:cNvSpPr>
              <a:spLocks noChangeArrowheads="1"/>
            </p:cNvSpPr>
            <p:nvPr/>
          </p:nvSpPr>
          <p:spPr bwMode="auto">
            <a:xfrm>
              <a:off x="6644" y="9953"/>
              <a:ext cx="1130" cy="1775"/>
            </a:xfrm>
            <a:prstGeom prst="triangle">
              <a:avLst>
                <a:gd name="adj" fmla="val 50000"/>
              </a:avLst>
            </a:prstGeom>
            <a:solidFill>
              <a:srgbClr val="4D7C84">
                <a:alpha val="30000"/>
              </a:srgbClr>
            </a:solidFill>
            <a:ln w="2540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dirty="0" err="1">
                  <a:solidFill>
                    <a:srgbClr val="50412C"/>
                  </a:solidFill>
                  <a:effectLst/>
                  <a:latin typeface="Calibri"/>
                  <a:ea typeface="Calibri"/>
                  <a:cs typeface="Times New Roman"/>
                </a:rPr>
                <a:t>Cult</a:t>
              </a:r>
              <a:r>
                <a:rPr lang="hu-HU" sz="1400" b="1" dirty="0">
                  <a:solidFill>
                    <a:srgbClr val="50412C"/>
                  </a:solidFill>
                  <a:effectLst/>
                  <a:latin typeface="Calibri"/>
                  <a:ea typeface="Calibri"/>
                  <a:cs typeface="Times New Roman"/>
                </a:rPr>
                <a:t>.</a:t>
              </a:r>
              <a:endParaRPr lang="hu-HU" sz="2000" dirty="0">
                <a:solidFill>
                  <a:srgbClr val="50412C"/>
                </a:solidFill>
                <a:effectLst/>
                <a:latin typeface="Calibri"/>
                <a:ea typeface="Calibri"/>
                <a:cs typeface="Times New Roman"/>
              </a:endParaRPr>
            </a:p>
          </p:txBody>
        </p:sp>
        <p:sp>
          <p:nvSpPr>
            <p:cNvPr id="13" name="Háromszög 12"/>
            <p:cNvSpPr>
              <a:spLocks noChangeArrowheads="1"/>
            </p:cNvSpPr>
            <p:nvPr/>
          </p:nvSpPr>
          <p:spPr bwMode="auto">
            <a:xfrm>
              <a:off x="4922" y="7550"/>
              <a:ext cx="1130" cy="1775"/>
            </a:xfrm>
            <a:prstGeom prst="triangle">
              <a:avLst>
                <a:gd name="adj" fmla="val 50000"/>
              </a:avLst>
            </a:prstGeom>
            <a:solidFill>
              <a:srgbClr val="4D7C84">
                <a:alpha val="30000"/>
              </a:srgbClr>
            </a:solidFill>
            <a:ln w="2540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dirty="0" err="1">
                  <a:solidFill>
                    <a:srgbClr val="50412C"/>
                  </a:solidFill>
                  <a:effectLst/>
                  <a:latin typeface="Calibri"/>
                  <a:ea typeface="Calibri"/>
                  <a:cs typeface="Times New Roman"/>
                </a:rPr>
                <a:t>Econ</a:t>
              </a:r>
              <a:r>
                <a:rPr lang="hu-HU" sz="1400" b="1" dirty="0">
                  <a:solidFill>
                    <a:srgbClr val="50412C"/>
                  </a:solidFill>
                  <a:effectLst/>
                  <a:latin typeface="Calibri"/>
                  <a:ea typeface="Calibri"/>
                  <a:cs typeface="Times New Roman"/>
                </a:rPr>
                <a:t>.</a:t>
              </a:r>
              <a:endParaRPr lang="hu-HU" sz="2000" dirty="0">
                <a:solidFill>
                  <a:srgbClr val="50412C"/>
                </a:solidFill>
                <a:effectLst/>
                <a:latin typeface="Calibri"/>
                <a:ea typeface="Calibri"/>
                <a:cs typeface="Times New Roman"/>
              </a:endParaRPr>
            </a:p>
          </p:txBody>
        </p:sp>
      </p:grpSp>
      <p:sp>
        <p:nvSpPr>
          <p:cNvPr id="14" name="Szövegdoboz 35"/>
          <p:cNvSpPr txBox="1">
            <a:spLocks noChangeArrowheads="1"/>
          </p:cNvSpPr>
          <p:nvPr/>
        </p:nvSpPr>
        <p:spPr bwMode="auto">
          <a:xfrm>
            <a:off x="395536" y="1300379"/>
            <a:ext cx="2790749" cy="983339"/>
          </a:xfrm>
          <a:prstGeom prst="roundRect">
            <a:avLst>
              <a:gd name="adj" fmla="val 9678"/>
            </a:avLst>
          </a:prstGeom>
          <a:solidFill>
            <a:srgbClr val="B3AA9D">
              <a:alpha val="50000"/>
            </a:srgbClr>
          </a:solidFill>
          <a:ln>
            <a:noFill/>
          </a:ln>
          <a:extLst/>
        </p:spPr>
        <p:txBody>
          <a:bodyPr rot="0" vert="horz" wrap="square" lIns="0" tIns="0" rIns="0" bIns="0" anchor="ctr" anchorCtr="0" upright="1">
            <a:noAutofit/>
          </a:bodyPr>
          <a:lstStyle/>
          <a:p>
            <a:r>
              <a:rPr lang="en-US" sz="1400" b="1" u="sng" dirty="0" smtClean="0">
                <a:solidFill>
                  <a:srgbClr val="50412C"/>
                </a:solidFill>
                <a:effectLst/>
                <a:latin typeface="Calibri"/>
                <a:ea typeface="Calibri"/>
                <a:cs typeface="Times New Roman"/>
              </a:rPr>
              <a:t>Legend</a:t>
            </a:r>
            <a:r>
              <a:rPr lang="en-US" sz="1400" b="1" dirty="0">
                <a:solidFill>
                  <a:srgbClr val="50412C"/>
                </a:solidFill>
                <a:effectLst/>
                <a:latin typeface="Calibri"/>
                <a:ea typeface="Calibri"/>
                <a:cs typeface="Times New Roman"/>
              </a:rPr>
              <a:t>: Every </a:t>
            </a:r>
            <a:r>
              <a:rPr lang="en-GB" sz="1400" b="1" dirty="0">
                <a:solidFill>
                  <a:srgbClr val="50412C"/>
                </a:solidFill>
                <a:ea typeface="Calibri"/>
                <a:cs typeface="Times New Roman"/>
              </a:rPr>
              <a:t>triangle represents an elite and the tops of the triangles, the tops of the elites. </a:t>
            </a:r>
            <a:r>
              <a:rPr lang="en-GB" sz="1400" b="1" dirty="0" smtClean="0">
                <a:solidFill>
                  <a:srgbClr val="50412C"/>
                </a:solidFill>
                <a:ea typeface="Calibri"/>
                <a:cs typeface="Times New Roman"/>
              </a:rPr>
              <a:t>Overlap </a:t>
            </a:r>
            <a:r>
              <a:rPr lang="en-GB" sz="1400" b="1" dirty="0">
                <a:solidFill>
                  <a:srgbClr val="50412C"/>
                </a:solidFill>
                <a:ea typeface="Calibri"/>
                <a:cs typeface="Times New Roman"/>
              </a:rPr>
              <a:t>represents incorporation.</a:t>
            </a:r>
          </a:p>
        </p:txBody>
      </p:sp>
      <p:sp>
        <p:nvSpPr>
          <p:cNvPr id="3" name="TextBox 2"/>
          <p:cNvSpPr txBox="1"/>
          <p:nvPr/>
        </p:nvSpPr>
        <p:spPr>
          <a:xfrm>
            <a:off x="4240952" y="3165051"/>
            <a:ext cx="665439" cy="492122"/>
          </a:xfrm>
          <a:prstGeom prst="rect">
            <a:avLst/>
          </a:prstGeom>
          <a:noFill/>
        </p:spPr>
        <p:txBody>
          <a:bodyPr wrap="none" rtlCol="0">
            <a:spAutoFit/>
          </a:bodyPr>
          <a:lstStyle/>
          <a:p>
            <a:pPr algn="ctr">
              <a:lnSpc>
                <a:spcPct val="115000"/>
              </a:lnSpc>
              <a:spcAft>
                <a:spcPts val="1000"/>
              </a:spcAft>
            </a:pPr>
            <a:r>
              <a:rPr lang="hu-HU" sz="2400" b="1" dirty="0">
                <a:solidFill>
                  <a:srgbClr val="50412C"/>
                </a:solidFill>
                <a:ea typeface="Calibri"/>
                <a:cs typeface="Times New Roman"/>
              </a:rPr>
              <a:t>Pol.</a:t>
            </a:r>
            <a:endParaRPr lang="hu-HU" sz="1400" dirty="0">
              <a:solidFill>
                <a:srgbClr val="50412C"/>
              </a:solidFill>
              <a:ea typeface="Calibri"/>
              <a:cs typeface="Times New Roman"/>
            </a:endParaRPr>
          </a:p>
        </p:txBody>
      </p:sp>
    </p:spTree>
    <p:extLst>
      <p:ext uri="{BB962C8B-B14F-4D97-AF65-F5344CB8AC3E}">
        <p14:creationId xmlns:p14="http://schemas.microsoft.com/office/powerpoint/2010/main" val="1804699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15987"/>
          </a:xfrm>
        </p:spPr>
        <p:txBody>
          <a:bodyPr>
            <a:normAutofit/>
          </a:bodyPr>
          <a:lstStyle/>
          <a:p>
            <a:r>
              <a:rPr lang="hu-HU" sz="2200" b="1" dirty="0" err="1" smtClean="0">
                <a:solidFill>
                  <a:srgbClr val="8B523B"/>
                </a:solidFill>
                <a:latin typeface="Open Sans" panose="020B0606030504020204" pitchFamily="34" charset="0"/>
                <a:ea typeface="Open Sans" panose="020B0606030504020204" pitchFamily="34" charset="0"/>
                <a:cs typeface="Open Sans" panose="020B0606030504020204" pitchFamily="34" charset="0"/>
              </a:rPr>
              <a:t>Ruling</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E</a:t>
            </a:r>
            <a:r>
              <a:rPr lang="hu-HU" sz="2200" b="1" dirty="0" err="1" smtClean="0">
                <a:solidFill>
                  <a:srgbClr val="8B523B"/>
                </a:solidFill>
                <a:latin typeface="Open Sans" panose="020B0606030504020204" pitchFamily="34" charset="0"/>
                <a:ea typeface="Open Sans" panose="020B0606030504020204" pitchFamily="34" charset="0"/>
                <a:cs typeface="Open Sans" panose="020B0606030504020204" pitchFamily="34" charset="0"/>
              </a:rPr>
              <a:t>lite</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B523B"/>
                </a:solidFill>
                <a:latin typeface="Open Sans" panose="020B0606030504020204" pitchFamily="34" charset="0"/>
                <a:ea typeface="Open Sans" panose="020B0606030504020204" pitchFamily="34" charset="0"/>
                <a:cs typeface="Open Sans" panose="020B0606030504020204" pitchFamily="34" charset="0"/>
              </a:rPr>
              <a:t>in</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a Patronal Autocracies:</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en-GB"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r>
            <a:br>
              <a:rPr lang="en-GB"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The Adopted Political Family</a:t>
            </a:r>
            <a:endParaRPr lang="hu-HU" sz="2200" b="1" dirty="0">
              <a:solidFill>
                <a:srgbClr val="8B52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23" name="Group 160"/>
          <p:cNvGrpSpPr>
            <a:grpSpLocks/>
          </p:cNvGrpSpPr>
          <p:nvPr/>
        </p:nvGrpSpPr>
        <p:grpSpPr bwMode="auto">
          <a:xfrm>
            <a:off x="2378233" y="1059582"/>
            <a:ext cx="4427756" cy="3857410"/>
            <a:chOff x="3674" y="1918"/>
            <a:chExt cx="4949" cy="4729"/>
          </a:xfrm>
        </p:grpSpPr>
        <p:sp>
          <p:nvSpPr>
            <p:cNvPr id="24" name="AutoShape 122"/>
            <p:cNvSpPr>
              <a:spLocks noChangeArrowheads="1"/>
            </p:cNvSpPr>
            <p:nvPr/>
          </p:nvSpPr>
          <p:spPr bwMode="auto">
            <a:xfrm rot="5400000">
              <a:off x="5175" y="2624"/>
              <a:ext cx="1130" cy="1776"/>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72000" bIns="0" anchor="ctr" anchorCtr="0" upright="1">
              <a:noAutofit/>
            </a:bodyPr>
            <a:lstStyle/>
            <a:p>
              <a:pPr algn="ctr">
                <a:lnSpc>
                  <a:spcPct val="115000"/>
                </a:lnSpc>
                <a:spcAft>
                  <a:spcPts val="1000"/>
                </a:spcAft>
              </a:pPr>
              <a:endParaRPr lang="hu-HU" sz="1100" dirty="0">
                <a:solidFill>
                  <a:srgbClr val="50412C"/>
                </a:solidFill>
                <a:effectLst/>
                <a:latin typeface="Calibri"/>
                <a:ea typeface="Calibri"/>
                <a:cs typeface="Times New Roman"/>
              </a:endParaRPr>
            </a:p>
          </p:txBody>
        </p:sp>
        <p:sp>
          <p:nvSpPr>
            <p:cNvPr id="25" name="AutoShape 123"/>
            <p:cNvSpPr>
              <a:spLocks noChangeArrowheads="1"/>
            </p:cNvSpPr>
            <p:nvPr/>
          </p:nvSpPr>
          <p:spPr bwMode="auto">
            <a:xfrm rot="16200000">
              <a:off x="6085" y="3137"/>
              <a:ext cx="1130" cy="1776"/>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72000" bIns="0" anchor="ctr" anchorCtr="0" upright="1">
              <a:noAutofit/>
            </a:bodyPr>
            <a:lstStyle/>
            <a:p>
              <a:pPr>
                <a:lnSpc>
                  <a:spcPct val="115000"/>
                </a:lnSpc>
                <a:spcAft>
                  <a:spcPts val="1000"/>
                </a:spcAft>
              </a:pPr>
              <a:r>
                <a:rPr lang="hu-HU" sz="1100">
                  <a:solidFill>
                    <a:srgbClr val="50412C"/>
                  </a:solidFill>
                  <a:effectLst/>
                  <a:latin typeface="Calibri"/>
                  <a:ea typeface="Calibri"/>
                  <a:cs typeface="Times New Roman"/>
                </a:rPr>
                <a:t> </a:t>
              </a:r>
            </a:p>
          </p:txBody>
        </p:sp>
        <p:grpSp>
          <p:nvGrpSpPr>
            <p:cNvPr id="26" name="Group 159"/>
            <p:cNvGrpSpPr>
              <a:grpSpLocks/>
            </p:cNvGrpSpPr>
            <p:nvPr/>
          </p:nvGrpSpPr>
          <p:grpSpPr bwMode="auto">
            <a:xfrm>
              <a:off x="3674" y="1918"/>
              <a:ext cx="4949" cy="4729"/>
              <a:chOff x="3674" y="1918"/>
              <a:chExt cx="4949" cy="4729"/>
            </a:xfrm>
          </p:grpSpPr>
          <p:grpSp>
            <p:nvGrpSpPr>
              <p:cNvPr id="27" name="Group 158"/>
              <p:cNvGrpSpPr>
                <a:grpSpLocks/>
              </p:cNvGrpSpPr>
              <p:nvPr/>
            </p:nvGrpSpPr>
            <p:grpSpPr bwMode="auto">
              <a:xfrm>
                <a:off x="3674" y="1918"/>
                <a:ext cx="4949" cy="4729"/>
                <a:chOff x="3674" y="1918"/>
                <a:chExt cx="4949" cy="4729"/>
              </a:xfrm>
            </p:grpSpPr>
            <p:sp>
              <p:nvSpPr>
                <p:cNvPr id="29" name="AutoShape 90"/>
                <p:cNvSpPr>
                  <a:spLocks noChangeArrowheads="1"/>
                </p:cNvSpPr>
                <p:nvPr/>
              </p:nvSpPr>
              <p:spPr bwMode="auto">
                <a:xfrm>
                  <a:off x="3849" y="1918"/>
                  <a:ext cx="4519" cy="4729"/>
                </a:xfrm>
                <a:prstGeom prst="triangle">
                  <a:avLst>
                    <a:gd name="adj" fmla="val 50000"/>
                  </a:avLst>
                </a:prstGeom>
                <a:solidFill>
                  <a:srgbClr val="9CB1B1"/>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endParaRPr lang="hu-HU" sz="1100" dirty="0">
                    <a:solidFill>
                      <a:srgbClr val="50412C"/>
                    </a:solidFill>
                    <a:effectLst/>
                    <a:latin typeface="Calibri"/>
                    <a:ea typeface="Calibri"/>
                    <a:cs typeface="Times New Roman"/>
                  </a:endParaRPr>
                </a:p>
              </p:txBody>
            </p:sp>
            <p:sp>
              <p:nvSpPr>
                <p:cNvPr id="30" name="AutoShape 91"/>
                <p:cNvSpPr>
                  <a:spLocks noChangeArrowheads="1"/>
                </p:cNvSpPr>
                <p:nvPr/>
              </p:nvSpPr>
              <p:spPr bwMode="auto">
                <a:xfrm rot="18006758">
                  <a:off x="7170" y="4756"/>
                  <a:ext cx="1130" cy="1776"/>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216000" anchor="ctr" anchorCtr="0" upright="1">
                  <a:noAutofit/>
                </a:bodyPr>
                <a:lstStyle/>
                <a:p>
                  <a:pPr algn="ctr">
                    <a:lnSpc>
                      <a:spcPct val="115000"/>
                    </a:lnSpc>
                    <a:spcAft>
                      <a:spcPts val="1000"/>
                    </a:spcAft>
                  </a:pPr>
                  <a:r>
                    <a:rPr lang="hu-HU" sz="900" b="1">
                      <a:solidFill>
                        <a:srgbClr val="50412C"/>
                      </a:solidFill>
                      <a:effectLst/>
                      <a:latin typeface="Calibri"/>
                      <a:ea typeface="Calibri"/>
                      <a:cs typeface="Times New Roman"/>
                    </a:rPr>
                    <a:t> </a:t>
                  </a:r>
                  <a:endParaRPr lang="hu-HU" sz="1100">
                    <a:solidFill>
                      <a:srgbClr val="50412C"/>
                    </a:solidFill>
                    <a:effectLst/>
                    <a:latin typeface="Calibri"/>
                    <a:ea typeface="Calibri"/>
                    <a:cs typeface="Times New Roman"/>
                  </a:endParaRPr>
                </a:p>
              </p:txBody>
            </p:sp>
            <p:sp>
              <p:nvSpPr>
                <p:cNvPr id="31" name="AutoShape 92"/>
                <p:cNvSpPr>
                  <a:spLocks noChangeArrowheads="1"/>
                </p:cNvSpPr>
                <p:nvPr/>
              </p:nvSpPr>
              <p:spPr bwMode="auto">
                <a:xfrm rot="5400000">
                  <a:off x="5175" y="2624"/>
                  <a:ext cx="1130" cy="1776"/>
                </a:xfrm>
                <a:prstGeom prst="triangle">
                  <a:avLst>
                    <a:gd name="adj" fmla="val 50000"/>
                  </a:avLst>
                </a:prstGeom>
                <a:noFill/>
                <a:ln w="31750" cap="flat">
                  <a:solidFill>
                    <a:srgbClr val="4D7C84"/>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72000" bIns="0" anchor="ctr" anchorCtr="0" upright="1">
                  <a:noAutofit/>
                </a:bodyPr>
                <a:lstStyle/>
                <a:p>
                  <a:pPr algn="ctr">
                    <a:lnSpc>
                      <a:spcPct val="115000"/>
                    </a:lnSpc>
                    <a:spcAft>
                      <a:spcPts val="1000"/>
                    </a:spcAft>
                  </a:pPr>
                  <a:r>
                    <a:rPr lang="hu-HU" sz="900" b="1" dirty="0">
                      <a:solidFill>
                        <a:srgbClr val="50412C"/>
                      </a:solidFill>
                      <a:effectLst/>
                      <a:latin typeface="Calibri"/>
                      <a:ea typeface="Calibri"/>
                      <a:cs typeface="Times New Roman"/>
                    </a:rPr>
                    <a:t> </a:t>
                  </a:r>
                  <a:endParaRPr lang="hu-HU" sz="1100" dirty="0">
                    <a:solidFill>
                      <a:srgbClr val="50412C"/>
                    </a:solidFill>
                    <a:effectLst/>
                    <a:latin typeface="Calibri"/>
                    <a:ea typeface="Calibri"/>
                    <a:cs typeface="Times New Roman"/>
                  </a:endParaRPr>
                </a:p>
              </p:txBody>
            </p:sp>
            <p:sp>
              <p:nvSpPr>
                <p:cNvPr id="32" name="AutoShape 93"/>
                <p:cNvSpPr>
                  <a:spLocks noChangeArrowheads="1"/>
                </p:cNvSpPr>
                <p:nvPr/>
              </p:nvSpPr>
              <p:spPr bwMode="auto">
                <a:xfrm rot="3817343">
                  <a:off x="3997" y="4794"/>
                  <a:ext cx="1130" cy="1776"/>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180000" bIns="216000" anchor="ctr" anchorCtr="0" upright="1">
                  <a:noAutofit/>
                </a:bodyPr>
                <a:lstStyle/>
                <a:p>
                  <a:pPr algn="ctr">
                    <a:lnSpc>
                      <a:spcPct val="115000"/>
                    </a:lnSpc>
                    <a:spcAft>
                      <a:spcPts val="1000"/>
                    </a:spcAft>
                  </a:pPr>
                  <a:r>
                    <a:rPr lang="hu-HU" sz="900" b="1">
                      <a:solidFill>
                        <a:srgbClr val="50412C"/>
                      </a:solidFill>
                      <a:effectLst/>
                      <a:latin typeface="Calibri"/>
                      <a:ea typeface="Calibri"/>
                      <a:cs typeface="Times New Roman"/>
                    </a:rPr>
                    <a:t> </a:t>
                  </a:r>
                  <a:endParaRPr lang="hu-HU" sz="1100">
                    <a:solidFill>
                      <a:srgbClr val="50412C"/>
                    </a:solidFill>
                    <a:effectLst/>
                    <a:latin typeface="Calibri"/>
                    <a:ea typeface="Calibri"/>
                    <a:cs typeface="Times New Roman"/>
                  </a:endParaRPr>
                </a:p>
              </p:txBody>
            </p:sp>
            <p:grpSp>
              <p:nvGrpSpPr>
                <p:cNvPr id="33" name="Group 94"/>
                <p:cNvGrpSpPr>
                  <a:grpSpLocks/>
                </p:cNvGrpSpPr>
                <p:nvPr/>
              </p:nvGrpSpPr>
              <p:grpSpPr bwMode="auto">
                <a:xfrm>
                  <a:off x="5021" y="4865"/>
                  <a:ext cx="2270" cy="1776"/>
                  <a:chOff x="0" y="0"/>
                  <a:chExt cx="14414" cy="11277"/>
                </a:xfrm>
              </p:grpSpPr>
              <p:sp>
                <p:nvSpPr>
                  <p:cNvPr id="34" name="Háromszög 33"/>
                  <p:cNvSpPr>
                    <a:spLocks noChangeArrowheads="1"/>
                  </p:cNvSpPr>
                  <p:nvPr/>
                </p:nvSpPr>
                <p:spPr bwMode="auto">
                  <a:xfrm>
                    <a:off x="0" y="0"/>
                    <a:ext cx="7175" cy="11277"/>
                  </a:xfrm>
                  <a:prstGeom prst="triangle">
                    <a:avLst>
                      <a:gd name="adj" fmla="val 50000"/>
                    </a:avLst>
                  </a:prstGeom>
                  <a:no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dirty="0" err="1">
                        <a:solidFill>
                          <a:srgbClr val="50412C"/>
                        </a:solidFill>
                        <a:effectLst/>
                        <a:latin typeface="Calibri"/>
                        <a:ea typeface="Calibri"/>
                        <a:cs typeface="Times New Roman"/>
                      </a:rPr>
                      <a:t>Adm</a:t>
                    </a:r>
                    <a:r>
                      <a:rPr lang="hu-HU" sz="1400" b="1" dirty="0">
                        <a:solidFill>
                          <a:srgbClr val="50412C"/>
                        </a:solidFill>
                        <a:effectLst/>
                        <a:latin typeface="Calibri"/>
                        <a:ea typeface="Calibri"/>
                        <a:cs typeface="Times New Roman"/>
                      </a:rPr>
                      <a:t>.</a:t>
                    </a:r>
                    <a:endParaRPr lang="hu-HU" sz="2000" dirty="0">
                      <a:solidFill>
                        <a:srgbClr val="50412C"/>
                      </a:solidFill>
                      <a:effectLst/>
                      <a:latin typeface="Calibri"/>
                      <a:ea typeface="Calibri"/>
                      <a:cs typeface="Times New Roman"/>
                    </a:endParaRPr>
                  </a:p>
                </p:txBody>
              </p:sp>
              <p:sp>
                <p:nvSpPr>
                  <p:cNvPr id="35" name="Háromszög 34"/>
                  <p:cNvSpPr>
                    <a:spLocks noChangeArrowheads="1"/>
                  </p:cNvSpPr>
                  <p:nvPr/>
                </p:nvSpPr>
                <p:spPr bwMode="auto">
                  <a:xfrm>
                    <a:off x="7239" y="0"/>
                    <a:ext cx="7175" cy="11277"/>
                  </a:xfrm>
                  <a:prstGeom prst="triangle">
                    <a:avLst>
                      <a:gd name="adj" fmla="val 50000"/>
                    </a:avLst>
                  </a:prstGeom>
                  <a:no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dirty="0">
                        <a:solidFill>
                          <a:srgbClr val="50412C"/>
                        </a:solidFill>
                        <a:effectLst/>
                        <a:latin typeface="Calibri"/>
                        <a:ea typeface="Calibri"/>
                        <a:cs typeface="Times New Roman"/>
                      </a:rPr>
                      <a:t>Law e.</a:t>
                    </a:r>
                    <a:endParaRPr lang="hu-HU" sz="2000" dirty="0">
                      <a:solidFill>
                        <a:srgbClr val="50412C"/>
                      </a:solidFill>
                      <a:effectLst/>
                      <a:latin typeface="Calibri"/>
                      <a:ea typeface="Calibri"/>
                      <a:cs typeface="Times New Roman"/>
                    </a:endParaRPr>
                  </a:p>
                </p:txBody>
              </p:sp>
            </p:grpSp>
          </p:grpSp>
          <p:sp>
            <p:nvSpPr>
              <p:cNvPr id="28" name="AutoShape 119"/>
              <p:cNvSpPr>
                <a:spLocks noChangeArrowheads="1"/>
              </p:cNvSpPr>
              <p:nvPr/>
            </p:nvSpPr>
            <p:spPr bwMode="auto">
              <a:xfrm rot="16200000">
                <a:off x="6085" y="3137"/>
                <a:ext cx="1130" cy="1776"/>
              </a:xfrm>
              <a:prstGeom prst="triangle">
                <a:avLst>
                  <a:gd name="adj" fmla="val 50000"/>
                </a:avLst>
              </a:prstGeom>
              <a:noFill/>
              <a:ln w="31750" cap="flat">
                <a:solidFill>
                  <a:srgbClr val="4D7C84"/>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nSpc>
                    <a:spcPct val="115000"/>
                  </a:lnSpc>
                  <a:spcAft>
                    <a:spcPts val="1000"/>
                  </a:spcAft>
                </a:pPr>
                <a:r>
                  <a:rPr lang="hu-HU" sz="900" b="1">
                    <a:solidFill>
                      <a:srgbClr val="50412C"/>
                    </a:solidFill>
                    <a:effectLst/>
                    <a:latin typeface="Calibri"/>
                    <a:ea typeface="Calibri"/>
                    <a:cs typeface="Times New Roman"/>
                  </a:rPr>
                  <a:t> </a:t>
                </a:r>
                <a:endParaRPr lang="hu-HU" sz="1100">
                  <a:solidFill>
                    <a:srgbClr val="50412C"/>
                  </a:solidFill>
                  <a:effectLst/>
                  <a:latin typeface="Calibri"/>
                  <a:ea typeface="Calibri"/>
                  <a:cs typeface="Times New Roman"/>
                </a:endParaRPr>
              </a:p>
            </p:txBody>
          </p:sp>
        </p:grpSp>
      </p:grpSp>
      <p:sp>
        <p:nvSpPr>
          <p:cNvPr id="17" name="Szövegdoboz 2"/>
          <p:cNvSpPr txBox="1">
            <a:spLocks noChangeArrowheads="1"/>
          </p:cNvSpPr>
          <p:nvPr/>
        </p:nvSpPr>
        <p:spPr bwMode="auto">
          <a:xfrm>
            <a:off x="3953252" y="2185011"/>
            <a:ext cx="618748" cy="309963"/>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15000"/>
              </a:lnSpc>
              <a:spcAft>
                <a:spcPts val="1000"/>
              </a:spcAft>
            </a:pPr>
            <a:r>
              <a:rPr lang="en-US" sz="1400" b="1" dirty="0">
                <a:solidFill>
                  <a:srgbClr val="50412C"/>
                </a:solidFill>
                <a:effectLst/>
                <a:latin typeface="Calibri"/>
                <a:ea typeface="Calibri"/>
                <a:cs typeface="Times New Roman"/>
              </a:rPr>
              <a:t>Econ</a:t>
            </a:r>
            <a:r>
              <a:rPr lang="en-US" sz="900" b="1" dirty="0">
                <a:solidFill>
                  <a:srgbClr val="50412C"/>
                </a:solidFill>
                <a:effectLst/>
                <a:latin typeface="Calibri"/>
                <a:ea typeface="Calibri"/>
                <a:cs typeface="Times New Roman"/>
              </a:rPr>
              <a:t>.</a:t>
            </a:r>
            <a:endParaRPr lang="hu-HU" sz="1100" dirty="0">
              <a:solidFill>
                <a:srgbClr val="50412C"/>
              </a:solidFill>
              <a:effectLst/>
              <a:latin typeface="Calibri"/>
              <a:ea typeface="Calibri"/>
              <a:cs typeface="Times New Roman"/>
            </a:endParaRPr>
          </a:p>
        </p:txBody>
      </p:sp>
      <p:sp>
        <p:nvSpPr>
          <p:cNvPr id="18" name="Szövegdoboz 2"/>
          <p:cNvSpPr txBox="1">
            <a:spLocks noChangeArrowheads="1"/>
          </p:cNvSpPr>
          <p:nvPr/>
        </p:nvSpPr>
        <p:spPr bwMode="auto">
          <a:xfrm>
            <a:off x="4562991" y="2611657"/>
            <a:ext cx="1023126" cy="312252"/>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15000"/>
              </a:lnSpc>
              <a:spcAft>
                <a:spcPts val="1000"/>
              </a:spcAft>
            </a:pPr>
            <a:r>
              <a:rPr lang="en-US" sz="1400" b="1" dirty="0">
                <a:solidFill>
                  <a:srgbClr val="50412C"/>
                </a:solidFill>
                <a:effectLst/>
                <a:latin typeface="Calibri"/>
                <a:ea typeface="Calibri"/>
                <a:cs typeface="Times New Roman"/>
              </a:rPr>
              <a:t>Pol. (opp.)</a:t>
            </a:r>
            <a:endParaRPr lang="hu-HU" sz="1400" dirty="0">
              <a:solidFill>
                <a:srgbClr val="50412C"/>
              </a:solidFill>
              <a:effectLst/>
              <a:latin typeface="Calibri"/>
              <a:ea typeface="Calibri"/>
              <a:cs typeface="Times New Roman"/>
            </a:endParaRPr>
          </a:p>
        </p:txBody>
      </p:sp>
      <p:sp>
        <p:nvSpPr>
          <p:cNvPr id="20" name="Szövegdoboz 2"/>
          <p:cNvSpPr txBox="1">
            <a:spLocks noChangeArrowheads="1"/>
          </p:cNvSpPr>
          <p:nvPr/>
        </p:nvSpPr>
        <p:spPr bwMode="auto">
          <a:xfrm>
            <a:off x="2298140" y="4002992"/>
            <a:ext cx="783309" cy="253713"/>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15000"/>
              </a:lnSpc>
              <a:spcAft>
                <a:spcPts val="1000"/>
              </a:spcAft>
            </a:pPr>
            <a:r>
              <a:rPr lang="hu-HU" sz="1400" b="1" dirty="0">
                <a:solidFill>
                  <a:srgbClr val="50412C"/>
                </a:solidFill>
                <a:effectLst/>
                <a:latin typeface="Calibri"/>
                <a:ea typeface="Calibri"/>
                <a:cs typeface="Times New Roman"/>
              </a:rPr>
              <a:t>Media</a:t>
            </a:r>
            <a:endParaRPr lang="hu-HU" sz="2000" dirty="0">
              <a:solidFill>
                <a:srgbClr val="50412C"/>
              </a:solidFill>
              <a:effectLst/>
              <a:latin typeface="Calibri"/>
              <a:ea typeface="Calibri"/>
              <a:cs typeface="Times New Roman"/>
            </a:endParaRPr>
          </a:p>
        </p:txBody>
      </p:sp>
      <p:sp>
        <p:nvSpPr>
          <p:cNvPr id="21" name="Szövegdoboz 2"/>
          <p:cNvSpPr txBox="1">
            <a:spLocks noChangeArrowheads="1"/>
          </p:cNvSpPr>
          <p:nvPr/>
        </p:nvSpPr>
        <p:spPr bwMode="auto">
          <a:xfrm>
            <a:off x="6284720" y="4013922"/>
            <a:ext cx="529787" cy="347681"/>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15000"/>
              </a:lnSpc>
              <a:spcAft>
                <a:spcPts val="1000"/>
              </a:spcAft>
            </a:pPr>
            <a:r>
              <a:rPr lang="hu-HU" sz="1400" b="1" dirty="0" err="1">
                <a:solidFill>
                  <a:srgbClr val="50412C"/>
                </a:solidFill>
                <a:effectLst/>
                <a:latin typeface="Calibri"/>
                <a:ea typeface="Calibri"/>
                <a:cs typeface="Times New Roman"/>
              </a:rPr>
              <a:t>Cult</a:t>
            </a:r>
            <a:r>
              <a:rPr lang="hu-HU" sz="1200" b="1" dirty="0">
                <a:solidFill>
                  <a:srgbClr val="50412C"/>
                </a:solidFill>
                <a:effectLst/>
                <a:latin typeface="Calibri"/>
                <a:ea typeface="Calibri"/>
                <a:cs typeface="Times New Roman"/>
              </a:rPr>
              <a:t>.</a:t>
            </a:r>
            <a:endParaRPr lang="hu-HU" dirty="0">
              <a:solidFill>
                <a:srgbClr val="50412C"/>
              </a:solidFill>
              <a:effectLst/>
              <a:latin typeface="Calibri"/>
              <a:ea typeface="Calibri"/>
              <a:cs typeface="Times New Roman"/>
            </a:endParaRPr>
          </a:p>
        </p:txBody>
      </p:sp>
      <p:sp>
        <p:nvSpPr>
          <p:cNvPr id="36" name="Szövegdoboz 35"/>
          <p:cNvSpPr txBox="1">
            <a:spLocks noChangeArrowheads="1"/>
          </p:cNvSpPr>
          <p:nvPr/>
        </p:nvSpPr>
        <p:spPr bwMode="auto">
          <a:xfrm>
            <a:off x="395536" y="1300379"/>
            <a:ext cx="2790749" cy="1199363"/>
          </a:xfrm>
          <a:prstGeom prst="roundRect">
            <a:avLst>
              <a:gd name="adj" fmla="val 9678"/>
            </a:avLst>
          </a:prstGeom>
          <a:solidFill>
            <a:srgbClr val="B3AA9D">
              <a:alpha val="50000"/>
            </a:srgbClr>
          </a:solidFill>
          <a:ln>
            <a:noFill/>
          </a:ln>
          <a:extLst/>
        </p:spPr>
        <p:txBody>
          <a:bodyPr rot="0" vert="horz" wrap="square" lIns="0" tIns="0" rIns="0" bIns="0" anchor="ctr" anchorCtr="0" upright="1">
            <a:noAutofit/>
          </a:bodyPr>
          <a:lstStyle/>
          <a:p>
            <a:r>
              <a:rPr lang="en-US" sz="1400" b="1" u="sng" dirty="0" smtClean="0">
                <a:solidFill>
                  <a:srgbClr val="50412C"/>
                </a:solidFill>
                <a:effectLst/>
                <a:latin typeface="Calibri"/>
                <a:ea typeface="Calibri"/>
                <a:cs typeface="Times New Roman"/>
              </a:rPr>
              <a:t>Legend</a:t>
            </a:r>
            <a:r>
              <a:rPr lang="en-US" sz="1400" b="1" dirty="0">
                <a:solidFill>
                  <a:srgbClr val="50412C"/>
                </a:solidFill>
                <a:effectLst/>
                <a:latin typeface="Calibri"/>
                <a:ea typeface="Calibri"/>
                <a:cs typeface="Times New Roman"/>
              </a:rPr>
              <a:t>: Every </a:t>
            </a:r>
            <a:r>
              <a:rPr lang="en-GB" sz="1400" b="1" dirty="0">
                <a:solidFill>
                  <a:srgbClr val="50412C"/>
                </a:solidFill>
                <a:ea typeface="Calibri"/>
                <a:cs typeface="Times New Roman"/>
              </a:rPr>
              <a:t>triangle represents an elite and the tops of the triangles, the tops of the elites. Overlap represents incorporation and dashed lines, merger.</a:t>
            </a:r>
          </a:p>
        </p:txBody>
      </p:sp>
      <p:sp>
        <p:nvSpPr>
          <p:cNvPr id="38" name="TextBox 37"/>
          <p:cNvSpPr txBox="1"/>
          <p:nvPr/>
        </p:nvSpPr>
        <p:spPr>
          <a:xfrm>
            <a:off x="4240952" y="3165051"/>
            <a:ext cx="665439" cy="492122"/>
          </a:xfrm>
          <a:prstGeom prst="rect">
            <a:avLst/>
          </a:prstGeom>
          <a:noFill/>
        </p:spPr>
        <p:txBody>
          <a:bodyPr wrap="none" rtlCol="0">
            <a:spAutoFit/>
          </a:bodyPr>
          <a:lstStyle/>
          <a:p>
            <a:pPr algn="ctr">
              <a:lnSpc>
                <a:spcPct val="115000"/>
              </a:lnSpc>
              <a:spcAft>
                <a:spcPts val="1000"/>
              </a:spcAft>
            </a:pPr>
            <a:r>
              <a:rPr lang="hu-HU" sz="2400" b="1" dirty="0">
                <a:solidFill>
                  <a:srgbClr val="50412C"/>
                </a:solidFill>
                <a:ea typeface="Calibri"/>
                <a:cs typeface="Times New Roman"/>
              </a:rPr>
              <a:t>Pol.</a:t>
            </a:r>
            <a:endParaRPr lang="hu-HU" sz="1400" dirty="0">
              <a:solidFill>
                <a:srgbClr val="50412C"/>
              </a:solidFill>
              <a:ea typeface="Calibri"/>
              <a:cs typeface="Times New Roman"/>
            </a:endParaRPr>
          </a:p>
        </p:txBody>
      </p:sp>
    </p:spTree>
    <p:extLst>
      <p:ext uri="{BB962C8B-B14F-4D97-AF65-F5344CB8AC3E}">
        <p14:creationId xmlns:p14="http://schemas.microsoft.com/office/powerpoint/2010/main" val="999988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
            <a:ext cx="8928100" cy="915988"/>
          </a:xfrm>
        </p:spPr>
        <p:txBody>
          <a:bodyPr>
            <a:normAutofit/>
          </a:bodyPr>
          <a:lstStyle/>
          <a:p>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The Ruling Elite</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s</a:t>
            </a: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in a</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B523B"/>
                </a:solidFill>
                <a:latin typeface="Open Sans" panose="020B0606030504020204" pitchFamily="34" charset="0"/>
                <a:ea typeface="Open Sans" panose="020B0606030504020204" pitchFamily="34" charset="0"/>
                <a:cs typeface="Open Sans" panose="020B0606030504020204" pitchFamily="34" charset="0"/>
              </a:rPr>
              <a:t>Conservative</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B523B"/>
                </a:solidFill>
                <a:latin typeface="Open Sans" panose="020B0606030504020204" pitchFamily="34" charset="0"/>
                <a:ea typeface="Open Sans" panose="020B0606030504020204" pitchFamily="34" charset="0"/>
                <a:cs typeface="Open Sans" panose="020B0606030504020204" pitchFamily="34" charset="0"/>
              </a:rPr>
              <a:t>Autocracy</a:t>
            </a: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a:t>
            </a:r>
            <a:b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Authoritarianism without Dominating Other Elites</a:t>
            </a:r>
            <a:endParaRPr lang="hu-HU" sz="2200" b="1" dirty="0">
              <a:solidFill>
                <a:srgbClr val="8B523B"/>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62"/>
          <p:cNvGrpSpPr>
            <a:grpSpLocks/>
          </p:cNvGrpSpPr>
          <p:nvPr/>
        </p:nvGrpSpPr>
        <p:grpSpPr bwMode="auto">
          <a:xfrm>
            <a:off x="1305440" y="1491630"/>
            <a:ext cx="6533119" cy="3005443"/>
            <a:chOff x="-309" y="11992"/>
            <a:chExt cx="7556" cy="3476"/>
          </a:xfrm>
        </p:grpSpPr>
        <p:sp>
          <p:nvSpPr>
            <p:cNvPr id="17" name="AutoShape 26"/>
            <p:cNvSpPr>
              <a:spLocks noChangeArrowheads="1"/>
            </p:cNvSpPr>
            <p:nvPr/>
          </p:nvSpPr>
          <p:spPr bwMode="auto">
            <a:xfrm>
              <a:off x="1577" y="11992"/>
              <a:ext cx="3771" cy="3476"/>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chemeClr val="lt1">
                      <a:lumMod val="100000"/>
                      <a:lumOff val="0"/>
                    </a:schemeClr>
                  </a:solidFill>
                </a14:hiddenFill>
              </a:ext>
            </a:extLst>
          </p:spPr>
          <p:txBody>
            <a:bodyPr rot="0" vert="horz" wrap="square" lIns="72000" tIns="0" rIns="0" bIns="360000" anchor="ctr" anchorCtr="0" upright="1">
              <a:noAutofit/>
            </a:bodyPr>
            <a:lstStyle/>
            <a:p>
              <a:pPr algn="ctr">
                <a:lnSpc>
                  <a:spcPct val="115000"/>
                </a:lnSpc>
                <a:spcAft>
                  <a:spcPts val="1000"/>
                </a:spcAft>
              </a:pPr>
              <a:endParaRPr lang="hu-HU" sz="1400" dirty="0">
                <a:solidFill>
                  <a:srgbClr val="50412C"/>
                </a:solidFill>
                <a:effectLst/>
                <a:latin typeface="Calibri"/>
                <a:ea typeface="Calibri"/>
                <a:cs typeface="Times New Roman"/>
              </a:endParaRPr>
            </a:p>
          </p:txBody>
        </p:sp>
        <p:sp>
          <p:nvSpPr>
            <p:cNvPr id="15" name="Háromszög 14"/>
            <p:cNvSpPr>
              <a:spLocks noChangeArrowheads="1"/>
            </p:cNvSpPr>
            <p:nvPr/>
          </p:nvSpPr>
          <p:spPr bwMode="auto">
            <a:xfrm>
              <a:off x="4730" y="13694"/>
              <a:ext cx="1258" cy="1774"/>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400" b="1">
                  <a:solidFill>
                    <a:srgbClr val="50412C"/>
                  </a:solidFill>
                  <a:effectLst/>
                  <a:latin typeface="Calibri"/>
                  <a:ea typeface="Calibri"/>
                  <a:cs typeface="Times New Roman"/>
                </a:rPr>
                <a:t>Econ.</a:t>
              </a:r>
              <a:endParaRPr lang="hu-HU" sz="1400">
                <a:solidFill>
                  <a:srgbClr val="50412C"/>
                </a:solidFill>
                <a:effectLst/>
                <a:latin typeface="Calibri"/>
                <a:ea typeface="Calibri"/>
                <a:cs typeface="Times New Roman"/>
              </a:endParaRPr>
            </a:p>
          </p:txBody>
        </p:sp>
        <p:sp>
          <p:nvSpPr>
            <p:cNvPr id="16" name="AutoShape 30"/>
            <p:cNvSpPr>
              <a:spLocks noChangeArrowheads="1"/>
            </p:cNvSpPr>
            <p:nvPr/>
          </p:nvSpPr>
          <p:spPr bwMode="auto">
            <a:xfrm>
              <a:off x="951" y="13694"/>
              <a:ext cx="1258" cy="1774"/>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400" b="1">
                  <a:solidFill>
                    <a:srgbClr val="50412C"/>
                  </a:solidFill>
                  <a:effectLst/>
                  <a:latin typeface="Calibri"/>
                  <a:ea typeface="Calibri"/>
                  <a:cs typeface="Times New Roman"/>
                </a:rPr>
                <a:t>Media</a:t>
              </a:r>
              <a:endParaRPr lang="hu-HU" sz="1400">
                <a:solidFill>
                  <a:srgbClr val="50412C"/>
                </a:solidFill>
                <a:effectLst/>
                <a:latin typeface="Calibri"/>
                <a:ea typeface="Calibri"/>
                <a:cs typeface="Times New Roman"/>
              </a:endParaRPr>
            </a:p>
          </p:txBody>
        </p:sp>
        <p:sp>
          <p:nvSpPr>
            <p:cNvPr id="18" name="Háromszög 17"/>
            <p:cNvSpPr>
              <a:spLocks noChangeArrowheads="1"/>
            </p:cNvSpPr>
            <p:nvPr/>
          </p:nvSpPr>
          <p:spPr bwMode="auto">
            <a:xfrm>
              <a:off x="2211" y="13694"/>
              <a:ext cx="1258" cy="1774"/>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dirty="0" err="1">
                  <a:solidFill>
                    <a:srgbClr val="50412C"/>
                  </a:solidFill>
                  <a:effectLst/>
                  <a:latin typeface="Calibri"/>
                  <a:ea typeface="Calibri"/>
                  <a:cs typeface="Times New Roman"/>
                </a:rPr>
                <a:t>Admin</a:t>
              </a:r>
              <a:r>
                <a:rPr lang="hu-HU" sz="1400" b="1" dirty="0">
                  <a:solidFill>
                    <a:srgbClr val="50412C"/>
                  </a:solidFill>
                  <a:effectLst/>
                  <a:latin typeface="Calibri"/>
                  <a:ea typeface="Calibri"/>
                  <a:cs typeface="Times New Roman"/>
                </a:rPr>
                <a:t>.</a:t>
              </a:r>
              <a:endParaRPr lang="hu-HU" sz="1400" dirty="0">
                <a:solidFill>
                  <a:srgbClr val="50412C"/>
                </a:solidFill>
                <a:effectLst/>
                <a:latin typeface="Calibri"/>
                <a:ea typeface="Calibri"/>
                <a:cs typeface="Times New Roman"/>
              </a:endParaRPr>
            </a:p>
          </p:txBody>
        </p:sp>
        <p:sp>
          <p:nvSpPr>
            <p:cNvPr id="19" name="AutoShape 28"/>
            <p:cNvSpPr>
              <a:spLocks noChangeArrowheads="1"/>
            </p:cNvSpPr>
            <p:nvPr/>
          </p:nvSpPr>
          <p:spPr bwMode="auto">
            <a:xfrm>
              <a:off x="3470" y="13694"/>
              <a:ext cx="1258" cy="1774"/>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400" b="1">
                  <a:solidFill>
                    <a:srgbClr val="50412C"/>
                  </a:solidFill>
                  <a:effectLst/>
                  <a:latin typeface="Calibri"/>
                  <a:ea typeface="Calibri"/>
                  <a:cs typeface="Times New Roman"/>
                </a:rPr>
                <a:t>Law e.</a:t>
              </a:r>
              <a:endParaRPr lang="hu-HU" sz="1400">
                <a:solidFill>
                  <a:srgbClr val="50412C"/>
                </a:solidFill>
                <a:effectLst/>
                <a:latin typeface="Calibri"/>
                <a:ea typeface="Calibri"/>
                <a:cs typeface="Times New Roman"/>
              </a:endParaRPr>
            </a:p>
          </p:txBody>
        </p:sp>
        <p:sp>
          <p:nvSpPr>
            <p:cNvPr id="24" name="Háromszög 23"/>
            <p:cNvSpPr>
              <a:spLocks noChangeArrowheads="1"/>
            </p:cNvSpPr>
            <p:nvPr/>
          </p:nvSpPr>
          <p:spPr bwMode="auto">
            <a:xfrm>
              <a:off x="-309" y="13694"/>
              <a:ext cx="1258" cy="1774"/>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400" b="1">
                  <a:solidFill>
                    <a:srgbClr val="50412C"/>
                  </a:solidFill>
                  <a:effectLst/>
                  <a:latin typeface="Calibri"/>
                  <a:ea typeface="Calibri"/>
                  <a:cs typeface="Times New Roman"/>
                </a:rPr>
                <a:t>Cult.</a:t>
              </a:r>
              <a:endParaRPr lang="hu-HU" sz="1400">
                <a:solidFill>
                  <a:srgbClr val="50412C"/>
                </a:solidFill>
                <a:effectLst/>
                <a:latin typeface="Calibri"/>
                <a:ea typeface="Calibri"/>
                <a:cs typeface="Times New Roman"/>
              </a:endParaRPr>
            </a:p>
          </p:txBody>
        </p:sp>
        <p:sp>
          <p:nvSpPr>
            <p:cNvPr id="25" name="Háromszög 24"/>
            <p:cNvSpPr>
              <a:spLocks noChangeArrowheads="1"/>
            </p:cNvSpPr>
            <p:nvPr/>
          </p:nvSpPr>
          <p:spPr bwMode="auto">
            <a:xfrm>
              <a:off x="5990" y="13694"/>
              <a:ext cx="1257" cy="1774"/>
            </a:xfrm>
            <a:prstGeom prst="triangle">
              <a:avLst>
                <a:gd name="adj" fmla="val 50000"/>
              </a:avLst>
            </a:prstGeom>
            <a:solidFill>
              <a:srgbClr val="4D7C84">
                <a:alpha val="50000"/>
              </a:srgbClr>
            </a:solidFill>
            <a:ln w="31750">
              <a:solidFill>
                <a:srgbClr val="4D7C84"/>
              </a:solidFill>
              <a:miter lim="800000"/>
              <a:headEnd/>
              <a:tailEnd/>
            </a:ln>
          </p:spPr>
          <p:txBody>
            <a:bodyPr rot="0" vert="horz" wrap="square" lIns="0" tIns="0" rIns="0" bIns="0" anchor="ctr" anchorCtr="0" upright="1">
              <a:noAutofit/>
            </a:bodyPr>
            <a:lstStyle/>
            <a:p>
              <a:pPr algn="ctr">
                <a:spcAft>
                  <a:spcPts val="1000"/>
                </a:spcAft>
              </a:pPr>
              <a:r>
                <a:rPr lang="en-US" sz="1400" b="1" dirty="0">
                  <a:solidFill>
                    <a:srgbClr val="50412C"/>
                  </a:solidFill>
                  <a:effectLst/>
                  <a:latin typeface="Calibri"/>
                  <a:ea typeface="Calibri"/>
                  <a:cs typeface="Times New Roman"/>
                </a:rPr>
                <a:t>Pol.</a:t>
              </a:r>
              <a:br>
                <a:rPr lang="en-US" sz="1400" b="1" dirty="0">
                  <a:solidFill>
                    <a:srgbClr val="50412C"/>
                  </a:solidFill>
                  <a:effectLst/>
                  <a:latin typeface="Calibri"/>
                  <a:ea typeface="Calibri"/>
                  <a:cs typeface="Times New Roman"/>
                </a:rPr>
              </a:br>
              <a:r>
                <a:rPr lang="en-US" sz="1400" b="1" dirty="0">
                  <a:solidFill>
                    <a:srgbClr val="50412C"/>
                  </a:solidFill>
                  <a:effectLst/>
                  <a:latin typeface="Calibri"/>
                  <a:ea typeface="Calibri"/>
                  <a:cs typeface="Times New Roman"/>
                </a:rPr>
                <a:t>(opp.)</a:t>
              </a:r>
              <a:endParaRPr lang="hu-HU" sz="1400" dirty="0">
                <a:solidFill>
                  <a:srgbClr val="50412C"/>
                </a:solidFill>
                <a:effectLst/>
                <a:latin typeface="Calibri"/>
                <a:ea typeface="Calibri"/>
                <a:cs typeface="Times New Roman"/>
              </a:endParaRPr>
            </a:p>
          </p:txBody>
        </p:sp>
      </p:grpSp>
      <p:sp>
        <p:nvSpPr>
          <p:cNvPr id="14" name="Szövegdoboz 35"/>
          <p:cNvSpPr txBox="1">
            <a:spLocks noChangeArrowheads="1"/>
          </p:cNvSpPr>
          <p:nvPr/>
        </p:nvSpPr>
        <p:spPr bwMode="auto">
          <a:xfrm>
            <a:off x="395536" y="1300379"/>
            <a:ext cx="2790749" cy="983339"/>
          </a:xfrm>
          <a:prstGeom prst="roundRect">
            <a:avLst>
              <a:gd name="adj" fmla="val 9678"/>
            </a:avLst>
          </a:prstGeom>
          <a:solidFill>
            <a:srgbClr val="B3AA9D">
              <a:alpha val="50000"/>
            </a:srgbClr>
          </a:solidFill>
          <a:ln>
            <a:noFill/>
          </a:ln>
          <a:extLst/>
        </p:spPr>
        <p:txBody>
          <a:bodyPr rot="0" vert="horz" wrap="square" lIns="0" tIns="0" rIns="0" bIns="0" anchor="ctr" anchorCtr="0" upright="1">
            <a:noAutofit/>
          </a:bodyPr>
          <a:lstStyle/>
          <a:p>
            <a:r>
              <a:rPr lang="en-US" sz="1400" b="1" u="sng" dirty="0" smtClean="0">
                <a:solidFill>
                  <a:srgbClr val="50412C"/>
                </a:solidFill>
                <a:effectLst/>
                <a:latin typeface="Calibri"/>
                <a:ea typeface="Calibri"/>
                <a:cs typeface="Times New Roman"/>
              </a:rPr>
              <a:t>Legend</a:t>
            </a:r>
            <a:r>
              <a:rPr lang="en-US" sz="1400" b="1" dirty="0">
                <a:solidFill>
                  <a:srgbClr val="50412C"/>
                </a:solidFill>
                <a:effectLst/>
                <a:latin typeface="Calibri"/>
                <a:ea typeface="Calibri"/>
                <a:cs typeface="Times New Roman"/>
              </a:rPr>
              <a:t>: Every </a:t>
            </a:r>
            <a:r>
              <a:rPr lang="en-GB" sz="1400" b="1" dirty="0">
                <a:solidFill>
                  <a:srgbClr val="50412C"/>
                </a:solidFill>
                <a:ea typeface="Calibri"/>
                <a:cs typeface="Times New Roman"/>
              </a:rPr>
              <a:t>triangle represents an elite and the tops of the triangles, the tops of the elites. Overlap represents incorporation.</a:t>
            </a:r>
          </a:p>
        </p:txBody>
      </p:sp>
      <p:sp>
        <p:nvSpPr>
          <p:cNvPr id="20" name="TextBox 19"/>
          <p:cNvSpPr txBox="1"/>
          <p:nvPr/>
        </p:nvSpPr>
        <p:spPr>
          <a:xfrm>
            <a:off x="4178449" y="2547726"/>
            <a:ext cx="808235" cy="830997"/>
          </a:xfrm>
          <a:prstGeom prst="rect">
            <a:avLst/>
          </a:prstGeom>
          <a:noFill/>
        </p:spPr>
        <p:txBody>
          <a:bodyPr wrap="none" rtlCol="0">
            <a:spAutoFit/>
          </a:bodyPr>
          <a:lstStyle/>
          <a:p>
            <a:pPr algn="ctr"/>
            <a:r>
              <a:rPr lang="hu-HU" sz="2400" b="1" dirty="0">
                <a:solidFill>
                  <a:srgbClr val="50412C"/>
                </a:solidFill>
                <a:ea typeface="Calibri"/>
                <a:cs typeface="Times New Roman"/>
              </a:rPr>
              <a:t>Pol.</a:t>
            </a:r>
            <a:br>
              <a:rPr lang="hu-HU" sz="2400" b="1" dirty="0">
                <a:solidFill>
                  <a:srgbClr val="50412C"/>
                </a:solidFill>
                <a:ea typeface="Calibri"/>
                <a:cs typeface="Times New Roman"/>
              </a:rPr>
            </a:br>
            <a:r>
              <a:rPr lang="hu-HU" sz="2400" b="1" dirty="0">
                <a:solidFill>
                  <a:srgbClr val="50412C"/>
                </a:solidFill>
                <a:ea typeface="Calibri"/>
                <a:cs typeface="Times New Roman"/>
              </a:rPr>
              <a:t>(</a:t>
            </a:r>
            <a:r>
              <a:rPr lang="hu-HU" sz="2400" b="1" dirty="0" err="1">
                <a:solidFill>
                  <a:srgbClr val="50412C"/>
                </a:solidFill>
                <a:ea typeface="Calibri"/>
                <a:cs typeface="Times New Roman"/>
              </a:rPr>
              <a:t>rul</a:t>
            </a:r>
            <a:r>
              <a:rPr lang="hu-HU" sz="2400" b="1" dirty="0" smtClean="0">
                <a:solidFill>
                  <a:srgbClr val="50412C"/>
                </a:solidFill>
                <a:ea typeface="Calibri"/>
                <a:cs typeface="Times New Roman"/>
              </a:rPr>
              <a:t>.)</a:t>
            </a:r>
            <a:endParaRPr lang="hu-HU" sz="2400" b="1" dirty="0">
              <a:solidFill>
                <a:srgbClr val="50412C"/>
              </a:solidFill>
              <a:ea typeface="Calibri"/>
              <a:cs typeface="Times New Roman"/>
            </a:endParaRPr>
          </a:p>
        </p:txBody>
      </p:sp>
    </p:spTree>
    <p:extLst>
      <p:ext uri="{BB962C8B-B14F-4D97-AF65-F5344CB8AC3E}">
        <p14:creationId xmlns:p14="http://schemas.microsoft.com/office/powerpoint/2010/main" val="769111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15988"/>
          </a:xfrm>
        </p:spPr>
        <p:txBody>
          <a:bodyPr>
            <a:normAutofit/>
          </a:bodyPr>
          <a:lstStyle/>
          <a:p>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The Ruling Elite in a Market-Exploiting Dictatorship:</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en-GB"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r>
            <a:br>
              <a:rPr lang="en-GB"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Dominant Party Elite</a:t>
            </a:r>
            <a:endParaRPr lang="hu-HU" sz="2200" b="1" dirty="0">
              <a:solidFill>
                <a:srgbClr val="8B52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7" name="Szövegdoboz 35"/>
          <p:cNvSpPr txBox="1">
            <a:spLocks noChangeArrowheads="1"/>
          </p:cNvSpPr>
          <p:nvPr/>
        </p:nvSpPr>
        <p:spPr bwMode="auto">
          <a:xfrm>
            <a:off x="395536" y="1300379"/>
            <a:ext cx="2790749" cy="983339"/>
          </a:xfrm>
          <a:prstGeom prst="roundRect">
            <a:avLst>
              <a:gd name="adj" fmla="val 9678"/>
            </a:avLst>
          </a:prstGeom>
          <a:solidFill>
            <a:srgbClr val="B3AA9D">
              <a:alpha val="50000"/>
            </a:srgbClr>
          </a:solidFill>
          <a:ln>
            <a:noFill/>
          </a:ln>
          <a:extLst/>
        </p:spPr>
        <p:txBody>
          <a:bodyPr rot="0" vert="horz" wrap="square" lIns="0" tIns="0" rIns="0" bIns="0" anchor="ctr" anchorCtr="0" upright="1">
            <a:noAutofit/>
          </a:bodyPr>
          <a:lstStyle/>
          <a:p>
            <a:r>
              <a:rPr lang="en-US" sz="1400" b="1" u="sng" dirty="0" smtClean="0">
                <a:solidFill>
                  <a:srgbClr val="50412C"/>
                </a:solidFill>
                <a:effectLst/>
                <a:latin typeface="Calibri"/>
                <a:ea typeface="Calibri"/>
                <a:cs typeface="Times New Roman"/>
              </a:rPr>
              <a:t>Legend</a:t>
            </a:r>
            <a:r>
              <a:rPr lang="en-US" sz="1400" b="1" dirty="0">
                <a:solidFill>
                  <a:srgbClr val="50412C"/>
                </a:solidFill>
                <a:effectLst/>
                <a:latin typeface="Calibri"/>
                <a:ea typeface="Calibri"/>
                <a:cs typeface="Times New Roman"/>
              </a:rPr>
              <a:t>: Every </a:t>
            </a:r>
            <a:r>
              <a:rPr lang="en-GB" sz="1400" b="1" dirty="0">
                <a:solidFill>
                  <a:srgbClr val="50412C"/>
                </a:solidFill>
                <a:ea typeface="Calibri"/>
                <a:cs typeface="Times New Roman"/>
              </a:rPr>
              <a:t>triangle represents an elite and the tops of the triangles, the tops of the elites. Overlap represents incorporation.</a:t>
            </a:r>
          </a:p>
        </p:txBody>
      </p:sp>
      <p:grpSp>
        <p:nvGrpSpPr>
          <p:cNvPr id="29" name="Group 160"/>
          <p:cNvGrpSpPr>
            <a:grpSpLocks/>
          </p:cNvGrpSpPr>
          <p:nvPr/>
        </p:nvGrpSpPr>
        <p:grpSpPr bwMode="auto">
          <a:xfrm>
            <a:off x="2378233" y="1059582"/>
            <a:ext cx="4427756" cy="3857410"/>
            <a:chOff x="3674" y="1918"/>
            <a:chExt cx="4949" cy="4729"/>
          </a:xfrm>
        </p:grpSpPr>
        <p:grpSp>
          <p:nvGrpSpPr>
            <p:cNvPr id="33" name="Group 158"/>
            <p:cNvGrpSpPr>
              <a:grpSpLocks/>
            </p:cNvGrpSpPr>
            <p:nvPr/>
          </p:nvGrpSpPr>
          <p:grpSpPr bwMode="auto">
            <a:xfrm>
              <a:off x="3674" y="1918"/>
              <a:ext cx="4949" cy="4729"/>
              <a:chOff x="3674" y="1918"/>
              <a:chExt cx="4949" cy="4729"/>
            </a:xfrm>
          </p:grpSpPr>
          <p:sp>
            <p:nvSpPr>
              <p:cNvPr id="35" name="AutoShape 90"/>
              <p:cNvSpPr>
                <a:spLocks noChangeArrowheads="1"/>
              </p:cNvSpPr>
              <p:nvPr/>
            </p:nvSpPr>
            <p:spPr bwMode="auto">
              <a:xfrm>
                <a:off x="3849" y="1918"/>
                <a:ext cx="4519" cy="4729"/>
              </a:xfrm>
              <a:prstGeom prst="triangle">
                <a:avLst>
                  <a:gd name="adj" fmla="val 50000"/>
                </a:avLst>
              </a:prstGeom>
              <a:solidFill>
                <a:srgbClr val="9CB1B1"/>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endParaRPr lang="hu-HU" sz="1100" dirty="0">
                  <a:solidFill>
                    <a:srgbClr val="50412C"/>
                  </a:solidFill>
                  <a:effectLst/>
                  <a:latin typeface="Calibri"/>
                  <a:ea typeface="Calibri"/>
                  <a:cs typeface="Times New Roman"/>
                </a:endParaRPr>
              </a:p>
            </p:txBody>
          </p:sp>
          <p:sp>
            <p:nvSpPr>
              <p:cNvPr id="36" name="AutoShape 91"/>
              <p:cNvSpPr>
                <a:spLocks noChangeArrowheads="1"/>
              </p:cNvSpPr>
              <p:nvPr/>
            </p:nvSpPr>
            <p:spPr bwMode="auto">
              <a:xfrm rot="18006758">
                <a:off x="7170" y="4756"/>
                <a:ext cx="1130" cy="1776"/>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216000" anchor="ctr" anchorCtr="0" upright="1">
                <a:noAutofit/>
              </a:bodyPr>
              <a:lstStyle/>
              <a:p>
                <a:pPr algn="ctr">
                  <a:lnSpc>
                    <a:spcPct val="115000"/>
                  </a:lnSpc>
                  <a:spcAft>
                    <a:spcPts val="1000"/>
                  </a:spcAft>
                </a:pPr>
                <a:r>
                  <a:rPr lang="hu-HU" sz="900" b="1">
                    <a:solidFill>
                      <a:srgbClr val="50412C"/>
                    </a:solidFill>
                    <a:effectLst/>
                    <a:latin typeface="Calibri"/>
                    <a:ea typeface="Calibri"/>
                    <a:cs typeface="Times New Roman"/>
                  </a:rPr>
                  <a:t> </a:t>
                </a:r>
                <a:endParaRPr lang="hu-HU" sz="1100">
                  <a:solidFill>
                    <a:srgbClr val="50412C"/>
                  </a:solidFill>
                  <a:effectLst/>
                  <a:latin typeface="Calibri"/>
                  <a:ea typeface="Calibri"/>
                  <a:cs typeface="Times New Roman"/>
                </a:endParaRPr>
              </a:p>
            </p:txBody>
          </p:sp>
          <p:sp>
            <p:nvSpPr>
              <p:cNvPr id="38" name="AutoShape 93"/>
              <p:cNvSpPr>
                <a:spLocks noChangeArrowheads="1"/>
              </p:cNvSpPr>
              <p:nvPr/>
            </p:nvSpPr>
            <p:spPr bwMode="auto">
              <a:xfrm rot="3817343">
                <a:off x="3997" y="4794"/>
                <a:ext cx="1130" cy="1776"/>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180000" bIns="216000" anchor="ctr" anchorCtr="0" upright="1">
                <a:noAutofit/>
              </a:bodyPr>
              <a:lstStyle/>
              <a:p>
                <a:pPr algn="ctr">
                  <a:lnSpc>
                    <a:spcPct val="115000"/>
                  </a:lnSpc>
                  <a:spcAft>
                    <a:spcPts val="1000"/>
                  </a:spcAft>
                </a:pPr>
                <a:r>
                  <a:rPr lang="hu-HU" sz="900" b="1">
                    <a:solidFill>
                      <a:srgbClr val="50412C"/>
                    </a:solidFill>
                    <a:effectLst/>
                    <a:latin typeface="Calibri"/>
                    <a:ea typeface="Calibri"/>
                    <a:cs typeface="Times New Roman"/>
                  </a:rPr>
                  <a:t> </a:t>
                </a:r>
                <a:endParaRPr lang="hu-HU" sz="1100">
                  <a:solidFill>
                    <a:srgbClr val="50412C"/>
                  </a:solidFill>
                  <a:effectLst/>
                  <a:latin typeface="Calibri"/>
                  <a:ea typeface="Calibri"/>
                  <a:cs typeface="Times New Roman"/>
                </a:endParaRPr>
              </a:p>
            </p:txBody>
          </p:sp>
          <p:grpSp>
            <p:nvGrpSpPr>
              <p:cNvPr id="39" name="Group 94"/>
              <p:cNvGrpSpPr>
                <a:grpSpLocks/>
              </p:cNvGrpSpPr>
              <p:nvPr/>
            </p:nvGrpSpPr>
            <p:grpSpPr bwMode="auto">
              <a:xfrm>
                <a:off x="5021" y="4865"/>
                <a:ext cx="2270" cy="1776"/>
                <a:chOff x="0" y="0"/>
                <a:chExt cx="14414" cy="11277"/>
              </a:xfrm>
            </p:grpSpPr>
            <p:sp>
              <p:nvSpPr>
                <p:cNvPr id="40" name="Háromszög 33"/>
                <p:cNvSpPr>
                  <a:spLocks noChangeArrowheads="1"/>
                </p:cNvSpPr>
                <p:nvPr/>
              </p:nvSpPr>
              <p:spPr bwMode="auto">
                <a:xfrm>
                  <a:off x="0" y="0"/>
                  <a:ext cx="7175" cy="11277"/>
                </a:xfrm>
                <a:prstGeom prst="triangle">
                  <a:avLst>
                    <a:gd name="adj" fmla="val 50000"/>
                  </a:avLst>
                </a:prstGeom>
                <a:no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dirty="0" err="1">
                      <a:solidFill>
                        <a:srgbClr val="50412C"/>
                      </a:solidFill>
                      <a:effectLst/>
                      <a:latin typeface="Calibri"/>
                      <a:ea typeface="Calibri"/>
                      <a:cs typeface="Times New Roman"/>
                    </a:rPr>
                    <a:t>Adm</a:t>
                  </a:r>
                  <a:r>
                    <a:rPr lang="hu-HU" sz="1400" b="1" dirty="0">
                      <a:solidFill>
                        <a:srgbClr val="50412C"/>
                      </a:solidFill>
                      <a:effectLst/>
                      <a:latin typeface="Calibri"/>
                      <a:ea typeface="Calibri"/>
                      <a:cs typeface="Times New Roman"/>
                    </a:rPr>
                    <a:t>.</a:t>
                  </a:r>
                  <a:endParaRPr lang="hu-HU" sz="2000" dirty="0">
                    <a:solidFill>
                      <a:srgbClr val="50412C"/>
                    </a:solidFill>
                    <a:effectLst/>
                    <a:latin typeface="Calibri"/>
                    <a:ea typeface="Calibri"/>
                    <a:cs typeface="Times New Roman"/>
                  </a:endParaRPr>
                </a:p>
              </p:txBody>
            </p:sp>
            <p:sp>
              <p:nvSpPr>
                <p:cNvPr id="41" name="Háromszög 34"/>
                <p:cNvSpPr>
                  <a:spLocks noChangeArrowheads="1"/>
                </p:cNvSpPr>
                <p:nvPr/>
              </p:nvSpPr>
              <p:spPr bwMode="auto">
                <a:xfrm>
                  <a:off x="7239" y="0"/>
                  <a:ext cx="7175" cy="11277"/>
                </a:xfrm>
                <a:prstGeom prst="triangle">
                  <a:avLst>
                    <a:gd name="adj" fmla="val 50000"/>
                  </a:avLst>
                </a:prstGeom>
                <a:no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hu-HU" sz="1400" b="1" dirty="0">
                      <a:solidFill>
                        <a:srgbClr val="50412C"/>
                      </a:solidFill>
                      <a:effectLst/>
                      <a:latin typeface="Calibri"/>
                      <a:ea typeface="Calibri"/>
                      <a:cs typeface="Times New Roman"/>
                    </a:rPr>
                    <a:t>Law e.</a:t>
                  </a:r>
                  <a:endParaRPr lang="hu-HU" sz="2000" dirty="0">
                    <a:solidFill>
                      <a:srgbClr val="50412C"/>
                    </a:solidFill>
                    <a:effectLst/>
                    <a:latin typeface="Calibri"/>
                    <a:ea typeface="Calibri"/>
                    <a:cs typeface="Times New Roman"/>
                  </a:endParaRPr>
                </a:p>
              </p:txBody>
            </p:sp>
          </p:grpSp>
        </p:grpSp>
        <p:sp>
          <p:nvSpPr>
            <p:cNvPr id="30" name="AutoShape 122"/>
            <p:cNvSpPr>
              <a:spLocks noChangeArrowheads="1"/>
            </p:cNvSpPr>
            <p:nvPr/>
          </p:nvSpPr>
          <p:spPr bwMode="auto">
            <a:xfrm>
              <a:off x="4614" y="2296"/>
              <a:ext cx="1030" cy="1948"/>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72000" bIns="0" anchor="ctr" anchorCtr="0" upright="1">
              <a:noAutofit/>
            </a:bodyPr>
            <a:lstStyle/>
            <a:p>
              <a:pPr algn="ctr">
                <a:lnSpc>
                  <a:spcPct val="115000"/>
                </a:lnSpc>
                <a:spcAft>
                  <a:spcPts val="1000"/>
                </a:spcAft>
              </a:pPr>
              <a:endParaRPr lang="hu-HU" sz="1100" dirty="0">
                <a:solidFill>
                  <a:srgbClr val="50412C"/>
                </a:solidFill>
                <a:effectLst/>
                <a:latin typeface="Calibri"/>
                <a:ea typeface="Calibri"/>
                <a:cs typeface="Times New Roman"/>
              </a:endParaRPr>
            </a:p>
          </p:txBody>
        </p:sp>
      </p:grpSp>
      <p:sp>
        <p:nvSpPr>
          <p:cNvPr id="42" name="Szövegdoboz 2"/>
          <p:cNvSpPr txBox="1">
            <a:spLocks noChangeArrowheads="1"/>
          </p:cNvSpPr>
          <p:nvPr/>
        </p:nvSpPr>
        <p:spPr bwMode="auto">
          <a:xfrm>
            <a:off x="3370613" y="2162398"/>
            <a:ext cx="618748" cy="309963"/>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15000"/>
              </a:lnSpc>
              <a:spcAft>
                <a:spcPts val="1000"/>
              </a:spcAft>
            </a:pPr>
            <a:r>
              <a:rPr lang="en-US" sz="1400" b="1" dirty="0">
                <a:solidFill>
                  <a:srgbClr val="50412C"/>
                </a:solidFill>
                <a:effectLst/>
                <a:latin typeface="Calibri"/>
                <a:ea typeface="Calibri"/>
                <a:cs typeface="Times New Roman"/>
              </a:rPr>
              <a:t>Econ</a:t>
            </a:r>
            <a:r>
              <a:rPr lang="en-US" sz="900" b="1" dirty="0">
                <a:solidFill>
                  <a:srgbClr val="50412C"/>
                </a:solidFill>
                <a:effectLst/>
                <a:latin typeface="Calibri"/>
                <a:ea typeface="Calibri"/>
                <a:cs typeface="Times New Roman"/>
              </a:rPr>
              <a:t>.</a:t>
            </a:r>
            <a:endParaRPr lang="hu-HU" sz="1100" dirty="0">
              <a:solidFill>
                <a:srgbClr val="50412C"/>
              </a:solidFill>
              <a:effectLst/>
              <a:latin typeface="Calibri"/>
              <a:ea typeface="Calibri"/>
              <a:cs typeface="Times New Roman"/>
            </a:endParaRPr>
          </a:p>
        </p:txBody>
      </p:sp>
      <p:sp>
        <p:nvSpPr>
          <p:cNvPr id="44" name="Szövegdoboz 2"/>
          <p:cNvSpPr txBox="1">
            <a:spLocks noChangeArrowheads="1"/>
          </p:cNvSpPr>
          <p:nvPr/>
        </p:nvSpPr>
        <p:spPr bwMode="auto">
          <a:xfrm>
            <a:off x="2298140" y="4002992"/>
            <a:ext cx="783309" cy="253713"/>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15000"/>
              </a:lnSpc>
              <a:spcAft>
                <a:spcPts val="1000"/>
              </a:spcAft>
            </a:pPr>
            <a:r>
              <a:rPr lang="hu-HU" sz="1400" b="1" dirty="0">
                <a:solidFill>
                  <a:srgbClr val="50412C"/>
                </a:solidFill>
                <a:effectLst/>
                <a:latin typeface="Calibri"/>
                <a:ea typeface="Calibri"/>
                <a:cs typeface="Times New Roman"/>
              </a:rPr>
              <a:t>Media</a:t>
            </a:r>
            <a:endParaRPr lang="hu-HU" sz="2000" dirty="0">
              <a:solidFill>
                <a:srgbClr val="50412C"/>
              </a:solidFill>
              <a:effectLst/>
              <a:latin typeface="Calibri"/>
              <a:ea typeface="Calibri"/>
              <a:cs typeface="Times New Roman"/>
            </a:endParaRPr>
          </a:p>
        </p:txBody>
      </p:sp>
      <p:sp>
        <p:nvSpPr>
          <p:cNvPr id="45" name="Szövegdoboz 2"/>
          <p:cNvSpPr txBox="1">
            <a:spLocks noChangeArrowheads="1"/>
          </p:cNvSpPr>
          <p:nvPr/>
        </p:nvSpPr>
        <p:spPr bwMode="auto">
          <a:xfrm>
            <a:off x="6284720" y="4013922"/>
            <a:ext cx="529787" cy="347681"/>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15000"/>
              </a:lnSpc>
              <a:spcAft>
                <a:spcPts val="1000"/>
              </a:spcAft>
            </a:pPr>
            <a:r>
              <a:rPr lang="hu-HU" sz="1400" b="1" dirty="0" err="1">
                <a:solidFill>
                  <a:srgbClr val="50412C"/>
                </a:solidFill>
                <a:effectLst/>
                <a:latin typeface="Calibri"/>
                <a:ea typeface="Calibri"/>
                <a:cs typeface="Times New Roman"/>
              </a:rPr>
              <a:t>Cult</a:t>
            </a:r>
            <a:r>
              <a:rPr lang="hu-HU" sz="1200" b="1" dirty="0">
                <a:solidFill>
                  <a:srgbClr val="50412C"/>
                </a:solidFill>
                <a:effectLst/>
                <a:latin typeface="Calibri"/>
                <a:ea typeface="Calibri"/>
                <a:cs typeface="Times New Roman"/>
              </a:rPr>
              <a:t>.</a:t>
            </a:r>
            <a:endParaRPr lang="hu-HU" dirty="0">
              <a:solidFill>
                <a:srgbClr val="50412C"/>
              </a:solidFill>
              <a:effectLst/>
              <a:latin typeface="Calibri"/>
              <a:ea typeface="Calibri"/>
              <a:cs typeface="Times New Roman"/>
            </a:endParaRPr>
          </a:p>
        </p:txBody>
      </p:sp>
      <p:sp>
        <p:nvSpPr>
          <p:cNvPr id="46" name="TextBox 45"/>
          <p:cNvSpPr txBox="1"/>
          <p:nvPr/>
        </p:nvSpPr>
        <p:spPr>
          <a:xfrm>
            <a:off x="4240952" y="3165051"/>
            <a:ext cx="665439" cy="492122"/>
          </a:xfrm>
          <a:prstGeom prst="rect">
            <a:avLst/>
          </a:prstGeom>
          <a:noFill/>
        </p:spPr>
        <p:txBody>
          <a:bodyPr wrap="none" rtlCol="0">
            <a:spAutoFit/>
          </a:bodyPr>
          <a:lstStyle/>
          <a:p>
            <a:pPr algn="ctr">
              <a:lnSpc>
                <a:spcPct val="115000"/>
              </a:lnSpc>
              <a:spcAft>
                <a:spcPts val="1000"/>
              </a:spcAft>
            </a:pPr>
            <a:r>
              <a:rPr lang="hu-HU" sz="2400" b="1" dirty="0">
                <a:solidFill>
                  <a:srgbClr val="50412C"/>
                </a:solidFill>
                <a:ea typeface="Calibri"/>
                <a:cs typeface="Times New Roman"/>
              </a:rPr>
              <a:t>Pol.</a:t>
            </a:r>
            <a:endParaRPr lang="hu-HU" sz="1400" dirty="0">
              <a:solidFill>
                <a:srgbClr val="50412C"/>
              </a:solidFill>
              <a:ea typeface="Calibri"/>
              <a:cs typeface="Times New Roman"/>
            </a:endParaRPr>
          </a:p>
        </p:txBody>
      </p:sp>
    </p:spTree>
    <p:extLst>
      <p:ext uri="{BB962C8B-B14F-4D97-AF65-F5344CB8AC3E}">
        <p14:creationId xmlns:p14="http://schemas.microsoft.com/office/powerpoint/2010/main" val="1242075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68"/>
          <p:cNvSpPr>
            <a:spLocks noChangeArrowheads="1"/>
          </p:cNvSpPr>
          <p:nvPr/>
        </p:nvSpPr>
        <p:spPr bwMode="auto">
          <a:xfrm>
            <a:off x="3035288" y="3655953"/>
            <a:ext cx="3003813" cy="380558"/>
          </a:xfrm>
          <a:prstGeom prst="triangle">
            <a:avLst>
              <a:gd name="adj" fmla="val 50000"/>
            </a:avLst>
          </a:prstGeom>
          <a:noFill/>
          <a:ln w="31750" cap="flat">
            <a:solidFill>
              <a:srgbClr val="4D7C8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endParaRPr lang="hu-HU" sz="2800"/>
          </a:p>
        </p:txBody>
      </p:sp>
      <p:sp>
        <p:nvSpPr>
          <p:cNvPr id="2" name="Cím 1"/>
          <p:cNvSpPr>
            <a:spLocks noGrp="1"/>
          </p:cNvSpPr>
          <p:nvPr>
            <p:ph type="title"/>
          </p:nvPr>
        </p:nvSpPr>
        <p:spPr>
          <a:xfrm>
            <a:off x="107950" y="1"/>
            <a:ext cx="8928100" cy="915988"/>
          </a:xfrm>
        </p:spPr>
        <p:txBody>
          <a:bodyPr>
            <a:normAutofit/>
          </a:bodyPr>
          <a:lstStyle/>
          <a:p>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The Ruling Elites in Patronal Democracies</a:t>
            </a:r>
            <a:r>
              <a:rPr lang="en-US" sz="2200" b="1" dirty="0">
                <a:solidFill>
                  <a:srgbClr val="8B523B"/>
                </a:solidFill>
                <a:latin typeface="Open Sans" panose="020B0606030504020204" pitchFamily="34" charset="0"/>
                <a:ea typeface="Open Sans" panose="020B0606030504020204" pitchFamily="34" charset="0"/>
                <a:cs typeface="Open Sans" panose="020B0606030504020204" pitchFamily="34" charset="0"/>
              </a:rPr>
              <a:t>:</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t>
            </a:r>
            <a:r>
              <a:rPr lang="en-GB"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a:r>
            <a:br>
              <a:rPr lang="en-GB"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Competing Patronal Networks</a:t>
            </a:r>
            <a:endParaRPr lang="hu-HU" sz="2200" b="1" dirty="0">
              <a:solidFill>
                <a:srgbClr val="8B52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44" name="Csoportba foglalás 43"/>
          <p:cNvGrpSpPr/>
          <p:nvPr/>
        </p:nvGrpSpPr>
        <p:grpSpPr>
          <a:xfrm>
            <a:off x="1024245" y="1203598"/>
            <a:ext cx="6312371" cy="3816077"/>
            <a:chOff x="7315" y="226765"/>
            <a:chExt cx="4198298" cy="2425005"/>
          </a:xfrm>
        </p:grpSpPr>
        <p:grpSp>
          <p:nvGrpSpPr>
            <p:cNvPr id="52" name="Group 151"/>
            <p:cNvGrpSpPr>
              <a:grpSpLocks/>
            </p:cNvGrpSpPr>
            <p:nvPr/>
          </p:nvGrpSpPr>
          <p:grpSpPr bwMode="auto">
            <a:xfrm>
              <a:off x="7315" y="226765"/>
              <a:ext cx="4198298" cy="2425005"/>
              <a:chOff x="2136" y="6120"/>
              <a:chExt cx="6612" cy="3819"/>
            </a:xfrm>
          </p:grpSpPr>
          <p:sp>
            <p:nvSpPr>
              <p:cNvPr id="54" name="Szövegdoboz 2"/>
              <p:cNvSpPr txBox="1">
                <a:spLocks noChangeArrowheads="1"/>
              </p:cNvSpPr>
              <p:nvPr/>
            </p:nvSpPr>
            <p:spPr bwMode="auto">
              <a:xfrm>
                <a:off x="5474" y="8176"/>
                <a:ext cx="84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15000"/>
                  </a:lnSpc>
                  <a:spcAft>
                    <a:spcPts val="1000"/>
                  </a:spcAft>
                </a:pPr>
                <a:r>
                  <a:rPr lang="hu-HU" sz="1400" b="1" dirty="0" err="1">
                    <a:solidFill>
                      <a:srgbClr val="50412C"/>
                    </a:solidFill>
                    <a:effectLst/>
                    <a:latin typeface="Calibri" panose="020F0502020204030204" pitchFamily="34" charset="0"/>
                    <a:ea typeface="Calibri" panose="020F0502020204030204" pitchFamily="34" charset="0"/>
                    <a:cs typeface="Times New Roman" panose="02020603050405020304" pitchFamily="18" charset="0"/>
                  </a:rPr>
                  <a:t>Admin</a:t>
                </a:r>
                <a:r>
                  <a:rPr lang="hu-HU" sz="1400" b="1"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rPr>
                  <a:t>.</a:t>
                </a:r>
                <a:endParaRPr lang="hu-HU" sz="2000"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Szövegdoboz 2"/>
              <p:cNvSpPr txBox="1">
                <a:spLocks noChangeArrowheads="1"/>
              </p:cNvSpPr>
              <p:nvPr/>
            </p:nvSpPr>
            <p:spPr bwMode="auto">
              <a:xfrm>
                <a:off x="5474" y="7786"/>
                <a:ext cx="842"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15000"/>
                  </a:lnSpc>
                  <a:spcAft>
                    <a:spcPts val="1000"/>
                  </a:spcAft>
                </a:pPr>
                <a:r>
                  <a:rPr lang="en-US" sz="1400" b="1"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rPr>
                  <a:t>Media</a:t>
                </a:r>
                <a:endParaRPr lang="hu-HU" sz="2000"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Szövegdoboz 2"/>
              <p:cNvSpPr txBox="1">
                <a:spLocks noChangeArrowheads="1"/>
              </p:cNvSpPr>
              <p:nvPr/>
            </p:nvSpPr>
            <p:spPr bwMode="auto">
              <a:xfrm>
                <a:off x="5474" y="7419"/>
                <a:ext cx="84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15000"/>
                  </a:lnSpc>
                  <a:spcAft>
                    <a:spcPts val="1000"/>
                  </a:spcAft>
                </a:pPr>
                <a:r>
                  <a:rPr lang="en-US" sz="1400" b="1"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rPr>
                  <a:t>Cult.</a:t>
                </a:r>
                <a:endParaRPr lang="hu-HU" sz="2000"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7" name="Group 150"/>
              <p:cNvGrpSpPr>
                <a:grpSpLocks/>
              </p:cNvGrpSpPr>
              <p:nvPr/>
            </p:nvGrpSpPr>
            <p:grpSpPr bwMode="auto">
              <a:xfrm>
                <a:off x="2136" y="6120"/>
                <a:ext cx="6612" cy="3819"/>
                <a:chOff x="2136" y="6120"/>
                <a:chExt cx="6612" cy="3819"/>
              </a:xfrm>
            </p:grpSpPr>
            <p:sp>
              <p:nvSpPr>
                <p:cNvPr id="59" name="AutoShape 61"/>
                <p:cNvSpPr>
                  <a:spLocks noChangeArrowheads="1"/>
                </p:cNvSpPr>
                <p:nvPr/>
              </p:nvSpPr>
              <p:spPr bwMode="auto">
                <a:xfrm>
                  <a:off x="2136" y="6120"/>
                  <a:ext cx="3717" cy="3819"/>
                </a:xfrm>
                <a:prstGeom prst="triangle">
                  <a:avLst>
                    <a:gd name="adj" fmla="val 50000"/>
                  </a:avLst>
                </a:prstGeom>
                <a:solidFill>
                  <a:srgbClr val="9CB1B1"/>
                </a:solidFill>
                <a:ln w="31750">
                  <a:solidFill>
                    <a:srgbClr val="4D7C84"/>
                  </a:solidFill>
                  <a:miter lim="800000"/>
                  <a:headEnd/>
                  <a:tailEnd/>
                </a:ln>
              </p:spPr>
              <p:txBody>
                <a:bodyPr rot="0" vert="horz" wrap="square" lIns="0" tIns="0" rIns="0" bIns="0" anchor="ctr" anchorCtr="0" upright="1">
                  <a:noAutofit/>
                </a:bodyPr>
                <a:lstStyle/>
                <a:p>
                  <a:pPr algn="ctr">
                    <a:lnSpc>
                      <a:spcPct val="115000"/>
                    </a:lnSpc>
                    <a:spcAft>
                      <a:spcPts val="10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AutoShape 63"/>
                <p:cNvSpPr>
                  <a:spLocks noChangeArrowheads="1"/>
                </p:cNvSpPr>
                <p:nvPr/>
              </p:nvSpPr>
              <p:spPr bwMode="auto">
                <a:xfrm>
                  <a:off x="5895" y="7125"/>
                  <a:ext cx="2853" cy="2814"/>
                </a:xfrm>
                <a:prstGeom prst="triangle">
                  <a:avLst>
                    <a:gd name="adj" fmla="val 50000"/>
                  </a:avLst>
                </a:prstGeom>
                <a:solidFill>
                  <a:srgbClr val="9CB1B1"/>
                </a:solidFill>
                <a:ln w="31750">
                  <a:solidFill>
                    <a:srgbClr val="4D7C84"/>
                  </a:solidFill>
                  <a:miter lim="800000"/>
                  <a:headEnd/>
                  <a:tailEnd/>
                </a:ln>
              </p:spPr>
              <p:txBody>
                <a:bodyPr rot="0" vert="horz" wrap="square" lIns="0" tIns="0" rIns="0" bIns="0" anchor="ctr" anchorCtr="0" upright="1">
                  <a:noAutofit/>
                </a:bodyPr>
                <a:lstStyle/>
                <a:p>
                  <a:pPr indent="90170" algn="ctr">
                    <a:lnSpc>
                      <a:spcPct val="115000"/>
                    </a:lnSpc>
                    <a:spcAft>
                      <a:spcPts val="10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8" name="Szövegdoboz 2"/>
              <p:cNvSpPr txBox="1">
                <a:spLocks noChangeArrowheads="1"/>
              </p:cNvSpPr>
              <p:nvPr/>
            </p:nvSpPr>
            <p:spPr bwMode="auto">
              <a:xfrm>
                <a:off x="5521" y="8577"/>
                <a:ext cx="74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15000"/>
                  </a:lnSpc>
                  <a:spcAft>
                    <a:spcPts val="1000"/>
                  </a:spcAft>
                </a:pPr>
                <a:r>
                  <a:rPr lang="en-US" sz="1400" b="1"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rPr>
                  <a:t>Econ.</a:t>
                </a:r>
                <a:endParaRPr lang="hu-HU" sz="2000"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1" name="Szövegdoboz 2"/>
            <p:cNvSpPr txBox="1">
              <a:spLocks noChangeArrowheads="1"/>
            </p:cNvSpPr>
            <p:nvPr/>
          </p:nvSpPr>
          <p:spPr bwMode="auto">
            <a:xfrm>
              <a:off x="2089002" y="2082857"/>
              <a:ext cx="609600" cy="1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15000"/>
                </a:lnSpc>
                <a:spcAft>
                  <a:spcPts val="1000"/>
                </a:spcAft>
              </a:pPr>
              <a:r>
                <a:rPr lang="en-US" sz="1400" b="1"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rPr>
                <a:t>Law e.</a:t>
              </a:r>
              <a:endParaRPr lang="hu-HU" sz="2000" dirty="0">
                <a:solidFill>
                  <a:srgbClr val="50412C"/>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5" name="AutoShape 68"/>
          <p:cNvSpPr>
            <a:spLocks noChangeArrowheads="1"/>
          </p:cNvSpPr>
          <p:nvPr/>
        </p:nvSpPr>
        <p:spPr bwMode="auto">
          <a:xfrm>
            <a:off x="2918240" y="2889244"/>
            <a:ext cx="3237936" cy="371894"/>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endParaRPr lang="hu-HU" sz="2800"/>
          </a:p>
        </p:txBody>
      </p:sp>
      <p:sp>
        <p:nvSpPr>
          <p:cNvPr id="46" name="AutoShape 68"/>
          <p:cNvSpPr>
            <a:spLocks noChangeArrowheads="1"/>
          </p:cNvSpPr>
          <p:nvPr/>
        </p:nvSpPr>
        <p:spPr bwMode="auto">
          <a:xfrm>
            <a:off x="2918240" y="2499742"/>
            <a:ext cx="3237936" cy="371894"/>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endParaRPr lang="hu-HU" sz="2800"/>
          </a:p>
        </p:txBody>
      </p:sp>
      <p:sp>
        <p:nvSpPr>
          <p:cNvPr id="47" name="AutoShape 68"/>
          <p:cNvSpPr>
            <a:spLocks noChangeArrowheads="1"/>
          </p:cNvSpPr>
          <p:nvPr/>
        </p:nvSpPr>
        <p:spPr bwMode="auto">
          <a:xfrm>
            <a:off x="2918240" y="3278746"/>
            <a:ext cx="3237936" cy="371894"/>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endParaRPr lang="hu-HU" sz="2800"/>
          </a:p>
        </p:txBody>
      </p:sp>
      <p:sp>
        <p:nvSpPr>
          <p:cNvPr id="48" name="AutoShape 68"/>
          <p:cNvSpPr>
            <a:spLocks noChangeArrowheads="1"/>
          </p:cNvSpPr>
          <p:nvPr/>
        </p:nvSpPr>
        <p:spPr bwMode="auto">
          <a:xfrm>
            <a:off x="2918240" y="3668248"/>
            <a:ext cx="3237936" cy="371894"/>
          </a:xfrm>
          <a:prstGeom prst="triangle">
            <a:avLst>
              <a:gd name="adj" fmla="val 50000"/>
            </a:avLst>
          </a:prstGeom>
          <a:noFill/>
          <a:ln w="31750" cap="flat">
            <a:solidFill>
              <a:srgbClr val="4D7C84"/>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endParaRPr lang="hu-HU" sz="2800"/>
          </a:p>
        </p:txBody>
      </p:sp>
      <p:sp>
        <p:nvSpPr>
          <p:cNvPr id="49" name="AutoShape 68"/>
          <p:cNvSpPr>
            <a:spLocks noChangeArrowheads="1"/>
          </p:cNvSpPr>
          <p:nvPr/>
        </p:nvSpPr>
        <p:spPr bwMode="auto">
          <a:xfrm>
            <a:off x="2918240" y="4057748"/>
            <a:ext cx="3237910" cy="371894"/>
          </a:xfrm>
          <a:prstGeom prst="triangle">
            <a:avLst>
              <a:gd name="adj" fmla="val 50000"/>
            </a:avLst>
          </a:prstGeom>
          <a:noFill/>
          <a:ln w="31750">
            <a:solidFill>
              <a:srgbClr val="4D7C84"/>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endParaRPr lang="hu-HU" sz="2800"/>
          </a:p>
        </p:txBody>
      </p:sp>
      <p:sp>
        <p:nvSpPr>
          <p:cNvPr id="24" name="Szövegdoboz 35"/>
          <p:cNvSpPr txBox="1">
            <a:spLocks noChangeArrowheads="1"/>
          </p:cNvSpPr>
          <p:nvPr/>
        </p:nvSpPr>
        <p:spPr bwMode="auto">
          <a:xfrm>
            <a:off x="4572000" y="987425"/>
            <a:ext cx="4464050" cy="1008261"/>
          </a:xfrm>
          <a:prstGeom prst="roundRect">
            <a:avLst>
              <a:gd name="adj" fmla="val 7441"/>
            </a:avLst>
          </a:prstGeom>
          <a:solidFill>
            <a:srgbClr val="B3AA9D">
              <a:alpha val="50000"/>
            </a:srgbClr>
          </a:solidFill>
          <a:ln>
            <a:noFill/>
          </a:ln>
          <a:extLst/>
        </p:spPr>
        <p:txBody>
          <a:bodyPr rot="0" vert="horz" wrap="square" lIns="0" tIns="0" rIns="0" bIns="0" anchor="ctr" anchorCtr="0" upright="1">
            <a:noAutofit/>
          </a:bodyPr>
          <a:lstStyle/>
          <a:p>
            <a:r>
              <a:rPr lang="en-US" sz="1400" b="1" u="sng" dirty="0" smtClean="0">
                <a:solidFill>
                  <a:srgbClr val="50412C"/>
                </a:solidFill>
                <a:effectLst/>
                <a:latin typeface="Calibri"/>
                <a:ea typeface="Calibri"/>
                <a:cs typeface="Times New Roman"/>
              </a:rPr>
              <a:t>Legend</a:t>
            </a:r>
            <a:r>
              <a:rPr lang="en-US" sz="1400" b="1" dirty="0">
                <a:solidFill>
                  <a:srgbClr val="50412C"/>
                </a:solidFill>
                <a:effectLst/>
                <a:latin typeface="Calibri"/>
                <a:ea typeface="Calibri"/>
                <a:cs typeface="Times New Roman"/>
              </a:rPr>
              <a:t>: Every </a:t>
            </a:r>
            <a:r>
              <a:rPr lang="en-GB" sz="1400" b="1" dirty="0">
                <a:solidFill>
                  <a:srgbClr val="50412C"/>
                </a:solidFill>
                <a:ea typeface="Calibri"/>
                <a:cs typeface="Times New Roman"/>
              </a:rPr>
              <a:t>triangle represents an elite and the tops of the triangles, the tops of the elites. Overlap represents annexation and dashed lines, merger. The opposition pyramid is ideal typically smaller than the ruling one.</a:t>
            </a:r>
          </a:p>
        </p:txBody>
      </p:sp>
      <p:sp>
        <p:nvSpPr>
          <p:cNvPr id="25" name="TextBox 24"/>
          <p:cNvSpPr txBox="1"/>
          <p:nvPr/>
        </p:nvSpPr>
        <p:spPr>
          <a:xfrm>
            <a:off x="2089484" y="4433913"/>
            <a:ext cx="1418081" cy="425501"/>
          </a:xfrm>
          <a:prstGeom prst="rect">
            <a:avLst/>
          </a:prstGeom>
          <a:noFill/>
        </p:spPr>
        <p:txBody>
          <a:bodyPr wrap="none" rtlCol="0">
            <a:spAutoFit/>
          </a:bodyPr>
          <a:lstStyle/>
          <a:p>
            <a:pPr algn="ctr">
              <a:lnSpc>
                <a:spcPct val="115000"/>
              </a:lnSpc>
              <a:spcAft>
                <a:spcPts val="1000"/>
              </a:spcAft>
            </a:pPr>
            <a:r>
              <a:rPr lang="hu-HU" sz="2000" b="1" dirty="0" smtClean="0">
                <a:solidFill>
                  <a:srgbClr val="50412C"/>
                </a:solidFill>
                <a:ea typeface="Calibri"/>
                <a:cs typeface="Times New Roman"/>
              </a:rPr>
              <a:t>Pol. (</a:t>
            </a:r>
            <a:r>
              <a:rPr lang="hu-HU" sz="2000" b="1" dirty="0" err="1" smtClean="0">
                <a:solidFill>
                  <a:srgbClr val="50412C"/>
                </a:solidFill>
                <a:ea typeface="Calibri"/>
                <a:cs typeface="Times New Roman"/>
              </a:rPr>
              <a:t>ruling</a:t>
            </a:r>
            <a:r>
              <a:rPr lang="hu-HU" sz="2000" b="1" dirty="0" smtClean="0">
                <a:solidFill>
                  <a:srgbClr val="50412C"/>
                </a:solidFill>
                <a:ea typeface="Calibri"/>
                <a:cs typeface="Times New Roman"/>
              </a:rPr>
              <a:t>)</a:t>
            </a:r>
            <a:endParaRPr lang="hu-HU" sz="2000" b="1" dirty="0">
              <a:solidFill>
                <a:srgbClr val="50412C"/>
              </a:solidFill>
              <a:ea typeface="Calibri"/>
              <a:cs typeface="Times New Roman"/>
            </a:endParaRPr>
          </a:p>
        </p:txBody>
      </p:sp>
      <p:sp>
        <p:nvSpPr>
          <p:cNvPr id="27" name="TextBox 26"/>
          <p:cNvSpPr txBox="1"/>
          <p:nvPr/>
        </p:nvSpPr>
        <p:spPr>
          <a:xfrm>
            <a:off x="5027057" y="4445684"/>
            <a:ext cx="1947071" cy="425501"/>
          </a:xfrm>
          <a:prstGeom prst="rect">
            <a:avLst/>
          </a:prstGeom>
          <a:noFill/>
        </p:spPr>
        <p:txBody>
          <a:bodyPr wrap="none" rtlCol="0">
            <a:spAutoFit/>
          </a:bodyPr>
          <a:lstStyle/>
          <a:p>
            <a:pPr algn="ctr">
              <a:lnSpc>
                <a:spcPct val="115000"/>
              </a:lnSpc>
              <a:spcAft>
                <a:spcPts val="1000"/>
              </a:spcAft>
            </a:pPr>
            <a:r>
              <a:rPr lang="hu-HU" sz="2000" b="1" dirty="0">
                <a:solidFill>
                  <a:srgbClr val="50412C"/>
                </a:solidFill>
                <a:ea typeface="Calibri"/>
                <a:cs typeface="Times New Roman"/>
              </a:rPr>
              <a:t>Pol. (</a:t>
            </a:r>
            <a:r>
              <a:rPr lang="hu-HU" sz="2000" b="1" dirty="0" err="1">
                <a:solidFill>
                  <a:srgbClr val="50412C"/>
                </a:solidFill>
                <a:ea typeface="Calibri"/>
                <a:cs typeface="Times New Roman"/>
              </a:rPr>
              <a:t>opposition</a:t>
            </a:r>
            <a:r>
              <a:rPr lang="hu-HU" sz="2000" b="1" dirty="0">
                <a:solidFill>
                  <a:srgbClr val="50412C"/>
                </a:solidFill>
                <a:ea typeface="Calibri"/>
                <a:cs typeface="Times New Roman"/>
              </a:rPr>
              <a:t>)</a:t>
            </a:r>
          </a:p>
        </p:txBody>
      </p:sp>
    </p:spTree>
    <p:extLst>
      <p:ext uri="{BB962C8B-B14F-4D97-AF65-F5344CB8AC3E}">
        <p14:creationId xmlns:p14="http://schemas.microsoft.com/office/powerpoint/2010/main" val="3502967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15988"/>
          </a:xfrm>
        </p:spPr>
        <p:txBody>
          <a:bodyPr>
            <a:noAutofit/>
          </a:bodyPr>
          <a:lstStyle/>
          <a:p>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Political actors (2) and economic and communal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actors in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the three polar type regimes</a:t>
            </a:r>
            <a:endParaRPr lang="hu-HU" sz="2200"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3291556013"/>
              </p:ext>
            </p:extLst>
          </p:nvPr>
        </p:nvGraphicFramePr>
        <p:xfrm>
          <a:off x="107950" y="987426"/>
          <a:ext cx="8928100" cy="4032250"/>
        </p:xfrm>
        <a:graphic>
          <a:graphicData uri="http://schemas.openxmlformats.org/drawingml/2006/table">
            <a:tbl>
              <a:tblPr>
                <a:tableStyleId>{616DA210-FB5B-4158-B5E0-FEB733F419BA}</a:tableStyleId>
              </a:tblPr>
              <a:tblGrid>
                <a:gridCol w="1943770">
                  <a:extLst>
                    <a:ext uri="{9D8B030D-6E8A-4147-A177-3AD203B41FA5}">
                      <a16:colId xmlns:a16="http://schemas.microsoft.com/office/drawing/2014/main" val="3691086866"/>
                    </a:ext>
                  </a:extLst>
                </a:gridCol>
                <a:gridCol w="2328110">
                  <a:extLst>
                    <a:ext uri="{9D8B030D-6E8A-4147-A177-3AD203B41FA5}">
                      <a16:colId xmlns:a16="http://schemas.microsoft.com/office/drawing/2014/main" val="2798289139"/>
                    </a:ext>
                  </a:extLst>
                </a:gridCol>
                <a:gridCol w="2328110">
                  <a:extLst>
                    <a:ext uri="{9D8B030D-6E8A-4147-A177-3AD203B41FA5}">
                      <a16:colId xmlns:a16="http://schemas.microsoft.com/office/drawing/2014/main" val="3900325850"/>
                    </a:ext>
                  </a:extLst>
                </a:gridCol>
                <a:gridCol w="2328110">
                  <a:extLst>
                    <a:ext uri="{9D8B030D-6E8A-4147-A177-3AD203B41FA5}">
                      <a16:colId xmlns:a16="http://schemas.microsoft.com/office/drawing/2014/main" val="168663762"/>
                    </a:ext>
                  </a:extLst>
                </a:gridCol>
              </a:tblGrid>
              <a:tr h="294376">
                <a:tc>
                  <a:txBody>
                    <a:bodyPr/>
                    <a:lstStyle/>
                    <a:p>
                      <a:pPr>
                        <a:lnSpc>
                          <a:spcPct val="115000"/>
                        </a:lnSpc>
                        <a:spcAft>
                          <a:spcPts val="0"/>
                        </a:spcAft>
                      </a:pPr>
                      <a:r>
                        <a:rPr lang="en-US" sz="1600" b="1" dirty="0">
                          <a:solidFill>
                            <a:srgbClr val="50412B"/>
                          </a:solidFill>
                          <a:effectLst/>
                        </a:rPr>
                        <a:t> </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l">
                        <a:lnSpc>
                          <a:spcPct val="115000"/>
                        </a:lnSpc>
                        <a:spcAft>
                          <a:spcPts val="0"/>
                        </a:spcAft>
                      </a:pPr>
                      <a:r>
                        <a:rPr lang="en-US" sz="1600" b="1" dirty="0">
                          <a:solidFill>
                            <a:srgbClr val="4D7C8B"/>
                          </a:solidFill>
                          <a:effectLst/>
                        </a:rPr>
                        <a:t>Liberal democracy</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l">
                        <a:lnSpc>
                          <a:spcPct val="115000"/>
                        </a:lnSpc>
                        <a:spcAft>
                          <a:spcPts val="0"/>
                        </a:spcAft>
                      </a:pPr>
                      <a:r>
                        <a:rPr lang="en-US" sz="1600" b="1" dirty="0">
                          <a:solidFill>
                            <a:srgbClr val="4D7C8B"/>
                          </a:solidFill>
                          <a:effectLst/>
                        </a:rPr>
                        <a:t>Patronal autocracy</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l">
                        <a:lnSpc>
                          <a:spcPct val="115000"/>
                        </a:lnSpc>
                        <a:spcAft>
                          <a:spcPts val="0"/>
                        </a:spcAft>
                      </a:pPr>
                      <a:r>
                        <a:rPr lang="en-US" sz="1600" b="1" dirty="0">
                          <a:solidFill>
                            <a:srgbClr val="4D7C8B"/>
                          </a:solidFill>
                          <a:effectLst/>
                        </a:rPr>
                        <a:t>Communist regime</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992198281"/>
                  </a:ext>
                </a:extLst>
              </a:tr>
              <a:tr h="222181">
                <a:tc rowSpan="4">
                  <a:txBody>
                    <a:bodyPr/>
                    <a:lstStyle/>
                    <a:p>
                      <a:pPr marL="68580">
                        <a:lnSpc>
                          <a:spcPct val="115000"/>
                        </a:lnSpc>
                        <a:spcAft>
                          <a:spcPts val="0"/>
                        </a:spcAft>
                      </a:pPr>
                      <a:r>
                        <a:rPr lang="en-US" sz="1600" b="1" dirty="0">
                          <a:solidFill>
                            <a:srgbClr val="4D7C8B"/>
                          </a:solidFill>
                          <a:effectLst/>
                        </a:rPr>
                        <a:t>POLITICAL ACTORS</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state’s </a:t>
                      </a:r>
                      <a:r>
                        <a:rPr lang="hu-HU" sz="1200" b="1" dirty="0" err="1" smtClean="0">
                          <a:solidFill>
                            <a:srgbClr val="50412B"/>
                          </a:solidFill>
                          <a:effectLst/>
                        </a:rPr>
                        <a:t>secret</a:t>
                      </a:r>
                      <a:r>
                        <a:rPr lang="hu-HU" sz="1200" b="1" dirty="0" smtClean="0">
                          <a:solidFill>
                            <a:srgbClr val="50412B"/>
                          </a:solidFill>
                          <a:effectLst/>
                        </a:rPr>
                        <a:t> </a:t>
                      </a:r>
                      <a:r>
                        <a:rPr lang="en-US" sz="1200" b="1" dirty="0" smtClean="0">
                          <a:solidFill>
                            <a:srgbClr val="50412B"/>
                          </a:solidFill>
                          <a:effectLst/>
                        </a:rPr>
                        <a:t>service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patron’s </a:t>
                      </a:r>
                      <a:r>
                        <a:rPr lang="hu-HU" sz="1200" b="1" dirty="0" err="1" smtClean="0">
                          <a:solidFill>
                            <a:srgbClr val="50412B"/>
                          </a:solidFill>
                          <a:effectLst/>
                        </a:rPr>
                        <a:t>secret</a:t>
                      </a:r>
                      <a:r>
                        <a:rPr lang="hu-HU" sz="1200" b="1" baseline="0" dirty="0" smtClean="0">
                          <a:solidFill>
                            <a:srgbClr val="50412B"/>
                          </a:solidFill>
                          <a:effectLst/>
                        </a:rPr>
                        <a:t> </a:t>
                      </a:r>
                      <a:r>
                        <a:rPr lang="en-US" sz="1200" b="1" dirty="0" smtClean="0">
                          <a:solidFill>
                            <a:srgbClr val="50412B"/>
                          </a:solidFill>
                          <a:effectLst/>
                        </a:rPr>
                        <a:t>service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party’s </a:t>
                      </a:r>
                      <a:r>
                        <a:rPr lang="hu-HU" sz="1200" b="1" dirty="0" err="1" smtClean="0">
                          <a:solidFill>
                            <a:srgbClr val="50412B"/>
                          </a:solidFill>
                          <a:effectLst/>
                        </a:rPr>
                        <a:t>secret</a:t>
                      </a:r>
                      <a:r>
                        <a:rPr lang="en-US" sz="1200" b="1" dirty="0" smtClean="0">
                          <a:solidFill>
                            <a:srgbClr val="50412B"/>
                          </a:solidFill>
                          <a:effectLst/>
                        </a:rPr>
                        <a:t> </a:t>
                      </a:r>
                      <a:r>
                        <a:rPr lang="en-US" sz="1200" b="1" dirty="0">
                          <a:solidFill>
                            <a:srgbClr val="50412B"/>
                          </a:solidFill>
                          <a:effectLst/>
                        </a:rPr>
                        <a:t>service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833534633"/>
                  </a:ext>
                </a:extLst>
              </a:tr>
              <a:tr h="655343">
                <a:tc vMerge="1">
                  <a:txBody>
                    <a:bodyPr/>
                    <a:lstStyle/>
                    <a:p>
                      <a:endParaRPr lang="hu-HU"/>
                    </a:p>
                  </a:txBody>
                  <a:tcPr/>
                </a:tc>
                <a:tc>
                  <a:txBody>
                    <a:bodyPr/>
                    <a:lstStyle/>
                    <a:p>
                      <a:pPr>
                        <a:lnSpc>
                          <a:spcPct val="115000"/>
                        </a:lnSpc>
                        <a:spcAft>
                          <a:spcPts val="0"/>
                        </a:spcAft>
                      </a:pPr>
                      <a:r>
                        <a:rPr lang="en-US" sz="1200" b="1" dirty="0">
                          <a:solidFill>
                            <a:srgbClr val="50412B"/>
                          </a:solidFill>
                          <a:effectLst/>
                        </a:rPr>
                        <a:t>democratic party</a:t>
                      </a:r>
                      <a:endParaRPr lang="hu-HU" sz="1400" b="1" dirty="0">
                        <a:solidFill>
                          <a:srgbClr val="50412B"/>
                        </a:solidFill>
                        <a:effectLst/>
                      </a:endParaRPr>
                    </a:p>
                    <a:p>
                      <a:pPr>
                        <a:lnSpc>
                          <a:spcPct val="115000"/>
                        </a:lnSpc>
                        <a:spcAft>
                          <a:spcPts val="0"/>
                        </a:spcAft>
                      </a:pPr>
                      <a:r>
                        <a:rPr lang="en-US" sz="1200" b="1" dirty="0">
                          <a:solidFill>
                            <a:srgbClr val="50412B"/>
                          </a:solidFill>
                          <a:effectLst/>
                        </a:rPr>
                        <a:t>politicians’ party</a:t>
                      </a:r>
                      <a:endParaRPr lang="hu-HU" sz="1400" b="1" dirty="0">
                        <a:solidFill>
                          <a:srgbClr val="50412B"/>
                        </a:solidFill>
                        <a:effectLst/>
                      </a:endParaRPr>
                    </a:p>
                    <a:p>
                      <a:pPr>
                        <a:lnSpc>
                          <a:spcPct val="115000"/>
                        </a:lnSpc>
                        <a:spcAft>
                          <a:spcPts val="0"/>
                        </a:spcAft>
                      </a:pPr>
                      <a:r>
                        <a:rPr lang="en-US" sz="1200" b="1" dirty="0">
                          <a:solidFill>
                            <a:srgbClr val="50412B"/>
                          </a:solidFill>
                          <a:effectLst/>
                        </a:rPr>
                        <a:t>joining</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patron’s party</a:t>
                      </a:r>
                      <a:endParaRPr lang="hu-HU" sz="1400" b="1" dirty="0">
                        <a:solidFill>
                          <a:srgbClr val="50412B"/>
                        </a:solidFill>
                        <a:effectLst/>
                      </a:endParaRPr>
                    </a:p>
                    <a:p>
                      <a:pPr>
                        <a:lnSpc>
                          <a:spcPct val="115000"/>
                        </a:lnSpc>
                        <a:spcAft>
                          <a:spcPts val="0"/>
                        </a:spcAft>
                      </a:pPr>
                      <a:r>
                        <a:rPr lang="en-US" sz="1200" b="1" dirty="0">
                          <a:solidFill>
                            <a:srgbClr val="50412B"/>
                          </a:solidFill>
                          <a:effectLst/>
                        </a:rPr>
                        <a:t>vassals’ party</a:t>
                      </a:r>
                      <a:endParaRPr lang="hu-HU" sz="1400" b="1" dirty="0">
                        <a:solidFill>
                          <a:srgbClr val="50412B"/>
                        </a:solidFill>
                        <a:effectLst/>
                      </a:endParaRPr>
                    </a:p>
                    <a:p>
                      <a:pPr>
                        <a:lnSpc>
                          <a:spcPct val="115000"/>
                        </a:lnSpc>
                        <a:spcAft>
                          <a:spcPts val="0"/>
                        </a:spcAft>
                      </a:pPr>
                      <a:r>
                        <a:rPr lang="en-US" sz="1200" b="1" dirty="0">
                          <a:solidFill>
                            <a:srgbClr val="50412B"/>
                          </a:solidFill>
                          <a:effectLst/>
                        </a:rPr>
                        <a:t>cooptation / adoption</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centralized party</a:t>
                      </a:r>
                      <a:endParaRPr lang="hu-HU" sz="1400" b="1" dirty="0">
                        <a:solidFill>
                          <a:srgbClr val="50412B"/>
                        </a:solidFill>
                        <a:effectLst/>
                      </a:endParaRPr>
                    </a:p>
                    <a:p>
                      <a:pPr>
                        <a:lnSpc>
                          <a:spcPct val="115000"/>
                        </a:lnSpc>
                        <a:spcAft>
                          <a:spcPts val="0"/>
                        </a:spcAft>
                      </a:pPr>
                      <a:r>
                        <a:rPr lang="en-US" sz="1200" b="1" dirty="0">
                          <a:solidFill>
                            <a:srgbClr val="50412B"/>
                          </a:solidFill>
                          <a:effectLst/>
                        </a:rPr>
                        <a:t>cadres’ party</a:t>
                      </a:r>
                      <a:endParaRPr lang="hu-HU" sz="1400" b="1" dirty="0">
                        <a:solidFill>
                          <a:srgbClr val="50412B"/>
                        </a:solidFill>
                        <a:effectLst/>
                      </a:endParaRPr>
                    </a:p>
                    <a:p>
                      <a:pPr>
                        <a:lnSpc>
                          <a:spcPct val="115000"/>
                        </a:lnSpc>
                        <a:spcAft>
                          <a:spcPts val="0"/>
                        </a:spcAft>
                      </a:pPr>
                      <a:r>
                        <a:rPr lang="en-US" sz="1200" b="1" dirty="0">
                          <a:solidFill>
                            <a:srgbClr val="50412B"/>
                          </a:solidFill>
                          <a:effectLst/>
                        </a:rPr>
                        <a:t>enrollment</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124574303"/>
                  </a:ext>
                </a:extLst>
              </a:tr>
              <a:tr h="222181">
                <a:tc vMerge="1">
                  <a:txBody>
                    <a:bodyPr/>
                    <a:lstStyle/>
                    <a:p>
                      <a:endParaRPr lang="hu-HU"/>
                    </a:p>
                  </a:txBody>
                  <a:tcPr/>
                </a:tc>
                <a:tc>
                  <a:txBody>
                    <a:bodyPr/>
                    <a:lstStyle/>
                    <a:p>
                      <a:pPr>
                        <a:lnSpc>
                          <a:spcPct val="115000"/>
                        </a:lnSpc>
                        <a:spcAft>
                          <a:spcPts val="0"/>
                        </a:spcAft>
                      </a:pPr>
                      <a:r>
                        <a:rPr lang="en-US" sz="1200" b="1" dirty="0">
                          <a:solidFill>
                            <a:srgbClr val="50412B"/>
                          </a:solidFill>
                          <a:effectLst/>
                        </a:rPr>
                        <a:t>governing party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transmission belt party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2B"/>
                          </a:solidFill>
                          <a:effectLst/>
                        </a:rPr>
                        <a:t>state party</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420104314"/>
                  </a:ext>
                </a:extLst>
              </a:tr>
              <a:tr h="438761">
                <a:tc vMerge="1">
                  <a:txBody>
                    <a:bodyPr/>
                    <a:lstStyle/>
                    <a:p>
                      <a:endParaRPr lang="hu-HU"/>
                    </a:p>
                  </a:txBody>
                  <a:tcPr/>
                </a:tc>
                <a:tc>
                  <a:txBody>
                    <a:bodyPr/>
                    <a:lstStyle/>
                    <a:p>
                      <a:pPr>
                        <a:lnSpc>
                          <a:spcPct val="115000"/>
                        </a:lnSpc>
                        <a:spcAft>
                          <a:spcPts val="0"/>
                        </a:spcAft>
                      </a:pPr>
                      <a:r>
                        <a:rPr lang="en-US" sz="1200" b="1">
                          <a:solidFill>
                            <a:srgbClr val="50412B"/>
                          </a:solidFill>
                          <a:effectLst/>
                        </a:rPr>
                        <a:t>opposition party</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marginalized  / domesticated  / liquidated  / fake party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err="1">
                          <a:solidFill>
                            <a:srgbClr val="50412B"/>
                          </a:solidFill>
                          <a:effectLst/>
                        </a:rPr>
                        <a:t>n.a</a:t>
                      </a:r>
                      <a:r>
                        <a:rPr lang="en-US" sz="1200" b="1" dirty="0">
                          <a:solidFill>
                            <a:srgbClr val="50412B"/>
                          </a:solidFill>
                          <a:effectLst/>
                        </a:rPr>
                        <a:t>.</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274407667"/>
                  </a:ext>
                </a:extLst>
              </a:tr>
              <a:tr h="222181">
                <a:tc rowSpan="3">
                  <a:txBody>
                    <a:bodyPr/>
                    <a:lstStyle/>
                    <a:p>
                      <a:pPr marL="68580">
                        <a:lnSpc>
                          <a:spcPct val="115000"/>
                        </a:lnSpc>
                        <a:spcAft>
                          <a:spcPts val="0"/>
                        </a:spcAft>
                      </a:pPr>
                      <a:r>
                        <a:rPr lang="en-US" sz="1600" b="1">
                          <a:solidFill>
                            <a:srgbClr val="4D7C8B"/>
                          </a:solidFill>
                          <a:effectLst/>
                        </a:rPr>
                        <a:t>ECONOMIC ACTORS</a:t>
                      </a:r>
                      <a:endParaRPr lang="hu-HU" sz="1400" b="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2B"/>
                          </a:solidFill>
                          <a:effectLst/>
                        </a:rPr>
                        <a:t>entrepreneur</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2B"/>
                          </a:solidFill>
                          <a:effectLst/>
                        </a:rPr>
                        <a:t>oligarch / minigarch</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2B"/>
                          </a:solidFill>
                          <a:effectLst/>
                        </a:rPr>
                        <a:t>state enterprise leader</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676174697"/>
                  </a:ext>
                </a:extLst>
              </a:tr>
              <a:tr h="655343">
                <a:tc vMerge="1">
                  <a:txBody>
                    <a:bodyPr/>
                    <a:lstStyle/>
                    <a:p>
                      <a:endParaRPr lang="hu-HU"/>
                    </a:p>
                  </a:txBody>
                  <a:tcPr/>
                </a:tc>
                <a:tc>
                  <a:txBody>
                    <a:bodyPr/>
                    <a:lstStyle/>
                    <a:p>
                      <a:pPr>
                        <a:lnSpc>
                          <a:spcPct val="115000"/>
                        </a:lnSpc>
                        <a:spcAft>
                          <a:spcPts val="0"/>
                        </a:spcAft>
                        <a:tabLst>
                          <a:tab pos="1806575" algn="r"/>
                        </a:tabLst>
                      </a:pPr>
                      <a:r>
                        <a:rPr lang="en-US" sz="1200" b="1" dirty="0">
                          <a:solidFill>
                            <a:srgbClr val="50412B"/>
                          </a:solidFill>
                          <a:effectLst/>
                        </a:rPr>
                        <a:t>lobbyist</a:t>
                      </a:r>
                      <a:br>
                        <a:rPr lang="en-US" sz="1200" b="1" dirty="0">
                          <a:solidFill>
                            <a:srgbClr val="50412B"/>
                          </a:solidFill>
                          <a:effectLst/>
                        </a:rPr>
                      </a:br>
                      <a:r>
                        <a:rPr lang="en-US" sz="1200" b="1" dirty="0">
                          <a:solidFill>
                            <a:srgbClr val="50412B"/>
                          </a:solidFill>
                          <a:effectLst/>
                        </a:rPr>
                        <a:t>business interest </a:t>
                      </a:r>
                      <a:r>
                        <a:rPr lang="en-US" sz="1200" b="1" dirty="0" smtClean="0">
                          <a:solidFill>
                            <a:srgbClr val="50412B"/>
                          </a:solidFill>
                          <a:effectLst/>
                        </a:rPr>
                        <a:t>representation</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corruption broker</a:t>
                      </a:r>
                      <a:endParaRPr lang="hu-HU" sz="1400" b="1" dirty="0">
                        <a:solidFill>
                          <a:srgbClr val="50412B"/>
                        </a:solidFill>
                        <a:effectLst/>
                      </a:endParaRPr>
                    </a:p>
                    <a:p>
                      <a:pPr>
                        <a:lnSpc>
                          <a:spcPct val="115000"/>
                        </a:lnSpc>
                        <a:spcAft>
                          <a:spcPts val="0"/>
                        </a:spcAft>
                      </a:pPr>
                      <a:r>
                        <a:rPr lang="en-US" sz="1200" b="1" dirty="0">
                          <a:solidFill>
                            <a:srgbClr val="50412B"/>
                          </a:solidFill>
                          <a:effectLst/>
                        </a:rPr>
                        <a:t>facilitating corrupt exchange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err="1">
                          <a:solidFill>
                            <a:srgbClr val="50412B"/>
                          </a:solidFill>
                          <a:effectLst/>
                        </a:rPr>
                        <a:t>tolkach</a:t>
                      </a:r>
                      <a:r>
                        <a:rPr lang="en-US" sz="1200" b="1" dirty="0">
                          <a:solidFill>
                            <a:srgbClr val="50412B"/>
                          </a:solidFill>
                          <a:effectLst/>
                        </a:rPr>
                        <a:t> (</a:t>
                      </a:r>
                      <a:r>
                        <a:rPr lang="en-US" sz="1200" b="1" dirty="0" err="1">
                          <a:solidFill>
                            <a:srgbClr val="50412B"/>
                          </a:solidFill>
                          <a:effectLst/>
                        </a:rPr>
                        <a:t>толкач</a:t>
                      </a:r>
                      <a:r>
                        <a:rPr lang="en-US" sz="1200" b="1" dirty="0">
                          <a:solidFill>
                            <a:srgbClr val="50412B"/>
                          </a:solidFill>
                          <a:effectLst/>
                        </a:rPr>
                        <a:t>, „pusher”)</a:t>
                      </a:r>
                      <a:endParaRPr lang="hu-HU" sz="1400" b="1" dirty="0">
                        <a:solidFill>
                          <a:srgbClr val="50412B"/>
                        </a:solidFill>
                        <a:effectLst/>
                      </a:endParaRPr>
                    </a:p>
                    <a:p>
                      <a:pPr>
                        <a:lnSpc>
                          <a:spcPct val="115000"/>
                        </a:lnSpc>
                        <a:spcAft>
                          <a:spcPts val="0"/>
                        </a:spcAft>
                      </a:pPr>
                      <a:r>
                        <a:rPr lang="en-US" sz="1200" b="1" dirty="0">
                          <a:solidFill>
                            <a:srgbClr val="50412B"/>
                          </a:solidFill>
                          <a:effectLst/>
                        </a:rPr>
                        <a:t>plan or barter bargain</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039500950"/>
                  </a:ext>
                </a:extLst>
              </a:tr>
              <a:tr h="438761">
                <a:tc vMerge="1">
                  <a:txBody>
                    <a:bodyPr/>
                    <a:lstStyle/>
                    <a:p>
                      <a:endParaRPr lang="hu-HU"/>
                    </a:p>
                  </a:txBody>
                  <a:tcPr/>
                </a:tc>
                <a:tc>
                  <a:txBody>
                    <a:bodyPr/>
                    <a:lstStyle/>
                    <a:p>
                      <a:pPr>
                        <a:lnSpc>
                          <a:spcPct val="115000"/>
                        </a:lnSpc>
                        <a:spcAft>
                          <a:spcPts val="0"/>
                        </a:spcAft>
                      </a:pPr>
                      <a:r>
                        <a:rPr lang="en-US" sz="1200" b="1">
                          <a:solidFill>
                            <a:srgbClr val="50412B"/>
                          </a:solidFill>
                          <a:effectLst/>
                        </a:rPr>
                        <a:t>n.a.</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economic </a:t>
                      </a:r>
                      <a:r>
                        <a:rPr lang="en-US" sz="1200" b="1" dirty="0" smtClean="0">
                          <a:solidFill>
                            <a:srgbClr val="50412B"/>
                          </a:solidFill>
                          <a:effectLst/>
                        </a:rPr>
                        <a:t>front man </a:t>
                      </a:r>
                      <a:r>
                        <a:rPr lang="hu-HU" sz="1200" b="1" dirty="0" smtClean="0">
                          <a:solidFill>
                            <a:srgbClr val="50412B"/>
                          </a:solidFill>
                          <a:effectLst/>
                        </a:rPr>
                        <a:t>(</a:t>
                      </a:r>
                      <a:r>
                        <a:rPr lang="en-US" sz="1200" b="1" dirty="0" err="1" smtClean="0">
                          <a:solidFill>
                            <a:srgbClr val="50412B"/>
                          </a:solidFill>
                          <a:effectLst/>
                        </a:rPr>
                        <a:t>strohmann</a:t>
                      </a:r>
                      <a:r>
                        <a:rPr lang="en-US" sz="1200" b="1" dirty="0">
                          <a:solidFill>
                            <a:srgbClr val="50412B"/>
                          </a:solidFill>
                          <a:effectLst/>
                        </a:rPr>
                        <a:t>; shell company)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err="1">
                          <a:solidFill>
                            <a:srgbClr val="50412B"/>
                          </a:solidFill>
                          <a:effectLst/>
                        </a:rPr>
                        <a:t>n.a</a:t>
                      </a:r>
                      <a:r>
                        <a:rPr lang="en-US" sz="1200" b="1" dirty="0">
                          <a:solidFill>
                            <a:srgbClr val="50412B"/>
                          </a:solidFill>
                          <a:effectLst/>
                        </a:rPr>
                        <a:t>.</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415370896"/>
                  </a:ext>
                </a:extLst>
              </a:tr>
              <a:tr h="222181">
                <a:tc rowSpan="3">
                  <a:txBody>
                    <a:bodyPr/>
                    <a:lstStyle/>
                    <a:p>
                      <a:pPr marL="68580">
                        <a:lnSpc>
                          <a:spcPct val="115000"/>
                        </a:lnSpc>
                        <a:spcAft>
                          <a:spcPts val="0"/>
                        </a:spcAft>
                      </a:pPr>
                      <a:r>
                        <a:rPr lang="en-US" sz="1600" b="1" dirty="0">
                          <a:solidFill>
                            <a:srgbClr val="4D7C8B"/>
                          </a:solidFill>
                          <a:effectLst/>
                        </a:rPr>
                        <a:t>COMMUNAL ACTORS</a:t>
                      </a:r>
                      <a:endParaRPr lang="hu-HU" sz="14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2B"/>
                          </a:solidFill>
                          <a:effectLst/>
                        </a:rPr>
                        <a:t>citizen</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2B"/>
                          </a:solidFill>
                          <a:effectLst/>
                        </a:rPr>
                        <a:t>servant (client)</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subject</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426354616"/>
                  </a:ext>
                </a:extLst>
              </a:tr>
              <a:tr h="222181">
                <a:tc vMerge="1">
                  <a:txBody>
                    <a:bodyPr/>
                    <a:lstStyle/>
                    <a:p>
                      <a:endParaRPr lang="hu-HU"/>
                    </a:p>
                  </a:txBody>
                  <a:tcPr/>
                </a:tc>
                <a:tc>
                  <a:txBody>
                    <a:bodyPr/>
                    <a:lstStyle/>
                    <a:p>
                      <a:pPr>
                        <a:lnSpc>
                          <a:spcPct val="115000"/>
                        </a:lnSpc>
                        <a:spcAft>
                          <a:spcPts val="0"/>
                        </a:spcAft>
                      </a:pPr>
                      <a:r>
                        <a:rPr lang="en-US" sz="1200" b="1">
                          <a:solidFill>
                            <a:srgbClr val="50412B"/>
                          </a:solidFill>
                          <a:effectLst/>
                        </a:rPr>
                        <a:t>independent church</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2B"/>
                          </a:solidFill>
                          <a:effectLst/>
                        </a:rPr>
                        <a:t>client church</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repressed church</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305103304"/>
                  </a:ext>
                </a:extLst>
              </a:tr>
              <a:tr h="438761">
                <a:tc vMerge="1">
                  <a:txBody>
                    <a:bodyPr/>
                    <a:lstStyle/>
                    <a:p>
                      <a:endParaRPr lang="hu-HU"/>
                    </a:p>
                  </a:txBody>
                  <a:tcPr/>
                </a:tc>
                <a:tc>
                  <a:txBody>
                    <a:bodyPr/>
                    <a:lstStyle/>
                    <a:p>
                      <a:pPr>
                        <a:lnSpc>
                          <a:spcPct val="115000"/>
                        </a:lnSpc>
                        <a:spcAft>
                          <a:spcPts val="0"/>
                        </a:spcAft>
                      </a:pPr>
                      <a:r>
                        <a:rPr lang="en-US" sz="1200" b="1">
                          <a:solidFill>
                            <a:srgbClr val="50412B"/>
                          </a:solidFill>
                          <a:effectLst/>
                        </a:rPr>
                        <a:t>NGO</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GONGO (government-organized NGO)</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TRANSBO (transmission belt organization)</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6" marR="39156" marT="5438"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371925839"/>
                  </a:ext>
                </a:extLst>
              </a:tr>
            </a:tbl>
          </a:graphicData>
        </a:graphic>
      </p:graphicFrame>
    </p:spTree>
    <p:extLst>
      <p:ext uri="{BB962C8B-B14F-4D97-AF65-F5344CB8AC3E}">
        <p14:creationId xmlns:p14="http://schemas.microsoft.com/office/powerpoint/2010/main" val="212432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1275606"/>
          </a:xfrm>
        </p:spPr>
        <p:txBody>
          <a:bodyPr>
            <a:noAutofit/>
          </a:bodyPr>
          <a:lstStyle/>
          <a:p>
            <a: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The patronal network in a post-communist single-pyramid system</a:t>
            </a:r>
            <a:r>
              <a:rPr lang="hu-HU"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a:r>
            <a:br>
              <a:rPr lang="hu-HU"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br>
            <a: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does not resemble the </a:t>
            </a:r>
            <a:r>
              <a:rPr lang="en-US" sz="1800" b="1" i="1" dirty="0" smtClean="0">
                <a:solidFill>
                  <a:srgbClr val="CD5F50"/>
                </a:solidFill>
                <a:latin typeface="Open Sans" panose="020B0606030504020204" pitchFamily="34" charset="0"/>
                <a:ea typeface="Open Sans" panose="020B0606030504020204" pitchFamily="34" charset="0"/>
                <a:cs typeface="Open Sans" panose="020B0606030504020204" pitchFamily="34" charset="0"/>
              </a:rPr>
              <a:t>service gentry or feudal </a:t>
            </a:r>
            <a:r>
              <a:rPr lang="hu-HU" sz="1800" b="1" i="1" dirty="0" smtClean="0">
                <a:solidFill>
                  <a:srgbClr val="CD5F50"/>
                </a:solidFill>
                <a:latin typeface="Open Sans" panose="020B0606030504020204" pitchFamily="34" charset="0"/>
                <a:ea typeface="Open Sans" panose="020B0606030504020204" pitchFamily="34" charset="0"/>
                <a:cs typeface="Open Sans" panose="020B0606030504020204" pitchFamily="34" charset="0"/>
              </a:rPr>
              <a:t>„</a:t>
            </a:r>
            <a:r>
              <a:rPr lang="en-US" sz="1800" b="1" i="1" dirty="0" smtClean="0">
                <a:solidFill>
                  <a:srgbClr val="CD5F50"/>
                </a:solidFill>
                <a:latin typeface="Open Sans" panose="020B0606030504020204" pitchFamily="34" charset="0"/>
                <a:ea typeface="Open Sans" panose="020B0606030504020204" pitchFamily="34" charset="0"/>
                <a:cs typeface="Open Sans" panose="020B0606030504020204" pitchFamily="34" charset="0"/>
              </a:rPr>
              <a:t>order</a:t>
            </a:r>
            <a:r>
              <a:rPr lang="hu-HU" sz="1800" b="1" i="1" dirty="0" smtClean="0">
                <a:solidFill>
                  <a:srgbClr val="CD5F50"/>
                </a:solidFill>
                <a:latin typeface="Open Sans" panose="020B0606030504020204" pitchFamily="34" charset="0"/>
                <a:ea typeface="Open Sans" panose="020B0606030504020204" pitchFamily="34" charset="0"/>
                <a:cs typeface="Open Sans" panose="020B0606030504020204" pitchFamily="34" charset="0"/>
              </a:rPr>
              <a:t>”</a:t>
            </a:r>
            <a:r>
              <a:rPr lang="en-US" sz="1800" dirty="0" smtClean="0">
                <a:solidFill>
                  <a:srgbClr val="CD5F50"/>
                </a:solidFill>
                <a:latin typeface="Open Sans" panose="020B0606030504020204" pitchFamily="34" charset="0"/>
                <a:ea typeface="Open Sans" panose="020B0606030504020204" pitchFamily="34" charset="0"/>
                <a:cs typeface="Open Sans" panose="020B0606030504020204" pitchFamily="34" charset="0"/>
              </a:rPr>
              <a:t> </a:t>
            </a:r>
            <a:r>
              <a:rPr lang="hu-HU"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a:r>
            <a:br>
              <a:rPr lang="hu-HU"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br>
            <a:r>
              <a:rPr lang="en-US"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(as in pre-revolutionary Russia) because in the adopted political family:</a:t>
            </a:r>
            <a:endParaRPr lang="hu-HU" sz="1800" dirty="0">
              <a:solidFill>
                <a:srgbClr val="50412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1"/>
          </p:nvPr>
        </p:nvSpPr>
        <p:spPr>
          <a:xfrm>
            <a:off x="468312" y="1419622"/>
            <a:ext cx="8207375" cy="3600054"/>
          </a:xfrm>
        </p:spPr>
        <p:txBody>
          <a:bodyPr>
            <a:noAutofit/>
          </a:bodyPr>
          <a:lstStyle/>
          <a:p>
            <a:pPr lvl="0">
              <a:spcBef>
                <a:spcPts val="0"/>
              </a:spcBef>
              <a:spcAft>
                <a:spcPts val="1000"/>
              </a:spcAft>
              <a:buClr>
                <a:srgbClr val="4D7C84"/>
              </a:buClr>
              <a:buFont typeface="Wingdings" pitchFamily="2" charset="2"/>
              <a:buChar char="Ø"/>
            </a:pPr>
            <a:r>
              <a:rPr lang="en-US" sz="1800" dirty="0" smtClean="0">
                <a:solidFill>
                  <a:srgbClr val="50412C"/>
                </a:solidFill>
              </a:rPr>
              <a:t>there is no corporate-type organization, no rank order-type separate positions in relation to the chief patron, no corporate self-consciousness;</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the client/vassal does not have the legal status of a vassal but only the vassal’s social position; while equal rights are not de jure eliminated, the social position of vassals is created en masse;</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there is no “contractual” relation to the chief patron;</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the client/vassal does not possess property as an unquestionable consequence of its orderly status; </a:t>
            </a:r>
            <a:r>
              <a:rPr lang="en-US" sz="1800" dirty="0" err="1" smtClean="0">
                <a:solidFill>
                  <a:srgbClr val="50412C"/>
                </a:solidFill>
              </a:rPr>
              <a:t>subpatrons</a:t>
            </a:r>
            <a:r>
              <a:rPr lang="en-US" sz="1800" dirty="0" smtClean="0">
                <a:solidFill>
                  <a:srgbClr val="50412C"/>
                </a:solidFill>
              </a:rPr>
              <a:t> and clients can be deprived of their property by arbitrary means</a:t>
            </a:r>
            <a:r>
              <a:rPr lang="en-US" sz="1800" dirty="0">
                <a:solidFill>
                  <a:srgbClr val="50412C"/>
                </a:solidFill>
              </a:rPr>
              <a:t>.</a:t>
            </a:r>
            <a:endParaRPr lang="en-US" sz="1800" dirty="0" smtClean="0">
              <a:solidFill>
                <a:srgbClr val="50412C"/>
              </a:solidFill>
            </a:endParaRPr>
          </a:p>
        </p:txBody>
      </p:sp>
    </p:spTree>
    <p:extLst>
      <p:ext uri="{BB962C8B-B14F-4D97-AF65-F5344CB8AC3E}">
        <p14:creationId xmlns:p14="http://schemas.microsoft.com/office/powerpoint/2010/main" val="1762725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1276350"/>
          </a:xfrm>
        </p:spPr>
        <p:txBody>
          <a:bodyPr>
            <a:noAutofit/>
          </a:bodyPr>
          <a:lstStyle/>
          <a:p>
            <a: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The patronal network in a post-communist single-pyramid system</a:t>
            </a:r>
            <a:r>
              <a:rPr lang="hu-HU"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a:t>
            </a:r>
            <a:r>
              <a:rPr lang="en-GB"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a:r>
            <a:br>
              <a:rPr lang="en-GB"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br>
            <a: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does not resemble</a:t>
            </a:r>
            <a:r>
              <a:rPr lang="hu-HU"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a:t>
            </a:r>
            <a: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the </a:t>
            </a:r>
            <a:r>
              <a:rPr lang="en-US" sz="1800" b="1" i="1" dirty="0" err="1" smtClean="0">
                <a:solidFill>
                  <a:srgbClr val="CD5F50"/>
                </a:solidFill>
                <a:latin typeface="Open Sans" panose="020B0606030504020204" pitchFamily="34" charset="0"/>
                <a:ea typeface="Open Sans" panose="020B0606030504020204" pitchFamily="34" charset="0"/>
                <a:cs typeface="Open Sans" panose="020B0606030504020204" pitchFamily="34" charset="0"/>
              </a:rPr>
              <a:t>nomenklatura</a:t>
            </a:r>
            <a:r>
              <a:rPr lang="en-US" sz="1800" b="1" dirty="0" smtClean="0">
                <a:solidFill>
                  <a:srgbClr val="CD5F50"/>
                </a:solidFill>
                <a:latin typeface="Open Sans" panose="020B0606030504020204" pitchFamily="34" charset="0"/>
                <a:ea typeface="Open Sans" panose="020B0606030504020204" pitchFamily="34" charset="0"/>
                <a:cs typeface="Open Sans" panose="020B0606030504020204" pitchFamily="34" charset="0"/>
              </a:rPr>
              <a:t> </a:t>
            </a:r>
            <a:r>
              <a:rPr lang="hu-HU" sz="1800" b="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a:r>
            <a:br>
              <a:rPr lang="hu-HU" sz="1800" b="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br>
            <a:r>
              <a:rPr lang="en-US"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(as in the </a:t>
            </a:r>
            <a:r>
              <a:rPr lang="hu-HU" sz="1800" dirty="0" err="1" smtClean="0">
                <a:solidFill>
                  <a:srgbClr val="50412C"/>
                </a:solidFill>
                <a:latin typeface="Open Sans" panose="020B0606030504020204" pitchFamily="34" charset="0"/>
                <a:ea typeface="Open Sans" panose="020B0606030504020204" pitchFamily="34" charset="0"/>
                <a:cs typeface="Open Sans" panose="020B0606030504020204" pitchFamily="34" charset="0"/>
              </a:rPr>
              <a:t>Soviet</a:t>
            </a:r>
            <a:r>
              <a:rPr lang="hu-HU"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Union)</a:t>
            </a:r>
            <a:r>
              <a:rPr lang="en-US"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because the adopted political family:</a:t>
            </a:r>
            <a:endParaRPr lang="hu-HU" sz="1800" dirty="0">
              <a:solidFill>
                <a:srgbClr val="50412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1"/>
          </p:nvPr>
        </p:nvSpPr>
        <p:spPr>
          <a:xfrm>
            <a:off x="468313" y="1276350"/>
            <a:ext cx="8207376" cy="3456384"/>
          </a:xfrm>
        </p:spPr>
        <p:txBody>
          <a:bodyPr>
            <a:noAutofit/>
          </a:bodyPr>
          <a:lstStyle/>
          <a:p>
            <a:pPr lvl="0">
              <a:spcBef>
                <a:spcPts val="0"/>
              </a:spcBef>
              <a:spcAft>
                <a:spcPts val="1000"/>
              </a:spcAft>
              <a:buClr>
                <a:srgbClr val="4D7C84"/>
              </a:buClr>
              <a:buFont typeface="Wingdings" pitchFamily="2" charset="2"/>
              <a:buChar char="Ø"/>
            </a:pPr>
            <a:r>
              <a:rPr lang="en-US" sz="1800" dirty="0" smtClean="0">
                <a:solidFill>
                  <a:srgbClr val="50412C"/>
                </a:solidFill>
              </a:rPr>
              <a:t>extends the network of political and bureaucratic administration beyond its formal institutions</a:t>
            </a:r>
            <a:r>
              <a:rPr lang="hu-HU" sz="1800" dirty="0" smtClean="0">
                <a:solidFill>
                  <a:srgbClr val="50412C"/>
                </a:solidFill>
              </a:rPr>
              <a:t>;</a:t>
            </a:r>
          </a:p>
          <a:p>
            <a:pPr lvl="0">
              <a:spcBef>
                <a:spcPts val="0"/>
              </a:spcBef>
              <a:spcAft>
                <a:spcPts val="1000"/>
              </a:spcAft>
              <a:buClr>
                <a:srgbClr val="4D7C84"/>
              </a:buClr>
              <a:buFont typeface="Wingdings" pitchFamily="2" charset="2"/>
              <a:buChar char="Ø"/>
            </a:pPr>
            <a:r>
              <a:rPr lang="en-US" sz="1800" dirty="0" smtClean="0">
                <a:solidFill>
                  <a:srgbClr val="50412C"/>
                </a:solidFill>
              </a:rPr>
              <a:t>is not necessarily the adoption of a person, but of a “family”, whereas individuals belonged to the </a:t>
            </a:r>
            <a:r>
              <a:rPr lang="en-US" sz="1800" dirty="0" err="1" smtClean="0">
                <a:solidFill>
                  <a:srgbClr val="50412C"/>
                </a:solidFill>
              </a:rPr>
              <a:t>nomenklatura</a:t>
            </a:r>
            <a:r>
              <a:rPr lang="en-US" sz="1800" dirty="0" smtClean="0">
                <a:solidFill>
                  <a:srgbClr val="50412C"/>
                </a:solidFill>
              </a:rPr>
              <a:t>;</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hu-HU" sz="1800" dirty="0" smtClean="0">
                <a:solidFill>
                  <a:srgbClr val="50412C"/>
                </a:solidFill>
              </a:rPr>
              <a:t>has members with not only one formal position but a number of formal and informal positions at the same time;</a:t>
            </a:r>
          </a:p>
          <a:p>
            <a:pPr>
              <a:spcBef>
                <a:spcPts val="0"/>
              </a:spcBef>
              <a:spcAft>
                <a:spcPts val="1000"/>
              </a:spcAft>
              <a:buClr>
                <a:srgbClr val="4D7C84"/>
              </a:buClr>
              <a:buFont typeface="Wingdings" pitchFamily="2" charset="2"/>
              <a:buChar char="Ø"/>
            </a:pPr>
            <a:r>
              <a:rPr lang="en-US" sz="1800" dirty="0" smtClean="0">
                <a:solidFill>
                  <a:srgbClr val="50412C"/>
                </a:solidFill>
              </a:rPr>
              <a:t>has privileges that may bring not only extra consumption and income, but property as well;</a:t>
            </a:r>
            <a:endParaRPr lang="hu-HU" sz="1800" dirty="0" smtClean="0">
              <a:solidFill>
                <a:srgbClr val="50412C"/>
              </a:solidFill>
            </a:endParaRPr>
          </a:p>
          <a:p>
            <a:pPr>
              <a:spcBef>
                <a:spcPts val="0"/>
              </a:spcBef>
              <a:spcAft>
                <a:spcPts val="1000"/>
              </a:spcAft>
              <a:buClr>
                <a:srgbClr val="4D7C84"/>
              </a:buClr>
              <a:buFont typeface="Wingdings" pitchFamily="2" charset="2"/>
              <a:buChar char="Ø"/>
            </a:pPr>
            <a:r>
              <a:rPr lang="en-US" sz="1800" dirty="0" smtClean="0">
                <a:solidFill>
                  <a:srgbClr val="50412C"/>
                </a:solidFill>
              </a:rPr>
              <a:t>the privileges gained in property are not restricted for the duration of being in “service,” but can be kept and inherited</a:t>
            </a:r>
            <a:r>
              <a:rPr lang="hu-HU" sz="1800" dirty="0" smtClean="0">
                <a:solidFill>
                  <a:srgbClr val="50412C"/>
                </a:solidFill>
              </a:rPr>
              <a:t>.</a:t>
            </a:r>
          </a:p>
        </p:txBody>
      </p:sp>
    </p:spTree>
    <p:extLst>
      <p:ext uri="{BB962C8B-B14F-4D97-AF65-F5344CB8AC3E}">
        <p14:creationId xmlns:p14="http://schemas.microsoft.com/office/powerpoint/2010/main" val="393932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87425"/>
          </a:xfrm>
        </p:spPr>
        <p:txBody>
          <a:bodyPr>
            <a:noAutofit/>
          </a:bodyPr>
          <a:lstStyle/>
          <a:p>
            <a:pPr lvl="0"/>
            <a: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The patronal network in a post-communist single-pyramid system </a:t>
            </a:r>
            <a:b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br>
            <a: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cannot be characterized as a </a:t>
            </a:r>
            <a:r>
              <a:rPr lang="en-US" sz="1800" b="1" i="1" dirty="0" smtClean="0">
                <a:solidFill>
                  <a:srgbClr val="CD5F50"/>
                </a:solidFill>
                <a:latin typeface="Open Sans" panose="020B0606030504020204" pitchFamily="34" charset="0"/>
                <a:ea typeface="Open Sans" panose="020B0606030504020204" pitchFamily="34" charset="0"/>
                <a:cs typeface="Open Sans" panose="020B0606030504020204" pitchFamily="34" charset="0"/>
              </a:rPr>
              <a:t>class</a:t>
            </a:r>
            <a:r>
              <a:rPr lang="en-US"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because the adopted political family:</a:t>
            </a:r>
            <a:endParaRPr lang="en-US" sz="1800" dirty="0">
              <a:solidFill>
                <a:srgbClr val="50412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1"/>
          </p:nvPr>
        </p:nvSpPr>
        <p:spPr>
          <a:xfrm>
            <a:off x="468313" y="1002970"/>
            <a:ext cx="8207376" cy="4140530"/>
          </a:xfrm>
        </p:spPr>
        <p:txBody>
          <a:bodyPr>
            <a:noAutofit/>
          </a:bodyPr>
          <a:lstStyle/>
          <a:p>
            <a:pPr lvl="0">
              <a:spcBef>
                <a:spcPts val="0"/>
              </a:spcBef>
              <a:spcAft>
                <a:spcPts val="1000"/>
              </a:spcAft>
              <a:buClr>
                <a:srgbClr val="4D7C84"/>
              </a:buClr>
              <a:buFont typeface="Wingdings" pitchFamily="2" charset="2"/>
              <a:buChar char="Ø"/>
            </a:pPr>
            <a:r>
              <a:rPr lang="en-US" sz="1800" dirty="0">
                <a:solidFill>
                  <a:srgbClr val="50412C"/>
                </a:solidFill>
              </a:rPr>
              <a:t>is not a fundamentally economic phenomenon, linking people of similar economic status or relation to productive property within a </a:t>
            </a:r>
            <a:r>
              <a:rPr lang="en-US" sz="1800" dirty="0" smtClean="0">
                <a:solidFill>
                  <a:srgbClr val="50412C"/>
                </a:solidFill>
              </a:rPr>
              <a:t>capitalist society </a:t>
            </a:r>
            <a:r>
              <a:rPr lang="en-US" sz="1800" dirty="0">
                <a:solidFill>
                  <a:srgbClr val="50412C"/>
                </a:solidFill>
              </a:rPr>
              <a:t>of legal equality;</a:t>
            </a:r>
          </a:p>
          <a:p>
            <a:pPr lvl="0">
              <a:spcBef>
                <a:spcPts val="0"/>
              </a:spcBef>
              <a:spcAft>
                <a:spcPts val="1000"/>
              </a:spcAft>
              <a:buClr>
                <a:srgbClr val="4D7C84"/>
              </a:buClr>
              <a:buFont typeface="Wingdings" pitchFamily="2" charset="2"/>
              <a:buChar char="Ø"/>
            </a:pPr>
            <a:r>
              <a:rPr lang="en-US" sz="1800" dirty="0">
                <a:solidFill>
                  <a:srgbClr val="50412C"/>
                </a:solidFill>
              </a:rPr>
              <a:t>is not caused by, but it is the cause </a:t>
            </a:r>
            <a:r>
              <a:rPr lang="en-US" sz="1800" dirty="0" smtClean="0">
                <a:solidFill>
                  <a:srgbClr val="50412C"/>
                </a:solidFill>
              </a:rPr>
              <a:t>of, </a:t>
            </a:r>
            <a:r>
              <a:rPr lang="en-US" sz="1800" dirty="0">
                <a:solidFill>
                  <a:srgbClr val="50412C"/>
                </a:solidFill>
              </a:rPr>
              <a:t>the patterns of social inequality, association, and distance;</a:t>
            </a:r>
          </a:p>
          <a:p>
            <a:pPr lvl="0">
              <a:spcBef>
                <a:spcPts val="0"/>
              </a:spcBef>
              <a:spcAft>
                <a:spcPts val="1000"/>
              </a:spcAft>
              <a:buClr>
                <a:srgbClr val="4D7C84"/>
              </a:buClr>
              <a:buFont typeface="Wingdings" pitchFamily="2" charset="2"/>
              <a:buChar char="Ø"/>
            </a:pPr>
            <a:r>
              <a:rPr lang="en-US" sz="1800" dirty="0">
                <a:solidFill>
                  <a:srgbClr val="50412C"/>
                </a:solidFill>
              </a:rPr>
              <a:t>is characterized by vertical, hierarchic </a:t>
            </a:r>
            <a:r>
              <a:rPr lang="hu-HU" sz="1800" dirty="0" smtClean="0">
                <a:solidFill>
                  <a:srgbClr val="50412C"/>
                </a:solidFill>
              </a:rPr>
              <a:t>and </a:t>
            </a:r>
            <a:r>
              <a:rPr lang="hu-HU" sz="1800" dirty="0" err="1" smtClean="0">
                <a:solidFill>
                  <a:srgbClr val="50412C"/>
                </a:solidFill>
              </a:rPr>
              <a:t>personal</a:t>
            </a:r>
            <a:r>
              <a:rPr lang="hu-HU" sz="1800" dirty="0">
                <a:solidFill>
                  <a:srgbClr val="50412C"/>
                </a:solidFill>
              </a:rPr>
              <a:t> </a:t>
            </a:r>
            <a:r>
              <a:rPr lang="hu-HU" sz="1800" dirty="0" err="1" smtClean="0">
                <a:solidFill>
                  <a:srgbClr val="50412C"/>
                </a:solidFill>
              </a:rPr>
              <a:t>strong</a:t>
            </a:r>
            <a:r>
              <a:rPr lang="hu-HU" sz="1800" dirty="0" smtClean="0">
                <a:solidFill>
                  <a:srgbClr val="50412C"/>
                </a:solidFill>
              </a:rPr>
              <a:t> </a:t>
            </a:r>
            <a:r>
              <a:rPr lang="hu-HU" sz="1800" dirty="0" err="1" smtClean="0">
                <a:solidFill>
                  <a:srgbClr val="50412C"/>
                </a:solidFill>
              </a:rPr>
              <a:t>ties</a:t>
            </a:r>
            <a:r>
              <a:rPr lang="en-US" sz="1800" dirty="0" smtClean="0">
                <a:solidFill>
                  <a:srgbClr val="50412C"/>
                </a:solidFill>
              </a:rPr>
              <a:t> </a:t>
            </a:r>
            <a:r>
              <a:rPr lang="hu-HU" sz="1800" dirty="0" smtClean="0">
                <a:solidFill>
                  <a:srgbClr val="50412C"/>
                </a:solidFill>
              </a:rPr>
              <a:t>(</a:t>
            </a:r>
            <a:r>
              <a:rPr lang="hu-HU" sz="1800" dirty="0" err="1" smtClean="0">
                <a:solidFill>
                  <a:srgbClr val="50412C"/>
                </a:solidFill>
              </a:rPr>
              <a:t>patronal</a:t>
            </a:r>
            <a:r>
              <a:rPr lang="hu-HU" sz="1800" dirty="0" smtClean="0">
                <a:solidFill>
                  <a:srgbClr val="50412C"/>
                </a:solidFill>
              </a:rPr>
              <a:t> </a:t>
            </a:r>
            <a:r>
              <a:rPr lang="hu-HU" sz="1800" dirty="0" err="1" smtClean="0">
                <a:solidFill>
                  <a:srgbClr val="50412C"/>
                </a:solidFill>
              </a:rPr>
              <a:t>dependencies</a:t>
            </a:r>
            <a:r>
              <a:rPr lang="hu-HU" sz="1800" dirty="0" smtClean="0">
                <a:solidFill>
                  <a:srgbClr val="50412C"/>
                </a:solidFill>
              </a:rPr>
              <a:t>) </a:t>
            </a:r>
            <a:r>
              <a:rPr lang="en-US" sz="1800" dirty="0" smtClean="0">
                <a:solidFill>
                  <a:srgbClr val="50412C"/>
                </a:solidFill>
              </a:rPr>
              <a:t>instead </a:t>
            </a:r>
            <a:r>
              <a:rPr lang="en-US" sz="1800" dirty="0">
                <a:solidFill>
                  <a:srgbClr val="50412C"/>
                </a:solidFill>
              </a:rPr>
              <a:t>of </a:t>
            </a:r>
            <a:r>
              <a:rPr lang="en-US" sz="1800" dirty="0" smtClean="0">
                <a:solidFill>
                  <a:srgbClr val="50412C"/>
                </a:solidFill>
              </a:rPr>
              <a:t>horizontal</a:t>
            </a:r>
            <a:r>
              <a:rPr lang="hu-HU" sz="1800" dirty="0">
                <a:solidFill>
                  <a:srgbClr val="50412C"/>
                </a:solidFill>
              </a:rPr>
              <a:t> </a:t>
            </a:r>
            <a:r>
              <a:rPr lang="hu-HU" sz="1800" dirty="0" err="1" smtClean="0">
                <a:solidFill>
                  <a:srgbClr val="50412C"/>
                </a:solidFill>
              </a:rPr>
              <a:t>weak</a:t>
            </a:r>
            <a:r>
              <a:rPr lang="hu-HU" sz="1800" dirty="0" smtClean="0">
                <a:solidFill>
                  <a:srgbClr val="50412C"/>
                </a:solidFill>
              </a:rPr>
              <a:t> </a:t>
            </a:r>
            <a:r>
              <a:rPr lang="hu-HU" sz="1800" dirty="0" err="1" smtClean="0">
                <a:solidFill>
                  <a:srgbClr val="50412C"/>
                </a:solidFill>
              </a:rPr>
              <a:t>ties</a:t>
            </a:r>
            <a:r>
              <a:rPr lang="hu-HU" sz="1800" dirty="0" smtClean="0">
                <a:solidFill>
                  <a:srgbClr val="50412C"/>
                </a:solidFill>
              </a:rPr>
              <a:t> of a non-</a:t>
            </a:r>
            <a:r>
              <a:rPr lang="hu-HU" sz="1800" dirty="0" err="1" smtClean="0">
                <a:solidFill>
                  <a:srgbClr val="50412C"/>
                </a:solidFill>
              </a:rPr>
              <a:t>patronal</a:t>
            </a:r>
            <a:r>
              <a:rPr lang="hu-HU" sz="1800" dirty="0" smtClean="0">
                <a:solidFill>
                  <a:srgbClr val="50412C"/>
                </a:solidFill>
              </a:rPr>
              <a:t> </a:t>
            </a:r>
            <a:r>
              <a:rPr lang="hu-HU" sz="1800" dirty="0" err="1" smtClean="0">
                <a:solidFill>
                  <a:srgbClr val="50412C"/>
                </a:solidFill>
              </a:rPr>
              <a:t>type</a:t>
            </a:r>
            <a:r>
              <a:rPr lang="en-US" sz="1800" dirty="0" smtClean="0">
                <a:solidFill>
                  <a:srgbClr val="50412C"/>
                </a:solidFill>
              </a:rPr>
              <a:t>;</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the </a:t>
            </a:r>
            <a:r>
              <a:rPr lang="en-US" sz="1800" dirty="0">
                <a:solidFill>
                  <a:srgbClr val="50412C"/>
                </a:solidFill>
              </a:rPr>
              <a:t>cohesion thereof is </a:t>
            </a:r>
            <a:r>
              <a:rPr lang="en-US" sz="1800" dirty="0" smtClean="0">
                <a:solidFill>
                  <a:srgbClr val="50412C"/>
                </a:solidFill>
              </a:rPr>
              <a:t>based not </a:t>
            </a:r>
            <a:r>
              <a:rPr lang="en-US" sz="1800" dirty="0">
                <a:solidFill>
                  <a:srgbClr val="50412C"/>
                </a:solidFill>
              </a:rPr>
              <a:t>on class consciousness or identity but on personal </a:t>
            </a:r>
            <a:r>
              <a:rPr lang="en-US" sz="1800" dirty="0" smtClean="0">
                <a:solidFill>
                  <a:srgbClr val="50412C"/>
                </a:solidFill>
              </a:rPr>
              <a:t>loyalty </a:t>
            </a:r>
            <a:r>
              <a:rPr lang="en-US" sz="1800" dirty="0">
                <a:solidFill>
                  <a:srgbClr val="50412C"/>
                </a:solidFill>
              </a:rPr>
              <a:t>and consequent protection</a:t>
            </a:r>
            <a:r>
              <a:rPr lang="en-US" sz="1800" dirty="0" smtClean="0">
                <a:solidFill>
                  <a:srgbClr val="50412C"/>
                </a:solidFill>
              </a:rPr>
              <a:t>;</a:t>
            </a:r>
          </a:p>
          <a:p>
            <a:pPr lvl="0">
              <a:spcBef>
                <a:spcPts val="0"/>
              </a:spcBef>
              <a:spcAft>
                <a:spcPts val="1000"/>
              </a:spcAft>
              <a:buClr>
                <a:srgbClr val="4D7C84"/>
              </a:buClr>
              <a:buFont typeface="Wingdings" pitchFamily="2" charset="2"/>
              <a:buChar char="Ø"/>
            </a:pPr>
            <a:r>
              <a:rPr lang="en-US" sz="1800" dirty="0" smtClean="0">
                <a:solidFill>
                  <a:srgbClr val="50412C"/>
                </a:solidFill>
              </a:rPr>
              <a:t>creates a society where class-based, horizontal status organizations for collective bargaining are disrupted;</a:t>
            </a:r>
            <a:endParaRPr lang="en-US" sz="1800" dirty="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co-opts</a:t>
            </a:r>
            <a:r>
              <a:rPr lang="hu-HU" sz="1800" dirty="0" smtClean="0">
                <a:solidFill>
                  <a:srgbClr val="50412C"/>
                </a:solidFill>
              </a:rPr>
              <a:t> </a:t>
            </a:r>
            <a:r>
              <a:rPr lang="en-US" sz="1800" dirty="0" smtClean="0">
                <a:solidFill>
                  <a:srgbClr val="50412C"/>
                </a:solidFill>
              </a:rPr>
              <a:t>and subordinates </a:t>
            </a:r>
            <a:r>
              <a:rPr lang="en-US" sz="1800" dirty="0">
                <a:solidFill>
                  <a:srgbClr val="50412C"/>
                </a:solidFill>
              </a:rPr>
              <a:t>other social groups instead of struggling against them</a:t>
            </a:r>
            <a:r>
              <a:rPr lang="en-US" sz="1800" dirty="0" smtClean="0">
                <a:solidFill>
                  <a:srgbClr val="50412C"/>
                </a:solidFill>
              </a:rPr>
              <a:t>.</a:t>
            </a:r>
            <a:endParaRPr lang="en-US" sz="1800" dirty="0">
              <a:solidFill>
                <a:srgbClr val="50412C"/>
              </a:solidFill>
            </a:endParaRPr>
          </a:p>
        </p:txBody>
      </p:sp>
    </p:spTree>
    <p:extLst>
      <p:ext uri="{BB962C8B-B14F-4D97-AF65-F5344CB8AC3E}">
        <p14:creationId xmlns:p14="http://schemas.microsoft.com/office/powerpoint/2010/main" val="168909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856538" cy="987425"/>
          </a:xfrm>
        </p:spPr>
        <p:txBody>
          <a:bodyPr>
            <a:noAutofit/>
          </a:bodyPr>
          <a:lstStyle/>
          <a:p>
            <a:pPr lvl="0"/>
            <a: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The patronal network in a post-communist single-pyramid system</a:t>
            </a:r>
            <a:r>
              <a:rPr lang="hu-HU"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a:t>
            </a:r>
            <a:r>
              <a:rPr lang="en-GB"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a:r>
            <a:br>
              <a:rPr lang="en-GB"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br>
            <a:r>
              <a:rPr lang="en-US" sz="1800" b="1" i="1"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can be characterized as an </a:t>
            </a:r>
            <a:r>
              <a:rPr lang="en-US" sz="1800" b="1" i="1" dirty="0" smtClean="0">
                <a:solidFill>
                  <a:srgbClr val="CD5F50"/>
                </a:solidFill>
                <a:latin typeface="Open Sans" panose="020B0606030504020204" pitchFamily="34" charset="0"/>
                <a:ea typeface="Open Sans" panose="020B0606030504020204" pitchFamily="34" charset="0"/>
                <a:cs typeface="Open Sans" panose="020B0606030504020204" pitchFamily="34" charset="0"/>
              </a:rPr>
              <a:t>adopted political family</a:t>
            </a:r>
            <a:r>
              <a:rPr lang="en-US" sz="1800" dirty="0" smtClean="0">
                <a:solidFill>
                  <a:srgbClr val="50412C"/>
                </a:solidFill>
                <a:latin typeface="Open Sans" panose="020B0606030504020204" pitchFamily="34" charset="0"/>
                <a:ea typeface="Open Sans" panose="020B0606030504020204" pitchFamily="34" charset="0"/>
                <a:cs typeface="Open Sans" panose="020B0606030504020204" pitchFamily="34" charset="0"/>
              </a:rPr>
              <a:t>, because:</a:t>
            </a:r>
            <a:endParaRPr lang="hu-HU" sz="1800" dirty="0">
              <a:solidFill>
                <a:srgbClr val="50412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1"/>
          </p:nvPr>
        </p:nvSpPr>
        <p:spPr>
          <a:xfrm>
            <a:off x="468313" y="987425"/>
            <a:ext cx="8207376" cy="3888432"/>
          </a:xfrm>
        </p:spPr>
        <p:txBody>
          <a:bodyPr>
            <a:noAutofit/>
          </a:bodyPr>
          <a:lstStyle/>
          <a:p>
            <a:pPr lvl="0">
              <a:spcBef>
                <a:spcPts val="0"/>
              </a:spcBef>
              <a:spcAft>
                <a:spcPts val="1000"/>
              </a:spcAft>
              <a:buClr>
                <a:srgbClr val="4D7C84"/>
              </a:buClr>
              <a:buFont typeface="Wingdings" pitchFamily="2" charset="2"/>
              <a:buChar char="Ø"/>
            </a:pPr>
            <a:r>
              <a:rPr lang="en-US" sz="1800" dirty="0" smtClean="0">
                <a:solidFill>
                  <a:srgbClr val="50412C"/>
                </a:solidFill>
              </a:rPr>
              <a:t>different networks of extended personal acquaintance are organized into a single adopted political family</a:t>
            </a:r>
            <a:r>
              <a:rPr lang="hu-HU" sz="1800" dirty="0" smtClean="0">
                <a:solidFill>
                  <a:srgbClr val="50412C"/>
                </a:solidFill>
              </a:rPr>
              <a:t> (</a:t>
            </a:r>
            <a:r>
              <a:rPr lang="hu-HU" sz="1800" dirty="0" err="1" smtClean="0">
                <a:solidFill>
                  <a:srgbClr val="50412C"/>
                </a:solidFill>
              </a:rPr>
              <a:t>political-economic</a:t>
            </a:r>
            <a:r>
              <a:rPr lang="hu-HU" sz="1800" dirty="0" smtClean="0">
                <a:solidFill>
                  <a:srgbClr val="50412C"/>
                </a:solidFill>
              </a:rPr>
              <a:t> </a:t>
            </a:r>
            <a:r>
              <a:rPr lang="hu-HU" sz="1800" dirty="0" err="1" smtClean="0">
                <a:solidFill>
                  <a:srgbClr val="50412C"/>
                </a:solidFill>
              </a:rPr>
              <a:t>clan</a:t>
            </a:r>
            <a:r>
              <a:rPr lang="hu-HU" sz="1800" dirty="0" smtClean="0">
                <a:solidFill>
                  <a:srgbClr val="50412C"/>
                </a:solidFill>
              </a:rPr>
              <a:t>)</a:t>
            </a:r>
            <a:r>
              <a:rPr lang="en-US" sz="1800" dirty="0" smtClean="0">
                <a:solidFill>
                  <a:srgbClr val="50412C"/>
                </a:solidFill>
              </a:rPr>
              <a:t>;</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not only individuals, but families / adopted families are incorporated; </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it is informal, without formal membership;</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it extends over formal institutions;  </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it is based on </a:t>
            </a:r>
            <a:r>
              <a:rPr lang="en-US" sz="1800" dirty="0" err="1" smtClean="0">
                <a:solidFill>
                  <a:srgbClr val="50412C"/>
                </a:solidFill>
              </a:rPr>
              <a:t>patronal</a:t>
            </a:r>
            <a:r>
              <a:rPr lang="en-US" sz="1800" dirty="0" smtClean="0">
                <a:solidFill>
                  <a:srgbClr val="50412C"/>
                </a:solidFill>
              </a:rPr>
              <a:t>, and not organizational loyalty (there is no free entrance into or free exit from it);</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the position within the adopted political family does not converge necessarily with the formal administrative positions;</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its power was based on the merger of political and economic “resources”;</a:t>
            </a:r>
            <a:endParaRPr lang="hu-HU" sz="1800" dirty="0" smtClean="0">
              <a:solidFill>
                <a:srgbClr val="50412C"/>
              </a:solidFill>
            </a:endParaRPr>
          </a:p>
          <a:p>
            <a:pPr lvl="0">
              <a:spcBef>
                <a:spcPts val="0"/>
              </a:spcBef>
              <a:spcAft>
                <a:spcPts val="1000"/>
              </a:spcAft>
              <a:buClr>
                <a:srgbClr val="4D7C84"/>
              </a:buClr>
              <a:buFont typeface="Wingdings" pitchFamily="2" charset="2"/>
              <a:buChar char="Ø"/>
            </a:pPr>
            <a:r>
              <a:rPr lang="en-US" sz="1800" dirty="0" smtClean="0">
                <a:solidFill>
                  <a:srgbClr val="50412C"/>
                </a:solidFill>
              </a:rPr>
              <a:t>it follows the cultural patterns of rule of the patriarchal family or clan.</a:t>
            </a:r>
            <a:endParaRPr lang="hu-HU" sz="1800" dirty="0" smtClean="0">
              <a:solidFill>
                <a:srgbClr val="50412C"/>
              </a:solidFill>
            </a:endParaRPr>
          </a:p>
        </p:txBody>
      </p:sp>
    </p:spTree>
    <p:extLst>
      <p:ext uri="{BB962C8B-B14F-4D97-AF65-F5344CB8AC3E}">
        <p14:creationId xmlns:p14="http://schemas.microsoft.com/office/powerpoint/2010/main" val="3459328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598795"/>
          </a:xfrm>
        </p:spPr>
        <p:txBody>
          <a:bodyPr>
            <a:normAutofit/>
          </a:bodyPr>
          <a:lstStyle/>
          <a:p>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The main </a:t>
            </a:r>
            <a:r>
              <a:rPr lang="hu-HU" sz="2200" b="1" dirty="0" err="1" smtClean="0">
                <a:solidFill>
                  <a:srgbClr val="8B523B"/>
                </a:solidFill>
                <a:latin typeface="Open Sans" panose="020B0606030504020204" pitchFamily="34" charset="0"/>
                <a:ea typeface="Open Sans" panose="020B0606030504020204" pitchFamily="34" charset="0"/>
                <a:cs typeface="Open Sans" panose="020B0606030504020204" pitchFamily="34" charset="0"/>
              </a:rPr>
              <a:t>actors</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poligarch, </a:t>
            </a:r>
            <a:r>
              <a:rPr lang="hu-HU" sz="2200" b="1" dirty="0" err="1" smtClean="0">
                <a:solidFill>
                  <a:srgbClr val="8B523B"/>
                </a:solidFill>
                <a:latin typeface="Open Sans" panose="020B0606030504020204" pitchFamily="34" charset="0"/>
                <a:ea typeface="Open Sans" panose="020B0606030504020204" pitchFamily="34" charset="0"/>
                <a:cs typeface="Open Sans" panose="020B0606030504020204" pitchFamily="34" charset="0"/>
              </a:rPr>
              <a:t>oligarch</a:t>
            </a:r>
            <a:r>
              <a:rPr lang="hu-HU" sz="2200" b="1" dirty="0" smtClean="0">
                <a:solidFill>
                  <a:srgbClr val="8B523B"/>
                </a:solidFill>
                <a:latin typeface="Open Sans" panose="020B0606030504020204" pitchFamily="34" charset="0"/>
                <a:ea typeface="Open Sans" panose="020B0606030504020204" pitchFamily="34" charset="0"/>
                <a:cs typeface="Open Sans" panose="020B0606030504020204" pitchFamily="34" charset="0"/>
              </a:rPr>
              <a:t>, front man</a:t>
            </a:r>
            <a:endParaRPr lang="hu-HU" sz="2200" b="1" dirty="0">
              <a:solidFill>
                <a:srgbClr val="8B52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zövegdoboz 3"/>
          <p:cNvSpPr txBox="1"/>
          <p:nvPr/>
        </p:nvSpPr>
        <p:spPr>
          <a:xfrm>
            <a:off x="107950" y="598795"/>
            <a:ext cx="8928100" cy="4547399"/>
          </a:xfrm>
          <a:prstGeom prst="rect">
            <a:avLst/>
          </a:prstGeom>
          <a:noFill/>
        </p:spPr>
        <p:txBody>
          <a:bodyPr wrap="square" rtlCol="0">
            <a:spAutoFit/>
          </a:bodyPr>
          <a:lstStyle/>
          <a:p>
            <a:pPr marL="182563" indent="-182563">
              <a:spcAft>
                <a:spcPts val="700"/>
              </a:spcAft>
              <a:buClr>
                <a:srgbClr val="4D7C84"/>
              </a:buClr>
              <a:buSzPct val="120000"/>
              <a:buFont typeface="Arial" panose="020B0604020202020204" pitchFamily="34" charset="0"/>
              <a:buChar char="•"/>
            </a:pPr>
            <a:r>
              <a:rPr lang="en-US" sz="1600" b="1" dirty="0" smtClean="0">
                <a:solidFill>
                  <a:srgbClr val="50412C"/>
                </a:solidFill>
              </a:rPr>
              <a:t>Poligarch </a:t>
            </a:r>
            <a:r>
              <a:rPr lang="en-US" sz="1600" dirty="0">
                <a:solidFill>
                  <a:srgbClr val="50412C"/>
                </a:solidFill>
              </a:rPr>
              <a:t>is an actor who has formal political power and informal economic power. In other words, he acts in both the sphere of political and the sphere of market action acquiring illegitimate economic wealth by the means of legitimate political power, running a political business venture</a:t>
            </a:r>
            <a:r>
              <a:rPr lang="en-US" sz="1600" dirty="0" smtClean="0">
                <a:solidFill>
                  <a:srgbClr val="50412C"/>
                </a:solidFill>
              </a:rPr>
              <a:t>.</a:t>
            </a:r>
            <a:endParaRPr lang="hu-HU" sz="1600" dirty="0" smtClean="0">
              <a:solidFill>
                <a:srgbClr val="50412C"/>
              </a:solidFill>
            </a:endParaRPr>
          </a:p>
          <a:p>
            <a:pPr marL="182563" indent="-182563">
              <a:spcAft>
                <a:spcPts val="700"/>
              </a:spcAft>
              <a:buClr>
                <a:srgbClr val="4D7C84"/>
              </a:buClr>
              <a:buSzPct val="120000"/>
              <a:buFont typeface="Arial" panose="020B0604020202020204" pitchFamily="34" charset="0"/>
              <a:buChar char="•"/>
            </a:pPr>
            <a:r>
              <a:rPr lang="en-US" sz="1600" b="1" dirty="0">
                <a:solidFill>
                  <a:srgbClr val="50412C"/>
                </a:solidFill>
              </a:rPr>
              <a:t>Oligarch</a:t>
            </a:r>
            <a:r>
              <a:rPr lang="en-US" sz="1600" dirty="0">
                <a:solidFill>
                  <a:srgbClr val="50412C"/>
                </a:solidFill>
              </a:rPr>
              <a:t> is an actor who has formal economic power and informal political power. In other words, he is the owner of an economic unit that exists under discretional regulations. The criterion of his success is patronal allegiance (that is, his ability to seek favors from patrons), on the basis of which he may enjoy profit and loss. He necessarily has connections to (formally) political actors, and those connections—or at least the decisive ones—are informal and coercive on either his or the other actor’s side (embedded in the ruling elite</a:t>
            </a:r>
            <a:r>
              <a:rPr lang="en-US" sz="1600" dirty="0" smtClean="0">
                <a:solidFill>
                  <a:srgbClr val="50412C"/>
                </a:solidFill>
              </a:rPr>
              <a:t>).</a:t>
            </a:r>
            <a:endParaRPr lang="hu-HU" sz="1600" dirty="0" smtClean="0">
              <a:solidFill>
                <a:srgbClr val="50412C"/>
              </a:solidFill>
            </a:endParaRPr>
          </a:p>
          <a:p>
            <a:pPr marL="182563" indent="-182563">
              <a:spcAft>
                <a:spcPts val="700"/>
              </a:spcAft>
              <a:buClr>
                <a:srgbClr val="4D7C84"/>
              </a:buClr>
              <a:buSzPct val="120000"/>
              <a:buFont typeface="Arial" panose="020B0604020202020204" pitchFamily="34" charset="0"/>
              <a:buChar char="•"/>
            </a:pPr>
            <a:r>
              <a:rPr lang="en-US" sz="1600" b="1" dirty="0">
                <a:solidFill>
                  <a:srgbClr val="50412C"/>
                </a:solidFill>
              </a:rPr>
              <a:t>Political </a:t>
            </a:r>
            <a:r>
              <a:rPr lang="hu-HU" sz="1600" b="1" dirty="0" smtClean="0">
                <a:solidFill>
                  <a:srgbClr val="50412C"/>
                </a:solidFill>
              </a:rPr>
              <a:t>front man</a:t>
            </a:r>
            <a:r>
              <a:rPr lang="en-US" sz="1600" dirty="0" smtClean="0">
                <a:solidFill>
                  <a:srgbClr val="50412C"/>
                </a:solidFill>
              </a:rPr>
              <a:t> </a:t>
            </a:r>
            <a:r>
              <a:rPr lang="en-US" sz="1600" dirty="0">
                <a:solidFill>
                  <a:srgbClr val="50412C"/>
                </a:solidFill>
              </a:rPr>
              <a:t>is an actor who has formal political power but cannot use it according to his own will. In other words, he acts in the sphere of political action but he is a client in a patronal network, subordinated to the will of a patron (ultimately the chief patron) who disposes over the stooge’s formal authorization.</a:t>
            </a:r>
            <a:endParaRPr lang="hu-HU" sz="1600" dirty="0">
              <a:solidFill>
                <a:srgbClr val="50412C"/>
              </a:solidFill>
            </a:endParaRPr>
          </a:p>
          <a:p>
            <a:pPr marL="182563" indent="-182563">
              <a:spcAft>
                <a:spcPts val="700"/>
              </a:spcAft>
              <a:buClr>
                <a:srgbClr val="4D7C84"/>
              </a:buClr>
              <a:buSzPct val="120000"/>
              <a:buFont typeface="Arial" panose="020B0604020202020204" pitchFamily="34" charset="0"/>
              <a:buChar char="•"/>
            </a:pPr>
            <a:r>
              <a:rPr lang="en-US" sz="1600" b="1" dirty="0" smtClean="0">
                <a:solidFill>
                  <a:srgbClr val="50412C"/>
                </a:solidFill>
              </a:rPr>
              <a:t>Economic </a:t>
            </a:r>
            <a:r>
              <a:rPr lang="hu-HU" sz="1600" b="1" dirty="0" smtClean="0">
                <a:solidFill>
                  <a:srgbClr val="50412C"/>
                </a:solidFill>
              </a:rPr>
              <a:t>front man</a:t>
            </a:r>
            <a:r>
              <a:rPr lang="en-US" sz="1600" dirty="0" smtClean="0">
                <a:solidFill>
                  <a:srgbClr val="50412C"/>
                </a:solidFill>
              </a:rPr>
              <a:t> </a:t>
            </a:r>
            <a:r>
              <a:rPr lang="en-US" sz="1600" dirty="0">
                <a:solidFill>
                  <a:srgbClr val="50412C"/>
                </a:solidFill>
              </a:rPr>
              <a:t>is an actor who has formal economic power but cannot use it according to his own will. In other words, he acts in the sphere of market action but he is a client in a patronal network, subordinated to the will of a patron (ultimately the chief patron) who disposes over the stooge’s formal authorization</a:t>
            </a:r>
            <a:r>
              <a:rPr lang="en-US" sz="1600" dirty="0" smtClean="0">
                <a:solidFill>
                  <a:srgbClr val="50412C"/>
                </a:solidFill>
              </a:rPr>
              <a:t>.</a:t>
            </a:r>
            <a:endParaRPr lang="hu-HU" sz="1600" dirty="0">
              <a:solidFill>
                <a:srgbClr val="50412C"/>
              </a:solidFill>
            </a:endParaRPr>
          </a:p>
        </p:txBody>
      </p:sp>
    </p:spTree>
    <p:extLst>
      <p:ext uri="{BB962C8B-B14F-4D97-AF65-F5344CB8AC3E}">
        <p14:creationId xmlns:p14="http://schemas.microsoft.com/office/powerpoint/2010/main" val="392363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546" cy="843557"/>
          </a:xfrm>
        </p:spPr>
        <p:txBody>
          <a:bodyPr>
            <a:no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Model differences in the positions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of the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ideal typical major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entrepreneurs</a:t>
            </a: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a:solidFill>
                  <a:srgbClr val="8D503B"/>
                </a:solidFill>
                <a:latin typeface="Open Sans" panose="020B0606030504020204" pitchFamily="34" charset="0"/>
                <a:ea typeface="Open Sans" panose="020B0606030504020204" pitchFamily="34" charset="0"/>
                <a:cs typeface="Open Sans" panose="020B0606030504020204" pitchFamily="34" charset="0"/>
              </a:rPr>
              <a:t>and </a:t>
            </a:r>
            <a:r>
              <a:rPr lang="hu-HU" sz="2200" b="1" smtClean="0">
                <a:solidFill>
                  <a:srgbClr val="8D503B"/>
                </a:solidFill>
                <a:latin typeface="Open Sans" panose="020B0606030504020204" pitchFamily="34" charset="0"/>
                <a:ea typeface="Open Sans" panose="020B0606030504020204" pitchFamily="34" charset="0"/>
                <a:cs typeface="Open Sans" panose="020B0606030504020204" pitchFamily="34" charset="0"/>
              </a:rPr>
              <a:t>oligarchs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415715698"/>
              </p:ext>
            </p:extLst>
          </p:nvPr>
        </p:nvGraphicFramePr>
        <p:xfrm>
          <a:off x="107950" y="843557"/>
          <a:ext cx="8928100" cy="4273517"/>
        </p:xfrm>
        <a:graphic>
          <a:graphicData uri="http://schemas.openxmlformats.org/drawingml/2006/table">
            <a:tbl>
              <a:tblPr>
                <a:tableStyleId>{616DA210-FB5B-4158-B5E0-FEB733F419BA}</a:tableStyleId>
              </a:tblPr>
              <a:tblGrid>
                <a:gridCol w="1704217">
                  <a:extLst>
                    <a:ext uri="{9D8B030D-6E8A-4147-A177-3AD203B41FA5}">
                      <a16:colId xmlns:a16="http://schemas.microsoft.com/office/drawing/2014/main" val="2145176193"/>
                    </a:ext>
                  </a:extLst>
                </a:gridCol>
                <a:gridCol w="3597371">
                  <a:extLst>
                    <a:ext uri="{9D8B030D-6E8A-4147-A177-3AD203B41FA5}">
                      <a16:colId xmlns:a16="http://schemas.microsoft.com/office/drawing/2014/main" val="525116599"/>
                    </a:ext>
                  </a:extLst>
                </a:gridCol>
                <a:gridCol w="3626512">
                  <a:extLst>
                    <a:ext uri="{9D8B030D-6E8A-4147-A177-3AD203B41FA5}">
                      <a16:colId xmlns:a16="http://schemas.microsoft.com/office/drawing/2014/main" val="1131458295"/>
                    </a:ext>
                  </a:extLst>
                </a:gridCol>
              </a:tblGrid>
              <a:tr h="310734">
                <a:tc>
                  <a:txBody>
                    <a:bodyPr/>
                    <a:lstStyle/>
                    <a:p>
                      <a:pPr algn="just">
                        <a:lnSpc>
                          <a:spcPct val="115000"/>
                        </a:lnSpc>
                        <a:spcAft>
                          <a:spcPts val="0"/>
                        </a:spcAft>
                      </a:pPr>
                      <a:r>
                        <a:rPr lang="en-US" sz="1800" b="1" dirty="0">
                          <a:solidFill>
                            <a:srgbClr val="50412B"/>
                          </a:solidFill>
                          <a:effectLst/>
                        </a:rPr>
                        <a:t> </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4D7C8B"/>
                          </a:solidFill>
                          <a:effectLst/>
                        </a:rPr>
                        <a:t>Major entrepreneur</a:t>
                      </a:r>
                      <a:endParaRPr lang="hu-HU" sz="18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4D7C8B"/>
                          </a:solidFill>
                          <a:effectLst/>
                        </a:rPr>
                        <a:t>Oligarch</a:t>
                      </a:r>
                      <a:endParaRPr lang="hu-HU" sz="18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246172000"/>
                  </a:ext>
                </a:extLst>
              </a:tr>
              <a:tr h="621466">
                <a:tc>
                  <a:txBody>
                    <a:bodyPr/>
                    <a:lstStyle/>
                    <a:p>
                      <a:pPr>
                        <a:lnSpc>
                          <a:spcPct val="115000"/>
                        </a:lnSpc>
                        <a:spcAft>
                          <a:spcPts val="0"/>
                        </a:spcAft>
                      </a:pPr>
                      <a:r>
                        <a:rPr lang="en-US" sz="1200" b="1" i="1" dirty="0">
                          <a:solidFill>
                            <a:srgbClr val="4D7C8B"/>
                          </a:solidFill>
                          <a:effectLst/>
                        </a:rPr>
                        <a:t>Relationship to the ruling elite</a:t>
                      </a:r>
                      <a:endParaRPr lang="hu-HU" sz="18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not embedded (remains in the sphere of market action, uses lobbying through formal channels to exert influence)</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embedded (enters the sphere of political action by forming informal—patronal—relations with the leading political elite)</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771379204"/>
                  </a:ext>
                </a:extLst>
              </a:tr>
              <a:tr h="207155">
                <a:tc>
                  <a:txBody>
                    <a:bodyPr/>
                    <a:lstStyle/>
                    <a:p>
                      <a:pPr>
                        <a:lnSpc>
                          <a:spcPct val="115000"/>
                        </a:lnSpc>
                        <a:spcAft>
                          <a:spcPts val="0"/>
                        </a:spcAft>
                      </a:pPr>
                      <a:r>
                        <a:rPr lang="en-US" sz="1200" b="1" i="1">
                          <a:solidFill>
                            <a:srgbClr val="4D7C8B"/>
                          </a:solidFill>
                          <a:effectLst/>
                        </a:rPr>
                        <a:t>Economic activity</a:t>
                      </a:r>
                      <a:endParaRPr lang="hu-HU" sz="1800" b="1" i="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legal</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legal</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917156473"/>
                  </a:ext>
                </a:extLst>
              </a:tr>
              <a:tr h="415205">
                <a:tc>
                  <a:txBody>
                    <a:bodyPr/>
                    <a:lstStyle/>
                    <a:p>
                      <a:pPr>
                        <a:lnSpc>
                          <a:spcPct val="115000"/>
                        </a:lnSpc>
                        <a:spcAft>
                          <a:spcPts val="0"/>
                        </a:spcAft>
                      </a:pPr>
                      <a:r>
                        <a:rPr lang="en-US" sz="1200" b="1" i="1" dirty="0">
                          <a:solidFill>
                            <a:srgbClr val="4D7C8B"/>
                          </a:solidFill>
                          <a:effectLst/>
                        </a:rPr>
                        <a:t>Economic activity ordered on basis of</a:t>
                      </a:r>
                      <a:endParaRPr lang="hu-HU" sz="18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competition, legal market practices</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personal (patronal) contacts, illegal or “legalized” practices</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364952655"/>
                  </a:ext>
                </a:extLst>
              </a:tr>
              <a:tr h="207155">
                <a:tc>
                  <a:txBody>
                    <a:bodyPr/>
                    <a:lstStyle/>
                    <a:p>
                      <a:pPr>
                        <a:lnSpc>
                          <a:spcPct val="115000"/>
                        </a:lnSpc>
                        <a:spcAft>
                          <a:spcPts val="0"/>
                        </a:spcAft>
                      </a:pPr>
                      <a:r>
                        <a:rPr lang="en-US" sz="1200" b="1" i="1">
                          <a:solidFill>
                            <a:srgbClr val="4D7C8B"/>
                          </a:solidFill>
                          <a:effectLst/>
                        </a:rPr>
                        <a:t>Business performance</a:t>
                      </a:r>
                      <a:endParaRPr lang="hu-HU" sz="1800" b="1" i="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dependent primarily on performance in the market</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dependent primarily on patronal relationships</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67493511"/>
                  </a:ext>
                </a:extLst>
              </a:tr>
              <a:tr h="207155">
                <a:tc>
                  <a:txBody>
                    <a:bodyPr/>
                    <a:lstStyle/>
                    <a:p>
                      <a:pPr>
                        <a:lnSpc>
                          <a:spcPct val="115000"/>
                        </a:lnSpc>
                        <a:spcAft>
                          <a:spcPts val="0"/>
                        </a:spcAft>
                      </a:pPr>
                      <a:r>
                        <a:rPr lang="en-US" sz="1200" b="1" i="1" dirty="0">
                          <a:solidFill>
                            <a:srgbClr val="4D7C8B"/>
                          </a:solidFill>
                          <a:effectLst/>
                        </a:rPr>
                        <a:t>Nature of activity</a:t>
                      </a:r>
                      <a:endParaRPr lang="hu-HU" sz="18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difficult, or impossible to monopolize by the state</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easily monopolized by the state</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41544711"/>
                  </a:ext>
                </a:extLst>
              </a:tr>
              <a:tr h="621466">
                <a:tc>
                  <a:txBody>
                    <a:bodyPr/>
                    <a:lstStyle/>
                    <a:p>
                      <a:pPr>
                        <a:lnSpc>
                          <a:spcPct val="115000"/>
                        </a:lnSpc>
                        <a:spcAft>
                          <a:spcPts val="0"/>
                        </a:spcAft>
                      </a:pPr>
                      <a:r>
                        <a:rPr lang="en-US" sz="1200" b="1" i="1" dirty="0">
                          <a:solidFill>
                            <a:srgbClr val="4D7C8B"/>
                          </a:solidFill>
                          <a:effectLst/>
                        </a:rPr>
                        <a:t>Conditions for the business venture</a:t>
                      </a:r>
                      <a:endParaRPr lang="hu-HU" sz="18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not directly under the influence, or hardly influenced by state arbitrariness (not easy to blackmail, less vulnerable to political decisions)</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established by state arbitrariness and therefore wholly prone to state influence, even to the extent of liquidation (open to blackmail)</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965923435"/>
                  </a:ext>
                </a:extLst>
              </a:tr>
              <a:tr h="415205">
                <a:tc>
                  <a:txBody>
                    <a:bodyPr/>
                    <a:lstStyle/>
                    <a:p>
                      <a:pPr>
                        <a:lnSpc>
                          <a:spcPct val="115000"/>
                        </a:lnSpc>
                        <a:spcAft>
                          <a:spcPts val="0"/>
                        </a:spcAft>
                      </a:pPr>
                      <a:r>
                        <a:rPr lang="en-US" sz="1200" b="1" i="1">
                          <a:solidFill>
                            <a:srgbClr val="4D7C8B"/>
                          </a:solidFill>
                          <a:effectLst/>
                        </a:rPr>
                        <a:t>Source of wealth accumulation</a:t>
                      </a:r>
                      <a:endParaRPr lang="hu-HU" sz="1800" b="1" i="1">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mainly market, though also possibly competitive privatization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mainly directed privatization, state concessions, public procurement with illegally guided bids</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772651382"/>
                  </a:ext>
                </a:extLst>
              </a:tr>
              <a:tr h="414311">
                <a:tc>
                  <a:txBody>
                    <a:bodyPr/>
                    <a:lstStyle/>
                    <a:p>
                      <a:pPr>
                        <a:lnSpc>
                          <a:spcPct val="115000"/>
                        </a:lnSpc>
                        <a:spcAft>
                          <a:spcPts val="0"/>
                        </a:spcAft>
                      </a:pPr>
                      <a:r>
                        <a:rPr lang="en-US" sz="1200" b="1" i="1" dirty="0">
                          <a:solidFill>
                            <a:srgbClr val="4D7C8B"/>
                          </a:solidFill>
                          <a:effectLst/>
                        </a:rPr>
                        <a:t>Nature of risk</a:t>
                      </a:r>
                      <a:endParaRPr lang="hu-HU" sz="18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independent from single (de jure) political actors, market dependent</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under influence of single (de jure) political actors, based on patron-client relationship</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858495688"/>
                  </a:ext>
                </a:extLst>
              </a:tr>
              <a:tr h="414311">
                <a:tc>
                  <a:txBody>
                    <a:bodyPr/>
                    <a:lstStyle/>
                    <a:p>
                      <a:pPr>
                        <a:lnSpc>
                          <a:spcPct val="115000"/>
                        </a:lnSpc>
                        <a:spcAft>
                          <a:spcPts val="0"/>
                        </a:spcAft>
                      </a:pPr>
                      <a:r>
                        <a:rPr lang="en-US" sz="1200" b="1" i="1" dirty="0">
                          <a:solidFill>
                            <a:srgbClr val="4D7C8B"/>
                          </a:solidFill>
                          <a:effectLst/>
                        </a:rPr>
                        <a:t>Utilization of profit </a:t>
                      </a:r>
                      <a:endParaRPr lang="hu-HU" sz="18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utilized in transparent fashion, largely reinvested</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drawn out of the venture, utilized in other (less transparent) fashion</a:t>
                      </a:r>
                      <a:endParaRPr lang="hu-HU" sz="1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270769476"/>
                  </a:ext>
                </a:extLst>
              </a:tr>
              <a:tr h="414311">
                <a:tc>
                  <a:txBody>
                    <a:bodyPr/>
                    <a:lstStyle/>
                    <a:p>
                      <a:pPr>
                        <a:lnSpc>
                          <a:spcPct val="115000"/>
                        </a:lnSpc>
                        <a:spcAft>
                          <a:spcPts val="0"/>
                        </a:spcAft>
                      </a:pPr>
                      <a:r>
                        <a:rPr lang="en-US" sz="1200" b="1" i="1" dirty="0">
                          <a:solidFill>
                            <a:srgbClr val="4D7C8B"/>
                          </a:solidFill>
                          <a:effectLst/>
                        </a:rPr>
                        <a:t>Type of venture</a:t>
                      </a:r>
                      <a:endParaRPr lang="hu-HU" sz="18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innovative, market-oriented, got big by the consumer’s decisions (market means) </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non-innovative, patronal-network oriented, got big by patronal intervention (extra-market means) </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718807203"/>
                  </a:ext>
                </a:extLst>
              </a:tr>
            </a:tbl>
          </a:graphicData>
        </a:graphic>
      </p:graphicFrame>
    </p:spTree>
    <p:extLst>
      <p:ext uri="{BB962C8B-B14F-4D97-AF65-F5344CB8AC3E}">
        <p14:creationId xmlns:p14="http://schemas.microsoft.com/office/powerpoint/2010/main" val="4226622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4019</TotalTime>
  <Words>2699</Words>
  <Application>Microsoft Office PowerPoint</Application>
  <PresentationFormat>On-screen Show (16:9)</PresentationFormat>
  <Paragraphs>440</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Open Sans</vt:lpstr>
      <vt:lpstr>Times New Roman</vt:lpstr>
      <vt:lpstr>Wingdings</vt:lpstr>
      <vt:lpstr>Office-téma</vt:lpstr>
      <vt:lpstr>Ruling elites: the adopted political family as  a sui generis form in patronal regimes</vt:lpstr>
      <vt:lpstr>Elites and political actors (1)  in the three polar type regimes</vt:lpstr>
      <vt:lpstr>Political actors (2) and economic and communal  actors in the three polar type regimes</vt:lpstr>
      <vt:lpstr>The patronal network in a post-communist single-pyramid system does not resemble the service gentry or feudal „order”  (as in pre-revolutionary Russia) because in the adopted political family:</vt:lpstr>
      <vt:lpstr>The patronal network in a post-communist single-pyramid system  does not resemble the nomenklatura  (as in the Soviet Union), because the adopted political family:</vt:lpstr>
      <vt:lpstr>The patronal network in a post-communist single-pyramid system  cannot be characterized as a class, because the adopted political family:</vt:lpstr>
      <vt:lpstr>The patronal network in a post-communist single-pyramid system  can be characterized as an adopted political family, because:</vt:lpstr>
      <vt:lpstr>The main actors: poligarch, oligarch, front man</vt:lpstr>
      <vt:lpstr>Model differences in the positions  of the ideal typical major entrepreneurs and oligarchs</vt:lpstr>
      <vt:lpstr>Types of oligarchs in patronal regimes (1)</vt:lpstr>
      <vt:lpstr>Types of oligarchs in patronal regimes (2)</vt:lpstr>
      <vt:lpstr>Possible trajectories of autonomous oligarchs  in a single-pyramid patronal network</vt:lpstr>
      <vt:lpstr>Number of Hungarian oligarchs associated  with MSZP or Fidesz, 2005-2018</vt:lpstr>
      <vt:lpstr>Economic front men</vt:lpstr>
      <vt:lpstr>Krysha: the forms of shelter provision and integrity breaking</vt:lpstr>
      <vt:lpstr>Opposition parties with different formal  and de facto status in a patronal autocracy</vt:lpstr>
      <vt:lpstr>State and Church Relations in the Three Polar Type Regimes</vt:lpstr>
      <vt:lpstr>Annexation of elites by the leading  political elite in the six ideal type regimes</vt:lpstr>
      <vt:lpstr>The Ruling Elites in a Liberal Democracy:  Autonomous Elites</vt:lpstr>
      <vt:lpstr>The Ruling Elite in a Communist Dictatorship:  The Nomenklatura</vt:lpstr>
      <vt:lpstr>Ruling Elite in a Patronal Autocracies:  The Adopted Political Family</vt:lpstr>
      <vt:lpstr>The Ruling Elites in a Conservative Autocracy: Authoritarianism without Dominating Other Elites</vt:lpstr>
      <vt:lpstr>The Ruling Elite in a Market-Exploiting Dictatorship:  Dominant Party Elite</vt:lpstr>
      <vt:lpstr>The Ruling Elites in Patronal Democracies:  Competing Patronal Networks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Magyar Bálint</dc:creator>
  <cp:lastModifiedBy>Balint</cp:lastModifiedBy>
  <cp:revision>610</cp:revision>
  <dcterms:created xsi:type="dcterms:W3CDTF">2017-05-01T09:52:15Z</dcterms:created>
  <dcterms:modified xsi:type="dcterms:W3CDTF">2020-03-13T07:27:31Z</dcterms:modified>
</cp:coreProperties>
</file>