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5" r:id="rId16"/>
    <p:sldId id="272" r:id="rId17"/>
    <p:sldId id="273" r:id="rId18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pos="5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12B"/>
    <a:srgbClr val="8D503B"/>
    <a:srgbClr val="3F656D"/>
    <a:srgbClr val="CD5F50"/>
    <a:srgbClr val="4D7C85"/>
    <a:srgbClr val="6B95A1"/>
    <a:srgbClr val="EFEAE4"/>
    <a:srgbClr val="B2654A"/>
    <a:srgbClr val="E9B178"/>
    <a:srgbClr val="B3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1850" autoAdjust="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622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547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90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30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2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2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2020.03.13.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932006"/>
            <a:ext cx="8928100" cy="1279487"/>
          </a:xfrm>
          <a:noFill/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8D503B"/>
                </a:solidFill>
              </a:rPr>
              <a:t>Politics </a:t>
            </a:r>
            <a:r>
              <a:rPr lang="en-US" sz="4000" dirty="0">
                <a:solidFill>
                  <a:srgbClr val="8D503B"/>
                </a:solidFill>
              </a:rPr>
              <a:t>of stability: </a:t>
            </a:r>
            <a:r>
              <a:rPr lang="ru-RU" sz="4000" dirty="0" smtClean="0">
                <a:solidFill>
                  <a:srgbClr val="8D503B"/>
                </a:solidFill>
              </a:rPr>
              <a:t/>
            </a:r>
            <a:br>
              <a:rPr lang="ru-RU" sz="4000" dirty="0" smtClean="0">
                <a:solidFill>
                  <a:srgbClr val="8D503B"/>
                </a:solidFill>
              </a:rPr>
            </a:br>
            <a:r>
              <a:rPr lang="en-US" sz="3100" dirty="0" smtClean="0">
                <a:solidFill>
                  <a:srgbClr val="8D503B"/>
                </a:solidFill>
              </a:rPr>
              <a:t>public </a:t>
            </a:r>
            <a:r>
              <a:rPr lang="en-US" sz="3100" dirty="0">
                <a:solidFill>
                  <a:srgbClr val="8D503B"/>
                </a:solidFill>
              </a:rPr>
              <a:t>deliberation and </a:t>
            </a:r>
            <a:r>
              <a:rPr lang="ru-RU" sz="3100" dirty="0" smtClean="0">
                <a:solidFill>
                  <a:srgbClr val="8D503B"/>
                </a:solidFill>
              </a:rPr>
              <a:t/>
            </a:r>
            <a:br>
              <a:rPr lang="ru-RU" sz="3100" dirty="0" smtClean="0">
                <a:solidFill>
                  <a:srgbClr val="8D503B"/>
                </a:solidFill>
              </a:rPr>
            </a:br>
            <a:r>
              <a:rPr lang="en-US" sz="3100" dirty="0" smtClean="0">
                <a:solidFill>
                  <a:srgbClr val="8D503B"/>
                </a:solidFill>
              </a:rPr>
              <a:t>the </a:t>
            </a:r>
            <a:r>
              <a:rPr lang="en-US" sz="3100" dirty="0">
                <a:solidFill>
                  <a:srgbClr val="8D503B"/>
                </a:solidFill>
              </a:rPr>
              <a:t>ways it is neutralized</a:t>
            </a:r>
            <a:endParaRPr lang="hu-HU" sz="3100" b="1" dirty="0">
              <a:solidFill>
                <a:srgbClr val="8D503B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1" cy="9159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D503B"/>
                </a:solidFill>
              </a:rPr>
              <a:t>Types of multi-party systems in post-communist regimes </a:t>
            </a:r>
            <a:r>
              <a:rPr lang="en-US" dirty="0" smtClean="0">
                <a:solidFill>
                  <a:srgbClr val="8D503B"/>
                </a:solidFill>
              </a:rPr>
              <a:t>(2)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371951"/>
              </p:ext>
            </p:extLst>
          </p:nvPr>
        </p:nvGraphicFramePr>
        <p:xfrm>
          <a:off x="107950" y="987424"/>
          <a:ext cx="8928101" cy="36230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722">
                  <a:extLst>
                    <a:ext uri="{9D8B030D-6E8A-4147-A177-3AD203B41FA5}">
                      <a16:colId xmlns:a16="http://schemas.microsoft.com/office/drawing/2014/main" val="214634397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2442106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7281208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3053313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91928023"/>
                    </a:ext>
                  </a:extLst>
                </a:gridCol>
                <a:gridCol w="2087787">
                  <a:extLst>
                    <a:ext uri="{9D8B030D-6E8A-4147-A177-3AD203B41FA5}">
                      <a16:colId xmlns:a16="http://schemas.microsoft.com/office/drawing/2014/main" val="654159536"/>
                    </a:ext>
                  </a:extLst>
                </a:gridCol>
              </a:tblGrid>
              <a:tr h="936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125571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Typical regime type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Type of main cleavage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Type of competition between opposition and the leaders’ party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Type of competition between opposition parties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Main field of competition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61190"/>
                  </a:ext>
                </a:extLst>
              </a:tr>
              <a:tr h="936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Patronal party system with democratic challenger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Patronal democracy / Patronal autocracy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</a:rPr>
                        <a:t>Non-patronal / patronal</a:t>
                      </a:r>
                      <a:endParaRPr lang="hu-HU" sz="13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Real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</a:rPr>
                        <a:t>Real / n.a.</a:t>
                      </a:r>
                      <a:endParaRPr lang="hu-HU" sz="13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</a:rPr>
                        <a:t>Ruling patron’s party vs. opposition democratic party (bloc)</a:t>
                      </a:r>
                      <a:endParaRPr lang="hu-HU" sz="13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04206"/>
                  </a:ext>
                </a:extLst>
              </a:tr>
              <a:tr h="936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Dominant-party system with competitive fringe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Patronal autocracy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Non-patronal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Real / fake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</a:rPr>
                        <a:t>Real</a:t>
                      </a:r>
                      <a:endParaRPr lang="hu-HU" sz="13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</a:rPr>
                        <a:t>Opposition parties against each other</a:t>
                      </a:r>
                      <a:endParaRPr lang="hu-HU" sz="13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927242"/>
                  </a:ext>
                </a:extLst>
              </a:tr>
              <a:tr h="712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Dominant-party system with fake opposition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Fake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Fake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4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56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6" y="352737"/>
            <a:ext cx="8928546" cy="9228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D503B"/>
                </a:solidFill>
              </a:rPr>
              <a:t>Campaigns in the three polar type regimes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02940"/>
              </p:ext>
            </p:extLst>
          </p:nvPr>
        </p:nvGraphicFramePr>
        <p:xfrm>
          <a:off x="107506" y="1275606"/>
          <a:ext cx="8928546" cy="31031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54207">
                  <a:extLst>
                    <a:ext uri="{9D8B030D-6E8A-4147-A177-3AD203B41FA5}">
                      <a16:colId xmlns:a16="http://schemas.microsoft.com/office/drawing/2014/main" val="3160476703"/>
                    </a:ext>
                  </a:extLst>
                </a:gridCol>
                <a:gridCol w="3000577">
                  <a:extLst>
                    <a:ext uri="{9D8B030D-6E8A-4147-A177-3AD203B41FA5}">
                      <a16:colId xmlns:a16="http://schemas.microsoft.com/office/drawing/2014/main" val="727755494"/>
                    </a:ext>
                  </a:extLst>
                </a:gridCol>
                <a:gridCol w="3073762">
                  <a:extLst>
                    <a:ext uri="{9D8B030D-6E8A-4147-A177-3AD203B41FA5}">
                      <a16:colId xmlns:a16="http://schemas.microsoft.com/office/drawing/2014/main" val="3509807152"/>
                    </a:ext>
                  </a:extLst>
                </a:gridCol>
              </a:tblGrid>
              <a:tr h="720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Marketing campaign</a:t>
                      </a:r>
                      <a:b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(dominant in liberal democracy)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Loyalty-structuring campaign</a:t>
                      </a:r>
                      <a:b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(dominant in patronal autocracy)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Rights suspending campaign</a:t>
                      </a:r>
                      <a:b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(dominant in communist dictatorship)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48048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free choice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unfree choice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no choice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81608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bottom-up (non-state conducted)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top-down (mafia state conducted)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top-down (party state conducted)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082811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periodic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occasional/permanent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occasional/periodic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198641"/>
                  </a:ext>
                </a:extLst>
              </a:tr>
              <a:tr h="62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competitive campaign (for convincing the people)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floor-monopolizing campaign (for crowding others out)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0412B"/>
                          </a:solidFill>
                          <a:effectLst/>
                        </a:rPr>
                        <a:t>managing campaign (for coercing a state goal)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03665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no sanction for refusal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no or indirect sanction for refusal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direct sanction for refusal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55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91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5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D503B"/>
                </a:solidFill>
              </a:rPr>
              <a:t>Types of Elections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487241"/>
              </p:ext>
            </p:extLst>
          </p:nvPr>
        </p:nvGraphicFramePr>
        <p:xfrm>
          <a:off x="250824" y="987424"/>
          <a:ext cx="8642351" cy="3888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7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9572">
                <a:tc>
                  <a:txBody>
                    <a:bodyPr/>
                    <a:lstStyle/>
                    <a:p>
                      <a:endParaRPr lang="hu-HU" sz="14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4D7C85"/>
                          </a:solidFill>
                        </a:rPr>
                        <a:t>Adoption</a:t>
                      </a:r>
                      <a:r>
                        <a:rPr lang="en-US" sz="1400" b="1" i="1" baseline="0" dirty="0" smtClean="0">
                          <a:solidFill>
                            <a:srgbClr val="4D7C85"/>
                          </a:solidFill>
                        </a:rPr>
                        <a:t> of e</a:t>
                      </a:r>
                      <a:r>
                        <a:rPr lang="en-US" sz="1400" b="1" i="1" dirty="0" smtClean="0">
                          <a:solidFill>
                            <a:srgbClr val="4D7C85"/>
                          </a:solidFill>
                        </a:rPr>
                        <a:t>lectoral</a:t>
                      </a:r>
                      <a:r>
                        <a:rPr lang="en-US" sz="1400" b="1" i="1" baseline="0" dirty="0" smtClean="0">
                          <a:solidFill>
                            <a:srgbClr val="4D7C85"/>
                          </a:solidFill>
                        </a:rPr>
                        <a:t> system</a:t>
                      </a:r>
                      <a:endParaRPr lang="hu-HU" sz="14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4D7C85"/>
                          </a:solidFill>
                        </a:rPr>
                        <a:t>Campaign</a:t>
                      </a:r>
                      <a:r>
                        <a:rPr lang="en-US" sz="1400" b="1" i="1" baseline="0" dirty="0" smtClean="0">
                          <a:solidFill>
                            <a:srgbClr val="4D7C85"/>
                          </a:solidFill>
                        </a:rPr>
                        <a:t> funding of the ruling party</a:t>
                      </a:r>
                      <a:endParaRPr lang="hu-HU" sz="14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rgbClr val="4D7C85"/>
                          </a:solidFill>
                        </a:rPr>
                        <a:t>Access to media for the (real) opposition</a:t>
                      </a:r>
                      <a:endParaRPr lang="hu-HU" sz="1400" b="1" i="1" dirty="0" smtClean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solidFill>
                            <a:srgbClr val="4D7C85"/>
                          </a:solidFill>
                        </a:rPr>
                        <a:t>Neutrality</a:t>
                      </a:r>
                      <a:r>
                        <a:rPr lang="en-US" sz="1400" b="1" i="1" baseline="0" dirty="0" smtClean="0">
                          <a:solidFill>
                            <a:srgbClr val="4D7C85"/>
                          </a:solidFill>
                        </a:rPr>
                        <a:t> of public institutions</a:t>
                      </a:r>
                      <a:endParaRPr lang="hu-HU" sz="14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104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4D7C85"/>
                          </a:solidFill>
                        </a:rPr>
                        <a:t>Fair elections</a:t>
                      </a:r>
                      <a:endParaRPr lang="hu-HU" sz="1400" b="1" i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Consensual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Legal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solidFill>
                            <a:srgbClr val="50412B"/>
                          </a:solidFill>
                        </a:rPr>
                        <a:t>Open</a:t>
                      </a:r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hu-HU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Restricted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hu-HU" sz="1400" b="1" dirty="0" smtClean="0">
                          <a:solidFill>
                            <a:srgbClr val="50412B"/>
                          </a:solidFill>
                        </a:rPr>
                        <a:t>No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Neutral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Biased</a:t>
                      </a: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Hand-guided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88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4D7C85"/>
                          </a:solidFill>
                        </a:rPr>
                        <a:t>Unfair elections</a:t>
                      </a:r>
                      <a:endParaRPr lang="hu-HU" sz="1400" b="1" i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Consensual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Legal</a:t>
                      </a:r>
                      <a:r>
                        <a:rPr lang="hu-HU" sz="1400" b="1" dirty="0" smtClean="0">
                          <a:solidFill>
                            <a:srgbClr val="50412B"/>
                          </a:solidFill>
                        </a:rPr>
                        <a:t> +</a:t>
                      </a:r>
                      <a:r>
                        <a:rPr lang="hu-HU" sz="1400" b="1" baseline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400" b="1" baseline="0" dirty="0" err="1" smtClean="0">
                          <a:solidFill>
                            <a:srgbClr val="50412B"/>
                          </a:solidFill>
                        </a:rPr>
                        <a:t>illegal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414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4D7C85"/>
                          </a:solidFill>
                        </a:rPr>
                        <a:t>Manipulated elections</a:t>
                      </a:r>
                      <a:endParaRPr lang="hu-HU" sz="1400" b="1" i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One-sided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Legal + illegal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04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rgbClr val="4D7C85"/>
                          </a:solidFill>
                        </a:rPr>
                        <a:t>Uncontested elections</a:t>
                      </a:r>
                      <a:endParaRPr lang="hu-HU" sz="1400" b="1" i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One-sided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50412B"/>
                          </a:solidFill>
                        </a:rPr>
                        <a:t>Legal (+ illegal)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Egyenes összekötő nyíllal 4"/>
          <p:cNvCxnSpPr/>
          <p:nvPr/>
        </p:nvCxnSpPr>
        <p:spPr>
          <a:xfrm>
            <a:off x="6156176" y="2211710"/>
            <a:ext cx="0" cy="864096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4"/>
          <p:cNvCxnSpPr/>
          <p:nvPr/>
        </p:nvCxnSpPr>
        <p:spPr>
          <a:xfrm>
            <a:off x="7956376" y="2211710"/>
            <a:ext cx="0" cy="864096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4"/>
          <p:cNvCxnSpPr/>
          <p:nvPr/>
        </p:nvCxnSpPr>
        <p:spPr>
          <a:xfrm>
            <a:off x="7956376" y="3507854"/>
            <a:ext cx="0" cy="864096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4"/>
          <p:cNvCxnSpPr/>
          <p:nvPr/>
        </p:nvCxnSpPr>
        <p:spPr>
          <a:xfrm>
            <a:off x="6156176" y="3507854"/>
            <a:ext cx="0" cy="864096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32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0872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D503B"/>
                </a:solidFill>
              </a:rPr>
              <a:t>Types of custom-tailored lexes, with general examples for rewarding and punishing policies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147158"/>
              </p:ext>
            </p:extLst>
          </p:nvPr>
        </p:nvGraphicFramePr>
        <p:xfrm>
          <a:off x="107950" y="908720"/>
          <a:ext cx="8928547" cy="4151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435">
                  <a:extLst>
                    <a:ext uri="{9D8B030D-6E8A-4147-A177-3AD203B41FA5}">
                      <a16:colId xmlns:a16="http://schemas.microsoft.com/office/drawing/2014/main" val="1126934567"/>
                    </a:ext>
                  </a:extLst>
                </a:gridCol>
                <a:gridCol w="1379207">
                  <a:extLst>
                    <a:ext uri="{9D8B030D-6E8A-4147-A177-3AD203B41FA5}">
                      <a16:colId xmlns:a16="http://schemas.microsoft.com/office/drawing/2014/main" val="533050337"/>
                    </a:ext>
                  </a:extLst>
                </a:gridCol>
                <a:gridCol w="3266542">
                  <a:extLst>
                    <a:ext uri="{9D8B030D-6E8A-4147-A177-3AD203B41FA5}">
                      <a16:colId xmlns:a16="http://schemas.microsoft.com/office/drawing/2014/main" val="3779924576"/>
                    </a:ext>
                  </a:extLst>
                </a:gridCol>
                <a:gridCol w="3121363">
                  <a:extLst>
                    <a:ext uri="{9D8B030D-6E8A-4147-A177-3AD203B41FA5}">
                      <a16:colId xmlns:a16="http://schemas.microsoft.com/office/drawing/2014/main" val="751206178"/>
                    </a:ext>
                  </a:extLst>
                </a:gridCol>
              </a:tblGrid>
              <a:tr h="2809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Type of target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Patronal policy objective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General example for…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49772"/>
                  </a:ext>
                </a:extLst>
              </a:tr>
              <a:tr h="28093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D7C85"/>
                          </a:solidFill>
                          <a:effectLst/>
                        </a:rPr>
                        <a:t>rewarding policy</a:t>
                      </a:r>
                      <a:endParaRPr lang="hu-HU" sz="14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punishing policy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91395"/>
                  </a:ext>
                </a:extLst>
              </a:tr>
              <a:tr h="698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Political actor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Disposition over the fulfillment of public offices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lifting conflicts of interest requirements to ensure that the stooges of the adopted political family can be appointed to public positions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the arbitrary removal of persons from public offices enabled by legislation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86143"/>
                  </a:ext>
                </a:extLst>
              </a:tr>
              <a:tr h="846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Political actor (institution)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Disposition over the remuneration of political actors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growing remunerations or support for political stooges of the adopted political family, or the civil and political organization, municipal governments dominated by them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decrease in the remunerations or support of political opponents of the regime in public positions and critical civil or political organizations, municipal governments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213338"/>
                  </a:ext>
                </a:extLst>
              </a:tr>
              <a:tr h="652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Political actor (institution)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Disposition over the competences of political actors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extension of the competencies of the institutions under political stooges, after they are appointed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narrowing competencies of institutions, or municipal and professional bodies monitoring government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14200"/>
                  </a:ext>
                </a:extLst>
              </a:tr>
              <a:tr h="652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Economic actor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Disposition over profitability of economic actors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ensuring positions of advantage to loyal business ventures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removal of businesses not integrated into the adopted political family from the market, or ensuring their takeover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2007"/>
                  </a:ext>
                </a:extLst>
              </a:tr>
              <a:tr h="698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Political / economic / communal actor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Achieving political benefit</a:t>
                      </a:r>
                      <a:endParaRPr lang="hu-HU" sz="14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making actors non-convictable (even retroactively) who the courts would convict but the adopted political family does not want them to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making actors convictable (even retroactively) who the courts did not convict but the people want them to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84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9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418700"/>
            <a:ext cx="8928101" cy="9155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D503B"/>
                </a:solidFill>
              </a:rPr>
              <a:t>The status of law in the three polar type regimes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395415"/>
              </p:ext>
            </p:extLst>
          </p:nvPr>
        </p:nvGraphicFramePr>
        <p:xfrm>
          <a:off x="1115615" y="1347615"/>
          <a:ext cx="6912769" cy="30963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2289">
                  <a:extLst>
                    <a:ext uri="{9D8B030D-6E8A-4147-A177-3AD203B41FA5}">
                      <a16:colId xmlns:a16="http://schemas.microsoft.com/office/drawing/2014/main" val="240445438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59360315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847867411"/>
                    </a:ext>
                  </a:extLst>
                </a:gridCol>
              </a:tblGrid>
              <a:tr h="480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 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Before the law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After the law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06267"/>
                  </a:ext>
                </a:extLst>
              </a:tr>
              <a:tr h="85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Rule of law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(as in liberal democracy)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50412B"/>
                          </a:solidFill>
                          <a:effectLst/>
                        </a:rPr>
                        <a:t>Equality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50412B"/>
                          </a:solidFill>
                          <a:effectLst/>
                        </a:rPr>
                        <a:t>Equality</a:t>
                      </a:r>
                      <a:endParaRPr lang="hu-HU" sz="15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301889"/>
                  </a:ext>
                </a:extLst>
              </a:tr>
              <a:tr h="85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Law of rule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(as in patronal autocracy)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50412B"/>
                          </a:solidFill>
                          <a:effectLst/>
                        </a:rPr>
                        <a:t>Equality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50412B"/>
                          </a:solidFill>
                          <a:effectLst/>
                        </a:rPr>
                        <a:t>Inequality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954372"/>
                  </a:ext>
                </a:extLst>
              </a:tr>
              <a:tr h="896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Lawlessness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(as in communist dictatorship)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50412B"/>
                          </a:solidFill>
                          <a:effectLst/>
                        </a:rPr>
                        <a:t>Inequality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50412B"/>
                          </a:solidFill>
                          <a:effectLst/>
                        </a:rPr>
                        <a:t>Inequality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67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60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546" cy="91598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hu-HU" b="1" dirty="0">
                <a:solidFill>
                  <a:srgbClr val="8D503B"/>
                </a:solidFill>
              </a:rPr>
              <a:t>The r</a:t>
            </a:r>
            <a:r>
              <a:rPr lang="en-US" b="1" dirty="0">
                <a:solidFill>
                  <a:srgbClr val="8D503B"/>
                </a:solidFill>
              </a:rPr>
              <a:t>ole of law and legality </a:t>
            </a:r>
            <a:r>
              <a:rPr lang="hu-HU" b="1" dirty="0">
                <a:solidFill>
                  <a:srgbClr val="8D503B"/>
                </a:solidFill>
              </a:rPr>
              <a:t/>
            </a:r>
            <a:br>
              <a:rPr lang="hu-HU" b="1" dirty="0">
                <a:solidFill>
                  <a:srgbClr val="8D503B"/>
                </a:solidFill>
              </a:rPr>
            </a:br>
            <a:r>
              <a:rPr lang="en-US" b="1" dirty="0">
                <a:solidFill>
                  <a:srgbClr val="8D503B"/>
                </a:solidFill>
              </a:rPr>
              <a:t>in three ideal-type political </a:t>
            </a:r>
            <a:r>
              <a:rPr lang="en-US" b="1" dirty="0" smtClean="0">
                <a:solidFill>
                  <a:srgbClr val="8D503B"/>
                </a:solidFill>
              </a:rPr>
              <a:t>regimes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81650"/>
              </p:ext>
            </p:extLst>
          </p:nvPr>
        </p:nvGraphicFramePr>
        <p:xfrm>
          <a:off x="107950" y="987426"/>
          <a:ext cx="8928100" cy="3828596"/>
        </p:xfrm>
        <a:graphic>
          <a:graphicData uri="http://schemas.openxmlformats.org/drawingml/2006/table">
            <a:tbl>
              <a:tblPr/>
              <a:tblGrid>
                <a:gridCol w="250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err="1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Liberal</a:t>
                      </a:r>
                      <a:r>
                        <a:rPr lang="hu-HU" sz="1500" b="1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500" b="1" dirty="0" err="1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democracy</a:t>
                      </a:r>
                      <a:endParaRPr lang="hu-HU" sz="1500" b="1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Patronal autocracy</a:t>
                      </a:r>
                      <a:endParaRPr lang="hu-HU" sz="1500" b="1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err="1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Communist</a:t>
                      </a:r>
                      <a:r>
                        <a:rPr lang="hu-HU" sz="1500" b="1" dirty="0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500" b="1" dirty="0" err="1" smtClean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regime</a:t>
                      </a:r>
                      <a:endParaRPr lang="hu-HU" sz="1500" b="1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rule of </a:t>
                      </a:r>
                      <a:r>
                        <a:rPr lang="en-GB" sz="13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law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citizen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subordinated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law</a:t>
                      </a:r>
                      <a:endParaRPr lang="hu-HU" sz="1300" b="1" dirty="0" smtClean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ule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by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law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law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rule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law subordinated to the adopted political family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GB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awlessness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law subordinated to the party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91">
                <a:tc>
                  <a:txBody>
                    <a:bodyPr/>
                    <a:lstStyle/>
                    <a:p>
                      <a:pPr marL="269875" indent="-182563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baseline="0" dirty="0" smtClean="0">
                          <a:solidFill>
                            <a:srgbClr val="50412B"/>
                          </a:solidFill>
                        </a:rPr>
                        <a:t>equality before the law</a:t>
                      </a:r>
                    </a:p>
                    <a:p>
                      <a:pPr marL="269875" indent="-182563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baseline="0" dirty="0" smtClean="0">
                          <a:solidFill>
                            <a:srgbClr val="50412B"/>
                          </a:solidFill>
                        </a:rPr>
                        <a:t>equality after the law</a:t>
                      </a:r>
                      <a:endParaRPr lang="hu-HU" sz="13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82563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baseline="0" dirty="0" smtClean="0">
                          <a:solidFill>
                            <a:srgbClr val="50412B"/>
                          </a:solidFill>
                        </a:rPr>
                        <a:t>equality before the law</a:t>
                      </a:r>
                    </a:p>
                    <a:p>
                      <a:pPr marL="269875" indent="-182563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baseline="0" dirty="0" smtClean="0">
                          <a:solidFill>
                            <a:srgbClr val="50412B"/>
                          </a:solidFill>
                        </a:rPr>
                        <a:t>inequality after the law</a:t>
                      </a:r>
                      <a:endParaRPr lang="hu-HU" sz="13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9875" marR="0" indent="-1984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rgbClr val="50412B"/>
                          </a:solidFill>
                        </a:rPr>
                        <a:t>inequality before the law</a:t>
                      </a:r>
                    </a:p>
                    <a:p>
                      <a:pPr marL="269875" marR="0" indent="-1984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rgbClr val="50412B"/>
                          </a:solidFill>
                        </a:rPr>
                        <a:t>inequality after the law</a:t>
                      </a:r>
                      <a:endParaRPr lang="hu-HU" sz="1300" b="1" dirty="0" smtClean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normative</a:t>
                      </a: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hu-HU" sz="13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law-enforcement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individually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tailored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politically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selective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law-enforcement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repressive</a:t>
                      </a: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hu-HU" sz="13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law-enforcement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impartial</a:t>
                      </a: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300" b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jurisdiction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politically selective jurisdiction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show </a:t>
                      </a:r>
                      <a:r>
                        <a:rPr lang="hu-HU" sz="1300" b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trials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evidence</a:t>
                      </a:r>
                      <a:r>
                        <a:rPr lang="hu-HU" sz="1300" b="1" dirty="0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crime committed, process launched automatically</a:t>
                      </a:r>
                      <a:endParaRPr lang="hu-HU" sz="1200" b="1" i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kompromat</a:t>
                      </a:r>
                      <a:endParaRPr lang="hu-HU" sz="13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200" b="1" i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rime committed, process launched on the basis of political decision</a:t>
                      </a:r>
                      <a:endParaRPr lang="hu-HU" sz="1200" b="1" i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fabricated</a:t>
                      </a: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300" b="1" dirty="0" err="1" smtClean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accusation</a:t>
                      </a:r>
                      <a:endParaRPr lang="hu-HU" sz="1300" b="1" dirty="0" smtClean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200" b="1" i="1" kern="1200" dirty="0" smtClean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rime not committed, process launched on the basis of political decision</a:t>
                      </a:r>
                      <a:endParaRPr lang="hu-HU" sz="1200" b="1" i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3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546" cy="9159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D503B"/>
                </a:solidFill>
              </a:rPr>
              <a:t>Democratic and autocratic legalism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39853"/>
              </p:ext>
            </p:extLst>
          </p:nvPr>
        </p:nvGraphicFramePr>
        <p:xfrm>
          <a:off x="251521" y="987425"/>
          <a:ext cx="8640960" cy="36725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33104695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12709979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422400104"/>
                    </a:ext>
                  </a:extLst>
                </a:gridCol>
              </a:tblGrid>
              <a:tr h="47225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 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The spirit of the law regards…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53121"/>
                  </a:ext>
                </a:extLst>
              </a:tr>
              <a:tr h="7721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Concrete actor(s)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(endogenous spirit of the law)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Constitutional system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(exogenous spirit of the law)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81091"/>
                  </a:ext>
                </a:extLst>
              </a:tr>
              <a:tr h="121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Democratic legalism</a:t>
                      </a:r>
                      <a:b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(lower-level political actors abuse laws that apply to others)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Red tape (bureaucracy), rules-lawyering (courts)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Applying laws incompatible with constitutionalism and leading to self-destruction of democracy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24105"/>
                  </a:ext>
                </a:extLst>
              </a:tr>
              <a:tr h="121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Autocratic legalism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(higher-level political actors abuse laws that apply to them)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Using democratic mandate to create instrumental law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Using democratic mandate to institutionalize autocracy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8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92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546" cy="77155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D503B"/>
                </a:solidFill>
              </a:rPr>
              <a:t>Institutions of state coercion and their functions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36778"/>
              </p:ext>
            </p:extLst>
          </p:nvPr>
        </p:nvGraphicFramePr>
        <p:xfrm>
          <a:off x="179511" y="771548"/>
          <a:ext cx="8856985" cy="424847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val="1861694685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28389907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77503214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779609551"/>
                    </a:ext>
                  </a:extLst>
                </a:gridCol>
              </a:tblGrid>
              <a:tr h="2271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Type of organization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Characteristic state function in…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15148"/>
                  </a:ext>
                </a:extLst>
              </a:tr>
              <a:tr h="2271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4D7C85"/>
                          </a:solidFill>
                          <a:effectLst/>
                        </a:rPr>
                        <a:t>Liberal democracy</a:t>
                      </a:r>
                      <a:endParaRPr lang="hu-HU" sz="1100" b="1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Patronal autocracy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65246"/>
                  </a:ext>
                </a:extLst>
              </a:tr>
              <a:tr h="48177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White coercion</a:t>
                      </a:r>
                      <a:b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(default legal use of violence)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Law enforcement agency (police, SWAT etc.)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Normative law enforcement through (threats of) violence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Extortion through selective law enforcement, protection of  the adopted political family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83797"/>
                  </a:ext>
                </a:extLst>
              </a:tr>
              <a:tr h="4817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Revenue agency (tax office, accounting office etc.)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Collection of normatively imposed levies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Extortion through selective inspection and penalties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844094"/>
                  </a:ext>
                </a:extLst>
              </a:tr>
              <a:tr h="4817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Intelligence agency (secret service etc.)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Surveillance and neutralizing national security threats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Surveillance of formal and informal opposition (parties, NGOs, individuals)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33661"/>
                  </a:ext>
                </a:extLst>
              </a:tr>
              <a:tr h="48177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Grey coercion</a:t>
                      </a:r>
                      <a:b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(authorized legal use of violence)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Auxiliary police (self-defense organization etc.)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Part-time reserves of national police force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Helping law enforcement agencies in serving the adopted political family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854976"/>
                  </a:ext>
                </a:extLst>
              </a:tr>
              <a:tr h="63919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Private protection agencies (security service, private police etc.)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Protection of people and objects of public importance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Protection of people and objects of patronal importance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227398"/>
                  </a:ext>
                </a:extLst>
              </a:tr>
              <a:tr h="40929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Black coercion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4D7C85"/>
                          </a:solidFill>
                          <a:effectLst/>
                        </a:rPr>
                        <a:t>(illegal of use violence)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Fan clubs (ultras, skinheads etc.)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Neutralizing protests and other opposition-related activities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14593"/>
                  </a:ext>
                </a:extLst>
              </a:tr>
              <a:tr h="40929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Paramilitary group (militias etc.)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Intimidation, violent resolution of mass opposition activities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884637"/>
                  </a:ext>
                </a:extLst>
              </a:tr>
              <a:tr h="40929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Organized underworld (criminal groups, classical mafia etc.)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Extortion and liquidation of specific targets or opponents  of the adopted political family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20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7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57316"/>
              </p:ext>
            </p:extLst>
          </p:nvPr>
        </p:nvGraphicFramePr>
        <p:xfrm>
          <a:off x="107952" y="991811"/>
          <a:ext cx="8928098" cy="3903437"/>
        </p:xfrm>
        <a:graphic>
          <a:graphicData uri="http://schemas.openxmlformats.org/drawingml/2006/table">
            <a:tbl>
              <a:tblPr>
                <a:effectLst/>
                <a:tableStyleId>{616DA210-FB5B-4158-B5E0-FEB733F419BA}</a:tableStyleId>
              </a:tblPr>
              <a:tblGrid>
                <a:gridCol w="2086175">
                  <a:extLst>
                    <a:ext uri="{9D8B030D-6E8A-4147-A177-3AD203B41FA5}">
                      <a16:colId xmlns:a16="http://schemas.microsoft.com/office/drawing/2014/main" val="2156680062"/>
                    </a:ext>
                  </a:extLst>
                </a:gridCol>
                <a:gridCol w="2280641">
                  <a:extLst>
                    <a:ext uri="{9D8B030D-6E8A-4147-A177-3AD203B41FA5}">
                      <a16:colId xmlns:a16="http://schemas.microsoft.com/office/drawing/2014/main" val="4212953396"/>
                    </a:ext>
                  </a:extLst>
                </a:gridCol>
                <a:gridCol w="2280641">
                  <a:extLst>
                    <a:ext uri="{9D8B030D-6E8A-4147-A177-3AD203B41FA5}">
                      <a16:colId xmlns:a16="http://schemas.microsoft.com/office/drawing/2014/main" val="1397636852"/>
                    </a:ext>
                  </a:extLst>
                </a:gridCol>
                <a:gridCol w="2280641">
                  <a:extLst>
                    <a:ext uri="{9D8B030D-6E8A-4147-A177-3AD203B41FA5}">
                      <a16:colId xmlns:a16="http://schemas.microsoft.com/office/drawing/2014/main" val="710599185"/>
                    </a:ext>
                  </a:extLst>
                </a:gridCol>
              </a:tblGrid>
              <a:tr h="427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3442F"/>
                          </a:solidFill>
                          <a:effectLst/>
                        </a:rPr>
                        <a:t> </a:t>
                      </a:r>
                      <a:endParaRPr lang="hu-HU" sz="12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Liberal democracy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Patronal autocracy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Communist dictatorship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85955"/>
                  </a:ext>
                </a:extLst>
              </a:tr>
              <a:tr h="184539">
                <a:tc rowSpan="4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INTERPRETATION OF THE COMMON GOOD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constitutionalism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populism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Marxism-Leninism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04016"/>
                  </a:ext>
                </a:extLst>
              </a:tr>
              <a:tr h="18453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electoral civil legitimacy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electoral civil legitimacy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non-electoral civil legitimacy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177886"/>
                  </a:ext>
                </a:extLst>
              </a:tr>
              <a:tr h="5667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public deliberation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of the interpretation of the common good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patronal appropriation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of the interpretation of the common good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bureaucratic appropriation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of the interpretation of the common good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24558"/>
                  </a:ext>
                </a:extLst>
              </a:tr>
              <a:tr h="3543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legal rational authority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substantive rational authority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substantive rational authority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13870"/>
                  </a:ext>
                </a:extLst>
              </a:tr>
              <a:tr h="526382">
                <a:tc rowSpan="5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D7C85"/>
                          </a:solidFill>
                          <a:effectLst/>
                        </a:rPr>
                        <a:t>INSTITUTIONS OF PUBLIC DELIBERATION 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open sphere of communication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free speech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dominated sphere of communication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crowding out/ghettoization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closed sphere of communication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censorship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423116"/>
                  </a:ext>
                </a:extLst>
              </a:tr>
              <a:tr h="3543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competitive/two-party system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dominant-party system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50412B"/>
                          </a:solidFill>
                          <a:effectLst/>
                        </a:rPr>
                        <a:t>one-party system 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923908"/>
                  </a:ext>
                </a:extLst>
              </a:tr>
              <a:tr h="18453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marketing campaign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loyalty-structuring campaign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rights suspending campaign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00748"/>
                  </a:ext>
                </a:extLst>
              </a:tr>
              <a:tr h="18453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50412B"/>
                          </a:solidFill>
                          <a:effectLst/>
                        </a:rPr>
                        <a:t>fair elections</a:t>
                      </a:r>
                      <a:endParaRPr lang="hu-HU" sz="1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manipulated elections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uncontested elections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145335"/>
                  </a:ext>
                </a:extLst>
              </a:tr>
              <a:tr h="8675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formal decision-making (in the parliament)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MPs are politicians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decision-making legislature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informal decision-making (outside the parliament)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MPs are political stooges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rubber-stamp legislature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formal decision-making</a:t>
                      </a:r>
                      <a:b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(outside the parliament)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MPs are party cadres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rubber-stamp </a:t>
                      </a:r>
                      <a:r>
                        <a:rPr lang="en-US" sz="1100" b="1" dirty="0" smtClean="0">
                          <a:solidFill>
                            <a:srgbClr val="50412B"/>
                          </a:solidFill>
                          <a:effectLst/>
                        </a:rPr>
                        <a:t>legislature 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244783"/>
                  </a:ext>
                </a:extLst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107952" y="422"/>
            <a:ext cx="8928098" cy="915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Political phenomena in the three polar type regimes </a:t>
            </a:r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(1)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94708"/>
              </p:ext>
            </p:extLst>
          </p:nvPr>
        </p:nvGraphicFramePr>
        <p:xfrm>
          <a:off x="107952" y="1000197"/>
          <a:ext cx="8928098" cy="329974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6175">
                  <a:extLst>
                    <a:ext uri="{9D8B030D-6E8A-4147-A177-3AD203B41FA5}">
                      <a16:colId xmlns:a16="http://schemas.microsoft.com/office/drawing/2014/main" val="2156680062"/>
                    </a:ext>
                  </a:extLst>
                </a:gridCol>
                <a:gridCol w="2280641">
                  <a:extLst>
                    <a:ext uri="{9D8B030D-6E8A-4147-A177-3AD203B41FA5}">
                      <a16:colId xmlns:a16="http://schemas.microsoft.com/office/drawing/2014/main" val="4212953396"/>
                    </a:ext>
                  </a:extLst>
                </a:gridCol>
                <a:gridCol w="2280641">
                  <a:extLst>
                    <a:ext uri="{9D8B030D-6E8A-4147-A177-3AD203B41FA5}">
                      <a16:colId xmlns:a16="http://schemas.microsoft.com/office/drawing/2014/main" val="1397636852"/>
                    </a:ext>
                  </a:extLst>
                </a:gridCol>
                <a:gridCol w="2280641">
                  <a:extLst>
                    <a:ext uri="{9D8B030D-6E8A-4147-A177-3AD203B41FA5}">
                      <a16:colId xmlns:a16="http://schemas.microsoft.com/office/drawing/2014/main" val="710599185"/>
                    </a:ext>
                  </a:extLst>
                </a:gridCol>
              </a:tblGrid>
              <a:tr h="4510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100" b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Liberal democracy</a:t>
                      </a:r>
                      <a:endParaRPr lang="hu-HU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Patronal autocracy</a:t>
                      </a:r>
                      <a:endParaRPr lang="hu-HU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Communist dictatorship</a:t>
                      </a:r>
                      <a:endParaRPr lang="hu-HU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85955"/>
                  </a:ext>
                </a:extLst>
              </a:tr>
              <a:tr h="652965">
                <a:tc rowSpan="5">
                  <a:txBody>
                    <a:bodyPr/>
                    <a:lstStyle/>
                    <a:p>
                      <a:pPr marL="6858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INSTITUTIONS OF PUBLIC DELIBERATION </a:t>
                      </a:r>
                      <a:endParaRPr lang="hu-HU" sz="12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 of </a:t>
                      </a:r>
                      <a:r>
                        <a:rPr lang="en-US" sz="11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</a:t>
                      </a:r>
                      <a:endParaRPr lang="hu-HU" sz="1100" b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(equality before the law</a:t>
                      </a:r>
                      <a:endParaRPr lang="hu-HU" sz="1100" b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equality 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the law)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 of </a:t>
                      </a:r>
                      <a:r>
                        <a:rPr lang="en-US" sz="11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</a:t>
                      </a:r>
                      <a:endParaRPr lang="hu-HU" sz="1100" b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(equality before the law</a:t>
                      </a:r>
                      <a:endParaRPr lang="hu-HU" sz="1100" b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inequality 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the law)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lawlessness</a:t>
                      </a:r>
                      <a:endParaRPr lang="hu-HU" sz="1100" b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(inequality before the law</a:t>
                      </a:r>
                      <a:endParaRPr lang="hu-HU" sz="1100" b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inequality </a:t>
                      </a: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the law)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763652"/>
                  </a:ext>
                </a:extLst>
              </a:tr>
              <a:tr h="65296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law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citizens subordinated to law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instrumental law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 subordinated to the adopted political family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instrumental law</a:t>
                      </a:r>
                      <a:endParaRPr lang="hu-HU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 subordinated to the party</a:t>
                      </a:r>
                      <a:endParaRPr lang="hu-HU" sz="11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45628"/>
                  </a:ext>
                </a:extLst>
              </a:tr>
              <a:tr h="33483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normative law enforcement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politically selective law enforcement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politically selective law enforcement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39782"/>
                  </a:ext>
                </a:extLst>
              </a:tr>
              <a:tr h="33483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impartial jurisdiction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politically selective jurisdiction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trial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213114"/>
                  </a:ext>
                </a:extLst>
              </a:tr>
              <a:tr h="87314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evidence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(crime committed, process launched automatically)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kompromat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(crime committed, process launched on the basis of political decision)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fabricated evidence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(crime not committed, process launched on the basis of political decision)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329103"/>
                  </a:ext>
                </a:extLst>
              </a:tr>
            </a:tbl>
          </a:graphicData>
        </a:graphic>
      </p:graphicFrame>
      <p:sp>
        <p:nvSpPr>
          <p:cNvPr id="6" name="Cím 1"/>
          <p:cNvSpPr txBox="1">
            <a:spLocks/>
          </p:cNvSpPr>
          <p:nvPr/>
        </p:nvSpPr>
        <p:spPr>
          <a:xfrm>
            <a:off x="107952" y="422"/>
            <a:ext cx="8928098" cy="915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Political phenomena in the three polar type regimes (2)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75211"/>
              </p:ext>
            </p:extLst>
          </p:nvPr>
        </p:nvGraphicFramePr>
        <p:xfrm>
          <a:off x="107950" y="1002248"/>
          <a:ext cx="8928099" cy="38553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76033">
                  <a:extLst>
                    <a:ext uri="{9D8B030D-6E8A-4147-A177-3AD203B41FA5}">
                      <a16:colId xmlns:a16="http://schemas.microsoft.com/office/drawing/2014/main" val="2342188951"/>
                    </a:ext>
                  </a:extLst>
                </a:gridCol>
                <a:gridCol w="2976033">
                  <a:extLst>
                    <a:ext uri="{9D8B030D-6E8A-4147-A177-3AD203B41FA5}">
                      <a16:colId xmlns:a16="http://schemas.microsoft.com/office/drawing/2014/main" val="1209520715"/>
                    </a:ext>
                  </a:extLst>
                </a:gridCol>
                <a:gridCol w="2976033">
                  <a:extLst>
                    <a:ext uri="{9D8B030D-6E8A-4147-A177-3AD203B41FA5}">
                      <a16:colId xmlns:a16="http://schemas.microsoft.com/office/drawing/2014/main" val="1014053496"/>
                    </a:ext>
                  </a:extLst>
                </a:gridCol>
              </a:tblGrid>
              <a:tr h="5613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Constitutionalism</a:t>
                      </a:r>
                      <a: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liberal democracy)</a:t>
                      </a:r>
                      <a:endParaRPr lang="hu-HU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Populism</a:t>
                      </a:r>
                      <a:b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patronal autocracy)</a:t>
                      </a:r>
                      <a:endParaRPr lang="hu-HU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Marxism-Leninism</a:t>
                      </a:r>
                      <a:b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 communist dictatorship)</a:t>
                      </a:r>
                      <a:endParaRPr lang="hu-HU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55873"/>
                  </a:ext>
                </a:extLst>
              </a:tr>
              <a:tr h="7326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universalistic protection of</a:t>
                      </a:r>
                      <a:b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dignity</a:t>
                      </a:r>
                      <a:b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represented by the citizens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particularistic protection of</a:t>
                      </a:r>
                      <a:b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nation</a:t>
                      </a:r>
                      <a:b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represented by the adopted political family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particularistic protection of</a:t>
                      </a:r>
                      <a:b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working class</a:t>
                      </a:r>
                      <a:b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represented by the party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43680"/>
                  </a:ext>
                </a:extLst>
              </a:tr>
              <a:tr h="2525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individualist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collectivist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collectivist</a:t>
                      </a:r>
                      <a:endParaRPr lang="hu-HU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94398"/>
                  </a:ext>
                </a:extLst>
              </a:tr>
              <a:tr h="4435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universalist on humanistic base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nationalist on clan base (amoral </a:t>
                      </a:r>
                      <a:r>
                        <a:rPr lang="en-US" sz="12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familism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tribalism)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internationalist on class base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558871"/>
                  </a:ext>
                </a:extLst>
              </a:tr>
              <a:tr h="2525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unlimited moral obligation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moral obligation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moral obligation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008544"/>
                  </a:ext>
                </a:extLst>
              </a:tr>
              <a:tr h="2525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pluralism</a:t>
                      </a:r>
                      <a:endParaRPr lang="hu-HU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anti-pluralism (majoritarian)</a:t>
                      </a:r>
                      <a:endParaRPr lang="hu-HU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anti-pluralism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83344"/>
                  </a:ext>
                </a:extLst>
              </a:tr>
              <a:tr h="13392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PUBLIC DELIBERATION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interpretation of the common good: ensuring a variety of competitive processes and channels for the expression and realization of interests and values (the people are citizens)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PATRONAL APPROPRIATION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interpretation of the common good: ensuring ultimate authority of the adopted political family in state decision-making without legitimate opposition or criticism (the people are servants)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BUREAUCRATIC APPROPRIATION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interpretation of the common good: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ensuring ultimate authority of the party in state decision-making without legitimate opposition or criticism (the people are subjects)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667882"/>
                  </a:ext>
                </a:extLst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107950" y="0"/>
            <a:ext cx="8928100" cy="9155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Ideologies of civil legitimacy in the three polar type regimes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7834"/>
              </p:ext>
            </p:extLst>
          </p:nvPr>
        </p:nvGraphicFramePr>
        <p:xfrm>
          <a:off x="107949" y="986841"/>
          <a:ext cx="8928103" cy="362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5819">
                  <a:extLst>
                    <a:ext uri="{9D8B030D-6E8A-4147-A177-3AD203B41FA5}">
                      <a16:colId xmlns:a16="http://schemas.microsoft.com/office/drawing/2014/main" val="33870546"/>
                    </a:ext>
                  </a:extLst>
                </a:gridCol>
                <a:gridCol w="3276142">
                  <a:extLst>
                    <a:ext uri="{9D8B030D-6E8A-4147-A177-3AD203B41FA5}">
                      <a16:colId xmlns:a16="http://schemas.microsoft.com/office/drawing/2014/main" val="4095491387"/>
                    </a:ext>
                  </a:extLst>
                </a:gridCol>
                <a:gridCol w="3276142">
                  <a:extLst>
                    <a:ext uri="{9D8B030D-6E8A-4147-A177-3AD203B41FA5}">
                      <a16:colId xmlns:a16="http://schemas.microsoft.com/office/drawing/2014/main" val="2111487581"/>
                    </a:ext>
                  </a:extLst>
                </a:gridCol>
              </a:tblGrid>
              <a:tr h="7928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Legal-rational legitimacy</a:t>
                      </a:r>
                      <a:endParaRPr lang="ru-RU" sz="1300" b="1" kern="1200" dirty="0" smtClean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(constitutionalism)</a:t>
                      </a: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Substantive-rational legitimacy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(populism, Marxism-Leninism)</a:t>
                      </a:r>
                      <a:endParaRPr lang="en-US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65515"/>
                  </a:ext>
                </a:extLst>
              </a:tr>
              <a:tr h="945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Carrier of legitimacy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impersonal institutions </a:t>
                      </a:r>
                      <a:endParaRPr lang="ru-RU" sz="1200" b="1" kern="1200" dirty="0" smtClean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(manifested in formal rules)</a:t>
                      </a: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actors (manifested in a formal or informal organization)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03083"/>
                  </a:ext>
                </a:extLst>
              </a:tr>
              <a:tr h="945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of ruling elite</a:t>
                      </a:r>
                      <a:endParaRPr lang="en-US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subordinated to law</a:t>
                      </a: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served by law</a:t>
                      </a:r>
                      <a:endParaRPr lang="en-US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332269"/>
                  </a:ext>
                </a:extLst>
              </a:tr>
              <a:tr h="945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Resultant process</a:t>
                      </a:r>
                      <a:endParaRPr lang="en-US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1" u="sng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deliberative</a:t>
                      </a:r>
                      <a:r>
                        <a:rPr lang="en-GB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interest reconciliation of multiple actors (taking various interests into account) 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declarative</a:t>
                      </a:r>
                      <a:r>
                        <a:rPr lang="en-GB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interest enforcement of a single actor (suppressing other interests)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31423"/>
                  </a:ext>
                </a:extLst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1421904" y="0"/>
            <a:ext cx="6300192" cy="9155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Weberian Legitimacy Patterns: Populism as a Call for Substantive-Rational Legitimacy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61334"/>
              </p:ext>
            </p:extLst>
          </p:nvPr>
        </p:nvGraphicFramePr>
        <p:xfrm>
          <a:off x="107949" y="986841"/>
          <a:ext cx="8928103" cy="4002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747">
                  <a:extLst>
                    <a:ext uri="{9D8B030D-6E8A-4147-A177-3AD203B41FA5}">
                      <a16:colId xmlns:a16="http://schemas.microsoft.com/office/drawing/2014/main" val="33870546"/>
                    </a:ext>
                  </a:extLst>
                </a:gridCol>
                <a:gridCol w="1800089">
                  <a:extLst>
                    <a:ext uri="{9D8B030D-6E8A-4147-A177-3AD203B41FA5}">
                      <a16:colId xmlns:a16="http://schemas.microsoft.com/office/drawing/2014/main" val="2735785756"/>
                    </a:ext>
                  </a:extLst>
                </a:gridCol>
                <a:gridCol w="1800089">
                  <a:extLst>
                    <a:ext uri="{9D8B030D-6E8A-4147-A177-3AD203B41FA5}">
                      <a16:colId xmlns:a16="http://schemas.microsoft.com/office/drawing/2014/main" val="3825888816"/>
                    </a:ext>
                  </a:extLst>
                </a:gridCol>
                <a:gridCol w="1944438">
                  <a:extLst>
                    <a:ext uri="{9D8B030D-6E8A-4147-A177-3AD203B41FA5}">
                      <a16:colId xmlns:a16="http://schemas.microsoft.com/office/drawing/2014/main" val="4095491387"/>
                    </a:ext>
                  </a:extLst>
                </a:gridCol>
                <a:gridCol w="1655740">
                  <a:extLst>
                    <a:ext uri="{9D8B030D-6E8A-4147-A177-3AD203B41FA5}">
                      <a16:colId xmlns:a16="http://schemas.microsoft.com/office/drawing/2014/main" val="2111487581"/>
                    </a:ext>
                  </a:extLst>
                </a:gridCol>
              </a:tblGrid>
              <a:tr h="6488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to </a:t>
                      </a:r>
                      <a:r>
                        <a:rPr lang="en-US" sz="13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</a:t>
                      </a:r>
                      <a:endParaRPr lang="en-GB" sz="1300" b="1" kern="1200" dirty="0" smtClean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488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(obtaining information)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to speak </a:t>
                      </a:r>
                      <a:endParaRPr lang="en-US" sz="1300" b="1" kern="1200" dirty="0" smtClean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 information)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</a:t>
                      </a:r>
                      <a:r>
                        <a:rPr lang="en-US" sz="1300" b="1" kern="120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300" b="1" kern="120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choose</a:t>
                      </a:r>
                      <a:r>
                        <a:rPr lang="en-US" sz="1300" b="1" kern="1200" baseline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(diversity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sources of information)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to connect </a:t>
                      </a:r>
                      <a:endParaRPr lang="en-US" sz="1300" b="1" kern="1200" dirty="0" smtClean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information)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65515"/>
                  </a:ext>
                </a:extLst>
              </a:tr>
              <a:tr h="9327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sphere of communication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(media rights are upheld)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allowing access to information of public interest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speech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(the state moderates content)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-9048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impartial state media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488" lvl="0" indent="-9048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private (opposition) media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internet access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03083"/>
                  </a:ext>
                </a:extLst>
              </a:tr>
              <a:tr h="9327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Closed sphere of communication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(media rights are suppressed)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denying access to information of public interest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censored speech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(the state limits content)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-9048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directed state media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488" lvl="0" indent="-9048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banned private (opposition) media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restricted internet access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332269"/>
                  </a:ext>
                </a:extLst>
              </a:tr>
              <a:tr h="12670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Dominated sphere of communication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(media rights are neutralized)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hindering access to information of public interest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speech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(the state limits reach)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-9048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biased state media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488" lvl="0" indent="-9048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crowded out and ghettoized private (opposition) media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regulated internet access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31423"/>
                  </a:ext>
                </a:extLst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1421904" y="0"/>
            <a:ext cx="6300192" cy="9155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 typical spheres of communication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8153" y="987426"/>
            <a:ext cx="8627694" cy="3989416"/>
          </a:xfrm>
          <a:prstGeom prst="rect">
            <a:avLst/>
          </a:prstGeom>
          <a:solidFill>
            <a:srgbClr val="EFEA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8D503B"/>
                </a:solidFill>
              </a:rPr>
              <a:t>State advertising incomes by political groups </a:t>
            </a:r>
            <a:r>
              <a:rPr lang="en-US" sz="2000" dirty="0" smtClean="0">
                <a:solidFill>
                  <a:srgbClr val="8D503B"/>
                </a:solidFill>
              </a:rPr>
              <a:t>in </a:t>
            </a:r>
            <a:r>
              <a:rPr lang="en-US" sz="2000" dirty="0">
                <a:solidFill>
                  <a:srgbClr val="8D503B"/>
                </a:solidFill>
              </a:rPr>
              <a:t>Hungary (2006-2019</a:t>
            </a:r>
            <a:r>
              <a:rPr lang="en-US" sz="2000" dirty="0" smtClean="0">
                <a:solidFill>
                  <a:srgbClr val="8D503B"/>
                </a:solidFill>
              </a:rPr>
              <a:t>) </a:t>
            </a:r>
            <a:r>
              <a:rPr lang="en-US" dirty="0" smtClean="0">
                <a:solidFill>
                  <a:srgbClr val="8D503B"/>
                </a:solidFill>
              </a:rPr>
              <a:t/>
            </a:r>
            <a:br>
              <a:rPr lang="en-US" dirty="0" smtClean="0">
                <a:solidFill>
                  <a:srgbClr val="8D503B"/>
                </a:solidFill>
              </a:rPr>
            </a:br>
            <a:r>
              <a:rPr lang="en-US" sz="1400" dirty="0" smtClean="0">
                <a:solidFill>
                  <a:srgbClr val="8D503B"/>
                </a:solidFill>
              </a:rPr>
              <a:t>measures </a:t>
            </a:r>
            <a:r>
              <a:rPr lang="en-US" sz="1400" dirty="0">
                <a:solidFill>
                  <a:srgbClr val="8D503B"/>
                </a:solidFill>
              </a:rPr>
              <a:t>are in 1000 Ft (approximately 3.5 USD</a:t>
            </a:r>
            <a:r>
              <a:rPr lang="en-US" sz="1400" dirty="0" smtClean="0">
                <a:solidFill>
                  <a:srgbClr val="8D503B"/>
                </a:solidFill>
              </a:rPr>
              <a:t>)</a:t>
            </a:r>
            <a:endParaRPr lang="hu-HU" sz="1400" dirty="0">
              <a:solidFill>
                <a:srgbClr val="8D503B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7426"/>
            <a:ext cx="8627694" cy="39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159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D503B"/>
                </a:solidFill>
              </a:rPr>
              <a:t>Mobilization potential of the people and demobilization potential of the state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88032"/>
              </p:ext>
            </p:extLst>
          </p:nvPr>
        </p:nvGraphicFramePr>
        <p:xfrm>
          <a:off x="107950" y="987426"/>
          <a:ext cx="8903736" cy="4066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4733">
                  <a:extLst>
                    <a:ext uri="{9D8B030D-6E8A-4147-A177-3AD203B41FA5}">
                      <a16:colId xmlns:a16="http://schemas.microsoft.com/office/drawing/2014/main" val="2339253882"/>
                    </a:ext>
                  </a:extLst>
                </a:gridCol>
                <a:gridCol w="872787">
                  <a:extLst>
                    <a:ext uri="{9D8B030D-6E8A-4147-A177-3AD203B41FA5}">
                      <a16:colId xmlns:a16="http://schemas.microsoft.com/office/drawing/2014/main" val="2903848614"/>
                    </a:ext>
                  </a:extLst>
                </a:gridCol>
                <a:gridCol w="1992072">
                  <a:extLst>
                    <a:ext uri="{9D8B030D-6E8A-4147-A177-3AD203B41FA5}">
                      <a16:colId xmlns:a16="http://schemas.microsoft.com/office/drawing/2014/main" val="3448647261"/>
                    </a:ext>
                  </a:extLst>
                </a:gridCol>
                <a:gridCol w="1992072">
                  <a:extLst>
                    <a:ext uri="{9D8B030D-6E8A-4147-A177-3AD203B41FA5}">
                      <a16:colId xmlns:a16="http://schemas.microsoft.com/office/drawing/2014/main" val="3298729238"/>
                    </a:ext>
                  </a:extLst>
                </a:gridCol>
                <a:gridCol w="1992072">
                  <a:extLst>
                    <a:ext uri="{9D8B030D-6E8A-4147-A177-3AD203B41FA5}">
                      <a16:colId xmlns:a16="http://schemas.microsoft.com/office/drawing/2014/main" val="2644234275"/>
                    </a:ext>
                  </a:extLst>
                </a:gridCol>
              </a:tblGrid>
              <a:tr h="6496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0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Liberal democracy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Patronal autocracy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Communist dictatorship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754530"/>
                  </a:ext>
                </a:extLst>
              </a:tr>
              <a:tr h="52259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4D7C85"/>
                          </a:solidFill>
                          <a:effectLst/>
                        </a:rPr>
                        <a:t>Mobiliz</a:t>
                      </a:r>
                      <a:r>
                        <a:rPr lang="hu-HU" sz="1400" b="1" dirty="0" smtClean="0">
                          <a:solidFill>
                            <a:srgbClr val="4D7C85"/>
                          </a:solidFill>
                          <a:effectLst/>
                        </a:rPr>
                        <a:t>ing </a:t>
                      </a:r>
                      <a:r>
                        <a:rPr lang="hu-HU" sz="1400" b="1" dirty="0" err="1" smtClean="0">
                          <a:solidFill>
                            <a:srgbClr val="4D7C85"/>
                          </a:solidFill>
                          <a:effectLst/>
                        </a:rPr>
                        <a:t>structures</a:t>
                      </a: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(of the people)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D5F50"/>
                          </a:solidFill>
                          <a:effectLst/>
                        </a:rPr>
                        <a:t>Formal</a:t>
                      </a:r>
                      <a:endParaRPr lang="hu-HU" sz="14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3442F"/>
                          </a:solidFill>
                          <a:effectLst/>
                        </a:rPr>
                        <a:t>freedom of assembly</a:t>
                      </a:r>
                      <a:endParaRPr lang="hu-HU" sz="20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3442F"/>
                          </a:solidFill>
                          <a:effectLst/>
                        </a:rPr>
                        <a:t>freedom of assembly</a:t>
                      </a:r>
                      <a:endParaRPr lang="hu-HU" sz="2000" b="1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53442F"/>
                          </a:solidFill>
                          <a:effectLst/>
                        </a:rPr>
                        <a:t>no freedom of assembly</a:t>
                      </a:r>
                      <a:endParaRPr lang="hu-HU" sz="2000" b="1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35980"/>
                  </a:ext>
                </a:extLst>
              </a:tr>
              <a:tr h="85340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D5F50"/>
                          </a:solidFill>
                          <a:effectLst/>
                        </a:rPr>
                        <a:t>Informal</a:t>
                      </a:r>
                      <a:endParaRPr lang="hu-HU" sz="14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3442F"/>
                          </a:solidFill>
                          <a:effectLst/>
                        </a:rPr>
                        <a:t>high ability to connect  + </a:t>
                      </a:r>
                      <a:r>
                        <a:rPr lang="hu-HU" sz="1400" b="1" dirty="0" err="1" smtClean="0">
                          <a:solidFill>
                            <a:srgbClr val="53442F"/>
                          </a:solidFill>
                          <a:effectLst/>
                        </a:rPr>
                        <a:t>positive</a:t>
                      </a:r>
                      <a:r>
                        <a:rPr lang="hu-HU" sz="1400" b="1" dirty="0" smtClean="0">
                          <a:solidFill>
                            <a:srgbClr val="53442F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53442F"/>
                          </a:solidFill>
                          <a:effectLst/>
                        </a:rPr>
                        <a:t>signaling</a:t>
                      </a:r>
                      <a:endParaRPr lang="hu-HU" sz="20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3442F"/>
                          </a:solidFill>
                          <a:effectLst/>
                        </a:rPr>
                        <a:t>moderate ability to connect + </a:t>
                      </a:r>
                      <a:r>
                        <a:rPr lang="hu-HU" sz="1400" b="1" dirty="0" err="1" smtClean="0">
                          <a:solidFill>
                            <a:srgbClr val="53442F"/>
                          </a:solidFill>
                          <a:effectLst/>
                        </a:rPr>
                        <a:t>positive</a:t>
                      </a:r>
                      <a:r>
                        <a:rPr lang="hu-HU" sz="1400" b="1" dirty="0" smtClean="0">
                          <a:solidFill>
                            <a:srgbClr val="53442F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53442F"/>
                          </a:solidFill>
                          <a:effectLst/>
                        </a:rPr>
                        <a:t>signaling</a:t>
                      </a:r>
                      <a:endParaRPr lang="hu-HU" sz="20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3442F"/>
                          </a:solidFill>
                          <a:effectLst/>
                        </a:rPr>
                        <a:t>low ability to connect</a:t>
                      </a:r>
                      <a:endParaRPr lang="hu-HU" sz="20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61128"/>
                  </a:ext>
                </a:extLst>
              </a:tr>
              <a:tr h="9674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4D7C85"/>
                          </a:solidFill>
                          <a:effectLst/>
                        </a:rPr>
                        <a:t>Demobiliz</a:t>
                      </a:r>
                      <a:r>
                        <a:rPr lang="hu-HU" sz="1400" b="1" dirty="0" smtClean="0">
                          <a:solidFill>
                            <a:srgbClr val="4D7C85"/>
                          </a:solidFill>
                          <a:effectLst/>
                        </a:rPr>
                        <a:t>ing </a:t>
                      </a:r>
                      <a:r>
                        <a:rPr lang="hu-HU" sz="1400" b="1" dirty="0" err="1" smtClean="0">
                          <a:solidFill>
                            <a:srgbClr val="4D7C85"/>
                          </a:solidFill>
                          <a:effectLst/>
                        </a:rPr>
                        <a:t>structures</a:t>
                      </a: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(of the state)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D5F50"/>
                          </a:solidFill>
                          <a:effectLst/>
                        </a:rPr>
                        <a:t>Direct</a:t>
                      </a:r>
                      <a:endParaRPr lang="hu-HU" sz="14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3442F"/>
                          </a:solidFill>
                          <a:effectLst/>
                        </a:rPr>
                        <a:t>authorization is normative (legal remedy)</a:t>
                      </a:r>
                      <a:endParaRPr lang="hu-HU" sz="20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3442F"/>
                          </a:solidFill>
                          <a:effectLst/>
                        </a:rPr>
                        <a:t>authorization is discretional (no legal remedy) </a:t>
                      </a:r>
                      <a:endParaRPr lang="hu-HU" sz="20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3442F"/>
                          </a:solidFill>
                          <a:effectLst/>
                        </a:rPr>
                        <a:t>no authorization (demonstration is illegal)</a:t>
                      </a:r>
                      <a:endParaRPr lang="hu-HU" sz="20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34111"/>
                  </a:ext>
                </a:extLst>
              </a:tr>
              <a:tr h="9674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D5F50"/>
                          </a:solidFill>
                          <a:effectLst/>
                        </a:rPr>
                        <a:t>Indirect</a:t>
                      </a:r>
                      <a:endParaRPr lang="hu-HU" sz="14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 smtClean="0">
                          <a:solidFill>
                            <a:srgbClr val="53442F"/>
                          </a:solidFill>
                          <a:effectLst/>
                        </a:rPr>
                        <a:t>Negotiating</a:t>
                      </a:r>
                      <a:r>
                        <a:rPr lang="hu-HU" sz="1400" b="1" dirty="0" smtClean="0">
                          <a:solidFill>
                            <a:srgbClr val="53442F"/>
                          </a:solidFill>
                          <a:effectLst/>
                        </a:rPr>
                        <a:t> / </a:t>
                      </a:r>
                      <a:r>
                        <a:rPr lang="hu-HU" sz="1400" b="1" dirty="0" err="1" smtClean="0">
                          <a:solidFill>
                            <a:srgbClr val="53442F"/>
                          </a:solidFill>
                          <a:effectLst/>
                        </a:rPr>
                        <a:t>ignoring</a:t>
                      </a:r>
                      <a:endParaRPr lang="hu-HU" sz="20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err="1" smtClean="0">
                          <a:solidFill>
                            <a:srgbClr val="53442F"/>
                          </a:solidFill>
                          <a:effectLst/>
                        </a:rPr>
                        <a:t>Ignoring</a:t>
                      </a:r>
                      <a:r>
                        <a:rPr lang="hu-HU" sz="1400" b="1" dirty="0" smtClean="0">
                          <a:solidFill>
                            <a:srgbClr val="53442F"/>
                          </a:solidFill>
                          <a:effectLst/>
                        </a:rPr>
                        <a:t> / </a:t>
                      </a:r>
                      <a:r>
                        <a:rPr lang="hu-HU" sz="1400" b="1" dirty="0" err="1" smtClean="0">
                          <a:solidFill>
                            <a:srgbClr val="53442F"/>
                          </a:solidFill>
                          <a:effectLst/>
                        </a:rPr>
                        <a:t>channelling</a:t>
                      </a:r>
                      <a:r>
                        <a:rPr lang="hu-HU" sz="1400" b="1" dirty="0" smtClean="0">
                          <a:solidFill>
                            <a:srgbClr val="53442F"/>
                          </a:solidFill>
                          <a:effectLst/>
                        </a:rPr>
                        <a:t> / </a:t>
                      </a:r>
                      <a:r>
                        <a:rPr lang="hu-HU" sz="1400" b="1" dirty="0" err="1" smtClean="0">
                          <a:solidFill>
                            <a:srgbClr val="53442F"/>
                          </a:solidFill>
                          <a:effectLst/>
                        </a:rPr>
                        <a:t>negative</a:t>
                      </a:r>
                      <a:r>
                        <a:rPr lang="hu-HU" sz="1400" b="1" dirty="0" smtClean="0">
                          <a:solidFill>
                            <a:srgbClr val="53442F"/>
                          </a:solidFill>
                          <a:effectLst/>
                        </a:rPr>
                        <a:t> </a:t>
                      </a:r>
                      <a:r>
                        <a:rPr lang="hu-HU" sz="1400" b="1" dirty="0" err="1" smtClean="0">
                          <a:solidFill>
                            <a:srgbClr val="53442F"/>
                          </a:solidFill>
                          <a:effectLst/>
                        </a:rPr>
                        <a:t>signaling</a:t>
                      </a:r>
                      <a:r>
                        <a:rPr lang="hu-HU" sz="1400" b="1" baseline="0" dirty="0" smtClean="0">
                          <a:solidFill>
                            <a:srgbClr val="53442F"/>
                          </a:solidFill>
                          <a:effectLst/>
                        </a:rPr>
                        <a:t> / </a:t>
                      </a:r>
                      <a:r>
                        <a:rPr lang="hu-HU" sz="1400" b="1" baseline="0" dirty="0" err="1" smtClean="0">
                          <a:solidFill>
                            <a:srgbClr val="53442F"/>
                          </a:solidFill>
                          <a:effectLst/>
                        </a:rPr>
                        <a:t>outsourced</a:t>
                      </a:r>
                      <a:r>
                        <a:rPr lang="hu-HU" sz="1400" b="1" baseline="0" dirty="0" smtClean="0">
                          <a:solidFill>
                            <a:srgbClr val="53442F"/>
                          </a:solidFill>
                          <a:effectLst/>
                        </a:rPr>
                        <a:t> </a:t>
                      </a:r>
                      <a:r>
                        <a:rPr lang="hu-HU" sz="1400" b="1" baseline="0" dirty="0" err="1" smtClean="0">
                          <a:solidFill>
                            <a:srgbClr val="53442F"/>
                          </a:solidFill>
                          <a:effectLst/>
                        </a:rPr>
                        <a:t>state</a:t>
                      </a:r>
                      <a:r>
                        <a:rPr lang="hu-HU" sz="1400" b="1" baseline="0" dirty="0" smtClean="0">
                          <a:solidFill>
                            <a:srgbClr val="53442F"/>
                          </a:solidFill>
                          <a:effectLst/>
                        </a:rPr>
                        <a:t> </a:t>
                      </a:r>
                      <a:r>
                        <a:rPr lang="hu-HU" sz="1400" b="1" baseline="0" dirty="0" err="1" smtClean="0">
                          <a:solidFill>
                            <a:srgbClr val="53442F"/>
                          </a:solidFill>
                          <a:effectLst/>
                        </a:rPr>
                        <a:t>repression</a:t>
                      </a:r>
                      <a:endParaRPr lang="hu-HU" sz="20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53442F"/>
                          </a:solidFill>
                          <a:effectLst/>
                        </a:rPr>
                        <a:t>n.a</a:t>
                      </a:r>
                      <a:r>
                        <a:rPr lang="en-US" sz="1400" b="1" dirty="0">
                          <a:solidFill>
                            <a:srgbClr val="53442F"/>
                          </a:solidFill>
                          <a:effectLst/>
                        </a:rPr>
                        <a:t>.</a:t>
                      </a:r>
                      <a:endParaRPr lang="hu-HU" sz="20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8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5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1" cy="9159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8D503B"/>
                </a:solidFill>
              </a:rPr>
              <a:t>Types of multi-party systems in post-communist </a:t>
            </a:r>
            <a:r>
              <a:rPr lang="en-US" dirty="0" smtClean="0">
                <a:solidFill>
                  <a:srgbClr val="8D503B"/>
                </a:solidFill>
              </a:rPr>
              <a:t>regimes (1)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53280"/>
              </p:ext>
            </p:extLst>
          </p:nvPr>
        </p:nvGraphicFramePr>
        <p:xfrm>
          <a:off x="107504" y="987425"/>
          <a:ext cx="8928990" cy="407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14634397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2442106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7281208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30533135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191928023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654159536"/>
                    </a:ext>
                  </a:extLst>
                </a:gridCol>
              </a:tblGrid>
              <a:tr h="947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858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Typical regime type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Type of main cleavage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Type of competition between opposition and the leaders’ party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Type of competition between opposition parties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Main field of competition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61190"/>
                  </a:ext>
                </a:extLst>
              </a:tr>
              <a:tr h="652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Competitive party system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Liberal democracy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Non-patronal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Real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Real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</a:rPr>
                        <a:t>No center (equally dispersed)</a:t>
                      </a:r>
                      <a:endParaRPr lang="hu-HU" sz="13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02505"/>
                  </a:ext>
                </a:extLst>
              </a:tr>
              <a:tr h="73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Two-party system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</a:rPr>
                        <a:t>Non-patronal</a:t>
                      </a:r>
                      <a:endParaRPr lang="hu-HU" sz="13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Real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Real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Ruling democratic party vs. main opposition democratic party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39869"/>
                  </a:ext>
                </a:extLst>
              </a:tr>
              <a:tr h="959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Democratic party system with autocratic challenger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Non-patronal / patronal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Real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Real / </a:t>
                      </a:r>
                      <a:r>
                        <a:rPr lang="en-US" sz="1300" b="1" dirty="0" err="1">
                          <a:solidFill>
                            <a:srgbClr val="50412B"/>
                          </a:solidFill>
                          <a:effectLst/>
                        </a:rPr>
                        <a:t>n.a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.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</a:rPr>
                        <a:t>Ruling democratic party vs. main opposition (patron’s) party</a:t>
                      </a:r>
                      <a:endParaRPr lang="hu-HU" sz="13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26785"/>
                  </a:ext>
                </a:extLst>
              </a:tr>
              <a:tr h="73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4D7C85"/>
                          </a:solidFill>
                          <a:effectLst/>
                        </a:rPr>
                        <a:t>Multi patronal network system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Patronal democracy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50412B"/>
                          </a:solidFill>
                          <a:effectLst/>
                        </a:rPr>
                        <a:t>Patronal</a:t>
                      </a:r>
                      <a:endParaRPr lang="hu-HU" sz="13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Real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Real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Ruling patron’s party vs. main opposition patron’s party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001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542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5073</TotalTime>
  <Words>1975</Words>
  <Application>Microsoft Office PowerPoint</Application>
  <PresentationFormat>On-screen Show (16:9)</PresentationFormat>
  <Paragraphs>408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Open Sans</vt:lpstr>
      <vt:lpstr>Times New Roman</vt:lpstr>
      <vt:lpstr>Wingdings</vt:lpstr>
      <vt:lpstr>Office-téma</vt:lpstr>
      <vt:lpstr>Politics of stability:  public deliberation and  the ways it is neutralized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advertising incomes by political groups in Hungary (2006-2019)  measures are in 1000 Ft (approximately 3.5 USD)</vt:lpstr>
      <vt:lpstr>Mobilization potential of the people and demobilization potential of the state</vt:lpstr>
      <vt:lpstr>Types of multi-party systems in post-communist regimes (1)</vt:lpstr>
      <vt:lpstr>Types of multi-party systems in post-communist regimes (2)</vt:lpstr>
      <vt:lpstr>Campaigns in the three polar type regimes</vt:lpstr>
      <vt:lpstr>Types of Elections</vt:lpstr>
      <vt:lpstr>Types of custom-tailored lexes, with general examples for rewarding and punishing policies</vt:lpstr>
      <vt:lpstr>The status of law in the three polar type regimes</vt:lpstr>
      <vt:lpstr>The role of law and legality  in three ideal-type political regimes</vt:lpstr>
      <vt:lpstr>Democratic and autocratic legalism</vt:lpstr>
      <vt:lpstr>Institutions of state coercion and their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</cp:lastModifiedBy>
  <cp:revision>619</cp:revision>
  <dcterms:created xsi:type="dcterms:W3CDTF">2017-05-01T09:52:15Z</dcterms:created>
  <dcterms:modified xsi:type="dcterms:W3CDTF">2020-03-13T07:43:00Z</dcterms:modified>
</cp:coreProperties>
</file>