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3" r:id="rId3"/>
    <p:sldId id="276" r:id="rId4"/>
    <p:sldId id="275" r:id="rId5"/>
    <p:sldId id="277" r:id="rId6"/>
    <p:sldId id="279" r:id="rId7"/>
    <p:sldId id="283" r:id="rId8"/>
    <p:sldId id="280" r:id="rId9"/>
    <p:sldId id="274" r:id="rId10"/>
    <p:sldId id="284" r:id="rId11"/>
    <p:sldId id="282" r:id="rId12"/>
  </p:sldIdLst>
  <p:sldSz cx="9144000" cy="5143500" type="screen16x9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7" userDrawn="1">
          <p15:clr>
            <a:srgbClr val="A4A3A4"/>
          </p15:clr>
        </p15:guide>
        <p15:guide id="2" pos="68" userDrawn="1">
          <p15:clr>
            <a:srgbClr val="A4A3A4"/>
          </p15:clr>
        </p15:guide>
        <p15:guide id="3" pos="5692" userDrawn="1">
          <p15:clr>
            <a:srgbClr val="A4A3A4"/>
          </p15:clr>
        </p15:guide>
        <p15:guide id="4" orient="horz" pos="622" userDrawn="1">
          <p15:clr>
            <a:srgbClr val="A4A3A4"/>
          </p15:clr>
        </p15:guide>
        <p15:guide id="5" orient="horz" pos="3162" userDrawn="1">
          <p15:clr>
            <a:srgbClr val="A4A3A4"/>
          </p15:clr>
        </p15:guide>
        <p15:guide id="6" orient="horz" pos="849" userDrawn="1">
          <p15:clr>
            <a:srgbClr val="A4A3A4"/>
          </p15:clr>
        </p15:guide>
        <p15:guide id="7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A61"/>
    <a:srgbClr val="CA5E53"/>
    <a:srgbClr val="EFEAE4"/>
    <a:srgbClr val="50412B"/>
    <a:srgbClr val="8D503B"/>
    <a:srgbClr val="4D7C85"/>
    <a:srgbClr val="B3A99D"/>
    <a:srgbClr val="6B95A1"/>
    <a:srgbClr val="E9B178"/>
    <a:srgbClr val="BAB7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Világos stílus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Világos stílus 2 – 6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8EC20E35-A176-4012-BC5E-935CFFF8708E}" styleName="Közepesen sötét stílus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94" autoAdjust="0"/>
    <p:restoredTop sz="91903" autoAdjust="0"/>
  </p:normalViewPr>
  <p:slideViewPr>
    <p:cSldViewPr>
      <p:cViewPr varScale="1">
        <p:scale>
          <a:sx n="89" d="100"/>
          <a:sy n="89" d="100"/>
        </p:scale>
        <p:origin x="756" y="78"/>
      </p:cViewPr>
      <p:guideLst>
        <p:guide orient="horz" pos="577"/>
        <p:guide pos="68"/>
        <p:guide pos="5692"/>
        <p:guide orient="horz" pos="622"/>
        <p:guide orient="horz" pos="3162"/>
        <p:guide orient="horz" pos="84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F1B6C-BCD4-42B0-88F5-C5E258B8D2BC}" type="datetimeFigureOut">
              <a:rPr lang="hu-HU" smtClean="0"/>
              <a:pPr/>
              <a:t>2020.03.13.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4A179-5995-42C8-A8DD-75973595F13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7078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4483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2020.03.13.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2020.03.13.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2020.03.13.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2020.03.13.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2020.03.13.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2020.03.13.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2020.03.13.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2020.03.13.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2020.03.13.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2020.03.13.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2020.03.13.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79A9B-E3FB-4FD3-A5B2-9BF015E5B4AB}" type="datetimeFigureOut">
              <a:rPr lang="hu-HU" smtClean="0"/>
              <a:pPr/>
              <a:t>2020.03.13.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-2032000" ty="-444500" sx="35000" sy="3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7950" y="1112676"/>
            <a:ext cx="8928100" cy="2918147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Politics </a:t>
            </a:r>
            <a:r>
              <a:rPr lang="en-US" sz="36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instability: </a:t>
            </a:r>
            <a:r>
              <a:rPr lang="en-US" sz="3600" b="1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600" b="1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800" b="1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defensive </a:t>
            </a:r>
            <a:r>
              <a:rPr lang="en-US" sz="28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mechanisms, color revolutions, </a:t>
            </a:r>
            <a:r>
              <a:rPr lang="en-US" sz="2800" b="1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2800" b="1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800" b="1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</a:t>
            </a:r>
            <a:r>
              <a:rPr lang="en-US" sz="28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forms of reversing autocratic change</a:t>
            </a:r>
            <a:endParaRPr lang="hu-HU" sz="2800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88424" y="4371950"/>
            <a:ext cx="647626" cy="662010"/>
          </a:xfrm>
          <a:prstGeom prst="rect">
            <a:avLst/>
          </a:prstGeom>
          <a:solidFill>
            <a:srgbClr val="D1C9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8526957" y="4266337"/>
            <a:ext cx="37055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100" b="1" dirty="0" smtClean="0">
                <a:solidFill>
                  <a:srgbClr val="EFEAE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</a:t>
            </a:r>
            <a:endParaRPr lang="en-GB" sz="5100" b="1" dirty="0">
              <a:solidFill>
                <a:srgbClr val="EFEAE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28" y="1491630"/>
            <a:ext cx="7709070" cy="2335848"/>
          </a:xfrm>
          <a:prstGeom prst="rect">
            <a:avLst/>
          </a:prstGeom>
        </p:spPr>
      </p:pic>
      <p:sp>
        <p:nvSpPr>
          <p:cNvPr id="29" name="Cím 1"/>
          <p:cNvSpPr>
            <a:spLocks noGrp="1"/>
          </p:cNvSpPr>
          <p:nvPr>
            <p:ph type="title"/>
          </p:nvPr>
        </p:nvSpPr>
        <p:spPr>
          <a:xfrm>
            <a:off x="107950" y="1"/>
            <a:ext cx="8928100" cy="1347787"/>
          </a:xfrm>
        </p:spPr>
        <p:txBody>
          <a:bodyPr>
            <a:normAutofit/>
          </a:bodyPr>
          <a:lstStyle/>
          <a:p>
            <a:r>
              <a:rPr lang="en-GB" sz="2200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Ideal type comebacks from different </a:t>
            </a:r>
            <a:r>
              <a:rPr lang="en-GB" sz="2200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GB" sz="2200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2200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levels </a:t>
            </a:r>
            <a:r>
              <a:rPr lang="en-GB" sz="2200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autocratic change</a:t>
            </a:r>
            <a:endParaRPr lang="hu-HU" sz="2200" b="1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Rectangle 38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SimSun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" name="Rectangle 43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" name="Rectangle 47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" name="Rectangle 31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6" name="Text Box 13"/>
          <p:cNvSpPr txBox="1">
            <a:spLocks noChangeArrowheads="1"/>
          </p:cNvSpPr>
          <p:nvPr/>
        </p:nvSpPr>
        <p:spPr bwMode="auto">
          <a:xfrm>
            <a:off x="1338549" y="3852744"/>
            <a:ext cx="1406596" cy="513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385A6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Autocratic attempt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385A6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3522790" y="3852744"/>
            <a:ext cx="1728192" cy="513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385A6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Autocratic breakthrough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385A6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" name="Text Box 15"/>
          <p:cNvSpPr txBox="1">
            <a:spLocks noChangeArrowheads="1"/>
          </p:cNvSpPr>
          <p:nvPr/>
        </p:nvSpPr>
        <p:spPr bwMode="auto">
          <a:xfrm>
            <a:off x="5954595" y="3852744"/>
            <a:ext cx="1641741" cy="5165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385A6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Autocratic consolidation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385A6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9" name="Text Box 16"/>
          <p:cNvSpPr txBox="1">
            <a:spLocks noChangeArrowheads="1"/>
          </p:cNvSpPr>
          <p:nvPr/>
        </p:nvSpPr>
        <p:spPr bwMode="auto">
          <a:xfrm>
            <a:off x="1130124" y="3280170"/>
            <a:ext cx="1823447" cy="2852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385A6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Electoral correction</a:t>
            </a:r>
          </a:p>
        </p:txBody>
      </p:sp>
      <p:sp>
        <p:nvSpPr>
          <p:cNvPr id="40" name="Text Box 19"/>
          <p:cNvSpPr txBox="1">
            <a:spLocks noChangeArrowheads="1"/>
          </p:cNvSpPr>
          <p:nvPr/>
        </p:nvSpPr>
        <p:spPr bwMode="auto">
          <a:xfrm>
            <a:off x="2738349" y="2704528"/>
            <a:ext cx="2048167" cy="50186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385A6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Electoral/extra-electoral restitution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385A6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1" name="Text Box 22"/>
          <p:cNvSpPr txBox="1">
            <a:spLocks noChangeArrowheads="1"/>
          </p:cNvSpPr>
          <p:nvPr/>
        </p:nvSpPr>
        <p:spPr bwMode="auto">
          <a:xfrm>
            <a:off x="4788024" y="2283718"/>
            <a:ext cx="2286174" cy="51617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385A6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Extra-electoral restitution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385A6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2" name="Szövegdoboz 2"/>
          <p:cNvSpPr txBox="1">
            <a:spLocks noChangeArrowheads="1"/>
          </p:cNvSpPr>
          <p:nvPr/>
        </p:nvSpPr>
        <p:spPr bwMode="auto">
          <a:xfrm>
            <a:off x="0" y="3852744"/>
            <a:ext cx="1480333" cy="576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1000"/>
              </a:spcAft>
            </a:pPr>
            <a:r>
              <a:rPr lang="en-US" sz="1200" b="1" dirty="0">
                <a:solidFill>
                  <a:srgbClr val="385A6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Unchallenged </a:t>
            </a:r>
            <a:r>
              <a:rPr lang="en-US" sz="1200" b="1" dirty="0" smtClean="0">
                <a:solidFill>
                  <a:srgbClr val="385A6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democracy</a:t>
            </a:r>
            <a:endParaRPr lang="hu-HU" sz="1200" dirty="0">
              <a:solidFill>
                <a:srgbClr val="385A6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3" name="Szövegdoboz 2"/>
          <p:cNvSpPr txBox="1">
            <a:spLocks noChangeArrowheads="1"/>
          </p:cNvSpPr>
          <p:nvPr/>
        </p:nvSpPr>
        <p:spPr bwMode="auto">
          <a:xfrm>
            <a:off x="7596336" y="3852744"/>
            <a:ext cx="1273430" cy="53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1000"/>
              </a:spcAft>
            </a:pPr>
            <a:r>
              <a:rPr lang="en-US" sz="1200" b="1" dirty="0">
                <a:solidFill>
                  <a:srgbClr val="385A6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Unchallenged </a:t>
            </a:r>
            <a:r>
              <a:rPr lang="en-US" sz="1200" b="1" dirty="0" smtClean="0">
                <a:solidFill>
                  <a:srgbClr val="385A6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autocracy</a:t>
            </a:r>
            <a:endParaRPr lang="hu-HU" sz="1200" dirty="0">
              <a:solidFill>
                <a:srgbClr val="385A6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128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1"/>
            <a:ext cx="8928100" cy="1203596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Different levels of democratic change</a:t>
            </a:r>
            <a:endParaRPr lang="hu-HU" sz="2200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577702"/>
              </p:ext>
            </p:extLst>
          </p:nvPr>
        </p:nvGraphicFramePr>
        <p:xfrm>
          <a:off x="107952" y="1203597"/>
          <a:ext cx="8928098" cy="32590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5856">
                  <a:extLst>
                    <a:ext uri="{9D8B030D-6E8A-4147-A177-3AD203B41FA5}">
                      <a16:colId xmlns:a16="http://schemas.microsoft.com/office/drawing/2014/main" val="581712547"/>
                    </a:ext>
                  </a:extLst>
                </a:gridCol>
                <a:gridCol w="3096121">
                  <a:extLst>
                    <a:ext uri="{9D8B030D-6E8A-4147-A177-3AD203B41FA5}">
                      <a16:colId xmlns:a16="http://schemas.microsoft.com/office/drawing/2014/main" val="4140474082"/>
                    </a:ext>
                  </a:extLst>
                </a:gridCol>
                <a:gridCol w="3096121">
                  <a:extLst>
                    <a:ext uri="{9D8B030D-6E8A-4147-A177-3AD203B41FA5}">
                      <a16:colId xmlns:a16="http://schemas.microsoft.com/office/drawing/2014/main" val="1612994805"/>
                    </a:ext>
                  </a:extLst>
                </a:gridCol>
              </a:tblGrid>
              <a:tr h="558277">
                <a:tc rowSpan="2">
                  <a:txBody>
                    <a:bodyPr/>
                    <a:lstStyle/>
                    <a:p>
                      <a:endParaRPr lang="hu-HU" sz="2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4D7C85"/>
                          </a:solidFill>
                          <a:effectLst/>
                        </a:rPr>
                        <a:t>The autocracy’s opposition successfully reinstitutes…</a:t>
                      </a:r>
                      <a:endParaRPr lang="hu-HU" sz="28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2215293"/>
                  </a:ext>
                </a:extLst>
              </a:tr>
              <a:tr h="102590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effectLst/>
                        </a:rPr>
                        <a:t>First defensive mechanism (separation of branches of power)</a:t>
                      </a:r>
                      <a:endParaRPr lang="hu-HU" sz="2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effectLst/>
                        </a:rPr>
                        <a:t>Second defensive mechanism (autonomy of civil society)</a:t>
                      </a:r>
                      <a:endParaRPr lang="hu-HU" sz="2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3701232"/>
                  </a:ext>
                </a:extLst>
              </a:tr>
              <a:tr h="558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4D7C85"/>
                          </a:solidFill>
                          <a:effectLst/>
                        </a:rPr>
                        <a:t>Democratic attempt</a:t>
                      </a:r>
                      <a:endParaRPr lang="hu-HU" sz="2800" b="1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32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5070"/>
                  </a:ext>
                </a:extLst>
              </a:tr>
              <a:tr h="558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4D7C85"/>
                          </a:solidFill>
                          <a:effectLst/>
                        </a:rPr>
                        <a:t>Democratic breakthrough</a:t>
                      </a:r>
                      <a:endParaRPr lang="hu-HU" sz="28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X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24034"/>
                  </a:ext>
                </a:extLst>
              </a:tr>
              <a:tr h="558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4D7C85"/>
                          </a:solidFill>
                          <a:effectLst/>
                        </a:rPr>
                        <a:t>Democratic consolidation</a:t>
                      </a:r>
                      <a:endParaRPr lang="hu-HU" sz="28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50412B"/>
                          </a:solidFill>
                          <a:effectLst/>
                        </a:rPr>
                        <a:t>X</a:t>
                      </a:r>
                      <a:endParaRPr lang="hu-HU" sz="32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X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23842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895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915988"/>
          </a:xfrm>
        </p:spPr>
        <p:txBody>
          <a:bodyPr>
            <a:noAutofit/>
          </a:bodyPr>
          <a:lstStyle/>
          <a:p>
            <a:r>
              <a:rPr lang="hu-HU" sz="2200" dirty="0" err="1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Defensive</a:t>
            </a:r>
            <a:r>
              <a:rPr lang="hu-HU" sz="2200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200" dirty="0" err="1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mechanisms</a:t>
            </a:r>
            <a:r>
              <a:rPr lang="hu-HU" sz="2200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hu-HU" sz="2200" dirty="0" err="1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hu-HU" sz="2200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200" dirty="0" err="1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three</a:t>
            </a:r>
            <a:r>
              <a:rPr lang="hu-HU" sz="2200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200" dirty="0" err="1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polar</a:t>
            </a:r>
            <a:r>
              <a:rPr lang="hu-HU" sz="2200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200" dirty="0" err="1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type</a:t>
            </a:r>
            <a:r>
              <a:rPr lang="hu-HU" sz="2200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200" dirty="0" err="1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regimes</a:t>
            </a:r>
            <a:endParaRPr lang="hu-HU" sz="2200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271779"/>
              </p:ext>
            </p:extLst>
          </p:nvPr>
        </p:nvGraphicFramePr>
        <p:xfrm>
          <a:off x="107950" y="987425"/>
          <a:ext cx="8928548" cy="3888581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655738">
                  <a:extLst>
                    <a:ext uri="{9D8B030D-6E8A-4147-A177-3AD203B41FA5}">
                      <a16:colId xmlns:a16="http://schemas.microsoft.com/office/drawing/2014/main" val="2156680062"/>
                    </a:ext>
                  </a:extLst>
                </a:gridCol>
                <a:gridCol w="2424270">
                  <a:extLst>
                    <a:ext uri="{9D8B030D-6E8A-4147-A177-3AD203B41FA5}">
                      <a16:colId xmlns:a16="http://schemas.microsoft.com/office/drawing/2014/main" val="4212953396"/>
                    </a:ext>
                  </a:extLst>
                </a:gridCol>
                <a:gridCol w="2424270">
                  <a:extLst>
                    <a:ext uri="{9D8B030D-6E8A-4147-A177-3AD203B41FA5}">
                      <a16:colId xmlns:a16="http://schemas.microsoft.com/office/drawing/2014/main" val="1397636852"/>
                    </a:ext>
                  </a:extLst>
                </a:gridCol>
                <a:gridCol w="2424270">
                  <a:extLst>
                    <a:ext uri="{9D8B030D-6E8A-4147-A177-3AD203B41FA5}">
                      <a16:colId xmlns:a16="http://schemas.microsoft.com/office/drawing/2014/main" val="710599185"/>
                    </a:ext>
                  </a:extLst>
                </a:gridCol>
              </a:tblGrid>
              <a:tr h="9285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 </a:t>
                      </a:r>
                      <a:endParaRPr lang="hu-HU" sz="1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4D7C85"/>
                          </a:solidFill>
                          <a:effectLst/>
                        </a:rPr>
                        <a:t>Liberal democracy</a:t>
                      </a:r>
                      <a:endParaRPr lang="hu-HU" sz="18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81" marR="33681" marT="4678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4D7C85"/>
                          </a:solidFill>
                          <a:effectLst/>
                        </a:rPr>
                        <a:t>Patronal autocracy</a:t>
                      </a:r>
                      <a:endParaRPr lang="hu-HU" sz="18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81" marR="33681" marT="4678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4D7C85"/>
                          </a:solidFill>
                          <a:effectLst/>
                        </a:rPr>
                        <a:t>Communist dictatorship</a:t>
                      </a:r>
                      <a:endParaRPr lang="hu-HU" sz="18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81" marR="33681" marT="4678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6185955"/>
                  </a:ext>
                </a:extLst>
              </a:tr>
              <a:tr h="827736">
                <a:tc rowSpan="4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4D7C85"/>
                          </a:solidFill>
                          <a:effectLst/>
                        </a:rPr>
                        <a:t>DEFENSIVE MECHANISMS</a:t>
                      </a:r>
                      <a:endParaRPr lang="hu-HU" sz="18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50412B"/>
                          </a:solidFill>
                          <a:effectLst/>
                        </a:rPr>
                        <a:t>defensive mechanisms for pluralism</a:t>
                      </a:r>
                      <a:endParaRPr lang="hu-HU" sz="1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81" marR="33681" marT="4678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50412B"/>
                          </a:solidFill>
                          <a:effectLst/>
                        </a:rPr>
                        <a:t>defensive mechanisms against pluralism</a:t>
                      </a:r>
                      <a:endParaRPr lang="hu-HU" sz="18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81" marR="33681" marT="4678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50412B"/>
                          </a:solidFill>
                          <a:effectLst/>
                        </a:rPr>
                        <a:t>n.a</a:t>
                      </a:r>
                      <a:r>
                        <a:rPr lang="en-US" sz="1600" b="1" dirty="0">
                          <a:solidFill>
                            <a:srgbClr val="50412B"/>
                          </a:solidFill>
                          <a:effectLst/>
                        </a:rPr>
                        <a:t>.</a:t>
                      </a:r>
                      <a:endParaRPr lang="hu-HU" sz="1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81" marR="33681" marT="4678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3218340"/>
                  </a:ext>
                </a:extLst>
              </a:tr>
              <a:tr h="689341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50412B"/>
                          </a:solidFill>
                          <a:effectLst/>
                        </a:rPr>
                        <a:t>separation of branches of power</a:t>
                      </a:r>
                      <a:endParaRPr lang="hu-HU" sz="1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81" marR="33681" marT="4678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50412B"/>
                          </a:solidFill>
                          <a:effectLst/>
                        </a:rPr>
                        <a:t>separation of resources of power</a:t>
                      </a:r>
                      <a:endParaRPr lang="hu-HU" sz="1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81" marR="33681" marT="4678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50412B"/>
                          </a:solidFill>
                          <a:effectLst/>
                        </a:rPr>
                        <a:t>n.a</a:t>
                      </a:r>
                      <a:r>
                        <a:rPr lang="en-US" sz="1600" b="1" dirty="0">
                          <a:solidFill>
                            <a:srgbClr val="50412B"/>
                          </a:solidFill>
                          <a:effectLst/>
                        </a:rPr>
                        <a:t>.</a:t>
                      </a:r>
                      <a:endParaRPr lang="hu-HU" sz="1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81" marR="33681" marT="4678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885328"/>
                  </a:ext>
                </a:extLst>
              </a:tr>
              <a:tr h="419062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50412B"/>
                          </a:solidFill>
                          <a:effectLst/>
                        </a:rPr>
                        <a:t>free civil society</a:t>
                      </a:r>
                      <a:endParaRPr lang="hu-HU" sz="18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81" marR="33681" marT="4678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50412B"/>
                          </a:solidFill>
                          <a:effectLst/>
                        </a:rPr>
                        <a:t>subjugated civil society</a:t>
                      </a:r>
                      <a:endParaRPr lang="hu-HU" sz="1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81" marR="33681" marT="4678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50412B"/>
                          </a:solidFill>
                          <a:effectLst/>
                        </a:rPr>
                        <a:t>non-existent civil society</a:t>
                      </a:r>
                      <a:endParaRPr lang="hu-HU" sz="18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81" marR="33681" marT="4678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73606"/>
                  </a:ext>
                </a:extLst>
              </a:tr>
              <a:tr h="1023912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50412B"/>
                          </a:solidFill>
                          <a:effectLst/>
                        </a:rPr>
                        <a:t>peaceful change of government (without regime change)</a:t>
                      </a:r>
                      <a:endParaRPr lang="hu-HU" sz="18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81" marR="33681" marT="4678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50412B"/>
                          </a:solidFill>
                          <a:effectLst/>
                        </a:rPr>
                        <a:t>systemic reproduction / regime change </a:t>
                      </a:r>
                      <a:endParaRPr lang="hu-HU" sz="1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81" marR="33681" marT="4678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50412B"/>
                          </a:solidFill>
                          <a:effectLst/>
                        </a:rPr>
                        <a:t>regime change (lawful revolution)</a:t>
                      </a:r>
                      <a:endParaRPr lang="hu-HU" sz="1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81" marR="33681" marT="4678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9478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6568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1347788"/>
          </a:xfrm>
        </p:spPr>
        <p:txBody>
          <a:bodyPr>
            <a:noAutofit/>
          </a:bodyPr>
          <a:lstStyle/>
          <a:p>
            <a:r>
              <a:rPr lang="hu-HU" sz="2200" dirty="0" err="1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Defensive</a:t>
            </a:r>
            <a:r>
              <a:rPr lang="hu-HU" sz="2200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200" dirty="0" err="1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mechanisms</a:t>
            </a:r>
            <a:r>
              <a:rPr lang="hu-HU" sz="2200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</a:t>
            </a:r>
            <a:r>
              <a:rPr lang="hu-HU" sz="2200" dirty="0" err="1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liberal</a:t>
            </a:r>
            <a:r>
              <a:rPr lang="hu-HU" sz="2200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200" dirty="0" err="1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democracy</a:t>
            </a:r>
            <a:endParaRPr lang="hu-HU" sz="2200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30424" y="1203598"/>
            <a:ext cx="7283152" cy="345191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000"/>
              </a:spcAft>
              <a:buClr>
                <a:srgbClr val="4D7C85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2200" b="1" dirty="0">
                <a:solidFill>
                  <a:srgbClr val="50412B"/>
                </a:solidFill>
              </a:rPr>
              <a:t>F</a:t>
            </a:r>
            <a:r>
              <a:rPr lang="en-US" sz="2200" b="1" dirty="0" err="1" smtClean="0">
                <a:solidFill>
                  <a:srgbClr val="50412B"/>
                </a:solidFill>
              </a:rPr>
              <a:t>irst</a:t>
            </a:r>
            <a:r>
              <a:rPr lang="en-US" sz="2200" b="1" dirty="0" smtClean="0">
                <a:solidFill>
                  <a:srgbClr val="50412B"/>
                </a:solidFill>
              </a:rPr>
              <a:t> </a:t>
            </a:r>
            <a:r>
              <a:rPr lang="en-US" sz="2200" b="1" dirty="0">
                <a:solidFill>
                  <a:srgbClr val="50412B"/>
                </a:solidFill>
              </a:rPr>
              <a:t>defensive </a:t>
            </a:r>
            <a:r>
              <a:rPr lang="en-US" sz="2200" b="1" dirty="0" smtClean="0">
                <a:solidFill>
                  <a:srgbClr val="50412B"/>
                </a:solidFill>
              </a:rPr>
              <a:t>mechanism</a:t>
            </a:r>
            <a:r>
              <a:rPr lang="hu-HU" sz="2200" b="1" dirty="0" smtClean="0">
                <a:solidFill>
                  <a:srgbClr val="50412B"/>
                </a:solidFill>
              </a:rPr>
              <a:t>:</a:t>
            </a:r>
            <a:r>
              <a:rPr lang="en-US" sz="2200" dirty="0" smtClean="0">
                <a:solidFill>
                  <a:srgbClr val="50412B"/>
                </a:solidFill>
              </a:rPr>
              <a:t> </a:t>
            </a:r>
            <a:r>
              <a:rPr lang="en-US" sz="2200" b="1" dirty="0" smtClean="0">
                <a:solidFill>
                  <a:srgbClr val="50412B"/>
                </a:solidFill>
              </a:rPr>
              <a:t>separation </a:t>
            </a:r>
            <a:r>
              <a:rPr lang="en-US" sz="2200" b="1" dirty="0">
                <a:solidFill>
                  <a:srgbClr val="50412B"/>
                </a:solidFill>
              </a:rPr>
              <a:t>of branches of </a:t>
            </a:r>
            <a:r>
              <a:rPr lang="en-US" sz="2200" b="1" dirty="0" smtClean="0">
                <a:solidFill>
                  <a:srgbClr val="50412B"/>
                </a:solidFill>
              </a:rPr>
              <a:t>power</a:t>
            </a:r>
            <a:endParaRPr lang="hu-HU" sz="2200" b="1" dirty="0" smtClean="0">
              <a:solidFill>
                <a:srgbClr val="50412B"/>
              </a:solidFill>
            </a:endParaRPr>
          </a:p>
          <a:p>
            <a:pPr>
              <a:spcBef>
                <a:spcPts val="0"/>
              </a:spcBef>
              <a:spcAft>
                <a:spcPts val="1000"/>
              </a:spcAft>
              <a:buClr>
                <a:srgbClr val="4D7C85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2200" b="1" dirty="0" err="1" smtClean="0">
                <a:solidFill>
                  <a:srgbClr val="50412B"/>
                </a:solidFill>
              </a:rPr>
              <a:t>Second</a:t>
            </a:r>
            <a:r>
              <a:rPr lang="hu-HU" sz="2200" b="1" dirty="0" smtClean="0">
                <a:solidFill>
                  <a:srgbClr val="50412B"/>
                </a:solidFill>
              </a:rPr>
              <a:t> </a:t>
            </a:r>
            <a:r>
              <a:rPr lang="hu-HU" sz="2200" b="1" dirty="0" err="1" smtClean="0">
                <a:solidFill>
                  <a:srgbClr val="50412B"/>
                </a:solidFill>
              </a:rPr>
              <a:t>defensive</a:t>
            </a:r>
            <a:r>
              <a:rPr lang="hu-HU" sz="2200" b="1" dirty="0" smtClean="0">
                <a:solidFill>
                  <a:srgbClr val="50412B"/>
                </a:solidFill>
              </a:rPr>
              <a:t> </a:t>
            </a:r>
            <a:r>
              <a:rPr lang="hu-HU" sz="2200" b="1" dirty="0" err="1" smtClean="0">
                <a:solidFill>
                  <a:srgbClr val="50412B"/>
                </a:solidFill>
              </a:rPr>
              <a:t>mechanism</a:t>
            </a:r>
            <a:r>
              <a:rPr lang="hu-HU" sz="2200" b="1" dirty="0" smtClean="0">
                <a:solidFill>
                  <a:srgbClr val="50412B"/>
                </a:solidFill>
              </a:rPr>
              <a:t>: </a:t>
            </a:r>
            <a:r>
              <a:rPr lang="hu-HU" sz="2200" b="1" dirty="0" err="1" smtClean="0">
                <a:solidFill>
                  <a:srgbClr val="50412B"/>
                </a:solidFill>
              </a:rPr>
              <a:t>public</a:t>
            </a:r>
            <a:r>
              <a:rPr lang="hu-HU" sz="2200" b="1" dirty="0" smtClean="0">
                <a:solidFill>
                  <a:srgbClr val="50412B"/>
                </a:solidFill>
              </a:rPr>
              <a:t> </a:t>
            </a:r>
            <a:r>
              <a:rPr lang="hu-HU" sz="2200" b="1" dirty="0" err="1" smtClean="0">
                <a:solidFill>
                  <a:srgbClr val="50412B"/>
                </a:solidFill>
              </a:rPr>
              <a:t>deliberation</a:t>
            </a:r>
            <a:r>
              <a:rPr lang="hu-HU" sz="2200" b="1" dirty="0" smtClean="0">
                <a:solidFill>
                  <a:srgbClr val="50412B"/>
                </a:solidFill>
              </a:rPr>
              <a:t> and </a:t>
            </a:r>
            <a:r>
              <a:rPr lang="hu-HU" sz="2200" b="1" dirty="0" err="1" smtClean="0">
                <a:solidFill>
                  <a:srgbClr val="50412B"/>
                </a:solidFill>
              </a:rPr>
              <a:t>the</a:t>
            </a:r>
            <a:r>
              <a:rPr lang="hu-HU" sz="2200" b="1" dirty="0" smtClean="0">
                <a:solidFill>
                  <a:srgbClr val="50412B"/>
                </a:solidFill>
              </a:rPr>
              <a:t> </a:t>
            </a:r>
            <a:r>
              <a:rPr lang="hu-HU" sz="2200" b="1" dirty="0" err="1" smtClean="0">
                <a:solidFill>
                  <a:srgbClr val="50412B"/>
                </a:solidFill>
              </a:rPr>
              <a:t>four</a:t>
            </a:r>
            <a:r>
              <a:rPr lang="hu-HU" sz="2200" b="1" dirty="0" smtClean="0">
                <a:solidFill>
                  <a:srgbClr val="50412B"/>
                </a:solidFill>
              </a:rPr>
              <a:t> </a:t>
            </a:r>
            <a:r>
              <a:rPr lang="hu-HU" sz="2200" b="1" dirty="0" err="1" smtClean="0">
                <a:solidFill>
                  <a:srgbClr val="50412B"/>
                </a:solidFill>
              </a:rPr>
              <a:t>autonomies</a:t>
            </a:r>
            <a:r>
              <a:rPr lang="hu-HU" sz="2200" b="1" dirty="0" smtClean="0">
                <a:solidFill>
                  <a:srgbClr val="50412B"/>
                </a:solidFill>
              </a:rPr>
              <a:t> of civil </a:t>
            </a:r>
            <a:r>
              <a:rPr lang="hu-HU" sz="2200" b="1" dirty="0" err="1" smtClean="0">
                <a:solidFill>
                  <a:srgbClr val="50412B"/>
                </a:solidFill>
              </a:rPr>
              <a:t>society</a:t>
            </a:r>
            <a:endParaRPr lang="hu-HU" sz="2200" b="1" dirty="0" smtClean="0">
              <a:solidFill>
                <a:srgbClr val="50412B"/>
              </a:solidFill>
            </a:endParaRPr>
          </a:p>
          <a:p>
            <a:pPr lvl="1">
              <a:spcBef>
                <a:spcPts val="0"/>
              </a:spcBef>
              <a:spcAft>
                <a:spcPts val="1000"/>
              </a:spcAft>
              <a:buClr>
                <a:srgbClr val="4D7C85"/>
              </a:buClr>
              <a:buFont typeface="Calibri" panose="020F0502020204030204" pitchFamily="34" charset="0"/>
              <a:buChar char="–"/>
            </a:pPr>
            <a:r>
              <a:rPr lang="hu-HU" sz="2000" b="1" dirty="0" err="1" smtClean="0">
                <a:solidFill>
                  <a:srgbClr val="50412B"/>
                </a:solidFill>
              </a:rPr>
              <a:t>autonomy</a:t>
            </a:r>
            <a:r>
              <a:rPr lang="hu-HU" sz="2000" b="1" dirty="0" smtClean="0">
                <a:solidFill>
                  <a:srgbClr val="50412B"/>
                </a:solidFill>
              </a:rPr>
              <a:t> of </a:t>
            </a:r>
            <a:r>
              <a:rPr lang="hu-HU" sz="2000" b="1" dirty="0" err="1" smtClean="0">
                <a:solidFill>
                  <a:srgbClr val="50412B"/>
                </a:solidFill>
              </a:rPr>
              <a:t>media</a:t>
            </a:r>
            <a:endParaRPr lang="hu-HU" sz="2000" b="1" dirty="0" smtClean="0">
              <a:solidFill>
                <a:srgbClr val="50412B"/>
              </a:solidFill>
            </a:endParaRPr>
          </a:p>
          <a:p>
            <a:pPr lvl="1">
              <a:spcBef>
                <a:spcPts val="0"/>
              </a:spcBef>
              <a:spcAft>
                <a:spcPts val="1000"/>
              </a:spcAft>
              <a:buClr>
                <a:srgbClr val="4D7C85"/>
              </a:buClr>
              <a:buFont typeface="Calibri" panose="020F0502020204030204" pitchFamily="34" charset="0"/>
              <a:buChar char="–"/>
            </a:pPr>
            <a:r>
              <a:rPr lang="hu-HU" sz="2000" b="1" dirty="0" err="1" smtClean="0">
                <a:solidFill>
                  <a:srgbClr val="50412B"/>
                </a:solidFill>
              </a:rPr>
              <a:t>autonomy</a:t>
            </a:r>
            <a:r>
              <a:rPr lang="hu-HU" sz="2000" b="1" dirty="0" smtClean="0">
                <a:solidFill>
                  <a:srgbClr val="50412B"/>
                </a:solidFill>
              </a:rPr>
              <a:t> of </a:t>
            </a:r>
            <a:r>
              <a:rPr lang="hu-HU" sz="2000" b="1" dirty="0" err="1" smtClean="0">
                <a:solidFill>
                  <a:srgbClr val="50412B"/>
                </a:solidFill>
              </a:rPr>
              <a:t>entrepeneurs</a:t>
            </a:r>
            <a:endParaRPr lang="hu-HU" sz="2000" b="1" dirty="0" smtClean="0">
              <a:solidFill>
                <a:srgbClr val="50412B"/>
              </a:solidFill>
            </a:endParaRPr>
          </a:p>
          <a:p>
            <a:pPr lvl="1">
              <a:spcBef>
                <a:spcPts val="0"/>
              </a:spcBef>
              <a:spcAft>
                <a:spcPts val="1000"/>
              </a:spcAft>
              <a:buClr>
                <a:srgbClr val="4D7C85"/>
              </a:buClr>
              <a:buFont typeface="Calibri" panose="020F0502020204030204" pitchFamily="34" charset="0"/>
              <a:buChar char="–"/>
            </a:pPr>
            <a:r>
              <a:rPr lang="hu-HU" sz="2000" b="1" dirty="0" err="1" smtClean="0">
                <a:solidFill>
                  <a:srgbClr val="50412B"/>
                </a:solidFill>
              </a:rPr>
              <a:t>autonomy</a:t>
            </a:r>
            <a:r>
              <a:rPr lang="hu-HU" sz="2000" b="1" dirty="0" smtClean="0">
                <a:solidFill>
                  <a:srgbClr val="50412B"/>
                </a:solidFill>
              </a:rPr>
              <a:t> of </a:t>
            </a:r>
            <a:r>
              <a:rPr lang="hu-HU" sz="2000" b="1" dirty="0" err="1" smtClean="0">
                <a:solidFill>
                  <a:srgbClr val="50412B"/>
                </a:solidFill>
              </a:rPr>
              <a:t>NGOs</a:t>
            </a:r>
            <a:endParaRPr lang="hu-HU" sz="2000" b="1" dirty="0" smtClean="0">
              <a:solidFill>
                <a:srgbClr val="50412B"/>
              </a:solidFill>
            </a:endParaRPr>
          </a:p>
          <a:p>
            <a:pPr lvl="1">
              <a:spcBef>
                <a:spcPts val="0"/>
              </a:spcBef>
              <a:spcAft>
                <a:spcPts val="1000"/>
              </a:spcAft>
              <a:buClr>
                <a:srgbClr val="4D7C85"/>
              </a:buClr>
              <a:buFont typeface="Calibri" panose="020F0502020204030204" pitchFamily="34" charset="0"/>
              <a:buChar char="–"/>
            </a:pPr>
            <a:r>
              <a:rPr lang="hu-HU" sz="2000" b="1" dirty="0" err="1" smtClean="0">
                <a:solidFill>
                  <a:srgbClr val="50412B"/>
                </a:solidFill>
              </a:rPr>
              <a:t>autonomy</a:t>
            </a:r>
            <a:r>
              <a:rPr lang="hu-HU" sz="2000" b="1" dirty="0" smtClean="0">
                <a:solidFill>
                  <a:srgbClr val="50412B"/>
                </a:solidFill>
              </a:rPr>
              <a:t> of </a:t>
            </a:r>
            <a:r>
              <a:rPr lang="hu-HU" sz="2000" b="1" dirty="0" err="1" smtClean="0">
                <a:solidFill>
                  <a:srgbClr val="50412B"/>
                </a:solidFill>
              </a:rPr>
              <a:t>citizens</a:t>
            </a:r>
            <a:endParaRPr lang="hu-HU" sz="2000" dirty="0">
              <a:solidFill>
                <a:srgbClr val="5041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555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1059581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Different levels of autocratic change</a:t>
            </a:r>
            <a:endParaRPr lang="hu-HU" sz="2200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162728"/>
              </p:ext>
            </p:extLst>
          </p:nvPr>
        </p:nvGraphicFramePr>
        <p:xfrm>
          <a:off x="107950" y="1059582"/>
          <a:ext cx="8928100" cy="33650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9834">
                  <a:extLst>
                    <a:ext uri="{9D8B030D-6E8A-4147-A177-3AD203B41FA5}">
                      <a16:colId xmlns:a16="http://schemas.microsoft.com/office/drawing/2014/main" val="1738400069"/>
                    </a:ext>
                  </a:extLst>
                </a:gridCol>
                <a:gridCol w="3204133">
                  <a:extLst>
                    <a:ext uri="{9D8B030D-6E8A-4147-A177-3AD203B41FA5}">
                      <a16:colId xmlns:a16="http://schemas.microsoft.com/office/drawing/2014/main" val="1669295333"/>
                    </a:ext>
                  </a:extLst>
                </a:gridCol>
                <a:gridCol w="3204133">
                  <a:extLst>
                    <a:ext uri="{9D8B030D-6E8A-4147-A177-3AD203B41FA5}">
                      <a16:colId xmlns:a16="http://schemas.microsoft.com/office/drawing/2014/main" val="1059721366"/>
                    </a:ext>
                  </a:extLst>
                </a:gridCol>
              </a:tblGrid>
              <a:tr h="617641">
                <a:tc rowSpan="2">
                  <a:txBody>
                    <a:bodyPr/>
                    <a:lstStyle/>
                    <a:p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4D7C85"/>
                          </a:solidFill>
                          <a:effectLst/>
                        </a:rPr>
                        <a:t>The leading political elite successfully disables…</a:t>
                      </a:r>
                      <a:endParaRPr lang="hu-HU" sz="32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766560"/>
                  </a:ext>
                </a:extLst>
              </a:tr>
              <a:tr h="89452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 smtClean="0">
                          <a:solidFill>
                            <a:srgbClr val="50412B"/>
                          </a:solidFill>
                          <a:effectLst/>
                        </a:rPr>
                        <a:t>f</a:t>
                      </a:r>
                      <a:r>
                        <a:rPr lang="en-US" sz="1800" b="1" dirty="0" err="1" smtClean="0">
                          <a:solidFill>
                            <a:srgbClr val="50412B"/>
                          </a:solidFill>
                          <a:effectLst/>
                        </a:rPr>
                        <a:t>irst</a:t>
                      </a:r>
                      <a:r>
                        <a:rPr lang="en-US" sz="1800" b="1" dirty="0" smtClean="0">
                          <a:solidFill>
                            <a:srgbClr val="50412B"/>
                          </a:solidFill>
                          <a:effectLst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50412B"/>
                          </a:solidFill>
                          <a:effectLst/>
                        </a:rPr>
                        <a:t>defensive </a:t>
                      </a:r>
                      <a:r>
                        <a:rPr lang="en-US" sz="1800" b="1" dirty="0" smtClean="0">
                          <a:solidFill>
                            <a:srgbClr val="50412B"/>
                          </a:solidFill>
                          <a:effectLst/>
                        </a:rPr>
                        <a:t>mechanism (separation </a:t>
                      </a:r>
                      <a:r>
                        <a:rPr lang="en-US" sz="1800" b="1" dirty="0">
                          <a:solidFill>
                            <a:srgbClr val="50412B"/>
                          </a:solidFill>
                          <a:effectLst/>
                        </a:rPr>
                        <a:t>of branches of power)</a:t>
                      </a:r>
                      <a:endParaRPr lang="hu-HU" sz="2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 smtClean="0">
                          <a:solidFill>
                            <a:srgbClr val="50412B"/>
                          </a:solidFill>
                          <a:effectLst/>
                        </a:rPr>
                        <a:t>s</a:t>
                      </a:r>
                      <a:r>
                        <a:rPr lang="en-US" sz="1800" b="1" dirty="0" err="1" smtClean="0">
                          <a:solidFill>
                            <a:srgbClr val="50412B"/>
                          </a:solidFill>
                          <a:effectLst/>
                        </a:rPr>
                        <a:t>econd</a:t>
                      </a:r>
                      <a:r>
                        <a:rPr lang="en-US" sz="1800" b="1" dirty="0" smtClean="0">
                          <a:solidFill>
                            <a:srgbClr val="50412B"/>
                          </a:solidFill>
                          <a:effectLst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50412B"/>
                          </a:solidFill>
                          <a:effectLst/>
                        </a:rPr>
                        <a:t>defensive mechanism (autonomy of civil society)</a:t>
                      </a:r>
                      <a:endParaRPr lang="hu-HU" sz="2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816963"/>
                  </a:ext>
                </a:extLst>
              </a:tr>
              <a:tr h="6176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4D7C85"/>
                          </a:solidFill>
                          <a:effectLst/>
                        </a:rPr>
                        <a:t>Autocratic attempt</a:t>
                      </a:r>
                      <a:endParaRPr lang="hu-HU" sz="2800" b="1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740464"/>
                  </a:ext>
                </a:extLst>
              </a:tr>
              <a:tr h="6176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4D7C85"/>
                          </a:solidFill>
                          <a:effectLst/>
                        </a:rPr>
                        <a:t>Autocratic breakthrough</a:t>
                      </a:r>
                      <a:endParaRPr lang="hu-HU" sz="28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X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316181"/>
                  </a:ext>
                </a:extLst>
              </a:tr>
              <a:tr h="6176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4D7C85"/>
                          </a:solidFill>
                          <a:effectLst/>
                        </a:rPr>
                        <a:t>Autocratic consolidation</a:t>
                      </a:r>
                      <a:endParaRPr lang="hu-HU" sz="28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X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X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0011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9447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1491630"/>
          </a:xfrm>
        </p:spPr>
        <p:txBody>
          <a:bodyPr>
            <a:noAutofit/>
          </a:bodyPr>
          <a:lstStyle/>
          <a:p>
            <a:r>
              <a:rPr lang="hu-HU" sz="2200" dirty="0" err="1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Patronal</a:t>
            </a:r>
            <a:r>
              <a:rPr lang="hu-HU" sz="2200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200" dirty="0" err="1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democracy</a:t>
            </a:r>
            <a:r>
              <a:rPr lang="hu-HU" sz="2200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t</a:t>
            </a:r>
            <a:r>
              <a:rPr lang="en-US" sz="2200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 </a:t>
            </a:r>
            <a:r>
              <a:rPr lang="en-US" sz="2200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dynamic equilibrium </a:t>
            </a:r>
            <a:r>
              <a:rPr lang="en-US" sz="2200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2200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200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</a:t>
            </a:r>
            <a:r>
              <a:rPr lang="en-US" sz="2200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competing patronal networks</a:t>
            </a:r>
            <a:endParaRPr lang="hu-HU" sz="2200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91630"/>
            <a:ext cx="8218488" cy="244827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500"/>
              </a:spcAft>
              <a:buClr>
                <a:srgbClr val="4D7C85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2200" b="1" dirty="0">
                <a:solidFill>
                  <a:srgbClr val="50412B"/>
                </a:solidFill>
              </a:rPr>
              <a:t>in a liberal democracy, patronal challenger is an anomaly; in patronal democracy, patronal challenge is a </a:t>
            </a:r>
            <a:r>
              <a:rPr lang="en-US" sz="2200" b="1" dirty="0" smtClean="0">
                <a:solidFill>
                  <a:srgbClr val="50412B"/>
                </a:solidFill>
              </a:rPr>
              <a:t>norm</a:t>
            </a:r>
            <a:r>
              <a:rPr lang="hu-HU" sz="2200" b="1" dirty="0" smtClean="0">
                <a:solidFill>
                  <a:srgbClr val="50412B"/>
                </a:solidFill>
              </a:rPr>
              <a:t> (multi-</a:t>
            </a:r>
            <a:r>
              <a:rPr lang="hu-HU" sz="2200" b="1" dirty="0" err="1" smtClean="0">
                <a:solidFill>
                  <a:srgbClr val="50412B"/>
                </a:solidFill>
              </a:rPr>
              <a:t>pyramid</a:t>
            </a:r>
            <a:r>
              <a:rPr lang="hu-HU" sz="2200" b="1" dirty="0" smtClean="0">
                <a:solidFill>
                  <a:srgbClr val="50412B"/>
                </a:solidFill>
              </a:rPr>
              <a:t> </a:t>
            </a:r>
            <a:r>
              <a:rPr lang="hu-HU" sz="2200" b="1" dirty="0" err="1" smtClean="0">
                <a:solidFill>
                  <a:srgbClr val="50412B"/>
                </a:solidFill>
              </a:rPr>
              <a:t>patronal</a:t>
            </a:r>
            <a:r>
              <a:rPr lang="hu-HU" sz="2200" b="1" dirty="0" smtClean="0">
                <a:solidFill>
                  <a:srgbClr val="50412B"/>
                </a:solidFill>
              </a:rPr>
              <a:t> </a:t>
            </a:r>
            <a:r>
              <a:rPr lang="hu-HU" sz="2200" b="1" dirty="0" err="1" smtClean="0">
                <a:solidFill>
                  <a:srgbClr val="50412B"/>
                </a:solidFill>
              </a:rPr>
              <a:t>network</a:t>
            </a:r>
            <a:r>
              <a:rPr lang="hu-HU" sz="2200" b="1" dirty="0" smtClean="0">
                <a:solidFill>
                  <a:srgbClr val="50412B"/>
                </a:solidFill>
              </a:rPr>
              <a:t>)</a:t>
            </a:r>
          </a:p>
          <a:p>
            <a:pPr>
              <a:spcBef>
                <a:spcPts val="0"/>
              </a:spcBef>
              <a:spcAft>
                <a:spcPts val="1500"/>
              </a:spcAft>
              <a:buClr>
                <a:srgbClr val="4D7C85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2200" b="1" dirty="0">
                <a:solidFill>
                  <a:srgbClr val="50412B"/>
                </a:solidFill>
              </a:rPr>
              <a:t>dynamic </a:t>
            </a:r>
            <a:r>
              <a:rPr lang="en-US" sz="2200" b="1" dirty="0" smtClean="0">
                <a:solidFill>
                  <a:srgbClr val="50412B"/>
                </a:solidFill>
              </a:rPr>
              <a:t>equilibrium</a:t>
            </a:r>
            <a:r>
              <a:rPr lang="hu-HU" sz="2200" b="1" dirty="0" smtClean="0">
                <a:solidFill>
                  <a:srgbClr val="50412B"/>
                </a:solidFill>
              </a:rPr>
              <a:t>: no </a:t>
            </a:r>
            <a:r>
              <a:rPr lang="hu-HU" sz="2200" b="1" dirty="0" err="1" smtClean="0">
                <a:solidFill>
                  <a:srgbClr val="50412B"/>
                </a:solidFill>
              </a:rPr>
              <a:t>patronal</a:t>
            </a:r>
            <a:r>
              <a:rPr lang="hu-HU" sz="2200" b="1" dirty="0" smtClean="0">
                <a:solidFill>
                  <a:srgbClr val="50412B"/>
                </a:solidFill>
              </a:rPr>
              <a:t> </a:t>
            </a:r>
            <a:r>
              <a:rPr lang="hu-HU" sz="2200" b="1" dirty="0" err="1" smtClean="0">
                <a:solidFill>
                  <a:srgbClr val="50412B"/>
                </a:solidFill>
              </a:rPr>
              <a:t>network</a:t>
            </a:r>
            <a:r>
              <a:rPr lang="hu-HU" sz="2200" b="1" dirty="0" smtClean="0">
                <a:solidFill>
                  <a:srgbClr val="50412B"/>
                </a:solidFill>
              </a:rPr>
              <a:t> </a:t>
            </a:r>
            <a:r>
              <a:rPr lang="hu-HU" sz="2200" b="1" dirty="0" err="1" smtClean="0">
                <a:solidFill>
                  <a:srgbClr val="50412B"/>
                </a:solidFill>
              </a:rPr>
              <a:t>can</a:t>
            </a:r>
            <a:r>
              <a:rPr lang="hu-HU" sz="2200" b="1" dirty="0" smtClean="0">
                <a:solidFill>
                  <a:srgbClr val="50412B"/>
                </a:solidFill>
              </a:rPr>
              <a:t> </a:t>
            </a:r>
            <a:r>
              <a:rPr lang="hu-HU" sz="2200" b="1" dirty="0" err="1" smtClean="0">
                <a:solidFill>
                  <a:srgbClr val="50412B"/>
                </a:solidFill>
              </a:rPr>
              <a:t>subjugate</a:t>
            </a:r>
            <a:r>
              <a:rPr lang="hu-HU" sz="2200" b="1" dirty="0" smtClean="0">
                <a:solidFill>
                  <a:srgbClr val="50412B"/>
                </a:solidFill>
              </a:rPr>
              <a:t> </a:t>
            </a:r>
            <a:r>
              <a:rPr lang="hu-HU" sz="2200" b="1" dirty="0" err="1" smtClean="0">
                <a:solidFill>
                  <a:srgbClr val="50412B"/>
                </a:solidFill>
              </a:rPr>
              <a:t>the</a:t>
            </a:r>
            <a:r>
              <a:rPr lang="hu-HU" sz="2200" b="1" dirty="0" smtClean="0">
                <a:solidFill>
                  <a:srgbClr val="50412B"/>
                </a:solidFill>
              </a:rPr>
              <a:t> </a:t>
            </a:r>
            <a:r>
              <a:rPr lang="hu-HU" sz="2200" b="1" dirty="0" err="1" smtClean="0">
                <a:solidFill>
                  <a:srgbClr val="50412B"/>
                </a:solidFill>
              </a:rPr>
              <a:t>others</a:t>
            </a:r>
            <a:r>
              <a:rPr lang="hu-HU" sz="2200" b="1" dirty="0" smtClean="0">
                <a:solidFill>
                  <a:srgbClr val="50412B"/>
                </a:solidFill>
              </a:rPr>
              <a:t> and </a:t>
            </a:r>
            <a:r>
              <a:rPr lang="hu-HU" sz="2200" b="1" dirty="0" err="1" smtClean="0">
                <a:solidFill>
                  <a:srgbClr val="50412B"/>
                </a:solidFill>
              </a:rPr>
              <a:t>become</a:t>
            </a:r>
            <a:r>
              <a:rPr lang="hu-HU" sz="2200" b="1" dirty="0" smtClean="0">
                <a:solidFill>
                  <a:srgbClr val="50412B"/>
                </a:solidFill>
              </a:rPr>
              <a:t> </a:t>
            </a:r>
            <a:r>
              <a:rPr lang="hu-HU" sz="2200" b="1" dirty="0" err="1" smtClean="0">
                <a:solidFill>
                  <a:srgbClr val="50412B"/>
                </a:solidFill>
              </a:rPr>
              <a:t>dominant</a:t>
            </a:r>
            <a:endParaRPr lang="hu-HU" sz="2200" b="1" dirty="0" smtClean="0">
              <a:solidFill>
                <a:srgbClr val="50412B"/>
              </a:solidFill>
            </a:endParaRPr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457200" y="3507433"/>
            <a:ext cx="8207376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u-HU" sz="1050" b="1" dirty="0" smtClean="0">
              <a:solidFill>
                <a:srgbClr val="50412B"/>
              </a:solidFill>
            </a:endParaRPr>
          </a:p>
          <a:p>
            <a:pPr marL="358775" indent="-358775">
              <a:buClr>
                <a:srgbClr val="4D7C85"/>
              </a:buClr>
              <a:buSzPct val="95000"/>
              <a:buFont typeface="Wingdings" panose="05000000000000000000" pitchFamily="2" charset="2"/>
              <a:buChar char="à"/>
            </a:pPr>
            <a:r>
              <a:rPr lang="hu-HU" sz="2200" b="1" dirty="0" err="1" smtClean="0">
                <a:solidFill>
                  <a:srgbClr val="50412B"/>
                </a:solidFill>
              </a:rPr>
              <a:t>democratic</a:t>
            </a:r>
            <a:r>
              <a:rPr lang="hu-HU" sz="2200" b="1" dirty="0" smtClean="0">
                <a:solidFill>
                  <a:srgbClr val="50412B"/>
                </a:solidFill>
              </a:rPr>
              <a:t> </a:t>
            </a:r>
            <a:r>
              <a:rPr lang="hu-HU" sz="2200" b="1" dirty="0" err="1" smtClean="0">
                <a:solidFill>
                  <a:srgbClr val="50412B"/>
                </a:solidFill>
              </a:rPr>
              <a:t>competition</a:t>
            </a:r>
            <a:r>
              <a:rPr lang="hu-HU" sz="2200" b="1" dirty="0" smtClean="0">
                <a:solidFill>
                  <a:srgbClr val="50412B"/>
                </a:solidFill>
              </a:rPr>
              <a:t> of </a:t>
            </a:r>
            <a:r>
              <a:rPr lang="hu-HU" sz="2200" b="1" dirty="0" err="1" smtClean="0">
                <a:solidFill>
                  <a:srgbClr val="50412B"/>
                </a:solidFill>
              </a:rPr>
              <a:t>patronal</a:t>
            </a:r>
            <a:r>
              <a:rPr lang="hu-HU" sz="2200" b="1" dirty="0" smtClean="0">
                <a:solidFill>
                  <a:srgbClr val="50412B"/>
                </a:solidFill>
              </a:rPr>
              <a:t> </a:t>
            </a:r>
            <a:r>
              <a:rPr lang="hu-HU" sz="2200" b="1" dirty="0" err="1" smtClean="0">
                <a:solidFill>
                  <a:srgbClr val="50412B"/>
                </a:solidFill>
              </a:rPr>
              <a:t>networks</a:t>
            </a:r>
            <a:endParaRPr lang="hu-HU" sz="2200" b="1" dirty="0" smtClean="0">
              <a:solidFill>
                <a:srgbClr val="5041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451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1811908" y="771204"/>
            <a:ext cx="7224141" cy="4320826"/>
          </a:xfrm>
          <a:prstGeom prst="rect">
            <a:avLst/>
          </a:prstGeom>
          <a:solidFill>
            <a:srgbClr val="EFEAE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752" y="922386"/>
            <a:ext cx="6986728" cy="409763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771204"/>
          </a:xfrm>
        </p:spPr>
        <p:txBody>
          <a:bodyPr>
            <a:noAutofit/>
          </a:bodyPr>
          <a:lstStyle/>
          <a:p>
            <a:r>
              <a:rPr lang="en-US" sz="2200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Comparison of democratic governance </a:t>
            </a:r>
            <a:r>
              <a:rPr lang="en-US" sz="2200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2200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200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</a:t>
            </a:r>
            <a:r>
              <a:rPr lang="en-US" sz="2200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color </a:t>
            </a:r>
            <a:r>
              <a:rPr lang="en-US" sz="2200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revolution countries</a:t>
            </a:r>
            <a:endParaRPr lang="hu-HU" sz="2200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611560" y="987574"/>
            <a:ext cx="1080120" cy="261610"/>
          </a:xfrm>
          <a:prstGeom prst="rect">
            <a:avLst/>
          </a:prstGeom>
          <a:noFill/>
        </p:spPr>
        <p:txBody>
          <a:bodyPr wrap="square" lIns="72000" rtlCol="0" anchor="ctr">
            <a:spAutoFit/>
          </a:bodyPr>
          <a:lstStyle/>
          <a:p>
            <a:r>
              <a:rPr lang="en-GB" sz="1050" b="1" dirty="0" smtClean="0">
                <a:solidFill>
                  <a:srgbClr val="50412B"/>
                </a:solidFill>
              </a:rPr>
              <a:t>: </a:t>
            </a:r>
            <a:r>
              <a:rPr lang="hu-HU" sz="1050" b="1" dirty="0" err="1" smtClean="0">
                <a:solidFill>
                  <a:srgbClr val="50412B"/>
                </a:solidFill>
              </a:rPr>
              <a:t>Ukraine</a:t>
            </a:r>
            <a:endParaRPr lang="hu-HU" sz="1050" b="1" dirty="0">
              <a:solidFill>
                <a:srgbClr val="50412B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611560" y="1367359"/>
            <a:ext cx="1080120" cy="261610"/>
          </a:xfrm>
          <a:prstGeom prst="rect">
            <a:avLst/>
          </a:prstGeom>
          <a:noFill/>
        </p:spPr>
        <p:txBody>
          <a:bodyPr wrap="square" lIns="72000" rtlCol="0" anchor="ctr">
            <a:spAutoFit/>
          </a:bodyPr>
          <a:lstStyle/>
          <a:p>
            <a:r>
              <a:rPr lang="en-GB" sz="1050" b="1" dirty="0" smtClean="0">
                <a:solidFill>
                  <a:srgbClr val="50412B"/>
                </a:solidFill>
              </a:rPr>
              <a:t>: </a:t>
            </a:r>
            <a:r>
              <a:rPr lang="hu-HU" sz="1050" b="1" dirty="0" smtClean="0">
                <a:solidFill>
                  <a:srgbClr val="50412B"/>
                </a:solidFill>
              </a:rPr>
              <a:t>Georgia</a:t>
            </a:r>
            <a:endParaRPr lang="hu-HU" sz="1050" b="1" dirty="0">
              <a:solidFill>
                <a:srgbClr val="50412B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611560" y="1758778"/>
            <a:ext cx="1080120" cy="261610"/>
          </a:xfrm>
          <a:prstGeom prst="rect">
            <a:avLst/>
          </a:prstGeom>
          <a:noFill/>
        </p:spPr>
        <p:txBody>
          <a:bodyPr wrap="square" lIns="72000" rtlCol="0" anchor="ctr">
            <a:spAutoFit/>
          </a:bodyPr>
          <a:lstStyle/>
          <a:p>
            <a:r>
              <a:rPr lang="en-GB" sz="1050" b="1" dirty="0" smtClean="0">
                <a:solidFill>
                  <a:srgbClr val="50412B"/>
                </a:solidFill>
              </a:rPr>
              <a:t>: </a:t>
            </a:r>
            <a:r>
              <a:rPr lang="hu-HU" sz="1050" b="1" dirty="0" err="1" smtClean="0">
                <a:solidFill>
                  <a:srgbClr val="50412B"/>
                </a:solidFill>
              </a:rPr>
              <a:t>Kyrgyzstan</a:t>
            </a:r>
            <a:endParaRPr lang="hu-HU" sz="1050" b="1" dirty="0">
              <a:solidFill>
                <a:srgbClr val="50412B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611560" y="2148878"/>
            <a:ext cx="1294191" cy="577081"/>
          </a:xfrm>
          <a:prstGeom prst="rect">
            <a:avLst/>
          </a:prstGeom>
          <a:noFill/>
        </p:spPr>
        <p:txBody>
          <a:bodyPr wrap="square" lIns="72000" rtlCol="0">
            <a:spAutoFit/>
          </a:bodyPr>
          <a:lstStyle/>
          <a:p>
            <a:r>
              <a:rPr lang="en-GB" sz="1050" b="1" dirty="0" smtClean="0">
                <a:solidFill>
                  <a:srgbClr val="50412B"/>
                </a:solidFill>
              </a:rPr>
              <a:t>: </a:t>
            </a:r>
            <a:r>
              <a:rPr lang="hu-HU" sz="1050" b="1" dirty="0" err="1" smtClean="0">
                <a:solidFill>
                  <a:srgbClr val="50412B"/>
                </a:solidFill>
              </a:rPr>
              <a:t>average</a:t>
            </a:r>
            <a:r>
              <a:rPr lang="hu-HU" sz="1050" b="1" dirty="0" smtClean="0">
                <a:solidFill>
                  <a:srgbClr val="50412B"/>
                </a:solidFill>
              </a:rPr>
              <a:t> </a:t>
            </a:r>
            <a:r>
              <a:rPr lang="hu-HU" sz="1050" b="1" dirty="0">
                <a:solidFill>
                  <a:srgbClr val="50412B"/>
                </a:solidFill>
              </a:rPr>
              <a:t>of </a:t>
            </a:r>
            <a:endParaRPr lang="en-GB" sz="1050" b="1" dirty="0" smtClean="0">
              <a:solidFill>
                <a:srgbClr val="50412B"/>
              </a:solidFill>
            </a:endParaRPr>
          </a:p>
          <a:p>
            <a:r>
              <a:rPr lang="hu-HU" sz="1050" b="1" dirty="0" err="1" smtClean="0">
                <a:solidFill>
                  <a:srgbClr val="50412B"/>
                </a:solidFill>
              </a:rPr>
              <a:t>post-communist</a:t>
            </a:r>
            <a:r>
              <a:rPr lang="hu-HU" sz="1050" b="1" dirty="0" smtClean="0">
                <a:solidFill>
                  <a:srgbClr val="50412B"/>
                </a:solidFill>
              </a:rPr>
              <a:t> </a:t>
            </a:r>
            <a:r>
              <a:rPr lang="hu-HU" sz="1050" b="1" dirty="0" err="1">
                <a:solidFill>
                  <a:srgbClr val="50412B"/>
                </a:solidFill>
              </a:rPr>
              <a:t>countries</a:t>
            </a:r>
            <a:endParaRPr lang="hu-HU" sz="1050" b="1" dirty="0">
              <a:solidFill>
                <a:srgbClr val="50412B"/>
              </a:solidFill>
            </a:endParaRPr>
          </a:p>
        </p:txBody>
      </p:sp>
      <p:sp>
        <p:nvSpPr>
          <p:cNvPr id="15" name="Háromszög 14"/>
          <p:cNvSpPr/>
          <p:nvPr/>
        </p:nvSpPr>
        <p:spPr>
          <a:xfrm>
            <a:off x="395536" y="3277011"/>
            <a:ext cx="167059" cy="144016"/>
          </a:xfrm>
          <a:prstGeom prst="triangle">
            <a:avLst/>
          </a:prstGeom>
          <a:solidFill>
            <a:srgbClr val="CA5E53"/>
          </a:solidFill>
          <a:ln>
            <a:solidFill>
              <a:srgbClr val="CA5E5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Rombusz 15"/>
          <p:cNvSpPr/>
          <p:nvPr/>
        </p:nvSpPr>
        <p:spPr>
          <a:xfrm>
            <a:off x="395536" y="2823149"/>
            <a:ext cx="165600" cy="165600"/>
          </a:xfrm>
          <a:prstGeom prst="diamond">
            <a:avLst/>
          </a:prstGeom>
          <a:solidFill>
            <a:srgbClr val="CA5E53"/>
          </a:solidFill>
          <a:ln>
            <a:solidFill>
              <a:srgbClr val="CA5E5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CA5E53"/>
              </a:solidFill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611559" y="3239567"/>
            <a:ext cx="1200347" cy="415498"/>
          </a:xfrm>
          <a:prstGeom prst="rect">
            <a:avLst/>
          </a:prstGeom>
          <a:noFill/>
        </p:spPr>
        <p:txBody>
          <a:bodyPr wrap="square" lIns="72000" rtlCol="0">
            <a:spAutoFit/>
          </a:bodyPr>
          <a:lstStyle/>
          <a:p>
            <a:r>
              <a:rPr lang="en-GB" sz="1050" b="1" dirty="0" smtClean="0">
                <a:solidFill>
                  <a:srgbClr val="50412B"/>
                </a:solidFill>
              </a:rPr>
              <a:t>: </a:t>
            </a:r>
            <a:r>
              <a:rPr lang="hu-HU" sz="1050" b="1" dirty="0" smtClean="0">
                <a:solidFill>
                  <a:srgbClr val="50412B"/>
                </a:solidFill>
              </a:rPr>
              <a:t>end </a:t>
            </a:r>
            <a:r>
              <a:rPr lang="hu-HU" sz="1050" b="1" dirty="0">
                <a:solidFill>
                  <a:srgbClr val="50412B"/>
                </a:solidFill>
              </a:rPr>
              <a:t>of </a:t>
            </a:r>
            <a:r>
              <a:rPr lang="hu-HU" sz="1050" b="1" dirty="0" err="1" smtClean="0">
                <a:solidFill>
                  <a:srgbClr val="50412B"/>
                </a:solidFill>
              </a:rPr>
              <a:t>color</a:t>
            </a:r>
            <a:r>
              <a:rPr lang="hu-HU" sz="1050" b="1" dirty="0" smtClean="0">
                <a:solidFill>
                  <a:srgbClr val="50412B"/>
                </a:solidFill>
              </a:rPr>
              <a:t> </a:t>
            </a:r>
            <a:r>
              <a:rPr lang="hu-HU" sz="1050" b="1" dirty="0" err="1" smtClean="0">
                <a:solidFill>
                  <a:srgbClr val="50412B"/>
                </a:solidFill>
              </a:rPr>
              <a:t>revolution</a:t>
            </a:r>
            <a:r>
              <a:rPr lang="hu-HU" sz="1050" b="1" dirty="0" smtClean="0">
                <a:solidFill>
                  <a:srgbClr val="50412B"/>
                </a:solidFill>
              </a:rPr>
              <a:t> </a:t>
            </a:r>
            <a:r>
              <a:rPr lang="hu-HU" sz="1050" b="1" dirty="0" err="1">
                <a:solidFill>
                  <a:srgbClr val="50412B"/>
                </a:solidFill>
              </a:rPr>
              <a:t>regime</a:t>
            </a:r>
            <a:endParaRPr lang="hu-HU" sz="1050" b="1" dirty="0">
              <a:solidFill>
                <a:srgbClr val="50412B"/>
              </a:solidFill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611560" y="2752497"/>
            <a:ext cx="1197628" cy="415498"/>
          </a:xfrm>
          <a:prstGeom prst="rect">
            <a:avLst/>
          </a:prstGeom>
          <a:noFill/>
        </p:spPr>
        <p:txBody>
          <a:bodyPr wrap="square" lIns="72000" rtlCol="0">
            <a:spAutoFit/>
          </a:bodyPr>
          <a:lstStyle/>
          <a:p>
            <a:r>
              <a:rPr lang="en-GB" sz="1050" b="1" dirty="0" smtClean="0">
                <a:solidFill>
                  <a:srgbClr val="50412B"/>
                </a:solidFill>
              </a:rPr>
              <a:t>: </a:t>
            </a:r>
            <a:r>
              <a:rPr lang="hu-HU" sz="1050" b="1" dirty="0" err="1" smtClean="0">
                <a:solidFill>
                  <a:srgbClr val="50412B"/>
                </a:solidFill>
              </a:rPr>
              <a:t>timing</a:t>
            </a:r>
            <a:r>
              <a:rPr lang="hu-HU" sz="1050" b="1" dirty="0" smtClean="0">
                <a:solidFill>
                  <a:srgbClr val="50412B"/>
                </a:solidFill>
              </a:rPr>
              <a:t> </a:t>
            </a:r>
            <a:r>
              <a:rPr lang="hu-HU" sz="1050" b="1" dirty="0">
                <a:solidFill>
                  <a:srgbClr val="50412B"/>
                </a:solidFill>
              </a:rPr>
              <a:t>of </a:t>
            </a:r>
            <a:r>
              <a:rPr lang="hu-HU" sz="1050" b="1" dirty="0" err="1">
                <a:solidFill>
                  <a:srgbClr val="50412B"/>
                </a:solidFill>
              </a:rPr>
              <a:t>color</a:t>
            </a:r>
            <a:r>
              <a:rPr lang="hu-HU" sz="1050" b="1" dirty="0">
                <a:solidFill>
                  <a:srgbClr val="50412B"/>
                </a:solidFill>
              </a:rPr>
              <a:t> </a:t>
            </a:r>
            <a:r>
              <a:rPr lang="hu-HU" sz="1050" b="1" dirty="0" err="1">
                <a:solidFill>
                  <a:srgbClr val="50412B"/>
                </a:solidFill>
              </a:rPr>
              <a:t>revolution</a:t>
            </a:r>
            <a:endParaRPr lang="hu-HU" sz="1050" b="1" dirty="0">
              <a:solidFill>
                <a:srgbClr val="50412B"/>
              </a:solidFill>
            </a:endParaRPr>
          </a:p>
        </p:txBody>
      </p:sp>
      <p:sp>
        <p:nvSpPr>
          <p:cNvPr id="22" name="Szövegdoboz 12"/>
          <p:cNvSpPr txBox="1"/>
          <p:nvPr/>
        </p:nvSpPr>
        <p:spPr>
          <a:xfrm>
            <a:off x="2116677" y="836841"/>
            <a:ext cx="3264147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100" b="1" dirty="0" smtClean="0">
                <a:solidFill>
                  <a:srgbClr val="50412B"/>
                </a:solidFill>
              </a:rPr>
              <a:t>Electoral Process</a:t>
            </a:r>
            <a:r>
              <a:rPr lang="ru-RU" sz="1100" b="1" dirty="0" smtClean="0">
                <a:solidFill>
                  <a:srgbClr val="50412B"/>
                </a:solidFill>
              </a:rPr>
              <a:t> </a:t>
            </a:r>
            <a:r>
              <a:rPr lang="en-GB" sz="1100" b="1" dirty="0" smtClean="0">
                <a:solidFill>
                  <a:srgbClr val="50412B"/>
                </a:solidFill>
              </a:rPr>
              <a:t>After the Electoral Revolutions</a:t>
            </a:r>
            <a:endParaRPr lang="hu-HU" sz="1100" b="1" dirty="0">
              <a:solidFill>
                <a:srgbClr val="50412B"/>
              </a:solidFill>
            </a:endParaRPr>
          </a:p>
        </p:txBody>
      </p:sp>
      <p:sp>
        <p:nvSpPr>
          <p:cNvPr id="23" name="Szövegdoboz 12"/>
          <p:cNvSpPr txBox="1"/>
          <p:nvPr/>
        </p:nvSpPr>
        <p:spPr>
          <a:xfrm>
            <a:off x="2097989" y="3102228"/>
            <a:ext cx="3264147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100" b="1" dirty="0" smtClean="0">
                <a:solidFill>
                  <a:srgbClr val="50412B"/>
                </a:solidFill>
              </a:rPr>
              <a:t>Media Independence After the </a:t>
            </a:r>
            <a:r>
              <a:rPr lang="en-GB" sz="1100" b="1" dirty="0">
                <a:solidFill>
                  <a:srgbClr val="50412B"/>
                </a:solidFill>
              </a:rPr>
              <a:t>Electoral </a:t>
            </a:r>
            <a:r>
              <a:rPr lang="en-GB" sz="1100" b="1" dirty="0" smtClean="0">
                <a:solidFill>
                  <a:srgbClr val="50412B"/>
                </a:solidFill>
              </a:rPr>
              <a:t>Revolutions </a:t>
            </a:r>
            <a:endParaRPr lang="hu-HU" sz="1100" b="1" dirty="0">
              <a:solidFill>
                <a:srgbClr val="50412B"/>
              </a:solidFill>
            </a:endParaRPr>
          </a:p>
        </p:txBody>
      </p:sp>
      <p:sp>
        <p:nvSpPr>
          <p:cNvPr id="24" name="Szövegdoboz 12"/>
          <p:cNvSpPr txBox="1"/>
          <p:nvPr/>
        </p:nvSpPr>
        <p:spPr>
          <a:xfrm>
            <a:off x="5650167" y="3102228"/>
            <a:ext cx="3239593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100" b="1" dirty="0" smtClean="0">
                <a:solidFill>
                  <a:srgbClr val="50412B"/>
                </a:solidFill>
              </a:rPr>
              <a:t>Corruption After the </a:t>
            </a:r>
            <a:r>
              <a:rPr lang="en-GB" sz="1100" b="1" dirty="0">
                <a:solidFill>
                  <a:srgbClr val="50412B"/>
                </a:solidFill>
              </a:rPr>
              <a:t>Electoral </a:t>
            </a:r>
            <a:r>
              <a:rPr lang="en-GB" sz="1100" b="1" dirty="0" smtClean="0">
                <a:solidFill>
                  <a:srgbClr val="50412B"/>
                </a:solidFill>
              </a:rPr>
              <a:t>Revolutions </a:t>
            </a:r>
            <a:endParaRPr lang="hu-HU" sz="1100" b="1" dirty="0">
              <a:solidFill>
                <a:srgbClr val="50412B"/>
              </a:solidFill>
            </a:endParaRPr>
          </a:p>
        </p:txBody>
      </p:sp>
      <p:sp>
        <p:nvSpPr>
          <p:cNvPr id="25" name="Szövegdoboz 12"/>
          <p:cNvSpPr txBox="1"/>
          <p:nvPr/>
        </p:nvSpPr>
        <p:spPr>
          <a:xfrm>
            <a:off x="5650167" y="736533"/>
            <a:ext cx="3242313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100" b="1" dirty="0" smtClean="0">
                <a:solidFill>
                  <a:srgbClr val="50412B"/>
                </a:solidFill>
              </a:rPr>
              <a:t>Judicial Framework &amp; Independence </a:t>
            </a:r>
          </a:p>
          <a:p>
            <a:pPr algn="ctr"/>
            <a:r>
              <a:rPr lang="en-GB" sz="1100" b="1" dirty="0" smtClean="0">
                <a:solidFill>
                  <a:srgbClr val="50412B"/>
                </a:solidFill>
              </a:rPr>
              <a:t>After the </a:t>
            </a:r>
            <a:r>
              <a:rPr lang="en-GB" sz="1100" b="1" dirty="0">
                <a:solidFill>
                  <a:srgbClr val="50412B"/>
                </a:solidFill>
              </a:rPr>
              <a:t>Electoral </a:t>
            </a:r>
            <a:r>
              <a:rPr lang="en-GB" sz="1100" b="1" dirty="0" smtClean="0">
                <a:solidFill>
                  <a:srgbClr val="50412B"/>
                </a:solidFill>
              </a:rPr>
              <a:t>Revolutions </a:t>
            </a:r>
            <a:endParaRPr lang="hu-HU" sz="1100" b="1" dirty="0">
              <a:solidFill>
                <a:srgbClr val="50412B"/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6"/>
          <a:stretch/>
        </p:blipFill>
        <p:spPr>
          <a:xfrm>
            <a:off x="107504" y="1016411"/>
            <a:ext cx="516658" cy="137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810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1"/>
            <a:ext cx="8928546" cy="915988"/>
          </a:xfrm>
        </p:spPr>
        <p:txBody>
          <a:bodyPr>
            <a:normAutofit/>
          </a:bodyPr>
          <a:lstStyle/>
          <a:p>
            <a:r>
              <a:rPr lang="hu-HU" sz="2200" dirty="0" err="1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Processes</a:t>
            </a:r>
            <a:r>
              <a:rPr lang="hu-HU" sz="2200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</a:t>
            </a:r>
            <a:r>
              <a:rPr lang="hu-HU" sz="2200" dirty="0" err="1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regime</a:t>
            </a:r>
            <a:r>
              <a:rPr lang="hu-HU" sz="2200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200" dirty="0" err="1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dynamics</a:t>
            </a:r>
            <a:r>
              <a:rPr lang="hu-HU" sz="2200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hu-HU" sz="2200" dirty="0" err="1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cycles</a:t>
            </a:r>
            <a:endParaRPr lang="hu-HU" sz="2200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852999"/>
              </p:ext>
            </p:extLst>
          </p:nvPr>
        </p:nvGraphicFramePr>
        <p:xfrm>
          <a:off x="107950" y="987426"/>
          <a:ext cx="8928546" cy="38308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25566">
                  <a:extLst>
                    <a:ext uri="{9D8B030D-6E8A-4147-A177-3AD203B41FA5}">
                      <a16:colId xmlns:a16="http://schemas.microsoft.com/office/drawing/2014/main" val="1432074611"/>
                    </a:ext>
                  </a:extLst>
                </a:gridCol>
                <a:gridCol w="2626043">
                  <a:extLst>
                    <a:ext uri="{9D8B030D-6E8A-4147-A177-3AD203B41FA5}">
                      <a16:colId xmlns:a16="http://schemas.microsoft.com/office/drawing/2014/main" val="2388360614"/>
                    </a:ext>
                  </a:extLst>
                </a:gridCol>
                <a:gridCol w="2475983">
                  <a:extLst>
                    <a:ext uri="{9D8B030D-6E8A-4147-A177-3AD203B41FA5}">
                      <a16:colId xmlns:a16="http://schemas.microsoft.com/office/drawing/2014/main" val="1424878199"/>
                    </a:ext>
                  </a:extLst>
                </a:gridCol>
                <a:gridCol w="2400954">
                  <a:extLst>
                    <a:ext uri="{9D8B030D-6E8A-4147-A177-3AD203B41FA5}">
                      <a16:colId xmlns:a16="http://schemas.microsoft.com/office/drawing/2014/main" val="3603846325"/>
                    </a:ext>
                  </a:extLst>
                </a:gridCol>
              </a:tblGrid>
              <a:tr h="969085">
                <a:tc>
                  <a:txBody>
                    <a:bodyPr/>
                    <a:lstStyle/>
                    <a:p>
                      <a:pPr algn="r"/>
                      <a:r>
                        <a:rPr lang="hu-HU" sz="1800" b="1" dirty="0" err="1" smtClean="0">
                          <a:solidFill>
                            <a:srgbClr val="4D7C85"/>
                          </a:solidFill>
                        </a:rPr>
                        <a:t>To</a:t>
                      </a:r>
                      <a:endParaRPr lang="hu-HU" sz="1800" b="1" dirty="0" smtClean="0">
                        <a:solidFill>
                          <a:srgbClr val="4D7C85"/>
                        </a:solidFill>
                      </a:endParaRPr>
                    </a:p>
                    <a:p>
                      <a:pPr algn="l"/>
                      <a:r>
                        <a:rPr lang="hu-HU" sz="1800" b="1" dirty="0" err="1" smtClean="0">
                          <a:solidFill>
                            <a:srgbClr val="4D7C85"/>
                          </a:solidFill>
                        </a:rPr>
                        <a:t>From</a:t>
                      </a:r>
                      <a:endParaRPr lang="hu-HU" sz="1800" b="1" dirty="0">
                        <a:solidFill>
                          <a:srgbClr val="4D7C85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800" b="1" dirty="0" err="1" smtClean="0">
                          <a:solidFill>
                            <a:srgbClr val="4D7C85"/>
                          </a:solidFill>
                        </a:rPr>
                        <a:t>Liberal</a:t>
                      </a:r>
                      <a:r>
                        <a:rPr lang="hu-HU" sz="1800" b="1" dirty="0" smtClean="0">
                          <a:solidFill>
                            <a:srgbClr val="4D7C85"/>
                          </a:solidFill>
                        </a:rPr>
                        <a:t> </a:t>
                      </a:r>
                      <a:r>
                        <a:rPr lang="hu-HU" sz="1800" b="1" dirty="0" err="1" smtClean="0">
                          <a:solidFill>
                            <a:srgbClr val="4D7C85"/>
                          </a:solidFill>
                        </a:rPr>
                        <a:t>democracy</a:t>
                      </a:r>
                      <a:endParaRPr lang="hu-HU" sz="1800" b="1" dirty="0">
                        <a:solidFill>
                          <a:srgbClr val="4D7C85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800" b="1" dirty="0" err="1" smtClean="0">
                          <a:solidFill>
                            <a:srgbClr val="4D7C85"/>
                          </a:solidFill>
                        </a:rPr>
                        <a:t>Patronal</a:t>
                      </a:r>
                      <a:r>
                        <a:rPr lang="hu-HU" sz="1800" b="1" dirty="0" smtClean="0">
                          <a:solidFill>
                            <a:srgbClr val="4D7C85"/>
                          </a:solidFill>
                        </a:rPr>
                        <a:t> </a:t>
                      </a:r>
                      <a:r>
                        <a:rPr lang="hu-HU" sz="1800" b="1" dirty="0" err="1" smtClean="0">
                          <a:solidFill>
                            <a:srgbClr val="4D7C85"/>
                          </a:solidFill>
                        </a:rPr>
                        <a:t>democracy</a:t>
                      </a:r>
                      <a:endParaRPr lang="hu-HU" sz="1800" b="1" dirty="0">
                        <a:solidFill>
                          <a:srgbClr val="4D7C85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800" b="1" dirty="0" err="1" smtClean="0">
                          <a:solidFill>
                            <a:srgbClr val="4D7C85"/>
                          </a:solidFill>
                        </a:rPr>
                        <a:t>Patronal</a:t>
                      </a:r>
                      <a:r>
                        <a:rPr lang="hu-HU" sz="1800" b="1" dirty="0" smtClean="0">
                          <a:solidFill>
                            <a:srgbClr val="4D7C85"/>
                          </a:solidFill>
                        </a:rPr>
                        <a:t> </a:t>
                      </a:r>
                      <a:r>
                        <a:rPr lang="hu-HU" sz="1800" b="1" dirty="0" err="1" smtClean="0">
                          <a:solidFill>
                            <a:srgbClr val="4D7C85"/>
                          </a:solidFill>
                        </a:rPr>
                        <a:t>autocracy</a:t>
                      </a:r>
                      <a:endParaRPr lang="hu-HU" sz="1800" b="1" dirty="0">
                        <a:solidFill>
                          <a:srgbClr val="4D7C85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8104116"/>
                  </a:ext>
                </a:extLst>
              </a:tr>
              <a:tr h="953929">
                <a:tc>
                  <a:txBody>
                    <a:bodyPr/>
                    <a:lstStyle/>
                    <a:p>
                      <a:r>
                        <a:rPr lang="hu-HU" sz="1800" b="1" i="1" dirty="0" err="1" smtClean="0">
                          <a:solidFill>
                            <a:srgbClr val="4D7C85"/>
                          </a:solidFill>
                        </a:rPr>
                        <a:t>Liberal</a:t>
                      </a:r>
                      <a:r>
                        <a:rPr lang="hu-HU" sz="1800" b="1" i="1" baseline="0" dirty="0" smtClean="0">
                          <a:solidFill>
                            <a:srgbClr val="4D7C85"/>
                          </a:solidFill>
                        </a:rPr>
                        <a:t> </a:t>
                      </a:r>
                      <a:r>
                        <a:rPr lang="hu-HU" sz="1800" b="1" i="1" baseline="0" dirty="0" err="1" smtClean="0">
                          <a:solidFill>
                            <a:srgbClr val="4D7C85"/>
                          </a:solidFill>
                        </a:rPr>
                        <a:t>democracy</a:t>
                      </a:r>
                      <a:endParaRPr lang="hu-HU" sz="1800" b="1" i="1" dirty="0">
                        <a:solidFill>
                          <a:srgbClr val="4D7C85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 err="1" smtClean="0">
                          <a:solidFill>
                            <a:srgbClr val="50412B"/>
                          </a:solidFill>
                        </a:rPr>
                        <a:t>patronal</a:t>
                      </a:r>
                      <a:r>
                        <a:rPr lang="hu-HU" sz="1600" b="1" dirty="0" smtClean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hu-HU" sz="1600" b="1" dirty="0" err="1" smtClean="0">
                          <a:solidFill>
                            <a:srgbClr val="50412B"/>
                          </a:solidFill>
                        </a:rPr>
                        <a:t>transformation</a:t>
                      </a:r>
                      <a:r>
                        <a:rPr lang="hu-HU" sz="1600" b="1" baseline="0" dirty="0" smtClean="0">
                          <a:solidFill>
                            <a:srgbClr val="50412B"/>
                          </a:solidFill>
                        </a:rPr>
                        <a:t> (</a:t>
                      </a:r>
                      <a:r>
                        <a:rPr lang="hu-HU" sz="1600" b="1" baseline="0" dirty="0" err="1" smtClean="0">
                          <a:solidFill>
                            <a:srgbClr val="50412B"/>
                          </a:solidFill>
                        </a:rPr>
                        <a:t>without</a:t>
                      </a:r>
                      <a:r>
                        <a:rPr lang="hu-HU" sz="1600" b="1" baseline="0" dirty="0" smtClean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hu-HU" sz="1600" b="1" baseline="0" dirty="0" err="1" smtClean="0">
                          <a:solidFill>
                            <a:srgbClr val="50412B"/>
                          </a:solidFill>
                        </a:rPr>
                        <a:t>autocratic</a:t>
                      </a:r>
                      <a:r>
                        <a:rPr lang="hu-HU" sz="1600" b="1" baseline="0" dirty="0" smtClean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hu-HU" sz="1600" b="1" baseline="0" dirty="0" err="1" smtClean="0">
                          <a:solidFill>
                            <a:srgbClr val="50412B"/>
                          </a:solidFill>
                        </a:rPr>
                        <a:t>breakthrough</a:t>
                      </a:r>
                      <a:r>
                        <a:rPr lang="hu-HU" sz="1600" b="1" baseline="0" dirty="0" smtClean="0">
                          <a:solidFill>
                            <a:srgbClr val="50412B"/>
                          </a:solidFill>
                        </a:rPr>
                        <a:t>)</a:t>
                      </a:r>
                      <a:endParaRPr lang="hu-HU" sz="16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 err="1" smtClean="0">
                          <a:solidFill>
                            <a:srgbClr val="50412B"/>
                          </a:solidFill>
                        </a:rPr>
                        <a:t>autocratic</a:t>
                      </a:r>
                      <a:r>
                        <a:rPr lang="hu-HU" sz="1600" b="1" dirty="0" smtClean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hu-HU" sz="1600" b="1" dirty="0" err="1" smtClean="0">
                          <a:solidFill>
                            <a:srgbClr val="50412B"/>
                          </a:solidFill>
                        </a:rPr>
                        <a:t>breakthrough</a:t>
                      </a:r>
                      <a:r>
                        <a:rPr lang="hu-HU" sz="1600" b="1" dirty="0" smtClean="0">
                          <a:solidFill>
                            <a:srgbClr val="50412B"/>
                          </a:solidFill>
                        </a:rPr>
                        <a:t> +</a:t>
                      </a:r>
                      <a:r>
                        <a:rPr lang="hu-HU" sz="1600" b="1" baseline="0" dirty="0" smtClean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hu-HU" sz="1600" b="1" baseline="0" dirty="0" err="1" smtClean="0">
                          <a:solidFill>
                            <a:srgbClr val="50412B"/>
                          </a:solidFill>
                        </a:rPr>
                        <a:t>patronal</a:t>
                      </a:r>
                      <a:r>
                        <a:rPr lang="hu-HU" sz="1600" b="1" baseline="0" dirty="0" smtClean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hu-HU" sz="1600" b="1" baseline="0" dirty="0" err="1" smtClean="0">
                          <a:solidFill>
                            <a:srgbClr val="50412B"/>
                          </a:solidFill>
                        </a:rPr>
                        <a:t>transformation</a:t>
                      </a:r>
                      <a:endParaRPr lang="hu-HU" sz="16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2244221"/>
                  </a:ext>
                </a:extLst>
              </a:tr>
              <a:tr h="953929">
                <a:tc>
                  <a:txBody>
                    <a:bodyPr/>
                    <a:lstStyle/>
                    <a:p>
                      <a:r>
                        <a:rPr lang="hu-HU" sz="1800" b="1" i="1" dirty="0" err="1" smtClean="0">
                          <a:solidFill>
                            <a:srgbClr val="4D7C85"/>
                          </a:solidFill>
                        </a:rPr>
                        <a:t>Patronal</a:t>
                      </a:r>
                      <a:r>
                        <a:rPr lang="hu-HU" sz="1800" b="1" i="1" dirty="0" smtClean="0">
                          <a:solidFill>
                            <a:srgbClr val="4D7C85"/>
                          </a:solidFill>
                        </a:rPr>
                        <a:t> </a:t>
                      </a:r>
                      <a:r>
                        <a:rPr lang="hu-HU" sz="1800" b="1" i="1" dirty="0" err="1" smtClean="0">
                          <a:solidFill>
                            <a:srgbClr val="4D7C85"/>
                          </a:solidFill>
                        </a:rPr>
                        <a:t>democracy</a:t>
                      </a:r>
                      <a:endParaRPr lang="hu-HU" sz="1800" b="1" i="1" dirty="0">
                        <a:solidFill>
                          <a:srgbClr val="4D7C85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 err="1" smtClean="0">
                          <a:solidFill>
                            <a:srgbClr val="50412B"/>
                          </a:solidFill>
                        </a:rPr>
                        <a:t>anti-patronal</a:t>
                      </a:r>
                      <a:r>
                        <a:rPr lang="hu-HU" sz="1600" b="1" dirty="0" smtClean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hu-HU" sz="1600" b="1" dirty="0" err="1" smtClean="0">
                          <a:solidFill>
                            <a:srgbClr val="50412B"/>
                          </a:solidFill>
                        </a:rPr>
                        <a:t>transformation</a:t>
                      </a:r>
                      <a:endParaRPr lang="hu-HU" sz="16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 err="1" smtClean="0">
                          <a:solidFill>
                            <a:srgbClr val="50412B"/>
                          </a:solidFill>
                        </a:rPr>
                        <a:t>autocratic</a:t>
                      </a:r>
                      <a:r>
                        <a:rPr lang="hu-HU" sz="1600" b="1" dirty="0" smtClean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hu-HU" sz="1600" b="1" dirty="0" err="1" smtClean="0">
                          <a:solidFill>
                            <a:srgbClr val="50412B"/>
                          </a:solidFill>
                        </a:rPr>
                        <a:t>breakthrough</a:t>
                      </a:r>
                      <a:endParaRPr lang="hu-HU" sz="16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362255"/>
                  </a:ext>
                </a:extLst>
              </a:tr>
              <a:tr h="953929">
                <a:tc>
                  <a:txBody>
                    <a:bodyPr/>
                    <a:lstStyle/>
                    <a:p>
                      <a:r>
                        <a:rPr lang="hu-HU" sz="1800" b="1" i="1" dirty="0" err="1" smtClean="0">
                          <a:solidFill>
                            <a:srgbClr val="4D7C85"/>
                          </a:solidFill>
                        </a:rPr>
                        <a:t>Patronal</a:t>
                      </a:r>
                      <a:r>
                        <a:rPr lang="hu-HU" sz="1800" b="1" i="1" dirty="0" smtClean="0">
                          <a:solidFill>
                            <a:srgbClr val="4D7C85"/>
                          </a:solidFill>
                        </a:rPr>
                        <a:t> </a:t>
                      </a:r>
                      <a:r>
                        <a:rPr lang="hu-HU" sz="1800" b="1" i="1" dirty="0" err="1" smtClean="0">
                          <a:solidFill>
                            <a:srgbClr val="4D7C85"/>
                          </a:solidFill>
                        </a:rPr>
                        <a:t>autocracy</a:t>
                      </a:r>
                      <a:endParaRPr lang="hu-HU" sz="1800" b="1" i="1" dirty="0">
                        <a:solidFill>
                          <a:srgbClr val="4D7C85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 err="1" smtClean="0">
                          <a:solidFill>
                            <a:srgbClr val="50412B"/>
                          </a:solidFill>
                        </a:rPr>
                        <a:t>democratic</a:t>
                      </a:r>
                      <a:r>
                        <a:rPr lang="hu-HU" sz="1600" b="1" dirty="0" smtClean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hu-HU" sz="1600" b="1" dirty="0" err="1" smtClean="0">
                          <a:solidFill>
                            <a:srgbClr val="50412B"/>
                          </a:solidFill>
                        </a:rPr>
                        <a:t>breakthrough</a:t>
                      </a:r>
                      <a:r>
                        <a:rPr lang="hu-HU" sz="1600" b="1" dirty="0" smtClean="0">
                          <a:solidFill>
                            <a:srgbClr val="50412B"/>
                          </a:solidFill>
                        </a:rPr>
                        <a:t> +</a:t>
                      </a:r>
                      <a:r>
                        <a:rPr lang="hu-HU" sz="1600" b="1" baseline="0" dirty="0" smtClean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hu-HU" sz="1600" b="1" baseline="0" dirty="0" err="1" smtClean="0">
                          <a:solidFill>
                            <a:srgbClr val="50412B"/>
                          </a:solidFill>
                        </a:rPr>
                        <a:t>anti-patronal</a:t>
                      </a:r>
                      <a:r>
                        <a:rPr lang="hu-HU" sz="1600" b="1" baseline="0" dirty="0" smtClean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hu-HU" sz="1600" b="1" baseline="0" dirty="0" err="1" smtClean="0">
                          <a:solidFill>
                            <a:srgbClr val="50412B"/>
                          </a:solidFill>
                        </a:rPr>
                        <a:t>transformation</a:t>
                      </a:r>
                      <a:endParaRPr lang="hu-HU" sz="16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 err="1" smtClean="0">
                          <a:solidFill>
                            <a:srgbClr val="50412B"/>
                          </a:solidFill>
                        </a:rPr>
                        <a:t>democratic</a:t>
                      </a:r>
                      <a:r>
                        <a:rPr lang="hu-HU" sz="1600" b="1" dirty="0" smtClean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hu-HU" sz="1600" b="1" dirty="0" err="1" smtClean="0">
                          <a:solidFill>
                            <a:srgbClr val="50412B"/>
                          </a:solidFill>
                        </a:rPr>
                        <a:t>breakthrough</a:t>
                      </a:r>
                      <a:r>
                        <a:rPr lang="hu-HU" sz="1600" b="1" baseline="0" dirty="0" smtClean="0">
                          <a:solidFill>
                            <a:srgbClr val="50412B"/>
                          </a:solidFill>
                        </a:rPr>
                        <a:t> (</a:t>
                      </a:r>
                      <a:r>
                        <a:rPr lang="hu-HU" sz="1600" b="1" baseline="0" dirty="0" err="1" smtClean="0">
                          <a:solidFill>
                            <a:srgbClr val="50412B"/>
                          </a:solidFill>
                        </a:rPr>
                        <a:t>without</a:t>
                      </a:r>
                      <a:r>
                        <a:rPr lang="hu-HU" sz="1600" b="1" baseline="0" dirty="0" smtClean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hu-HU" sz="1600" b="1" baseline="0" dirty="0" err="1" smtClean="0">
                          <a:solidFill>
                            <a:srgbClr val="50412B"/>
                          </a:solidFill>
                        </a:rPr>
                        <a:t>anti-patronal</a:t>
                      </a:r>
                      <a:r>
                        <a:rPr lang="hu-HU" sz="1600" b="1" baseline="0" dirty="0" smtClean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hu-HU" sz="1600" b="1" baseline="0" dirty="0" err="1" smtClean="0">
                          <a:solidFill>
                            <a:srgbClr val="50412B"/>
                          </a:solidFill>
                        </a:rPr>
                        <a:t>transformation</a:t>
                      </a:r>
                      <a:r>
                        <a:rPr lang="hu-HU" sz="1600" b="1" baseline="0" dirty="0" smtClean="0">
                          <a:solidFill>
                            <a:srgbClr val="50412B"/>
                          </a:solidFill>
                        </a:rPr>
                        <a:t>)</a:t>
                      </a:r>
                      <a:endParaRPr lang="hu-HU" sz="16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8901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7954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771550"/>
          </a:xfrm>
        </p:spPr>
        <p:txBody>
          <a:bodyPr>
            <a:normAutofit/>
          </a:bodyPr>
          <a:lstStyle/>
          <a:p>
            <a:r>
              <a:rPr lang="hu-HU" sz="2200" dirty="0" err="1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Autocratic</a:t>
            </a:r>
            <a:r>
              <a:rPr lang="hu-HU" sz="2200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200" dirty="0" err="1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consolidation</a:t>
            </a:r>
            <a:r>
              <a:rPr lang="hu-HU" sz="2200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200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</a:t>
            </a:r>
            <a:r>
              <a:rPr lang="hu-HU" sz="2200" dirty="0" err="1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numbers</a:t>
            </a:r>
            <a:endParaRPr lang="hu-HU" sz="2200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992788"/>
              </p:ext>
            </p:extLst>
          </p:nvPr>
        </p:nvGraphicFramePr>
        <p:xfrm>
          <a:off x="107950" y="771550"/>
          <a:ext cx="8928099" cy="220923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27746">
                  <a:extLst>
                    <a:ext uri="{9D8B030D-6E8A-4147-A177-3AD203B41FA5}">
                      <a16:colId xmlns:a16="http://schemas.microsoft.com/office/drawing/2014/main" val="3065786555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383590684"/>
                    </a:ext>
                  </a:extLst>
                </a:gridCol>
                <a:gridCol w="1729624">
                  <a:extLst>
                    <a:ext uri="{9D8B030D-6E8A-4147-A177-3AD203B41FA5}">
                      <a16:colId xmlns:a16="http://schemas.microsoft.com/office/drawing/2014/main" val="1727230140"/>
                    </a:ext>
                  </a:extLst>
                </a:gridCol>
                <a:gridCol w="1487539">
                  <a:extLst>
                    <a:ext uri="{9D8B030D-6E8A-4147-A177-3AD203B41FA5}">
                      <a16:colId xmlns:a16="http://schemas.microsoft.com/office/drawing/2014/main" val="1813815109"/>
                    </a:ext>
                  </a:extLst>
                </a:gridCol>
                <a:gridCol w="1487539">
                  <a:extLst>
                    <a:ext uri="{9D8B030D-6E8A-4147-A177-3AD203B41FA5}">
                      <a16:colId xmlns:a16="http://schemas.microsoft.com/office/drawing/2014/main" val="1268015545"/>
                    </a:ext>
                  </a:extLst>
                </a:gridCol>
                <a:gridCol w="1487539">
                  <a:extLst>
                    <a:ext uri="{9D8B030D-6E8A-4147-A177-3AD203B41FA5}">
                      <a16:colId xmlns:a16="http://schemas.microsoft.com/office/drawing/2014/main" val="2883381273"/>
                    </a:ext>
                  </a:extLst>
                </a:gridCol>
              </a:tblGrid>
              <a:tr h="504056"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hu-HU" sz="1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30000"/>
                      </a:srgb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4D7C85"/>
                          </a:solidFill>
                          <a:effectLst/>
                        </a:rPr>
                        <a:t>Improper government influence in civil justice </a:t>
                      </a:r>
                      <a:endParaRPr lang="en-US" sz="1200" b="1" dirty="0" smtClean="0">
                        <a:solidFill>
                          <a:srgbClr val="4D7C85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4D7C85"/>
                          </a:solidFill>
                          <a:effectLst/>
                        </a:rPr>
                        <a:t>(</a:t>
                      </a:r>
                      <a:r>
                        <a:rPr lang="en-US" sz="1200" b="1" dirty="0">
                          <a:solidFill>
                            <a:srgbClr val="4D7C85"/>
                          </a:solidFill>
                          <a:effectLst/>
                        </a:rPr>
                        <a:t>1: perfectly free of influence; 0: perfectly hand-guided) </a:t>
                      </a:r>
                      <a:endParaRPr lang="hu-HU" sz="18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0565810"/>
                  </a:ext>
                </a:extLst>
              </a:tr>
              <a:tr h="204687">
                <a:tc gridSpan="2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0.73-0.89</a:t>
                      </a:r>
                      <a:endParaRPr lang="hu-HU" sz="1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effectLst/>
                        </a:rPr>
                        <a:t>0.56-0.72</a:t>
                      </a:r>
                      <a:endParaRPr lang="hu-HU" sz="18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effectLst/>
                        </a:rPr>
                        <a:t>0.39-0.55</a:t>
                      </a:r>
                      <a:endParaRPr lang="hu-HU" sz="18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0.22-0.38</a:t>
                      </a:r>
                      <a:endParaRPr lang="hu-HU" sz="1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15590"/>
                  </a:ext>
                </a:extLst>
              </a:tr>
              <a:tr h="409373">
                <a:tc rowSpan="4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4D7C85"/>
                          </a:solidFill>
                          <a:effectLst/>
                        </a:rPr>
                        <a:t>Constraints on government powers</a:t>
                      </a:r>
                      <a:endParaRPr lang="hu-HU" sz="1800" b="1" dirty="0">
                        <a:solidFill>
                          <a:srgbClr val="4D7C85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4D7C85"/>
                          </a:solidFill>
                          <a:effectLst/>
                        </a:rPr>
                        <a:t>(1: perfectly constrained; 0: perfectly arbitrary)</a:t>
                      </a:r>
                      <a:endParaRPr lang="hu-HU" sz="18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effectLst/>
                        </a:rPr>
                        <a:t>0.73-0.89</a:t>
                      </a:r>
                      <a:endParaRPr lang="hu-HU" sz="18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Estonia, Czech Republic</a:t>
                      </a:r>
                      <a:endParaRPr lang="hu-HU" sz="1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hu-HU" sz="1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hu-HU" sz="1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hu-HU" sz="1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585040"/>
                  </a:ext>
                </a:extLst>
              </a:tr>
              <a:tr h="28506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effectLst/>
                        </a:rPr>
                        <a:t>0.56-0.72</a:t>
                      </a:r>
                      <a:endParaRPr lang="hu-HU" sz="18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hu-HU" sz="1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Romania</a:t>
                      </a:r>
                      <a:endParaRPr lang="hu-HU" sz="1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Georgia, Poland</a:t>
                      </a:r>
                      <a:endParaRPr lang="hu-HU" sz="1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hu-HU" sz="1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7684901"/>
                  </a:ext>
                </a:extLst>
              </a:tr>
              <a:tr h="520981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0.39-0.55</a:t>
                      </a:r>
                      <a:endParaRPr lang="hu-HU" sz="1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hu-HU" sz="1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hu-HU" sz="1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Macedonia</a:t>
                      </a:r>
                      <a:endParaRPr lang="hu-HU" sz="1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Ukraine, Moldova, Kazakhstan, Hungary</a:t>
                      </a:r>
                      <a:endParaRPr lang="hu-HU" sz="1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190164"/>
                  </a:ext>
                </a:extLst>
              </a:tr>
              <a:tr h="28506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0.22-0.38</a:t>
                      </a:r>
                      <a:endParaRPr lang="hu-HU" sz="1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hu-HU" sz="1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hu-HU" sz="18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hu-HU" sz="1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Russia, China</a:t>
                      </a:r>
                      <a:endParaRPr lang="hu-HU" sz="1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922210"/>
                  </a:ext>
                </a:extLst>
              </a:tr>
            </a:tbl>
          </a:graphicData>
        </a:graphic>
      </p:graphicFrame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8670359"/>
              </p:ext>
            </p:extLst>
          </p:nvPr>
        </p:nvGraphicFramePr>
        <p:xfrm>
          <a:off x="107951" y="3075806"/>
          <a:ext cx="8928098" cy="194421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27745">
                  <a:extLst>
                    <a:ext uri="{9D8B030D-6E8A-4147-A177-3AD203B41FA5}">
                      <a16:colId xmlns:a16="http://schemas.microsoft.com/office/drawing/2014/main" val="3543494847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862449335"/>
                    </a:ext>
                  </a:extLst>
                </a:gridCol>
                <a:gridCol w="1727236">
                  <a:extLst>
                    <a:ext uri="{9D8B030D-6E8A-4147-A177-3AD203B41FA5}">
                      <a16:colId xmlns:a16="http://schemas.microsoft.com/office/drawing/2014/main" val="1736005879"/>
                    </a:ext>
                  </a:extLst>
                </a:gridCol>
                <a:gridCol w="1488335">
                  <a:extLst>
                    <a:ext uri="{9D8B030D-6E8A-4147-A177-3AD203B41FA5}">
                      <a16:colId xmlns:a16="http://schemas.microsoft.com/office/drawing/2014/main" val="87140487"/>
                    </a:ext>
                  </a:extLst>
                </a:gridCol>
                <a:gridCol w="1488335">
                  <a:extLst>
                    <a:ext uri="{9D8B030D-6E8A-4147-A177-3AD203B41FA5}">
                      <a16:colId xmlns:a16="http://schemas.microsoft.com/office/drawing/2014/main" val="673464075"/>
                    </a:ext>
                  </a:extLst>
                </a:gridCol>
                <a:gridCol w="1488335">
                  <a:extLst>
                    <a:ext uri="{9D8B030D-6E8A-4147-A177-3AD203B41FA5}">
                      <a16:colId xmlns:a16="http://schemas.microsoft.com/office/drawing/2014/main" val="1316461809"/>
                    </a:ext>
                  </a:extLst>
                </a:gridCol>
              </a:tblGrid>
              <a:tr h="216024"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hu-HU" sz="1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30000"/>
                      </a:srgb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4D7C85"/>
                          </a:solidFill>
                          <a:effectLst/>
                        </a:rPr>
                        <a:t>Fundamental rights (1: perfectly protected; 0: perfectly ignored) </a:t>
                      </a:r>
                      <a:endParaRPr lang="hu-HU" sz="12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4496890"/>
                  </a:ext>
                </a:extLst>
              </a:tr>
              <a:tr h="216024">
                <a:tc gridSpan="2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effectLst/>
                        </a:rPr>
                        <a:t>0.73-0.89</a:t>
                      </a:r>
                      <a:endParaRPr lang="hu-HU" sz="12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effectLst/>
                        </a:rPr>
                        <a:t>0.56-0.72</a:t>
                      </a:r>
                      <a:endParaRPr lang="hu-HU" sz="12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effectLst/>
                        </a:rPr>
                        <a:t>0.39-0.55</a:t>
                      </a:r>
                      <a:endParaRPr lang="hu-HU" sz="12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0.22-0.38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3393795"/>
                  </a:ext>
                </a:extLst>
              </a:tr>
              <a:tr h="432048">
                <a:tc rowSpan="4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4D7C85"/>
                          </a:solidFill>
                          <a:effectLst/>
                        </a:rPr>
                        <a:t>Constraints on government powers</a:t>
                      </a:r>
                      <a:endParaRPr lang="hu-HU" sz="1200" b="1" dirty="0">
                        <a:solidFill>
                          <a:srgbClr val="4D7C85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4D7C85"/>
                          </a:solidFill>
                          <a:effectLst/>
                        </a:rPr>
                        <a:t>(1: perfectly constrained; 0: perfectly arbitrary)</a:t>
                      </a:r>
                      <a:endParaRPr lang="hu-HU" sz="12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0.73-0.89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effectLst/>
                        </a:rPr>
                        <a:t>Estonia, Czech Republic</a:t>
                      </a:r>
                      <a:endParaRPr lang="hu-HU" sz="12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hu-HU" sz="12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hu-HU" sz="12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hu-HU" sz="1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542259"/>
                  </a:ext>
                </a:extLst>
              </a:tr>
              <a:tr h="43204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effectLst/>
                        </a:rPr>
                        <a:t>0.56-0.72</a:t>
                      </a:r>
                      <a:endParaRPr lang="hu-HU" sz="12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hu-HU" sz="1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Georgia, Poland, Romania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hu-HU" sz="1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hu-HU" sz="1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4572851"/>
                  </a:ext>
                </a:extLst>
              </a:tr>
              <a:tr h="43204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effectLst/>
                        </a:rPr>
                        <a:t>0.39-0.55</a:t>
                      </a:r>
                      <a:endParaRPr lang="hu-HU" sz="12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hu-HU" sz="1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effectLst/>
                        </a:rPr>
                        <a:t>Macedonia, Ukraine, Hungary</a:t>
                      </a:r>
                      <a:endParaRPr lang="hu-HU" sz="12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Moldova, Kazakhstan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hu-HU" sz="12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2730347"/>
                  </a:ext>
                </a:extLst>
              </a:tr>
              <a:tr h="216024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effectLst/>
                        </a:rPr>
                        <a:t>0.22-0.38</a:t>
                      </a:r>
                      <a:endParaRPr lang="hu-HU" sz="12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hu-HU" sz="12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hu-HU" sz="12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effectLst/>
                        </a:rPr>
                        <a:t>Russia</a:t>
                      </a:r>
                      <a:endParaRPr lang="hu-HU" sz="12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China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0172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6435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915988"/>
          </a:xfrm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Separation of </a:t>
            </a:r>
            <a:r>
              <a:rPr lang="hu-HU" sz="2200" dirty="0" err="1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resources</a:t>
            </a:r>
            <a:r>
              <a:rPr lang="en-US" sz="2200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power within </a:t>
            </a:r>
            <a:br>
              <a:rPr lang="en-US" sz="2200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200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single-pyramid patronal network</a:t>
            </a:r>
            <a:endParaRPr lang="hu-HU" sz="2200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051898"/>
              </p:ext>
            </p:extLst>
          </p:nvPr>
        </p:nvGraphicFramePr>
        <p:xfrm>
          <a:off x="107950" y="987425"/>
          <a:ext cx="8928100" cy="40575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7001">
                  <a:extLst>
                    <a:ext uri="{9D8B030D-6E8A-4147-A177-3AD203B41FA5}">
                      <a16:colId xmlns:a16="http://schemas.microsoft.com/office/drawing/2014/main" val="2840615502"/>
                    </a:ext>
                  </a:extLst>
                </a:gridCol>
                <a:gridCol w="1731406">
                  <a:extLst>
                    <a:ext uri="{9D8B030D-6E8A-4147-A177-3AD203B41FA5}">
                      <a16:colId xmlns:a16="http://schemas.microsoft.com/office/drawing/2014/main" val="989130072"/>
                    </a:ext>
                  </a:extLst>
                </a:gridCol>
                <a:gridCol w="1677001">
                  <a:extLst>
                    <a:ext uri="{9D8B030D-6E8A-4147-A177-3AD203B41FA5}">
                      <a16:colId xmlns:a16="http://schemas.microsoft.com/office/drawing/2014/main" val="1912223648"/>
                    </a:ext>
                  </a:extLst>
                </a:gridCol>
                <a:gridCol w="2002476">
                  <a:extLst>
                    <a:ext uri="{9D8B030D-6E8A-4147-A177-3AD203B41FA5}">
                      <a16:colId xmlns:a16="http://schemas.microsoft.com/office/drawing/2014/main" val="1171836992"/>
                    </a:ext>
                  </a:extLst>
                </a:gridCol>
                <a:gridCol w="1840216">
                  <a:extLst>
                    <a:ext uri="{9D8B030D-6E8A-4147-A177-3AD203B41FA5}">
                      <a16:colId xmlns:a16="http://schemas.microsoft.com/office/drawing/2014/main" val="3705829346"/>
                    </a:ext>
                  </a:extLst>
                </a:gridCol>
              </a:tblGrid>
              <a:tr h="9638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u-HU" sz="2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50412B"/>
                          </a:solidFill>
                          <a:effectLst/>
                        </a:rPr>
                        <a:t>Political power </a:t>
                      </a: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</a:rPr>
                        <a:t>(executive)</a:t>
                      </a:r>
                      <a:endParaRPr lang="hu-HU" sz="20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50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50412B"/>
                          </a:solidFill>
                          <a:effectLst/>
                        </a:rPr>
                        <a:t>Political power </a:t>
                      </a: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</a:rPr>
                        <a:t>(party background)</a:t>
                      </a:r>
                      <a:endParaRPr lang="hu-HU" sz="20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50412B"/>
                          </a:solidFill>
                          <a:effectLst/>
                        </a:rPr>
                        <a:t>Economic power </a:t>
                      </a: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</a:rPr>
                        <a:t>(nation-level industrial)</a:t>
                      </a:r>
                      <a:endParaRPr lang="hu-HU" sz="20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50412B"/>
                          </a:solidFill>
                          <a:effectLst/>
                        </a:rPr>
                        <a:t>Economic power </a:t>
                      </a: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</a:rPr>
                        <a:t>(nation-level media)</a:t>
                      </a:r>
                      <a:endParaRPr lang="hu-HU" sz="20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8870984"/>
                  </a:ext>
                </a:extLst>
              </a:tr>
              <a:tr h="4383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50412B"/>
                          </a:solidFill>
                          <a:effectLst/>
                        </a:rPr>
                        <a:t>Chief patron</a:t>
                      </a:r>
                      <a:endParaRPr lang="hu-HU" sz="24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50412B"/>
                          </a:solidFill>
                          <a:effectLst/>
                        </a:rPr>
                        <a:t>+</a:t>
                      </a:r>
                      <a:endParaRPr lang="hu-HU" sz="32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B178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+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B178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50412B"/>
                          </a:solidFill>
                          <a:effectLst/>
                        </a:rPr>
                        <a:t>+</a:t>
                      </a:r>
                      <a:endParaRPr lang="hu-HU" sz="32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B178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+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B178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7699658"/>
                  </a:ext>
                </a:extLst>
              </a:tr>
              <a:tr h="4383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50412B"/>
                          </a:solidFill>
                          <a:effectLst/>
                        </a:rPr>
                        <a:t>Poligarch (1)</a:t>
                      </a:r>
                      <a:endParaRPr lang="hu-HU" sz="24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+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B178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+ 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95A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410982"/>
                  </a:ext>
                </a:extLst>
              </a:tr>
              <a:tr h="4383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50412B"/>
                          </a:solidFill>
                          <a:effectLst/>
                        </a:rPr>
                        <a:t>Poligarch (2)</a:t>
                      </a:r>
                      <a:endParaRPr lang="hu-HU" sz="24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+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B178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+ 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95A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102672"/>
                  </a:ext>
                </a:extLst>
              </a:tr>
              <a:tr h="4383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50412B"/>
                          </a:solidFill>
                          <a:effectLst/>
                        </a:rPr>
                        <a:t>Oligarch (1)</a:t>
                      </a:r>
                      <a:endParaRPr lang="hu-HU" sz="24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+ 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95A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+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B178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0913772"/>
                  </a:ext>
                </a:extLst>
              </a:tr>
              <a:tr h="4383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50412B"/>
                          </a:solidFill>
                          <a:effectLst/>
                        </a:rPr>
                        <a:t>Oligarch (2)</a:t>
                      </a:r>
                      <a:endParaRPr lang="hu-HU" sz="24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+ 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95A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+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B178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401315"/>
                  </a:ext>
                </a:extLst>
              </a:tr>
              <a:tr h="4383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50412B"/>
                          </a:solidFill>
                          <a:effectLst/>
                        </a:rPr>
                        <a:t>Political stooge</a:t>
                      </a:r>
                      <a:endParaRPr lang="hu-HU" sz="24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169888"/>
                  </a:ext>
                </a:extLst>
              </a:tr>
              <a:tr h="4383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50412B"/>
                          </a:solidFill>
                          <a:effectLst/>
                        </a:rPr>
                        <a:t>Economic stooge</a:t>
                      </a:r>
                      <a:endParaRPr lang="hu-HU" sz="24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32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11363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61298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3818</TotalTime>
  <Words>612</Words>
  <Application>Microsoft Office PowerPoint</Application>
  <PresentationFormat>On-screen Show (16:9)</PresentationFormat>
  <Paragraphs>175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SimSun</vt:lpstr>
      <vt:lpstr>Arial</vt:lpstr>
      <vt:lpstr>Calibri</vt:lpstr>
      <vt:lpstr>Open Sans</vt:lpstr>
      <vt:lpstr>Times New Roman</vt:lpstr>
      <vt:lpstr>Wingdings</vt:lpstr>
      <vt:lpstr>Office-téma</vt:lpstr>
      <vt:lpstr>Politics of instability:  defensive mechanisms, color revolutions,  and the forms of reversing autocratic change</vt:lpstr>
      <vt:lpstr>Defensive mechanisms in the three polar type regimes</vt:lpstr>
      <vt:lpstr>Defensive mechanisms of liberal democracy</vt:lpstr>
      <vt:lpstr>Different levels of autocratic change</vt:lpstr>
      <vt:lpstr>Patronal democracy: the dynamic equilibrium  of competing patronal networks</vt:lpstr>
      <vt:lpstr>Comparison of democratic governance  in the color revolution countries</vt:lpstr>
      <vt:lpstr>Processes of regime dynamics and cycles</vt:lpstr>
      <vt:lpstr>Autocratic consolidation in numbers</vt:lpstr>
      <vt:lpstr>Separation of resources of power within  the single-pyramid patronal network</vt:lpstr>
      <vt:lpstr>Ideal type comebacks from different  levels of autocratic change</vt:lpstr>
      <vt:lpstr>Different levels of democratic change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Magyar Bálint</dc:creator>
  <cp:lastModifiedBy>Balint</cp:lastModifiedBy>
  <cp:revision>601</cp:revision>
  <dcterms:created xsi:type="dcterms:W3CDTF">2017-05-01T09:52:15Z</dcterms:created>
  <dcterms:modified xsi:type="dcterms:W3CDTF">2020-03-13T07:55:18Z</dcterms:modified>
</cp:coreProperties>
</file>