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99" r:id="rId13"/>
    <p:sldId id="301" r:id="rId14"/>
    <p:sldId id="287" r:id="rId15"/>
    <p:sldId id="300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 userDrawn="1">
          <p15:clr>
            <a:srgbClr val="A4A3A4"/>
          </p15:clr>
        </p15:guide>
        <p15:guide id="2" pos="68" userDrawn="1">
          <p15:clr>
            <a:srgbClr val="A4A3A4"/>
          </p15:clr>
        </p15:guide>
        <p15:guide id="3" pos="5692" userDrawn="1">
          <p15:clr>
            <a:srgbClr val="A4A3A4"/>
          </p15:clr>
        </p15:guide>
        <p15:guide id="4" orient="horz" pos="622" userDrawn="1">
          <p15:clr>
            <a:srgbClr val="A4A3A4"/>
          </p15:clr>
        </p15:guide>
        <p15:guide id="6" orient="horz" pos="1620" userDrawn="1">
          <p15:clr>
            <a:srgbClr val="A4A3A4"/>
          </p15:clr>
        </p15:guide>
        <p15:guide id="7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9BE"/>
    <a:srgbClr val="EFEAE4"/>
    <a:srgbClr val="4D7C85"/>
    <a:srgbClr val="504131"/>
    <a:srgbClr val="CD5F50"/>
    <a:srgbClr val="395A61"/>
    <a:srgbClr val="50412B"/>
    <a:srgbClr val="B3A99D"/>
    <a:srgbClr val="8D503B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4" autoAdjust="0"/>
    <p:restoredTop sz="92511" autoAdjust="0"/>
  </p:normalViewPr>
  <p:slideViewPr>
    <p:cSldViewPr>
      <p:cViewPr varScale="1">
        <p:scale>
          <a:sx n="89" d="100"/>
          <a:sy n="89" d="100"/>
        </p:scale>
        <p:origin x="756" y="66"/>
      </p:cViewPr>
      <p:guideLst>
        <p:guide orient="horz" pos="3162"/>
        <p:guide pos="68"/>
        <p:guide pos="5692"/>
        <p:guide orient="horz" pos="622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9215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4053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7164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3FA9-1773-4857-879C-35FAF6B2B48E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4873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2229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9126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388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2655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2382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7188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273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baseline="0" noProof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1926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2829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6062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089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200" b="1" cap="all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b="1" dirty="0" smtClean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endParaRPr lang="en-GB" sz="51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07950" y="1563638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err="1" smtClean="0">
                <a:solidFill>
                  <a:srgbClr val="8D503B"/>
                </a:solidFill>
              </a:rPr>
              <a:t>Comparative</a:t>
            </a:r>
            <a:r>
              <a:rPr lang="hu-HU" sz="3600" b="1" dirty="0" smtClean="0">
                <a:solidFill>
                  <a:srgbClr val="8D503B"/>
                </a:solidFill>
              </a:rPr>
              <a:t> </a:t>
            </a:r>
            <a:r>
              <a:rPr lang="hu-HU" sz="3600" b="1" dirty="0" err="1" smtClean="0">
                <a:solidFill>
                  <a:srgbClr val="8D503B"/>
                </a:solidFill>
              </a:rPr>
              <a:t>economic</a:t>
            </a:r>
            <a:r>
              <a:rPr lang="hu-HU" sz="3600" b="1" dirty="0" smtClean="0">
                <a:solidFill>
                  <a:srgbClr val="8D503B"/>
                </a:solidFill>
              </a:rPr>
              <a:t> </a:t>
            </a:r>
            <a:r>
              <a:rPr lang="hu-HU" sz="3600" b="1" dirty="0" err="1" smtClean="0">
                <a:solidFill>
                  <a:srgbClr val="8D503B"/>
                </a:solidFill>
              </a:rPr>
              <a:t>systems</a:t>
            </a:r>
            <a:r>
              <a:rPr lang="hu-HU" sz="3600" b="1" dirty="0" smtClean="0">
                <a:solidFill>
                  <a:srgbClr val="8D503B"/>
                </a:solidFill>
              </a:rPr>
              <a:t>:</a:t>
            </a:r>
          </a:p>
          <a:p>
            <a:r>
              <a:rPr lang="hu-HU" sz="3600" b="1" dirty="0" err="1" smtClean="0">
                <a:solidFill>
                  <a:srgbClr val="8D503B"/>
                </a:solidFill>
              </a:rPr>
              <a:t>How</a:t>
            </a:r>
            <a:r>
              <a:rPr lang="hu-HU" sz="3600" b="1" dirty="0" smtClean="0">
                <a:solidFill>
                  <a:srgbClr val="8D503B"/>
                </a:solidFill>
              </a:rPr>
              <a:t> </a:t>
            </a:r>
            <a:r>
              <a:rPr lang="hu-HU" sz="3600" b="1" dirty="0" err="1" smtClean="0">
                <a:solidFill>
                  <a:srgbClr val="8D503B"/>
                </a:solidFill>
              </a:rPr>
              <a:t>do</a:t>
            </a:r>
            <a:r>
              <a:rPr lang="hu-HU" sz="3600" b="1" dirty="0" smtClean="0">
                <a:solidFill>
                  <a:srgbClr val="8D503B"/>
                </a:solidFill>
              </a:rPr>
              <a:t> </a:t>
            </a:r>
            <a:r>
              <a:rPr lang="hu-HU" sz="3600" b="1" dirty="0" err="1" smtClean="0">
                <a:solidFill>
                  <a:srgbClr val="8D503B"/>
                </a:solidFill>
              </a:rPr>
              <a:t>Russia</a:t>
            </a:r>
            <a:r>
              <a:rPr lang="hu-HU" sz="3600" b="1" dirty="0" smtClean="0">
                <a:solidFill>
                  <a:srgbClr val="8D503B"/>
                </a:solidFill>
              </a:rPr>
              <a:t> and </a:t>
            </a:r>
            <a:r>
              <a:rPr lang="hu-HU" sz="3600" b="1" dirty="0" err="1" smtClean="0">
                <a:solidFill>
                  <a:srgbClr val="8D503B"/>
                </a:solidFill>
              </a:rPr>
              <a:t>China</a:t>
            </a:r>
            <a:r>
              <a:rPr lang="hu-HU" sz="3600" b="1" dirty="0" smtClean="0">
                <a:solidFill>
                  <a:srgbClr val="8D503B"/>
                </a:solidFill>
              </a:rPr>
              <a:t> </a:t>
            </a:r>
            <a:r>
              <a:rPr lang="hu-HU" sz="3600" b="1" dirty="0" err="1" smtClean="0">
                <a:solidFill>
                  <a:srgbClr val="8D503B"/>
                </a:solidFill>
              </a:rPr>
              <a:t>work</a:t>
            </a:r>
            <a:r>
              <a:rPr lang="hu-HU" sz="3600" b="1" smtClean="0">
                <a:solidFill>
                  <a:srgbClr val="8D503B"/>
                </a:solidFill>
              </a:rPr>
              <a:t>?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2035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D503B"/>
                </a:solidFill>
              </a:rPr>
              <a:t>Different types of coercive takeover </a:t>
            </a:r>
            <a:r>
              <a:rPr lang="ru-RU" dirty="0" smtClean="0">
                <a:solidFill>
                  <a:srgbClr val="8D503B"/>
                </a:solidFill>
              </a:rPr>
              <a:t/>
            </a:r>
            <a:br>
              <a:rPr lang="ru-RU" dirty="0" smtClean="0">
                <a:solidFill>
                  <a:srgbClr val="8D503B"/>
                </a:solidFill>
              </a:rPr>
            </a:br>
            <a:r>
              <a:rPr lang="en-US" dirty="0" smtClean="0">
                <a:solidFill>
                  <a:srgbClr val="8D503B"/>
                </a:solidFill>
              </a:rPr>
              <a:t>of </a:t>
            </a:r>
            <a:r>
              <a:rPr lang="en-US" dirty="0">
                <a:solidFill>
                  <a:srgbClr val="8D503B"/>
                </a:solidFill>
              </a:rPr>
              <a:t>non-monetary property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462208"/>
              </p:ext>
            </p:extLst>
          </p:nvPr>
        </p:nvGraphicFramePr>
        <p:xfrm>
          <a:off x="107949" y="1203598"/>
          <a:ext cx="8928102" cy="3528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1454">
                  <a:extLst>
                    <a:ext uri="{9D8B030D-6E8A-4147-A177-3AD203B41FA5}">
                      <a16:colId xmlns:a16="http://schemas.microsoft.com/office/drawing/2014/main" val="490010920"/>
                    </a:ext>
                  </a:extLst>
                </a:gridCol>
                <a:gridCol w="3795681">
                  <a:extLst>
                    <a:ext uri="{9D8B030D-6E8A-4147-A177-3AD203B41FA5}">
                      <a16:colId xmlns:a16="http://schemas.microsoft.com/office/drawing/2014/main" val="2843578138"/>
                    </a:ext>
                  </a:extLst>
                </a:gridCol>
                <a:gridCol w="3420967">
                  <a:extLst>
                    <a:ext uri="{9D8B030D-6E8A-4147-A177-3AD203B41FA5}">
                      <a16:colId xmlns:a16="http://schemas.microsoft.com/office/drawing/2014/main" val="2033333998"/>
                    </a:ext>
                  </a:extLst>
                </a:gridCol>
              </a:tblGrid>
              <a:tr h="704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For public gain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For private gain 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163539"/>
                  </a:ext>
                </a:extLst>
              </a:tr>
              <a:tr h="1606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Normative targeting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lvl="0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expropriation (of industry/market or assets of a discriminated group)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lvl="0" indent="-182563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predation (of industry/market or assets of a discriminated group)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082906"/>
                  </a:ext>
                </a:extLst>
              </a:tr>
              <a:tr h="1216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Discretional targeting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lvl="0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expropriation (of concrete assets)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lvl="0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predation (of concrete assets)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566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323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06963"/>
              </p:ext>
            </p:extLst>
          </p:nvPr>
        </p:nvGraphicFramePr>
        <p:xfrm>
          <a:off x="107950" y="843558"/>
          <a:ext cx="8928101" cy="4214651"/>
        </p:xfrm>
        <a:graphic>
          <a:graphicData uri="http://schemas.openxmlformats.org/drawingml/2006/table">
            <a:tbl>
              <a:tblPr/>
              <a:tblGrid>
                <a:gridCol w="1270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8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0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6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2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Strength of the state</a:t>
                      </a:r>
                      <a:endParaRPr lang="hu-HU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„</a:t>
                      </a:r>
                      <a:r>
                        <a:rPr lang="en-US" sz="1600" b="1" dirty="0" err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Legiti-macy</a:t>
                      </a:r>
                      <a:r>
                        <a:rPr lang="en-US" sz="16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”</a:t>
                      </a:r>
                      <a:endParaRPr lang="hu-HU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of raiding</a:t>
                      </a:r>
                      <a:endParaRPr lang="hu-HU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The initiator or client of the corporate raiding </a:t>
                      </a:r>
                      <a:endParaRPr lang="hu-HU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20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Organized </a:t>
                      </a:r>
                      <a:r>
                        <a:rPr lang="en-US" sz="1200" b="1" i="1" dirty="0" err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upperworld</a:t>
                      </a:r>
                      <a:r>
                        <a:rPr lang="en-US" sz="1200" b="1" i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: chief patron (top level public authority)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Low or middle level public authority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Rival entrepreneurs or oligarchs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Organized underworld: criminal groups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485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Strong </a:t>
                      </a:r>
                      <a:r>
                        <a:rPr lang="en-US" sz="16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state</a:t>
                      </a:r>
                      <a:endParaRPr lang="hu-HU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hu-HU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hu-HU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hu-HU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GB" sz="1600" b="1" baseline="0" dirty="0" smtClean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GB" sz="1600" b="1" dirty="0" smtClean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Weak </a:t>
                      </a:r>
                      <a:r>
                        <a:rPr lang="en-US" sz="16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state</a:t>
                      </a:r>
                      <a:endParaRPr lang="hu-HU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Times New Roman"/>
                        </a:rPr>
                        <a:t>White </a:t>
                      </a: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Times New Roman"/>
                        </a:rPr>
                        <a:t>raiding</a:t>
                      </a:r>
                      <a:endParaRPr lang="hu-HU" sz="1600" b="1" dirty="0">
                        <a:solidFill>
                          <a:srgbClr val="CD5F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</a:t>
                      </a: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</a:t>
                      </a: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</a:t>
                      </a: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XXXXXXXXXXXXXXXXXXXXXXXXXXX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1" dirty="0" smtClean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1" dirty="0" smtClean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XXXXXXXXXXXXXXXXX</a:t>
                      </a: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79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Times New Roman"/>
                        </a:rPr>
                        <a:t>Gray </a:t>
                      </a: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Times New Roman"/>
                        </a:rPr>
                        <a:t>raiding</a:t>
                      </a:r>
                      <a:endParaRPr lang="hu-HU" sz="1600" b="1" dirty="0">
                        <a:solidFill>
                          <a:srgbClr val="CD5F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</a:t>
                      </a: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</a:t>
                      </a: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</a:t>
                      </a: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1" dirty="0" smtClean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</a:t>
                      </a: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</a:t>
                      </a: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1" dirty="0" smtClean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1" dirty="0" smtClean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XXXXXXXXXXXXXXX</a:t>
                      </a:r>
                      <a:endParaRPr lang="en-US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11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Times New Roman"/>
                        </a:rPr>
                        <a:t>Black </a:t>
                      </a: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Times New Roman"/>
                        </a:rPr>
                        <a:t>raiding</a:t>
                      </a:r>
                      <a:endParaRPr lang="hu-HU" sz="1600" b="1" dirty="0">
                        <a:solidFill>
                          <a:srgbClr val="CD5F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</a:t>
                      </a: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</a:t>
                      </a: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</a:t>
                      </a: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</a:t>
                      </a: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349">
                <a:tc rowSpan="4"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400" b="1" dirty="0" smtClean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Institutional 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environment and features of the raiding action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Criminal state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Corrupt/Captured state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Failed state</a:t>
                      </a:r>
                      <a:endParaRPr lang="hu-HU" sz="1400" b="1" i="0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698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Single-pyramid </a:t>
                      </a:r>
                      <a:r>
                        <a:rPr lang="en-US" sz="14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power network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Multi-pyramid </a:t>
                      </a:r>
                      <a:r>
                        <a:rPr lang="en-US" sz="14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power network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349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Monopolized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Oligarchic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Competitive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349">
                <a:tc gridSpan="2"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hu-HU" sz="1400" b="1" dirty="0" err="1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ligarch</a:t>
                      </a:r>
                      <a:r>
                        <a:rPr lang="hu-HU" sz="14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400" b="1" dirty="0" err="1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capture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4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tate capture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n.a</a:t>
                      </a:r>
                      <a:r>
                        <a:rPr lang="en-US" sz="14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107949" y="0"/>
            <a:ext cx="8928101" cy="84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8D503B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Types and some features of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8D503B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reiderstvo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8D503B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8D503B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in post-communist regimes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8D503B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771550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rgbClr val="8D503B"/>
                </a:solidFill>
              </a:rPr>
              <a:t>White </a:t>
            </a:r>
            <a:r>
              <a:rPr lang="hu-HU" sz="2400" b="1" dirty="0" err="1" smtClean="0">
                <a:solidFill>
                  <a:srgbClr val="8D503B"/>
                </a:solidFill>
              </a:rPr>
              <a:t>raiding</a:t>
            </a:r>
            <a:r>
              <a:rPr lang="hu-HU" sz="2400" b="1" dirty="0" smtClean="0">
                <a:solidFill>
                  <a:srgbClr val="8D503B"/>
                </a:solidFill>
              </a:rPr>
              <a:t> </a:t>
            </a:r>
            <a:r>
              <a:rPr lang="hu-HU" sz="2400" b="1" dirty="0" err="1" smtClean="0">
                <a:solidFill>
                  <a:srgbClr val="8D503B"/>
                </a:solidFill>
              </a:rPr>
              <a:t>in</a:t>
            </a:r>
            <a:r>
              <a:rPr lang="hu-HU" sz="2400" b="1" dirty="0" smtClean="0">
                <a:solidFill>
                  <a:srgbClr val="8D503B"/>
                </a:solidFill>
              </a:rPr>
              <a:t> a </a:t>
            </a:r>
            <a:r>
              <a:rPr lang="hu-HU" sz="2400" b="1" dirty="0" err="1" smtClean="0">
                <a:solidFill>
                  <a:srgbClr val="8D503B"/>
                </a:solidFill>
              </a:rPr>
              <a:t>criminal</a:t>
            </a:r>
            <a:r>
              <a:rPr lang="hu-HU" sz="2400" b="1" dirty="0" smtClean="0">
                <a:solidFill>
                  <a:srgbClr val="8D503B"/>
                </a:solidFill>
              </a:rPr>
              <a:t> </a:t>
            </a:r>
            <a:r>
              <a:rPr lang="hu-HU" sz="2400" b="1" dirty="0" err="1" smtClean="0">
                <a:solidFill>
                  <a:srgbClr val="8D503B"/>
                </a:solidFill>
              </a:rPr>
              <a:t>state</a:t>
            </a:r>
            <a:r>
              <a:rPr lang="hu-HU" sz="2400" b="1" dirty="0" smtClean="0">
                <a:solidFill>
                  <a:srgbClr val="8D503B"/>
                </a:solidFill>
              </a:rPr>
              <a:t/>
            </a:r>
            <a:br>
              <a:rPr lang="hu-HU" sz="2400" b="1" dirty="0" smtClean="0">
                <a:solidFill>
                  <a:srgbClr val="8D503B"/>
                </a:solidFill>
              </a:rPr>
            </a:br>
            <a:r>
              <a:rPr lang="hu-HU" sz="1800" b="1" dirty="0" smtClean="0">
                <a:solidFill>
                  <a:srgbClr val="8D503B"/>
                </a:solidFill>
              </a:rPr>
              <a:t>(</a:t>
            </a:r>
            <a:r>
              <a:rPr lang="hu-HU" sz="1800" b="1" dirty="0" err="1" smtClean="0">
                <a:solidFill>
                  <a:srgbClr val="8D503B"/>
                </a:solidFill>
              </a:rPr>
              <a:t>Hungarian</a:t>
            </a:r>
            <a:r>
              <a:rPr lang="hu-HU" sz="1800" b="1" dirty="0" smtClean="0">
                <a:solidFill>
                  <a:srgbClr val="8D503B"/>
                </a:solidFill>
              </a:rPr>
              <a:t> </a:t>
            </a:r>
            <a:r>
              <a:rPr lang="hu-HU" sz="1800" b="1" dirty="0" err="1" smtClean="0">
                <a:solidFill>
                  <a:srgbClr val="8D503B"/>
                </a:solidFill>
              </a:rPr>
              <a:t>examples</a:t>
            </a:r>
            <a:r>
              <a:rPr lang="hu-HU" sz="1800" b="1" dirty="0" smtClean="0">
                <a:solidFill>
                  <a:srgbClr val="8D503B"/>
                </a:solidFill>
              </a:rPr>
              <a:t>)</a:t>
            </a:r>
            <a:endParaRPr lang="hu-HU" sz="1800" b="1" dirty="0">
              <a:solidFill>
                <a:srgbClr val="8D503B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224108"/>
              </p:ext>
            </p:extLst>
          </p:nvPr>
        </p:nvGraphicFramePr>
        <p:xfrm>
          <a:off x="107949" y="773480"/>
          <a:ext cx="8928101" cy="4299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3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2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2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6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8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Action by the criminal organization</a:t>
                      </a:r>
                      <a:endParaRPr lang="hu-HU" sz="1400" b="1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ESMA</a:t>
                      </a:r>
                      <a:r>
                        <a:rPr lang="hu-HU" sz="1400" b="1" i="1" dirty="0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hu-HU" sz="1400" b="1" i="1" dirty="0" err="1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outdoor</a:t>
                      </a:r>
                      <a:r>
                        <a:rPr lang="hu-HU" sz="1400" b="1" i="1" dirty="0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400" b="1" i="1" dirty="0" err="1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advertising</a:t>
                      </a:r>
                      <a:r>
                        <a:rPr lang="hu-HU" sz="1400" b="1" i="1" dirty="0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400" b="1" i="1" dirty="0" err="1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company</a:t>
                      </a:r>
                      <a:r>
                        <a:rPr lang="hu-HU" sz="1400" b="1" i="1" dirty="0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hu-HU" sz="1400" b="1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Land </a:t>
                      </a:r>
                      <a:r>
                        <a:rPr lang="en-US" sz="1400" b="1" i="1" dirty="0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leases</a:t>
                      </a:r>
                      <a:r>
                        <a:rPr lang="hu-HU" sz="1400" b="1" i="1" dirty="0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 of </a:t>
                      </a:r>
                      <a:r>
                        <a:rPr lang="hu-HU" sz="1400" b="1" i="1" dirty="0" err="1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state</a:t>
                      </a:r>
                      <a:r>
                        <a:rPr lang="hu-HU" sz="1400" b="1" i="1" dirty="0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400" b="1" i="1" dirty="0" err="1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lands</a:t>
                      </a:r>
                      <a:endParaRPr lang="hu-HU" sz="1400" b="1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Slot machines, casinos, online </a:t>
                      </a:r>
                      <a:r>
                        <a:rPr lang="hu-HU" sz="1400" b="1" i="1" dirty="0" err="1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gambl</a:t>
                      </a:r>
                      <a:r>
                        <a:rPr lang="en-US" sz="1400" b="1" i="1" dirty="0" err="1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ing</a:t>
                      </a:r>
                      <a:endParaRPr lang="hu-HU" sz="1400" b="1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Tobacco</a:t>
                      </a:r>
                      <a:r>
                        <a:rPr lang="hu-HU" sz="1400" b="1" i="1" baseline="0" dirty="0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400" b="1" i="1" baseline="0" dirty="0" err="1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retail</a:t>
                      </a:r>
                      <a:endParaRPr lang="hu-HU" sz="1400" b="1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concessions</a:t>
                      </a:r>
                      <a:endParaRPr lang="hu-HU" sz="1400" b="1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injured party</a:t>
                      </a:r>
                      <a:endParaRPr lang="hu-HU" sz="14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private sector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private + public sector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private + </a:t>
                      </a: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public 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sector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private sector</a:t>
                      </a:r>
                      <a:endParaRPr lang="hu-HU" sz="1200" b="1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connectedness</a:t>
                      </a:r>
                      <a:endParaRPr lang="hu-HU" sz="14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multi-staged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multi-staged</a:t>
                      </a:r>
                      <a:endParaRPr lang="hu-HU" sz="1200" b="1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multi-staged</a:t>
                      </a:r>
                      <a:endParaRPr lang="hu-HU" sz="1200" b="1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multi-staged</a:t>
                      </a:r>
                      <a:endParaRPr lang="hu-HU" sz="1200" b="1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institutional scope</a:t>
                      </a:r>
                      <a:endParaRPr lang="hu-HU" sz="14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interinstitutional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(horizontal and vertical)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interinstitutional 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(horizontal and vertical)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interinstitutional (horizontal)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interinstitutional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(horizontal and </a:t>
                      </a: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vertical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extent of the </a:t>
                      </a:r>
                      <a:r>
                        <a:rPr lang="hu-HU" sz="1400" b="1" i="1" dirty="0" err="1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authority</a:t>
                      </a:r>
                      <a:r>
                        <a:rPr lang="en-US" sz="1400" b="1" i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i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hu-HU" sz="1400" b="1" i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i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the collaborating</a:t>
                      </a:r>
                      <a:r>
                        <a:rPr lang="hu-HU" sz="1400" b="1" i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i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inst</a:t>
                      </a:r>
                      <a:r>
                        <a:rPr lang="hu-HU" sz="1400" b="1" i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.s</a:t>
                      </a:r>
                      <a:endParaRPr lang="hu-HU" sz="14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nationwide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local and nationwide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nationwide</a:t>
                      </a:r>
                      <a:endParaRPr lang="hu-HU" sz="1200" b="1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local and nationwide</a:t>
                      </a:r>
                      <a:endParaRPr lang="hu-HU" sz="1200" b="1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7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type of collaborating institutions according </a:t>
                      </a:r>
                      <a:r>
                        <a:rPr lang="en-US" sz="1400" b="1" i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to </a:t>
                      </a:r>
                      <a:r>
                        <a:rPr lang="en-US" sz="1400" b="1" i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their branch of </a:t>
                      </a:r>
                      <a:r>
                        <a:rPr lang="hu-HU" sz="1400" b="1" i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i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power</a:t>
                      </a:r>
                      <a:endParaRPr lang="hu-HU" sz="14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legislative, </a:t>
                      </a: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executive branches</a:t>
                      </a: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ministries, tax authority</a:t>
                      </a: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legislative, executive 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branches (ministries, 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National Land Fund Management </a:t>
                      </a: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Org</a:t>
                      </a: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legislative, </a:t>
                      </a: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executive branches (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ministries)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legislative, </a:t>
                      </a: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executive 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branches 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0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applicable statutory definition of crime</a:t>
                      </a:r>
                      <a:endParaRPr lang="hu-HU" sz="14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extortion, abuse </a:t>
                      </a: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200" b="1" dirty="0" err="1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uthority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abuse 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of a </a:t>
                      </a: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public 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service position, buying </a:t>
                      </a: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influence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bribery 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officials 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(active </a:t>
                      </a: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and 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passive)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buying influence, racketeering, bribery of officials (active and 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passive)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buying influence, 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racketeering, </a:t>
                      </a: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bribery 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of officials </a:t>
                      </a: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active and </a:t>
                      </a: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passive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abuse of authority, </a:t>
                      </a: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abuse 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of a public </a:t>
                      </a: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service </a:t>
                      </a: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200" b="1" dirty="0" err="1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osition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racketeering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bribery 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of officials </a:t>
                      </a: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active and passive)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920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95485"/>
            <a:ext cx="8928100" cy="144015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8D503B"/>
                </a:solidFill>
              </a:rPr>
              <a:t>Making </a:t>
            </a:r>
            <a:r>
              <a:rPr lang="en-US" sz="2400" dirty="0">
                <a:solidFill>
                  <a:srgbClr val="8D503B"/>
                </a:solidFill>
              </a:rPr>
              <a:t>a </a:t>
            </a:r>
            <a:r>
              <a:rPr lang="en-US" sz="2400" dirty="0" err="1">
                <a:solidFill>
                  <a:srgbClr val="8D503B"/>
                </a:solidFill>
              </a:rPr>
              <a:t>Patronalization</a:t>
            </a:r>
            <a:r>
              <a:rPr lang="en-US" sz="2400" dirty="0">
                <a:solidFill>
                  <a:srgbClr val="8D503B"/>
                </a:solidFill>
              </a:rPr>
              <a:t> Profile</a:t>
            </a:r>
            <a:endParaRPr lang="hu-HU" sz="2400" b="1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635646"/>
            <a:ext cx="7632848" cy="11521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en-GB" sz="2400" b="1" dirty="0">
                <a:solidFill>
                  <a:srgbClr val="50412B"/>
                </a:solidFill>
              </a:rPr>
              <a:t>Exogenous rights of ownership in patronal autocracy 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</a:pPr>
            <a:r>
              <a:rPr lang="en-US" sz="2000" b="1" dirty="0">
                <a:solidFill>
                  <a:srgbClr val="50412B"/>
                </a:solidFill>
              </a:rPr>
              <a:t>nationalization methods</a:t>
            </a: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755576" y="2787775"/>
            <a:ext cx="7632848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en-GB" sz="2400" b="1" dirty="0">
                <a:solidFill>
                  <a:srgbClr val="50412B"/>
                </a:solidFill>
              </a:rPr>
              <a:t>Endogenous rights of ownership in patronal autocracy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</a:pPr>
            <a:r>
              <a:rPr lang="en-US" sz="2000" b="1" dirty="0">
                <a:solidFill>
                  <a:srgbClr val="50412B"/>
                </a:solidFill>
              </a:rPr>
              <a:t>result of expropriation/</a:t>
            </a:r>
            <a:r>
              <a:rPr lang="en-US" sz="2000" b="1" dirty="0" err="1">
                <a:solidFill>
                  <a:srgbClr val="50412B"/>
                </a:solidFill>
              </a:rPr>
              <a:t>patronalization</a:t>
            </a:r>
            <a:endParaRPr lang="en-US" sz="20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5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8D503B"/>
                </a:solidFill>
              </a:rPr>
              <a:t>Nationalization methods</a:t>
            </a:r>
            <a:r>
              <a:rPr lang="hu-HU" dirty="0" smtClean="0">
                <a:solidFill>
                  <a:srgbClr val="8D503B"/>
                </a:solidFill>
              </a:rPr>
              <a:t>: hot </a:t>
            </a:r>
            <a:r>
              <a:rPr lang="hu-HU" dirty="0" err="1" smtClean="0">
                <a:solidFill>
                  <a:srgbClr val="8D503B"/>
                </a:solidFill>
              </a:rPr>
              <a:t>nationalization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706044"/>
              </p:ext>
            </p:extLst>
          </p:nvPr>
        </p:nvGraphicFramePr>
        <p:xfrm>
          <a:off x="107058" y="987425"/>
          <a:ext cx="8928992" cy="37904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66048767"/>
                    </a:ext>
                  </a:extLst>
                </a:gridCol>
                <a:gridCol w="1800646">
                  <a:extLst>
                    <a:ext uri="{9D8B030D-6E8A-4147-A177-3AD203B41FA5}">
                      <a16:colId xmlns:a16="http://schemas.microsoft.com/office/drawing/2014/main" val="404720929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37444706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512160226"/>
                    </a:ext>
                  </a:extLst>
                </a:gridCol>
                <a:gridCol w="2159794">
                  <a:extLst>
                    <a:ext uri="{9D8B030D-6E8A-4147-A177-3AD203B41FA5}">
                      <a16:colId xmlns:a16="http://schemas.microsoft.com/office/drawing/2014/main" val="4238489597"/>
                    </a:ext>
                  </a:extLst>
                </a:gridCol>
              </a:tblGrid>
              <a:tr h="7922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Violated exogenous right </a:t>
                      </a:r>
                      <a:r>
                        <a:rPr lang="en-US" sz="1400" b="1" dirty="0" smtClean="0">
                          <a:solidFill>
                            <a:srgbClr val="50412B"/>
                          </a:solidFill>
                          <a:effectLst/>
                        </a:rPr>
                        <a:t>(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type of nationalization)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Pre-transfer form </a:t>
                      </a:r>
                      <a:endParaRPr lang="en-US" sz="1400" b="1" dirty="0" smtClean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50412B"/>
                          </a:solidFill>
                          <a:effectLst/>
                        </a:rPr>
                        <a:t>of 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property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Mid-transfer form </a:t>
                      </a:r>
                      <a:endParaRPr lang="en-US" sz="1400" b="1" dirty="0" smtClean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50412B"/>
                          </a:solidFill>
                          <a:effectLst/>
                        </a:rPr>
                        <a:t>of 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property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Post-transfer form </a:t>
                      </a:r>
                      <a:endParaRPr lang="en-US" sz="1400" b="1" dirty="0" smtClean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50412B"/>
                          </a:solidFill>
                          <a:effectLst/>
                        </a:rPr>
                        <a:t>of 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property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314988"/>
                  </a:ext>
                </a:extLst>
              </a:tr>
              <a:tr h="7906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Renationalization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Right to security and protection of property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(hot nationalization)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Private (formerly privatized) company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Public company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447011"/>
                  </a:ext>
                </a:extLst>
              </a:tr>
              <a:tr h="811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Deprivatization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Private shares in private companies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Public shares in private companies and state-led holding structures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876498"/>
                  </a:ext>
                </a:extLst>
              </a:tr>
              <a:tr h="811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Bandit nationalization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Private property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Private property under state threat or deception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Public property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934014"/>
                  </a:ext>
                </a:extLst>
              </a:tr>
              <a:tr h="5847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Transit nationalization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Private company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Public company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Private company (patronal)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465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826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546" cy="915988"/>
          </a:xfrm>
        </p:spPr>
        <p:txBody>
          <a:bodyPr>
            <a:noAutofit/>
          </a:bodyPr>
          <a:lstStyle/>
          <a:p>
            <a:r>
              <a:rPr lang="hu-HU" dirty="0" err="1" smtClean="0">
                <a:solidFill>
                  <a:srgbClr val="8D503B"/>
                </a:solidFill>
              </a:rPr>
              <a:t>Nationalization</a:t>
            </a:r>
            <a:r>
              <a:rPr lang="hu-HU" dirty="0" smtClean="0">
                <a:solidFill>
                  <a:srgbClr val="8D503B"/>
                </a:solidFill>
              </a:rPr>
              <a:t> </a:t>
            </a:r>
            <a:r>
              <a:rPr lang="hu-HU" dirty="0" err="1" smtClean="0">
                <a:solidFill>
                  <a:srgbClr val="8D503B"/>
                </a:solidFill>
              </a:rPr>
              <a:t>methods</a:t>
            </a:r>
            <a:r>
              <a:rPr lang="hu-HU" dirty="0" smtClean="0">
                <a:solidFill>
                  <a:srgbClr val="8D503B"/>
                </a:solidFill>
              </a:rPr>
              <a:t>: </a:t>
            </a:r>
            <a:r>
              <a:rPr lang="hu-HU" dirty="0" err="1" smtClean="0">
                <a:solidFill>
                  <a:srgbClr val="8D503B"/>
                </a:solidFill>
              </a:rPr>
              <a:t>monopolizing</a:t>
            </a:r>
            <a:r>
              <a:rPr lang="hu-HU" dirty="0" smtClean="0">
                <a:solidFill>
                  <a:srgbClr val="8D503B"/>
                </a:solidFill>
              </a:rPr>
              <a:t> </a:t>
            </a:r>
            <a:r>
              <a:rPr lang="en-GB" dirty="0" smtClean="0">
                <a:solidFill>
                  <a:srgbClr val="8D503B"/>
                </a:solidFill>
              </a:rPr>
              <a:t/>
            </a:r>
            <a:br>
              <a:rPr lang="en-GB" dirty="0" smtClean="0">
                <a:solidFill>
                  <a:srgbClr val="8D503B"/>
                </a:solidFill>
              </a:rPr>
            </a:br>
            <a:r>
              <a:rPr lang="hu-HU" dirty="0" smtClean="0">
                <a:solidFill>
                  <a:srgbClr val="8D503B"/>
                </a:solidFill>
              </a:rPr>
              <a:t>and </a:t>
            </a:r>
            <a:r>
              <a:rPr lang="hu-HU" dirty="0" err="1" smtClean="0">
                <a:solidFill>
                  <a:srgbClr val="8D503B"/>
                </a:solidFill>
              </a:rPr>
              <a:t>cold</a:t>
            </a:r>
            <a:r>
              <a:rPr lang="hu-HU" dirty="0" smtClean="0">
                <a:solidFill>
                  <a:srgbClr val="8D503B"/>
                </a:solidFill>
              </a:rPr>
              <a:t> </a:t>
            </a:r>
            <a:r>
              <a:rPr lang="hu-HU" dirty="0" err="1" smtClean="0">
                <a:solidFill>
                  <a:srgbClr val="8D503B"/>
                </a:solidFill>
              </a:rPr>
              <a:t>nationalization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400575"/>
              </p:ext>
            </p:extLst>
          </p:nvPr>
        </p:nvGraphicFramePr>
        <p:xfrm>
          <a:off x="107504" y="987079"/>
          <a:ext cx="8928992" cy="40325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1374">
                  <a:extLst>
                    <a:ext uri="{9D8B030D-6E8A-4147-A177-3AD203B41FA5}">
                      <a16:colId xmlns:a16="http://schemas.microsoft.com/office/drawing/2014/main" val="366048767"/>
                    </a:ext>
                  </a:extLst>
                </a:gridCol>
                <a:gridCol w="1759723">
                  <a:extLst>
                    <a:ext uri="{9D8B030D-6E8A-4147-A177-3AD203B41FA5}">
                      <a16:colId xmlns:a16="http://schemas.microsoft.com/office/drawing/2014/main" val="4047209294"/>
                    </a:ext>
                  </a:extLst>
                </a:gridCol>
                <a:gridCol w="1634660">
                  <a:extLst>
                    <a:ext uri="{9D8B030D-6E8A-4147-A177-3AD203B41FA5}">
                      <a16:colId xmlns:a16="http://schemas.microsoft.com/office/drawing/2014/main" val="3374447067"/>
                    </a:ext>
                  </a:extLst>
                </a:gridCol>
                <a:gridCol w="1759723">
                  <a:extLst>
                    <a:ext uri="{9D8B030D-6E8A-4147-A177-3AD203B41FA5}">
                      <a16:colId xmlns:a16="http://schemas.microsoft.com/office/drawing/2014/main" val="1512160226"/>
                    </a:ext>
                  </a:extLst>
                </a:gridCol>
                <a:gridCol w="2263512">
                  <a:extLst>
                    <a:ext uri="{9D8B030D-6E8A-4147-A177-3AD203B41FA5}">
                      <a16:colId xmlns:a16="http://schemas.microsoft.com/office/drawing/2014/main" val="4238489597"/>
                    </a:ext>
                  </a:extLst>
                </a:gridCol>
              </a:tblGrid>
              <a:tr h="820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Violated exogenous right (type of nationalization)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Pre-transfer form of property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Mid-transfer form of property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Post-transfer form of property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314988"/>
                  </a:ext>
                </a:extLst>
              </a:tr>
              <a:tr h="662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Market raiding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Right to carry out an economic activity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(monopolizing nationalization)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Private activity with normative license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Private activity with discretional license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677438"/>
                  </a:ext>
                </a:extLst>
              </a:tr>
              <a:tr h="662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Market acquiring nationalization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Private market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Public monopoly (franchise)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326345"/>
                  </a:ext>
                </a:extLst>
              </a:tr>
              <a:tr h="9432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Competency nationalization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Private activity commissioned by a municipality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Private activity commissioned by the central state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054748"/>
                  </a:ext>
                </a:extLst>
              </a:tr>
              <a:tr h="9432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Cold nationalization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Right to fair treatment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(cold nationalization)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Private company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Private company with stifling economic environment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Private company (patronal)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729" marR="69729" marT="34865" marB="3486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403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59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1" y="0"/>
            <a:ext cx="8928100" cy="999489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8D503B"/>
                </a:solidFill>
              </a:rPr>
              <a:t>Making an Expropriation Profile: </a:t>
            </a:r>
            <a:r>
              <a:rPr lang="en-US" sz="2000" b="1" dirty="0" smtClean="0">
                <a:solidFill>
                  <a:srgbClr val="8D503B"/>
                </a:solidFill>
              </a:rPr>
              <a:t/>
            </a:r>
            <a:br>
              <a:rPr lang="en-US" sz="2000" b="1" dirty="0" smtClean="0">
                <a:solidFill>
                  <a:srgbClr val="8D503B"/>
                </a:solidFill>
              </a:rPr>
            </a:br>
            <a:r>
              <a:rPr lang="en-US" sz="2000" b="1" dirty="0" smtClean="0">
                <a:solidFill>
                  <a:srgbClr val="8D503B"/>
                </a:solidFill>
              </a:rPr>
              <a:t>Endogenous Rights </a:t>
            </a:r>
            <a:r>
              <a:rPr lang="en-US" sz="2000" b="1" dirty="0">
                <a:solidFill>
                  <a:srgbClr val="8D503B"/>
                </a:solidFill>
              </a:rPr>
              <a:t>of Ownership in Patronal </a:t>
            </a:r>
            <a:r>
              <a:rPr lang="en-US" sz="2000" b="1" dirty="0" smtClean="0">
                <a:solidFill>
                  <a:srgbClr val="8D503B"/>
                </a:solidFill>
              </a:rPr>
              <a:t>Autocracy </a:t>
            </a:r>
            <a:r>
              <a:rPr lang="en-US" b="1" dirty="0" smtClean="0">
                <a:solidFill>
                  <a:srgbClr val="8D503B"/>
                </a:solidFill>
              </a:rPr>
              <a:t/>
            </a:r>
            <a:br>
              <a:rPr lang="en-US" b="1" dirty="0" smtClean="0">
                <a:solidFill>
                  <a:srgbClr val="8D503B"/>
                </a:solidFill>
              </a:rPr>
            </a:br>
            <a:r>
              <a:rPr lang="en-US" sz="1600" b="1" dirty="0" smtClean="0">
                <a:solidFill>
                  <a:srgbClr val="8D503B"/>
                </a:solidFill>
              </a:rPr>
              <a:t>(result of expropriation/patronalization)</a:t>
            </a:r>
            <a:endParaRPr lang="en-US" sz="1600" dirty="0">
              <a:solidFill>
                <a:srgbClr val="8D503B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654423"/>
              </p:ext>
            </p:extLst>
          </p:nvPr>
        </p:nvGraphicFramePr>
        <p:xfrm>
          <a:off x="107951" y="999490"/>
          <a:ext cx="8928097" cy="40974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1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04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04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04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04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5003">
                <a:tc rowSpan="3"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noProof="0" dirty="0" smtClean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</a:rPr>
                        <a:t>Market</a:t>
                      </a:r>
                      <a:r>
                        <a:rPr lang="en-US" sz="1400" b="1" baseline="0" noProof="0" dirty="0" smtClean="0">
                          <a:solidFill>
                            <a:srgbClr val="50412B"/>
                          </a:solidFill>
                        </a:rPr>
                        <a:t> economy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</a:rPr>
                        <a:t>Relational economy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389">
                <a:tc gridSpan="3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 smtClean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</a:rPr>
                        <a:t>De jure = de facto</a:t>
                      </a:r>
                    </a:p>
                    <a:p>
                      <a:r>
                        <a:rPr lang="en-US" sz="1400" b="1" i="1" noProof="0" dirty="0" smtClean="0">
                          <a:solidFill>
                            <a:srgbClr val="50412B"/>
                          </a:solidFill>
                        </a:rPr>
                        <a:t>Matching</a:t>
                      </a:r>
                      <a:endParaRPr lang="en-US" sz="1400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</a:rPr>
                        <a:t>De jure =/=</a:t>
                      </a:r>
                      <a:r>
                        <a:rPr lang="en-US" sz="1400" b="1" baseline="0" noProof="0" dirty="0" smtClean="0">
                          <a:solidFill>
                            <a:srgbClr val="50412B"/>
                          </a:solidFill>
                        </a:rPr>
                        <a:t> de facto </a:t>
                      </a:r>
                    </a:p>
                    <a:p>
                      <a:r>
                        <a:rPr lang="en-US" sz="1400" b="1" i="1" baseline="0" noProof="0" dirty="0" smtClean="0">
                          <a:solidFill>
                            <a:srgbClr val="50412B"/>
                          </a:solidFill>
                        </a:rPr>
                        <a:t>Collusion</a:t>
                      </a:r>
                      <a:r>
                        <a:rPr lang="en-US" sz="1200" b="1" i="1" baseline="0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sz="1200" b="1" baseline="0" noProof="0" dirty="0" smtClean="0">
                          <a:solidFill>
                            <a:srgbClr val="50412B"/>
                          </a:solidFill>
                        </a:rPr>
                        <a:t>(offshore, </a:t>
                      </a:r>
                      <a:r>
                        <a:rPr lang="en-US" sz="1200" b="1" baseline="0" noProof="0" dirty="0" err="1" smtClean="0">
                          <a:solidFill>
                            <a:srgbClr val="50412B"/>
                          </a:solidFill>
                        </a:rPr>
                        <a:t>strohmann</a:t>
                      </a:r>
                      <a:r>
                        <a:rPr lang="en-US" sz="1200" b="1" baseline="0" noProof="0" dirty="0" smtClean="0">
                          <a:solidFill>
                            <a:srgbClr val="50412B"/>
                          </a:solidFill>
                        </a:rPr>
                        <a:t>)</a:t>
                      </a:r>
                      <a:endParaRPr lang="en-US" sz="1200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049">
                <a:tc gridSpan="3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 smtClean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 smtClean="0">
                          <a:solidFill>
                            <a:srgbClr val="50412B"/>
                          </a:solidFill>
                        </a:rPr>
                        <a:t>Normative / persistent regulations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200" b="1" noProof="0" dirty="0" smtClean="0">
                          <a:solidFill>
                            <a:srgbClr val="50412B"/>
                          </a:solidFill>
                        </a:rPr>
                        <a:t>Discretional / </a:t>
                      </a:r>
                      <a:r>
                        <a:rPr lang="en-US" sz="1200" b="1" i="1" noProof="0" dirty="0" smtClean="0">
                          <a:solidFill>
                            <a:srgbClr val="50412B"/>
                          </a:solidFill>
                        </a:rPr>
                        <a:t>ad hoc </a:t>
                      </a:r>
                      <a:r>
                        <a:rPr lang="en-US" sz="1200" b="1" noProof="0" dirty="0" smtClean="0">
                          <a:solidFill>
                            <a:srgbClr val="50412B"/>
                          </a:solidFill>
                        </a:rPr>
                        <a:t>regulations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7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</a:rPr>
                        <a:t>Endogenous rights</a:t>
                      </a:r>
                      <a:endParaRPr lang="en-US" sz="1400" noProof="0" dirty="0" smtClean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</a:rPr>
                        <a:t>The right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>
                          <a:solidFill>
                            <a:srgbClr val="50412B"/>
                          </a:solidFill>
                        </a:rPr>
                        <a:t>Politician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>
                          <a:solidFill>
                            <a:srgbClr val="50412B"/>
                          </a:solidFill>
                        </a:rPr>
                        <a:t>Entrepreneur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err="1" smtClean="0">
                          <a:solidFill>
                            <a:srgbClr val="50412B"/>
                          </a:solidFill>
                        </a:rPr>
                        <a:t>Poligarch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>
                          <a:solidFill>
                            <a:srgbClr val="50412B"/>
                          </a:solidFill>
                        </a:rPr>
                        <a:t>Front man 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>
                          <a:solidFill>
                            <a:srgbClr val="50412B"/>
                          </a:solidFill>
                        </a:rPr>
                        <a:t>Oligarch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37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</a:rPr>
                        <a:t>Use rights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 smtClean="0">
                          <a:solidFill>
                            <a:srgbClr val="50412B"/>
                          </a:solidFill>
                        </a:rPr>
                        <a:t>Access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to enter a defined physical property 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-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37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 smtClean="0">
                          <a:solidFill>
                            <a:srgbClr val="50412B"/>
                          </a:solidFill>
                        </a:rPr>
                        <a:t>With-</a:t>
                      </a:r>
                      <a:r>
                        <a:rPr lang="en-US" sz="1200" b="1" noProof="0" dirty="0" err="1" smtClean="0">
                          <a:solidFill>
                            <a:srgbClr val="50412B"/>
                          </a:solidFill>
                        </a:rPr>
                        <a:t>drawal</a:t>
                      </a:r>
                      <a:endParaRPr lang="en-US" sz="1200" b="1" noProof="0" dirty="0" smtClean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to obtain the ‘products’ of a resource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-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-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 -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064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</a:rPr>
                        <a:t>Control rights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solidFill>
                            <a:srgbClr val="50412B"/>
                          </a:solidFill>
                        </a:rPr>
                        <a:t>Manage-</a:t>
                      </a:r>
                      <a:r>
                        <a:rPr lang="en-US" sz="1200" b="1" noProof="0" dirty="0" err="1" smtClean="0">
                          <a:solidFill>
                            <a:srgbClr val="50412B"/>
                          </a:solidFill>
                        </a:rPr>
                        <a:t>ment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to regulate internal use patterns and transform the resource by making improvements 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-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 -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  <a:r>
                        <a:rPr lang="en-US" sz="2000" b="0" noProof="0" dirty="0" smtClean="0">
                          <a:solidFill>
                            <a:srgbClr val="50412B"/>
                          </a:solidFill>
                        </a:rPr>
                        <a:t> -</a:t>
                      </a:r>
                      <a:endParaRPr lang="en-US" sz="2000" b="0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8064">
                <a:tc v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solidFill>
                            <a:srgbClr val="50412B"/>
                          </a:solidFill>
                        </a:rPr>
                        <a:t>Exclusion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to determinate who will have an access right, and how that right may be transferred 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-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-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 -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379">
                <a:tc v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solidFill>
                            <a:srgbClr val="50412B"/>
                          </a:solidFill>
                        </a:rPr>
                        <a:t>Alienation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to sell or lease the rights of management and exclusion</a:t>
                      </a:r>
                      <a:endParaRPr lang="en-US" sz="1100" b="1" noProof="0" dirty="0" smtClean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-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 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8742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D503B"/>
                </a:solidFill>
              </a:rPr>
              <a:t>Predation and </a:t>
            </a:r>
            <a:r>
              <a:rPr lang="hu-HU" dirty="0" smtClean="0">
                <a:solidFill>
                  <a:srgbClr val="8D503B"/>
                </a:solidFill>
              </a:rPr>
              <a:t>e</a:t>
            </a:r>
            <a:r>
              <a:rPr lang="en-US" dirty="0" err="1" smtClean="0">
                <a:solidFill>
                  <a:srgbClr val="8D503B"/>
                </a:solidFill>
              </a:rPr>
              <a:t>conomic</a:t>
            </a:r>
            <a:r>
              <a:rPr lang="en-US" dirty="0" smtClean="0">
                <a:solidFill>
                  <a:srgbClr val="8D503B"/>
                </a:solidFill>
              </a:rPr>
              <a:t> </a:t>
            </a:r>
            <a:r>
              <a:rPr lang="hu-HU" dirty="0">
                <a:solidFill>
                  <a:srgbClr val="8D503B"/>
                </a:solidFill>
              </a:rPr>
              <a:t>d</a:t>
            </a:r>
            <a:r>
              <a:rPr lang="en-US" dirty="0" err="1" smtClean="0">
                <a:solidFill>
                  <a:srgbClr val="8D503B"/>
                </a:solidFill>
              </a:rPr>
              <a:t>ynamics</a:t>
            </a:r>
            <a:endParaRPr lang="hu-HU" dirty="0">
              <a:solidFill>
                <a:srgbClr val="8D503B"/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503547" y="1203598"/>
            <a:ext cx="8136905" cy="3761438"/>
            <a:chOff x="124429" y="90025"/>
            <a:chExt cx="5834969" cy="2312728"/>
          </a:xfrm>
        </p:grpSpPr>
        <p:sp>
          <p:nvSpPr>
            <p:cNvPr id="9" name="Szövegdoboz 2"/>
            <p:cNvSpPr txBox="1">
              <a:spLocks noChangeArrowheads="1"/>
            </p:cNvSpPr>
            <p:nvPr/>
          </p:nvSpPr>
          <p:spPr bwMode="auto">
            <a:xfrm>
              <a:off x="3881432" y="2071083"/>
              <a:ext cx="1250598" cy="251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Consuming phase</a:t>
              </a:r>
              <a:endParaRPr lang="hu-HU" sz="28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Szövegdoboz 2"/>
            <p:cNvSpPr txBox="1">
              <a:spLocks noChangeArrowheads="1"/>
            </p:cNvSpPr>
            <p:nvPr/>
          </p:nvSpPr>
          <p:spPr bwMode="auto">
            <a:xfrm>
              <a:off x="1029956" y="1379413"/>
              <a:ext cx="626109" cy="315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kern="12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400" b="1" kern="1200" baseline="-250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unmolested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Szövegdoboz 2"/>
            <p:cNvSpPr txBox="1">
              <a:spLocks noChangeArrowheads="1"/>
            </p:cNvSpPr>
            <p:nvPr/>
          </p:nvSpPr>
          <p:spPr bwMode="auto">
            <a:xfrm>
              <a:off x="4048833" y="1227456"/>
              <a:ext cx="1083197" cy="315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kern="12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400" b="1" kern="1200" baseline="-250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relational</a:t>
              </a:r>
              <a:r>
                <a:rPr lang="en-US" sz="14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</a:t>
              </a:r>
              <a:r>
                <a:rPr lang="en-US" sz="1400" b="1" kern="12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400" b="1" kern="1200" baseline="-250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booty</a:t>
              </a:r>
              <a:r>
                <a:rPr lang="en-US" sz="14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Szövegdoboz 2"/>
            <p:cNvSpPr txBox="1">
              <a:spLocks noChangeArrowheads="1"/>
            </p:cNvSpPr>
            <p:nvPr/>
          </p:nvSpPr>
          <p:spPr bwMode="auto">
            <a:xfrm>
              <a:off x="2367046" y="865673"/>
              <a:ext cx="1301951" cy="315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kern="12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400" b="1" kern="1200" baseline="-250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forecasted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Bal oldali kapcsos zárójel 13"/>
            <p:cNvSpPr/>
            <p:nvPr/>
          </p:nvSpPr>
          <p:spPr>
            <a:xfrm>
              <a:off x="2476985" y="1115837"/>
              <a:ext cx="304801" cy="485633"/>
            </a:xfrm>
            <a:prstGeom prst="leftBrace">
              <a:avLst>
                <a:gd name="adj1" fmla="val 46456"/>
                <a:gd name="adj2" fmla="val 50000"/>
              </a:avLst>
            </a:prstGeom>
            <a:ln w="25400">
              <a:solidFill>
                <a:srgbClr val="CD5F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hu-HU" sz="3600"/>
            </a:p>
          </p:txBody>
        </p:sp>
        <p:sp>
          <p:nvSpPr>
            <p:cNvPr id="15" name="Szövegdoboz 2"/>
            <p:cNvSpPr txBox="1">
              <a:spLocks noChangeArrowheads="1"/>
            </p:cNvSpPr>
            <p:nvPr/>
          </p:nvSpPr>
          <p:spPr bwMode="auto">
            <a:xfrm>
              <a:off x="1639472" y="1068417"/>
              <a:ext cx="841983" cy="533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2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Depends on the amplitude of arbitrariness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Bal oldali kapcsos zárójel 15"/>
            <p:cNvSpPr/>
            <p:nvPr/>
          </p:nvSpPr>
          <p:spPr>
            <a:xfrm>
              <a:off x="2481505" y="1601187"/>
              <a:ext cx="304801" cy="366788"/>
            </a:xfrm>
            <a:prstGeom prst="leftBrace">
              <a:avLst>
                <a:gd name="adj1" fmla="val 35087"/>
                <a:gd name="adj2" fmla="val 50000"/>
              </a:avLst>
            </a:prstGeom>
            <a:ln w="25400">
              <a:solidFill>
                <a:srgbClr val="CD5F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hu-HU" sz="3600"/>
            </a:p>
          </p:txBody>
        </p:sp>
        <p:sp>
          <p:nvSpPr>
            <p:cNvPr id="17" name="Szövegdoboz 2"/>
            <p:cNvSpPr txBox="1">
              <a:spLocks noChangeArrowheads="1"/>
            </p:cNvSpPr>
            <p:nvPr/>
          </p:nvSpPr>
          <p:spPr bwMode="auto">
            <a:xfrm>
              <a:off x="1645187" y="1601187"/>
              <a:ext cx="831670" cy="447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2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Depends on the amplitude of vulnerability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8" name="Egyenes összekötő 17"/>
            <p:cNvCxnSpPr/>
            <p:nvPr/>
          </p:nvCxnSpPr>
          <p:spPr>
            <a:xfrm>
              <a:off x="3332288" y="2002902"/>
              <a:ext cx="0" cy="150188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>
              <a:cxnSpLocks/>
            </p:cNvCxnSpPr>
            <p:nvPr/>
          </p:nvCxnSpPr>
          <p:spPr>
            <a:xfrm>
              <a:off x="2775944" y="1968822"/>
              <a:ext cx="570974" cy="0"/>
            </a:xfrm>
            <a:prstGeom prst="line">
              <a:avLst/>
            </a:prstGeom>
            <a:ln w="12700">
              <a:solidFill>
                <a:srgbClr val="504131"/>
              </a:solidFill>
              <a:prstDash val="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Csoportba foglalás 19"/>
            <p:cNvGrpSpPr/>
            <p:nvPr/>
          </p:nvGrpSpPr>
          <p:grpSpPr>
            <a:xfrm>
              <a:off x="124429" y="90025"/>
              <a:ext cx="5834969" cy="2312728"/>
              <a:chOff x="124429" y="90025"/>
              <a:chExt cx="5834969" cy="2312728"/>
            </a:xfrm>
          </p:grpSpPr>
          <p:grpSp>
            <p:nvGrpSpPr>
              <p:cNvPr id="22" name="Csoportba foglalás 21"/>
              <p:cNvGrpSpPr/>
              <p:nvPr/>
            </p:nvGrpSpPr>
            <p:grpSpPr>
              <a:xfrm>
                <a:off x="124429" y="90025"/>
                <a:ext cx="5834969" cy="2312728"/>
                <a:chOff x="124429" y="90025"/>
                <a:chExt cx="5834969" cy="2312728"/>
              </a:xfrm>
            </p:grpSpPr>
            <p:grpSp>
              <p:nvGrpSpPr>
                <p:cNvPr id="27" name="Csoportba foglalás 26"/>
                <p:cNvGrpSpPr>
                  <a:grpSpLocks/>
                </p:cNvGrpSpPr>
                <p:nvPr/>
              </p:nvGrpSpPr>
              <p:grpSpPr>
                <a:xfrm>
                  <a:off x="124429" y="90025"/>
                  <a:ext cx="5834969" cy="2312728"/>
                  <a:chOff x="58273" y="198013"/>
                  <a:chExt cx="2732635" cy="2312728"/>
                </a:xfrm>
              </p:grpSpPr>
              <p:cxnSp>
                <p:nvCxnSpPr>
                  <p:cNvPr id="30" name="Egyenes összekötő 29"/>
                  <p:cNvCxnSpPr>
                    <a:cxnSpLocks/>
                  </p:cNvCxnSpPr>
                  <p:nvPr/>
                </p:nvCxnSpPr>
                <p:spPr>
                  <a:xfrm>
                    <a:off x="485775" y="1709653"/>
                    <a:ext cx="819150" cy="0"/>
                  </a:xfrm>
                  <a:prstGeom prst="line">
                    <a:avLst/>
                  </a:prstGeom>
                  <a:ln w="15875">
                    <a:solidFill>
                      <a:srgbClr val="4D7C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Egyenes összekötő 30"/>
                  <p:cNvCxnSpPr>
                    <a:cxnSpLocks/>
                  </p:cNvCxnSpPr>
                  <p:nvPr/>
                </p:nvCxnSpPr>
                <p:spPr>
                  <a:xfrm>
                    <a:off x="1304925" y="1709653"/>
                    <a:ext cx="259080" cy="371475"/>
                  </a:xfrm>
                  <a:prstGeom prst="line">
                    <a:avLst/>
                  </a:prstGeom>
                  <a:ln w="12700">
                    <a:solidFill>
                      <a:srgbClr val="4D7C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2" name="Csoportba foglalás 31"/>
                  <p:cNvGrpSpPr/>
                  <p:nvPr/>
                </p:nvGrpSpPr>
                <p:grpSpPr>
                  <a:xfrm>
                    <a:off x="58273" y="198013"/>
                    <a:ext cx="2732635" cy="2312728"/>
                    <a:chOff x="58273" y="198013"/>
                    <a:chExt cx="2732635" cy="2312728"/>
                  </a:xfrm>
                </p:grpSpPr>
                <p:cxnSp>
                  <p:nvCxnSpPr>
                    <p:cNvPr id="33" name="Egyenes összekötő 32"/>
                    <p:cNvCxnSpPr>
                      <a:cxnSpLocks/>
                    </p:cNvCxnSpPr>
                    <p:nvPr/>
                  </p:nvCxnSpPr>
                  <p:spPr>
                    <a:xfrm>
                      <a:off x="1304925" y="1220800"/>
                      <a:ext cx="619715" cy="1"/>
                    </a:xfrm>
                    <a:prstGeom prst="line">
                      <a:avLst/>
                    </a:prstGeom>
                    <a:ln w="12700">
                      <a:solidFill>
                        <a:srgbClr val="504131"/>
                      </a:solidFill>
                      <a:prstDash val="dash"/>
                      <a:head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4" name="Csoportba foglalás 33"/>
                    <p:cNvGrpSpPr/>
                    <p:nvPr/>
                  </p:nvGrpSpPr>
                  <p:grpSpPr>
                    <a:xfrm>
                      <a:off x="58273" y="198013"/>
                      <a:ext cx="2732635" cy="2312728"/>
                      <a:chOff x="58273" y="198013"/>
                      <a:chExt cx="2732635" cy="2312728"/>
                    </a:xfrm>
                  </p:grpSpPr>
                  <p:cxnSp>
                    <p:nvCxnSpPr>
                      <p:cNvPr id="35" name="Egyenes összekötő 34"/>
                      <p:cNvCxnSpPr>
                        <a:cxnSpLocks/>
                      </p:cNvCxnSpPr>
                      <p:nvPr/>
                    </p:nvCxnSpPr>
                    <p:spPr>
                      <a:xfrm>
                        <a:off x="485775" y="214228"/>
                        <a:ext cx="0" cy="2046850"/>
                      </a:xfrm>
                      <a:prstGeom prst="line">
                        <a:avLst/>
                      </a:prstGeom>
                      <a:ln w="28575">
                        <a:solidFill>
                          <a:srgbClr val="4D7C85"/>
                        </a:solidFill>
                        <a:head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Egyenes összekötő 35"/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421012" y="2157132"/>
                        <a:ext cx="2306607" cy="196"/>
                      </a:xfrm>
                      <a:prstGeom prst="line">
                        <a:avLst/>
                      </a:prstGeom>
                      <a:ln w="28575">
                        <a:solidFill>
                          <a:srgbClr val="4D7C85"/>
                        </a:solidFill>
                        <a:head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7" name="Szövegdoboz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8273" y="198013"/>
                        <a:ext cx="394430" cy="20534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>
                        <a:noAutofit/>
                      </a:bodyPr>
                      <a:lstStyle/>
                      <a:p>
                        <a:pPr algn="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n-US" sz="1400" b="1" kern="1200" dirty="0">
                            <a:solidFill>
                              <a:srgbClr val="50413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Market value</a:t>
                        </a:r>
                        <a:endParaRPr lang="hu-HU" sz="2800" dirty="0">
                          <a:solidFill>
                            <a:srgbClr val="5041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8" name="Szövegdoboz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599798" y="2179071"/>
                        <a:ext cx="191110" cy="2660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hu-HU" sz="1400" b="1" kern="1200" dirty="0">
                            <a:solidFill>
                              <a:srgbClr val="50413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Time</a:t>
                        </a:r>
                        <a:endParaRPr lang="hu-HU" sz="2800" dirty="0">
                          <a:solidFill>
                            <a:srgbClr val="5041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9" name="Szövegdoboz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29215" y="2179071"/>
                        <a:ext cx="532921" cy="2660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n-US" sz="1400" b="1" kern="1200" dirty="0">
                            <a:solidFill>
                              <a:srgbClr val="50413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Stalking phase</a:t>
                        </a:r>
                        <a:endParaRPr lang="hu-HU" sz="2800" dirty="0">
                          <a:solidFill>
                            <a:srgbClr val="5041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0" name="Szövegdoboz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92086" y="2179071"/>
                        <a:ext cx="282229" cy="3316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algn="ctr">
                          <a:spcAft>
                            <a:spcPts val="1000"/>
                          </a:spcAft>
                        </a:pPr>
                        <a:r>
                          <a:rPr lang="en-US" sz="1400" b="1" kern="1200" dirty="0">
                            <a:solidFill>
                              <a:srgbClr val="50413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Hunting phase</a:t>
                        </a:r>
                        <a:endParaRPr lang="hu-HU" sz="2800" dirty="0">
                          <a:solidFill>
                            <a:srgbClr val="5041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41" name="Egyenes összekötő 40"/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1562101" y="1220800"/>
                        <a:ext cx="360362" cy="855882"/>
                      </a:xfrm>
                      <a:prstGeom prst="line">
                        <a:avLst/>
                      </a:prstGeom>
                      <a:ln w="12700">
                        <a:solidFill>
                          <a:srgbClr val="4D7C85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cxnSp>
              <p:nvCxnSpPr>
                <p:cNvPr id="28" name="Egyenes összekötő 27"/>
                <p:cNvCxnSpPr/>
                <p:nvPr/>
              </p:nvCxnSpPr>
              <p:spPr>
                <a:xfrm>
                  <a:off x="2783143" y="1996730"/>
                  <a:ext cx="0" cy="150188"/>
                </a:xfrm>
                <a:prstGeom prst="line">
                  <a:avLst/>
                </a:prstGeom>
                <a:ln w="19050">
                  <a:solidFill>
                    <a:srgbClr val="4D7C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Egyenes összekötő 28"/>
                <p:cNvCxnSpPr/>
                <p:nvPr/>
              </p:nvCxnSpPr>
              <p:spPr>
                <a:xfrm>
                  <a:off x="4105013" y="1115973"/>
                  <a:ext cx="1151572" cy="0"/>
                </a:xfrm>
                <a:prstGeom prst="line">
                  <a:avLst/>
                </a:prstGeom>
                <a:ln w="12700">
                  <a:solidFill>
                    <a:srgbClr val="4D7C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Egyenes összekötő nyíllal 22"/>
              <p:cNvCxnSpPr/>
              <p:nvPr/>
            </p:nvCxnSpPr>
            <p:spPr>
              <a:xfrm flipH="1">
                <a:off x="2222920" y="671294"/>
                <a:ext cx="999974" cy="0"/>
              </a:xfrm>
              <a:prstGeom prst="straightConnector1">
                <a:avLst/>
              </a:prstGeom>
              <a:ln w="28575">
                <a:solidFill>
                  <a:srgbClr val="4D7C8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gyenes összekötő nyíllal 23"/>
              <p:cNvCxnSpPr/>
              <p:nvPr/>
            </p:nvCxnSpPr>
            <p:spPr>
              <a:xfrm>
                <a:off x="3222643" y="671294"/>
                <a:ext cx="997237" cy="0"/>
              </a:xfrm>
              <a:prstGeom prst="straightConnector1">
                <a:avLst/>
              </a:prstGeom>
              <a:ln w="28575">
                <a:solidFill>
                  <a:srgbClr val="4D7C8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Szövegdoboz 2"/>
              <p:cNvSpPr txBox="1">
                <a:spLocks noChangeArrowheads="1"/>
              </p:cNvSpPr>
              <p:nvPr/>
            </p:nvSpPr>
            <p:spPr bwMode="auto">
              <a:xfrm>
                <a:off x="1802629" y="151490"/>
                <a:ext cx="1420014" cy="441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200" b="1" kern="1200" dirty="0">
                    <a:solidFill>
                      <a:srgbClr val="50413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asset is outside the predator’s ownership orbit (competitive market value)</a:t>
                </a:r>
                <a:endParaRPr lang="hu-HU" sz="2400" dirty="0">
                  <a:solidFill>
                    <a:srgbClr val="50413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6" name="Szövegdoboz 2"/>
              <p:cNvSpPr txBox="1">
                <a:spLocks noChangeArrowheads="1"/>
              </p:cNvSpPr>
              <p:nvPr/>
            </p:nvSpPr>
            <p:spPr bwMode="auto">
              <a:xfrm>
                <a:off x="3222644" y="151490"/>
                <a:ext cx="1471651" cy="441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200" b="1" kern="1200" dirty="0">
                    <a:solidFill>
                      <a:srgbClr val="50413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asset is inside the predator’s ownership orbit (relational market value)</a:t>
                </a:r>
                <a:endParaRPr lang="hu-HU" sz="2400" dirty="0">
                  <a:solidFill>
                    <a:srgbClr val="50413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21" name="Egyenes összekötő 20"/>
            <p:cNvCxnSpPr>
              <a:cxnSpLocks/>
            </p:cNvCxnSpPr>
            <p:nvPr/>
          </p:nvCxnSpPr>
          <p:spPr>
            <a:xfrm>
              <a:off x="2781637" y="1115355"/>
              <a:ext cx="4707" cy="852859"/>
            </a:xfrm>
            <a:prstGeom prst="line">
              <a:avLst/>
            </a:prstGeom>
            <a:ln w="12700">
              <a:solidFill>
                <a:srgbClr val="504131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zövegdoboz 2"/>
            <p:cNvSpPr txBox="1">
              <a:spLocks noChangeArrowheads="1"/>
            </p:cNvSpPr>
            <p:nvPr/>
          </p:nvSpPr>
          <p:spPr bwMode="auto">
            <a:xfrm>
              <a:off x="2862182" y="1705871"/>
              <a:ext cx="425888" cy="158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kern="12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400" b="1" kern="1200" baseline="-250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molested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7741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56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D503B"/>
                </a:solidFill>
              </a:rPr>
              <a:t>System of equations of predation</a:t>
            </a:r>
            <a:endParaRPr lang="hu-HU" dirty="0">
              <a:solidFill>
                <a:srgbClr val="8D503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áblázat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4725935"/>
                  </p:ext>
                </p:extLst>
              </p:nvPr>
            </p:nvGraphicFramePr>
            <p:xfrm>
              <a:off x="107950" y="987425"/>
              <a:ext cx="8928102" cy="403225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117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322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040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182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4D7C85"/>
                              </a:solidFill>
                            </a:rPr>
                            <a:t>Value</a:t>
                          </a:r>
                          <a:endParaRPr lang="hu-HU" sz="1600" b="1" dirty="0">
                            <a:solidFill>
                              <a:srgbClr val="4D7C85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4D7C85"/>
                              </a:solidFill>
                            </a:rPr>
                            <a:t>Phase</a:t>
                          </a:r>
                          <a:endParaRPr lang="hu-HU" b="1" dirty="0">
                            <a:solidFill>
                              <a:srgbClr val="4D7C85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4D7C85"/>
                              </a:solidFill>
                            </a:rPr>
                            <a:t>In the eye of the market</a:t>
                          </a:r>
                          <a:endParaRPr lang="hu-HU" sz="1600" b="1" dirty="0">
                            <a:solidFill>
                              <a:srgbClr val="4D7C85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4D7C85"/>
                              </a:solidFill>
                            </a:rPr>
                            <a:t>In the eye of the predator</a:t>
                          </a:r>
                          <a:endParaRPr lang="hu-HU" sz="1600" b="1" dirty="0">
                            <a:solidFill>
                              <a:srgbClr val="4D7C85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1242">
                    <a:tc rowSpan="3"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solidFill>
                                <a:srgbClr val="50412B"/>
                              </a:solidFill>
                            </a:rPr>
                            <a:t>The market value (what</a:t>
                          </a:r>
                          <a:r>
                            <a:rPr lang="en-US" sz="1400" b="1" baseline="0" dirty="0" smtClean="0">
                              <a:solidFill>
                                <a:srgbClr val="50412B"/>
                              </a:solidFill>
                            </a:rPr>
                            <a:t> the market can see) </a:t>
                          </a:r>
                          <a:r>
                            <a:rPr lang="en-US" sz="1400" b="1" dirty="0" smtClean="0">
                              <a:solidFill>
                                <a:srgbClr val="50412B"/>
                              </a:solidFill>
                            </a:rPr>
                            <a:t>is </a:t>
                          </a:r>
                          <a:r>
                            <a:rPr lang="en-US" sz="1400" b="1" u="sng" dirty="0" smtClean="0">
                              <a:solidFill>
                                <a:srgbClr val="50412B"/>
                              </a:solidFill>
                            </a:rPr>
                            <a:t>competitive</a:t>
                          </a:r>
                          <a:r>
                            <a:rPr lang="en-US" sz="1400" b="1" u="sng" baseline="0" dirty="0" smtClean="0">
                              <a:solidFill>
                                <a:srgbClr val="50412B"/>
                              </a:solidFill>
                            </a:rPr>
                            <a:t> market value</a:t>
                          </a:r>
                          <a:endParaRPr lang="hu-HU" sz="1400" b="1" u="sng" dirty="0">
                            <a:solidFill>
                              <a:srgbClr val="50412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50412B"/>
                              </a:solidFill>
                            </a:rPr>
                            <a:t>Stalking</a:t>
                          </a:r>
                          <a:r>
                            <a:rPr lang="en-US" sz="1400" b="1" baseline="0" dirty="0" smtClean="0">
                              <a:solidFill>
                                <a:srgbClr val="50412B"/>
                              </a:solidFill>
                            </a:rPr>
                            <a:t> phase</a:t>
                          </a:r>
                          <a:endParaRPr lang="hu-HU" sz="1400" b="1" dirty="0">
                            <a:solidFill>
                              <a:srgbClr val="50412B"/>
                            </a:solidFill>
                          </a:endParaRP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𝒖</m:t>
                                    </m:r>
                                    <m:r>
                                      <a:rPr lang="en-US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𝒏𝒎𝒐𝒍𝒆𝒔𝒕𝒆𝒅</m:t>
                                    </m:r>
                                    <m: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𝒕</m:t>
                                    </m:r>
                                    <m: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600" b="1" kern="1200" dirty="0">
                            <a:solidFill>
                              <a:srgbClr val="50412B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𝒇𝒐𝒓𝒆𝒄𝒂𝒔𝒕𝒆𝒅</m:t>
                                    </m:r>
                                  </m:sub>
                                </m:sSub>
                                <m:r>
                                  <a:rPr lang="en-US" sz="1600" b="1" i="1" kern="120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hu-HU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𝒖𝒏𝒎𝒐𝒍𝒆𝒔𝒕𝒆𝒅</m:t>
                                    </m:r>
                                  </m:sub>
                                </m:sSub>
                                <m:r>
                                  <a:rPr lang="en-US" sz="1600" b="1" i="1" kern="120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hu-HU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𝒔</m:t>
                                    </m:r>
                                    <m:r>
                                      <a:rPr lang="en-US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𝒉𝒆𝒍𝒕𝒆𝒓</m:t>
                                    </m:r>
                                    <m:r>
                                      <a:rPr lang="en-US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𝒑</m:t>
                                    </m:r>
                                    <m:r>
                                      <a:rPr lang="en-US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𝒓𝒐𝒗𝒊𝒔𝒊𝒐𝒏</m:t>
                                    </m:r>
                                    <m:r>
                                      <a:rPr lang="en-US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 (</m:t>
                                    </m:r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𝒑</m:t>
                                    </m:r>
                                    <m:r>
                                      <a:rPr lang="en-US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𝒐𝒕𝒆𝒏𝒕𝒊𝒂𝒍</m:t>
                                    </m:r>
                                    <m:r>
                                      <a:rPr lang="en-US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600" b="1" kern="1200" dirty="0">
                            <a:solidFill>
                              <a:srgbClr val="50412B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13513">
                    <a:tc vMerge="1">
                      <a:txBody>
                        <a:bodyPr/>
                        <a:lstStyle/>
                        <a:p>
                          <a:endParaRPr lang="hu-H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hu-HU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16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𝒔𝒕𝒂𝒍𝒌𝒊𝒏𝒈</m:t>
                                    </m:r>
                                  </m:sub>
                                </m:sSub>
                                <m:r>
                                  <a:rPr lang="en-US" sz="1600" b="1" i="1" kern="120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hu-HU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𝒇𝒐𝒓𝒆𝒄𝒂𝒔𝒕𝒆𝒅</m:t>
                                    </m:r>
                                  </m:sub>
                                </m:sSub>
                                <m:r>
                                  <a:rPr lang="en-US" sz="1600" b="1" i="1" kern="120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𝒊</m:t>
                                    </m:r>
                                    <m:r>
                                      <a:rPr lang="en-US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𝒏𝒕𝒆𝒈𝒓𝒊𝒕𝒚</m:t>
                                    </m:r>
                                    <m:r>
                                      <a:rPr lang="en-US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  <m:r>
                                      <a:rPr lang="en-US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𝒓𝒆𝒂𝒌𝒊𝒏𝒈</m:t>
                                    </m:r>
                                    <m:r>
                                      <a:rPr lang="en-US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 (</m:t>
                                    </m:r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𝒑</m:t>
                                    </m:r>
                                    <m:r>
                                      <a:rPr lang="en-US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𝒐𝒕𝒆𝒏𝒕𝒊𝒂𝒍</m:t>
                                    </m:r>
                                    <m:r>
                                      <a:rPr lang="en-US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sub>
                                </m:sSub>
                                <m:r>
                                  <a:rPr lang="hu-HU" sz="1600" b="1" i="1" kern="1200" smtClean="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 </m:t>
                                </m:r>
                                <m:r>
                                  <a:rPr lang="en-US" sz="1600" b="1" i="1" kern="120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𝑷</m:t>
                                </m:r>
                                <m:r>
                                  <a:rPr lang="en-US" sz="1600" b="1" i="1" kern="120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hu-HU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𝒑𝒓𝒆𝒅𝒊𝒄𝒕𝒆𝒅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600" b="1" kern="1200" dirty="0">
                            <a:solidFill>
                              <a:srgbClr val="50412B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72256">
                    <a:tc vMerge="1">
                      <a:txBody>
                        <a:bodyPr/>
                        <a:lstStyle/>
                        <a:p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50412B"/>
                              </a:solidFill>
                            </a:rPr>
                            <a:t>Hunting phase</a:t>
                          </a:r>
                          <a:endParaRPr lang="hu-HU" sz="1400" b="1" dirty="0">
                            <a:solidFill>
                              <a:srgbClr val="50412B"/>
                            </a:solidFill>
                          </a:endParaRP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𝒎𝒐𝒍𝒆𝒔𝒕𝒆𝒅</m:t>
                                    </m:r>
                                  </m:sub>
                                </m:sSub>
                                <m:r>
                                  <a:rPr lang="en-US" sz="1600" b="1" i="1" kern="120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hu-HU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𝒖</m:t>
                                    </m:r>
                                    <m:r>
                                      <a:rPr lang="en-US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𝒏𝒎𝒐𝒍𝒆𝒔𝒕𝒆𝒅</m:t>
                                    </m:r>
                                    <m: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𝒕</m:t>
                                    </m:r>
                                    <m: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kern="120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hu-HU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𝒊</m:t>
                                    </m:r>
                                    <m:r>
                                      <a:rPr lang="en-US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𝒏𝒕𝒆𝒈𝒓𝒊𝒕𝒚</m:t>
                                    </m:r>
                                    <m:r>
                                      <a:rPr lang="en-US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  <m:r>
                                      <a:rPr lang="en-US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𝒓𝒆𝒂𝒌𝒊𝒏𝒈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600" b="1" kern="1200" dirty="0">
                            <a:solidFill>
                              <a:srgbClr val="50412B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𝒉</m:t>
                                    </m:r>
                                    <m:r>
                                      <a:rPr lang="en-US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𝒖𝒏𝒕𝒊𝒏𝒈</m:t>
                                    </m:r>
                                  </m:sub>
                                </m:sSub>
                                <m:r>
                                  <a:rPr lang="en-US" sz="1600" b="1" i="1" kern="120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hu-HU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𝒎</m:t>
                                    </m:r>
                                    <m: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𝒐𝒍𝒆𝒔𝒕𝒆𝒅</m:t>
                                    </m:r>
                                  </m:sub>
                                </m:sSub>
                                <m:r>
                                  <a:rPr lang="en-US" sz="1600" b="1" i="1" kern="120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US" sz="1600" b="1" i="1" kern="120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𝑷</m:t>
                                </m:r>
                                <m:r>
                                  <a:rPr lang="en-US" sz="1600" b="1" i="1" kern="120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sz="1600" b="1" i="1" kern="120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hu-HU" sz="1600" b="1" kern="1200" dirty="0">
                            <a:solidFill>
                              <a:srgbClr val="50412B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186955"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solidFill>
                                <a:srgbClr val="50412B"/>
                              </a:solidFill>
                            </a:rPr>
                            <a:t>The market value (what</a:t>
                          </a:r>
                          <a:r>
                            <a:rPr lang="en-US" sz="1400" b="1" baseline="0" dirty="0" smtClean="0">
                              <a:solidFill>
                                <a:srgbClr val="50412B"/>
                              </a:solidFill>
                            </a:rPr>
                            <a:t> the market can see) </a:t>
                          </a:r>
                          <a:r>
                            <a:rPr lang="en-US" sz="1400" b="1" dirty="0" smtClean="0">
                              <a:solidFill>
                                <a:srgbClr val="50412B"/>
                              </a:solidFill>
                            </a:rPr>
                            <a:t>is </a:t>
                          </a:r>
                          <a:r>
                            <a:rPr lang="en-US" sz="1400" b="1" u="sng" dirty="0" smtClean="0">
                              <a:solidFill>
                                <a:srgbClr val="50412B"/>
                              </a:solidFill>
                            </a:rPr>
                            <a:t>relational</a:t>
                          </a:r>
                          <a:r>
                            <a:rPr lang="en-US" sz="1400" b="1" u="sng" baseline="0" dirty="0" smtClean="0">
                              <a:solidFill>
                                <a:srgbClr val="50412B"/>
                              </a:solidFill>
                            </a:rPr>
                            <a:t> market value</a:t>
                          </a:r>
                          <a:endParaRPr lang="hu-HU" sz="1400" b="1" u="sng" dirty="0">
                            <a:solidFill>
                              <a:srgbClr val="50412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50412B"/>
                              </a:solidFill>
                            </a:rPr>
                            <a:t>Consuming phase</a:t>
                          </a:r>
                          <a:endParaRPr lang="hu-HU" sz="1400" b="1" dirty="0">
                            <a:solidFill>
                              <a:srgbClr val="50412B"/>
                            </a:solidFill>
                          </a:endParaRP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𝒓𝒆𝒍𝒂𝒕𝒊𝒐𝒏𝒂𝒍</m:t>
                                    </m:r>
                                  </m:sub>
                                </m:sSub>
                                <m:r>
                                  <a:rPr lang="en-US" sz="1600" b="1" i="1" kern="120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𝒖</m:t>
                                    </m:r>
                                    <m:r>
                                      <a:rPr lang="en-US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𝒏𝒎𝒐𝒍𝒆𝒔𝒕𝒆𝒅</m:t>
                                    </m:r>
                                    <m: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𝒕</m:t>
                                    </m:r>
                                  </m:sub>
                                </m:sSub>
                                <m:r>
                                  <a:rPr lang="en-US" sz="1600" b="1" i="1" kern="1200" smtClean="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𝒔</m:t>
                                    </m:r>
                                    <m:r>
                                      <a:rPr lang="en-US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𝒉𝒆𝒍𝒕𝒆𝒓</m:t>
                                    </m:r>
                                    <m:r>
                                      <a:rPr lang="en-US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𝒑</m:t>
                                    </m:r>
                                    <m:r>
                                      <a:rPr lang="en-US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𝒓𝒐𝒗𝒊𝒔𝒊𝒐𝒏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800" b="1" kern="1200" dirty="0">
                            <a:solidFill>
                              <a:srgbClr val="50412B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𝒃𝒐𝒐𝒕𝒚</m:t>
                                    </m:r>
                                  </m:sub>
                                </m:sSub>
                                <m:r>
                                  <a:rPr lang="en-US" sz="1600" b="1" i="1" kern="1200">
                                    <a:solidFill>
                                      <a:srgbClr val="50412B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hu-HU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hu-HU" sz="1600" b="1" i="1" kern="1200" smtClean="0">
                                        <a:solidFill>
                                          <a:srgbClr val="50412B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𝒓𝒆𝒍𝒂𝒕𝒊𝒐𝒏𝒂𝒍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600" b="1" kern="1200" dirty="0">
                            <a:solidFill>
                              <a:srgbClr val="50412B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áblázat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4725935"/>
                  </p:ext>
                </p:extLst>
              </p:nvPr>
            </p:nvGraphicFramePr>
            <p:xfrm>
              <a:off x="107950" y="987425"/>
              <a:ext cx="8928102" cy="403225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117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322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040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182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4D7C85"/>
                              </a:solidFill>
                            </a:rPr>
                            <a:t>Value</a:t>
                          </a:r>
                          <a:endParaRPr lang="hu-HU" sz="1600" b="1" dirty="0">
                            <a:solidFill>
                              <a:srgbClr val="4D7C85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4D7C85"/>
                              </a:solidFill>
                            </a:rPr>
                            <a:t>Phase</a:t>
                          </a:r>
                          <a:endParaRPr lang="hu-HU" b="1" dirty="0">
                            <a:solidFill>
                              <a:srgbClr val="4D7C85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4D7C85"/>
                              </a:solidFill>
                            </a:rPr>
                            <a:t>In the eye of the market</a:t>
                          </a:r>
                          <a:endParaRPr lang="hu-HU" sz="1600" b="1" dirty="0">
                            <a:solidFill>
                              <a:srgbClr val="4D7C85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4D7C85"/>
                              </a:solidFill>
                            </a:rPr>
                            <a:t>In the eye of the predator</a:t>
                          </a:r>
                          <a:endParaRPr lang="hu-HU" sz="1600" b="1" dirty="0">
                            <a:solidFill>
                              <a:srgbClr val="4D7C85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1242">
                    <a:tc rowSpan="3"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solidFill>
                                <a:srgbClr val="50412B"/>
                              </a:solidFill>
                            </a:rPr>
                            <a:t>The market value (what</a:t>
                          </a:r>
                          <a:r>
                            <a:rPr lang="en-US" sz="1400" b="1" baseline="0" dirty="0" smtClean="0">
                              <a:solidFill>
                                <a:srgbClr val="50412B"/>
                              </a:solidFill>
                            </a:rPr>
                            <a:t> the market can see) </a:t>
                          </a:r>
                          <a:r>
                            <a:rPr lang="en-US" sz="1400" b="1" dirty="0" smtClean="0">
                              <a:solidFill>
                                <a:srgbClr val="50412B"/>
                              </a:solidFill>
                            </a:rPr>
                            <a:t>is </a:t>
                          </a:r>
                          <a:r>
                            <a:rPr lang="en-US" sz="1400" b="1" u="sng" dirty="0" smtClean="0">
                              <a:solidFill>
                                <a:srgbClr val="50412B"/>
                              </a:solidFill>
                            </a:rPr>
                            <a:t>competitive</a:t>
                          </a:r>
                          <a:r>
                            <a:rPr lang="en-US" sz="1400" b="1" u="sng" baseline="0" dirty="0" smtClean="0">
                              <a:solidFill>
                                <a:srgbClr val="50412B"/>
                              </a:solidFill>
                            </a:rPr>
                            <a:t> market value</a:t>
                          </a:r>
                          <a:endParaRPr lang="hu-HU" sz="1400" b="1" u="sng" dirty="0">
                            <a:solidFill>
                              <a:srgbClr val="50412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50412B"/>
                              </a:solidFill>
                            </a:rPr>
                            <a:t>Stalking</a:t>
                          </a:r>
                          <a:r>
                            <a:rPr lang="en-US" sz="1400" b="1" baseline="0" dirty="0" smtClean="0">
                              <a:solidFill>
                                <a:srgbClr val="50412B"/>
                              </a:solidFill>
                            </a:rPr>
                            <a:t> phase</a:t>
                          </a:r>
                          <a:endParaRPr lang="hu-HU" sz="1400" b="1" dirty="0">
                            <a:solidFill>
                              <a:srgbClr val="50412B"/>
                            </a:solidFill>
                          </a:endParaRP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6667" t="-27451" r="-184699" b="-1360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7656" t="-66667" r="-297" b="-4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13513">
                    <a:tc vMerge="1">
                      <a:txBody>
                        <a:bodyPr/>
                        <a:lstStyle/>
                        <a:p>
                          <a:endParaRPr lang="hu-H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hu-HU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16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7656" t="-116667" r="-297" b="-23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72256">
                    <a:tc vMerge="1">
                      <a:txBody>
                        <a:bodyPr/>
                        <a:lstStyle/>
                        <a:p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50412B"/>
                              </a:solidFill>
                            </a:rPr>
                            <a:t>Hunting phase</a:t>
                          </a:r>
                          <a:endParaRPr lang="hu-HU" sz="1400" b="1" dirty="0">
                            <a:solidFill>
                              <a:srgbClr val="50412B"/>
                            </a:solidFill>
                          </a:endParaRP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6667" t="-225694" r="-184699" b="-1409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7656" t="-225694" r="-297" b="-1409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186955"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solidFill>
                                <a:srgbClr val="50412B"/>
                              </a:solidFill>
                            </a:rPr>
                            <a:t>The market value (what</a:t>
                          </a:r>
                          <a:r>
                            <a:rPr lang="en-US" sz="1400" b="1" baseline="0" dirty="0" smtClean="0">
                              <a:solidFill>
                                <a:srgbClr val="50412B"/>
                              </a:solidFill>
                            </a:rPr>
                            <a:t> the market can see) </a:t>
                          </a:r>
                          <a:r>
                            <a:rPr lang="en-US" sz="1400" b="1" dirty="0" smtClean="0">
                              <a:solidFill>
                                <a:srgbClr val="50412B"/>
                              </a:solidFill>
                            </a:rPr>
                            <a:t>is </a:t>
                          </a:r>
                          <a:r>
                            <a:rPr lang="en-US" sz="1400" b="1" u="sng" dirty="0" smtClean="0">
                              <a:solidFill>
                                <a:srgbClr val="50412B"/>
                              </a:solidFill>
                            </a:rPr>
                            <a:t>relational</a:t>
                          </a:r>
                          <a:r>
                            <a:rPr lang="en-US" sz="1400" b="1" u="sng" baseline="0" dirty="0" smtClean="0">
                              <a:solidFill>
                                <a:srgbClr val="50412B"/>
                              </a:solidFill>
                            </a:rPr>
                            <a:t> market value</a:t>
                          </a:r>
                          <a:endParaRPr lang="hu-HU" sz="1400" b="1" u="sng" dirty="0">
                            <a:solidFill>
                              <a:srgbClr val="50412B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50412B"/>
                              </a:solidFill>
                            </a:rPr>
                            <a:t>Consuming phase</a:t>
                          </a:r>
                          <a:endParaRPr lang="hu-HU" sz="1400" b="1" dirty="0">
                            <a:solidFill>
                              <a:srgbClr val="50412B"/>
                            </a:solidFill>
                          </a:endParaRP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AE4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6667" t="-240513" r="-184699" b="-4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lnL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3A99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7656" t="-240513" r="-297" b="-41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85278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"/>
            <a:ext cx="8928546" cy="915987"/>
          </a:xfrm>
        </p:spPr>
        <p:txBody>
          <a:bodyPr>
            <a:noAutofit/>
          </a:bodyPr>
          <a:lstStyle/>
          <a:p>
            <a:r>
              <a:rPr lang="hu-HU" b="1" dirty="0" smtClean="0">
                <a:solidFill>
                  <a:srgbClr val="8D503B"/>
                </a:solidFill>
              </a:rPr>
              <a:t>Karl </a:t>
            </a:r>
            <a:r>
              <a:rPr lang="en-US" b="1" dirty="0" err="1" smtClean="0">
                <a:solidFill>
                  <a:srgbClr val="8D503B"/>
                </a:solidFill>
              </a:rPr>
              <a:t>Polányi</a:t>
            </a:r>
            <a:r>
              <a:rPr lang="hu-HU" b="1" dirty="0" smtClean="0">
                <a:solidFill>
                  <a:srgbClr val="8D503B"/>
                </a:solidFill>
              </a:rPr>
              <a:t>: </a:t>
            </a:r>
            <a:r>
              <a:rPr lang="en-US" b="1" dirty="0" smtClean="0">
                <a:solidFill>
                  <a:srgbClr val="8D503B"/>
                </a:solidFill>
              </a:rPr>
              <a:t>The Two </a:t>
            </a:r>
            <a:r>
              <a:rPr lang="hu-HU" b="1" dirty="0" err="1" smtClean="0">
                <a:solidFill>
                  <a:srgbClr val="8D503B"/>
                </a:solidFill>
              </a:rPr>
              <a:t>Approaches</a:t>
            </a:r>
            <a:r>
              <a:rPr lang="en-US" b="1" dirty="0" smtClean="0">
                <a:solidFill>
                  <a:srgbClr val="8D503B"/>
                </a:solidFill>
              </a:rPr>
              <a:t> </a:t>
            </a:r>
            <a:r>
              <a:rPr lang="hu-HU" b="1" dirty="0" err="1" smtClean="0">
                <a:solidFill>
                  <a:srgbClr val="8D503B"/>
                </a:solidFill>
              </a:rPr>
              <a:t>to</a:t>
            </a:r>
            <a:r>
              <a:rPr lang="en-US" b="1" dirty="0" smtClean="0">
                <a:solidFill>
                  <a:srgbClr val="8D503B"/>
                </a:solidFill>
              </a:rPr>
              <a:t> </a:t>
            </a:r>
            <a:r>
              <a:rPr lang="hu-HU" b="1" dirty="0" err="1" smtClean="0">
                <a:solidFill>
                  <a:srgbClr val="8D503B"/>
                </a:solidFill>
              </a:rPr>
              <a:t>the</a:t>
            </a:r>
            <a:r>
              <a:rPr lang="hu-HU" b="1" dirty="0" smtClean="0">
                <a:solidFill>
                  <a:srgbClr val="8D503B"/>
                </a:solidFill>
              </a:rPr>
              <a:t> </a:t>
            </a:r>
            <a:r>
              <a:rPr lang="en-US" b="1" dirty="0" smtClean="0">
                <a:solidFill>
                  <a:srgbClr val="8D503B"/>
                </a:solidFill>
              </a:rPr>
              <a:t>Economy</a:t>
            </a:r>
            <a:endParaRPr lang="hu-HU" b="1" dirty="0">
              <a:solidFill>
                <a:srgbClr val="8D503B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334898"/>
              </p:ext>
            </p:extLst>
          </p:nvPr>
        </p:nvGraphicFramePr>
        <p:xfrm>
          <a:off x="107502" y="1039292"/>
          <a:ext cx="8928548" cy="3744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79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79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6159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50412B"/>
                          </a:solidFill>
                        </a:rPr>
                        <a:t>Formal description </a:t>
                      </a:r>
                      <a:endParaRPr lang="ru-RU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r>
                        <a:rPr lang="en-US" sz="1400" noProof="0" dirty="0" smtClean="0">
                          <a:solidFill>
                            <a:srgbClr val="50412B"/>
                          </a:solidFill>
                        </a:rPr>
                        <a:t>(</a:t>
                      </a:r>
                      <a:r>
                        <a:rPr lang="en-US" sz="1400" baseline="0" noProof="0" dirty="0" smtClean="0">
                          <a:solidFill>
                            <a:srgbClr val="50412B"/>
                          </a:solidFill>
                        </a:rPr>
                        <a:t>price-making markets</a:t>
                      </a:r>
                      <a:r>
                        <a:rPr lang="en-US" sz="1400" noProof="0" dirty="0" smtClean="0">
                          <a:solidFill>
                            <a:srgbClr val="50412B"/>
                          </a:solidFill>
                        </a:rPr>
                        <a:t>)</a:t>
                      </a:r>
                      <a:endParaRPr lang="en-US" sz="1400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50412B"/>
                          </a:solidFill>
                        </a:rPr>
                        <a:t>Substantive</a:t>
                      </a:r>
                      <a:r>
                        <a:rPr lang="en-US" b="1" baseline="0" noProof="0" dirty="0" smtClean="0">
                          <a:solidFill>
                            <a:srgbClr val="50412B"/>
                          </a:solidFill>
                        </a:rPr>
                        <a:t> description</a:t>
                      </a:r>
                      <a:endParaRPr lang="en-US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r>
                        <a:rPr lang="en-US" sz="1400" noProof="0" dirty="0" smtClean="0">
                          <a:solidFill>
                            <a:srgbClr val="50412B"/>
                          </a:solidFill>
                        </a:rPr>
                        <a:t>(economy in general)</a:t>
                      </a:r>
                      <a:endParaRPr lang="en-US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363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rgbClr val="50412B"/>
                          </a:solidFill>
                        </a:rPr>
                        <a:t>Neoclassical</a:t>
                      </a:r>
                      <a:r>
                        <a:rPr lang="en-US" sz="1600" b="1" baseline="0" noProof="0" dirty="0" smtClean="0">
                          <a:solidFill>
                            <a:srgbClr val="50412B"/>
                          </a:solidFill>
                        </a:rPr>
                        <a:t> economics</a:t>
                      </a:r>
                      <a:endParaRPr lang="en-US" sz="16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>
                          <a:solidFill>
                            <a:srgbClr val="50412B"/>
                          </a:solidFill>
                        </a:rPr>
                        <a:t>Instituted</a:t>
                      </a:r>
                      <a:br>
                        <a:rPr lang="en-US" b="1" noProof="0" dirty="0" smtClean="0">
                          <a:solidFill>
                            <a:srgbClr val="50412B"/>
                          </a:solidFill>
                        </a:rPr>
                      </a:br>
                      <a:r>
                        <a:rPr lang="en-US" sz="1400" b="0" noProof="0" dirty="0" smtClean="0">
                          <a:solidFill>
                            <a:srgbClr val="50412B"/>
                          </a:solidFill>
                        </a:rPr>
                        <a:t>(</a:t>
                      </a:r>
                      <a:r>
                        <a:rPr lang="en-US" sz="1400" noProof="0" dirty="0" smtClean="0">
                          <a:solidFill>
                            <a:srgbClr val="50412B"/>
                          </a:solidFill>
                        </a:rPr>
                        <a:t>As </a:t>
                      </a:r>
                      <a:r>
                        <a:rPr lang="en-US" sz="1400" b="0" i="0" noProof="0" dirty="0" smtClean="0">
                          <a:solidFill>
                            <a:srgbClr val="50412B"/>
                          </a:solidFill>
                        </a:rPr>
                        <a:t>ecological, technological, and societal </a:t>
                      </a:r>
                      <a:r>
                        <a:rPr lang="en-US" sz="1400" noProof="0" dirty="0" smtClean="0">
                          <a:solidFill>
                            <a:srgbClr val="50412B"/>
                          </a:solidFill>
                        </a:rPr>
                        <a:t>elements connect and equilibrat</a:t>
                      </a:r>
                      <a:r>
                        <a:rPr lang="en-US" sz="1400" b="0" noProof="0" dirty="0" smtClean="0">
                          <a:solidFill>
                            <a:srgbClr val="50412B"/>
                          </a:solidFill>
                        </a:rPr>
                        <a:t>e)</a:t>
                      </a:r>
                      <a:endParaRPr lang="en-US" sz="1800" b="0" i="1" noProof="0" dirty="0" smtClean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50412B"/>
                          </a:solidFill>
                        </a:rPr>
                        <a:t>Process</a:t>
                      </a:r>
                    </a:p>
                    <a:p>
                      <a:pPr algn="ctr"/>
                      <a:r>
                        <a:rPr lang="en-US" sz="1400" b="0" noProof="0" dirty="0" smtClean="0">
                          <a:solidFill>
                            <a:srgbClr val="50412B"/>
                          </a:solidFill>
                        </a:rPr>
                        <a:t>(Material elements</a:t>
                      </a:r>
                      <a:r>
                        <a:rPr lang="en-US" sz="1400" b="0" baseline="0" noProof="0" dirty="0" smtClean="0">
                          <a:solidFill>
                            <a:srgbClr val="50412B"/>
                          </a:solidFill>
                        </a:rPr>
                        <a:t> changing ‘hands’ or place)</a:t>
                      </a:r>
                      <a:endParaRPr lang="en-US" sz="1400" b="0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208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rgbClr val="50412B"/>
                          </a:solidFill>
                        </a:rPr>
                        <a:t>Forms</a:t>
                      </a:r>
                      <a:r>
                        <a:rPr lang="en-US" sz="1600" b="1" baseline="0" noProof="0" dirty="0" smtClean="0">
                          <a:solidFill>
                            <a:srgbClr val="50412B"/>
                          </a:solidFill>
                        </a:rPr>
                        <a:t> of integration:</a:t>
                      </a:r>
                    </a:p>
                    <a:p>
                      <a:endParaRPr lang="en-US" sz="1400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</a:rPr>
                        <a:t> reciprocity</a:t>
                      </a:r>
                    </a:p>
                    <a:p>
                      <a:pPr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</a:rPr>
                        <a:t> redistribution</a:t>
                      </a:r>
                    </a:p>
                    <a:p>
                      <a:pPr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</a:rPr>
                        <a:t> exchange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1600" b="1" baseline="0" noProof="0" dirty="0" smtClean="0">
                          <a:solidFill>
                            <a:srgbClr val="50412B"/>
                          </a:solidFill>
                        </a:rPr>
                        <a:t>T</a:t>
                      </a:r>
                      <a:r>
                        <a:rPr lang="en-US" sz="1600" b="1" noProof="0" dirty="0" smtClean="0">
                          <a:solidFill>
                            <a:srgbClr val="50412B"/>
                          </a:solidFill>
                        </a:rPr>
                        <a:t>ypes of structure:</a:t>
                      </a:r>
                    </a:p>
                    <a:p>
                      <a:endParaRPr lang="en-US" sz="1400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</a:rPr>
                        <a:t> symmetry</a:t>
                      </a:r>
                    </a:p>
                    <a:p>
                      <a:pPr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</a:rPr>
                        <a:t> centricity</a:t>
                      </a:r>
                    </a:p>
                    <a:p>
                      <a:pPr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</a:rPr>
                        <a:t> market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50412B"/>
                          </a:solidFill>
                        </a:rPr>
                        <a:t>Locational</a:t>
                      </a:r>
                      <a:r>
                        <a:rPr lang="en-US" b="1" baseline="0" noProof="0" dirty="0" smtClean="0">
                          <a:solidFill>
                            <a:srgbClr val="50412B"/>
                          </a:solidFill>
                        </a:rPr>
                        <a:t> movements</a:t>
                      </a:r>
                      <a:endParaRPr lang="en-US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50412B"/>
                          </a:solidFill>
                        </a:rPr>
                        <a:t>Appropriative</a:t>
                      </a:r>
                      <a:r>
                        <a:rPr lang="en-US" b="1" baseline="0" noProof="0" dirty="0" smtClean="0">
                          <a:solidFill>
                            <a:srgbClr val="50412B"/>
                          </a:solidFill>
                        </a:rPr>
                        <a:t> movements</a:t>
                      </a:r>
                      <a:endParaRPr lang="en-US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882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hu-HU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hu-HU" sz="1600" b="1" dirty="0" smtClean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noProof="0" dirty="0" err="1" smtClean="0">
                          <a:solidFill>
                            <a:srgbClr val="50412B"/>
                          </a:solidFill>
                        </a:rPr>
                        <a:t>Transpor-tation</a:t>
                      </a:r>
                      <a:r>
                        <a:rPr lang="en-US" sz="1400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sz="1400" baseline="0" noProof="0" dirty="0" smtClean="0">
                          <a:solidFill>
                            <a:srgbClr val="50412B"/>
                          </a:solidFill>
                        </a:rPr>
                        <a:t>of goods</a:t>
                      </a:r>
                      <a:endParaRPr lang="en-US" sz="1400" noProof="0" dirty="0" smtClean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solidFill>
                            <a:srgbClr val="50412B"/>
                          </a:solidFill>
                        </a:rPr>
                        <a:t>Production of goods</a:t>
                      </a:r>
                      <a:endParaRPr lang="en-US" sz="1400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noProof="0" dirty="0" smtClean="0">
                          <a:solidFill>
                            <a:srgbClr val="50412B"/>
                          </a:solidFill>
                        </a:rPr>
                        <a:t>Circulation of goods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noProof="0" smtClean="0">
                          <a:solidFill>
                            <a:srgbClr val="50412B"/>
                          </a:solidFill>
                        </a:rPr>
                        <a:t>Administrati-on of goods</a:t>
                      </a:r>
                      <a:endParaRPr lang="en-US" sz="1400" noProof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95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hu-HU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hu-HU" sz="1600" b="1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solidFill>
                            <a:srgbClr val="50412B"/>
                          </a:solidFill>
                        </a:rPr>
                        <a:t>Transaction (between hands)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solidFill>
                            <a:srgbClr val="50412B"/>
                          </a:solidFill>
                        </a:rPr>
                        <a:t>Disposition (one-sided</a:t>
                      </a:r>
                      <a:r>
                        <a:rPr lang="en-US" sz="1400" baseline="0" noProof="0" dirty="0" smtClean="0">
                          <a:solidFill>
                            <a:srgbClr val="50412B"/>
                          </a:solidFill>
                        </a:rPr>
                        <a:t> act</a:t>
                      </a:r>
                      <a:r>
                        <a:rPr lang="en-US" sz="1400" baseline="0" noProof="0" dirty="0">
                          <a:solidFill>
                            <a:srgbClr val="50412B"/>
                          </a:solidFill>
                        </a:rPr>
                        <a:t>)</a:t>
                      </a:r>
                      <a:endParaRPr lang="en-US" sz="1400" noProof="0" dirty="0" smtClean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églalap 6"/>
          <p:cNvSpPr/>
          <p:nvPr/>
        </p:nvSpPr>
        <p:spPr>
          <a:xfrm>
            <a:off x="5388122" y="4835723"/>
            <a:ext cx="3755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Arial" pitchFamily="34" charset="0"/>
              <a:buNone/>
            </a:pPr>
            <a:r>
              <a:rPr lang="en-US" sz="1400" b="1" i="1" dirty="0" smtClean="0">
                <a:solidFill>
                  <a:srgbClr val="8D503B"/>
                </a:solidFill>
              </a:rPr>
              <a:t>Karl </a:t>
            </a:r>
            <a:r>
              <a:rPr lang="hu-HU" sz="1400" b="1" i="1" dirty="0" smtClean="0">
                <a:solidFill>
                  <a:srgbClr val="8D503B"/>
                </a:solidFill>
              </a:rPr>
              <a:t>Polányi </a:t>
            </a:r>
            <a:r>
              <a:rPr lang="hu-HU" sz="1400" b="1" i="1" dirty="0">
                <a:solidFill>
                  <a:srgbClr val="8D503B"/>
                </a:solidFill>
              </a:rPr>
              <a:t>: </a:t>
            </a:r>
            <a:r>
              <a:rPr lang="en-US" sz="1400" b="1" i="1" dirty="0" smtClean="0">
                <a:solidFill>
                  <a:srgbClr val="8D503B"/>
                </a:solidFill>
              </a:rPr>
              <a:t>The Economy as Instituted Process</a:t>
            </a:r>
            <a:endParaRPr lang="hu-HU" sz="1400" b="1" i="1" dirty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3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8D503B"/>
                </a:solidFill>
              </a:rPr>
              <a:t>Economic phenomena in the three polar type regimes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88980"/>
              </p:ext>
            </p:extLst>
          </p:nvPr>
        </p:nvGraphicFramePr>
        <p:xfrm>
          <a:off x="107503" y="922874"/>
          <a:ext cx="8928547" cy="411879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24137">
                  <a:extLst>
                    <a:ext uri="{9D8B030D-6E8A-4147-A177-3AD203B41FA5}">
                      <a16:colId xmlns:a16="http://schemas.microsoft.com/office/drawing/2014/main" val="2651777475"/>
                    </a:ext>
                  </a:extLst>
                </a:gridCol>
                <a:gridCol w="2332763">
                  <a:extLst>
                    <a:ext uri="{9D8B030D-6E8A-4147-A177-3AD203B41FA5}">
                      <a16:colId xmlns:a16="http://schemas.microsoft.com/office/drawing/2014/main" val="2988024501"/>
                    </a:ext>
                  </a:extLst>
                </a:gridCol>
                <a:gridCol w="2789009">
                  <a:extLst>
                    <a:ext uri="{9D8B030D-6E8A-4147-A177-3AD203B41FA5}">
                      <a16:colId xmlns:a16="http://schemas.microsoft.com/office/drawing/2014/main" val="1363450606"/>
                    </a:ext>
                  </a:extLst>
                </a:gridCol>
                <a:gridCol w="2582638">
                  <a:extLst>
                    <a:ext uri="{9D8B030D-6E8A-4147-A177-3AD203B41FA5}">
                      <a16:colId xmlns:a16="http://schemas.microsoft.com/office/drawing/2014/main" val="2828575883"/>
                    </a:ext>
                  </a:extLst>
                </a:gridCol>
              </a:tblGrid>
              <a:tr h="2870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Liberal democracy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Patronal autocracy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Communist </a:t>
                      </a:r>
                      <a:r>
                        <a:rPr lang="hu-HU" sz="1400" b="1" dirty="0" err="1" smtClean="0">
                          <a:solidFill>
                            <a:srgbClr val="4D7C85"/>
                          </a:solidFill>
                          <a:effectLst/>
                        </a:rPr>
                        <a:t>dictatorship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372772"/>
                  </a:ext>
                </a:extLst>
              </a:tr>
              <a:tr h="424732">
                <a:tc rowSpan="5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OWNERSHIP</a:t>
                      </a:r>
                      <a:endParaRPr lang="hu-HU" sz="12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founded via regime-changing privatization</a:t>
                      </a: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founded via post-communist ownership redistribution</a:t>
                      </a: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founded via communist nationalization</a:t>
                      </a:r>
                      <a:endParaRPr lang="hu-HU" sz="130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023523"/>
                  </a:ext>
                </a:extLst>
              </a:tr>
              <a:tr h="42473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hostile takeover</a:t>
                      </a:r>
                      <a:endParaRPr lang="hu-HU" sz="130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centrally-led corporate raiding (reiderstvo)</a:t>
                      </a: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expropriation</a:t>
                      </a:r>
                      <a:endParaRPr lang="hu-HU" sz="130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2533"/>
                  </a:ext>
                </a:extLst>
              </a:tr>
              <a:tr h="85310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i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jure </a:t>
                      </a: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en-US" sz="1300" b="1" i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facto</a:t>
                      </a: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property rights coincide</a:t>
                      </a: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normative intervention in exogenous property rights</a:t>
                      </a: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i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jure </a:t>
                      </a: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en-US" sz="1300" b="1" i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facto</a:t>
                      </a: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property rights do not coincide</a:t>
                      </a: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discretional intervention in exogenous property rights</a:t>
                      </a: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i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jure </a:t>
                      </a:r>
                      <a:r>
                        <a:rPr lang="en-US" sz="13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en-US" sz="1300" b="1" i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facto</a:t>
                      </a:r>
                      <a:r>
                        <a:rPr lang="en-US" sz="13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property rights coincide</a:t>
                      </a:r>
                      <a:endParaRPr lang="hu-HU" sz="130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exogenous property rights (monopoly of state ownership) </a:t>
                      </a:r>
                      <a:endParaRPr lang="hu-HU" sz="130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191699"/>
                  </a:ext>
                </a:extLst>
              </a:tr>
              <a:tr h="63891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buyers and sellers</a:t>
                      </a:r>
                      <a:endParaRPr lang="hu-HU" sz="130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exchange at market value</a:t>
                      </a:r>
                      <a:endParaRPr lang="hu-HU" sz="130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predators and prey</a:t>
                      </a: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takeover at stalking, hunting and booty value</a:t>
                      </a: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n.a</a:t>
                      </a: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(normative expropriation)</a:t>
                      </a: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428494"/>
                  </a:ext>
                </a:extLst>
              </a:tr>
              <a:tr h="42473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private property</a:t>
                      </a:r>
                      <a:endParaRPr lang="hu-HU" sz="130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power&amp;ownership</a:t>
                      </a: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300" b="1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vlast&amp;sobstvennost</a:t>
                      </a: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property</a:t>
                      </a: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615262"/>
                  </a:ext>
                </a:extLst>
              </a:tr>
              <a:tr h="424732">
                <a:tc rowSpan="3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COMPARATIVE ECONOMIC SYTEMS</a:t>
                      </a:r>
                      <a:endParaRPr lang="hu-HU" sz="12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 economy</a:t>
                      </a:r>
                      <a:br>
                        <a:rPr lang="en-US" sz="13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competitive market</a:t>
                      </a:r>
                      <a:endParaRPr lang="hu-HU" sz="130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relational economy</a:t>
                      </a:r>
                      <a:br>
                        <a:rPr lang="en-US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relational market</a:t>
                      </a: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command economy</a:t>
                      </a:r>
                      <a:br>
                        <a:rPr lang="en-US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administrative market</a:t>
                      </a: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421146"/>
                  </a:ext>
                </a:extLst>
              </a:tr>
              <a:tr h="42473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regulated market coordination</a:t>
                      </a:r>
                      <a:endParaRPr lang="hu-HU" sz="130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relational market-redistribution</a:t>
                      </a: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bureaucratic resource-redistribution</a:t>
                      </a: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593777"/>
                  </a:ext>
                </a:extLst>
              </a:tr>
              <a:tr h="21601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capitalism</a:t>
                      </a: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political capitalism (mafia capitalism)</a:t>
                      </a:r>
                      <a:endParaRPr lang="hu-HU" sz="130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socialism</a:t>
                      </a: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040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870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928100" cy="915987"/>
          </a:xfrm>
        </p:spPr>
        <p:txBody>
          <a:bodyPr>
            <a:noAutofit/>
          </a:bodyPr>
          <a:lstStyle/>
          <a:p>
            <a:r>
              <a:rPr lang="hu-HU" b="1" dirty="0" err="1" smtClean="0">
                <a:solidFill>
                  <a:srgbClr val="8D503B"/>
                </a:solidFill>
              </a:rPr>
              <a:t>Social</a:t>
            </a:r>
            <a:r>
              <a:rPr lang="hu-HU" b="1" dirty="0" smtClean="0">
                <a:solidFill>
                  <a:srgbClr val="8D503B"/>
                </a:solidFill>
              </a:rPr>
              <a:t>/</a:t>
            </a:r>
            <a:r>
              <a:rPr lang="hu-HU" b="1" dirty="0" err="1" smtClean="0">
                <a:solidFill>
                  <a:srgbClr val="8D503B"/>
                </a:solidFill>
              </a:rPr>
              <a:t>economic</a:t>
            </a:r>
            <a:r>
              <a:rPr lang="hu-HU" b="1" dirty="0" smtClean="0">
                <a:solidFill>
                  <a:srgbClr val="8D503B"/>
                </a:solidFill>
              </a:rPr>
              <a:t> </a:t>
            </a:r>
            <a:r>
              <a:rPr lang="hu-HU" b="1" dirty="0" err="1" smtClean="0">
                <a:solidFill>
                  <a:srgbClr val="8D503B"/>
                </a:solidFill>
              </a:rPr>
              <a:t>integration</a:t>
            </a:r>
            <a:r>
              <a:rPr lang="hu-HU" b="1" dirty="0" smtClean="0">
                <a:solidFill>
                  <a:srgbClr val="8D503B"/>
                </a:solidFill>
              </a:rPr>
              <a:t> </a:t>
            </a:r>
            <a:r>
              <a:rPr lang="hu-HU" b="1" dirty="0" err="1" smtClean="0">
                <a:solidFill>
                  <a:srgbClr val="8D503B"/>
                </a:solidFill>
              </a:rPr>
              <a:t>schemes</a:t>
            </a:r>
            <a:r>
              <a:rPr lang="hu-HU" b="1" dirty="0" smtClean="0">
                <a:solidFill>
                  <a:srgbClr val="8D503B"/>
                </a:solidFill>
              </a:rPr>
              <a:t>/</a:t>
            </a:r>
            <a:r>
              <a:rPr lang="hu-HU" b="1" dirty="0" err="1" smtClean="0">
                <a:solidFill>
                  <a:srgbClr val="8D503B"/>
                </a:solidFill>
              </a:rPr>
              <a:t>coordinating</a:t>
            </a:r>
            <a:r>
              <a:rPr lang="hu-HU" b="1" dirty="0" smtClean="0">
                <a:solidFill>
                  <a:srgbClr val="8D503B"/>
                </a:solidFill>
              </a:rPr>
              <a:t> </a:t>
            </a:r>
            <a:r>
              <a:rPr lang="hu-HU" b="1" dirty="0" err="1" smtClean="0">
                <a:solidFill>
                  <a:srgbClr val="8D503B"/>
                </a:solidFill>
              </a:rPr>
              <a:t>mechanisms</a:t>
            </a:r>
            <a:r>
              <a:rPr lang="en-US" b="1" dirty="0" smtClean="0">
                <a:solidFill>
                  <a:srgbClr val="8D503B"/>
                </a:solidFill>
                <a:ea typeface="Calibri" pitchFamily="34" charset="0"/>
                <a:cs typeface="Times New Roman" pitchFamily="18" charset="0"/>
              </a:rPr>
              <a:t> in three ideal-type political regimes 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590884"/>
              </p:ext>
            </p:extLst>
          </p:nvPr>
        </p:nvGraphicFramePr>
        <p:xfrm>
          <a:off x="107950" y="1002303"/>
          <a:ext cx="8928100" cy="40173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2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0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6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4D7C85"/>
                          </a:solidFill>
                        </a:rPr>
                        <a:t>Capitalist system</a:t>
                      </a:r>
                      <a:endParaRPr lang="en-US" sz="1800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4D7C85"/>
                          </a:solidFill>
                        </a:rPr>
                        <a:t>Socialist system</a:t>
                      </a:r>
                      <a:endParaRPr lang="en-US" sz="1800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3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50412B"/>
                          </a:solidFill>
                        </a:rPr>
                        <a:t>Market economy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50412B"/>
                          </a:solidFill>
                        </a:rPr>
                        <a:t>Relational economy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Planned/command economy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0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Socially/politically „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disembedded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economy”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50412B"/>
                          </a:solidFill>
                        </a:rPr>
                        <a:t>Patronally</a:t>
                      </a:r>
                      <a:r>
                        <a:rPr lang="en-US" sz="1400" b="1" dirty="0" smtClean="0">
                          <a:solidFill>
                            <a:srgbClr val="50412B"/>
                          </a:solidFill>
                        </a:rPr>
                        <a:t> „embedded economy”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Bureaucratically „embedded economy”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60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D5F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Dominant integration scheme/coordinating mechanism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D5F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4D7C85"/>
                          </a:solidFill>
                        </a:rPr>
                        <a:t>Market </a:t>
                      </a:r>
                      <a:r>
                        <a:rPr lang="hu-HU" sz="1400" b="1" dirty="0" smtClean="0">
                          <a:solidFill>
                            <a:srgbClr val="4D7C85"/>
                          </a:solidFill>
                        </a:rPr>
                        <a:t>coordination</a:t>
                      </a:r>
                      <a:endParaRPr lang="en-US" sz="1400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4D7C85"/>
                          </a:solidFill>
                        </a:rPr>
                        <a:t>Relational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4D7C85"/>
                          </a:solidFill>
                        </a:rPr>
                        <a:t>market</a:t>
                      </a:r>
                      <a:r>
                        <a:rPr lang="en-US" sz="1400" b="1" baseline="0" dirty="0" smtClean="0">
                          <a:solidFill>
                            <a:srgbClr val="4D7C85"/>
                          </a:solidFill>
                        </a:rPr>
                        <a:t>-redistribution</a:t>
                      </a:r>
                      <a:endParaRPr lang="en-US" sz="1400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4D7C85"/>
                          </a:solidFill>
                        </a:rPr>
                        <a:t>Bureaucratic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4D7C85"/>
                          </a:solidFill>
                        </a:rPr>
                        <a:t>resource-redistribution</a:t>
                      </a:r>
                      <a:endParaRPr lang="en-US" sz="1400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8401">
                <a:tc>
                  <a:txBody>
                    <a:bodyPr/>
                    <a:lstStyle/>
                    <a:p>
                      <a:pPr marL="715963" indent="-90488" algn="l"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solidFill>
                            <a:srgbClr val="50412B"/>
                          </a:solidFill>
                        </a:rPr>
                        <a:t> regulated</a:t>
                      </a:r>
                    </a:p>
                    <a:p>
                      <a:pPr marL="715963" indent="-90488" algn="l"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solidFill>
                            <a:srgbClr val="50412B"/>
                          </a:solidFill>
                        </a:rPr>
                        <a:t> impersonal</a:t>
                      </a:r>
                    </a:p>
                    <a:p>
                      <a:pPr marL="715963" indent="-90488" algn="l"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solidFill>
                            <a:srgbClr val="50412B"/>
                          </a:solidFill>
                        </a:rPr>
                        <a:t> normative</a:t>
                      </a:r>
                    </a:p>
                    <a:p>
                      <a:pPr marL="715963" indent="-90488" algn="l">
                        <a:buClr>
                          <a:srgbClr val="4D7C85"/>
                        </a:buClr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solidFill>
                            <a:srgbClr val="50412B"/>
                          </a:solidFill>
                        </a:rPr>
                        <a:t> dominant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non-formalized</a:t>
                      </a:r>
                    </a:p>
                    <a:p>
                      <a:pPr marL="898525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personal</a:t>
                      </a:r>
                    </a:p>
                    <a:p>
                      <a:pPr marL="898525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discretional</a:t>
                      </a:r>
                    </a:p>
                    <a:p>
                      <a:pPr marL="898525" marR="0" lvl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dominant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formalized</a:t>
                      </a: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impersonal</a:t>
                      </a: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normative</a:t>
                      </a:r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general/total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0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D5F50"/>
                          </a:solidFill>
                        </a:rPr>
                        <a:t>Invisible hand </a:t>
                      </a:r>
                      <a:r>
                        <a:rPr lang="en-US" sz="1400" b="1" dirty="0" smtClean="0">
                          <a:solidFill>
                            <a:srgbClr val="50412B"/>
                          </a:solidFill>
                        </a:rPr>
                        <a:t>of the impersonal market forces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D5F50"/>
                          </a:solidFill>
                        </a:rPr>
                        <a:t>Visible hand </a:t>
                      </a:r>
                      <a:r>
                        <a:rPr lang="en-US" sz="1400" b="1" dirty="0" smtClean="0">
                          <a:solidFill>
                            <a:srgbClr val="50412B"/>
                          </a:solidFill>
                        </a:rPr>
                        <a:t>of the patron</a:t>
                      </a:r>
                      <a:r>
                        <a:rPr lang="en-US" sz="1400" b="1" baseline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50412B"/>
                          </a:solidFill>
                        </a:rPr>
                        <a:t>interfering with market forces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D5F50"/>
                          </a:solidFill>
                        </a:rPr>
                        <a:t>Central</a:t>
                      </a:r>
                      <a:r>
                        <a:rPr lang="en-US" sz="1400" b="1" baseline="0" dirty="0" smtClean="0">
                          <a:solidFill>
                            <a:srgbClr val="CD5F50"/>
                          </a:solidFill>
                        </a:rPr>
                        <a:t> planning</a:t>
                      </a:r>
                      <a:r>
                        <a:rPr lang="en-US" sz="1400" b="1" dirty="0" smtClean="0">
                          <a:solidFill>
                            <a:srgbClr val="CD5F5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50412B"/>
                          </a:solidFill>
                        </a:rPr>
                        <a:t>of the </a:t>
                      </a:r>
                      <a:r>
                        <a:rPr lang="en-US" sz="1400" b="1" dirty="0" err="1" smtClean="0">
                          <a:solidFill>
                            <a:srgbClr val="50412B"/>
                          </a:solidFill>
                        </a:rPr>
                        <a:t>nomenklatura</a:t>
                      </a:r>
                      <a:r>
                        <a:rPr lang="en-US" sz="1400" b="1" dirty="0" smtClean="0">
                          <a:solidFill>
                            <a:srgbClr val="50412B"/>
                          </a:solidFill>
                        </a:rPr>
                        <a:t> bypassing market forces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83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50412B"/>
                          </a:solidFill>
                        </a:rPr>
                        <a:t>Horizontal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50412B"/>
                          </a:solidFill>
                        </a:rPr>
                        <a:t>Vertical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50412B"/>
                          </a:solidFill>
                        </a:rPr>
                        <a:t>Vertical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6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</a:pPr>
            <a:r>
              <a:rPr lang="en-US" dirty="0">
                <a:solidFill>
                  <a:srgbClr val="8D503B"/>
                </a:solidFill>
              </a:rPr>
              <a:t>Correcting mechanisms in socialist markets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956833"/>
              </p:ext>
            </p:extLst>
          </p:nvPr>
        </p:nvGraphicFramePr>
        <p:xfrm>
          <a:off x="107949" y="987424"/>
          <a:ext cx="8928101" cy="40322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813">
                  <a:extLst>
                    <a:ext uri="{9D8B030D-6E8A-4147-A177-3AD203B41FA5}">
                      <a16:colId xmlns:a16="http://schemas.microsoft.com/office/drawing/2014/main" val="3919923139"/>
                    </a:ext>
                  </a:extLst>
                </a:gridCol>
                <a:gridCol w="935006">
                  <a:extLst>
                    <a:ext uri="{9D8B030D-6E8A-4147-A177-3AD203B41FA5}">
                      <a16:colId xmlns:a16="http://schemas.microsoft.com/office/drawing/2014/main" val="1677729045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66644824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234813177"/>
                    </a:ext>
                  </a:extLst>
                </a:gridCol>
                <a:gridCol w="3383930">
                  <a:extLst>
                    <a:ext uri="{9D8B030D-6E8A-4147-A177-3AD203B41FA5}">
                      <a16:colId xmlns:a16="http://schemas.microsoft.com/office/drawing/2014/main" val="343861687"/>
                    </a:ext>
                  </a:extLst>
                </a:gridCol>
              </a:tblGrid>
              <a:tr h="425340">
                <a:tc gridSpan="4"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D7C85"/>
                          </a:solidFill>
                          <a:effectLst/>
                        </a:rPr>
                        <a:t>Modifying mechanisms in socialist markets</a:t>
                      </a:r>
                      <a:endParaRPr lang="hu-HU" sz="20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D7C85"/>
                          </a:solidFill>
                          <a:effectLst/>
                        </a:rPr>
                        <a:t>The essence of the mechanism</a:t>
                      </a:r>
                      <a:endParaRPr lang="hu-HU" sz="20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58" marR="87458" marT="43729" marB="4372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840079"/>
                  </a:ext>
                </a:extLst>
              </a:tr>
              <a:tr h="750973">
                <a:tc rowSpan="6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D7C85"/>
                          </a:solidFill>
                          <a:effectLst/>
                        </a:rPr>
                        <a:t>Correcting mechanisms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(of bureaucratic resource-redistribution)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Top-down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58" marR="87458" marT="43729" marB="4372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Economic campaigns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58" marR="87458" marT="43729" marB="4372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forcing out the central aims which cannot be achieved through the day-to-day, legal functioning of the bureaucracy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58" marR="87458" marT="43729" marB="4372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32548"/>
                  </a:ext>
                </a:extLst>
              </a:tr>
              <a:tr h="53614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Bottom-up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From the supply side</a:t>
                      </a:r>
                      <a:b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</a:b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(mid- and low-level </a:t>
                      </a:r>
                      <a:r>
                        <a:rPr lang="en-US" sz="1200" b="1" dirty="0" err="1">
                          <a:solidFill>
                            <a:srgbClr val="50412B"/>
                          </a:solidFill>
                          <a:effectLst/>
                        </a:rPr>
                        <a:t>nomenklatura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Plan bargain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58" marR="87458" marT="43729" marB="4372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</a:rPr>
                        <a:t>extorting out extra resources via bilateral negotiations (bargains)</a:t>
                      </a:r>
                      <a:endParaRPr lang="hu-HU" sz="18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58" marR="87458" marT="43729" marB="4372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07024"/>
                  </a:ext>
                </a:extLst>
              </a:tr>
              <a:tr h="53614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Under-planning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58" marR="87458" marT="43729" marB="4372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</a:rPr>
                        <a:t>extorting out extra resources via unilateral “hidden methods” (fraud)</a:t>
                      </a:r>
                      <a:endParaRPr lang="hu-HU" sz="18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58" marR="87458" marT="43729" marB="4372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882232"/>
                  </a:ext>
                </a:extLst>
              </a:tr>
              <a:tr h="53614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Barter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58" marR="87458" marT="43729" marB="4372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voluntary exchange of goods between economic units of the same status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58" marR="87458" marT="43729" marB="4372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513241"/>
                  </a:ext>
                </a:extLst>
              </a:tr>
              <a:tr h="53614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From the demand </a:t>
                      </a:r>
                      <a:r>
                        <a:rPr lang="en-US" sz="1200" b="1" dirty="0" smtClean="0">
                          <a:solidFill>
                            <a:srgbClr val="50412B"/>
                          </a:solidFill>
                          <a:effectLst/>
                        </a:rPr>
                        <a:t>side</a:t>
                      </a:r>
                      <a:endParaRPr lang="hu-HU" sz="1800" b="1" dirty="0" smtClean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50412B"/>
                          </a:solidFill>
                          <a:effectLst/>
                        </a:rPr>
                        <a:t>(ordinary subjects)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Queuing, waiting lists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58" marR="87458" marT="43729" marB="4372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postponement of consumption (changing consumer preferences)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58" marR="87458" marT="43729" marB="4372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176531"/>
                  </a:ext>
                </a:extLst>
              </a:tr>
              <a:tr h="71137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</a:rPr>
                        <a:t>Blat</a:t>
                      </a:r>
                      <a:endParaRPr lang="hu-HU" sz="18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58" marR="87458" marT="43729" marB="4372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illegal and/or informal obtainment to goods and services with reciprocal favors or extra payments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58" marR="87458" marT="43729" marB="4372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091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570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8D503B"/>
                </a:solidFill>
              </a:rPr>
              <a:t>Distorting and annexing mechanisms in capitalist markets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383325"/>
              </p:ext>
            </p:extLst>
          </p:nvPr>
        </p:nvGraphicFramePr>
        <p:xfrm>
          <a:off x="107951" y="987422"/>
          <a:ext cx="8928098" cy="4052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5899">
                  <a:extLst>
                    <a:ext uri="{9D8B030D-6E8A-4147-A177-3AD203B41FA5}">
                      <a16:colId xmlns:a16="http://schemas.microsoft.com/office/drawing/2014/main" val="3890321265"/>
                    </a:ext>
                  </a:extLst>
                </a:gridCol>
                <a:gridCol w="1093974">
                  <a:extLst>
                    <a:ext uri="{9D8B030D-6E8A-4147-A177-3AD203B41FA5}">
                      <a16:colId xmlns:a16="http://schemas.microsoft.com/office/drawing/2014/main" val="124792351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227268328"/>
                    </a:ext>
                  </a:extLst>
                </a:gridCol>
                <a:gridCol w="3887985">
                  <a:extLst>
                    <a:ext uri="{9D8B030D-6E8A-4147-A177-3AD203B41FA5}">
                      <a16:colId xmlns:a16="http://schemas.microsoft.com/office/drawing/2014/main" val="225670113"/>
                    </a:ext>
                  </a:extLst>
                </a:gridCol>
              </a:tblGrid>
              <a:tr h="44210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Modifying mechanisms in capitalist markets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43" marR="77343" marT="38672" marB="38672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The essence of the mechanism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43" marR="77343" marT="38672" marB="3867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144731"/>
                  </a:ext>
                </a:extLst>
              </a:tr>
              <a:tr h="407039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D7C85"/>
                          </a:solidFill>
                          <a:effectLst/>
                        </a:rPr>
                        <a:t>Distorting mechanisms</a:t>
                      </a: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/>
                      </a:r>
                      <a:b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</a:b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(of regulated market coordination)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43" marR="77343" marT="38672" marB="38672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Top-down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43" marR="77343" marT="38672" marB="3867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Budgetary intervention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43" marR="77343" marT="38672" marB="3867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coercive redistribution of wealth (normative)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43" marR="77343" marT="38672" marB="3867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227015"/>
                  </a:ext>
                </a:extLst>
              </a:tr>
              <a:tr h="40703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Property-taking intervention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43" marR="77343" marT="38672" marB="3867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</a:rPr>
                        <a:t>coercive takeover (nationalization) of wealth</a:t>
                      </a:r>
                      <a:endParaRPr lang="hu-HU" sz="1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43" marR="77343" marT="38672" marB="3867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265286"/>
                  </a:ext>
                </a:extLst>
              </a:tr>
              <a:tr h="40703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Bottom-up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Lobbying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43" marR="77343" marT="38672" marB="3867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legal cooperation of public and economic actors 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43" marR="77343" marT="38672" marB="3867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685374"/>
                  </a:ext>
                </a:extLst>
              </a:tr>
              <a:tr h="5648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Shadow economy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43" marR="77343" marT="38672" marB="3867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illegal cooperation of economic actors (tax avoidance, unlawful employment etc.)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43" marR="77343" marT="38672" marB="3867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699030"/>
                  </a:ext>
                </a:extLst>
              </a:tr>
              <a:tr h="40703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Voluntary corruption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43" marR="77343" marT="38672" marB="3867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illegal collusion of economic and public actors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43" marR="77343" marT="38672" marB="3867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540513"/>
                  </a:ext>
                </a:extLst>
              </a:tr>
              <a:tr h="282667">
                <a:tc rowSpan="3">
                  <a:txBody>
                    <a:bodyPr/>
                    <a:lstStyle/>
                    <a:p>
                      <a:pPr marL="914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D7C85"/>
                          </a:solidFill>
                          <a:effectLst/>
                        </a:rPr>
                        <a:t>Annexing mechanisms</a:t>
                      </a: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/>
                      </a:r>
                      <a:b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</a:b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(of relational market-redistribution)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</a:rPr>
                        <a:t>Bottom-up</a:t>
                      </a:r>
                      <a:endParaRPr lang="hu-HU" sz="1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Bottom-up state capture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43" marR="77343" marT="38672" marB="3867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illegal capture of public actors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43" marR="77343" marT="38672" marB="3867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128679"/>
                  </a:ext>
                </a:extLst>
              </a:tr>
              <a:tr h="5648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</a:rPr>
                        <a:t>Top-down</a:t>
                      </a:r>
                      <a:endParaRPr lang="hu-HU" sz="1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</a:rPr>
                        <a:t>Political patronalization + patrimonialization</a:t>
                      </a:r>
                      <a:endParaRPr lang="hu-HU" sz="1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43" marR="77343" marT="38672" marB="3867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patronal appropriation and </a:t>
                      </a:r>
                      <a:r>
                        <a:rPr lang="en-US" sz="1200" b="1" dirty="0" err="1">
                          <a:solidFill>
                            <a:srgbClr val="50412B"/>
                          </a:solidFill>
                          <a:effectLst/>
                        </a:rPr>
                        <a:t>vassalisation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 of political institutions and actors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43" marR="77343" marT="38672" marB="3867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03471"/>
                  </a:ext>
                </a:extLst>
              </a:tr>
              <a:tr h="5648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</a:rPr>
                        <a:t>Economic patronalization + patrimonialization</a:t>
                      </a:r>
                      <a:endParaRPr lang="hu-HU" sz="1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43" marR="77343" marT="38672" marB="3867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patronal appropriation and </a:t>
                      </a:r>
                      <a:r>
                        <a:rPr lang="en-US" sz="1200" b="1" dirty="0" err="1">
                          <a:solidFill>
                            <a:srgbClr val="50412B"/>
                          </a:solidFill>
                          <a:effectLst/>
                        </a:rPr>
                        <a:t>vassalisation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 of economic units and actors</a:t>
                      </a:r>
                      <a:r>
                        <a:rPr lang="hu-HU" sz="1100" b="1" dirty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43" marR="77343" marT="38672" marB="3867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167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28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8D503B"/>
                </a:solidFill>
              </a:rPr>
              <a:t>Csanádi</a:t>
            </a:r>
            <a:r>
              <a:rPr lang="en-US" dirty="0" smtClean="0">
                <a:solidFill>
                  <a:srgbClr val="8D503B"/>
                </a:solidFill>
              </a:rPr>
              <a:t>: patterns </a:t>
            </a:r>
            <a:r>
              <a:rPr lang="en-US" dirty="0">
                <a:solidFill>
                  <a:srgbClr val="8D503B"/>
                </a:solidFill>
              </a:rPr>
              <a:t>of power distribution </a:t>
            </a:r>
            <a:r>
              <a:rPr lang="ru-RU" dirty="0" smtClean="0">
                <a:solidFill>
                  <a:srgbClr val="8D503B"/>
                </a:solidFill>
              </a:rPr>
              <a:t/>
            </a:r>
            <a:br>
              <a:rPr lang="ru-RU" dirty="0" smtClean="0">
                <a:solidFill>
                  <a:srgbClr val="8D503B"/>
                </a:solidFill>
              </a:rPr>
            </a:br>
            <a:r>
              <a:rPr lang="en-US" dirty="0" smtClean="0">
                <a:solidFill>
                  <a:srgbClr val="8D503B"/>
                </a:solidFill>
              </a:rPr>
              <a:t>in </a:t>
            </a:r>
            <a:r>
              <a:rPr lang="en-US" dirty="0">
                <a:solidFill>
                  <a:srgbClr val="8D503B"/>
                </a:solidFill>
              </a:rPr>
              <a:t>the </a:t>
            </a:r>
            <a:r>
              <a:rPr lang="en-US" dirty="0" smtClean="0">
                <a:solidFill>
                  <a:srgbClr val="8D503B"/>
                </a:solidFill>
              </a:rPr>
              <a:t>Interactive Party State model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511714"/>
              </p:ext>
            </p:extLst>
          </p:nvPr>
        </p:nvGraphicFramePr>
        <p:xfrm>
          <a:off x="107950" y="915987"/>
          <a:ext cx="8928099" cy="41050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11722">
                  <a:extLst>
                    <a:ext uri="{9D8B030D-6E8A-4147-A177-3AD203B41FA5}">
                      <a16:colId xmlns:a16="http://schemas.microsoft.com/office/drawing/2014/main" val="1276105043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762547127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534268895"/>
                    </a:ext>
                  </a:extLst>
                </a:gridCol>
                <a:gridCol w="2663849">
                  <a:extLst>
                    <a:ext uri="{9D8B030D-6E8A-4147-A177-3AD203B41FA5}">
                      <a16:colId xmlns:a16="http://schemas.microsoft.com/office/drawing/2014/main" val="3412171796"/>
                    </a:ext>
                  </a:extLst>
                </a:gridCol>
              </a:tblGrid>
              <a:tr h="6282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D7C85"/>
                          </a:solidFill>
                          <a:effectLst/>
                        </a:rPr>
                        <a:t>Traits</a:t>
                      </a:r>
                      <a:endParaRPr lang="hu-HU" sz="1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6" marR="63546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D7C85"/>
                          </a:solidFill>
                          <a:effectLst/>
                        </a:rPr>
                        <a:t>Self-exploiting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/>
                      </a:r>
                      <a:b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</a:b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(e.g. North Korean and all initial)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6" marR="63546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D7C85"/>
                          </a:solidFill>
                          <a:effectLst/>
                        </a:rPr>
                        <a:t>Self-disintegrating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/>
                      </a:r>
                      <a:b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</a:b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(e.g. Hungarian from 1956 onwards)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6" marR="63546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D7C85"/>
                          </a:solidFill>
                          <a:effectLst/>
                        </a:rPr>
                        <a:t>Self-withdrawing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/>
                      </a:r>
                      <a:b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</a:b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(e.g. Chinese from 1979 onwards)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6" marR="63546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687867"/>
                  </a:ext>
                </a:extLst>
              </a:tr>
              <a:tr h="7766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Distribution of power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6" marR="63546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centralized extraction and distribution, centralized interlinking threads, few feedbacks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6" marR="63546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centralized extraction and distribution, centralized (or decentralized) interlinking threads with strong economic feedbacks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6" marR="63546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partially decentralized extraction and distribution and either centralized or decentralized interlinking threads with economic feedbacks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6" marR="63546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159550"/>
                  </a:ext>
                </a:extLst>
              </a:tr>
              <a:tr h="572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Bargaining capacities of actors in the network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6" marR="63546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faint attracting and resisting capacity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6" marR="63546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selectively strong attracting and resisting capacity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6" marR="63546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selectively strong attracting and resisting capacity, owing to feedbacks and decentralized alternative resources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6" marR="63546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05149"/>
                  </a:ext>
                </a:extLst>
              </a:tr>
              <a:tr h="381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</a:rPr>
                        <a:t>Constraints of self-reproduction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6" marR="63546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rarely hard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6" marR="63546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occasionally hard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6" marR="63546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frequently hard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6" marR="63546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759671"/>
                  </a:ext>
                </a:extLst>
              </a:tr>
              <a:tr h="547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</a:rPr>
                        <a:t>Modes of resource extraction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6" marR="63546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</a:rPr>
                        <a:t>forced resource redeployment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6" marR="63546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resource mobilizing (decentralizing) reforms within the network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6" marR="63546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resource mobilizing and resource creating reforms within and outside the network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6" marR="63546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52977"/>
                  </a:ext>
                </a:extLst>
              </a:tr>
              <a:tr h="575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Economic development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6" marR="63546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</a:rPr>
                        <a:t>forced growth of heavy industry to physical boundaries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6" marR="63546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</a:rPr>
                        <a:t>economic recession and reform escalation within the network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6" marR="63546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economic growth outside the net, recession within the net and reform escalation outside the network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6" marR="63546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658649"/>
                  </a:ext>
                </a:extLst>
              </a:tr>
              <a:tr h="6213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</a:rPr>
                        <a:t>Legitimacy and retreat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6" marR="63546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</a:rPr>
                        <a:t>tensions growing, no retreat, abrupt collapse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6" marR="63546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party legitimacy declining, relative and absolute gradual retreat from political sub-field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6" marR="63546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party legitimacy kept, relative and absolute gradual retreat from economic sub-field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46" marR="63546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588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616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8D503B"/>
                </a:solidFill>
              </a:rPr>
              <a:t>Investment cycles in a market-exploiting dictatorship (China)</a:t>
            </a:r>
            <a:endParaRPr lang="hu-HU" dirty="0">
              <a:solidFill>
                <a:srgbClr val="8D503B"/>
              </a:solidFill>
            </a:endParaRPr>
          </a:p>
        </p:txBody>
      </p:sp>
      <p:grpSp>
        <p:nvGrpSpPr>
          <p:cNvPr id="60" name="Csoportba foglalás 59"/>
          <p:cNvGrpSpPr>
            <a:grpSpLocks/>
          </p:cNvGrpSpPr>
          <p:nvPr/>
        </p:nvGrpSpPr>
        <p:grpSpPr bwMode="auto">
          <a:xfrm>
            <a:off x="107887" y="987574"/>
            <a:ext cx="8856600" cy="4032122"/>
            <a:chOff x="-2325" y="0"/>
            <a:chExt cx="71586" cy="28575"/>
          </a:xfrm>
        </p:grpSpPr>
        <p:grpSp>
          <p:nvGrpSpPr>
            <p:cNvPr id="61" name="Csoportba foglalás 60"/>
            <p:cNvGrpSpPr>
              <a:grpSpLocks/>
            </p:cNvGrpSpPr>
            <p:nvPr/>
          </p:nvGrpSpPr>
          <p:grpSpPr bwMode="auto">
            <a:xfrm>
              <a:off x="-2325" y="0"/>
              <a:ext cx="71586" cy="28575"/>
              <a:chOff x="-2325" y="0"/>
              <a:chExt cx="71586" cy="28575"/>
            </a:xfrm>
          </p:grpSpPr>
          <p:grpSp>
            <p:nvGrpSpPr>
              <p:cNvPr id="66" name="Group 446"/>
              <p:cNvGrpSpPr>
                <a:grpSpLocks/>
              </p:cNvGrpSpPr>
              <p:nvPr/>
            </p:nvGrpSpPr>
            <p:grpSpPr bwMode="auto">
              <a:xfrm>
                <a:off x="-2325" y="0"/>
                <a:ext cx="71586" cy="28575"/>
                <a:chOff x="750" y="3558"/>
                <a:chExt cx="11273" cy="4500"/>
              </a:xfrm>
            </p:grpSpPr>
            <p:sp>
              <p:nvSpPr>
                <p:cNvPr id="71" name="AutoShape 422"/>
                <p:cNvSpPr>
                  <a:spLocks noChangeArrowheads="1"/>
                </p:cNvSpPr>
                <p:nvPr/>
              </p:nvSpPr>
              <p:spPr bwMode="auto">
                <a:xfrm>
                  <a:off x="3541" y="3558"/>
                  <a:ext cx="1506" cy="10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1C9BE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spcBef>
                      <a:spcPts val="600"/>
                    </a:spcBef>
                    <a:spcAft>
                      <a:spcPts val="1000"/>
                    </a:spcAft>
                  </a:pPr>
                  <a: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Party-state network</a:t>
                  </a:r>
                  <a:endParaRPr lang="hu-HU" sz="2000" dirty="0">
                    <a:solidFill>
                      <a:srgbClr val="50412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AutoShape 425"/>
                <p:cNvSpPr>
                  <a:spLocks noChangeArrowheads="1"/>
                </p:cNvSpPr>
                <p:nvPr/>
              </p:nvSpPr>
              <p:spPr bwMode="auto">
                <a:xfrm>
                  <a:off x="7251" y="5143"/>
                  <a:ext cx="1465" cy="10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1C9BE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2. wave: </a:t>
                  </a:r>
                  <a:b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a:br>
                  <a: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Decentralization of state-owned enterprises</a:t>
                  </a:r>
                  <a:endParaRPr lang="hu-HU" sz="2000" dirty="0">
                    <a:solidFill>
                      <a:srgbClr val="50412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AutoShape 426"/>
                <p:cNvSpPr>
                  <a:spLocks noChangeArrowheads="1"/>
                </p:cNvSpPr>
                <p:nvPr/>
              </p:nvSpPr>
              <p:spPr bwMode="auto">
                <a:xfrm>
                  <a:off x="9058" y="5149"/>
                  <a:ext cx="1314" cy="10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1C9BE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3. wave:</a:t>
                  </a:r>
                  <a:b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a:br>
                  <a: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Private </a:t>
                  </a:r>
                  <a:r>
                    <a:rPr lang="en-US" sz="1200" b="1" dirty="0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investments</a:t>
                  </a:r>
                  <a:r>
                    <a:rPr lang="en-US" sz="105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hu-HU" sz="1600" dirty="0">
                    <a:solidFill>
                      <a:srgbClr val="50412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AutoShape 427"/>
                <p:cNvSpPr>
                  <a:spLocks noChangeArrowheads="1"/>
                </p:cNvSpPr>
                <p:nvPr/>
              </p:nvSpPr>
              <p:spPr bwMode="auto">
                <a:xfrm>
                  <a:off x="10709" y="5149"/>
                  <a:ext cx="1314" cy="10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1C9BE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4. wave:</a:t>
                  </a:r>
                  <a:b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a:br>
                  <a: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Privatization of local enterprises </a:t>
                  </a:r>
                  <a:endParaRPr lang="hu-HU" sz="2000" dirty="0">
                    <a:solidFill>
                      <a:srgbClr val="50412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AutoShape 428"/>
                <p:cNvSpPr>
                  <a:spLocks noChangeArrowheads="1"/>
                </p:cNvSpPr>
                <p:nvPr/>
              </p:nvSpPr>
              <p:spPr bwMode="auto">
                <a:xfrm>
                  <a:off x="750" y="5149"/>
                  <a:ext cx="2276" cy="10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1C9BE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0"/>
                    </a:spcAft>
                  </a:pPr>
                  <a: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Holding local and central investments back, taxing the expanding private </a:t>
                  </a:r>
                  <a:r>
                    <a:rPr lang="en-US" sz="1200" b="1" dirty="0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market</a:t>
                  </a:r>
                  <a:endParaRPr lang="hu-HU" sz="2000" dirty="0">
                    <a:solidFill>
                      <a:srgbClr val="50412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AutoShape 429"/>
                <p:cNvSpPr>
                  <a:spLocks noChangeArrowheads="1"/>
                </p:cNvSpPr>
                <p:nvPr/>
              </p:nvSpPr>
              <p:spPr bwMode="auto">
                <a:xfrm>
                  <a:off x="3541" y="6987"/>
                  <a:ext cx="1506" cy="10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1C9BE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Investment overheating</a:t>
                  </a:r>
                  <a:endParaRPr lang="hu-HU" sz="2000" dirty="0">
                    <a:solidFill>
                      <a:srgbClr val="50412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(outside the network)</a:t>
                  </a:r>
                  <a:endParaRPr lang="hu-HU" sz="2000" dirty="0">
                    <a:solidFill>
                      <a:srgbClr val="50412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Arc 431"/>
                <p:cNvSpPr>
                  <a:spLocks/>
                </p:cNvSpPr>
                <p:nvPr/>
              </p:nvSpPr>
              <p:spPr bwMode="auto">
                <a:xfrm>
                  <a:off x="5223" y="4106"/>
                  <a:ext cx="840" cy="88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D7C85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>
                          <a:lumMod val="100000"/>
                          <a:lumOff val="0"/>
                        </a:schemeClr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2800"/>
                </a:p>
              </p:txBody>
            </p:sp>
            <p:sp>
              <p:nvSpPr>
                <p:cNvPr id="78" name="Arc 432"/>
                <p:cNvSpPr>
                  <a:spLocks/>
                </p:cNvSpPr>
                <p:nvPr/>
              </p:nvSpPr>
              <p:spPr bwMode="auto">
                <a:xfrm rot="5400000">
                  <a:off x="5223" y="6336"/>
                  <a:ext cx="839" cy="98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D7C85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>
                          <a:lumMod val="100000"/>
                          <a:lumOff val="0"/>
                        </a:schemeClr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2800"/>
                </a:p>
              </p:txBody>
            </p:sp>
            <p:sp>
              <p:nvSpPr>
                <p:cNvPr id="79" name="Arc 433"/>
                <p:cNvSpPr>
                  <a:spLocks/>
                </p:cNvSpPr>
                <p:nvPr/>
              </p:nvSpPr>
              <p:spPr bwMode="auto">
                <a:xfrm rot="10800000">
                  <a:off x="2216" y="6348"/>
                  <a:ext cx="1209" cy="11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D7C85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>
                          <a:lumMod val="100000"/>
                          <a:lumOff val="0"/>
                        </a:schemeClr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2800"/>
                </a:p>
              </p:txBody>
            </p:sp>
            <p:sp>
              <p:nvSpPr>
                <p:cNvPr id="80" name="Arc 434"/>
                <p:cNvSpPr>
                  <a:spLocks/>
                </p:cNvSpPr>
                <p:nvPr/>
              </p:nvSpPr>
              <p:spPr bwMode="auto">
                <a:xfrm rot="16200000">
                  <a:off x="2347" y="3976"/>
                  <a:ext cx="948" cy="120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D7C85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>
                          <a:lumMod val="100000"/>
                          <a:lumOff val="0"/>
                        </a:schemeClr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2800"/>
                </a:p>
              </p:txBody>
            </p:sp>
            <p:sp>
              <p:nvSpPr>
                <p:cNvPr id="81" name="Arc 435"/>
                <p:cNvSpPr>
                  <a:spLocks/>
                </p:cNvSpPr>
                <p:nvPr/>
              </p:nvSpPr>
              <p:spPr bwMode="auto">
                <a:xfrm>
                  <a:off x="5223" y="4018"/>
                  <a:ext cx="2542" cy="9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D7C85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>
                          <a:lumMod val="100000"/>
                          <a:lumOff val="0"/>
                        </a:schemeClr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2800"/>
                </a:p>
              </p:txBody>
            </p:sp>
            <p:sp>
              <p:nvSpPr>
                <p:cNvPr id="82" name="Arc 437"/>
                <p:cNvSpPr>
                  <a:spLocks/>
                </p:cNvSpPr>
                <p:nvPr/>
              </p:nvSpPr>
              <p:spPr bwMode="auto">
                <a:xfrm>
                  <a:off x="5223" y="3919"/>
                  <a:ext cx="4492" cy="107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D7C85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>
                          <a:lumMod val="100000"/>
                          <a:lumOff val="0"/>
                        </a:schemeClr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2800"/>
                </a:p>
              </p:txBody>
            </p:sp>
            <p:sp>
              <p:nvSpPr>
                <p:cNvPr id="83" name="Arc 440"/>
                <p:cNvSpPr>
                  <a:spLocks/>
                </p:cNvSpPr>
                <p:nvPr/>
              </p:nvSpPr>
              <p:spPr bwMode="auto">
                <a:xfrm rot="5400000">
                  <a:off x="5956" y="5616"/>
                  <a:ext cx="1016" cy="260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D7C85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>
                          <a:lumMod val="100000"/>
                          <a:lumOff val="0"/>
                        </a:schemeClr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2800"/>
                </a:p>
              </p:txBody>
            </p:sp>
            <p:sp>
              <p:nvSpPr>
                <p:cNvPr id="84" name="Arc 441"/>
                <p:cNvSpPr>
                  <a:spLocks/>
                </p:cNvSpPr>
                <p:nvPr/>
              </p:nvSpPr>
              <p:spPr bwMode="auto">
                <a:xfrm rot="5400000">
                  <a:off x="6859" y="4701"/>
                  <a:ext cx="1186" cy="460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D7C85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>
                          <a:lumMod val="100000"/>
                          <a:lumOff val="0"/>
                        </a:schemeClr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2800"/>
                </a:p>
              </p:txBody>
            </p:sp>
            <p:sp>
              <p:nvSpPr>
                <p:cNvPr id="85" name="AutoShape 443"/>
                <p:cNvSpPr>
                  <a:spLocks noChangeArrowheads="1"/>
                </p:cNvSpPr>
                <p:nvPr/>
              </p:nvSpPr>
              <p:spPr bwMode="auto">
                <a:xfrm>
                  <a:off x="5504" y="5149"/>
                  <a:ext cx="1314" cy="10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1C9BE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1. wave:</a:t>
                  </a:r>
                  <a:b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a:br>
                  <a:r>
                    <a:rPr lang="en-US" sz="1200" b="1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Dissolution of agricultural cooperatives</a:t>
                  </a:r>
                  <a:endParaRPr lang="hu-HU" sz="2000" dirty="0">
                    <a:solidFill>
                      <a:srgbClr val="50412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Arc 444"/>
                <p:cNvSpPr>
                  <a:spLocks/>
                </p:cNvSpPr>
                <p:nvPr/>
              </p:nvSpPr>
              <p:spPr bwMode="auto">
                <a:xfrm>
                  <a:off x="5223" y="3788"/>
                  <a:ext cx="6076" cy="120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D7C85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>
                          <a:lumMod val="100000"/>
                          <a:lumOff val="0"/>
                        </a:schemeClr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2800"/>
                </a:p>
              </p:txBody>
            </p:sp>
            <p:sp>
              <p:nvSpPr>
                <p:cNvPr id="87" name="Arc 445"/>
                <p:cNvSpPr>
                  <a:spLocks/>
                </p:cNvSpPr>
                <p:nvPr/>
              </p:nvSpPr>
              <p:spPr bwMode="auto">
                <a:xfrm rot="5400000">
                  <a:off x="7551" y="4027"/>
                  <a:ext cx="1360" cy="61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4D7C85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>
                          <a:lumMod val="100000"/>
                          <a:lumOff val="0"/>
                        </a:schemeClr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2800"/>
                </a:p>
              </p:txBody>
            </p:sp>
          </p:grpSp>
          <p:sp>
            <p:nvSpPr>
              <p:cNvPr id="67" name="AutoShape 446"/>
              <p:cNvSpPr>
                <a:spLocks noChangeArrowheads="1"/>
              </p:cNvSpPr>
              <p:nvPr/>
            </p:nvSpPr>
            <p:spPr bwMode="auto">
              <a:xfrm>
                <a:off x="42030" y="6477"/>
                <a:ext cx="12160" cy="2597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b="1" dirty="0">
                    <a:solidFill>
                      <a:srgbClr val="395A6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opening </a:t>
                </a:r>
                <a:r>
                  <a:rPr lang="en-US" sz="1200" b="1" dirty="0" smtClean="0">
                    <a:solidFill>
                      <a:srgbClr val="395A6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production</a:t>
                </a:r>
                <a:endParaRPr lang="hu-HU" sz="2000" dirty="0">
                  <a:solidFill>
                    <a:srgbClr val="395A6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AutoShape 447"/>
              <p:cNvSpPr>
                <a:spLocks noChangeArrowheads="1"/>
              </p:cNvSpPr>
              <p:nvPr/>
            </p:nvSpPr>
            <p:spPr bwMode="auto">
              <a:xfrm>
                <a:off x="42222" y="17775"/>
                <a:ext cx="12621" cy="3391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r>
                  <a:rPr lang="en-US" sz="1200" b="1" dirty="0">
                    <a:solidFill>
                      <a:srgbClr val="395A6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adapting to </a:t>
                </a:r>
                <a:r>
                  <a:rPr lang="en-US" sz="1200" b="1" dirty="0" smtClean="0">
                    <a:solidFill>
                      <a:srgbClr val="395A6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network</a:t>
                </a:r>
              </a:p>
              <a:p>
                <a:r>
                  <a:rPr lang="en-US" sz="1200" b="1" dirty="0" smtClean="0">
                    <a:solidFill>
                      <a:srgbClr val="395A6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priorities</a:t>
                </a:r>
                <a:endParaRPr lang="hu-HU" sz="1200" dirty="0">
                  <a:solidFill>
                    <a:srgbClr val="395A6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AutoShape 448"/>
              <p:cNvSpPr>
                <a:spLocks noChangeArrowheads="1"/>
              </p:cNvSpPr>
              <p:nvPr/>
            </p:nvSpPr>
            <p:spPr bwMode="auto">
              <a:xfrm>
                <a:off x="9467" y="18110"/>
                <a:ext cx="9831" cy="3473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200" b="1" dirty="0">
                    <a:solidFill>
                      <a:srgbClr val="395A6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urge to central reaction </a:t>
                </a:r>
                <a:endParaRPr lang="hu-HU" sz="2000" dirty="0">
                  <a:solidFill>
                    <a:srgbClr val="395A6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AutoShape 449"/>
              <p:cNvSpPr>
                <a:spLocks noChangeArrowheads="1"/>
              </p:cNvSpPr>
              <p:nvPr/>
            </p:nvSpPr>
            <p:spPr bwMode="auto">
              <a:xfrm>
                <a:off x="-612" y="2868"/>
                <a:ext cx="10405" cy="3662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200" b="1" dirty="0">
                    <a:solidFill>
                      <a:srgbClr val="395A6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expanded </a:t>
                </a:r>
                <a:r>
                  <a:rPr lang="en-US" sz="1200" b="1" dirty="0" smtClean="0">
                    <a:solidFill>
                      <a:srgbClr val="395A6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self-reproduction</a:t>
                </a:r>
                <a:endParaRPr lang="hu-HU" sz="2000" dirty="0">
                  <a:solidFill>
                    <a:srgbClr val="395A6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2" name="AutoShape 443"/>
            <p:cNvSpPr>
              <a:spLocks noChangeArrowheads="1"/>
            </p:cNvSpPr>
            <p:nvPr/>
          </p:nvSpPr>
          <p:spPr bwMode="auto">
            <a:xfrm>
              <a:off x="15438" y="10100"/>
              <a:ext cx="9562" cy="6801"/>
            </a:xfrm>
            <a:prstGeom prst="roundRect">
              <a:avLst>
                <a:gd name="adj" fmla="val 16667"/>
              </a:avLst>
            </a:prstGeom>
            <a:solidFill>
              <a:srgbClr val="D1C9BE">
                <a:alpha val="80000"/>
              </a:srgbClr>
            </a:solidFill>
            <a:ln w="9525">
              <a:noFill/>
              <a:round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US" sz="1200" b="1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Investment overheating (inside the network)</a:t>
              </a:r>
              <a:endParaRPr lang="hu-HU" sz="20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3" name="Egyenes összekötő nyíllal 62"/>
            <p:cNvCxnSpPr>
              <a:cxnSpLocks noChangeShapeType="1"/>
            </p:cNvCxnSpPr>
            <p:nvPr/>
          </p:nvCxnSpPr>
          <p:spPr bwMode="auto">
            <a:xfrm>
              <a:off x="19882" y="7017"/>
              <a:ext cx="0" cy="2788"/>
            </a:xfrm>
            <a:prstGeom prst="straightConnector1">
              <a:avLst/>
            </a:prstGeom>
            <a:noFill/>
            <a:ln w="38100">
              <a:solidFill>
                <a:srgbClr val="4D7C8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Egyenes összekötő nyíllal 63"/>
            <p:cNvCxnSpPr>
              <a:cxnSpLocks noChangeShapeType="1"/>
            </p:cNvCxnSpPr>
            <p:nvPr/>
          </p:nvCxnSpPr>
          <p:spPr bwMode="auto">
            <a:xfrm flipH="1">
              <a:off x="12223" y="13609"/>
              <a:ext cx="2851" cy="0"/>
            </a:xfrm>
            <a:prstGeom prst="straightConnector1">
              <a:avLst/>
            </a:prstGeom>
            <a:noFill/>
            <a:ln w="38100">
              <a:solidFill>
                <a:srgbClr val="4D7C8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AutoShape 447"/>
            <p:cNvSpPr>
              <a:spLocks noChangeArrowheads="1"/>
            </p:cNvSpPr>
            <p:nvPr/>
          </p:nvSpPr>
          <p:spPr bwMode="auto">
            <a:xfrm>
              <a:off x="20098" y="6911"/>
              <a:ext cx="10960" cy="259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dirty="0">
                  <a:solidFill>
                    <a:srgbClr val="395A6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overinvestment</a:t>
              </a:r>
              <a:endParaRPr lang="hu-HU" sz="2000" dirty="0">
                <a:solidFill>
                  <a:srgbClr val="395A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AutoShape 446"/>
          <p:cNvSpPr>
            <a:spLocks noChangeArrowheads="1"/>
          </p:cNvSpPr>
          <p:nvPr/>
        </p:nvSpPr>
        <p:spPr bwMode="auto">
          <a:xfrm>
            <a:off x="7155366" y="1901522"/>
            <a:ext cx="877170" cy="36645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 smtClean="0">
                <a:solidFill>
                  <a:srgbClr val="395A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</a:t>
            </a:r>
            <a:endParaRPr lang="hu-HU" sz="1200" dirty="0">
              <a:solidFill>
                <a:srgbClr val="395A6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AutoShape 447"/>
          <p:cNvSpPr>
            <a:spLocks noChangeArrowheads="1"/>
          </p:cNvSpPr>
          <p:nvPr/>
        </p:nvSpPr>
        <p:spPr bwMode="auto">
          <a:xfrm>
            <a:off x="7174936" y="3465088"/>
            <a:ext cx="886144" cy="36645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spcAft>
                <a:spcPts val="1000"/>
              </a:spcAft>
            </a:pPr>
            <a:r>
              <a:rPr lang="en-US" sz="1200" b="1" dirty="0" smtClean="0">
                <a:solidFill>
                  <a:srgbClr val="395A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allocation</a:t>
            </a:r>
            <a:endParaRPr lang="hu-HU" sz="2000" dirty="0">
              <a:solidFill>
                <a:srgbClr val="395A6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518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8D503B"/>
                </a:solidFill>
              </a:rPr>
              <a:t>Types of Relational Economies (Political Capitalisms)</a:t>
            </a:r>
            <a:endParaRPr lang="en-US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301570"/>
              </p:ext>
            </p:extLst>
          </p:nvPr>
        </p:nvGraphicFramePr>
        <p:xfrm>
          <a:off x="107950" y="915988"/>
          <a:ext cx="8928100" cy="4103687"/>
        </p:xfrm>
        <a:graphic>
          <a:graphicData uri="http://schemas.openxmlformats.org/drawingml/2006/table">
            <a:tbl>
              <a:tblPr/>
              <a:tblGrid>
                <a:gridCol w="1439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63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4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noProof="0" dirty="0" smtClean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Type</a:t>
                      </a:r>
                      <a:r>
                        <a:rPr lang="en-US" sz="1600" b="1" i="1" baseline="0" noProof="0" dirty="0" smtClean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 of </a:t>
                      </a:r>
                      <a:r>
                        <a:rPr lang="en-US" sz="1600" b="1" i="0" baseline="0" noProof="0" dirty="0" smtClean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political capitalism</a:t>
                      </a:r>
                      <a:endParaRPr lang="en-US" sz="1400" b="1" i="0" noProof="0" dirty="0">
                        <a:solidFill>
                          <a:srgbClr val="4D7C8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noProof="0" dirty="0" smtClean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Dominant form of</a:t>
                      </a:r>
                      <a:r>
                        <a:rPr lang="en-US" sz="1600" b="1" i="1" baseline="0" noProof="0" dirty="0" smtClean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 corruption</a:t>
                      </a:r>
                      <a:endParaRPr lang="en-US" sz="1600" b="1" i="1" noProof="0" dirty="0">
                        <a:solidFill>
                          <a:srgbClr val="4D7C8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noProof="0" dirty="0" smtClean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Initiating actors</a:t>
                      </a:r>
                      <a:endParaRPr lang="en-US" sz="1600" b="1" i="1" noProof="0" dirty="0">
                        <a:solidFill>
                          <a:srgbClr val="4D7C8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noProof="0" dirty="0" smtClean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Types</a:t>
                      </a:r>
                      <a:r>
                        <a:rPr lang="en-US" sz="1600" b="1" i="1" baseline="0" noProof="0" dirty="0" smtClean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 of capture</a:t>
                      </a:r>
                      <a:r>
                        <a:rPr lang="hu-HU" sz="1600" b="1" i="1" baseline="0" noProof="0" dirty="0" smtClean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600" b="1" i="1" baseline="0" noProof="0" dirty="0" smtClean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hu-HU" sz="1600" b="1" i="1" baseline="0" noProof="0" dirty="0" smtClean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1600" b="1" i="1" noProof="0" dirty="0">
                        <a:solidFill>
                          <a:srgbClr val="4D7C8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noProof="0" dirty="0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Type</a:t>
                      </a:r>
                      <a:r>
                        <a:rPr lang="en-US" sz="1600" b="1" i="1" baseline="0" noProof="0" dirty="0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 of state</a:t>
                      </a:r>
                      <a:endParaRPr lang="en-US" sz="1600" b="1" i="1" noProof="0" dirty="0" smtClean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i="1" kern="1200" noProof="0" dirty="0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Corruption market</a:t>
                      </a:r>
                      <a:endParaRPr lang="en-US" sz="1600" b="1" i="1" kern="1200" noProof="0" dirty="0">
                        <a:solidFill>
                          <a:srgbClr val="4D7C8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3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D50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Crony capitalism</a:t>
                      </a:r>
                      <a:endParaRPr lang="hu-HU" sz="1600" dirty="0">
                        <a:solidFill>
                          <a:srgbClr val="8D503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Cronyism</a:t>
                      </a:r>
                      <a:endParaRPr lang="hu-HU" sz="20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Cronies</a:t>
                      </a:r>
                      <a:endParaRPr lang="hu-HU" sz="20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 capture</a:t>
                      </a:r>
                      <a:endParaRPr lang="hu-HU" sz="200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Rent-seeking</a:t>
                      </a:r>
                      <a:r>
                        <a:rPr lang="en-US" sz="1600" b="1" baseline="0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state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baseline="0" noProof="0" dirty="0" smtClean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baseline="0" noProof="0" dirty="0" smtClean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baseline="0" noProof="0" dirty="0" smtClean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b="1" noProof="0" dirty="0" smtClean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 err="1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Kleptocratic</a:t>
                      </a:r>
                      <a:r>
                        <a:rPr lang="en-US" sz="1600" b="1" baseline="0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state</a:t>
                      </a:r>
                      <a:endParaRPr lang="en-US" sz="1600" b="1" noProof="0" dirty="0" smtClean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noProof="0" dirty="0" smtClean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noProof="0" dirty="0" smtClean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noProof="0" dirty="0" smtClean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noProof="0" dirty="0" smtClean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Predatory</a:t>
                      </a:r>
                      <a:r>
                        <a:rPr lang="en-US" sz="1600" b="1" baseline="0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state</a:t>
                      </a:r>
                      <a:endParaRPr lang="en-US" sz="1600" b="1" noProof="0" dirty="0" smtClean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  <a:latin typeface="+mj-lt"/>
                        </a:rPr>
                        <a:t>Free competition</a:t>
                      </a:r>
                      <a:r>
                        <a:rPr lang="en-US" sz="1400" b="1" baseline="0" noProof="0" dirty="0" smtClean="0">
                          <a:solidFill>
                            <a:srgbClr val="50412B"/>
                          </a:solidFill>
                          <a:latin typeface="+mj-lt"/>
                        </a:rPr>
                        <a:t> (f</a:t>
                      </a:r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  <a:latin typeface="+mj-lt"/>
                        </a:rPr>
                        <a:t>ree</a:t>
                      </a:r>
                      <a:r>
                        <a:rPr lang="en-US" sz="1400" b="1" baseline="0" noProof="0" dirty="0" smtClean="0">
                          <a:solidFill>
                            <a:srgbClr val="50412B"/>
                          </a:solidFill>
                          <a:latin typeface="+mj-lt"/>
                        </a:rPr>
                        <a:t> entry / free exit)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400" b="1" noProof="0" dirty="0" smtClean="0">
                        <a:solidFill>
                          <a:srgbClr val="50412B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400" b="1" noProof="0" dirty="0" smtClean="0">
                        <a:solidFill>
                          <a:srgbClr val="50412B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400" b="1" noProof="0" dirty="0" smtClean="0">
                        <a:solidFill>
                          <a:srgbClr val="50412B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400" b="1" noProof="0" dirty="0" smtClean="0">
                        <a:solidFill>
                          <a:srgbClr val="50412B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400" b="1" noProof="0" dirty="0" smtClean="0">
                        <a:solidFill>
                          <a:srgbClr val="50412B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400" b="1" noProof="0" dirty="0" smtClean="0">
                        <a:solidFill>
                          <a:srgbClr val="50412B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400" b="1" noProof="0" dirty="0" smtClean="0">
                        <a:solidFill>
                          <a:srgbClr val="50412B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400" b="1" noProof="0" dirty="0" smtClean="0">
                        <a:solidFill>
                          <a:srgbClr val="50412B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  <a:latin typeface="+mj-lt"/>
                        </a:rPr>
                        <a:t>Monopoly</a:t>
                      </a:r>
                      <a:br>
                        <a:rPr lang="en-US" sz="1400" b="1" noProof="0" dirty="0" smtClean="0">
                          <a:solidFill>
                            <a:srgbClr val="50412B"/>
                          </a:solidFill>
                          <a:latin typeface="+mj-lt"/>
                        </a:rPr>
                      </a:br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  <a:latin typeface="+mj-lt"/>
                        </a:rPr>
                        <a:t>(adoption</a:t>
                      </a:r>
                      <a:r>
                        <a:rPr lang="en-US" sz="1400" b="1" baseline="0" noProof="0" dirty="0" smtClean="0">
                          <a:solidFill>
                            <a:srgbClr val="50412B"/>
                          </a:solidFill>
                          <a:latin typeface="+mj-lt"/>
                        </a:rPr>
                        <a:t> / casting out)</a:t>
                      </a:r>
                      <a:endParaRPr lang="en-US" sz="1400" b="1" noProof="0" dirty="0">
                        <a:solidFill>
                          <a:srgbClr val="50412B"/>
                        </a:solidFill>
                        <a:latin typeface="+mj-lt"/>
                      </a:endParaRPr>
                    </a:p>
                  </a:txBody>
                  <a:tcPr marL="67546" marR="67546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3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D50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Oligarchic capitalism</a:t>
                      </a:r>
                      <a:endParaRPr lang="hu-HU" sz="1600" dirty="0">
                        <a:solidFill>
                          <a:srgbClr val="8D503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Bottom-up state capture</a:t>
                      </a:r>
                      <a:endParaRPr lang="hu-HU" sz="20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Oligarchs</a:t>
                      </a:r>
                      <a:endParaRPr lang="hu-HU" sz="20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 + state capture</a:t>
                      </a:r>
                      <a:endParaRPr lang="hu-HU" sz="20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noProof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3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D50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Patronal capitalism</a:t>
                      </a:r>
                      <a:endParaRPr lang="hu-HU" sz="1600" dirty="0">
                        <a:solidFill>
                          <a:srgbClr val="8D503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Top-down state capture</a:t>
                      </a:r>
                      <a:endParaRPr lang="hu-HU" sz="20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Poligarch</a:t>
                      </a:r>
                      <a:endParaRPr lang="hu-HU" sz="20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82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D50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Mafia capitalism</a:t>
                      </a:r>
                      <a:endParaRPr lang="hu-HU" sz="1600" dirty="0">
                        <a:solidFill>
                          <a:srgbClr val="8D503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Criminal state</a:t>
                      </a:r>
                      <a:endParaRPr lang="hu-HU" sz="20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Adopted political family</a:t>
                      </a:r>
                      <a:endParaRPr lang="hu-HU" sz="20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 + state + oligarch capture</a:t>
                      </a:r>
                      <a:endParaRPr lang="hu-HU" sz="20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b="1" kern="120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8" name="Egyenes összekötő nyíllal 4"/>
          <p:cNvCxnSpPr/>
          <p:nvPr/>
        </p:nvCxnSpPr>
        <p:spPr>
          <a:xfrm>
            <a:off x="8244408" y="2571750"/>
            <a:ext cx="0" cy="1629331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4"/>
          <p:cNvCxnSpPr/>
          <p:nvPr/>
        </p:nvCxnSpPr>
        <p:spPr>
          <a:xfrm>
            <a:off x="6732240" y="3678723"/>
            <a:ext cx="0" cy="909251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4"/>
          <p:cNvCxnSpPr/>
          <p:nvPr/>
        </p:nvCxnSpPr>
        <p:spPr>
          <a:xfrm>
            <a:off x="6732240" y="2230760"/>
            <a:ext cx="0" cy="909251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4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8D503B"/>
                </a:solidFill>
              </a:rPr>
              <a:t>The Three Types of Political Reorganization </a:t>
            </a:r>
            <a:br>
              <a:rPr lang="en-US" b="1" dirty="0" smtClean="0">
                <a:solidFill>
                  <a:srgbClr val="8D503B"/>
                </a:solidFill>
              </a:rPr>
            </a:br>
            <a:r>
              <a:rPr lang="en-US" b="1" dirty="0" smtClean="0">
                <a:solidFill>
                  <a:srgbClr val="8D503B"/>
                </a:solidFill>
              </a:rPr>
              <a:t>of Ownership Structure</a:t>
            </a:r>
            <a:endParaRPr lang="hu-HU" b="1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623233"/>
              </p:ext>
            </p:extLst>
          </p:nvPr>
        </p:nvGraphicFramePr>
        <p:xfrm>
          <a:off x="107950" y="987425"/>
          <a:ext cx="8928099" cy="4032250"/>
        </p:xfrm>
        <a:graphic>
          <a:graphicData uri="http://schemas.openxmlformats.org/drawingml/2006/table">
            <a:tbl>
              <a:tblPr/>
              <a:tblGrid>
                <a:gridCol w="2880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6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0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66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1" noProof="0" dirty="0" smtClean="0">
                          <a:solidFill>
                            <a:srgbClr val="4D7C85"/>
                          </a:solidFill>
                        </a:rPr>
                        <a:t>Communist</a:t>
                      </a:r>
                      <a:r>
                        <a:rPr lang="en-US" sz="1800" b="1" i="1" baseline="0" noProof="0" dirty="0" smtClean="0">
                          <a:solidFill>
                            <a:srgbClr val="4D7C85"/>
                          </a:solidFill>
                        </a:rPr>
                        <a:t> nationalization</a:t>
                      </a:r>
                      <a:r>
                        <a:rPr lang="en-US" sz="1200" b="1" i="1" noProof="0" dirty="0" smtClean="0">
                          <a:solidFill>
                            <a:srgbClr val="4D7C85"/>
                          </a:solidFill>
                        </a:rPr>
                        <a:t/>
                      </a:r>
                      <a:br>
                        <a:rPr lang="en-US" sz="1200" b="1" i="1" noProof="0" dirty="0" smtClean="0">
                          <a:solidFill>
                            <a:srgbClr val="4D7C85"/>
                          </a:solidFill>
                        </a:rPr>
                      </a:br>
                      <a:r>
                        <a:rPr lang="en-US" sz="1400" b="1" i="1" noProof="0" dirty="0" smtClean="0">
                          <a:solidFill>
                            <a:srgbClr val="4D7C85"/>
                          </a:solidFill>
                        </a:rPr>
                        <a:t>(abolishment</a:t>
                      </a:r>
                      <a:r>
                        <a:rPr lang="en-US" sz="1400" b="1" i="1" baseline="0" noProof="0" dirty="0" smtClean="0">
                          <a:solidFill>
                            <a:srgbClr val="4D7C85"/>
                          </a:solidFill>
                        </a:rPr>
                        <a:t> of private property)</a:t>
                      </a:r>
                      <a:endParaRPr lang="en-US" sz="1200" b="1" i="1" noProof="0" dirty="0">
                        <a:solidFill>
                          <a:srgbClr val="4D7C85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1" noProof="0" dirty="0" smtClean="0">
                          <a:solidFill>
                            <a:srgbClr val="4D7C85"/>
                          </a:solidFill>
                        </a:rPr>
                        <a:t>Post-communist privatization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i="1" noProof="0" dirty="0" smtClean="0">
                          <a:solidFill>
                            <a:srgbClr val="4D7C85"/>
                          </a:solidFill>
                        </a:rPr>
                        <a:t>(re-establishment of private property)</a:t>
                      </a:r>
                      <a:endParaRPr lang="en-US" sz="1100" b="1" i="1" noProof="0" dirty="0">
                        <a:solidFill>
                          <a:srgbClr val="4D7C85"/>
                        </a:solidFill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1" noProof="0" dirty="0" smtClean="0">
                          <a:solidFill>
                            <a:srgbClr val="4D7C85"/>
                          </a:solidFill>
                        </a:rPr>
                        <a:t>Post-communist ownership </a:t>
                      </a:r>
                      <a:r>
                        <a:rPr lang="en-US" sz="1800" b="1" i="1" baseline="0" noProof="0" dirty="0" smtClean="0">
                          <a:solidFill>
                            <a:srgbClr val="4D7C85"/>
                          </a:solidFill>
                        </a:rPr>
                        <a:t>redistribution</a:t>
                      </a:r>
                      <a:r>
                        <a:rPr lang="en-US" sz="1600" b="1" i="1" baseline="0" noProof="0" dirty="0" smtClean="0">
                          <a:solidFill>
                            <a:srgbClr val="4D7C85"/>
                          </a:solidFill>
                        </a:rPr>
                        <a:t/>
                      </a:r>
                      <a:br>
                        <a:rPr lang="en-US" sz="1600" b="1" i="1" baseline="0" noProof="0" dirty="0" smtClean="0">
                          <a:solidFill>
                            <a:srgbClr val="4D7C85"/>
                          </a:solidFill>
                        </a:rPr>
                      </a:br>
                      <a:r>
                        <a:rPr lang="en-US" sz="1400" b="1" i="1" baseline="0" noProof="0" dirty="0" smtClean="0">
                          <a:solidFill>
                            <a:srgbClr val="4D7C85"/>
                          </a:solidFill>
                        </a:rPr>
                        <a:t>(patronalization of private property</a:t>
                      </a:r>
                      <a:r>
                        <a:rPr lang="en-US" sz="1400" b="1" i="1" noProof="0" dirty="0" smtClean="0">
                          <a:solidFill>
                            <a:srgbClr val="4D7C85"/>
                          </a:solidFill>
                        </a:rPr>
                        <a:t>)</a:t>
                      </a:r>
                      <a:endParaRPr lang="en-US" sz="1200" b="1" i="1" noProof="0" dirty="0">
                        <a:solidFill>
                          <a:srgbClr val="4D7C85"/>
                        </a:solidFill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1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139825" algn="l"/>
                        </a:tabLst>
                      </a:pPr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Ownership</a:t>
                      </a:r>
                      <a:r>
                        <a:rPr lang="en-US" sz="1400" b="1" baseline="0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type transformation (from private to public ownership)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39825" algn="l"/>
                        </a:tabLst>
                      </a:pPr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Ownership</a:t>
                      </a:r>
                      <a:r>
                        <a:rPr lang="en-US" sz="1400" b="1" baseline="0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type transformation (from public to private ownership)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</a:rPr>
                        <a:t>Private owner</a:t>
                      </a:r>
                      <a:r>
                        <a:rPr lang="en-US" sz="1400" b="1" baseline="0" noProof="0" dirty="0" smtClean="0">
                          <a:solidFill>
                            <a:srgbClr val="50412B"/>
                          </a:solidFill>
                        </a:rPr>
                        <a:t> transfer (from autonomous to patronal ownership)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</a:rPr>
                        <a:t>nationalization, collectivization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39825" algn="l"/>
                        </a:tabLst>
                      </a:pPr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privatization</a:t>
                      </a:r>
                      <a:r>
                        <a:rPr lang="en-US" sz="1400" b="1" baseline="0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“</a:t>
                      </a:r>
                      <a:r>
                        <a:rPr lang="en-US" sz="1400" b="1" dirty="0" err="1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grabitization</a:t>
                      </a:r>
                      <a:r>
                        <a:rPr lang="en-US" sz="14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” (</a:t>
                      </a:r>
                      <a:r>
                        <a:rPr lang="en-US" sz="1400" b="1" i="0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14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рихватизация</a:t>
                      </a:r>
                      <a:r>
                        <a:rPr lang="en-US" sz="1400" b="1" baseline="0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baseline="0" noProof="0" dirty="0" smtClean="0">
                          <a:solidFill>
                            <a:srgbClr val="50412B"/>
                          </a:solidFill>
                        </a:rPr>
                        <a:t>centrally-led corporate raiding </a:t>
                      </a:r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</a:rPr>
                        <a:t>(</a:t>
                      </a:r>
                      <a:r>
                        <a:rPr lang="az-Cyrl-AZ" sz="1400" b="1" noProof="0" dirty="0" smtClean="0">
                          <a:solidFill>
                            <a:srgbClr val="50412B"/>
                          </a:solidFill>
                        </a:rPr>
                        <a:t>рейдерство</a:t>
                      </a:r>
                      <a:r>
                        <a:rPr lang="en-US" sz="1400" b="1" baseline="0" noProof="0" dirty="0" smtClean="0">
                          <a:solidFill>
                            <a:srgbClr val="50412B"/>
                          </a:solidFill>
                        </a:rPr>
                        <a:t>)</a:t>
                      </a:r>
                      <a:r>
                        <a:rPr lang="hu-HU" sz="1400" b="1" baseline="0" noProof="0" dirty="0" smtClean="0">
                          <a:solidFill>
                            <a:srgbClr val="50412B"/>
                          </a:solidFill>
                        </a:rPr>
                        <a:t>, </a:t>
                      </a:r>
                      <a:r>
                        <a:rPr lang="en-US" sz="1400" b="1" baseline="0" noProof="0" dirty="0" smtClean="0">
                          <a:solidFill>
                            <a:srgbClr val="50412B"/>
                          </a:solidFill>
                        </a:rPr>
                        <a:t>relational market-redistribution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</a:rPr>
                        <a:t>targets selected by</a:t>
                      </a:r>
                      <a:r>
                        <a:rPr lang="hu-HU" sz="1400" b="1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</a:rPr>
                        <a:t>class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39825" algn="l"/>
                        </a:tabLst>
                      </a:pPr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targets</a:t>
                      </a:r>
                      <a:r>
                        <a:rPr lang="en-US" sz="1400" b="1" baseline="0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selected by ownership type</a:t>
                      </a:r>
                      <a:endParaRPr lang="en-US" sz="14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</a:rPr>
                        <a:t>targets selected by patronal allegiance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48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i="0" u="sng" noProof="0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economic goal</a:t>
                      </a:r>
                      <a:r>
                        <a:rPr lang="en-US" sz="1400" b="1" noProof="0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modernization</a:t>
                      </a:r>
                      <a:r>
                        <a:rPr lang="en-US" sz="1400" b="1" baseline="0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by </a:t>
                      </a:r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</a:rPr>
                        <a:t>forced</a:t>
                      </a:r>
                      <a:r>
                        <a:rPr lang="en-US" sz="1400" b="1" baseline="0" noProof="0" dirty="0" smtClean="0">
                          <a:solidFill>
                            <a:srgbClr val="50412B"/>
                          </a:solidFill>
                        </a:rPr>
                        <a:t> industrialization</a:t>
                      </a:r>
                      <a:br>
                        <a:rPr lang="en-US" sz="1400" b="1" baseline="0" noProof="0" dirty="0" smtClean="0">
                          <a:solidFill>
                            <a:srgbClr val="50412B"/>
                          </a:solidFill>
                        </a:rPr>
                      </a:br>
                      <a:r>
                        <a:rPr lang="en-US" sz="1400" b="1" i="0" u="sng" baseline="0" noProof="0" dirty="0" smtClean="0">
                          <a:solidFill>
                            <a:srgbClr val="8D503B"/>
                          </a:solidFill>
                        </a:rPr>
                        <a:t>political goal</a:t>
                      </a:r>
                      <a:r>
                        <a:rPr lang="en-US" sz="1400" b="1" baseline="0" noProof="0" dirty="0" smtClean="0">
                          <a:solidFill>
                            <a:srgbClr val="8D503B"/>
                          </a:solidFill>
                        </a:rPr>
                        <a:t>: </a:t>
                      </a:r>
                      <a:r>
                        <a:rPr lang="en-US" sz="1400" b="1" baseline="0" noProof="0" dirty="0" smtClean="0">
                          <a:solidFill>
                            <a:srgbClr val="50412B"/>
                          </a:solidFill>
                        </a:rPr>
                        <a:t>neutralization or liquidation of the ownership class</a:t>
                      </a:r>
                      <a:r>
                        <a:rPr lang="hu-HU" sz="1400" b="1" baseline="0" noProof="0" dirty="0" smtClean="0">
                          <a:solidFill>
                            <a:srgbClr val="50412B"/>
                          </a:solidFill>
                        </a:rPr>
                        <a:t>es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39825" algn="l"/>
                        </a:tabLst>
                      </a:pPr>
                      <a:r>
                        <a:rPr lang="en-US" sz="1400" b="1" i="0" u="sng" baseline="0" noProof="0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economic goal</a:t>
                      </a:r>
                      <a:r>
                        <a:rPr lang="en-US" sz="1400" b="1" baseline="0" noProof="0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400" b="1" baseline="0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running enterprise on the principles of market economy</a:t>
                      </a:r>
                      <a:br>
                        <a:rPr lang="en-US" sz="1400" b="1" baseline="0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US" sz="1400" b="1" i="0" u="sng" baseline="0" noProof="0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political goal</a:t>
                      </a:r>
                      <a:r>
                        <a:rPr lang="en-US" sz="1400" b="1" baseline="0" noProof="0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400" b="1" baseline="0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power transformation</a:t>
                      </a:r>
                      <a:endParaRPr lang="en-US" sz="14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u="sng" noProof="0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economic goal</a:t>
                      </a:r>
                      <a:r>
                        <a:rPr lang="en-US" sz="1400" b="1" noProof="0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en-US" sz="1400" b="1" baseline="0" noProof="0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baseline="0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running enterprise on the principles of relational economy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u="sng" noProof="0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political</a:t>
                      </a:r>
                      <a:r>
                        <a:rPr lang="en-US" sz="1400" b="1" u="sng" baseline="0" noProof="0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 goal</a:t>
                      </a:r>
                      <a:r>
                        <a:rPr lang="en-US" sz="1400" b="1" u="none" baseline="0" noProof="0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en-US" sz="1400" b="1" baseline="0" noProof="0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baseline="0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monopolization of patronal networks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i="0" u="sng" baseline="0" noProof="0" dirty="0" smtClean="0">
                          <a:solidFill>
                            <a:srgbClr val="8D503B"/>
                          </a:solidFill>
                        </a:rPr>
                        <a:t>ideological label</a:t>
                      </a:r>
                      <a:r>
                        <a:rPr lang="en-US" sz="1400" b="1" baseline="0" noProof="0" dirty="0" smtClean="0">
                          <a:solidFill>
                            <a:srgbClr val="8D503B"/>
                          </a:solidFill>
                        </a:rPr>
                        <a:t>: </a:t>
                      </a:r>
                      <a:r>
                        <a:rPr lang="en-US" sz="1400" b="1" baseline="0" noProof="0" dirty="0" smtClean="0">
                          <a:solidFill>
                            <a:srgbClr val="50412B"/>
                          </a:solidFill>
                        </a:rPr>
                        <a:t>“dictatorship of the proletariat,” “ending the exploitation of the working class</a:t>
                      </a:r>
                      <a:r>
                        <a:rPr lang="hu-HU" sz="1400" b="1" baseline="0" noProof="0" dirty="0" smtClean="0">
                          <a:solidFill>
                            <a:srgbClr val="50412B"/>
                          </a:solidFill>
                        </a:rPr>
                        <a:t> and </a:t>
                      </a:r>
                      <a:r>
                        <a:rPr lang="hu-HU" sz="1400" b="1" baseline="0" noProof="0" dirty="0" err="1" smtClean="0">
                          <a:solidFill>
                            <a:srgbClr val="50412B"/>
                          </a:solidFill>
                        </a:rPr>
                        <a:t>peasantry</a:t>
                      </a:r>
                      <a:r>
                        <a:rPr lang="en-US" sz="1400" b="1" baseline="0" noProof="0" dirty="0" smtClean="0">
                          <a:solidFill>
                            <a:srgbClr val="50412B"/>
                          </a:solidFill>
                        </a:rPr>
                        <a:t>”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39825" algn="l"/>
                        </a:tabLst>
                      </a:pPr>
                      <a:r>
                        <a:rPr lang="en-US" sz="1400" b="1" i="0" u="sng" baseline="0" noProof="0" dirty="0" smtClean="0">
                          <a:solidFill>
                            <a:srgbClr val="8D503B"/>
                          </a:solidFill>
                        </a:rPr>
                        <a:t>ideological label</a:t>
                      </a:r>
                      <a:r>
                        <a:rPr lang="en-US" sz="1400" b="1" baseline="0" noProof="0" dirty="0" smtClean="0">
                          <a:solidFill>
                            <a:srgbClr val="8D503B"/>
                          </a:solidFill>
                        </a:rPr>
                        <a:t>: </a:t>
                      </a:r>
                      <a:r>
                        <a:rPr lang="en-US" sz="1400" b="1" baseline="0" noProof="0" dirty="0" smtClean="0">
                          <a:solidFill>
                            <a:srgbClr val="50412B"/>
                          </a:solidFill>
                        </a:rPr>
                        <a:t>“justice making,” </a:t>
                      </a:r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“</a:t>
                      </a:r>
                      <a:r>
                        <a:rPr lang="hu-HU" sz="1400" b="1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re-establishment</a:t>
                      </a:r>
                      <a:r>
                        <a:rPr lang="hu-HU" sz="1400" b="1" baseline="0" noProof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of market </a:t>
                      </a:r>
                      <a:r>
                        <a:rPr lang="hu-HU" sz="1400" b="1" baseline="0" noProof="0" dirty="0" err="1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economy</a:t>
                      </a:r>
                      <a:r>
                        <a:rPr lang="en-US" sz="1400" b="1" baseline="0" noProof="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en-US" sz="1400" b="1" noProof="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i="0" u="sng" baseline="0" noProof="0" dirty="0" smtClean="0">
                          <a:solidFill>
                            <a:srgbClr val="8D503B"/>
                          </a:solidFill>
                        </a:rPr>
                        <a:t>ideological label</a:t>
                      </a:r>
                      <a:r>
                        <a:rPr lang="en-US" sz="1400" b="1" baseline="0" noProof="0" dirty="0" smtClean="0">
                          <a:solidFill>
                            <a:srgbClr val="8D503B"/>
                          </a:solidFill>
                        </a:rPr>
                        <a:t>: </a:t>
                      </a:r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</a:rPr>
                        <a:t>“building</a:t>
                      </a:r>
                      <a:r>
                        <a:rPr lang="en-US" sz="1400" b="1" baseline="0" noProof="0" dirty="0" smtClean="0">
                          <a:solidFill>
                            <a:srgbClr val="50412B"/>
                          </a:solidFill>
                        </a:rPr>
                        <a:t> a national bourgeoisie”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7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95486"/>
            <a:ext cx="8928100" cy="122448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8D503B"/>
                </a:solidFill>
              </a:rPr>
              <a:t>Making a Privatization Profile</a:t>
            </a:r>
            <a:endParaRPr lang="hu-HU" sz="2400" b="1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419969"/>
            <a:ext cx="7632848" cy="15841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2400" b="1" dirty="0" smtClean="0">
                <a:solidFill>
                  <a:srgbClr val="50412B"/>
                </a:solidFill>
              </a:rPr>
              <a:t>Non-technocratic motives of privatization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</a:pPr>
            <a:r>
              <a:rPr lang="en-US" sz="2000" b="1" dirty="0" smtClean="0">
                <a:solidFill>
                  <a:srgbClr val="50412B"/>
                </a:solidFill>
              </a:rPr>
              <a:t>ideological / justice-making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</a:pPr>
            <a:r>
              <a:rPr lang="en-US" sz="2000" b="1" dirty="0" smtClean="0">
                <a:solidFill>
                  <a:srgbClr val="50412B"/>
                </a:solidFill>
              </a:rPr>
              <a:t>political / transformation of the power of the </a:t>
            </a:r>
            <a:r>
              <a:rPr lang="en-US" sz="2000" b="1" dirty="0" err="1" smtClean="0">
                <a:solidFill>
                  <a:srgbClr val="50412B"/>
                </a:solidFill>
              </a:rPr>
              <a:t>nomenklatura</a:t>
            </a:r>
            <a:endParaRPr lang="en-US" sz="2000" b="1" dirty="0" smtClean="0">
              <a:solidFill>
                <a:srgbClr val="50412B"/>
              </a:solidFill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755576" y="3004145"/>
            <a:ext cx="7632848" cy="1943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2400" b="1" dirty="0" smtClean="0">
                <a:solidFill>
                  <a:srgbClr val="50412B"/>
                </a:solidFill>
              </a:rPr>
              <a:t>Technocratic dimensions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</a:pPr>
            <a:r>
              <a:rPr lang="en-US" sz="2000" b="1" dirty="0" smtClean="0">
                <a:solidFill>
                  <a:srgbClr val="50412B"/>
                </a:solidFill>
              </a:rPr>
              <a:t>openness of the privatization market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</a:pPr>
            <a:r>
              <a:rPr lang="en-US" sz="2000" b="1" dirty="0" smtClean="0">
                <a:solidFill>
                  <a:srgbClr val="50412B"/>
                </a:solidFill>
              </a:rPr>
              <a:t>object of privatization</a:t>
            </a:r>
            <a:endParaRPr lang="en-US" sz="1800" b="1" dirty="0" smtClean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"/>
            <a:ext cx="8928546" cy="915566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8D503B"/>
                </a:solidFill>
              </a:rPr>
              <a:t>Making a Privatization Profile: Non-Technocratic Motives of Privatization (ideological / justice-making) </a:t>
            </a:r>
            <a:endParaRPr lang="hu-HU" b="1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804329"/>
              </p:ext>
            </p:extLst>
          </p:nvPr>
        </p:nvGraphicFramePr>
        <p:xfrm>
          <a:off x="107503" y="987426"/>
          <a:ext cx="8928547" cy="4032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3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1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6593">
                <a:tc>
                  <a:txBody>
                    <a:bodyPr/>
                    <a:lstStyle/>
                    <a:p>
                      <a:r>
                        <a:rPr lang="en-US" sz="1600" b="1" i="1" noProof="0" dirty="0" smtClean="0">
                          <a:solidFill>
                            <a:srgbClr val="50412B"/>
                          </a:solidFill>
                        </a:rPr>
                        <a:t>Form</a:t>
                      </a:r>
                      <a:r>
                        <a:rPr lang="en-US" sz="1600" b="1" i="1" baseline="0" noProof="0" dirty="0" smtClean="0">
                          <a:solidFill>
                            <a:srgbClr val="50412B"/>
                          </a:solidFill>
                        </a:rPr>
                        <a:t> of j</a:t>
                      </a:r>
                      <a:r>
                        <a:rPr lang="en-US" sz="1600" b="1" i="1" noProof="0" dirty="0" smtClean="0">
                          <a:solidFill>
                            <a:srgbClr val="50412B"/>
                          </a:solidFill>
                        </a:rPr>
                        <a:t>ustice-making</a:t>
                      </a:r>
                      <a:endParaRPr lang="en-US" sz="1600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 noProof="0" dirty="0" smtClean="0">
                          <a:solidFill>
                            <a:srgbClr val="50412B"/>
                          </a:solidFill>
                        </a:rPr>
                        <a:t>Temporal</a:t>
                      </a:r>
                      <a:r>
                        <a:rPr lang="en-US" sz="1600" b="1" i="1" baseline="0" noProof="0" dirty="0" smtClean="0">
                          <a:solidFill>
                            <a:srgbClr val="50412B"/>
                          </a:solidFill>
                        </a:rPr>
                        <a:t> dimension of justice-making</a:t>
                      </a:r>
                      <a:endParaRPr lang="en-US" sz="1600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 noProof="0" dirty="0" smtClean="0">
                          <a:solidFill>
                            <a:srgbClr val="50412B"/>
                          </a:solidFill>
                        </a:rPr>
                        <a:t>Legitimation basis</a:t>
                      </a:r>
                      <a:r>
                        <a:rPr lang="en-US" sz="1600" b="1" i="1" baseline="0" noProof="0" dirty="0" smtClean="0">
                          <a:solidFill>
                            <a:srgbClr val="50412B"/>
                          </a:solidFill>
                        </a:rPr>
                        <a:t> of privatized ownership</a:t>
                      </a:r>
                      <a:endParaRPr lang="en-US" sz="1600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 noProof="0" dirty="0" smtClean="0">
                          <a:solidFill>
                            <a:srgbClr val="50412B"/>
                          </a:solidFill>
                        </a:rPr>
                        <a:t>Scope of privatized property</a:t>
                      </a:r>
                      <a:endParaRPr lang="en-US" sz="1600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353">
                <a:tc>
                  <a:txBody>
                    <a:bodyPr/>
                    <a:lstStyle/>
                    <a:p>
                      <a:r>
                        <a:rPr lang="en-US" sz="1600" b="1" i="1" noProof="0" dirty="0" err="1" smtClean="0">
                          <a:solidFill>
                            <a:srgbClr val="50412B"/>
                          </a:solidFill>
                        </a:rPr>
                        <a:t>Reprivatization</a:t>
                      </a:r>
                      <a:endParaRPr lang="en-US" sz="1600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rgbClr val="50412B"/>
                          </a:solidFill>
                        </a:rPr>
                        <a:t>Pre-nationalization / pre-collectivization</a:t>
                      </a:r>
                      <a:r>
                        <a:rPr lang="en-US" sz="1600" b="1" baseline="0" noProof="0" dirty="0" smtClean="0">
                          <a:solidFill>
                            <a:srgbClr val="50412B"/>
                          </a:solidFill>
                        </a:rPr>
                        <a:t> period</a:t>
                      </a:r>
                      <a:endParaRPr lang="en-US" sz="16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rgbClr val="50412B"/>
                          </a:solidFill>
                        </a:rPr>
                        <a:t>Former owners</a:t>
                      </a:r>
                      <a:endParaRPr lang="en-US" sz="16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rgbClr val="50412B"/>
                          </a:solidFill>
                        </a:rPr>
                        <a:t>Former property</a:t>
                      </a:r>
                      <a:endParaRPr lang="en-US" sz="16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353">
                <a:tc>
                  <a:txBody>
                    <a:bodyPr/>
                    <a:lstStyle/>
                    <a:p>
                      <a:r>
                        <a:rPr lang="en-US" sz="1600" b="1" i="1" noProof="0" dirty="0" smtClean="0">
                          <a:solidFill>
                            <a:srgbClr val="50412B"/>
                          </a:solidFill>
                        </a:rPr>
                        <a:t>Compensation</a:t>
                      </a:r>
                      <a:endParaRPr lang="en-US" sz="1600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solidFill>
                            <a:srgbClr val="50412B"/>
                          </a:solidFill>
                        </a:rPr>
                        <a:t>Pre-nationalization / pre-collectivization</a:t>
                      </a:r>
                      <a:r>
                        <a:rPr lang="en-US" sz="1600" b="1" baseline="0" noProof="0" dirty="0" smtClean="0">
                          <a:solidFill>
                            <a:srgbClr val="50412B"/>
                          </a:solidFill>
                        </a:rPr>
                        <a:t> period</a:t>
                      </a:r>
                      <a:endParaRPr lang="en-US" sz="16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rgbClr val="50412B"/>
                          </a:solidFill>
                        </a:rPr>
                        <a:t>Former owners</a:t>
                      </a:r>
                      <a:endParaRPr lang="en-US" sz="16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rgbClr val="50412B"/>
                          </a:solidFill>
                        </a:rPr>
                        <a:t>Optional</a:t>
                      </a:r>
                      <a:r>
                        <a:rPr lang="en-US" sz="1600" b="1" baseline="0" noProof="0" dirty="0" smtClean="0">
                          <a:solidFill>
                            <a:srgbClr val="50412B"/>
                          </a:solidFill>
                        </a:rPr>
                        <a:t> property</a:t>
                      </a:r>
                      <a:endParaRPr lang="en-US" sz="16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353">
                <a:tc>
                  <a:txBody>
                    <a:bodyPr/>
                    <a:lstStyle/>
                    <a:p>
                      <a:r>
                        <a:rPr lang="en-US" sz="1600" b="1" i="1" baseline="0" noProof="0" dirty="0" smtClean="0">
                          <a:solidFill>
                            <a:srgbClr val="50412B"/>
                          </a:solidFill>
                        </a:rPr>
                        <a:t>Insider privatization (management-employee buyout, MEBO)</a:t>
                      </a:r>
                      <a:endParaRPr lang="en-US" sz="1600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rgbClr val="50412B"/>
                          </a:solidFill>
                        </a:rPr>
                        <a:t>Pre-regime change period</a:t>
                      </a:r>
                      <a:endParaRPr lang="en-US" sz="16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baseline="0" noProof="0" dirty="0" smtClean="0">
                          <a:solidFill>
                            <a:srgbClr val="50412B"/>
                          </a:solidFill>
                        </a:rPr>
                        <a:t>Operators of the assets</a:t>
                      </a:r>
                      <a:endParaRPr lang="en-US" sz="16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rgbClr val="50412B"/>
                          </a:solidFill>
                        </a:rPr>
                        <a:t>Operated property</a:t>
                      </a:r>
                      <a:endParaRPr lang="en-US" sz="16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596">
                <a:tc>
                  <a:txBody>
                    <a:bodyPr/>
                    <a:lstStyle/>
                    <a:p>
                      <a:r>
                        <a:rPr lang="en-US" sz="1600" b="1" i="1" noProof="0" dirty="0" smtClean="0">
                          <a:solidFill>
                            <a:srgbClr val="50412B"/>
                          </a:solidFill>
                        </a:rPr>
                        <a:t>Free distribution among citizens</a:t>
                      </a:r>
                      <a:r>
                        <a:rPr lang="en-US" sz="1600" b="1" i="1" baseline="0" noProof="0" dirty="0" smtClean="0">
                          <a:solidFill>
                            <a:srgbClr val="50412B"/>
                          </a:solidFill>
                        </a:rPr>
                        <a:t> (voucher)</a:t>
                      </a:r>
                      <a:endParaRPr lang="en-US" sz="1600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rgbClr val="50412B"/>
                          </a:solidFill>
                        </a:rPr>
                        <a:t>Pre-regime change period</a:t>
                      </a:r>
                      <a:endParaRPr lang="en-US" sz="16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baseline="0" noProof="0" dirty="0" smtClean="0">
                          <a:solidFill>
                            <a:srgbClr val="50412B"/>
                          </a:solidFill>
                        </a:rPr>
                        <a:t>Citizens</a:t>
                      </a:r>
                      <a:endParaRPr lang="en-US" sz="16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rgbClr val="50412B"/>
                          </a:solidFill>
                        </a:rPr>
                        <a:t>Optional</a:t>
                      </a:r>
                      <a:r>
                        <a:rPr lang="en-US" sz="1600" b="1" baseline="0" noProof="0" dirty="0" smtClean="0">
                          <a:solidFill>
                            <a:srgbClr val="50412B"/>
                          </a:solidFill>
                        </a:rPr>
                        <a:t> property</a:t>
                      </a:r>
                      <a:endParaRPr lang="en-US" sz="16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13159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8D503B"/>
                </a:solidFill>
              </a:rPr>
              <a:t>Making a Privatization </a:t>
            </a:r>
            <a:r>
              <a:rPr lang="en-US" b="1" dirty="0" smtClean="0">
                <a:solidFill>
                  <a:srgbClr val="8D503B"/>
                </a:solidFill>
              </a:rPr>
              <a:t>Profile</a:t>
            </a:r>
            <a:r>
              <a:rPr lang="en-US" b="1" dirty="0">
                <a:solidFill>
                  <a:srgbClr val="8D503B"/>
                </a:solidFill>
              </a:rPr>
              <a:t>: </a:t>
            </a:r>
            <a:r>
              <a:rPr lang="en-US" b="1" dirty="0" smtClean="0">
                <a:solidFill>
                  <a:srgbClr val="8D503B"/>
                </a:solidFill>
              </a:rPr>
              <a:t/>
            </a:r>
            <a:br>
              <a:rPr lang="en-US" b="1" dirty="0" smtClean="0">
                <a:solidFill>
                  <a:srgbClr val="8D503B"/>
                </a:solidFill>
              </a:rPr>
            </a:br>
            <a:r>
              <a:rPr lang="en-US" b="1" dirty="0" smtClean="0">
                <a:solidFill>
                  <a:srgbClr val="8D503B"/>
                </a:solidFill>
              </a:rPr>
              <a:t>Non-Technocratic Motives of </a:t>
            </a:r>
            <a:r>
              <a:rPr lang="en-US" b="1" dirty="0">
                <a:solidFill>
                  <a:srgbClr val="8D503B"/>
                </a:solidFill>
              </a:rPr>
              <a:t>Privatization </a:t>
            </a:r>
            <a:r>
              <a:rPr lang="en-US" b="1" dirty="0" smtClean="0">
                <a:solidFill>
                  <a:srgbClr val="8D503B"/>
                </a:solidFill>
              </a:rPr>
              <a:t/>
            </a:r>
            <a:br>
              <a:rPr lang="en-US" b="1" dirty="0" smtClean="0">
                <a:solidFill>
                  <a:srgbClr val="8D503B"/>
                </a:solidFill>
              </a:rPr>
            </a:br>
            <a:r>
              <a:rPr lang="en-US" sz="1800" b="1" dirty="0" smtClean="0">
                <a:solidFill>
                  <a:srgbClr val="8D503B"/>
                </a:solidFill>
              </a:rPr>
              <a:t>(political / transformation of the power of the </a:t>
            </a:r>
            <a:r>
              <a:rPr lang="en-US" sz="1800" b="1" dirty="0" err="1" smtClean="0">
                <a:solidFill>
                  <a:srgbClr val="8D503B"/>
                </a:solidFill>
              </a:rPr>
              <a:t>nomenklatura</a:t>
            </a:r>
            <a:r>
              <a:rPr lang="en-US" sz="1800" b="1" dirty="0" smtClean="0">
                <a:solidFill>
                  <a:srgbClr val="8D503B"/>
                </a:solidFill>
              </a:rPr>
              <a:t>)</a:t>
            </a:r>
            <a:endParaRPr lang="hu-HU" sz="1800" b="1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603578"/>
              </p:ext>
            </p:extLst>
          </p:nvPr>
        </p:nvGraphicFramePr>
        <p:xfrm>
          <a:off x="107950" y="1138084"/>
          <a:ext cx="8928546" cy="3881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9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1492">
                <a:tc>
                  <a:txBody>
                    <a:bodyPr/>
                    <a:lstStyle/>
                    <a:p>
                      <a:endParaRPr lang="en-US" sz="1800" b="1" i="0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noProof="0" dirty="0" smtClean="0">
                          <a:solidFill>
                            <a:srgbClr val="4D7C85"/>
                          </a:solidFill>
                        </a:rPr>
                        <a:t>Way of capture</a:t>
                      </a:r>
                      <a:r>
                        <a:rPr lang="en-US" sz="1800" b="1" i="1" baseline="0" noProof="0" dirty="0" smtClean="0">
                          <a:solidFill>
                            <a:srgbClr val="4D7C85"/>
                          </a:solidFill>
                        </a:rPr>
                        <a:t> by </a:t>
                      </a:r>
                      <a:r>
                        <a:rPr lang="en-US" sz="1800" b="1" i="1" noProof="0" dirty="0" smtClean="0">
                          <a:solidFill>
                            <a:srgbClr val="4D7C85"/>
                          </a:solidFill>
                        </a:rPr>
                        <a:t>the </a:t>
                      </a:r>
                      <a:r>
                        <a:rPr lang="en-US" sz="1800" b="1" i="1" noProof="0" dirty="0" err="1" smtClean="0">
                          <a:solidFill>
                            <a:srgbClr val="4D7C85"/>
                          </a:solidFill>
                        </a:rPr>
                        <a:t>nomenklatura</a:t>
                      </a:r>
                      <a:endParaRPr lang="en-US" sz="1800" b="1" i="1" noProof="0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noProof="0" dirty="0" err="1" smtClean="0">
                          <a:solidFill>
                            <a:srgbClr val="4D7C85"/>
                          </a:solidFill>
                        </a:rPr>
                        <a:t>Graduality</a:t>
                      </a:r>
                      <a:r>
                        <a:rPr lang="en-US" sz="1800" b="1" i="1" noProof="0" dirty="0" smtClean="0">
                          <a:solidFill>
                            <a:srgbClr val="4D7C85"/>
                          </a:solidFill>
                        </a:rPr>
                        <a:t> of capture by</a:t>
                      </a:r>
                      <a:r>
                        <a:rPr lang="en-US" sz="1800" b="1" i="1" baseline="0" noProof="0" dirty="0" smtClean="0">
                          <a:solidFill>
                            <a:srgbClr val="4D7C85"/>
                          </a:solidFill>
                        </a:rPr>
                        <a:t> the </a:t>
                      </a:r>
                      <a:r>
                        <a:rPr lang="en-US" sz="1800" b="1" i="1" noProof="0" dirty="0" err="1" smtClean="0">
                          <a:solidFill>
                            <a:srgbClr val="4D7C85"/>
                          </a:solidFill>
                        </a:rPr>
                        <a:t>nomenklatura</a:t>
                      </a:r>
                      <a:endParaRPr lang="en-US" sz="1800" b="1" i="1" noProof="0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Beneficiaries</a:t>
                      </a:r>
                      <a:endParaRPr lang="hu-HU" sz="1800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451">
                <a:tc>
                  <a:txBody>
                    <a:bodyPr/>
                    <a:lstStyle/>
                    <a:p>
                      <a:r>
                        <a:rPr lang="en-US" sz="1800" b="1" i="1" noProof="0" dirty="0" smtClean="0">
                          <a:solidFill>
                            <a:srgbClr val="4D7C85"/>
                          </a:solidFill>
                        </a:rPr>
                        <a:t>Bottom</a:t>
                      </a:r>
                      <a:r>
                        <a:rPr lang="en-US" sz="1800" b="1" i="1" baseline="0" noProof="0" dirty="0" smtClean="0">
                          <a:solidFill>
                            <a:srgbClr val="4D7C85"/>
                          </a:solidFill>
                        </a:rPr>
                        <a:t>-up </a:t>
                      </a:r>
                      <a:r>
                        <a:rPr lang="en-US" sz="1800" b="1" i="1" noProof="0" dirty="0" smtClean="0">
                          <a:solidFill>
                            <a:srgbClr val="4D7C85"/>
                          </a:solidFill>
                        </a:rPr>
                        <a:t>power</a:t>
                      </a:r>
                      <a:r>
                        <a:rPr lang="en-US" sz="1800" b="1" i="1" baseline="0" noProof="0" dirty="0" smtClean="0">
                          <a:solidFill>
                            <a:srgbClr val="4D7C85"/>
                          </a:solidFill>
                        </a:rPr>
                        <a:t> transformation</a:t>
                      </a:r>
                      <a:endParaRPr lang="en-US" sz="1800" b="1" i="1" noProof="0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noProof="0" dirty="0" smtClean="0">
                          <a:solidFill>
                            <a:srgbClr val="50412B"/>
                          </a:solidFill>
                          <a:latin typeface="+mn-lt"/>
                        </a:rPr>
                        <a:t>Making</a:t>
                      </a:r>
                      <a:r>
                        <a:rPr lang="en-US" sz="1800" b="1" baseline="0" noProof="0" dirty="0" smtClean="0">
                          <a:solidFill>
                            <a:srgbClr val="50412B"/>
                          </a:solidFill>
                          <a:latin typeface="+mn-lt"/>
                        </a:rPr>
                        <a:t> use of superior social and knowledge capital</a:t>
                      </a:r>
                      <a:endParaRPr lang="en-US" sz="1800" b="1" noProof="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noProof="0" dirty="0" smtClean="0">
                          <a:solidFill>
                            <a:srgbClr val="50412B"/>
                          </a:solidFill>
                          <a:latin typeface="+mn-lt"/>
                        </a:rPr>
                        <a:t>Single stage</a:t>
                      </a:r>
                      <a:endParaRPr lang="en-US" sz="1800" b="1" noProof="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Outsiders (+ </a:t>
                      </a:r>
                      <a:r>
                        <a:rPr lang="en-US" sz="1800" b="1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nomenklatura</a:t>
                      </a: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in high number</a:t>
                      </a:r>
                      <a:endParaRPr lang="hu-HU" sz="180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451">
                <a:tc>
                  <a:txBody>
                    <a:bodyPr/>
                    <a:lstStyle/>
                    <a:p>
                      <a:r>
                        <a:rPr lang="en-US" sz="1800" b="1" i="1" noProof="0" dirty="0" smtClean="0">
                          <a:solidFill>
                            <a:srgbClr val="4D7C85"/>
                          </a:solidFill>
                        </a:rPr>
                        <a:t>Horizontal</a:t>
                      </a:r>
                      <a:r>
                        <a:rPr lang="en-US" sz="1800" b="1" i="1" baseline="0" noProof="0" dirty="0" smtClean="0">
                          <a:solidFill>
                            <a:srgbClr val="4D7C85"/>
                          </a:solidFill>
                        </a:rPr>
                        <a:t> </a:t>
                      </a:r>
                      <a:r>
                        <a:rPr lang="en-US" sz="1800" b="1" i="1" noProof="0" dirty="0" smtClean="0">
                          <a:solidFill>
                            <a:srgbClr val="4D7C85"/>
                          </a:solidFill>
                        </a:rPr>
                        <a:t>power transformation</a:t>
                      </a:r>
                      <a:endParaRPr lang="en-US" sz="1800" b="1" i="1" noProof="0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noProof="0" dirty="0" smtClean="0">
                          <a:solidFill>
                            <a:srgbClr val="50412B"/>
                          </a:solidFill>
                          <a:latin typeface="+mn-lt"/>
                        </a:rPr>
                        <a:t>Facilitating</a:t>
                      </a:r>
                      <a:r>
                        <a:rPr lang="en-US" sz="1800" b="1" baseline="0" noProof="0" dirty="0" smtClean="0">
                          <a:solidFill>
                            <a:srgbClr val="50412B"/>
                          </a:solidFill>
                          <a:latin typeface="+mn-lt"/>
                        </a:rPr>
                        <a:t> the concentration during secondary privatization</a:t>
                      </a:r>
                      <a:endParaRPr lang="en-US" sz="1800" b="1" noProof="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noProof="0" dirty="0" smtClean="0">
                          <a:solidFill>
                            <a:srgbClr val="50412B"/>
                          </a:solidFill>
                          <a:latin typeface="+mn-lt"/>
                        </a:rPr>
                        <a:t>Multistage</a:t>
                      </a:r>
                      <a:endParaRPr lang="en-US" sz="1800" b="1" noProof="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Nomenklatura (+ outsiders) in high number</a:t>
                      </a:r>
                      <a:endParaRPr lang="hu-HU" sz="180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5196">
                <a:tc>
                  <a:txBody>
                    <a:bodyPr/>
                    <a:lstStyle/>
                    <a:p>
                      <a:r>
                        <a:rPr lang="en-US" sz="1800" b="1" i="1" noProof="0" dirty="0" smtClean="0">
                          <a:solidFill>
                            <a:srgbClr val="4D7C85"/>
                          </a:solidFill>
                        </a:rPr>
                        <a:t>Top-down</a:t>
                      </a:r>
                      <a:r>
                        <a:rPr lang="en-US" sz="1800" b="1" i="1" baseline="0" noProof="0" dirty="0" smtClean="0">
                          <a:solidFill>
                            <a:srgbClr val="4D7C85"/>
                          </a:solidFill>
                        </a:rPr>
                        <a:t> </a:t>
                      </a:r>
                      <a:r>
                        <a:rPr lang="en-US" sz="1800" b="1" i="1" noProof="0" dirty="0" smtClean="0">
                          <a:solidFill>
                            <a:srgbClr val="4D7C85"/>
                          </a:solidFill>
                        </a:rPr>
                        <a:t>power</a:t>
                      </a:r>
                      <a:r>
                        <a:rPr lang="en-US" sz="1800" b="1" i="1" baseline="0" noProof="0" dirty="0" smtClean="0">
                          <a:solidFill>
                            <a:srgbClr val="4D7C85"/>
                          </a:solidFill>
                        </a:rPr>
                        <a:t> transformation</a:t>
                      </a:r>
                      <a:endParaRPr lang="en-US" sz="1800" b="1" i="1" noProof="0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noProof="0" dirty="0" smtClean="0">
                          <a:solidFill>
                            <a:srgbClr val="50412B"/>
                          </a:solidFill>
                          <a:latin typeface="+mn-lt"/>
                        </a:rPr>
                        <a:t>Direct</a:t>
                      </a:r>
                      <a:r>
                        <a:rPr lang="en-US" sz="1800" b="1" baseline="0" noProof="0" dirty="0" smtClean="0">
                          <a:solidFill>
                            <a:srgbClr val="50412B"/>
                          </a:solidFill>
                          <a:latin typeface="+mn-lt"/>
                        </a:rPr>
                        <a:t> selling (“the state privatizes itself”)</a:t>
                      </a:r>
                      <a:endParaRPr lang="en-US" sz="1800" b="1" noProof="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noProof="0" dirty="0" smtClean="0">
                          <a:solidFill>
                            <a:srgbClr val="50412B"/>
                          </a:solidFill>
                          <a:latin typeface="+mn-lt"/>
                        </a:rPr>
                        <a:t>Single stage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Nomenklatura</a:t>
                      </a: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 low number</a:t>
                      </a:r>
                      <a:endParaRPr lang="hu-HU" sz="1800" dirty="0">
                        <a:solidFill>
                          <a:srgbClr val="50412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08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8D503B"/>
                </a:solidFill>
              </a:rPr>
              <a:t>Making a Privatization Profile: Technocratic Dimensions (Openness of the Privatization Market)</a:t>
            </a:r>
            <a:endParaRPr lang="hu-HU" b="1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905300"/>
              </p:ext>
            </p:extLst>
          </p:nvPr>
        </p:nvGraphicFramePr>
        <p:xfrm>
          <a:off x="107950" y="987425"/>
          <a:ext cx="8928099" cy="40322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9336">
                <a:tc>
                  <a:txBody>
                    <a:bodyPr/>
                    <a:lstStyle/>
                    <a:p>
                      <a:endParaRPr lang="en-US" b="1" i="0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noProof="0" dirty="0" smtClean="0">
                          <a:solidFill>
                            <a:srgbClr val="50412B"/>
                          </a:solidFill>
                        </a:rPr>
                        <a:t>Barriers</a:t>
                      </a:r>
                      <a:r>
                        <a:rPr lang="en-US" sz="1800" b="1" i="1" baseline="0" noProof="0" dirty="0" smtClean="0">
                          <a:solidFill>
                            <a:srgbClr val="50412B"/>
                          </a:solidFill>
                        </a:rPr>
                        <a:t> to entry</a:t>
                      </a:r>
                      <a:endParaRPr lang="en-US" sz="1800" b="1" i="1" noProof="0" dirty="0" smtClean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noProof="0" dirty="0" smtClean="0">
                          <a:solidFill>
                            <a:srgbClr val="50412B"/>
                          </a:solidFill>
                        </a:rPr>
                        <a:t>Openness</a:t>
                      </a:r>
                      <a:r>
                        <a:rPr lang="en-US" sz="1800" b="1" i="1" baseline="0" noProof="0" dirty="0" smtClean="0">
                          <a:solidFill>
                            <a:srgbClr val="50412B"/>
                          </a:solidFill>
                        </a:rPr>
                        <a:t> of the market</a:t>
                      </a:r>
                      <a:endParaRPr lang="en-US" sz="1800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noProof="0" dirty="0" smtClean="0">
                          <a:solidFill>
                            <a:srgbClr val="50412B"/>
                          </a:solidFill>
                        </a:rPr>
                        <a:t>Corruptibility</a:t>
                      </a:r>
                      <a:r>
                        <a:rPr lang="en-US" sz="1800" b="1" i="1" baseline="0" noProof="0" dirty="0" smtClean="0">
                          <a:solidFill>
                            <a:srgbClr val="50412B"/>
                          </a:solidFill>
                        </a:rPr>
                        <a:t> potential</a:t>
                      </a:r>
                      <a:endParaRPr lang="en-US" sz="1800" b="1" i="1" noProof="0" dirty="0" smtClean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220">
                <a:tc>
                  <a:txBody>
                    <a:bodyPr/>
                    <a:lstStyle/>
                    <a:p>
                      <a:r>
                        <a:rPr lang="en-US" b="1" i="1" noProof="0" dirty="0" smtClean="0">
                          <a:solidFill>
                            <a:srgbClr val="50412B"/>
                          </a:solidFill>
                        </a:rPr>
                        <a:t>Share issue privatization</a:t>
                      </a:r>
                      <a:endParaRPr lang="en-US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50412B"/>
                          </a:solidFill>
                        </a:rPr>
                        <a:t>Minimal capital requirements</a:t>
                      </a:r>
                      <a:endParaRPr lang="en-US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50412B"/>
                          </a:solidFill>
                        </a:rPr>
                        <a:t>Open</a:t>
                      </a:r>
                    </a:p>
                    <a:p>
                      <a:pPr algn="ctr"/>
                      <a:endParaRPr lang="en-US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r>
                        <a:rPr lang="en-US" b="1" noProof="0" dirty="0" smtClean="0">
                          <a:solidFill>
                            <a:srgbClr val="50412B"/>
                          </a:solidFill>
                        </a:rPr>
                        <a:t>Closed</a:t>
                      </a:r>
                      <a:endParaRPr lang="en-US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50412B"/>
                          </a:solidFill>
                        </a:rPr>
                        <a:t>Low</a:t>
                      </a:r>
                    </a:p>
                    <a:p>
                      <a:pPr algn="ctr"/>
                      <a:endParaRPr lang="en-US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r>
                        <a:rPr lang="en-US" b="1" noProof="0" dirty="0" smtClean="0">
                          <a:solidFill>
                            <a:srgbClr val="50412B"/>
                          </a:solidFill>
                        </a:rPr>
                        <a:t>High</a:t>
                      </a:r>
                      <a:endParaRPr lang="hu-HU" b="1" noProof="0" dirty="0" smtClean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339">
                <a:tc>
                  <a:txBody>
                    <a:bodyPr/>
                    <a:lstStyle/>
                    <a:p>
                      <a:r>
                        <a:rPr lang="en-US" b="1" i="1" noProof="0" dirty="0" smtClean="0">
                          <a:solidFill>
                            <a:srgbClr val="50412B"/>
                          </a:solidFill>
                        </a:rPr>
                        <a:t>Public</a:t>
                      </a:r>
                      <a:r>
                        <a:rPr lang="en-US" b="1" i="1" baseline="0" noProof="0" dirty="0" smtClean="0">
                          <a:solidFill>
                            <a:srgbClr val="50412B"/>
                          </a:solidFill>
                        </a:rPr>
                        <a:t> auction</a:t>
                      </a:r>
                      <a:endParaRPr lang="en-US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baseline="0" noProof="0" dirty="0" smtClean="0">
                          <a:solidFill>
                            <a:srgbClr val="50412B"/>
                          </a:solidFill>
                        </a:rPr>
                        <a:t>High capital requirements</a:t>
                      </a:r>
                      <a:endParaRPr lang="en-US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1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044">
                <a:tc>
                  <a:txBody>
                    <a:bodyPr/>
                    <a:lstStyle/>
                    <a:p>
                      <a:r>
                        <a:rPr lang="en-US" b="1" i="1" noProof="0" dirty="0" smtClean="0">
                          <a:solidFill>
                            <a:srgbClr val="50412B"/>
                          </a:solidFill>
                        </a:rPr>
                        <a:t>Public tender</a:t>
                      </a:r>
                      <a:endParaRPr lang="en-US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50412B"/>
                          </a:solidFill>
                        </a:rPr>
                        <a:t>Multi-criterion</a:t>
                      </a:r>
                      <a:r>
                        <a:rPr lang="en-US" b="1" baseline="0" noProof="0" dirty="0" smtClean="0">
                          <a:solidFill>
                            <a:srgbClr val="50412B"/>
                          </a:solidFill>
                        </a:rPr>
                        <a:t> decision</a:t>
                      </a:r>
                      <a:endParaRPr lang="en-US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1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092">
                <a:tc>
                  <a:txBody>
                    <a:bodyPr/>
                    <a:lstStyle/>
                    <a:p>
                      <a:r>
                        <a:rPr lang="en-US" b="1" i="1" noProof="0" dirty="0" smtClean="0">
                          <a:solidFill>
                            <a:srgbClr val="50412B"/>
                          </a:solidFill>
                        </a:rPr>
                        <a:t>Restricted</a:t>
                      </a:r>
                      <a:r>
                        <a:rPr lang="en-US" b="1" i="1" baseline="0" noProof="0" dirty="0" smtClean="0">
                          <a:solidFill>
                            <a:srgbClr val="50412B"/>
                          </a:solidFill>
                        </a:rPr>
                        <a:t> auction</a:t>
                      </a:r>
                      <a:endParaRPr lang="en-US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50412B"/>
                          </a:solidFill>
                        </a:rPr>
                        <a:t>Need</a:t>
                      </a:r>
                      <a:r>
                        <a:rPr lang="en-US" b="1" baseline="0" noProof="0" dirty="0" smtClean="0">
                          <a:solidFill>
                            <a:srgbClr val="50412B"/>
                          </a:solidFill>
                        </a:rPr>
                        <a:t> for invitation</a:t>
                      </a:r>
                      <a:endParaRPr lang="en-US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1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220">
                <a:tc>
                  <a:txBody>
                    <a:bodyPr/>
                    <a:lstStyle/>
                    <a:p>
                      <a:r>
                        <a:rPr lang="en-US" b="1" i="1" noProof="0" dirty="0" smtClean="0">
                          <a:solidFill>
                            <a:srgbClr val="50412B"/>
                          </a:solidFill>
                        </a:rPr>
                        <a:t>Direct</a:t>
                      </a:r>
                      <a:r>
                        <a:rPr lang="en-US" b="1" i="1" baseline="0" noProof="0" dirty="0" smtClean="0">
                          <a:solidFill>
                            <a:srgbClr val="50412B"/>
                          </a:solidFill>
                        </a:rPr>
                        <a:t> selling</a:t>
                      </a:r>
                      <a:endParaRPr lang="en-US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50412B"/>
                          </a:solidFill>
                        </a:rPr>
                        <a:t>Need for appointment by</a:t>
                      </a:r>
                      <a:r>
                        <a:rPr lang="en-US" b="1" baseline="0" noProof="0" dirty="0" smtClean="0">
                          <a:solidFill>
                            <a:srgbClr val="50412B"/>
                          </a:solidFill>
                        </a:rPr>
                        <a:t> the ruling elite</a:t>
                      </a:r>
                      <a:endParaRPr lang="en-US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1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5" name="Egyenes összekötő nyíllal 4"/>
          <p:cNvCxnSpPr/>
          <p:nvPr/>
        </p:nvCxnSpPr>
        <p:spPr>
          <a:xfrm>
            <a:off x="6012160" y="2283718"/>
            <a:ext cx="0" cy="2160240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4"/>
          <p:cNvCxnSpPr/>
          <p:nvPr/>
        </p:nvCxnSpPr>
        <p:spPr>
          <a:xfrm>
            <a:off x="8028384" y="2283718"/>
            <a:ext cx="0" cy="2160240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4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928100" cy="987424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8D503B"/>
                </a:solidFill>
              </a:rPr>
              <a:t>Making a Privatization Profile: </a:t>
            </a:r>
            <a:r>
              <a:rPr lang="ru-RU" b="1" dirty="0" smtClean="0">
                <a:solidFill>
                  <a:srgbClr val="8D503B"/>
                </a:solidFill>
              </a:rPr>
              <a:t/>
            </a:r>
            <a:br>
              <a:rPr lang="ru-RU" b="1" dirty="0" smtClean="0">
                <a:solidFill>
                  <a:srgbClr val="8D503B"/>
                </a:solidFill>
              </a:rPr>
            </a:br>
            <a:r>
              <a:rPr lang="en-US" b="1" dirty="0" smtClean="0">
                <a:solidFill>
                  <a:srgbClr val="8D503B"/>
                </a:solidFill>
              </a:rPr>
              <a:t>Technocratic </a:t>
            </a:r>
            <a:r>
              <a:rPr lang="en-US" b="1" dirty="0">
                <a:solidFill>
                  <a:srgbClr val="8D503B"/>
                </a:solidFill>
              </a:rPr>
              <a:t>Dimensions (Object </a:t>
            </a:r>
            <a:r>
              <a:rPr lang="en-US" b="1" dirty="0" smtClean="0">
                <a:solidFill>
                  <a:srgbClr val="8D503B"/>
                </a:solidFill>
              </a:rPr>
              <a:t>of Privatization)</a:t>
            </a:r>
            <a:endParaRPr lang="hu-HU" b="1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93938"/>
              </p:ext>
            </p:extLst>
          </p:nvPr>
        </p:nvGraphicFramePr>
        <p:xfrm>
          <a:off x="107950" y="1131590"/>
          <a:ext cx="8928100" cy="3767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9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1757">
                <a:tc>
                  <a:txBody>
                    <a:bodyPr/>
                    <a:lstStyle/>
                    <a:p>
                      <a:endParaRPr lang="en-US" b="1" i="0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noProof="0" dirty="0" smtClean="0">
                          <a:solidFill>
                            <a:srgbClr val="4D7C85"/>
                          </a:solidFill>
                        </a:rPr>
                        <a:t>What is privatized?</a:t>
                      </a:r>
                      <a:endParaRPr lang="en-US" sz="1800" b="1" i="1" noProof="0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noProof="0" dirty="0" smtClean="0">
                          <a:solidFill>
                            <a:srgbClr val="4D7C85"/>
                          </a:solidFill>
                        </a:rPr>
                        <a:t>Special</a:t>
                      </a:r>
                      <a:r>
                        <a:rPr lang="en-US" sz="1800" b="1" i="1" baseline="0" noProof="0" dirty="0" smtClean="0">
                          <a:solidFill>
                            <a:srgbClr val="4D7C85"/>
                          </a:solidFill>
                        </a:rPr>
                        <a:t> p</a:t>
                      </a:r>
                      <a:r>
                        <a:rPr lang="en-US" sz="1800" b="1" i="1" noProof="0" dirty="0" smtClean="0">
                          <a:solidFill>
                            <a:srgbClr val="4D7C85"/>
                          </a:solidFill>
                        </a:rPr>
                        <a:t>ost</a:t>
                      </a:r>
                      <a:r>
                        <a:rPr lang="en-US" sz="1800" b="1" i="1" baseline="0" noProof="0" dirty="0" smtClean="0">
                          <a:solidFill>
                            <a:srgbClr val="4D7C85"/>
                          </a:solidFill>
                        </a:rPr>
                        <a:t>-transfer relation of state to business</a:t>
                      </a:r>
                      <a:endParaRPr lang="en-US" sz="1800" b="1" i="1" noProof="0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noProof="0" dirty="0" smtClean="0">
                          <a:solidFill>
                            <a:srgbClr val="4D7C85"/>
                          </a:solidFill>
                        </a:rPr>
                        <a:t>Post-transfer </a:t>
                      </a:r>
                      <a:endParaRPr lang="ru-RU" sz="1800" b="1" i="1" noProof="0" dirty="0" smtClean="0">
                        <a:solidFill>
                          <a:srgbClr val="4D7C85"/>
                        </a:solidFill>
                      </a:endParaRPr>
                    </a:p>
                    <a:p>
                      <a:pPr algn="ctr"/>
                      <a:r>
                        <a:rPr lang="en-US" sz="1800" b="1" i="1" noProof="0" dirty="0" smtClean="0">
                          <a:solidFill>
                            <a:srgbClr val="4D7C85"/>
                          </a:solidFill>
                        </a:rPr>
                        <a:t>economic</a:t>
                      </a:r>
                      <a:r>
                        <a:rPr lang="en-US" sz="1800" b="1" i="1" baseline="0" noProof="0" dirty="0" smtClean="0">
                          <a:solidFill>
                            <a:srgbClr val="4D7C85"/>
                          </a:solidFill>
                        </a:rPr>
                        <a:t> form</a:t>
                      </a:r>
                      <a:endParaRPr lang="en-US" sz="1800" b="1" i="1" noProof="0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578">
                <a:tc>
                  <a:txBody>
                    <a:bodyPr/>
                    <a:lstStyle/>
                    <a:p>
                      <a:r>
                        <a:rPr lang="en-US" b="1" i="1" noProof="0" dirty="0" smtClean="0">
                          <a:solidFill>
                            <a:srgbClr val="4D7C85"/>
                          </a:solidFill>
                        </a:rPr>
                        <a:t>Contracting out</a:t>
                      </a:r>
                      <a:endParaRPr lang="en-US" b="1" i="1" noProof="0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50412B"/>
                          </a:solidFill>
                        </a:rPr>
                        <a:t>Activity</a:t>
                      </a:r>
                      <a:endParaRPr lang="en-US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50412B"/>
                          </a:solidFill>
                        </a:rPr>
                        <a:t>Customer</a:t>
                      </a:r>
                      <a:endParaRPr lang="en-US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50412B"/>
                          </a:solidFill>
                        </a:rPr>
                        <a:t>Artificial monopoly</a:t>
                      </a:r>
                      <a:endParaRPr lang="en-US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578">
                <a:tc>
                  <a:txBody>
                    <a:bodyPr/>
                    <a:lstStyle/>
                    <a:p>
                      <a:r>
                        <a:rPr lang="en-US" b="1" i="1" noProof="0" dirty="0" smtClean="0">
                          <a:solidFill>
                            <a:srgbClr val="4D7C85"/>
                          </a:solidFill>
                        </a:rPr>
                        <a:t>Franchising</a:t>
                      </a:r>
                      <a:r>
                        <a:rPr lang="en-US" b="1" i="1" baseline="0" noProof="0" dirty="0" smtClean="0">
                          <a:solidFill>
                            <a:srgbClr val="4D7C85"/>
                          </a:solidFill>
                        </a:rPr>
                        <a:t> (licensing)</a:t>
                      </a:r>
                      <a:endParaRPr lang="en-US" b="1" i="1" noProof="0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50412B"/>
                          </a:solidFill>
                        </a:rPr>
                        <a:t>Enterprise</a:t>
                      </a:r>
                      <a:endParaRPr lang="en-US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50412B"/>
                          </a:solidFill>
                        </a:rPr>
                        <a:t>Regulator</a:t>
                      </a:r>
                      <a:endParaRPr lang="en-US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50412B"/>
                          </a:solidFill>
                        </a:rPr>
                        <a:t>Artificial </a:t>
                      </a:r>
                      <a:r>
                        <a:rPr lang="en-US" b="1" baseline="0" noProof="0" dirty="0" smtClean="0">
                          <a:solidFill>
                            <a:srgbClr val="50412B"/>
                          </a:solidFill>
                        </a:rPr>
                        <a:t>monopoly (oligopoly)</a:t>
                      </a:r>
                      <a:endParaRPr lang="en-US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826">
                <a:tc>
                  <a:txBody>
                    <a:bodyPr/>
                    <a:lstStyle/>
                    <a:p>
                      <a:r>
                        <a:rPr lang="en-US" b="1" i="1" noProof="0" dirty="0" smtClean="0">
                          <a:solidFill>
                            <a:srgbClr val="4D7C85"/>
                          </a:solidFill>
                        </a:rPr>
                        <a:t>D</a:t>
                      </a:r>
                      <a:r>
                        <a:rPr lang="en-US" b="1" i="1" baseline="0" noProof="0" dirty="0" smtClean="0">
                          <a:solidFill>
                            <a:srgbClr val="4D7C85"/>
                          </a:solidFill>
                        </a:rPr>
                        <a:t>irect privatization (partial)</a:t>
                      </a:r>
                      <a:endParaRPr lang="en-US" b="1" i="1" noProof="0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50412B"/>
                          </a:solidFill>
                        </a:rPr>
                        <a:t>Enterprise </a:t>
                      </a:r>
                      <a:endParaRPr lang="ru-RU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r>
                        <a:rPr lang="en-US" b="1" noProof="0" dirty="0" smtClean="0">
                          <a:solidFill>
                            <a:srgbClr val="50412B"/>
                          </a:solidFill>
                        </a:rPr>
                        <a:t>(+ assets)</a:t>
                      </a:r>
                      <a:endParaRPr lang="en-US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50412B"/>
                          </a:solidFill>
                        </a:rPr>
                        <a:t>Co-partner</a:t>
                      </a:r>
                      <a:endParaRPr lang="en-US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>
                          <a:solidFill>
                            <a:srgbClr val="50412B"/>
                          </a:solidFill>
                        </a:rPr>
                        <a:t>Competitive</a:t>
                      </a:r>
                      <a:r>
                        <a:rPr lang="en-US" b="1" baseline="0" noProof="0" dirty="0" smtClean="0">
                          <a:solidFill>
                            <a:srgbClr val="50412B"/>
                          </a:solidFill>
                        </a:rPr>
                        <a:t> firm (with state interference in the management)</a:t>
                      </a:r>
                      <a:endParaRPr lang="en-US" b="1" noProof="0" dirty="0" smtClean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826">
                <a:tc>
                  <a:txBody>
                    <a:bodyPr/>
                    <a:lstStyle/>
                    <a:p>
                      <a:r>
                        <a:rPr lang="en-US" b="1" i="1" noProof="0" dirty="0" smtClean="0">
                          <a:solidFill>
                            <a:srgbClr val="4D7C85"/>
                          </a:solidFill>
                        </a:rPr>
                        <a:t>Direct</a:t>
                      </a:r>
                      <a:r>
                        <a:rPr lang="en-US" b="1" i="1" baseline="0" noProof="0" dirty="0" smtClean="0">
                          <a:solidFill>
                            <a:srgbClr val="4D7C85"/>
                          </a:solidFill>
                        </a:rPr>
                        <a:t> </a:t>
                      </a:r>
                      <a:r>
                        <a:rPr lang="en-US" b="1" i="1" noProof="0" dirty="0" smtClean="0">
                          <a:solidFill>
                            <a:srgbClr val="4D7C85"/>
                          </a:solidFill>
                        </a:rPr>
                        <a:t>privatization (total)</a:t>
                      </a:r>
                      <a:endParaRPr lang="en-US" b="1" i="1" noProof="0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50412B"/>
                          </a:solidFill>
                        </a:rPr>
                        <a:t>Enterprise </a:t>
                      </a:r>
                      <a:endParaRPr lang="ru-RU" b="1" noProof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r>
                        <a:rPr lang="ru-RU" b="1" noProof="0" dirty="0" smtClean="0">
                          <a:solidFill>
                            <a:srgbClr val="50412B"/>
                          </a:solidFill>
                        </a:rPr>
                        <a:t>(</a:t>
                      </a:r>
                      <a:r>
                        <a:rPr lang="en-US" b="1" noProof="0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  <a:r>
                        <a:rPr lang="en-US" b="1" baseline="0" noProof="0" dirty="0" smtClean="0">
                          <a:solidFill>
                            <a:srgbClr val="50412B"/>
                          </a:solidFill>
                        </a:rPr>
                        <a:t> assets</a:t>
                      </a:r>
                      <a:r>
                        <a:rPr lang="ru-RU" b="1" baseline="0" noProof="0" dirty="0" smtClean="0">
                          <a:solidFill>
                            <a:srgbClr val="50412B"/>
                          </a:solidFill>
                        </a:rPr>
                        <a:t>)</a:t>
                      </a:r>
                      <a:endParaRPr lang="en-US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-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>
                          <a:solidFill>
                            <a:srgbClr val="50412B"/>
                          </a:solidFill>
                        </a:rPr>
                        <a:t>Competitive</a:t>
                      </a:r>
                      <a:r>
                        <a:rPr lang="en-US" b="1" baseline="0" noProof="0" dirty="0" smtClean="0">
                          <a:solidFill>
                            <a:srgbClr val="50412B"/>
                          </a:solidFill>
                        </a:rPr>
                        <a:t> firm</a:t>
                      </a:r>
                      <a:endParaRPr lang="en-US" b="1" noProof="0" dirty="0" smtClean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27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-1"/>
            <a:ext cx="8928100" cy="1131591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en-US" dirty="0">
                <a:solidFill>
                  <a:srgbClr val="8D503B"/>
                </a:solidFill>
              </a:rPr>
              <a:t>Destinations of the old economic </a:t>
            </a:r>
            <a:r>
              <a:rPr lang="en-US" dirty="0" smtClean="0">
                <a:solidFill>
                  <a:srgbClr val="8D503B"/>
                </a:solidFill>
              </a:rPr>
              <a:t>nomenklatura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800604"/>
              </p:ext>
            </p:extLst>
          </p:nvPr>
        </p:nvGraphicFramePr>
        <p:xfrm>
          <a:off x="503771" y="1128523"/>
          <a:ext cx="8136457" cy="34838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15128">
                  <a:extLst>
                    <a:ext uri="{9D8B030D-6E8A-4147-A177-3AD203B41FA5}">
                      <a16:colId xmlns:a16="http://schemas.microsoft.com/office/drawing/2014/main" val="1413600066"/>
                    </a:ext>
                  </a:extLst>
                </a:gridCol>
                <a:gridCol w="1640443">
                  <a:extLst>
                    <a:ext uri="{9D8B030D-6E8A-4147-A177-3AD203B41FA5}">
                      <a16:colId xmlns:a16="http://schemas.microsoft.com/office/drawing/2014/main" val="820420687"/>
                    </a:ext>
                  </a:extLst>
                </a:gridCol>
                <a:gridCol w="1640443">
                  <a:extLst>
                    <a:ext uri="{9D8B030D-6E8A-4147-A177-3AD203B41FA5}">
                      <a16:colId xmlns:a16="http://schemas.microsoft.com/office/drawing/2014/main" val="2642299071"/>
                    </a:ext>
                  </a:extLst>
                </a:gridCol>
                <a:gridCol w="1640443">
                  <a:extLst>
                    <a:ext uri="{9D8B030D-6E8A-4147-A177-3AD203B41FA5}">
                      <a16:colId xmlns:a16="http://schemas.microsoft.com/office/drawing/2014/main" val="2521361515"/>
                    </a:ext>
                  </a:extLst>
                </a:gridCol>
              </a:tblGrid>
              <a:tr h="1008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4D7C85"/>
                          </a:solidFill>
                          <a:effectLst/>
                        </a:rPr>
                        <a:t>Class position of 1988 </a:t>
                      </a:r>
                      <a:r>
                        <a:rPr lang="en-US" sz="1800" b="1" i="1" dirty="0" smtClean="0">
                          <a:solidFill>
                            <a:srgbClr val="4D7C85"/>
                          </a:solidFill>
                          <a:effectLst/>
                        </a:rPr>
                        <a:t>economic </a:t>
                      </a:r>
                      <a:r>
                        <a:rPr lang="en-US" sz="1800" b="1" i="1" dirty="0">
                          <a:solidFill>
                            <a:srgbClr val="4D7C85"/>
                          </a:solidFill>
                          <a:effectLst/>
                        </a:rPr>
                        <a:t>nomenklatura in 1993</a:t>
                      </a:r>
                      <a:endParaRPr lang="hu-HU" sz="2800" b="1" i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>Russia</a:t>
                      </a:r>
                      <a:b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</a:b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>(N = 60)</a:t>
                      </a:r>
                      <a:endParaRPr lang="hu-HU" sz="2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>Poland</a:t>
                      </a:r>
                      <a:b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</a:b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>(N = 263)</a:t>
                      </a:r>
                      <a:endParaRPr lang="hu-HU" sz="2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>Hungary</a:t>
                      </a:r>
                      <a:b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</a:b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>(N = 82)</a:t>
                      </a:r>
                      <a:endParaRPr lang="hu-HU" sz="2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74676"/>
                  </a:ext>
                </a:extLst>
              </a:tr>
              <a:tr h="4162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4D7C85"/>
                          </a:solidFill>
                          <a:effectLst/>
                        </a:rPr>
                        <a:t>Elite</a:t>
                      </a:r>
                      <a:endParaRPr lang="hu-HU" sz="2800" b="1" i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81.1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56.6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29.2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312138"/>
                  </a:ext>
                </a:extLst>
              </a:tr>
              <a:tr h="81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4D7C85"/>
                          </a:solidFill>
                          <a:effectLst/>
                        </a:rPr>
                        <a:t>Non-elite with subordinates</a:t>
                      </a:r>
                      <a:endParaRPr lang="hu-HU" sz="2800" b="1" i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13.2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12.6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18.3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831836"/>
                  </a:ext>
                </a:extLst>
              </a:tr>
              <a:tr h="8325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4D7C85"/>
                          </a:solidFill>
                          <a:effectLst/>
                        </a:rPr>
                        <a:t>Non-elite without subordinates</a:t>
                      </a:r>
                      <a:endParaRPr lang="hu-HU" sz="2800" b="1" i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1.7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7.2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4.9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28968"/>
                  </a:ext>
                </a:extLst>
              </a:tr>
              <a:tr h="4162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4D7C85"/>
                          </a:solidFill>
                          <a:effectLst/>
                        </a:rPr>
                        <a:t>Retired</a:t>
                      </a:r>
                      <a:endParaRPr lang="hu-HU" sz="2800" b="1" i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3.3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effectLst/>
                        </a:rPr>
                        <a:t>23.6</a:t>
                      </a:r>
                      <a:endParaRPr lang="hu-HU" sz="28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47.6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564260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 flipH="1">
            <a:off x="5940152" y="4835723"/>
            <a:ext cx="320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D503B"/>
                </a:solidFill>
              </a:rPr>
              <a:t>Source: </a:t>
            </a:r>
            <a:r>
              <a:rPr lang="en-US" sz="1400" b="1" dirty="0" err="1">
                <a:solidFill>
                  <a:srgbClr val="8D503B"/>
                </a:solidFill>
              </a:rPr>
              <a:t>Szelényi</a:t>
            </a:r>
            <a:r>
              <a:rPr lang="en-US" sz="1400" b="1" dirty="0">
                <a:solidFill>
                  <a:srgbClr val="8D503B"/>
                </a:solidFill>
              </a:rPr>
              <a:t> and </a:t>
            </a:r>
            <a:r>
              <a:rPr lang="en-US" sz="1400" b="1" dirty="0" err="1">
                <a:solidFill>
                  <a:srgbClr val="8D503B"/>
                </a:solidFill>
              </a:rPr>
              <a:t>Szelényi</a:t>
            </a:r>
            <a:r>
              <a:rPr lang="en-US" sz="1400" b="1" dirty="0">
                <a:solidFill>
                  <a:srgbClr val="8D503B"/>
                </a:solidFill>
              </a:rPr>
              <a:t> (1995, 627)</a:t>
            </a:r>
            <a:endParaRPr lang="hu-HU" sz="1400" b="1" dirty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02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2620</Words>
  <Application>Microsoft Office PowerPoint</Application>
  <PresentationFormat>On-screen Show (16:9)</PresentationFormat>
  <Paragraphs>641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Open Sans</vt:lpstr>
      <vt:lpstr>Symbol</vt:lpstr>
      <vt:lpstr>Times New Roman</vt:lpstr>
      <vt:lpstr>Office-téma</vt:lpstr>
      <vt:lpstr>PowerPoint Presentation</vt:lpstr>
      <vt:lpstr>Economic phenomena in the three polar type regimes</vt:lpstr>
      <vt:lpstr>The Three Types of Political Reorganization  of Ownership Structure</vt:lpstr>
      <vt:lpstr>Making a Privatization Profile</vt:lpstr>
      <vt:lpstr>Making a Privatization Profile: Non-Technocratic Motives of Privatization (ideological / justice-making) </vt:lpstr>
      <vt:lpstr>Making a Privatization Profile:  Non-Technocratic Motives of Privatization  (political / transformation of the power of the nomenklatura)</vt:lpstr>
      <vt:lpstr>Making a Privatization Profile: Technocratic Dimensions (Openness of the Privatization Market)</vt:lpstr>
      <vt:lpstr>Making a Privatization Profile:  Technocratic Dimensions (Object of Privatization)</vt:lpstr>
      <vt:lpstr>Destinations of the old economic nomenklatura</vt:lpstr>
      <vt:lpstr>Different types of coercive takeover  of non-monetary property</vt:lpstr>
      <vt:lpstr>PowerPoint Presentation</vt:lpstr>
      <vt:lpstr>White raiding in a criminal state (Hungarian examples)</vt:lpstr>
      <vt:lpstr>Making a Patronalization Profile</vt:lpstr>
      <vt:lpstr>Nationalization methods: hot nationalization</vt:lpstr>
      <vt:lpstr>Nationalization methods: monopolizing  and cold nationalization</vt:lpstr>
      <vt:lpstr>Making an Expropriation Profile:  Endogenous Rights of Ownership in Patronal Autocracy  (result of expropriation/patronalization)</vt:lpstr>
      <vt:lpstr>Predation and economic dynamics</vt:lpstr>
      <vt:lpstr>System of equations of predation</vt:lpstr>
      <vt:lpstr>Karl Polányi: The Two Approaches to the Economy</vt:lpstr>
      <vt:lpstr>Social/economic integration schemes/coordinating mechanisms in three ideal-type political regimes </vt:lpstr>
      <vt:lpstr>Correcting mechanisms in socialist markets</vt:lpstr>
      <vt:lpstr>Distorting and annexing mechanisms in capitalist markets</vt:lpstr>
      <vt:lpstr>Csanádi: patterns of power distribution  in the Interactive Party State model</vt:lpstr>
      <vt:lpstr>Investment cycles in a market-exploiting dictatorship (China)</vt:lpstr>
      <vt:lpstr>Types of Relational Economies (Political Capitalisms)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Balint</cp:lastModifiedBy>
  <cp:revision>621</cp:revision>
  <dcterms:created xsi:type="dcterms:W3CDTF">2017-05-01T09:52:15Z</dcterms:created>
  <dcterms:modified xsi:type="dcterms:W3CDTF">2020-03-13T10:03:16Z</dcterms:modified>
</cp:coreProperties>
</file>