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sldIdLst>
    <p:sldId id="256" r:id="rId2"/>
    <p:sldId id="270" r:id="rId3"/>
    <p:sldId id="258" r:id="rId4"/>
    <p:sldId id="271" r:id="rId5"/>
    <p:sldId id="272" r:id="rId6"/>
    <p:sldId id="268" r:id="rId7"/>
    <p:sldId id="259" r:id="rId8"/>
    <p:sldId id="282" r:id="rId9"/>
    <p:sldId id="274" r:id="rId10"/>
    <p:sldId id="279" r:id="rId11"/>
    <p:sldId id="280" r:id="rId12"/>
    <p:sldId id="275" r:id="rId13"/>
    <p:sldId id="276" r:id="rId14"/>
    <p:sldId id="277" r:id="rId15"/>
    <p:sldId id="281" r:id="rId16"/>
    <p:sldId id="266" r:id="rId17"/>
    <p:sldId id="278" r:id="rId18"/>
  </p:sldIdLst>
  <p:sldSz cx="9144000" cy="5143500" type="screen16x9"/>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2" userDrawn="1">
          <p15:clr>
            <a:srgbClr val="A4A3A4"/>
          </p15:clr>
        </p15:guide>
        <p15:guide id="2" pos="2880" userDrawn="1">
          <p15:clr>
            <a:srgbClr val="A4A3A4"/>
          </p15:clr>
        </p15:guide>
        <p15:guide id="3" pos="68" userDrawn="1">
          <p15:clr>
            <a:srgbClr val="A4A3A4"/>
          </p15:clr>
        </p15:guide>
        <p15:guide id="4" pos="5692" userDrawn="1">
          <p15:clr>
            <a:srgbClr val="A4A3A4"/>
          </p15:clr>
        </p15:guide>
        <p15:guide id="5" orient="horz" pos="622" userDrawn="1">
          <p15:clr>
            <a:srgbClr val="A4A3A4"/>
          </p15:clr>
        </p15:guide>
        <p15:guide id="6" orient="horz" pos="5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412B"/>
    <a:srgbClr val="CD5F50"/>
    <a:srgbClr val="8D503B"/>
    <a:srgbClr val="4D7C85"/>
    <a:srgbClr val="B3AA9D"/>
    <a:srgbClr val="EFEAE4"/>
    <a:srgbClr val="6B95A1"/>
    <a:srgbClr val="E9B178"/>
    <a:srgbClr val="D1C9BE"/>
    <a:srgbClr val="B26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Világos stílus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9051" autoAdjust="0"/>
  </p:normalViewPr>
  <p:slideViewPr>
    <p:cSldViewPr>
      <p:cViewPr varScale="1">
        <p:scale>
          <a:sx n="86" d="100"/>
          <a:sy n="86" d="100"/>
        </p:scale>
        <p:origin x="876" y="60"/>
      </p:cViewPr>
      <p:guideLst>
        <p:guide orient="horz" pos="3162"/>
        <p:guide pos="2880"/>
        <p:guide pos="68"/>
        <p:guide pos="5692"/>
        <p:guide orient="horz" pos="622"/>
        <p:guide orient="horz" pos="57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DF1B6C-BCD4-42B0-88F5-C5E258B8D2BC}" type="datetimeFigureOut">
              <a:rPr lang="hu-HU" smtClean="0"/>
              <a:pPr/>
              <a:t>2020.03.13.</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4A179-5995-42C8-A8DD-75973595F132}" type="slidenum">
              <a:rPr lang="hu-HU" smtClean="0"/>
              <a:pPr/>
              <a:t>‹#›</a:t>
            </a:fld>
            <a:endParaRPr lang="hu-HU"/>
          </a:p>
        </p:txBody>
      </p:sp>
    </p:spTree>
    <p:extLst>
      <p:ext uri="{BB962C8B-B14F-4D97-AF65-F5344CB8AC3E}">
        <p14:creationId xmlns:p14="http://schemas.microsoft.com/office/powerpoint/2010/main" val="3247078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10032B-C540-4B8C-810A-23960B1398D5}" type="slidenum">
              <a:rPr lang="hu-HU" smtClean="0"/>
              <a:pPr/>
              <a:t>3</a:t>
            </a:fld>
            <a:endParaRPr lang="hu-HU"/>
          </a:p>
        </p:txBody>
      </p:sp>
    </p:spTree>
    <p:extLst>
      <p:ext uri="{BB962C8B-B14F-4D97-AF65-F5344CB8AC3E}">
        <p14:creationId xmlns:p14="http://schemas.microsoft.com/office/powerpoint/2010/main" val="4115687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3623FA9-1773-4857-879C-35FAF6B2B48E}" type="slidenum">
              <a:rPr lang="hu-HU" smtClean="0"/>
              <a:pPr/>
              <a:t>6</a:t>
            </a:fld>
            <a:endParaRPr lang="hu-HU"/>
          </a:p>
        </p:txBody>
      </p:sp>
    </p:spTree>
    <p:extLst>
      <p:ext uri="{BB962C8B-B14F-4D97-AF65-F5344CB8AC3E}">
        <p14:creationId xmlns:p14="http://schemas.microsoft.com/office/powerpoint/2010/main" val="14121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smtClean="0"/>
          </a:p>
        </p:txBody>
      </p:sp>
      <p:sp>
        <p:nvSpPr>
          <p:cNvPr id="4" name="Dia számának helye 3"/>
          <p:cNvSpPr>
            <a:spLocks noGrp="1"/>
          </p:cNvSpPr>
          <p:nvPr>
            <p:ph type="sldNum" sz="quarter" idx="10"/>
          </p:nvPr>
        </p:nvSpPr>
        <p:spPr/>
        <p:txBody>
          <a:bodyPr/>
          <a:lstStyle/>
          <a:p>
            <a:fld id="{EE35C795-E472-4B2C-ACCC-0A75640C7768}" type="slidenum">
              <a:rPr lang="hu-HU" smtClean="0"/>
              <a:pPr/>
              <a:t>9</a:t>
            </a:fld>
            <a:endParaRPr lang="hu-HU"/>
          </a:p>
        </p:txBody>
      </p:sp>
    </p:spTree>
    <p:extLst>
      <p:ext uri="{BB962C8B-B14F-4D97-AF65-F5344CB8AC3E}">
        <p14:creationId xmlns:p14="http://schemas.microsoft.com/office/powerpoint/2010/main" val="186244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EE35C795-E472-4B2C-ACCC-0A75640C7768}" type="slidenum">
              <a:rPr lang="hu-HU" smtClean="0"/>
              <a:pPr/>
              <a:t>11</a:t>
            </a:fld>
            <a:endParaRPr lang="hu-HU"/>
          </a:p>
        </p:txBody>
      </p:sp>
    </p:spTree>
    <p:extLst>
      <p:ext uri="{BB962C8B-B14F-4D97-AF65-F5344CB8AC3E}">
        <p14:creationId xmlns:p14="http://schemas.microsoft.com/office/powerpoint/2010/main" val="3154574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12</a:t>
            </a:fld>
            <a:endParaRPr lang="hu-HU"/>
          </a:p>
        </p:txBody>
      </p:sp>
    </p:spTree>
    <p:extLst>
      <p:ext uri="{BB962C8B-B14F-4D97-AF65-F5344CB8AC3E}">
        <p14:creationId xmlns:p14="http://schemas.microsoft.com/office/powerpoint/2010/main" val="1897629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baseline="0" dirty="0" smtClean="0"/>
          </a:p>
        </p:txBody>
      </p:sp>
      <p:sp>
        <p:nvSpPr>
          <p:cNvPr id="4" name="Dia számának helye 3"/>
          <p:cNvSpPr>
            <a:spLocks noGrp="1"/>
          </p:cNvSpPr>
          <p:nvPr>
            <p:ph type="sldNum" sz="quarter" idx="10"/>
          </p:nvPr>
        </p:nvSpPr>
        <p:spPr/>
        <p:txBody>
          <a:bodyPr/>
          <a:lstStyle/>
          <a:p>
            <a:fld id="{EE35C795-E472-4B2C-ACCC-0A75640C7768}" type="slidenum">
              <a:rPr lang="hu-HU" smtClean="0"/>
              <a:pPr/>
              <a:t>13</a:t>
            </a:fld>
            <a:endParaRPr lang="hu-HU"/>
          </a:p>
        </p:txBody>
      </p:sp>
    </p:spTree>
    <p:extLst>
      <p:ext uri="{BB962C8B-B14F-4D97-AF65-F5344CB8AC3E}">
        <p14:creationId xmlns:p14="http://schemas.microsoft.com/office/powerpoint/2010/main" val="3222315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EE35C795-E472-4B2C-ACCC-0A75640C7768}" type="slidenum">
              <a:rPr lang="hu-HU" smtClean="0"/>
              <a:pPr/>
              <a:t>14</a:t>
            </a:fld>
            <a:endParaRPr lang="hu-HU"/>
          </a:p>
        </p:txBody>
      </p:sp>
    </p:spTree>
    <p:extLst>
      <p:ext uri="{BB962C8B-B14F-4D97-AF65-F5344CB8AC3E}">
        <p14:creationId xmlns:p14="http://schemas.microsoft.com/office/powerpoint/2010/main" val="181345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B279A9B-E3FB-4FD3-A5B2-9BF015E5B4AB}" type="datetimeFigureOut">
              <a:rPr lang="hu-HU" smtClean="0"/>
              <a:pPr/>
              <a:t>2020.03.13.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05979"/>
            <a:ext cx="2057400" cy="4388644"/>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05979"/>
            <a:ext cx="6019800" cy="4388644"/>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B279A9B-E3FB-4FD3-A5B2-9BF015E5B4AB}" type="datetimeFigureOut">
              <a:rPr lang="hu-HU" smtClean="0"/>
              <a:pPr/>
              <a:t>2020.03.13.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3305176"/>
            <a:ext cx="7772400" cy="1021556"/>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5B279A9B-E3FB-4FD3-A5B2-9BF015E5B4AB}" type="datetimeFigureOut">
              <a:rPr lang="hu-HU" smtClean="0"/>
              <a:pPr/>
              <a:t>2020.03.13.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5B279A9B-E3FB-4FD3-A5B2-9BF015E5B4AB}" type="datetimeFigureOut">
              <a:rPr lang="hu-HU" smtClean="0"/>
              <a:pPr/>
              <a:t>2020.03.13.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5B279A9B-E3FB-4FD3-A5B2-9BF015E5B4AB}" type="datetimeFigureOut">
              <a:rPr lang="hu-HU" smtClean="0"/>
              <a:pPr/>
              <a:t>2020.03.13.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5B279A9B-E3FB-4FD3-A5B2-9BF015E5B4AB}" type="datetimeFigureOut">
              <a:rPr lang="hu-HU" smtClean="0"/>
              <a:pPr/>
              <a:t>2020.03.13.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5B279A9B-E3FB-4FD3-A5B2-9BF015E5B4AB}" type="datetimeFigureOut">
              <a:rPr lang="hu-HU" smtClean="0"/>
              <a:pPr/>
              <a:t>2020.03.13.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1" y="204787"/>
            <a:ext cx="3008313" cy="871538"/>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5B279A9B-E3FB-4FD3-A5B2-9BF015E5B4AB}" type="datetimeFigureOut">
              <a:rPr lang="hu-HU" smtClean="0"/>
              <a:pPr/>
              <a:t>2020.03.13.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3600450"/>
            <a:ext cx="5486400" cy="425054"/>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5B279A9B-E3FB-4FD3-A5B2-9BF015E5B4AB}" type="datetimeFigureOut">
              <a:rPr lang="hu-HU" smtClean="0"/>
              <a:pPr/>
              <a:t>2020.03.13.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9F92712-BF39-4E0E-BDA3-AE39BD0ACF9D}"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279A9B-E3FB-4FD3-A5B2-9BF015E5B4AB}" type="datetimeFigureOut">
              <a:rPr lang="hu-HU" smtClean="0"/>
              <a:pPr/>
              <a:t>2020.03.13.</a:t>
            </a:fld>
            <a:endParaRPr lang="hu-HU"/>
          </a:p>
        </p:txBody>
      </p:sp>
      <p:sp>
        <p:nvSpPr>
          <p:cNvPr id="5" name="Élőláb hely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9F92712-BF39-4E0E-BDA3-AE39BD0ACF9D}"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2032000" ty="-444500" sx="35000" sy="35000" flip="none" algn="tl"/>
        </a:blipFill>
        <a:effectLst/>
      </p:bgPr>
    </p:bg>
    <p:spTree>
      <p:nvGrpSpPr>
        <p:cNvPr id="1" name=""/>
        <p:cNvGrpSpPr/>
        <p:nvPr/>
      </p:nvGrpSpPr>
      <p:grpSpPr>
        <a:xfrm>
          <a:off x="0" y="0"/>
          <a:ext cx="0" cy="0"/>
          <a:chOff x="0" y="0"/>
          <a:chExt cx="0" cy="0"/>
        </a:xfrm>
      </p:grpSpPr>
      <p:sp>
        <p:nvSpPr>
          <p:cNvPr id="2" name="Cím 1"/>
          <p:cNvSpPr>
            <a:spLocks noGrp="1"/>
          </p:cNvSpPr>
          <p:nvPr>
            <p:ph type="ctrTitle" idx="4294967295"/>
          </p:nvPr>
        </p:nvSpPr>
        <p:spPr>
          <a:xfrm>
            <a:off x="107950" y="1472716"/>
            <a:ext cx="8928100" cy="2198067"/>
          </a:xfrm>
        </p:spPr>
        <p:txBody>
          <a:bodyPr>
            <a:normAutofit/>
          </a:bodyPr>
          <a:lstStyle/>
          <a:p>
            <a:r>
              <a:rPr lang="en-US" sz="36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“The people”</a:t>
            </a:r>
            <a:r>
              <a:rPr lang="hu-HU" sz="36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t>
            </a:r>
            <a:r>
              <a:rPr lang="en-US" sz="36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br>
              <a:rPr lang="en-US" sz="36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en-US" sz="28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clientage </a:t>
            </a:r>
            <a:r>
              <a:rPr lang="en-US" sz="28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society and populism </a:t>
            </a:r>
            <a:r>
              <a:rPr lang="en-US" sz="28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r>
            <a:br>
              <a:rPr lang="en-US" sz="28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en-US" sz="28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as </a:t>
            </a:r>
            <a:r>
              <a:rPr lang="en-US" sz="28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an ideological instrument</a:t>
            </a:r>
            <a:endParaRPr lang="hu-HU" sz="2800"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Прямоугольник 2"/>
          <p:cNvSpPr/>
          <p:nvPr/>
        </p:nvSpPr>
        <p:spPr>
          <a:xfrm>
            <a:off x="8388424" y="4371950"/>
            <a:ext cx="647626" cy="662010"/>
          </a:xfrm>
          <a:prstGeom prst="rect">
            <a:avLst/>
          </a:prstGeom>
          <a:solidFill>
            <a:srgbClr val="D1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526957" y="4266337"/>
            <a:ext cx="370559" cy="877163"/>
          </a:xfrm>
          <a:prstGeom prst="rect">
            <a:avLst/>
          </a:prstGeom>
          <a:noFill/>
        </p:spPr>
        <p:txBody>
          <a:bodyPr wrap="square" rtlCol="0">
            <a:spAutoFit/>
          </a:bodyPr>
          <a:lstStyle/>
          <a:p>
            <a:pPr algn="ctr"/>
            <a:r>
              <a:rPr lang="ru-RU" sz="5100" b="1" dirty="0" smtClean="0">
                <a:solidFill>
                  <a:srgbClr val="EFEAE4"/>
                </a:solidFill>
                <a:latin typeface="Open Sans" panose="020B0606030504020204" pitchFamily="34" charset="0"/>
                <a:ea typeface="Open Sans" panose="020B0606030504020204" pitchFamily="34" charset="0"/>
                <a:cs typeface="Open Sans" panose="020B0606030504020204" pitchFamily="34" charset="0"/>
              </a:rPr>
              <a:t>9</a:t>
            </a:r>
            <a:endParaRPr lang="en-GB" sz="5100" b="1" dirty="0">
              <a:solidFill>
                <a:srgbClr val="EFEAE4"/>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1"/>
            <a:ext cx="8928100" cy="987425"/>
          </a:xfrm>
        </p:spPr>
        <p:txBody>
          <a:bodyPr>
            <a:normAutofit/>
          </a:bodyPr>
          <a:lstStyle/>
          <a:p>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Ideal types of political actors by role of ideology</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áblázat 3"/>
          <p:cNvGraphicFramePr>
            <a:graphicFrameLocks noGrp="1"/>
          </p:cNvGraphicFramePr>
          <p:nvPr>
            <p:extLst>
              <p:ext uri="{D42A27DB-BD31-4B8C-83A1-F6EECF244321}">
                <p14:modId xmlns:p14="http://schemas.microsoft.com/office/powerpoint/2010/main" val="4107995454"/>
              </p:ext>
            </p:extLst>
          </p:nvPr>
        </p:nvGraphicFramePr>
        <p:xfrm>
          <a:off x="107951" y="987425"/>
          <a:ext cx="8928100" cy="3816572"/>
        </p:xfrm>
        <a:graphic>
          <a:graphicData uri="http://schemas.openxmlformats.org/drawingml/2006/table">
            <a:tbl>
              <a:tblPr firstRow="1" bandRow="1">
                <a:tableStyleId>{5940675A-B579-460E-94D1-54222C63F5DA}</a:tableStyleId>
              </a:tblPr>
              <a:tblGrid>
                <a:gridCol w="1297937">
                  <a:extLst>
                    <a:ext uri="{9D8B030D-6E8A-4147-A177-3AD203B41FA5}">
                      <a16:colId xmlns:a16="http://schemas.microsoft.com/office/drawing/2014/main" val="3380644422"/>
                    </a:ext>
                  </a:extLst>
                </a:gridCol>
                <a:gridCol w="1292830">
                  <a:extLst>
                    <a:ext uri="{9D8B030D-6E8A-4147-A177-3AD203B41FA5}">
                      <a16:colId xmlns:a16="http://schemas.microsoft.com/office/drawing/2014/main" val="665581157"/>
                    </a:ext>
                  </a:extLst>
                </a:gridCol>
                <a:gridCol w="1419644">
                  <a:extLst>
                    <a:ext uri="{9D8B030D-6E8A-4147-A177-3AD203B41FA5}">
                      <a16:colId xmlns:a16="http://schemas.microsoft.com/office/drawing/2014/main" val="1293089619"/>
                    </a:ext>
                  </a:extLst>
                </a:gridCol>
                <a:gridCol w="1867326">
                  <a:extLst>
                    <a:ext uri="{9D8B030D-6E8A-4147-A177-3AD203B41FA5}">
                      <a16:colId xmlns:a16="http://schemas.microsoft.com/office/drawing/2014/main" val="456588183"/>
                    </a:ext>
                  </a:extLst>
                </a:gridCol>
                <a:gridCol w="1298788">
                  <a:extLst>
                    <a:ext uri="{9D8B030D-6E8A-4147-A177-3AD203B41FA5}">
                      <a16:colId xmlns:a16="http://schemas.microsoft.com/office/drawing/2014/main" val="4074200933"/>
                    </a:ext>
                  </a:extLst>
                </a:gridCol>
                <a:gridCol w="1751575">
                  <a:extLst>
                    <a:ext uri="{9D8B030D-6E8A-4147-A177-3AD203B41FA5}">
                      <a16:colId xmlns:a16="http://schemas.microsoft.com/office/drawing/2014/main" val="403619187"/>
                    </a:ext>
                  </a:extLst>
                </a:gridCol>
              </a:tblGrid>
              <a:tr h="622859">
                <a:tc gridSpan="5">
                  <a:txBody>
                    <a:bodyPr/>
                    <a:lstStyle/>
                    <a:p>
                      <a:pPr algn="ctr">
                        <a:lnSpc>
                          <a:spcPct val="100000"/>
                        </a:lnSpc>
                        <a:spcAft>
                          <a:spcPts val="0"/>
                        </a:spcAft>
                      </a:pPr>
                      <a:r>
                        <a:rPr lang="en-US" sz="1600" b="1" dirty="0">
                          <a:solidFill>
                            <a:srgbClr val="4D7C85"/>
                          </a:solidFill>
                          <a:effectLst/>
                        </a:rPr>
                        <a:t>Ideology-driven </a:t>
                      </a:r>
                      <a:endParaRPr lang="en-US" sz="1600" b="1" dirty="0" smtClean="0">
                        <a:solidFill>
                          <a:srgbClr val="4D7C85"/>
                        </a:solidFill>
                        <a:effectLst/>
                      </a:endParaRPr>
                    </a:p>
                    <a:p>
                      <a:pPr algn="ctr">
                        <a:lnSpc>
                          <a:spcPct val="100000"/>
                        </a:lnSpc>
                        <a:spcAft>
                          <a:spcPts val="0"/>
                        </a:spcAft>
                      </a:pPr>
                      <a:r>
                        <a:rPr lang="en-US" sz="1600" b="1" dirty="0" smtClean="0">
                          <a:solidFill>
                            <a:srgbClr val="4D7C85"/>
                          </a:solidFill>
                          <a:effectLst/>
                        </a:rPr>
                        <a:t>actors</a:t>
                      </a:r>
                      <a:endParaRPr lang="hu-HU" sz="2000" b="1" dirty="0">
                        <a:solidFill>
                          <a:srgbClr val="4D7C85"/>
                        </a:solidFill>
                        <a:effectLst/>
                        <a:latin typeface="Calibri" panose="020F0502020204030204" pitchFamily="34" charset="0"/>
                        <a:ea typeface="SimSun" panose="02010600030101010101" pitchFamily="2" charset="-122"/>
                        <a:cs typeface="Times New Roman" panose="02020603050405020304" pitchFamily="18" charset="0"/>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a:txBody>
                    <a:bodyPr/>
                    <a:lstStyle/>
                    <a:p>
                      <a:pPr algn="ctr">
                        <a:lnSpc>
                          <a:spcPct val="100000"/>
                        </a:lnSpc>
                        <a:spcAft>
                          <a:spcPts val="0"/>
                        </a:spcAft>
                      </a:pPr>
                      <a:r>
                        <a:rPr lang="en-US" sz="1600" b="1" dirty="0">
                          <a:solidFill>
                            <a:srgbClr val="4D7C85"/>
                          </a:solidFill>
                          <a:effectLst/>
                        </a:rPr>
                        <a:t>Ideology-applying actors</a:t>
                      </a:r>
                      <a:endParaRPr lang="hu-HU" sz="2000" b="1" dirty="0">
                        <a:solidFill>
                          <a:srgbClr val="4D7C85"/>
                        </a:solidFill>
                        <a:effectLst/>
                        <a:latin typeface="Calibri" panose="020F0502020204030204" pitchFamily="34" charset="0"/>
                        <a:ea typeface="SimSun" panose="02010600030101010101" pitchFamily="2" charset="-122"/>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729860117"/>
                  </a:ext>
                </a:extLst>
              </a:tr>
              <a:tr h="780462">
                <a:tc gridSpan="2">
                  <a:txBody>
                    <a:bodyPr/>
                    <a:lstStyle/>
                    <a:p>
                      <a:pPr algn="ctr">
                        <a:lnSpc>
                          <a:spcPct val="100000"/>
                        </a:lnSpc>
                        <a:spcAft>
                          <a:spcPts val="0"/>
                        </a:spcAft>
                      </a:pPr>
                      <a:r>
                        <a:rPr lang="en-US" sz="1400" b="1">
                          <a:solidFill>
                            <a:srgbClr val="50412B"/>
                          </a:solidFill>
                          <a:effectLst/>
                        </a:rPr>
                        <a:t>Centrist</a:t>
                      </a:r>
                      <a:endParaRPr lang="hu-HU" sz="2000" b="1">
                        <a:solidFill>
                          <a:srgbClr val="50412B"/>
                        </a:solidFill>
                        <a:effectLst/>
                      </a:endParaRPr>
                    </a:p>
                    <a:p>
                      <a:pPr algn="ctr">
                        <a:lnSpc>
                          <a:spcPct val="100000"/>
                        </a:lnSpc>
                        <a:spcAft>
                          <a:spcPts val="0"/>
                        </a:spcAft>
                      </a:pPr>
                      <a:r>
                        <a:rPr lang="en-US" sz="1400" b="1">
                          <a:solidFill>
                            <a:srgbClr val="50412B"/>
                          </a:solidFill>
                          <a:effectLst/>
                        </a:rPr>
                        <a:t>(right/left, liberal/conservative)</a:t>
                      </a:r>
                      <a:endParaRPr lang="hu-HU" sz="2000" b="1">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a:txBody>
                  <a:tcPr marT="34290" marB="3429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hMerge="1">
                  <a:txBody>
                    <a:bodyPr/>
                    <a:lstStyle/>
                    <a:p>
                      <a:endParaRPr lang="hu-HU"/>
                    </a:p>
                  </a:txBody>
                  <a:tcPr/>
                </a:tc>
                <a:tc gridSpan="2">
                  <a:txBody>
                    <a:bodyPr/>
                    <a:lstStyle/>
                    <a:p>
                      <a:pPr algn="ctr">
                        <a:lnSpc>
                          <a:spcPct val="100000"/>
                        </a:lnSpc>
                        <a:spcAft>
                          <a:spcPts val="0"/>
                        </a:spcAft>
                      </a:pPr>
                      <a:r>
                        <a:rPr lang="en-US" sz="1400" b="1" dirty="0">
                          <a:solidFill>
                            <a:srgbClr val="50412B"/>
                          </a:solidFill>
                          <a:effectLst/>
                        </a:rPr>
                        <a:t>Extremist</a:t>
                      </a:r>
                      <a:endParaRPr lang="hu-HU" sz="2000" b="1" dirty="0">
                        <a:solidFill>
                          <a:srgbClr val="50412B"/>
                        </a:solidFill>
                        <a:effectLst/>
                      </a:endParaRPr>
                    </a:p>
                    <a:p>
                      <a:pPr algn="ctr">
                        <a:lnSpc>
                          <a:spcPct val="100000"/>
                        </a:lnSpc>
                        <a:spcAft>
                          <a:spcPts val="0"/>
                        </a:spcAft>
                      </a:pPr>
                      <a:r>
                        <a:rPr lang="en-US" sz="1400" b="1" dirty="0">
                          <a:solidFill>
                            <a:srgbClr val="50412B"/>
                          </a:solidFill>
                          <a:effectLst/>
                        </a:rPr>
                        <a:t>(right/left, liberal/conservative)</a:t>
                      </a:r>
                      <a:endParaRPr lang="hu-HU" sz="2000" b="1" dirty="0">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a:txBody>
                  <a:tcPr marT="34290" marB="3429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hMerge="1">
                  <a:txBody>
                    <a:bodyPr/>
                    <a:lstStyle/>
                    <a:p>
                      <a:endParaRPr lang="hu-HU"/>
                    </a:p>
                  </a:txBody>
                  <a:tcPr/>
                </a:tc>
                <a:tc rowSpan="2">
                  <a:txBody>
                    <a:bodyPr/>
                    <a:lstStyle/>
                    <a:p>
                      <a:pPr algn="ctr">
                        <a:lnSpc>
                          <a:spcPct val="100000"/>
                        </a:lnSpc>
                        <a:spcAft>
                          <a:spcPts val="0"/>
                        </a:spcAft>
                      </a:pPr>
                      <a:r>
                        <a:rPr lang="en-US" sz="1400" b="1" dirty="0">
                          <a:solidFill>
                            <a:srgbClr val="50412B"/>
                          </a:solidFill>
                          <a:effectLst/>
                        </a:rPr>
                        <a:t>Totalitarian</a:t>
                      </a:r>
                      <a:endParaRPr lang="hu-HU" sz="2000" b="1" dirty="0">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a:txBody>
                  <a:tcPr marT="34290" marB="3429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rowSpan="2">
                  <a:txBody>
                    <a:bodyPr/>
                    <a:lstStyle/>
                    <a:p>
                      <a:pPr algn="ctr">
                        <a:lnSpc>
                          <a:spcPct val="100000"/>
                        </a:lnSpc>
                        <a:spcAft>
                          <a:spcPts val="0"/>
                        </a:spcAft>
                      </a:pPr>
                      <a:r>
                        <a:rPr lang="en-US" sz="1400" b="1" dirty="0">
                          <a:solidFill>
                            <a:srgbClr val="50412B"/>
                          </a:solidFill>
                          <a:effectLst/>
                        </a:rPr>
                        <a:t>Patronal populist</a:t>
                      </a:r>
                      <a:endParaRPr lang="hu-HU" sz="2000" b="1" dirty="0">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281699015"/>
                  </a:ext>
                </a:extLst>
              </a:tr>
              <a:tr h="780462">
                <a:tc>
                  <a:txBody>
                    <a:bodyPr/>
                    <a:lstStyle/>
                    <a:p>
                      <a:pPr algn="ctr">
                        <a:lnSpc>
                          <a:spcPct val="100000"/>
                        </a:lnSpc>
                        <a:spcAft>
                          <a:spcPts val="0"/>
                        </a:spcAft>
                      </a:pPr>
                      <a:r>
                        <a:rPr lang="en-US" sz="1400" b="1">
                          <a:solidFill>
                            <a:srgbClr val="50412B"/>
                          </a:solidFill>
                          <a:effectLst/>
                        </a:rPr>
                        <a:t>Non-populist</a:t>
                      </a:r>
                      <a:endParaRPr lang="hu-HU" sz="2000" b="1">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a:txBody>
                  <a:tcPr marT="34290" marB="3429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400" b="1">
                          <a:solidFill>
                            <a:srgbClr val="50412B"/>
                          </a:solidFill>
                          <a:effectLst/>
                        </a:rPr>
                        <a:t>Ideological populist</a:t>
                      </a:r>
                      <a:endParaRPr lang="hu-HU" sz="2000" b="1">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400" b="1">
                          <a:solidFill>
                            <a:srgbClr val="50412B"/>
                          </a:solidFill>
                          <a:effectLst/>
                        </a:rPr>
                        <a:t>Ideological populist</a:t>
                      </a:r>
                      <a:endParaRPr lang="hu-HU" sz="2000" b="1">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a:txBody>
                  <a:tcPr marT="34290" marB="3429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400" b="1" dirty="0">
                          <a:solidFill>
                            <a:srgbClr val="50412B"/>
                          </a:solidFill>
                          <a:effectLst/>
                        </a:rPr>
                        <a:t>Non-populist</a:t>
                      </a:r>
                      <a:endParaRPr lang="hu-HU" sz="2000" b="1" dirty="0">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vMerge="1">
                  <a:txBody>
                    <a:bodyPr/>
                    <a:lstStyle/>
                    <a:p>
                      <a:endParaRPr lang="hu-HU"/>
                    </a:p>
                  </a:txBody>
                  <a:tcPr/>
                </a:tc>
                <a:tc vMerge="1">
                  <a:txBody>
                    <a:bodyPr/>
                    <a:lstStyle/>
                    <a:p>
                      <a:endParaRPr lang="hu-HU"/>
                    </a:p>
                  </a:txBody>
                  <a:tcPr/>
                </a:tc>
                <a:extLst>
                  <a:ext uri="{0D108BD9-81ED-4DB2-BD59-A6C34878D82A}">
                    <a16:rowId xmlns:a16="http://schemas.microsoft.com/office/drawing/2014/main" val="3850212517"/>
                  </a:ext>
                </a:extLst>
              </a:tr>
              <a:tr h="543156">
                <a:tc>
                  <a:txBody>
                    <a:bodyPr/>
                    <a:lstStyle/>
                    <a:p>
                      <a:pPr algn="ctr">
                        <a:lnSpc>
                          <a:spcPct val="100000"/>
                        </a:lnSpc>
                        <a:spcAft>
                          <a:spcPts val="0"/>
                        </a:spcAft>
                      </a:pPr>
                      <a:r>
                        <a:rPr lang="en-US" sz="1400" b="1">
                          <a:solidFill>
                            <a:srgbClr val="50412B"/>
                          </a:solidFill>
                          <a:effectLst/>
                        </a:rPr>
                        <a:t>Non-anti-elitist</a:t>
                      </a:r>
                      <a:endParaRPr lang="hu-HU" sz="2000" b="1">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a:txBody>
                  <a:tcPr marT="34290" marB="3429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gridSpan="2">
                  <a:txBody>
                    <a:bodyPr/>
                    <a:lstStyle/>
                    <a:p>
                      <a:pPr algn="ctr">
                        <a:lnSpc>
                          <a:spcPct val="100000"/>
                        </a:lnSpc>
                        <a:spcAft>
                          <a:spcPts val="0"/>
                        </a:spcAft>
                      </a:pPr>
                      <a:r>
                        <a:rPr lang="en-US" sz="1400" b="1" dirty="0">
                          <a:solidFill>
                            <a:srgbClr val="50412B"/>
                          </a:solidFill>
                          <a:effectLst/>
                        </a:rPr>
                        <a:t>Anti-elitist</a:t>
                      </a:r>
                      <a:endParaRPr lang="hu-HU" sz="2000" b="1" dirty="0">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hMerge="1">
                  <a:txBody>
                    <a:bodyPr/>
                    <a:lstStyle/>
                    <a:p>
                      <a:endParaRPr lang="hu-HU"/>
                    </a:p>
                  </a:txBody>
                  <a:tcPr/>
                </a:tc>
                <a:tc>
                  <a:txBody>
                    <a:bodyPr/>
                    <a:lstStyle/>
                    <a:p>
                      <a:pPr algn="ctr">
                        <a:lnSpc>
                          <a:spcPct val="100000"/>
                        </a:lnSpc>
                        <a:spcAft>
                          <a:spcPts val="0"/>
                        </a:spcAft>
                      </a:pPr>
                      <a:r>
                        <a:rPr lang="en-US" sz="1400" b="1" dirty="0">
                          <a:solidFill>
                            <a:srgbClr val="50412B"/>
                          </a:solidFill>
                          <a:effectLst/>
                        </a:rPr>
                        <a:t>Anti/non-anti-elitist</a:t>
                      </a:r>
                      <a:endParaRPr lang="hu-HU" sz="2000" b="1" dirty="0">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400" b="1">
                          <a:solidFill>
                            <a:srgbClr val="50412B"/>
                          </a:solidFill>
                          <a:effectLst/>
                        </a:rPr>
                        <a:t>Elitist</a:t>
                      </a:r>
                      <a:endParaRPr lang="hu-HU" sz="2000" b="1">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a:txBody>
                  <a:tcPr marT="34290" marB="3429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400" b="1">
                          <a:solidFill>
                            <a:srgbClr val="50412B"/>
                          </a:solidFill>
                          <a:effectLst/>
                        </a:rPr>
                        <a:t>Anti-elitist</a:t>
                      </a:r>
                      <a:endParaRPr lang="hu-HU" sz="2000" b="1">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2355377950"/>
                  </a:ext>
                </a:extLst>
              </a:tr>
              <a:tr h="451986">
                <a:tc>
                  <a:txBody>
                    <a:bodyPr/>
                    <a:lstStyle/>
                    <a:p>
                      <a:pPr algn="ctr">
                        <a:lnSpc>
                          <a:spcPct val="100000"/>
                        </a:lnSpc>
                        <a:spcAft>
                          <a:spcPts val="0"/>
                        </a:spcAft>
                      </a:pPr>
                      <a:r>
                        <a:rPr lang="en-US" sz="1400" b="1">
                          <a:solidFill>
                            <a:srgbClr val="50412B"/>
                          </a:solidFill>
                          <a:effectLst/>
                        </a:rPr>
                        <a:t>Pluralist</a:t>
                      </a:r>
                      <a:endParaRPr lang="hu-HU" sz="2000" b="1">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a:txBody>
                  <a:tcPr marT="34290" marB="3429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gridSpan="2">
                  <a:txBody>
                    <a:bodyPr/>
                    <a:lstStyle/>
                    <a:p>
                      <a:pPr algn="ctr">
                        <a:lnSpc>
                          <a:spcPct val="100000"/>
                        </a:lnSpc>
                        <a:spcAft>
                          <a:spcPts val="0"/>
                        </a:spcAft>
                      </a:pPr>
                      <a:r>
                        <a:rPr lang="en-US" sz="1400" b="1">
                          <a:solidFill>
                            <a:srgbClr val="50412B"/>
                          </a:solidFill>
                          <a:effectLst/>
                        </a:rPr>
                        <a:t>Anti-pluralist</a:t>
                      </a:r>
                      <a:endParaRPr lang="hu-HU" sz="2000" b="1">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hMerge="1">
                  <a:txBody>
                    <a:bodyPr/>
                    <a:lstStyle/>
                    <a:p>
                      <a:endParaRPr lang="hu-HU"/>
                    </a:p>
                  </a:txBody>
                  <a:tcPr/>
                </a:tc>
                <a:tc>
                  <a:txBody>
                    <a:bodyPr/>
                    <a:lstStyle/>
                    <a:p>
                      <a:pPr algn="ctr">
                        <a:lnSpc>
                          <a:spcPct val="100000"/>
                        </a:lnSpc>
                        <a:spcAft>
                          <a:spcPts val="0"/>
                        </a:spcAft>
                      </a:pPr>
                      <a:r>
                        <a:rPr lang="en-US" sz="1400" b="1">
                          <a:solidFill>
                            <a:srgbClr val="50412B"/>
                          </a:solidFill>
                          <a:effectLst/>
                        </a:rPr>
                        <a:t>Pluralist</a:t>
                      </a:r>
                      <a:endParaRPr lang="hu-HU" sz="2000" b="1">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gridSpan="2">
                  <a:txBody>
                    <a:bodyPr/>
                    <a:lstStyle/>
                    <a:p>
                      <a:pPr algn="ctr">
                        <a:lnSpc>
                          <a:spcPct val="100000"/>
                        </a:lnSpc>
                        <a:spcAft>
                          <a:spcPts val="0"/>
                        </a:spcAft>
                      </a:pPr>
                      <a:r>
                        <a:rPr lang="en-US" sz="1400" b="1">
                          <a:solidFill>
                            <a:srgbClr val="50412B"/>
                          </a:solidFill>
                          <a:effectLst/>
                        </a:rPr>
                        <a:t>Anti-pluralist</a:t>
                      </a:r>
                      <a:endParaRPr lang="hu-HU" sz="2000" b="1">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hMerge="1">
                  <a:txBody>
                    <a:bodyPr/>
                    <a:lstStyle/>
                    <a:p>
                      <a:endParaRPr lang="hu-HU"/>
                    </a:p>
                  </a:txBody>
                  <a:tcPr/>
                </a:tc>
                <a:extLst>
                  <a:ext uri="{0D108BD9-81ED-4DB2-BD59-A6C34878D82A}">
                    <a16:rowId xmlns:a16="http://schemas.microsoft.com/office/drawing/2014/main" val="3596372371"/>
                  </a:ext>
                </a:extLst>
              </a:tr>
              <a:tr h="637647">
                <a:tc gridSpan="3">
                  <a:txBody>
                    <a:bodyPr/>
                    <a:lstStyle/>
                    <a:p>
                      <a:pPr algn="ctr">
                        <a:lnSpc>
                          <a:spcPct val="100000"/>
                        </a:lnSpc>
                        <a:spcAft>
                          <a:spcPts val="0"/>
                        </a:spcAft>
                      </a:pPr>
                      <a:r>
                        <a:rPr lang="en-US" sz="1400" b="1" dirty="0">
                          <a:solidFill>
                            <a:srgbClr val="50412B"/>
                          </a:solidFill>
                          <a:effectLst/>
                        </a:rPr>
                        <a:t>Non-teleological </a:t>
                      </a:r>
                      <a:r>
                        <a:rPr lang="en-US" sz="1400" b="1" dirty="0" smtClean="0">
                          <a:solidFill>
                            <a:srgbClr val="50412B"/>
                          </a:solidFill>
                          <a:effectLst/>
                        </a:rPr>
                        <a:t>legitimacy</a:t>
                      </a:r>
                      <a:endParaRPr lang="hu-HU" sz="2000" b="1" dirty="0">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a:txBody>
                  <a:tcPr marT="34290" marB="3429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hMerge="1">
                  <a:txBody>
                    <a:bodyPr/>
                    <a:lstStyle/>
                    <a:p>
                      <a:endParaRPr lang="hu-HU"/>
                    </a:p>
                  </a:txBody>
                  <a:tcPr/>
                </a:tc>
                <a:tc hMerge="1">
                  <a:txBody>
                    <a:bodyPr/>
                    <a:lstStyle/>
                    <a:p>
                      <a:endParaRPr lang="hu-HU"/>
                    </a:p>
                  </a:txBody>
                  <a:tcPr/>
                </a:tc>
                <a:tc>
                  <a:txBody>
                    <a:bodyPr/>
                    <a:lstStyle/>
                    <a:p>
                      <a:pPr algn="ctr">
                        <a:lnSpc>
                          <a:spcPct val="100000"/>
                        </a:lnSpc>
                        <a:spcAft>
                          <a:spcPts val="0"/>
                        </a:spcAft>
                      </a:pPr>
                      <a:r>
                        <a:rPr lang="en-US" sz="1400" b="1">
                          <a:solidFill>
                            <a:srgbClr val="50412B"/>
                          </a:solidFill>
                          <a:effectLst/>
                        </a:rPr>
                        <a:t>Teleological/non-teleological legitimacy</a:t>
                      </a:r>
                      <a:endParaRPr lang="hu-HU" sz="2000" b="1">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400" b="1">
                          <a:solidFill>
                            <a:srgbClr val="50412B"/>
                          </a:solidFill>
                          <a:effectLst/>
                        </a:rPr>
                        <a:t>Teleological legitimacy</a:t>
                      </a:r>
                      <a:endParaRPr lang="hu-HU" sz="2000" b="1">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400" b="1" dirty="0">
                          <a:solidFill>
                            <a:srgbClr val="50412B"/>
                          </a:solidFill>
                          <a:effectLst/>
                        </a:rPr>
                        <a:t>Non-teleological legitimacy</a:t>
                      </a:r>
                      <a:endParaRPr lang="hu-HU" sz="2000" b="1" dirty="0">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521671438"/>
                  </a:ext>
                </a:extLst>
              </a:tr>
            </a:tbl>
          </a:graphicData>
        </a:graphic>
      </p:graphicFrame>
    </p:spTree>
    <p:extLst>
      <p:ext uri="{BB962C8B-B14F-4D97-AF65-F5344CB8AC3E}">
        <p14:creationId xmlns:p14="http://schemas.microsoft.com/office/powerpoint/2010/main" val="433458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1" y="0"/>
            <a:ext cx="8928100" cy="385663"/>
          </a:xfrm>
        </p:spPr>
        <p:txBody>
          <a:bodyPr>
            <a:noAutofit/>
          </a:bodyPr>
          <a:lstStyle/>
          <a:p>
            <a:r>
              <a:rPr lang="en-US" sz="1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Camouflage: ideological </a:t>
            </a:r>
            <a:r>
              <a:rPr lang="en-US" sz="16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covers fitting to patronal autocracy</a:t>
            </a:r>
            <a:endParaRPr lang="hu-HU" sz="16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áblázat 2"/>
          <p:cNvGraphicFramePr>
            <a:graphicFrameLocks noGrp="1"/>
          </p:cNvGraphicFramePr>
          <p:nvPr>
            <p:extLst>
              <p:ext uri="{D42A27DB-BD31-4B8C-83A1-F6EECF244321}">
                <p14:modId xmlns:p14="http://schemas.microsoft.com/office/powerpoint/2010/main" val="283377709"/>
              </p:ext>
            </p:extLst>
          </p:nvPr>
        </p:nvGraphicFramePr>
        <p:xfrm>
          <a:off x="107950" y="385663"/>
          <a:ext cx="8928101" cy="4754880"/>
        </p:xfrm>
        <a:graphic>
          <a:graphicData uri="http://schemas.openxmlformats.org/drawingml/2006/table">
            <a:tbl>
              <a:tblPr firstRow="1" bandRow="1">
                <a:tableStyleId>{5940675A-B579-460E-94D1-54222C63F5DA}</a:tableStyleId>
              </a:tblPr>
              <a:tblGrid>
                <a:gridCol w="1204585">
                  <a:extLst>
                    <a:ext uri="{9D8B030D-6E8A-4147-A177-3AD203B41FA5}">
                      <a16:colId xmlns:a16="http://schemas.microsoft.com/office/drawing/2014/main" val="20000"/>
                    </a:ext>
                  </a:extLst>
                </a:gridCol>
                <a:gridCol w="1133726">
                  <a:extLst>
                    <a:ext uri="{9D8B030D-6E8A-4147-A177-3AD203B41FA5}">
                      <a16:colId xmlns:a16="http://schemas.microsoft.com/office/drawing/2014/main" val="20001"/>
                    </a:ext>
                  </a:extLst>
                </a:gridCol>
                <a:gridCol w="1133726">
                  <a:extLst>
                    <a:ext uri="{9D8B030D-6E8A-4147-A177-3AD203B41FA5}">
                      <a16:colId xmlns:a16="http://schemas.microsoft.com/office/drawing/2014/main" val="20002"/>
                    </a:ext>
                  </a:extLst>
                </a:gridCol>
                <a:gridCol w="2700024">
                  <a:extLst>
                    <a:ext uri="{9D8B030D-6E8A-4147-A177-3AD203B41FA5}">
                      <a16:colId xmlns:a16="http://schemas.microsoft.com/office/drawing/2014/main" val="20003"/>
                    </a:ext>
                  </a:extLst>
                </a:gridCol>
                <a:gridCol w="2756040">
                  <a:extLst>
                    <a:ext uri="{9D8B030D-6E8A-4147-A177-3AD203B41FA5}">
                      <a16:colId xmlns:a16="http://schemas.microsoft.com/office/drawing/2014/main" val="20004"/>
                    </a:ext>
                  </a:extLst>
                </a:gridCol>
              </a:tblGrid>
              <a:tr h="504988">
                <a:tc>
                  <a:txBody>
                    <a:bodyPr/>
                    <a:lstStyle/>
                    <a:p>
                      <a:pPr algn="ctr"/>
                      <a:r>
                        <a:rPr lang="en-US" sz="1200" b="1" dirty="0" smtClean="0">
                          <a:solidFill>
                            <a:srgbClr val="4D7C85"/>
                          </a:solidFill>
                        </a:rPr>
                        <a:t>Motive (guiding principle)</a:t>
                      </a:r>
                      <a:endParaRPr lang="hu-HU" sz="1200" b="1" dirty="0">
                        <a:solidFill>
                          <a:srgbClr val="4D7C85"/>
                        </a:solidFill>
                      </a:endParaRPr>
                    </a:p>
                  </a:txBody>
                  <a:tcPr marL="45720" marR="4572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en-US" sz="1400" b="1" dirty="0" smtClean="0">
                          <a:solidFill>
                            <a:srgbClr val="4D7C85"/>
                          </a:solidFill>
                        </a:rPr>
                        <a:t>Action</a:t>
                      </a:r>
                      <a:endParaRPr lang="hu-HU" sz="1400" b="1" dirty="0">
                        <a:solidFill>
                          <a:srgbClr val="4D7C85"/>
                        </a:solidFill>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en-US" sz="1400" b="1" dirty="0" smtClean="0">
                          <a:solidFill>
                            <a:srgbClr val="4D7C85"/>
                          </a:solidFill>
                        </a:rPr>
                        <a:t>Ideological instrument</a:t>
                      </a:r>
                      <a:endParaRPr lang="hu-HU" sz="1400" b="1" dirty="0">
                        <a:solidFill>
                          <a:srgbClr val="4D7C85"/>
                        </a:solidFill>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en-US" sz="1400" b="1" dirty="0" smtClean="0">
                          <a:solidFill>
                            <a:srgbClr val="4D7C85"/>
                          </a:solidFill>
                        </a:rPr>
                        <a:t>Chain of reasoning</a:t>
                      </a:r>
                      <a:endParaRPr lang="hu-HU" sz="1400" b="1" dirty="0">
                        <a:solidFill>
                          <a:srgbClr val="4D7C85"/>
                        </a:solidFill>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en-US" sz="1400" b="1" dirty="0" smtClean="0">
                          <a:solidFill>
                            <a:srgbClr val="4D7C85"/>
                          </a:solidFill>
                        </a:rPr>
                        <a:t>Covering ability</a:t>
                      </a:r>
                      <a:r>
                        <a:rPr lang="en-US" sz="1400" b="1" baseline="0" dirty="0" smtClean="0">
                          <a:solidFill>
                            <a:srgbClr val="4D7C85"/>
                          </a:solidFill>
                        </a:rPr>
                        <a:t> </a:t>
                      </a:r>
                      <a:endParaRPr lang="ru-RU" sz="1400" b="1" baseline="0" dirty="0" smtClean="0">
                        <a:solidFill>
                          <a:srgbClr val="4D7C85"/>
                        </a:solidFill>
                      </a:endParaRPr>
                    </a:p>
                    <a:p>
                      <a:pPr algn="ctr"/>
                      <a:r>
                        <a:rPr lang="en-US" sz="1200" b="1" baseline="0" dirty="0" smtClean="0">
                          <a:solidFill>
                            <a:srgbClr val="4D7C85"/>
                          </a:solidFill>
                        </a:rPr>
                        <a:t>(logical consequence of the reasoning)</a:t>
                      </a:r>
                      <a:endParaRPr lang="hu-HU" sz="1200" b="1" dirty="0">
                        <a:solidFill>
                          <a:srgbClr val="4D7C85"/>
                        </a:solidFill>
                      </a:endParaRPr>
                    </a:p>
                  </a:txBody>
                  <a:tcPr marL="45720" marR="4572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0"/>
                  </a:ext>
                </a:extLst>
              </a:tr>
              <a:tr h="579252">
                <a:tc rowSpan="4">
                  <a:txBody>
                    <a:bodyPr/>
                    <a:lstStyle/>
                    <a:p>
                      <a:r>
                        <a:rPr lang="en-US" sz="1400" b="1" i="1" dirty="0" smtClean="0">
                          <a:solidFill>
                            <a:srgbClr val="4D7C85"/>
                          </a:solidFill>
                        </a:rPr>
                        <a:t>Concentration</a:t>
                      </a:r>
                      <a:r>
                        <a:rPr lang="en-US" sz="1400" b="1" i="1" baseline="0" dirty="0" smtClean="0">
                          <a:solidFill>
                            <a:srgbClr val="4D7C85"/>
                          </a:solidFill>
                        </a:rPr>
                        <a:t> of political power</a:t>
                      </a:r>
                      <a:endParaRPr lang="hu-HU" sz="1400" b="1" i="1" dirty="0">
                        <a:solidFill>
                          <a:srgbClr val="4D7C85"/>
                        </a:solidFill>
                      </a:endParaRPr>
                    </a:p>
                  </a:txBody>
                  <a:tcPr marL="45720" marR="4572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rowSpan="2">
                  <a:txBody>
                    <a:bodyPr/>
                    <a:lstStyle/>
                    <a:p>
                      <a:r>
                        <a:rPr lang="en-US" sz="1200" b="1" dirty="0" smtClean="0">
                          <a:solidFill>
                            <a:srgbClr val="50412B"/>
                          </a:solidFill>
                        </a:rPr>
                        <a:t>Institutional centralization</a:t>
                      </a:r>
                      <a:r>
                        <a:rPr lang="en-US" sz="1200" b="1" baseline="0" dirty="0" smtClean="0">
                          <a:solidFill>
                            <a:srgbClr val="50412B"/>
                          </a:solidFill>
                        </a:rPr>
                        <a:t> (p</a:t>
                      </a:r>
                      <a:r>
                        <a:rPr lang="en-US" sz="1200" b="1" dirty="0" smtClean="0">
                          <a:solidFill>
                            <a:srgbClr val="50412B"/>
                          </a:solidFill>
                        </a:rPr>
                        <a:t>olitical </a:t>
                      </a:r>
                      <a:r>
                        <a:rPr lang="en-US" sz="1200" b="1" baseline="0" dirty="0" err="1" smtClean="0">
                          <a:solidFill>
                            <a:srgbClr val="50412B"/>
                          </a:solidFill>
                        </a:rPr>
                        <a:t>patronalization</a:t>
                      </a:r>
                      <a:r>
                        <a:rPr lang="en-US" sz="1200" b="1" baseline="0" dirty="0" smtClean="0">
                          <a:solidFill>
                            <a:srgbClr val="50412B"/>
                          </a:solidFill>
                        </a:rPr>
                        <a:t>)</a:t>
                      </a:r>
                      <a:endParaRPr lang="hu-HU" sz="1200" b="1" dirty="0">
                        <a:solidFill>
                          <a:srgbClr val="50412B"/>
                        </a:solidFill>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en-US" sz="1200" b="1" dirty="0" smtClean="0">
                          <a:solidFill>
                            <a:srgbClr val="50412B"/>
                          </a:solidFill>
                        </a:rPr>
                        <a:t>Conservatism</a:t>
                      </a:r>
                      <a:endParaRPr lang="hu-HU" sz="1200" b="1" dirty="0">
                        <a:solidFill>
                          <a:srgbClr val="50412B"/>
                        </a:solidFill>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r>
                        <a:rPr lang="en-US" sz="1100" b="1" dirty="0" smtClean="0">
                          <a:solidFill>
                            <a:srgbClr val="50412B"/>
                          </a:solidFill>
                        </a:rPr>
                        <a:t>National</a:t>
                      </a:r>
                      <a:r>
                        <a:rPr lang="en-US" sz="1100" b="1" baseline="0" dirty="0" smtClean="0">
                          <a:solidFill>
                            <a:srgbClr val="50412B"/>
                          </a:solidFill>
                        </a:rPr>
                        <a:t> or religious culture must be protected </a:t>
                      </a:r>
                      <a:r>
                        <a:rPr lang="hu-HU" sz="1100" b="1" baseline="0" dirty="0" smtClean="0">
                          <a:solidFill>
                            <a:srgbClr val="50412B"/>
                          </a:solidFill>
                          <a:sym typeface="Wingdings" panose="05000000000000000000" pitchFamily="2" charset="2"/>
                        </a:rPr>
                        <a:t></a:t>
                      </a:r>
                      <a:r>
                        <a:rPr lang="en-US" sz="1100" b="1" baseline="0" dirty="0" smtClean="0">
                          <a:solidFill>
                            <a:srgbClr val="50412B"/>
                          </a:solidFill>
                          <a:sym typeface="Wingdings" panose="05000000000000000000" pitchFamily="2" charset="2"/>
                        </a:rPr>
                        <a:t> no one should be permitted to deviate</a:t>
                      </a:r>
                      <a:endParaRPr lang="hu-HU" sz="1200" b="1" dirty="0">
                        <a:solidFill>
                          <a:srgbClr val="50412B"/>
                        </a:solidFill>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r>
                        <a:rPr lang="en-US" sz="1100" b="1" dirty="0" smtClean="0">
                          <a:solidFill>
                            <a:srgbClr val="50412B"/>
                          </a:solidFill>
                        </a:rPr>
                        <a:t>Control over autonomies</a:t>
                      </a:r>
                      <a:r>
                        <a:rPr lang="en-US" sz="1100" b="1" baseline="0" dirty="0" smtClean="0">
                          <a:solidFill>
                            <a:srgbClr val="50412B"/>
                          </a:solidFill>
                        </a:rPr>
                        <a:t> marked by the propaganda as deviant </a:t>
                      </a:r>
                      <a:r>
                        <a:rPr lang="hu-HU" sz="1100" b="1" baseline="0" dirty="0" smtClean="0">
                          <a:solidFill>
                            <a:srgbClr val="50412B"/>
                          </a:solidFill>
                          <a:sym typeface="Wingdings" panose="05000000000000000000" pitchFamily="2" charset="2"/>
                        </a:rPr>
                        <a:t></a:t>
                      </a:r>
                      <a:r>
                        <a:rPr lang="en-US" sz="1100" b="1" baseline="0" dirty="0" smtClean="0">
                          <a:solidFill>
                            <a:srgbClr val="50412B"/>
                          </a:solidFill>
                          <a:sym typeface="Wingdings" panose="05000000000000000000" pitchFamily="2" charset="2"/>
                        </a:rPr>
                        <a:t> exclusion of </a:t>
                      </a:r>
                      <a:r>
                        <a:rPr lang="en-US" sz="1100" b="1" dirty="0" smtClean="0">
                          <a:solidFill>
                            <a:srgbClr val="50412B"/>
                          </a:solidFill>
                        </a:rPr>
                        <a:t>alternative lifestyles and critical</a:t>
                      </a:r>
                      <a:r>
                        <a:rPr lang="en-US" sz="1100" b="1" baseline="0" dirty="0" smtClean="0">
                          <a:solidFill>
                            <a:srgbClr val="50412B"/>
                          </a:solidFill>
                        </a:rPr>
                        <a:t> thinking</a:t>
                      </a:r>
                      <a:endParaRPr lang="hu-HU" sz="1100" b="1" dirty="0">
                        <a:solidFill>
                          <a:srgbClr val="50412B"/>
                        </a:solidFill>
                      </a:endParaRPr>
                    </a:p>
                  </a:txBody>
                  <a:tcPr marL="45720" marR="4572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1"/>
                  </a:ext>
                </a:extLst>
              </a:tr>
              <a:tr h="258429">
                <a:tc vMerge="1">
                  <a:txBody>
                    <a:bodyPr/>
                    <a:lstStyle/>
                    <a:p>
                      <a:endParaRPr lang="hu-HU" dirty="0"/>
                    </a:p>
                  </a:txBody>
                  <a:tcPr/>
                </a:tc>
                <a:tc vMerge="1">
                  <a:txBody>
                    <a:bodyPr/>
                    <a:lstStyle/>
                    <a:p>
                      <a:endParaRPr lang="hu-HU" sz="1600" b="1" dirty="0"/>
                    </a:p>
                  </a:txBody>
                  <a:tcPr/>
                </a:tc>
                <a:tc rowSpan="2">
                  <a:txBody>
                    <a:bodyPr/>
                    <a:lstStyle/>
                    <a:p>
                      <a:pPr algn="ctr"/>
                      <a:r>
                        <a:rPr lang="en-US" sz="1200" b="1" dirty="0" err="1" smtClean="0">
                          <a:solidFill>
                            <a:srgbClr val="50412B"/>
                          </a:solidFill>
                        </a:rPr>
                        <a:t>Majoritarianism</a:t>
                      </a:r>
                      <a:endParaRPr lang="hu-HU" sz="1200" b="1" dirty="0">
                        <a:solidFill>
                          <a:srgbClr val="50412B"/>
                        </a:solidFill>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rowSpan="2">
                  <a:txBody>
                    <a:bodyPr/>
                    <a:lstStyle/>
                    <a:p>
                      <a:r>
                        <a:rPr lang="en-US" sz="1100" b="1" dirty="0" smtClean="0">
                          <a:solidFill>
                            <a:srgbClr val="50412B"/>
                          </a:solidFill>
                        </a:rPr>
                        <a:t>Democratic</a:t>
                      </a:r>
                      <a:r>
                        <a:rPr lang="en-US" sz="1100" b="1" baseline="0" dirty="0" smtClean="0">
                          <a:solidFill>
                            <a:srgbClr val="50412B"/>
                          </a:solidFill>
                        </a:rPr>
                        <a:t> mandate: t</a:t>
                      </a:r>
                      <a:r>
                        <a:rPr lang="en-US" sz="1100" b="1" dirty="0" smtClean="0">
                          <a:solidFill>
                            <a:srgbClr val="50412B"/>
                          </a:solidFill>
                        </a:rPr>
                        <a:t>he rulers</a:t>
                      </a:r>
                      <a:r>
                        <a:rPr lang="en-US" sz="1100" b="1" baseline="0" dirty="0" smtClean="0">
                          <a:solidFill>
                            <a:srgbClr val="50412B"/>
                          </a:solidFill>
                        </a:rPr>
                        <a:t> represent the public </a:t>
                      </a:r>
                      <a:r>
                        <a:rPr lang="hu-HU" sz="1100" b="1" baseline="0" dirty="0" smtClean="0">
                          <a:solidFill>
                            <a:srgbClr val="50412B"/>
                          </a:solidFill>
                          <a:sym typeface="Wingdings" panose="05000000000000000000" pitchFamily="2" charset="2"/>
                        </a:rPr>
                        <a:t></a:t>
                      </a:r>
                      <a:r>
                        <a:rPr lang="en-US" sz="1100" b="1" baseline="0" dirty="0" smtClean="0">
                          <a:solidFill>
                            <a:srgbClr val="50412B"/>
                          </a:solidFill>
                          <a:sym typeface="Wingdings" panose="05000000000000000000" pitchFamily="2" charset="2"/>
                        </a:rPr>
                        <a:t> no non-elected actor, or his pawns, should fetter the </a:t>
                      </a:r>
                      <a:r>
                        <a:rPr lang="en-US" sz="1100" b="1" i="1" baseline="0" dirty="0" err="1" smtClean="0">
                          <a:solidFill>
                            <a:srgbClr val="50412B"/>
                          </a:solidFill>
                          <a:sym typeface="Wingdings" panose="05000000000000000000" pitchFamily="2" charset="2"/>
                        </a:rPr>
                        <a:t>volonté</a:t>
                      </a:r>
                      <a:r>
                        <a:rPr lang="en-US" sz="1100" b="1" i="1" baseline="0" dirty="0" smtClean="0">
                          <a:solidFill>
                            <a:srgbClr val="50412B"/>
                          </a:solidFill>
                          <a:sym typeface="Wingdings" panose="05000000000000000000" pitchFamily="2" charset="2"/>
                        </a:rPr>
                        <a:t> </a:t>
                      </a:r>
                      <a:r>
                        <a:rPr lang="en-US" sz="1100" b="1" i="1" baseline="0" dirty="0" err="1" smtClean="0">
                          <a:solidFill>
                            <a:srgbClr val="50412B"/>
                          </a:solidFill>
                          <a:sym typeface="Wingdings" panose="05000000000000000000" pitchFamily="2" charset="2"/>
                        </a:rPr>
                        <a:t>générale</a:t>
                      </a:r>
                      <a:endParaRPr lang="hu-HU" sz="1100" b="1" i="0" dirty="0">
                        <a:solidFill>
                          <a:srgbClr val="50412B"/>
                        </a:solidFill>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rowSpan="2">
                  <a:txBody>
                    <a:bodyPr/>
                    <a:lstStyle/>
                    <a:p>
                      <a:r>
                        <a:rPr lang="en-US" sz="1100" b="1" dirty="0" err="1" smtClean="0">
                          <a:solidFill>
                            <a:srgbClr val="50412B"/>
                          </a:solidFill>
                        </a:rPr>
                        <a:t>Poligarchs</a:t>
                      </a:r>
                      <a:r>
                        <a:rPr lang="en-US" sz="1100" b="1" baseline="0" dirty="0" smtClean="0">
                          <a:solidFill>
                            <a:srgbClr val="50412B"/>
                          </a:solidFill>
                        </a:rPr>
                        <a:t> get ultimate authority </a:t>
                      </a:r>
                      <a:r>
                        <a:rPr lang="hu-HU" sz="1100" b="1" baseline="0" dirty="0" smtClean="0">
                          <a:solidFill>
                            <a:srgbClr val="50412B"/>
                          </a:solidFill>
                          <a:sym typeface="Wingdings" panose="05000000000000000000" pitchFamily="2" charset="2"/>
                        </a:rPr>
                        <a:t></a:t>
                      </a:r>
                      <a:r>
                        <a:rPr lang="en-US" sz="1100" b="1" baseline="0" dirty="0" smtClean="0">
                          <a:solidFill>
                            <a:srgbClr val="50412B"/>
                          </a:solidFill>
                          <a:sym typeface="Wingdings" panose="05000000000000000000" pitchFamily="2" charset="2"/>
                        </a:rPr>
                        <a:t> no opposition and criticism from anyone (including the people) is allowed</a:t>
                      </a:r>
                      <a:endParaRPr lang="hu-HU" sz="1100" b="1" dirty="0">
                        <a:solidFill>
                          <a:srgbClr val="50412B"/>
                        </a:solidFill>
                      </a:endParaRPr>
                    </a:p>
                  </a:txBody>
                  <a:tcPr marL="45720" marR="4572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2"/>
                  </a:ext>
                </a:extLst>
              </a:tr>
              <a:tr h="320822">
                <a:tc vMerge="1">
                  <a:txBody>
                    <a:bodyPr/>
                    <a:lstStyle/>
                    <a:p>
                      <a:endParaRPr lang="hu-HU"/>
                    </a:p>
                  </a:txBody>
                  <a:tcPr/>
                </a:tc>
                <a:tc rowSpan="2">
                  <a:txBody>
                    <a:bodyPr/>
                    <a:lstStyle/>
                    <a:p>
                      <a:r>
                        <a:rPr lang="en-US" sz="1200" b="1" dirty="0" smtClean="0">
                          <a:solidFill>
                            <a:srgbClr val="50412B"/>
                          </a:solidFill>
                        </a:rPr>
                        <a:t>Neutralization</a:t>
                      </a:r>
                      <a:r>
                        <a:rPr lang="en-US" sz="1200" b="1" baseline="0" dirty="0" smtClean="0">
                          <a:solidFill>
                            <a:srgbClr val="50412B"/>
                          </a:solidFill>
                        </a:rPr>
                        <a:t> of external threats</a:t>
                      </a:r>
                      <a:endParaRPr lang="hu-HU" sz="1200" b="1" dirty="0">
                        <a:solidFill>
                          <a:srgbClr val="50412B"/>
                        </a:solidFill>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vMerge="1">
                  <a:txBody>
                    <a:bodyPr/>
                    <a:lstStyle/>
                    <a:p>
                      <a:endParaRPr lang="hu-HU"/>
                    </a:p>
                  </a:txBody>
                  <a:tcPr/>
                </a:tc>
                <a:tc vMerge="1">
                  <a:txBody>
                    <a:bodyPr/>
                    <a:lstStyle/>
                    <a:p>
                      <a:endParaRPr lang="hu-HU"/>
                    </a:p>
                  </a:txBody>
                  <a:tcPr/>
                </a:tc>
                <a:tc vMerge="1">
                  <a:txBody>
                    <a:bodyPr/>
                    <a:lstStyle/>
                    <a:p>
                      <a:endParaRPr lang="hu-HU"/>
                    </a:p>
                  </a:txBody>
                  <a:tcPr/>
                </a:tc>
                <a:extLst>
                  <a:ext uri="{0D108BD9-81ED-4DB2-BD59-A6C34878D82A}">
                    <a16:rowId xmlns:a16="http://schemas.microsoft.com/office/drawing/2014/main" val="10003"/>
                  </a:ext>
                </a:extLst>
              </a:tr>
              <a:tr h="742630">
                <a:tc vMerge="1">
                  <a:txBody>
                    <a:bodyPr/>
                    <a:lstStyle/>
                    <a:p>
                      <a:endParaRPr lang="hu-HU" dirty="0"/>
                    </a:p>
                  </a:txBody>
                  <a:tcPr/>
                </a:tc>
                <a:tc vMerge="1">
                  <a:txBody>
                    <a:bodyPr/>
                    <a:lstStyle/>
                    <a:p>
                      <a:endParaRPr lang="hu-HU" sz="1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50412B"/>
                          </a:solidFill>
                        </a:rPr>
                        <a:t>Nationalism</a:t>
                      </a:r>
                      <a:endParaRPr lang="hu-HU" sz="1200" b="1" dirty="0">
                        <a:solidFill>
                          <a:srgbClr val="50412B"/>
                        </a:solidFill>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r>
                        <a:rPr lang="en-US" sz="1100" b="1" dirty="0" smtClean="0">
                          <a:solidFill>
                            <a:srgbClr val="50412B"/>
                          </a:solidFill>
                        </a:rPr>
                        <a:t>The rulers are</a:t>
                      </a:r>
                      <a:r>
                        <a:rPr lang="en-US" sz="1100" b="1" baseline="0" dirty="0" smtClean="0">
                          <a:solidFill>
                            <a:srgbClr val="50412B"/>
                          </a:solidFill>
                        </a:rPr>
                        <a:t> the genuine representatives of </a:t>
                      </a:r>
                      <a:r>
                        <a:rPr lang="en-US" sz="1100" b="1" dirty="0" smtClean="0">
                          <a:solidFill>
                            <a:srgbClr val="50412B"/>
                          </a:solidFill>
                        </a:rPr>
                        <a:t>the nation</a:t>
                      </a:r>
                      <a:r>
                        <a:rPr lang="hu-HU" sz="1100" b="1" dirty="0" smtClean="0">
                          <a:solidFill>
                            <a:srgbClr val="50412B"/>
                          </a:solidFill>
                        </a:rPr>
                        <a:t> </a:t>
                      </a:r>
                      <a:r>
                        <a:rPr lang="en-US" sz="1100" b="1" dirty="0" smtClean="0">
                          <a:solidFill>
                            <a:srgbClr val="50412B"/>
                          </a:solidFill>
                        </a:rPr>
                        <a:t>and</a:t>
                      </a:r>
                      <a:r>
                        <a:rPr lang="en-US" sz="1100" b="1" baseline="0" dirty="0" smtClean="0">
                          <a:solidFill>
                            <a:srgbClr val="50412B"/>
                          </a:solidFill>
                        </a:rPr>
                        <a:t> the national interests </a:t>
                      </a:r>
                      <a:r>
                        <a:rPr lang="hu-HU" sz="1100" b="1" baseline="0" dirty="0" smtClean="0">
                          <a:solidFill>
                            <a:srgbClr val="50412B"/>
                          </a:solidFill>
                          <a:sym typeface="Wingdings" panose="05000000000000000000" pitchFamily="2" charset="2"/>
                        </a:rPr>
                        <a:t></a:t>
                      </a:r>
                      <a:r>
                        <a:rPr lang="en-US" sz="1100" b="1" baseline="0" dirty="0" smtClean="0">
                          <a:solidFill>
                            <a:srgbClr val="50412B"/>
                          </a:solidFill>
                          <a:sym typeface="Wingdings" panose="05000000000000000000" pitchFamily="2" charset="2"/>
                        </a:rPr>
                        <a:t> national </a:t>
                      </a:r>
                      <a:r>
                        <a:rPr lang="en-US" sz="1100" b="1" dirty="0" smtClean="0">
                          <a:solidFill>
                            <a:srgbClr val="50412B"/>
                          </a:solidFill>
                        </a:rPr>
                        <a:t>interests should be protected</a:t>
                      </a:r>
                      <a:r>
                        <a:rPr lang="en-US" sz="1100" b="1" baseline="0" dirty="0" smtClean="0">
                          <a:solidFill>
                            <a:srgbClr val="50412B"/>
                          </a:solidFill>
                        </a:rPr>
                        <a:t>  and its enemies should be eliminated</a:t>
                      </a:r>
                      <a:endParaRPr lang="hu-HU" sz="1100" b="1" dirty="0">
                        <a:solidFill>
                          <a:srgbClr val="50412B"/>
                        </a:solidFill>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r>
                        <a:rPr lang="en-US" sz="1100" b="1" dirty="0" smtClean="0">
                          <a:solidFill>
                            <a:srgbClr val="50412B"/>
                          </a:solidFill>
                        </a:rPr>
                        <a:t>The adopted</a:t>
                      </a:r>
                      <a:r>
                        <a:rPr lang="en-US" sz="1100" b="1" baseline="0" dirty="0" smtClean="0">
                          <a:solidFill>
                            <a:srgbClr val="50412B"/>
                          </a:solidFill>
                        </a:rPr>
                        <a:t> political family decides what is national </a:t>
                      </a:r>
                      <a:r>
                        <a:rPr lang="hu-HU" sz="1100" b="1" baseline="0" dirty="0" smtClean="0">
                          <a:solidFill>
                            <a:srgbClr val="50412B"/>
                          </a:solidFill>
                          <a:sym typeface="Wingdings" panose="05000000000000000000" pitchFamily="2" charset="2"/>
                        </a:rPr>
                        <a:t></a:t>
                      </a:r>
                      <a:r>
                        <a:rPr lang="en-US" sz="1100" b="1" baseline="0" dirty="0" smtClean="0">
                          <a:solidFill>
                            <a:srgbClr val="50412B"/>
                          </a:solidFill>
                          <a:sym typeface="Wingdings" panose="05000000000000000000" pitchFamily="2" charset="2"/>
                        </a:rPr>
                        <a:t> opposition can be excluded from the nation, private/patronal interests become the “national interests”</a:t>
                      </a:r>
                      <a:endParaRPr lang="hu-HU" sz="1100" b="1" dirty="0">
                        <a:solidFill>
                          <a:srgbClr val="50412B"/>
                        </a:solidFill>
                      </a:endParaRPr>
                    </a:p>
                  </a:txBody>
                  <a:tcPr marL="45720" marR="4572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4"/>
                  </a:ext>
                </a:extLst>
              </a:tr>
              <a:tr h="742630">
                <a:tc rowSpan="4">
                  <a:txBody>
                    <a:bodyPr/>
                    <a:lstStyle/>
                    <a:p>
                      <a:r>
                        <a:rPr lang="en-US" sz="1400" b="1" i="1" dirty="0" smtClean="0">
                          <a:solidFill>
                            <a:srgbClr val="4D7C85"/>
                          </a:solidFill>
                        </a:rPr>
                        <a:t>Accumulation of personal wealth</a:t>
                      </a:r>
                      <a:endParaRPr lang="hu-HU" sz="1400" b="1" i="1" dirty="0">
                        <a:solidFill>
                          <a:srgbClr val="4D7C85"/>
                        </a:solidFill>
                      </a:endParaRPr>
                    </a:p>
                  </a:txBody>
                  <a:tcPr marL="45720" marR="4572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rowSpan="2">
                  <a:txBody>
                    <a:bodyPr/>
                    <a:lstStyle/>
                    <a:p>
                      <a:r>
                        <a:rPr lang="en-US" sz="1200" b="1" dirty="0" smtClean="0">
                          <a:solidFill>
                            <a:srgbClr val="50412B"/>
                          </a:solidFill>
                        </a:rPr>
                        <a:t>Illegal favoritism</a:t>
                      </a:r>
                      <a:endParaRPr lang="hu-HU" sz="1200" b="1" dirty="0">
                        <a:solidFill>
                          <a:srgbClr val="50412B"/>
                        </a:solidFill>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en-US" sz="1200" b="1" dirty="0" err="1" smtClean="0">
                          <a:solidFill>
                            <a:srgbClr val="50412B"/>
                          </a:solidFill>
                        </a:rPr>
                        <a:t>Statism</a:t>
                      </a:r>
                      <a:endParaRPr lang="hu-HU" sz="1200" b="1" dirty="0">
                        <a:solidFill>
                          <a:srgbClr val="50412B"/>
                        </a:solidFill>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r>
                        <a:rPr lang="en-US" sz="1100" b="1" dirty="0" smtClean="0">
                          <a:solidFill>
                            <a:srgbClr val="50412B"/>
                          </a:solidFill>
                        </a:rPr>
                        <a:t>Free-market</a:t>
                      </a:r>
                      <a:r>
                        <a:rPr lang="en-US" sz="1100" b="1" baseline="0" dirty="0" smtClean="0">
                          <a:solidFill>
                            <a:srgbClr val="50412B"/>
                          </a:solidFill>
                        </a:rPr>
                        <a:t> ideology has not led to affluence (but to crisis in 2008) </a:t>
                      </a:r>
                      <a:r>
                        <a:rPr lang="hu-HU" sz="1100" b="1" baseline="0" dirty="0" smtClean="0">
                          <a:solidFill>
                            <a:srgbClr val="50412B"/>
                          </a:solidFill>
                          <a:sym typeface="Wingdings" panose="05000000000000000000" pitchFamily="2" charset="2"/>
                        </a:rPr>
                        <a:t></a:t>
                      </a:r>
                      <a:r>
                        <a:rPr lang="en-US" sz="1100" b="1" baseline="0" dirty="0" smtClean="0">
                          <a:solidFill>
                            <a:srgbClr val="50412B"/>
                          </a:solidFill>
                          <a:sym typeface="Wingdings" panose="05000000000000000000" pitchFamily="2" charset="2"/>
                        </a:rPr>
                        <a:t> the state should help the national economy</a:t>
                      </a:r>
                      <a:r>
                        <a:rPr lang="hu-HU" sz="1100" b="1" baseline="0" dirty="0" smtClean="0">
                          <a:solidFill>
                            <a:srgbClr val="50412B"/>
                          </a:solidFill>
                          <a:sym typeface="Wingdings" panose="05000000000000000000" pitchFamily="2" charset="2"/>
                        </a:rPr>
                        <a:t> </a:t>
                      </a:r>
                      <a:r>
                        <a:rPr lang="en-US" sz="1100" b="1" baseline="0" dirty="0" smtClean="0">
                          <a:solidFill>
                            <a:srgbClr val="50412B"/>
                          </a:solidFill>
                          <a:sym typeface="Wingdings" panose="05000000000000000000" pitchFamily="2" charset="2"/>
                        </a:rPr>
                        <a:t>(e.g. by building a “national bourgeoisie”)</a:t>
                      </a:r>
                      <a:endParaRPr lang="hu-HU" sz="1100" b="1" dirty="0">
                        <a:solidFill>
                          <a:srgbClr val="50412B"/>
                        </a:solidFill>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r>
                        <a:rPr lang="en-US" sz="1100" b="1" dirty="0" smtClean="0">
                          <a:solidFill>
                            <a:srgbClr val="50412B"/>
                          </a:solidFill>
                        </a:rPr>
                        <a:t>Discretional</a:t>
                      </a:r>
                      <a:r>
                        <a:rPr lang="en-US" sz="1100" b="1" baseline="0" dirty="0" smtClean="0">
                          <a:solidFill>
                            <a:srgbClr val="50412B"/>
                          </a:solidFill>
                        </a:rPr>
                        <a:t> favors to inefficient actors becomes legitimized</a:t>
                      </a:r>
                      <a:r>
                        <a:rPr lang="hu-HU" sz="1100" b="1" baseline="0" dirty="0" smtClean="0">
                          <a:solidFill>
                            <a:srgbClr val="50412B"/>
                          </a:solidFill>
                          <a:sym typeface="Wingdings" panose="05000000000000000000" pitchFamily="2" charset="2"/>
                        </a:rPr>
                        <a:t></a:t>
                      </a:r>
                      <a:r>
                        <a:rPr lang="en-US" sz="1100" b="1" baseline="0" dirty="0" smtClean="0">
                          <a:solidFill>
                            <a:srgbClr val="50412B"/>
                          </a:solidFill>
                          <a:sym typeface="Wingdings" panose="05000000000000000000" pitchFamily="2" charset="2"/>
                        </a:rPr>
                        <a:t> </a:t>
                      </a:r>
                      <a:r>
                        <a:rPr lang="en-US" sz="1100" b="1" baseline="0" dirty="0" smtClean="0">
                          <a:solidFill>
                            <a:srgbClr val="50412B"/>
                          </a:solidFill>
                        </a:rPr>
                        <a:t>market coordination can be replaced by relational coordination</a:t>
                      </a:r>
                      <a:endParaRPr lang="hu-HU" sz="1100" b="1" dirty="0">
                        <a:solidFill>
                          <a:srgbClr val="50412B"/>
                        </a:solidFill>
                      </a:endParaRPr>
                    </a:p>
                  </a:txBody>
                  <a:tcPr marL="45720" marR="4572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5"/>
                  </a:ext>
                </a:extLst>
              </a:tr>
              <a:tr h="267914">
                <a:tc vMerge="1">
                  <a:txBody>
                    <a:bodyPr/>
                    <a:lstStyle/>
                    <a:p>
                      <a:endParaRPr lang="hu-HU" dirty="0"/>
                    </a:p>
                  </a:txBody>
                  <a:tcPr/>
                </a:tc>
                <a:tc vMerge="1">
                  <a:txBody>
                    <a:bodyPr/>
                    <a:lstStyle/>
                    <a:p>
                      <a:endParaRPr lang="hu-HU" sz="1600" dirty="0"/>
                    </a:p>
                  </a:txBody>
                  <a:tcPr/>
                </a:tc>
                <a:tc rowSpan="2">
                  <a:txBody>
                    <a:bodyPr/>
                    <a:lstStyle/>
                    <a:p>
                      <a:pPr algn="ctr"/>
                      <a:r>
                        <a:rPr lang="en-US" sz="1200" b="1" dirty="0" smtClean="0">
                          <a:solidFill>
                            <a:srgbClr val="50412B"/>
                          </a:solidFill>
                        </a:rPr>
                        <a:t>Anti-liberalism</a:t>
                      </a:r>
                      <a:endParaRPr lang="hu-HU" sz="1200" b="1" dirty="0">
                        <a:solidFill>
                          <a:srgbClr val="50412B"/>
                        </a:solidFill>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rowSpan="2">
                  <a:txBody>
                    <a:bodyPr/>
                    <a:lstStyle/>
                    <a:p>
                      <a:r>
                        <a:rPr lang="en-US" sz="1100" b="1" dirty="0" smtClean="0">
                          <a:solidFill>
                            <a:srgbClr val="50412B"/>
                          </a:solidFill>
                        </a:rPr>
                        <a:t>(Neo)liberal policies</a:t>
                      </a:r>
                      <a:r>
                        <a:rPr lang="en-US" sz="1100" b="1" baseline="0" dirty="0" smtClean="0">
                          <a:solidFill>
                            <a:srgbClr val="50412B"/>
                          </a:solidFill>
                        </a:rPr>
                        <a:t> have led to </a:t>
                      </a:r>
                      <a:r>
                        <a:rPr lang="en-US" sz="1100" b="1" dirty="0" smtClean="0">
                          <a:solidFill>
                            <a:srgbClr val="50412B"/>
                          </a:solidFill>
                        </a:rPr>
                        <a:t>the rule of multinationals</a:t>
                      </a:r>
                      <a:r>
                        <a:rPr lang="en-US" sz="1100" b="1" baseline="0" dirty="0" smtClean="0">
                          <a:solidFill>
                            <a:srgbClr val="50412B"/>
                          </a:solidFill>
                        </a:rPr>
                        <a:t> and high </a:t>
                      </a:r>
                      <a:r>
                        <a:rPr lang="en-US" sz="1100" b="1" dirty="0" smtClean="0">
                          <a:solidFill>
                            <a:srgbClr val="50412B"/>
                          </a:solidFill>
                        </a:rPr>
                        <a:t>public debt</a:t>
                      </a:r>
                      <a:r>
                        <a:rPr lang="en-US" sz="1100" b="1" baseline="0" dirty="0" smtClean="0">
                          <a:solidFill>
                            <a:srgbClr val="50412B"/>
                          </a:solidFill>
                        </a:rPr>
                        <a:t> </a:t>
                      </a:r>
                      <a:r>
                        <a:rPr lang="hu-HU" sz="1100" b="1" baseline="0" dirty="0" smtClean="0">
                          <a:solidFill>
                            <a:srgbClr val="50412B"/>
                          </a:solidFill>
                          <a:sym typeface="Wingdings" panose="05000000000000000000" pitchFamily="2" charset="2"/>
                        </a:rPr>
                        <a:t></a:t>
                      </a:r>
                      <a:r>
                        <a:rPr lang="en-US" sz="1100" b="1" baseline="0" dirty="0" smtClean="0">
                          <a:solidFill>
                            <a:srgbClr val="50412B"/>
                          </a:solidFill>
                          <a:sym typeface="Wingdings" panose="05000000000000000000" pitchFamily="2" charset="2"/>
                        </a:rPr>
                        <a:t> the state should reverse that via intervention</a:t>
                      </a:r>
                      <a:endParaRPr lang="hu-HU" sz="1100" b="1" dirty="0">
                        <a:solidFill>
                          <a:srgbClr val="50412B"/>
                        </a:solidFill>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rowSpan="2">
                  <a:txBody>
                    <a:bodyPr/>
                    <a:lstStyle/>
                    <a:p>
                      <a:r>
                        <a:rPr lang="en-US" sz="1100" b="1" dirty="0" smtClean="0">
                          <a:solidFill>
                            <a:srgbClr val="50412B"/>
                          </a:solidFill>
                        </a:rPr>
                        <a:t>Discretional</a:t>
                      </a:r>
                      <a:r>
                        <a:rPr lang="en-US" sz="1100" b="1" baseline="0" dirty="0" smtClean="0">
                          <a:solidFill>
                            <a:srgbClr val="50412B"/>
                          </a:solidFill>
                        </a:rPr>
                        <a:t> taxation and regulation becomes legitimized </a:t>
                      </a:r>
                      <a:r>
                        <a:rPr lang="hu-HU" sz="1100" b="1" baseline="0" dirty="0" smtClean="0">
                          <a:solidFill>
                            <a:srgbClr val="50412B"/>
                          </a:solidFill>
                          <a:sym typeface="Wingdings" panose="05000000000000000000" pitchFamily="2" charset="2"/>
                        </a:rPr>
                        <a:t></a:t>
                      </a:r>
                      <a:r>
                        <a:rPr lang="en-US" sz="1100" b="1" baseline="0" dirty="0" smtClean="0">
                          <a:solidFill>
                            <a:srgbClr val="50412B"/>
                          </a:solidFill>
                          <a:sym typeface="Wingdings" panose="05000000000000000000" pitchFamily="2" charset="2"/>
                        </a:rPr>
                        <a:t> t</a:t>
                      </a:r>
                      <a:r>
                        <a:rPr lang="en-US" sz="1100" b="1" dirty="0" smtClean="0">
                          <a:solidFill>
                            <a:srgbClr val="50412B"/>
                          </a:solidFill>
                        </a:rPr>
                        <a:t>he</a:t>
                      </a:r>
                      <a:r>
                        <a:rPr lang="en-US" sz="1100" b="1" baseline="0" dirty="0" smtClean="0">
                          <a:solidFill>
                            <a:srgbClr val="50412B"/>
                          </a:solidFill>
                        </a:rPr>
                        <a:t> adopted political family can </a:t>
                      </a:r>
                      <a:r>
                        <a:rPr lang="en-US" sz="1100" b="1" baseline="0" dirty="0" err="1" smtClean="0">
                          <a:solidFill>
                            <a:srgbClr val="50412B"/>
                          </a:solidFill>
                        </a:rPr>
                        <a:t>patronalize</a:t>
                      </a:r>
                      <a:r>
                        <a:rPr lang="en-US" sz="1100" b="1" baseline="0" dirty="0" smtClean="0">
                          <a:solidFill>
                            <a:srgbClr val="50412B"/>
                          </a:solidFill>
                        </a:rPr>
                        <a:t> any previously free economic sector</a:t>
                      </a:r>
                    </a:p>
                  </a:txBody>
                  <a:tcPr marL="45720" marR="4572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6"/>
                  </a:ext>
                </a:extLst>
              </a:tr>
              <a:tr h="474716">
                <a:tc vMerge="1">
                  <a:txBody>
                    <a:bodyPr/>
                    <a:lstStyle/>
                    <a:p>
                      <a:endParaRPr lang="hu-HU"/>
                    </a:p>
                  </a:txBody>
                  <a:tcPr/>
                </a:tc>
                <a:tc rowSpan="2">
                  <a:txBody>
                    <a:bodyPr/>
                    <a:lstStyle/>
                    <a:p>
                      <a:r>
                        <a:rPr lang="en-US" sz="1200" b="1" dirty="0" smtClean="0">
                          <a:solidFill>
                            <a:srgbClr val="50412B"/>
                          </a:solidFill>
                        </a:rPr>
                        <a:t>Illegal predation</a:t>
                      </a:r>
                      <a:endParaRPr lang="hu-HU" sz="1200" b="1" dirty="0">
                        <a:solidFill>
                          <a:srgbClr val="50412B"/>
                        </a:solidFill>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vMerge="1">
                  <a:txBody>
                    <a:bodyPr/>
                    <a:lstStyle/>
                    <a:p>
                      <a:endParaRPr lang="hu-HU"/>
                    </a:p>
                  </a:txBody>
                  <a:tcPr/>
                </a:tc>
                <a:tc vMerge="1">
                  <a:txBody>
                    <a:bodyPr/>
                    <a:lstStyle/>
                    <a:p>
                      <a:endParaRPr lang="hu-HU"/>
                    </a:p>
                  </a:txBody>
                  <a:tcPr/>
                </a:tc>
                <a:tc vMerge="1">
                  <a:txBody>
                    <a:bodyPr/>
                    <a:lstStyle/>
                    <a:p>
                      <a:endParaRPr lang="hu-HU"/>
                    </a:p>
                  </a:txBody>
                  <a:tcPr/>
                </a:tc>
                <a:extLst>
                  <a:ext uri="{0D108BD9-81ED-4DB2-BD59-A6C34878D82A}">
                    <a16:rowId xmlns:a16="http://schemas.microsoft.com/office/drawing/2014/main" val="10007"/>
                  </a:ext>
                </a:extLst>
              </a:tr>
              <a:tr h="742630">
                <a:tc vMerge="1">
                  <a:txBody>
                    <a:bodyPr/>
                    <a:lstStyle/>
                    <a:p>
                      <a:endParaRPr lang="hu-HU" dirty="0"/>
                    </a:p>
                  </a:txBody>
                  <a:tcPr/>
                </a:tc>
                <a:tc vMerge="1">
                  <a:txBody>
                    <a:bodyPr/>
                    <a:lstStyle/>
                    <a:p>
                      <a:endParaRPr lang="hu-HU" sz="1600" dirty="0"/>
                    </a:p>
                  </a:txBody>
                  <a:tcPr/>
                </a:tc>
                <a:tc>
                  <a:txBody>
                    <a:bodyPr/>
                    <a:lstStyle/>
                    <a:p>
                      <a:pPr algn="ctr"/>
                      <a:r>
                        <a:rPr lang="en-US" sz="1200" b="1" dirty="0" smtClean="0">
                          <a:solidFill>
                            <a:srgbClr val="50412B"/>
                          </a:solidFill>
                        </a:rPr>
                        <a:t>Justice-making</a:t>
                      </a:r>
                      <a:endParaRPr lang="hu-HU" sz="1200" b="1" dirty="0">
                        <a:solidFill>
                          <a:srgbClr val="50412B"/>
                        </a:solidFill>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r>
                        <a:rPr lang="en-US" sz="1100" b="1" dirty="0" smtClean="0">
                          <a:solidFill>
                            <a:srgbClr val="50412B"/>
                          </a:solidFill>
                        </a:rPr>
                        <a:t>The previous</a:t>
                      </a:r>
                      <a:r>
                        <a:rPr lang="en-US" sz="1100" b="1" baseline="0" dirty="0" smtClean="0">
                          <a:solidFill>
                            <a:srgbClr val="50412B"/>
                          </a:solidFill>
                        </a:rPr>
                        <a:t> </a:t>
                      </a:r>
                      <a:r>
                        <a:rPr lang="en-US" sz="1100" b="1" dirty="0" smtClean="0">
                          <a:solidFill>
                            <a:srgbClr val="50412B"/>
                          </a:solidFill>
                        </a:rPr>
                        <a:t>elite</a:t>
                      </a:r>
                      <a:r>
                        <a:rPr lang="en-US" sz="1100" b="1" baseline="0" dirty="0" smtClean="0">
                          <a:solidFill>
                            <a:srgbClr val="50412B"/>
                          </a:solidFill>
                        </a:rPr>
                        <a:t> gained its wealth fraudulently (during privatization) </a:t>
                      </a:r>
                      <a:r>
                        <a:rPr lang="hu-HU" sz="1100" b="1" baseline="0" dirty="0" smtClean="0">
                          <a:solidFill>
                            <a:srgbClr val="50412B"/>
                          </a:solidFill>
                          <a:sym typeface="Wingdings" panose="05000000000000000000" pitchFamily="2" charset="2"/>
                        </a:rPr>
                        <a:t></a:t>
                      </a:r>
                      <a:r>
                        <a:rPr lang="en-US" sz="1100" b="1" baseline="0" dirty="0" smtClean="0">
                          <a:solidFill>
                            <a:srgbClr val="50412B"/>
                          </a:solidFill>
                          <a:sym typeface="Wingdings" panose="05000000000000000000" pitchFamily="2" charset="2"/>
                        </a:rPr>
                        <a:t> the state should take the property from the bad and give it to the good</a:t>
                      </a:r>
                      <a:endParaRPr lang="hu-HU" sz="1100" b="1" dirty="0">
                        <a:solidFill>
                          <a:srgbClr val="50412B"/>
                        </a:solidFill>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r>
                        <a:rPr lang="en-US" sz="1100" b="1" dirty="0" smtClean="0">
                          <a:solidFill>
                            <a:srgbClr val="50412B"/>
                          </a:solidFill>
                        </a:rPr>
                        <a:t>Discretional</a:t>
                      </a:r>
                      <a:r>
                        <a:rPr lang="en-US" sz="1100" b="1" baseline="0" dirty="0" smtClean="0">
                          <a:solidFill>
                            <a:srgbClr val="50412B"/>
                          </a:solidFill>
                        </a:rPr>
                        <a:t> e</a:t>
                      </a:r>
                      <a:r>
                        <a:rPr lang="en-US" sz="1100" b="1" dirty="0" smtClean="0">
                          <a:solidFill>
                            <a:srgbClr val="50412B"/>
                          </a:solidFill>
                        </a:rPr>
                        <a:t>xpropriation of property</a:t>
                      </a:r>
                      <a:r>
                        <a:rPr lang="en-US" sz="1100" b="1" baseline="0" dirty="0" smtClean="0">
                          <a:solidFill>
                            <a:srgbClr val="50412B"/>
                          </a:solidFill>
                        </a:rPr>
                        <a:t> becomes legitimized </a:t>
                      </a:r>
                      <a:r>
                        <a:rPr lang="hu-HU" sz="1100" b="1" baseline="0" dirty="0" smtClean="0">
                          <a:solidFill>
                            <a:srgbClr val="50412B"/>
                          </a:solidFill>
                          <a:sym typeface="Wingdings" panose="05000000000000000000" pitchFamily="2" charset="2"/>
                        </a:rPr>
                        <a:t></a:t>
                      </a:r>
                      <a:r>
                        <a:rPr lang="en-US" sz="1100" b="1" baseline="0" dirty="0" smtClean="0">
                          <a:solidFill>
                            <a:srgbClr val="50412B"/>
                          </a:solidFill>
                          <a:sym typeface="Wingdings" panose="05000000000000000000" pitchFamily="2" charset="2"/>
                        </a:rPr>
                        <a:t> </a:t>
                      </a:r>
                      <a:r>
                        <a:rPr lang="en-US" sz="1100" b="1" baseline="0" dirty="0" smtClean="0">
                          <a:solidFill>
                            <a:srgbClr val="50412B"/>
                          </a:solidFill>
                        </a:rPr>
                        <a:t>the adopted political family can take the assets of any of its opponents (targets)</a:t>
                      </a:r>
                      <a:endParaRPr lang="hu-HU" sz="1100" b="1" dirty="0">
                        <a:solidFill>
                          <a:srgbClr val="50412B"/>
                        </a:solidFill>
                      </a:endParaRPr>
                    </a:p>
                  </a:txBody>
                  <a:tcPr marL="45720" marR="4572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30129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915988"/>
          </a:xfrm>
        </p:spPr>
        <p:txBody>
          <a:bodyPr>
            <a:noAutofit/>
          </a:bodyPr>
          <a:lstStyle/>
          <a:p>
            <a:pPr>
              <a:lnSpc>
                <a:spcPct val="115000"/>
              </a:lnSpc>
              <a:tabLst>
                <a:tab pos="5031105" algn="l"/>
              </a:tabLst>
            </a:pPr>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Populism</a:t>
            </a:r>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replacing </a:t>
            </a: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legal-rational </a:t>
            </a:r>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legitimacy </a:t>
            </a:r>
            <a:r>
              <a:rPr lang="ru-R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r>
            <a:br>
              <a:rPr lang="ru-R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with substantive </a:t>
            </a:r>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rational </a:t>
            </a: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legitimacy</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artalom helye 2"/>
          <p:cNvSpPr>
            <a:spLocks noGrp="1"/>
          </p:cNvSpPr>
          <p:nvPr>
            <p:ph idx="4294967295"/>
          </p:nvPr>
        </p:nvSpPr>
        <p:spPr>
          <a:xfrm>
            <a:off x="467545" y="915988"/>
            <a:ext cx="8244692" cy="4227512"/>
          </a:xfrm>
        </p:spPr>
        <p:txBody>
          <a:bodyPr>
            <a:noAutofit/>
          </a:bodyPr>
          <a:lstStyle/>
          <a:p>
            <a:pPr marL="266700" lvl="0" indent="-266700">
              <a:buClr>
                <a:srgbClr val="4D7C85"/>
              </a:buClr>
              <a:buFont typeface="+mj-lt"/>
              <a:buAutoNum type="arabicPeriod"/>
            </a:pPr>
            <a:r>
              <a:rPr lang="en-GB" sz="1500" b="1" dirty="0">
                <a:solidFill>
                  <a:srgbClr val="50412B"/>
                </a:solidFill>
              </a:rPr>
              <a:t>T</a:t>
            </a:r>
            <a:r>
              <a:rPr lang="en-US" sz="1500" b="1" dirty="0" smtClean="0">
                <a:solidFill>
                  <a:srgbClr val="50412B"/>
                </a:solidFill>
              </a:rPr>
              <a:t>he </a:t>
            </a:r>
            <a:r>
              <a:rPr lang="en-US" sz="1500" b="1" dirty="0">
                <a:solidFill>
                  <a:srgbClr val="50412B"/>
                </a:solidFill>
              </a:rPr>
              <a:t>populist positions himself as the true representative of the people</a:t>
            </a:r>
            <a:r>
              <a:rPr lang="en-US" sz="1500" dirty="0">
                <a:solidFill>
                  <a:srgbClr val="50412B"/>
                </a:solidFill>
              </a:rPr>
              <a:t> </a:t>
            </a:r>
            <a:r>
              <a:rPr lang="en-US" sz="1500" b="1" dirty="0">
                <a:solidFill>
                  <a:srgbClr val="50412B"/>
                </a:solidFill>
              </a:rPr>
              <a:t>(</a:t>
            </a:r>
            <a:r>
              <a:rPr lang="en-US" sz="1500" b="1" dirty="0">
                <a:solidFill>
                  <a:srgbClr val="CD5F50"/>
                </a:solidFill>
              </a:rPr>
              <a:t>reliance on popular sovereignty</a:t>
            </a:r>
            <a:r>
              <a:rPr lang="en-US" sz="1500" b="1" dirty="0">
                <a:solidFill>
                  <a:srgbClr val="50412B"/>
                </a:solidFill>
              </a:rPr>
              <a:t>)</a:t>
            </a:r>
            <a:r>
              <a:rPr lang="en-US" sz="1500" dirty="0">
                <a:solidFill>
                  <a:srgbClr val="50412B"/>
                </a:solidFill>
              </a:rPr>
              <a:t>; therefore</a:t>
            </a:r>
            <a:endParaRPr lang="hu-HU" sz="1500" dirty="0">
              <a:solidFill>
                <a:srgbClr val="50412B"/>
              </a:solidFill>
            </a:endParaRPr>
          </a:p>
          <a:p>
            <a:pPr marL="266700" lvl="0" indent="-266700">
              <a:buClr>
                <a:srgbClr val="4D7C85"/>
              </a:buClr>
              <a:buFont typeface="+mj-lt"/>
              <a:buAutoNum type="arabicPeriod"/>
            </a:pPr>
            <a:r>
              <a:rPr lang="en-US" sz="1500" b="1" dirty="0" smtClean="0">
                <a:solidFill>
                  <a:srgbClr val="50412B"/>
                </a:solidFill>
              </a:rPr>
              <a:t>He </a:t>
            </a:r>
            <a:r>
              <a:rPr lang="en-US" sz="1500" b="1" dirty="0">
                <a:solidFill>
                  <a:srgbClr val="50412B"/>
                </a:solidFill>
              </a:rPr>
              <a:t>does not enter the discussing phase of public deliberation</a:t>
            </a:r>
            <a:r>
              <a:rPr lang="en-US" sz="1500" dirty="0">
                <a:solidFill>
                  <a:srgbClr val="50412B"/>
                </a:solidFill>
              </a:rPr>
              <a:t> as he does not accept views different from his, or from that of “the people,” as legitimate </a:t>
            </a:r>
            <a:r>
              <a:rPr lang="en-US" sz="1500" b="1" dirty="0">
                <a:solidFill>
                  <a:srgbClr val="50412B"/>
                </a:solidFill>
              </a:rPr>
              <a:t>(</a:t>
            </a:r>
            <a:r>
              <a:rPr lang="en-US" sz="1500" b="1" dirty="0">
                <a:solidFill>
                  <a:srgbClr val="CD5F50"/>
                </a:solidFill>
              </a:rPr>
              <a:t>anti-pluralism</a:t>
            </a:r>
            <a:r>
              <a:rPr lang="en-US" sz="1500" b="1" dirty="0">
                <a:solidFill>
                  <a:srgbClr val="50412B"/>
                </a:solidFill>
              </a:rPr>
              <a:t>)</a:t>
            </a:r>
            <a:r>
              <a:rPr lang="en-US" sz="1500" dirty="0">
                <a:solidFill>
                  <a:srgbClr val="50412B"/>
                </a:solidFill>
              </a:rPr>
              <a:t>; therefore</a:t>
            </a:r>
            <a:endParaRPr lang="hu-HU" sz="1500" dirty="0">
              <a:solidFill>
                <a:srgbClr val="50412B"/>
              </a:solidFill>
            </a:endParaRPr>
          </a:p>
          <a:p>
            <a:pPr marL="266700" lvl="0" indent="-266700">
              <a:buClr>
                <a:srgbClr val="4D7C85"/>
              </a:buClr>
              <a:buFont typeface="+mj-lt"/>
              <a:buAutoNum type="arabicPeriod"/>
            </a:pPr>
            <a:r>
              <a:rPr lang="en-US" sz="1500" b="1" dirty="0" smtClean="0">
                <a:solidFill>
                  <a:srgbClr val="50412B"/>
                </a:solidFill>
              </a:rPr>
              <a:t>He</a:t>
            </a:r>
            <a:r>
              <a:rPr lang="en-US" sz="1500" dirty="0" smtClean="0">
                <a:solidFill>
                  <a:srgbClr val="50412B"/>
                </a:solidFill>
              </a:rPr>
              <a:t> </a:t>
            </a:r>
            <a:r>
              <a:rPr lang="en-US" sz="1500" b="1" dirty="0">
                <a:solidFill>
                  <a:srgbClr val="50412B"/>
                </a:solidFill>
              </a:rPr>
              <a:t>denies the structured institutions of mediation</a:t>
            </a:r>
            <a:r>
              <a:rPr lang="en-US" sz="1500" dirty="0">
                <a:solidFill>
                  <a:srgbClr val="50412B"/>
                </a:solidFill>
              </a:rPr>
              <a:t> </a:t>
            </a:r>
            <a:r>
              <a:rPr lang="en-US" sz="1500" b="1" dirty="0">
                <a:solidFill>
                  <a:srgbClr val="50412B"/>
                </a:solidFill>
              </a:rPr>
              <a:t>of the popular will</a:t>
            </a:r>
            <a:r>
              <a:rPr lang="en-US" sz="1500" dirty="0">
                <a:solidFill>
                  <a:srgbClr val="50412B"/>
                </a:solidFill>
              </a:rPr>
              <a:t> and declares himself a direct representative of the nation and its common good </a:t>
            </a:r>
            <a:r>
              <a:rPr lang="en-US" sz="1500" b="1" dirty="0">
                <a:solidFill>
                  <a:srgbClr val="50412B"/>
                </a:solidFill>
              </a:rPr>
              <a:t>(</a:t>
            </a:r>
            <a:r>
              <a:rPr lang="en-US" sz="1500" b="1" dirty="0">
                <a:solidFill>
                  <a:srgbClr val="CD5F50"/>
                </a:solidFill>
              </a:rPr>
              <a:t>plebiscitary nature</a:t>
            </a:r>
            <a:r>
              <a:rPr lang="en-US" sz="1500" b="1" dirty="0">
                <a:solidFill>
                  <a:srgbClr val="50412B"/>
                </a:solidFill>
              </a:rPr>
              <a:t>)</a:t>
            </a:r>
            <a:r>
              <a:rPr lang="en-US" sz="1500" dirty="0">
                <a:solidFill>
                  <a:srgbClr val="50412B"/>
                </a:solidFill>
              </a:rPr>
              <a:t>; therefore</a:t>
            </a:r>
            <a:endParaRPr lang="hu-HU" sz="1500" dirty="0">
              <a:solidFill>
                <a:srgbClr val="50412B"/>
              </a:solidFill>
            </a:endParaRPr>
          </a:p>
          <a:p>
            <a:pPr marL="266700" lvl="0" indent="-266700">
              <a:buClr>
                <a:srgbClr val="4D7C85"/>
              </a:buClr>
              <a:buFont typeface="+mj-lt"/>
              <a:buAutoNum type="arabicPeriod"/>
            </a:pPr>
            <a:r>
              <a:rPr lang="en-US" sz="1500" b="1" dirty="0" smtClean="0">
                <a:solidFill>
                  <a:srgbClr val="50412B"/>
                </a:solidFill>
              </a:rPr>
              <a:t>He </a:t>
            </a:r>
            <a:r>
              <a:rPr lang="en-US" sz="1500" b="1" dirty="0">
                <a:solidFill>
                  <a:srgbClr val="50412B"/>
                </a:solidFill>
              </a:rPr>
              <a:t>argues institutions must serve a substantive goal</a:t>
            </a:r>
            <a:r>
              <a:rPr lang="en-US" sz="1500" dirty="0">
                <a:solidFill>
                  <a:srgbClr val="50412B"/>
                </a:solidFill>
              </a:rPr>
              <a:t>, meaning any state institution or law is to be upheld only if it serves the common good—defined by the direct representative, the populist—and can be overridden if it does not serve the common good </a:t>
            </a:r>
            <a:r>
              <a:rPr lang="en-US" sz="1500" b="1" dirty="0">
                <a:solidFill>
                  <a:srgbClr val="50412B"/>
                </a:solidFill>
              </a:rPr>
              <a:t>(</a:t>
            </a:r>
            <a:r>
              <a:rPr lang="en-US" sz="1500" b="1" dirty="0" err="1">
                <a:solidFill>
                  <a:srgbClr val="CD5F50"/>
                </a:solidFill>
              </a:rPr>
              <a:t>majoritarianism</a:t>
            </a:r>
            <a:r>
              <a:rPr lang="en-US" sz="1500" b="1" dirty="0">
                <a:solidFill>
                  <a:srgbClr val="CD5F50"/>
                </a:solidFill>
              </a:rPr>
              <a:t>, disrespect for rule of law</a:t>
            </a:r>
            <a:r>
              <a:rPr lang="en-US" sz="1500" b="1" dirty="0">
                <a:solidFill>
                  <a:srgbClr val="50412B"/>
                </a:solidFill>
              </a:rPr>
              <a:t>)</a:t>
            </a:r>
            <a:r>
              <a:rPr lang="en-US" sz="1500" dirty="0">
                <a:solidFill>
                  <a:srgbClr val="50412B"/>
                </a:solidFill>
              </a:rPr>
              <a:t>; therefore</a:t>
            </a:r>
            <a:endParaRPr lang="hu-HU" sz="1500" dirty="0">
              <a:solidFill>
                <a:srgbClr val="50412B"/>
              </a:solidFill>
            </a:endParaRPr>
          </a:p>
          <a:p>
            <a:pPr marL="266700" lvl="0" indent="-266700">
              <a:buClr>
                <a:srgbClr val="4D7C85"/>
              </a:buClr>
              <a:buFont typeface="+mj-lt"/>
              <a:buAutoNum type="arabicPeriod"/>
            </a:pPr>
            <a:r>
              <a:rPr lang="en-US" sz="1500" b="1" dirty="0" smtClean="0">
                <a:solidFill>
                  <a:srgbClr val="50412B"/>
                </a:solidFill>
              </a:rPr>
              <a:t>He </a:t>
            </a:r>
            <a:r>
              <a:rPr lang="en-US" sz="1500" b="1" dirty="0">
                <a:solidFill>
                  <a:srgbClr val="50412B"/>
                </a:solidFill>
              </a:rPr>
              <a:t>attacks those against the substantive goal he set</a:t>
            </a:r>
            <a:r>
              <a:rPr lang="en-US" sz="1500" dirty="0">
                <a:solidFill>
                  <a:srgbClr val="50412B"/>
                </a:solidFill>
              </a:rPr>
              <a:t>, typically (a) the prevailing establishment it is the opposition of or (b) old </a:t>
            </a:r>
            <a:r>
              <a:rPr lang="en-US" sz="1400" dirty="0">
                <a:solidFill>
                  <a:srgbClr val="50412B"/>
                </a:solidFill>
              </a:rPr>
              <a:t>establishment</a:t>
            </a:r>
            <a:r>
              <a:rPr lang="en-US" sz="1500" dirty="0">
                <a:solidFill>
                  <a:srgbClr val="50412B"/>
                </a:solidFill>
              </a:rPr>
              <a:t> it has replaced and which is also associated with institutional checks and balances </a:t>
            </a:r>
            <a:r>
              <a:rPr lang="en-US" sz="1500" b="1" dirty="0">
                <a:solidFill>
                  <a:srgbClr val="50412B"/>
                </a:solidFill>
              </a:rPr>
              <a:t>(</a:t>
            </a:r>
            <a:r>
              <a:rPr lang="en-US" sz="1500" b="1" dirty="0">
                <a:solidFill>
                  <a:srgbClr val="CD5F50"/>
                </a:solidFill>
              </a:rPr>
              <a:t>anti-elitism</a:t>
            </a:r>
            <a:r>
              <a:rPr lang="en-US" sz="1500" b="1" dirty="0">
                <a:solidFill>
                  <a:srgbClr val="50412B"/>
                </a:solidFill>
              </a:rPr>
              <a:t>)</a:t>
            </a:r>
            <a:r>
              <a:rPr lang="en-US" sz="1500" dirty="0">
                <a:solidFill>
                  <a:srgbClr val="50412B"/>
                </a:solidFill>
              </a:rPr>
              <a:t>; therefore</a:t>
            </a:r>
            <a:endParaRPr lang="hu-HU" sz="1500" dirty="0">
              <a:solidFill>
                <a:srgbClr val="50412B"/>
              </a:solidFill>
            </a:endParaRPr>
          </a:p>
          <a:p>
            <a:pPr marL="266700" lvl="0" indent="-266700">
              <a:buClr>
                <a:srgbClr val="4D7C85"/>
              </a:buClr>
              <a:buFont typeface="+mj-lt"/>
              <a:buAutoNum type="arabicPeriod"/>
            </a:pPr>
            <a:r>
              <a:rPr lang="en-US" sz="1500" b="1" dirty="0" smtClean="0">
                <a:solidFill>
                  <a:srgbClr val="50412B"/>
                </a:solidFill>
              </a:rPr>
              <a:t>He </a:t>
            </a:r>
            <a:r>
              <a:rPr lang="en-US" sz="1500" b="1" dirty="0">
                <a:solidFill>
                  <a:srgbClr val="50412B"/>
                </a:solidFill>
              </a:rPr>
              <a:t>steps up polarization in the polity</a:t>
            </a:r>
            <a:r>
              <a:rPr lang="en-US" sz="1500" dirty="0">
                <a:solidFill>
                  <a:srgbClr val="50412B"/>
                </a:solidFill>
              </a:rPr>
              <a:t>, meaning that he presents the cleavage between those for and against the substantive goal unbridgeable and, if the populist gets to power, those against the “common good”—or those who would constrain his action—are excluded from the nation in general and from those under the state’s moral obligation in particular </a:t>
            </a:r>
            <a:r>
              <a:rPr lang="en-US" sz="1500" b="1" dirty="0">
                <a:solidFill>
                  <a:srgbClr val="50412B"/>
                </a:solidFill>
              </a:rPr>
              <a:t>(</a:t>
            </a:r>
            <a:r>
              <a:rPr lang="en-US" sz="1500" b="1" dirty="0">
                <a:solidFill>
                  <a:srgbClr val="CD5F50"/>
                </a:solidFill>
              </a:rPr>
              <a:t>“us versus them” rhetoric</a:t>
            </a:r>
            <a:r>
              <a:rPr lang="en-US" sz="1500" b="1" dirty="0" smtClean="0">
                <a:solidFill>
                  <a:srgbClr val="50412B"/>
                </a:solidFill>
              </a:rPr>
              <a:t>)</a:t>
            </a:r>
            <a:r>
              <a:rPr lang="en-US" sz="1500" dirty="0" smtClean="0">
                <a:solidFill>
                  <a:srgbClr val="50412B"/>
                </a:solidFill>
              </a:rPr>
              <a:t>.</a:t>
            </a:r>
            <a:endParaRPr lang="hu-HU" sz="1500" dirty="0">
              <a:solidFill>
                <a:srgbClr val="50412B"/>
              </a:solidFill>
            </a:endParaRPr>
          </a:p>
        </p:txBody>
      </p:sp>
    </p:spTree>
    <p:extLst>
      <p:ext uri="{BB962C8B-B14F-4D97-AF65-F5344CB8AC3E}">
        <p14:creationId xmlns:p14="http://schemas.microsoft.com/office/powerpoint/2010/main" val="3303644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915988"/>
          </a:xfrm>
        </p:spPr>
        <p:txBody>
          <a:bodyPr>
            <a:noAutofit/>
          </a:bodyPr>
          <a:lstStyle/>
          <a:p>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Stigmatized groups’ criteria to </a:t>
            </a:r>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meet</a:t>
            </a:r>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en-GB"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r>
            <a:br>
              <a:rPr lang="en-GB"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the</a:t>
            </a:r>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needs of ideology applying functionality</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artalom helye 3"/>
          <p:cNvGraphicFramePr>
            <a:graphicFrameLocks noGrp="1"/>
          </p:cNvGraphicFramePr>
          <p:nvPr>
            <p:ph idx="4294967295"/>
            <p:extLst>
              <p:ext uri="{D42A27DB-BD31-4B8C-83A1-F6EECF244321}">
                <p14:modId xmlns:p14="http://schemas.microsoft.com/office/powerpoint/2010/main" val="3535829547"/>
              </p:ext>
            </p:extLst>
          </p:nvPr>
        </p:nvGraphicFramePr>
        <p:xfrm>
          <a:off x="107504" y="1002447"/>
          <a:ext cx="8928994" cy="3755841"/>
        </p:xfrm>
        <a:graphic>
          <a:graphicData uri="http://schemas.openxmlformats.org/drawingml/2006/table">
            <a:tbl>
              <a:tblPr firstRow="1" bandRow="1">
                <a:tableStyleId>{5940675A-B579-460E-94D1-54222C63F5DA}</a:tableStyleId>
              </a:tblPr>
              <a:tblGrid>
                <a:gridCol w="991209">
                  <a:extLst>
                    <a:ext uri="{9D8B030D-6E8A-4147-A177-3AD203B41FA5}">
                      <a16:colId xmlns:a16="http://schemas.microsoft.com/office/drawing/2014/main" val="20000"/>
                    </a:ext>
                  </a:extLst>
                </a:gridCol>
                <a:gridCol w="605847">
                  <a:extLst>
                    <a:ext uri="{9D8B030D-6E8A-4147-A177-3AD203B41FA5}">
                      <a16:colId xmlns:a16="http://schemas.microsoft.com/office/drawing/2014/main" val="20001"/>
                    </a:ext>
                  </a:extLst>
                </a:gridCol>
                <a:gridCol w="871121">
                  <a:extLst>
                    <a:ext uri="{9D8B030D-6E8A-4147-A177-3AD203B41FA5}">
                      <a16:colId xmlns:a16="http://schemas.microsoft.com/office/drawing/2014/main" val="20002"/>
                    </a:ext>
                  </a:extLst>
                </a:gridCol>
                <a:gridCol w="798528">
                  <a:extLst>
                    <a:ext uri="{9D8B030D-6E8A-4147-A177-3AD203B41FA5}">
                      <a16:colId xmlns:a16="http://schemas.microsoft.com/office/drawing/2014/main" val="20003"/>
                    </a:ext>
                  </a:extLst>
                </a:gridCol>
                <a:gridCol w="725934">
                  <a:extLst>
                    <a:ext uri="{9D8B030D-6E8A-4147-A177-3AD203B41FA5}">
                      <a16:colId xmlns:a16="http://schemas.microsoft.com/office/drawing/2014/main" val="20004"/>
                    </a:ext>
                  </a:extLst>
                </a:gridCol>
                <a:gridCol w="725934">
                  <a:extLst>
                    <a:ext uri="{9D8B030D-6E8A-4147-A177-3AD203B41FA5}">
                      <a16:colId xmlns:a16="http://schemas.microsoft.com/office/drawing/2014/main" val="20005"/>
                    </a:ext>
                  </a:extLst>
                </a:gridCol>
                <a:gridCol w="841863">
                  <a:extLst>
                    <a:ext uri="{9D8B030D-6E8A-4147-A177-3AD203B41FA5}">
                      <a16:colId xmlns:a16="http://schemas.microsoft.com/office/drawing/2014/main" val="20006"/>
                    </a:ext>
                  </a:extLst>
                </a:gridCol>
                <a:gridCol w="1045566">
                  <a:extLst>
                    <a:ext uri="{9D8B030D-6E8A-4147-A177-3AD203B41FA5}">
                      <a16:colId xmlns:a16="http://schemas.microsoft.com/office/drawing/2014/main" val="20007"/>
                    </a:ext>
                  </a:extLst>
                </a:gridCol>
                <a:gridCol w="943715">
                  <a:extLst>
                    <a:ext uri="{9D8B030D-6E8A-4147-A177-3AD203B41FA5}">
                      <a16:colId xmlns:a16="http://schemas.microsoft.com/office/drawing/2014/main" val="20008"/>
                    </a:ext>
                  </a:extLst>
                </a:gridCol>
                <a:gridCol w="1379277">
                  <a:extLst>
                    <a:ext uri="{9D8B030D-6E8A-4147-A177-3AD203B41FA5}">
                      <a16:colId xmlns:a16="http://schemas.microsoft.com/office/drawing/2014/main" val="20009"/>
                    </a:ext>
                  </a:extLst>
                </a:gridCol>
              </a:tblGrid>
              <a:tr h="615708">
                <a:tc rowSpan="2">
                  <a:txBody>
                    <a:bodyPr/>
                    <a:lstStyle/>
                    <a:p>
                      <a:endParaRPr lang="en-US" sz="1400" b="1" i="0" noProof="0" dirty="0">
                        <a:solidFill>
                          <a:srgbClr val="50412B"/>
                        </a:solidFill>
                      </a:endParaRPr>
                    </a:p>
                  </a:txBody>
                  <a:tcP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EFEAE4">
                        <a:alpha val="60000"/>
                      </a:srgbClr>
                    </a:solidFill>
                  </a:tcPr>
                </a:tc>
                <a:tc gridSpan="6">
                  <a:txBody>
                    <a:bodyPr/>
                    <a:lstStyle/>
                    <a:p>
                      <a:pPr algn="ctr"/>
                      <a:r>
                        <a:rPr lang="en-US" sz="1600" b="1" noProof="0" dirty="0" smtClean="0">
                          <a:solidFill>
                            <a:srgbClr val="50412B"/>
                          </a:solidFill>
                        </a:rPr>
                        <a:t>Cleavage dimension</a:t>
                      </a:r>
                      <a:r>
                        <a:rPr lang="en-US" sz="1600" b="1" baseline="0" noProof="0" dirty="0" smtClean="0">
                          <a:solidFill>
                            <a:srgbClr val="50412B"/>
                          </a:solidFill>
                        </a:rPr>
                        <a:t> </a:t>
                      </a:r>
                    </a:p>
                    <a:p>
                      <a:pPr algn="ctr"/>
                      <a:r>
                        <a:rPr lang="en-US" sz="1600" b="1" baseline="0" noProof="0" dirty="0" smtClean="0">
                          <a:solidFill>
                            <a:srgbClr val="50412B"/>
                          </a:solidFill>
                        </a:rPr>
                        <a:t>(potential for distinguishing ‘them’ and ‘us’)</a:t>
                      </a:r>
                      <a:endParaRPr lang="en-US" sz="11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hMerge="1">
                  <a:txBody>
                    <a:bodyPr/>
                    <a:lstStyle/>
                    <a:p>
                      <a:endParaRPr lang="hu-HU" sz="1200" b="1" dirty="0"/>
                    </a:p>
                  </a:txBody>
                  <a:tcPr/>
                </a:tc>
                <a:tc hMerge="1">
                  <a:txBody>
                    <a:bodyPr/>
                    <a:lstStyle/>
                    <a:p>
                      <a:endParaRPr lang="hu-HU" sz="1200" b="1" dirty="0"/>
                    </a:p>
                  </a:txBody>
                  <a:tcPr/>
                </a:tc>
                <a:tc hMerge="1">
                  <a:txBody>
                    <a:bodyPr/>
                    <a:lstStyle/>
                    <a:p>
                      <a:endParaRPr lang="hu-HU" sz="1200" b="1" dirty="0"/>
                    </a:p>
                  </a:txBody>
                  <a:tcPr/>
                </a:tc>
                <a:tc hMerge="1">
                  <a:txBody>
                    <a:bodyPr/>
                    <a:lstStyle/>
                    <a:p>
                      <a:endParaRPr lang="hu-HU" sz="1200" b="1" dirty="0"/>
                    </a:p>
                  </a:txBody>
                  <a:tcPr/>
                </a:tc>
                <a:tc hMerge="1">
                  <a:txBody>
                    <a:bodyPr/>
                    <a:lstStyle/>
                    <a:p>
                      <a:endParaRPr lang="hu-HU" sz="1200" b="1" dirty="0"/>
                    </a:p>
                  </a:txBody>
                  <a:tcPr/>
                </a:tc>
                <a:tc rowSpan="2">
                  <a:txBody>
                    <a:bodyPr/>
                    <a:lstStyle/>
                    <a:p>
                      <a:pPr algn="ctr"/>
                      <a:r>
                        <a:rPr lang="en-US" sz="1400" b="1" noProof="0" dirty="0" smtClean="0">
                          <a:solidFill>
                            <a:srgbClr val="50412B"/>
                          </a:solidFill>
                        </a:rPr>
                        <a:t>Fear generating potential</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rowSpan="2">
                  <a:txBody>
                    <a:bodyPr/>
                    <a:lstStyle/>
                    <a:p>
                      <a:pPr algn="ctr"/>
                      <a:r>
                        <a:rPr lang="en-US" sz="1400" b="1" noProof="0" dirty="0" smtClean="0">
                          <a:solidFill>
                            <a:srgbClr val="50412B"/>
                          </a:solidFill>
                        </a:rPr>
                        <a:t>Capacity of voice</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9B178">
                        <a:alpha val="50000"/>
                      </a:srgbClr>
                    </a:solidFill>
                  </a:tcPr>
                </a:tc>
                <a:tc rowSpan="2">
                  <a:txBody>
                    <a:bodyPr/>
                    <a:lstStyle/>
                    <a:p>
                      <a:pPr algn="ctr"/>
                      <a:r>
                        <a:rPr lang="en-US" sz="1400" b="1" noProof="0" dirty="0" smtClean="0">
                          <a:solidFill>
                            <a:srgbClr val="50412B"/>
                          </a:solidFill>
                        </a:rPr>
                        <a:t>Ideological instrument</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B3AA9D">
                        <a:alpha val="50000"/>
                      </a:srgbClr>
                    </a:solidFill>
                  </a:tcPr>
                </a:tc>
                <a:extLst>
                  <a:ext uri="{0D108BD9-81ED-4DB2-BD59-A6C34878D82A}">
                    <a16:rowId xmlns:a16="http://schemas.microsoft.com/office/drawing/2014/main" val="10000"/>
                  </a:ext>
                </a:extLst>
              </a:tr>
              <a:tr h="520128">
                <a:tc vMerge="1">
                  <a:txBody>
                    <a:bodyPr/>
                    <a:lstStyle/>
                    <a:p>
                      <a:endParaRPr lang="en-US" sz="1200" b="1" i="0" noProof="0" dirty="0"/>
                    </a:p>
                  </a:txBody>
                  <a:tcPr/>
                </a:tc>
                <a:tc>
                  <a:txBody>
                    <a:bodyPr/>
                    <a:lstStyle/>
                    <a:p>
                      <a:pPr algn="ctr"/>
                      <a:r>
                        <a:rPr lang="en-US" sz="1200" b="1" noProof="0" dirty="0" smtClean="0">
                          <a:solidFill>
                            <a:srgbClr val="50412B"/>
                          </a:solidFill>
                        </a:rPr>
                        <a:t>Ethnic</a:t>
                      </a:r>
                      <a:endParaRPr lang="en-US" sz="12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200" b="1" noProof="0" dirty="0" smtClean="0">
                          <a:solidFill>
                            <a:srgbClr val="50412B"/>
                          </a:solidFill>
                        </a:rPr>
                        <a:t>Language</a:t>
                      </a:r>
                      <a:endParaRPr lang="en-US" sz="12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200" b="1" noProof="0" dirty="0" smtClean="0">
                          <a:solidFill>
                            <a:srgbClr val="50412B"/>
                          </a:solidFill>
                        </a:rPr>
                        <a:t>Cultural</a:t>
                      </a:r>
                      <a:r>
                        <a:rPr lang="en-US" sz="1200" b="1" baseline="0" noProof="0" dirty="0" smtClean="0">
                          <a:solidFill>
                            <a:srgbClr val="50412B"/>
                          </a:solidFill>
                        </a:rPr>
                        <a:t> </a:t>
                      </a:r>
                      <a:r>
                        <a:rPr lang="en-US" sz="1200" b="1" noProof="0" dirty="0" smtClean="0">
                          <a:solidFill>
                            <a:srgbClr val="50412B"/>
                          </a:solidFill>
                        </a:rPr>
                        <a:t>tradition</a:t>
                      </a:r>
                      <a:endParaRPr lang="en-US" sz="12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200" b="1" noProof="0" dirty="0" smtClean="0">
                          <a:solidFill>
                            <a:srgbClr val="50412B"/>
                          </a:solidFill>
                        </a:rPr>
                        <a:t>Religion</a:t>
                      </a:r>
                      <a:endParaRPr lang="en-US" sz="12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200" b="1" noProof="0" smtClean="0">
                          <a:solidFill>
                            <a:srgbClr val="50412B"/>
                          </a:solidFill>
                        </a:rPr>
                        <a:t>Social status</a:t>
                      </a:r>
                      <a:endParaRPr lang="en-US" sz="1200" b="1" noProof="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200" b="1" noProof="0" dirty="0" smtClean="0">
                          <a:solidFill>
                            <a:srgbClr val="50412B"/>
                          </a:solidFill>
                        </a:rPr>
                        <a:t>Health condition</a:t>
                      </a:r>
                      <a:endParaRPr lang="en-US" sz="12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vMerge="1">
                  <a:txBody>
                    <a:bodyPr/>
                    <a:lstStyle/>
                    <a:p>
                      <a:endParaRPr lang="hu-HU" sz="1200" b="1" dirty="0"/>
                    </a:p>
                  </a:txBody>
                  <a:tcPr/>
                </a:tc>
                <a:tc vMerge="1">
                  <a:txBody>
                    <a:bodyPr/>
                    <a:lstStyle/>
                    <a:p>
                      <a:endParaRPr lang="hu-HU" sz="1200" b="1" dirty="0"/>
                    </a:p>
                  </a:txBody>
                  <a:tcPr/>
                </a:tc>
                <a:tc vMerge="1">
                  <a:txBody>
                    <a:bodyPr/>
                    <a:lstStyle/>
                    <a:p>
                      <a:endParaRPr lang="en-US" sz="1200" b="1" noProof="0" dirty="0"/>
                    </a:p>
                  </a:txBody>
                  <a:tcPr/>
                </a:tc>
                <a:extLst>
                  <a:ext uri="{0D108BD9-81ED-4DB2-BD59-A6C34878D82A}">
                    <a16:rowId xmlns:a16="http://schemas.microsoft.com/office/drawing/2014/main" val="10001"/>
                  </a:ext>
                </a:extLst>
              </a:tr>
              <a:tr h="429671">
                <a:tc>
                  <a:txBody>
                    <a:bodyPr/>
                    <a:lstStyle/>
                    <a:p>
                      <a:r>
                        <a:rPr lang="en-US" sz="1200" b="1" i="1" noProof="0" dirty="0" smtClean="0">
                          <a:solidFill>
                            <a:srgbClr val="50412B"/>
                          </a:solidFill>
                        </a:rPr>
                        <a:t>Unemployed</a:t>
                      </a:r>
                      <a:endParaRPr lang="en-US" sz="1200" b="1" i="1" noProof="0" dirty="0">
                        <a:solidFill>
                          <a:srgbClr val="50412B"/>
                        </a:solidFill>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9B178">
                        <a:alpha val="50000"/>
                      </a:srgbClr>
                    </a:solidFill>
                  </a:tcPr>
                </a:tc>
                <a:tc>
                  <a:txBody>
                    <a:bodyPr/>
                    <a:lstStyle/>
                    <a:p>
                      <a:pPr algn="ctr"/>
                      <a:r>
                        <a:rPr lang="en-US" sz="1200" b="1" noProof="0" dirty="0" smtClean="0">
                          <a:solidFill>
                            <a:srgbClr val="50412B"/>
                          </a:solidFill>
                        </a:rPr>
                        <a:t>Lack of solidarity</a:t>
                      </a:r>
                      <a:endParaRPr lang="en-US" sz="1200" b="1" noProof="0" dirty="0">
                        <a:solidFill>
                          <a:srgbClr val="50412B"/>
                        </a:solidFill>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B3AA9D">
                        <a:alpha val="50000"/>
                      </a:srgbClr>
                    </a:solidFill>
                  </a:tcPr>
                </a:tc>
                <a:extLst>
                  <a:ext uri="{0D108BD9-81ED-4DB2-BD59-A6C34878D82A}">
                    <a16:rowId xmlns:a16="http://schemas.microsoft.com/office/drawing/2014/main" val="10002"/>
                  </a:ext>
                </a:extLst>
              </a:tr>
              <a:tr h="486085">
                <a:tc>
                  <a:txBody>
                    <a:bodyPr/>
                    <a:lstStyle/>
                    <a:p>
                      <a:r>
                        <a:rPr lang="en-US" sz="1200" b="1" i="1" noProof="0" dirty="0" smtClean="0">
                          <a:solidFill>
                            <a:srgbClr val="50412B"/>
                          </a:solidFill>
                        </a:rPr>
                        <a:t>Critical intellectuals</a:t>
                      </a:r>
                      <a:endParaRPr lang="en-US" sz="1200" b="1" i="1" noProof="0" dirty="0">
                        <a:solidFill>
                          <a:srgbClr val="50412B"/>
                        </a:solidFill>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XXX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9B178">
                        <a:alpha val="50000"/>
                      </a:srgbClr>
                    </a:solidFill>
                  </a:tcPr>
                </a:tc>
                <a:tc>
                  <a:txBody>
                    <a:bodyPr/>
                    <a:lstStyle/>
                    <a:p>
                      <a:pPr algn="ctr"/>
                      <a:r>
                        <a:rPr lang="en-US" sz="1200" b="1" noProof="0" dirty="0" smtClean="0">
                          <a:solidFill>
                            <a:srgbClr val="50412B"/>
                          </a:solidFill>
                        </a:rPr>
                        <a:t>Anti-elitism</a:t>
                      </a:r>
                      <a:endParaRPr lang="en-US" sz="1200" b="1" noProof="0" dirty="0">
                        <a:solidFill>
                          <a:srgbClr val="50412B"/>
                        </a:solidFill>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B3AA9D">
                        <a:alpha val="50000"/>
                      </a:srgbClr>
                    </a:solidFill>
                  </a:tcPr>
                </a:tc>
                <a:extLst>
                  <a:ext uri="{0D108BD9-81ED-4DB2-BD59-A6C34878D82A}">
                    <a16:rowId xmlns:a16="http://schemas.microsoft.com/office/drawing/2014/main" val="10003"/>
                  </a:ext>
                </a:extLst>
              </a:tr>
              <a:tr h="486085">
                <a:tc>
                  <a:txBody>
                    <a:bodyPr/>
                    <a:lstStyle/>
                    <a:p>
                      <a:r>
                        <a:rPr lang="en-US" sz="1200" b="1" i="1" noProof="0" dirty="0" smtClean="0">
                          <a:solidFill>
                            <a:srgbClr val="50412B"/>
                          </a:solidFill>
                        </a:rPr>
                        <a:t>Homeless</a:t>
                      </a:r>
                      <a:r>
                        <a:rPr lang="en-US" sz="1200" b="1" i="1" baseline="0" noProof="0" dirty="0" smtClean="0">
                          <a:solidFill>
                            <a:srgbClr val="50412B"/>
                          </a:solidFill>
                        </a:rPr>
                        <a:t> people</a:t>
                      </a:r>
                      <a:endParaRPr lang="en-US" sz="1200" b="1" i="1" noProof="0" dirty="0">
                        <a:solidFill>
                          <a:srgbClr val="50412B"/>
                        </a:solidFill>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9B178">
                        <a:alpha val="50000"/>
                      </a:srgbClr>
                    </a:solidFill>
                  </a:tcPr>
                </a:tc>
                <a:tc>
                  <a:txBody>
                    <a:bodyPr/>
                    <a:lstStyle/>
                    <a:p>
                      <a:pPr algn="ctr"/>
                      <a:r>
                        <a:rPr lang="en-US" sz="1200" b="1" noProof="0" dirty="0" smtClean="0">
                          <a:solidFill>
                            <a:srgbClr val="50412B"/>
                          </a:solidFill>
                        </a:rPr>
                        <a:t>Lack of solidarity</a:t>
                      </a:r>
                      <a:endParaRPr lang="en-US" sz="1200" b="1" noProof="0" dirty="0">
                        <a:solidFill>
                          <a:srgbClr val="50412B"/>
                        </a:solidFill>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B3AA9D">
                        <a:alpha val="50000"/>
                      </a:srgbClr>
                    </a:solidFill>
                  </a:tcPr>
                </a:tc>
                <a:extLst>
                  <a:ext uri="{0D108BD9-81ED-4DB2-BD59-A6C34878D82A}">
                    <a16:rowId xmlns:a16="http://schemas.microsoft.com/office/drawing/2014/main" val="10004"/>
                  </a:ext>
                </a:extLst>
              </a:tr>
              <a:tr h="291651">
                <a:tc>
                  <a:txBody>
                    <a:bodyPr/>
                    <a:lstStyle/>
                    <a:p>
                      <a:r>
                        <a:rPr lang="en-US" sz="1200" b="1" i="1" noProof="0" dirty="0" smtClean="0">
                          <a:solidFill>
                            <a:srgbClr val="50412B"/>
                          </a:solidFill>
                        </a:rPr>
                        <a:t>Jews</a:t>
                      </a:r>
                      <a:endParaRPr lang="en-US" sz="1200" b="1" i="1" noProof="0" dirty="0">
                        <a:solidFill>
                          <a:srgbClr val="50412B"/>
                        </a:solidFill>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smtClean="0">
                          <a:solidFill>
                            <a:srgbClr val="50412B"/>
                          </a:solidFill>
                        </a:rPr>
                        <a:t>X</a:t>
                      </a:r>
                      <a:endParaRPr lang="en-US" sz="1400" b="1" noProof="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smtClean="0">
                          <a:solidFill>
                            <a:srgbClr val="50412B"/>
                          </a:solidFill>
                        </a:rPr>
                        <a:t>X</a:t>
                      </a:r>
                      <a:endParaRPr lang="en-US" sz="1400" b="1" noProof="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XXX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XXXX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9B178">
                        <a:alpha val="50000"/>
                      </a:srgbClr>
                    </a:solidFill>
                  </a:tcPr>
                </a:tc>
                <a:tc>
                  <a:txBody>
                    <a:bodyPr/>
                    <a:lstStyle/>
                    <a:p>
                      <a:pPr algn="ctr"/>
                      <a:r>
                        <a:rPr lang="en-US" sz="1200" b="1" noProof="0" dirty="0" smtClean="0">
                          <a:solidFill>
                            <a:srgbClr val="50412B"/>
                          </a:solidFill>
                        </a:rPr>
                        <a:t>Anti-Semitism</a:t>
                      </a:r>
                      <a:endParaRPr lang="en-US" sz="1200" b="1" noProof="0" dirty="0">
                        <a:solidFill>
                          <a:srgbClr val="50412B"/>
                        </a:solidFill>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B3AA9D">
                        <a:alpha val="50000"/>
                      </a:srgbClr>
                    </a:solidFill>
                  </a:tcPr>
                </a:tc>
                <a:extLst>
                  <a:ext uri="{0D108BD9-81ED-4DB2-BD59-A6C34878D82A}">
                    <a16:rowId xmlns:a16="http://schemas.microsoft.com/office/drawing/2014/main" val="10005"/>
                  </a:ext>
                </a:extLst>
              </a:tr>
              <a:tr h="291651">
                <a:tc>
                  <a:txBody>
                    <a:bodyPr/>
                    <a:lstStyle/>
                    <a:p>
                      <a:r>
                        <a:rPr lang="en-US" sz="1200" b="1" i="1" noProof="0" dirty="0" err="1" smtClean="0">
                          <a:solidFill>
                            <a:srgbClr val="50412B"/>
                          </a:solidFill>
                        </a:rPr>
                        <a:t>Romas</a:t>
                      </a:r>
                      <a:endParaRPr lang="en-US" sz="1200" b="1" i="1" noProof="0" dirty="0">
                        <a:solidFill>
                          <a:srgbClr val="50412B"/>
                        </a:solidFill>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1400" b="1" noProof="0" dirty="0" smtClean="0">
                          <a:solidFill>
                            <a:srgbClr val="50412B"/>
                          </a:solidFill>
                        </a:rPr>
                        <a:t>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XXXX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9B178">
                        <a:alpha val="50000"/>
                      </a:srgbClr>
                    </a:solidFill>
                  </a:tcPr>
                </a:tc>
                <a:tc>
                  <a:txBody>
                    <a:bodyPr/>
                    <a:lstStyle/>
                    <a:p>
                      <a:pPr algn="ctr"/>
                      <a:r>
                        <a:rPr lang="en-US" sz="1200" b="1" noProof="0" dirty="0" smtClean="0">
                          <a:solidFill>
                            <a:srgbClr val="50412B"/>
                          </a:solidFill>
                        </a:rPr>
                        <a:t>Racism</a:t>
                      </a:r>
                      <a:endParaRPr lang="en-US" sz="1200" b="1" noProof="0" dirty="0">
                        <a:solidFill>
                          <a:srgbClr val="50412B"/>
                        </a:solidFill>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B3AA9D">
                        <a:alpha val="50000"/>
                      </a:srgbClr>
                    </a:solidFill>
                  </a:tcPr>
                </a:tc>
                <a:extLst>
                  <a:ext uri="{0D108BD9-81ED-4DB2-BD59-A6C34878D82A}">
                    <a16:rowId xmlns:a16="http://schemas.microsoft.com/office/drawing/2014/main" val="10006"/>
                  </a:ext>
                </a:extLst>
              </a:tr>
              <a:tr h="608564">
                <a:tc>
                  <a:txBody>
                    <a:bodyPr/>
                    <a:lstStyle/>
                    <a:p>
                      <a:r>
                        <a:rPr lang="en-US" sz="1200" b="1" i="1" noProof="0" dirty="0" smtClean="0">
                          <a:solidFill>
                            <a:srgbClr val="50412B"/>
                          </a:solidFill>
                        </a:rPr>
                        <a:t>Migrants</a:t>
                      </a:r>
                      <a:endParaRPr lang="en-US" sz="1200" b="1" i="1" noProof="0" dirty="0">
                        <a:solidFill>
                          <a:srgbClr val="50412B"/>
                        </a:solidFill>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en-US" sz="1400" b="1" noProof="0" dirty="0" smtClean="0">
                          <a:solidFill>
                            <a:srgbClr val="50412B"/>
                          </a:solidFill>
                        </a:rPr>
                        <a:t>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XXXXXX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9B178">
                        <a:alpha val="5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noProof="0" dirty="0" smtClean="0">
                          <a:solidFill>
                            <a:srgbClr val="50412B"/>
                          </a:solidFill>
                        </a:rPr>
                        <a:t>Xenophobia</a:t>
                      </a: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B3AA9D">
                        <a:alpha val="50000"/>
                      </a:srgbClr>
                    </a:solidFill>
                  </a:tcPr>
                </a:tc>
                <a:extLst>
                  <a:ext uri="{0D108BD9-81ED-4DB2-BD59-A6C34878D82A}">
                    <a16:rowId xmlns:a16="http://schemas.microsoft.com/office/drawing/2014/main" val="10007"/>
                  </a:ext>
                </a:extLst>
              </a:tr>
            </a:tbl>
          </a:graphicData>
        </a:graphic>
      </p:graphicFrame>
      <p:sp>
        <p:nvSpPr>
          <p:cNvPr id="7" name="TextBox 6"/>
          <p:cNvSpPr txBox="1"/>
          <p:nvPr/>
        </p:nvSpPr>
        <p:spPr>
          <a:xfrm>
            <a:off x="107505" y="4758288"/>
            <a:ext cx="648071" cy="261610"/>
          </a:xfrm>
          <a:prstGeom prst="rect">
            <a:avLst/>
          </a:prstGeom>
          <a:noFill/>
        </p:spPr>
        <p:txBody>
          <a:bodyPr wrap="square" rtlCol="0">
            <a:spAutoFit/>
          </a:bodyPr>
          <a:lstStyle/>
          <a:p>
            <a:r>
              <a:rPr lang="hu-HU" sz="1100" b="1" u="sng" dirty="0" err="1" smtClean="0">
                <a:solidFill>
                  <a:srgbClr val="50412B"/>
                </a:solidFill>
              </a:rPr>
              <a:t>Legend</a:t>
            </a:r>
            <a:r>
              <a:rPr lang="hu-HU" sz="1100" b="1" u="sng" dirty="0" smtClean="0">
                <a:solidFill>
                  <a:srgbClr val="50412B"/>
                </a:solidFill>
              </a:rPr>
              <a:t>:</a:t>
            </a:r>
            <a:endParaRPr lang="en-US" sz="1100" b="1" u="sng" dirty="0">
              <a:solidFill>
                <a:srgbClr val="50412B"/>
              </a:solidFill>
            </a:endParaRPr>
          </a:p>
        </p:txBody>
      </p:sp>
      <p:sp>
        <p:nvSpPr>
          <p:cNvPr id="8" name="Rectangle 7"/>
          <p:cNvSpPr/>
          <p:nvPr/>
        </p:nvSpPr>
        <p:spPr>
          <a:xfrm>
            <a:off x="824188" y="4838914"/>
            <a:ext cx="288032" cy="143669"/>
          </a:xfrm>
          <a:prstGeom prst="rect">
            <a:avLst/>
          </a:prstGeom>
          <a:solidFill>
            <a:srgbClr val="6B95A1">
              <a:alpha val="50000"/>
            </a:srgbClr>
          </a:solidFill>
          <a:ln w="12700">
            <a:solidFill>
              <a:srgbClr val="B3AA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83768" y="4823948"/>
            <a:ext cx="288032" cy="143669"/>
          </a:xfrm>
          <a:prstGeom prst="rect">
            <a:avLst/>
          </a:prstGeom>
          <a:solidFill>
            <a:srgbClr val="E9B178">
              <a:alpha val="50000"/>
            </a:srgbClr>
          </a:solidFill>
          <a:ln w="12700">
            <a:solidFill>
              <a:srgbClr val="B3AA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81432" y="4823947"/>
            <a:ext cx="288032" cy="143669"/>
          </a:xfrm>
          <a:prstGeom prst="rect">
            <a:avLst/>
          </a:prstGeom>
          <a:solidFill>
            <a:srgbClr val="B3AA9D">
              <a:alpha val="50000"/>
            </a:srgbClr>
          </a:solidFill>
          <a:ln w="12700">
            <a:solidFill>
              <a:srgbClr val="B3AA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12220" y="4762710"/>
            <a:ext cx="1371548" cy="261610"/>
          </a:xfrm>
          <a:prstGeom prst="rect">
            <a:avLst/>
          </a:prstGeom>
          <a:noFill/>
        </p:spPr>
        <p:txBody>
          <a:bodyPr wrap="square" rtlCol="0">
            <a:spAutoFit/>
          </a:bodyPr>
          <a:lstStyle/>
          <a:p>
            <a:r>
              <a:rPr lang="hu-HU" sz="1100" b="1" dirty="0" smtClean="0">
                <a:solidFill>
                  <a:srgbClr val="50412B"/>
                </a:solidFill>
              </a:rPr>
              <a:t>: </a:t>
            </a:r>
            <a:r>
              <a:rPr lang="hu-HU" sz="1100" b="1" dirty="0" err="1" smtClean="0">
                <a:solidFill>
                  <a:srgbClr val="50412B"/>
                </a:solidFill>
              </a:rPr>
              <a:t>facilitating</a:t>
            </a:r>
            <a:r>
              <a:rPr lang="hu-HU" sz="1100" b="1" dirty="0" smtClean="0">
                <a:solidFill>
                  <a:srgbClr val="50412B"/>
                </a:solidFill>
              </a:rPr>
              <a:t> </a:t>
            </a:r>
            <a:r>
              <a:rPr lang="hu-HU" sz="1100" b="1" dirty="0" err="1" smtClean="0">
                <a:solidFill>
                  <a:srgbClr val="50412B"/>
                </a:solidFill>
              </a:rPr>
              <a:t>factor</a:t>
            </a:r>
            <a:endParaRPr lang="en-US" sz="1100" b="1" dirty="0">
              <a:solidFill>
                <a:srgbClr val="50412B"/>
              </a:solidFill>
            </a:endParaRPr>
          </a:p>
        </p:txBody>
      </p:sp>
      <p:sp>
        <p:nvSpPr>
          <p:cNvPr id="13" name="TextBox 12"/>
          <p:cNvSpPr txBox="1"/>
          <p:nvPr/>
        </p:nvSpPr>
        <p:spPr>
          <a:xfrm>
            <a:off x="2771799" y="4758288"/>
            <a:ext cx="1213551" cy="261610"/>
          </a:xfrm>
          <a:prstGeom prst="rect">
            <a:avLst/>
          </a:prstGeom>
          <a:noFill/>
        </p:spPr>
        <p:txBody>
          <a:bodyPr wrap="square" rtlCol="0">
            <a:spAutoFit/>
          </a:bodyPr>
          <a:lstStyle/>
          <a:p>
            <a:r>
              <a:rPr lang="hu-HU" sz="1100" b="1" dirty="0" smtClean="0">
                <a:solidFill>
                  <a:srgbClr val="50412B"/>
                </a:solidFill>
              </a:rPr>
              <a:t>: </a:t>
            </a:r>
            <a:r>
              <a:rPr lang="hu-HU" sz="1100" b="1" dirty="0" err="1" smtClean="0">
                <a:solidFill>
                  <a:srgbClr val="50412B"/>
                </a:solidFill>
              </a:rPr>
              <a:t>hindering</a:t>
            </a:r>
            <a:r>
              <a:rPr lang="hu-HU" sz="1100" b="1" dirty="0" smtClean="0">
                <a:solidFill>
                  <a:srgbClr val="50412B"/>
                </a:solidFill>
              </a:rPr>
              <a:t> </a:t>
            </a:r>
            <a:r>
              <a:rPr lang="hu-HU" sz="1100" b="1" dirty="0" err="1" smtClean="0">
                <a:solidFill>
                  <a:srgbClr val="50412B"/>
                </a:solidFill>
              </a:rPr>
              <a:t>factor</a:t>
            </a:r>
            <a:endParaRPr lang="en-US" sz="1100" b="1" dirty="0">
              <a:solidFill>
                <a:srgbClr val="50412B"/>
              </a:solidFill>
            </a:endParaRPr>
          </a:p>
        </p:txBody>
      </p:sp>
      <p:sp>
        <p:nvSpPr>
          <p:cNvPr id="14" name="TextBox 13"/>
          <p:cNvSpPr txBox="1"/>
          <p:nvPr/>
        </p:nvSpPr>
        <p:spPr>
          <a:xfrm>
            <a:off x="4369465" y="4764977"/>
            <a:ext cx="1354663" cy="261610"/>
          </a:xfrm>
          <a:prstGeom prst="rect">
            <a:avLst/>
          </a:prstGeom>
          <a:noFill/>
        </p:spPr>
        <p:txBody>
          <a:bodyPr wrap="square" rtlCol="0">
            <a:spAutoFit/>
          </a:bodyPr>
          <a:lstStyle/>
          <a:p>
            <a:r>
              <a:rPr lang="hu-HU" sz="1100" b="1" dirty="0" smtClean="0">
                <a:solidFill>
                  <a:srgbClr val="50412B"/>
                </a:solidFill>
              </a:rPr>
              <a:t>: ideological carrier</a:t>
            </a:r>
            <a:endParaRPr lang="en-US" sz="1100" b="1" dirty="0">
              <a:solidFill>
                <a:srgbClr val="50412B"/>
              </a:solidFill>
            </a:endParaRPr>
          </a:p>
        </p:txBody>
      </p:sp>
    </p:spTree>
    <p:extLst>
      <p:ext uri="{BB962C8B-B14F-4D97-AF65-F5344CB8AC3E}">
        <p14:creationId xmlns:p14="http://schemas.microsoft.com/office/powerpoint/2010/main" val="1155339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915988"/>
          </a:xfrm>
        </p:spPr>
        <p:txBody>
          <a:bodyPr>
            <a:noAutofit/>
          </a:bodyPr>
          <a:lstStyle/>
          <a:p>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Applied ideology: p</a:t>
            </a:r>
            <a:r>
              <a:rPr lang="en-US"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olitical</a:t>
            </a: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functions </a:t>
            </a:r>
            <a:b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of </a:t>
            </a:r>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ideological panels used by the ruling party</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artalom helye 3"/>
          <p:cNvGraphicFramePr>
            <a:graphicFrameLocks noGrp="1"/>
          </p:cNvGraphicFramePr>
          <p:nvPr>
            <p:ph idx="4294967295"/>
            <p:extLst>
              <p:ext uri="{D42A27DB-BD31-4B8C-83A1-F6EECF244321}">
                <p14:modId xmlns:p14="http://schemas.microsoft.com/office/powerpoint/2010/main" val="2681523714"/>
              </p:ext>
            </p:extLst>
          </p:nvPr>
        </p:nvGraphicFramePr>
        <p:xfrm>
          <a:off x="107950" y="987826"/>
          <a:ext cx="8928101" cy="3816022"/>
        </p:xfrm>
        <a:graphic>
          <a:graphicData uri="http://schemas.openxmlformats.org/drawingml/2006/table">
            <a:tbl>
              <a:tblPr firstRow="1" bandRow="1">
                <a:tableStyleId>{5940675A-B579-460E-94D1-54222C63F5DA}</a:tableStyleId>
              </a:tblPr>
              <a:tblGrid>
                <a:gridCol w="977907">
                  <a:extLst>
                    <a:ext uri="{9D8B030D-6E8A-4147-A177-3AD203B41FA5}">
                      <a16:colId xmlns:a16="http://schemas.microsoft.com/office/drawing/2014/main" val="20000"/>
                    </a:ext>
                  </a:extLst>
                </a:gridCol>
                <a:gridCol w="2189999">
                  <a:extLst>
                    <a:ext uri="{9D8B030D-6E8A-4147-A177-3AD203B41FA5}">
                      <a16:colId xmlns:a16="http://schemas.microsoft.com/office/drawing/2014/main" val="20001"/>
                    </a:ext>
                  </a:extLst>
                </a:gridCol>
                <a:gridCol w="3168352">
                  <a:extLst>
                    <a:ext uri="{9D8B030D-6E8A-4147-A177-3AD203B41FA5}">
                      <a16:colId xmlns:a16="http://schemas.microsoft.com/office/drawing/2014/main" val="20002"/>
                    </a:ext>
                  </a:extLst>
                </a:gridCol>
                <a:gridCol w="2591843">
                  <a:extLst>
                    <a:ext uri="{9D8B030D-6E8A-4147-A177-3AD203B41FA5}">
                      <a16:colId xmlns:a16="http://schemas.microsoft.com/office/drawing/2014/main" val="20003"/>
                    </a:ext>
                  </a:extLst>
                </a:gridCol>
              </a:tblGrid>
              <a:tr h="580342">
                <a:tc>
                  <a:txBody>
                    <a:bodyPr/>
                    <a:lstStyle/>
                    <a:p>
                      <a:pPr algn="l"/>
                      <a:r>
                        <a:rPr lang="en-US" sz="1600" b="1" i="1" noProof="0" dirty="0" smtClean="0">
                          <a:solidFill>
                            <a:srgbClr val="50412B"/>
                          </a:solidFill>
                        </a:rPr>
                        <a:t>Slogan</a:t>
                      </a:r>
                      <a:endParaRPr lang="en-US" sz="1600" b="1" i="1" noProof="0" dirty="0">
                        <a:solidFill>
                          <a:srgbClr val="50412B"/>
                        </a:solidFill>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r>
                        <a:rPr lang="en-US" sz="1600" b="1" i="1" noProof="0" dirty="0" smtClean="0">
                          <a:solidFill>
                            <a:srgbClr val="4D7C85"/>
                          </a:solidFill>
                        </a:rPr>
                        <a:t>The phenomenon the slogan refers to</a:t>
                      </a:r>
                      <a:endParaRPr lang="en-US" sz="1600" b="1" i="1" noProof="0" dirty="0">
                        <a:solidFill>
                          <a:srgbClr val="4D7C85"/>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r>
                        <a:rPr lang="en-US" sz="1600" b="1" i="1" noProof="0" smtClean="0">
                          <a:solidFill>
                            <a:srgbClr val="4D7C85"/>
                          </a:solidFill>
                        </a:rPr>
                        <a:t>Function</a:t>
                      </a:r>
                      <a:endParaRPr lang="en-US" sz="1600" b="1" i="1" noProof="0">
                        <a:solidFill>
                          <a:srgbClr val="4D7C85"/>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r>
                        <a:rPr lang="en-US" sz="1600" b="1" i="1" noProof="0" dirty="0" smtClean="0">
                          <a:solidFill>
                            <a:srgbClr val="4D7C85"/>
                          </a:solidFill>
                        </a:rPr>
                        <a:t>Stigmatized</a:t>
                      </a:r>
                      <a:r>
                        <a:rPr lang="en-US" sz="1600" b="1" i="1" baseline="0" noProof="0" dirty="0" smtClean="0">
                          <a:solidFill>
                            <a:srgbClr val="4D7C85"/>
                          </a:solidFill>
                        </a:rPr>
                        <a:t> groups</a:t>
                      </a:r>
                      <a:endParaRPr lang="en-US" sz="1600" b="1" i="1" noProof="0" dirty="0">
                        <a:solidFill>
                          <a:srgbClr val="4D7C85"/>
                        </a:solidFill>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10000"/>
                  </a:ext>
                </a:extLst>
              </a:tr>
              <a:tr h="1221772">
                <a:tc>
                  <a:txBody>
                    <a:bodyPr/>
                    <a:lstStyle/>
                    <a:p>
                      <a:r>
                        <a:rPr lang="en-US" sz="1800" b="1" i="0" u="none" noProof="0" smtClean="0">
                          <a:solidFill>
                            <a:srgbClr val="4D7C85"/>
                          </a:solidFill>
                        </a:rPr>
                        <a:t>God</a:t>
                      </a:r>
                      <a:endParaRPr lang="en-US" sz="1800" b="1" i="0" u="none" noProof="0">
                        <a:solidFill>
                          <a:srgbClr val="4D7C85"/>
                        </a:solidFill>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sz="1400" b="1" noProof="0" dirty="0" smtClean="0">
                          <a:solidFill>
                            <a:srgbClr val="50412B"/>
                          </a:solidFill>
                        </a:rPr>
                        <a:t>Moral</a:t>
                      </a:r>
                      <a:r>
                        <a:rPr lang="en-US" sz="1400" b="1" baseline="0" noProof="0" dirty="0" smtClean="0">
                          <a:solidFill>
                            <a:srgbClr val="50412B"/>
                          </a:solidFill>
                        </a:rPr>
                        <a:t> position</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sz="1400" b="1" baseline="0" noProof="0" dirty="0" smtClean="0">
                          <a:solidFill>
                            <a:srgbClr val="50412B"/>
                          </a:solidFill>
                        </a:rPr>
                        <a:t>(</a:t>
                      </a:r>
                      <a:r>
                        <a:rPr lang="en-US" sz="1400" b="1" baseline="0" noProof="0" dirty="0" err="1" smtClean="0">
                          <a:solidFill>
                            <a:srgbClr val="50412B"/>
                          </a:solidFill>
                        </a:rPr>
                        <a:t>i</a:t>
                      </a:r>
                      <a:r>
                        <a:rPr lang="en-US" sz="1400" b="1" baseline="0" noProof="0" dirty="0" smtClean="0">
                          <a:solidFill>
                            <a:srgbClr val="50412B"/>
                          </a:solidFill>
                        </a:rPr>
                        <a:t>) </a:t>
                      </a:r>
                      <a:r>
                        <a:rPr lang="en-US" sz="1400" b="1" noProof="0" dirty="0" smtClean="0">
                          <a:solidFill>
                            <a:srgbClr val="50412B"/>
                          </a:solidFill>
                        </a:rPr>
                        <a:t>Depriving opponents of moral</a:t>
                      </a:r>
                      <a:r>
                        <a:rPr lang="en-US" sz="1400" b="1" baseline="0" noProof="0" dirty="0" smtClean="0">
                          <a:solidFill>
                            <a:srgbClr val="50412B"/>
                          </a:solidFill>
                        </a:rPr>
                        <a:t> acceptability</a:t>
                      </a:r>
                      <a:br>
                        <a:rPr lang="en-US" sz="1400" b="1" baseline="0" noProof="0" dirty="0" smtClean="0">
                          <a:solidFill>
                            <a:srgbClr val="50412B"/>
                          </a:solidFill>
                        </a:rPr>
                      </a:br>
                      <a:r>
                        <a:rPr lang="en-US" sz="1400" b="1" baseline="0" noProof="0" dirty="0" smtClean="0">
                          <a:solidFill>
                            <a:srgbClr val="50412B"/>
                          </a:solidFill>
                        </a:rPr>
                        <a:t>(ii) Making competing policies undisputable</a:t>
                      </a:r>
                      <a:endParaRPr lang="hu-HU" sz="1400" b="1" baseline="0" noProof="0" dirty="0" smtClean="0">
                        <a:solidFill>
                          <a:srgbClr val="50412B"/>
                        </a:solidFill>
                      </a:endParaRPr>
                    </a:p>
                    <a:p>
                      <a:pPr>
                        <a:buFont typeface="Wingdings"/>
                        <a:buChar char="à"/>
                      </a:pPr>
                      <a:r>
                        <a:rPr lang="hu-HU" sz="1800" b="1" noProof="0" dirty="0" smtClean="0">
                          <a:solidFill>
                            <a:srgbClr val="8D503B"/>
                          </a:solidFill>
                        </a:rPr>
                        <a:t>  DISPUTE</a:t>
                      </a:r>
                      <a:endParaRPr lang="en-US" sz="1400" b="1" noProof="0" dirty="0">
                        <a:solidFill>
                          <a:srgbClr val="8D503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sz="1400" b="1" noProof="0" dirty="0" smtClean="0">
                          <a:solidFill>
                            <a:srgbClr val="50412B"/>
                          </a:solidFill>
                        </a:rPr>
                        <a:t>Atheist</a:t>
                      </a:r>
                      <a:r>
                        <a:rPr lang="en-US" sz="1400" b="1" baseline="0" noProof="0" dirty="0" smtClean="0">
                          <a:solidFill>
                            <a:srgbClr val="50412B"/>
                          </a:solidFill>
                        </a:rPr>
                        <a:t>s, liberals, etc.</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10001"/>
                  </a:ext>
                </a:extLst>
              </a:tr>
              <a:tr h="1005946">
                <a:tc>
                  <a:txBody>
                    <a:bodyPr/>
                    <a:lstStyle/>
                    <a:p>
                      <a:r>
                        <a:rPr lang="en-US" sz="1800" b="1" i="0" u="none" noProof="0" smtClean="0">
                          <a:solidFill>
                            <a:srgbClr val="4D7C85"/>
                          </a:solidFill>
                        </a:rPr>
                        <a:t>Nation</a:t>
                      </a:r>
                      <a:endParaRPr lang="en-US" sz="1800" b="1" i="0" u="none" noProof="0">
                        <a:solidFill>
                          <a:srgbClr val="4D7C85"/>
                        </a:solidFill>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sz="1400" b="1" noProof="0" dirty="0" smtClean="0">
                          <a:solidFill>
                            <a:srgbClr val="50412B"/>
                          </a:solidFill>
                        </a:rPr>
                        <a:t>Adopted political family (political-economic</a:t>
                      </a:r>
                      <a:r>
                        <a:rPr lang="en-US" sz="1400" b="1" baseline="0" noProof="0" dirty="0" smtClean="0">
                          <a:solidFill>
                            <a:srgbClr val="50412B"/>
                          </a:solidFill>
                        </a:rPr>
                        <a:t> clan)</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sz="1400" b="1" noProof="0" dirty="0" smtClean="0">
                          <a:solidFill>
                            <a:srgbClr val="50412B"/>
                          </a:solidFill>
                        </a:rPr>
                        <a:t>(</a:t>
                      </a:r>
                      <a:r>
                        <a:rPr lang="en-US" sz="1400" b="1" noProof="0" dirty="0" err="1" smtClean="0">
                          <a:solidFill>
                            <a:srgbClr val="50412B"/>
                          </a:solidFill>
                        </a:rPr>
                        <a:t>i</a:t>
                      </a:r>
                      <a:r>
                        <a:rPr lang="en-US" sz="1400" b="1" noProof="0" dirty="0" smtClean="0">
                          <a:solidFill>
                            <a:srgbClr val="50412B"/>
                          </a:solidFill>
                        </a:rPr>
                        <a:t>)</a:t>
                      </a:r>
                      <a:r>
                        <a:rPr lang="en-US" sz="1400" b="1" baseline="0" noProof="0" dirty="0" smtClean="0">
                          <a:solidFill>
                            <a:srgbClr val="50412B"/>
                          </a:solidFill>
                        </a:rPr>
                        <a:t> E</a:t>
                      </a:r>
                      <a:r>
                        <a:rPr lang="en-US" sz="1400" b="1" noProof="0" dirty="0" smtClean="0">
                          <a:solidFill>
                            <a:srgbClr val="50412B"/>
                          </a:solidFill>
                        </a:rPr>
                        <a:t>xcludin</a:t>
                      </a:r>
                      <a:r>
                        <a:rPr lang="en-US" sz="1400" b="1" baseline="0" noProof="0" dirty="0" smtClean="0">
                          <a:solidFill>
                            <a:srgbClr val="50412B"/>
                          </a:solidFill>
                        </a:rPr>
                        <a:t>g opposition from the nation</a:t>
                      </a:r>
                      <a:br>
                        <a:rPr lang="en-US" sz="1400" b="1" baseline="0" noProof="0" dirty="0" smtClean="0">
                          <a:solidFill>
                            <a:srgbClr val="50412B"/>
                          </a:solidFill>
                        </a:rPr>
                      </a:br>
                      <a:r>
                        <a:rPr lang="en-US" sz="1400" b="1" baseline="0" noProof="0" dirty="0" smtClean="0">
                          <a:solidFill>
                            <a:srgbClr val="50412B"/>
                          </a:solidFill>
                        </a:rPr>
                        <a:t>(ii) Eliminating public accountability of the rulers</a:t>
                      </a:r>
                      <a:endParaRPr lang="hu-HU" sz="1400" b="1" baseline="0" noProof="0" dirty="0" smtClean="0">
                        <a:solidFill>
                          <a:srgbClr val="50412B"/>
                        </a:solidFill>
                      </a:endParaRPr>
                    </a:p>
                    <a:p>
                      <a:pPr>
                        <a:buFont typeface="Wingdings"/>
                        <a:buChar char="à"/>
                      </a:pPr>
                      <a:r>
                        <a:rPr lang="hu-HU" sz="1800" b="1" noProof="0" dirty="0" smtClean="0">
                          <a:solidFill>
                            <a:srgbClr val="8D503B"/>
                          </a:solidFill>
                        </a:rPr>
                        <a:t>  SCOPE</a:t>
                      </a:r>
                      <a:endParaRPr lang="en-US" sz="1400" b="1" noProof="0" dirty="0">
                        <a:solidFill>
                          <a:srgbClr val="8D503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sz="1400" b="1" noProof="0" smtClean="0">
                          <a:solidFill>
                            <a:srgbClr val="50412B"/>
                          </a:solidFill>
                        </a:rPr>
                        <a:t>Opposition parties, civil society</a:t>
                      </a:r>
                      <a:r>
                        <a:rPr lang="en-US" sz="1400" b="1" baseline="0" noProof="0" smtClean="0">
                          <a:solidFill>
                            <a:srgbClr val="50412B"/>
                          </a:solidFill>
                        </a:rPr>
                        <a:t> (NGOs, intellectuals etc.), international organizations, etc.</a:t>
                      </a:r>
                      <a:endParaRPr lang="en-US" sz="1400" b="1" noProof="0">
                        <a:solidFill>
                          <a:srgbClr val="50412B"/>
                        </a:solidFill>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10002"/>
                  </a:ext>
                </a:extLst>
              </a:tr>
              <a:tr h="1007962">
                <a:tc>
                  <a:txBody>
                    <a:bodyPr/>
                    <a:lstStyle/>
                    <a:p>
                      <a:r>
                        <a:rPr lang="en-US" sz="1800" b="1" i="0" u="none" noProof="0" dirty="0" smtClean="0">
                          <a:solidFill>
                            <a:srgbClr val="4D7C85"/>
                          </a:solidFill>
                        </a:rPr>
                        <a:t>Family</a:t>
                      </a:r>
                      <a:endParaRPr lang="en-US" sz="1800" b="1" i="0" u="none" noProof="0" dirty="0">
                        <a:solidFill>
                          <a:srgbClr val="4D7C85"/>
                        </a:solidFill>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sz="1400" b="1" noProof="0" dirty="0" smtClean="0">
                          <a:solidFill>
                            <a:srgbClr val="50412B"/>
                          </a:solidFill>
                        </a:rPr>
                        <a:t>Patriarchal family</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sz="1400" b="1" noProof="0" dirty="0" smtClean="0">
                          <a:solidFill>
                            <a:srgbClr val="50412B"/>
                          </a:solidFill>
                        </a:rPr>
                        <a:t>(</a:t>
                      </a:r>
                      <a:r>
                        <a:rPr lang="en-US" sz="1400" b="1" noProof="0" dirty="0" err="1" smtClean="0">
                          <a:solidFill>
                            <a:srgbClr val="50412B"/>
                          </a:solidFill>
                        </a:rPr>
                        <a:t>i</a:t>
                      </a:r>
                      <a:r>
                        <a:rPr lang="en-US" sz="1400" b="1" noProof="0" dirty="0" smtClean="0">
                          <a:solidFill>
                            <a:srgbClr val="50412B"/>
                          </a:solidFill>
                        </a:rPr>
                        <a:t>) Stigmatizing alternative lifestyles</a:t>
                      </a:r>
                    </a:p>
                    <a:p>
                      <a:r>
                        <a:rPr lang="en-US" sz="1400" b="1" noProof="0" dirty="0" smtClean="0">
                          <a:solidFill>
                            <a:srgbClr val="50412B"/>
                          </a:solidFill>
                        </a:rPr>
                        <a:t>(ii)</a:t>
                      </a:r>
                      <a:r>
                        <a:rPr lang="en-US" sz="1400" b="1" baseline="0" noProof="0" dirty="0" smtClean="0">
                          <a:solidFill>
                            <a:srgbClr val="50412B"/>
                          </a:solidFill>
                        </a:rPr>
                        <a:t> Extending the cultural pattern of patriarchal domination to the nation</a:t>
                      </a:r>
                      <a:endParaRPr lang="hu-HU" sz="1400" b="1" baseline="0" noProof="0" dirty="0" smtClean="0">
                        <a:solidFill>
                          <a:srgbClr val="50412B"/>
                        </a:solidFill>
                      </a:endParaRPr>
                    </a:p>
                    <a:p>
                      <a:r>
                        <a:rPr lang="hu-HU" sz="1800" b="1" baseline="0" noProof="0" dirty="0" smtClean="0">
                          <a:solidFill>
                            <a:srgbClr val="8D503B"/>
                          </a:solidFill>
                          <a:sym typeface="Wingdings" pitchFamily="2" charset="2"/>
                        </a:rPr>
                        <a:t> </a:t>
                      </a:r>
                      <a:r>
                        <a:rPr lang="hu-HU" sz="1800" b="1" baseline="0" noProof="0" dirty="0" smtClean="0">
                          <a:solidFill>
                            <a:srgbClr val="8D503B"/>
                          </a:solidFill>
                        </a:rPr>
                        <a:t>DOMINATION</a:t>
                      </a:r>
                      <a:endParaRPr lang="en-US" sz="1400" b="1" noProof="0" dirty="0">
                        <a:solidFill>
                          <a:srgbClr val="8D503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sz="1400" b="1" noProof="0" dirty="0" smtClean="0">
                          <a:solidFill>
                            <a:srgbClr val="50412B"/>
                          </a:solidFill>
                        </a:rPr>
                        <a:t>Minorities (singles, LGBTQ, homeless,</a:t>
                      </a:r>
                      <a:r>
                        <a:rPr lang="en-US" sz="1400" b="1" baseline="0" noProof="0" dirty="0" smtClean="0">
                          <a:solidFill>
                            <a:srgbClr val="50412B"/>
                          </a:solidFill>
                        </a:rPr>
                        <a:t> unemployed etc.)</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92760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zabadkézi sokszög 9"/>
          <p:cNvSpPr/>
          <p:nvPr/>
        </p:nvSpPr>
        <p:spPr>
          <a:xfrm>
            <a:off x="1115616" y="1837551"/>
            <a:ext cx="504056" cy="640056"/>
          </a:xfrm>
          <a:custGeom>
            <a:avLst/>
            <a:gdLst>
              <a:gd name="connsiteX0" fmla="*/ 0 w 299923"/>
              <a:gd name="connsiteY0" fmla="*/ 0 h 270663"/>
              <a:gd name="connsiteX1" fmla="*/ 299923 w 299923"/>
              <a:gd name="connsiteY1" fmla="*/ 270663 h 270663"/>
            </a:gdLst>
            <a:ahLst/>
            <a:cxnLst>
              <a:cxn ang="0">
                <a:pos x="connsiteX0" y="connsiteY0"/>
              </a:cxn>
              <a:cxn ang="0">
                <a:pos x="connsiteX1" y="connsiteY1"/>
              </a:cxn>
            </a:cxnLst>
            <a:rect l="l" t="t" r="r" b="b"/>
            <a:pathLst>
              <a:path w="299923" h="270663">
                <a:moveTo>
                  <a:pt x="0" y="0"/>
                </a:moveTo>
                <a:cubicBezTo>
                  <a:pt x="123748" y="115214"/>
                  <a:pt x="247497" y="230429"/>
                  <a:pt x="299923" y="270663"/>
                </a:cubicBezTo>
              </a:path>
            </a:pathLst>
          </a:custGeom>
          <a:noFill/>
          <a:ln w="63500">
            <a:solidFill>
              <a:srgbClr val="4D7C85"/>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u-HU" sz="3600"/>
          </a:p>
        </p:txBody>
      </p:sp>
      <p:sp>
        <p:nvSpPr>
          <p:cNvPr id="11" name="Szabadkézi sokszög 10"/>
          <p:cNvSpPr/>
          <p:nvPr/>
        </p:nvSpPr>
        <p:spPr>
          <a:xfrm>
            <a:off x="2051721" y="3363839"/>
            <a:ext cx="1498472" cy="709696"/>
          </a:xfrm>
          <a:custGeom>
            <a:avLst/>
            <a:gdLst>
              <a:gd name="connsiteX0" fmla="*/ 0 w 1148487"/>
              <a:gd name="connsiteY0" fmla="*/ 0 h 373075"/>
              <a:gd name="connsiteX1" fmla="*/ 577901 w 1148487"/>
              <a:gd name="connsiteY1" fmla="*/ 248716 h 373075"/>
              <a:gd name="connsiteX2" fmla="*/ 1148487 w 1148487"/>
              <a:gd name="connsiteY2" fmla="*/ 373075 h 373075"/>
              <a:gd name="connsiteX3" fmla="*/ 1148487 w 1148487"/>
              <a:gd name="connsiteY3" fmla="*/ 373075 h 373075"/>
            </a:gdLst>
            <a:ahLst/>
            <a:cxnLst>
              <a:cxn ang="0">
                <a:pos x="connsiteX0" y="connsiteY0"/>
              </a:cxn>
              <a:cxn ang="0">
                <a:pos x="connsiteX1" y="connsiteY1"/>
              </a:cxn>
              <a:cxn ang="0">
                <a:pos x="connsiteX2" y="connsiteY2"/>
              </a:cxn>
              <a:cxn ang="0">
                <a:pos x="connsiteX3" y="connsiteY3"/>
              </a:cxn>
            </a:cxnLst>
            <a:rect l="l" t="t" r="r" b="b"/>
            <a:pathLst>
              <a:path w="1148487" h="373075">
                <a:moveTo>
                  <a:pt x="0" y="0"/>
                </a:moveTo>
                <a:cubicBezTo>
                  <a:pt x="193243" y="93268"/>
                  <a:pt x="386487" y="186537"/>
                  <a:pt x="577901" y="248716"/>
                </a:cubicBezTo>
                <a:cubicBezTo>
                  <a:pt x="769315" y="310895"/>
                  <a:pt x="1148487" y="373075"/>
                  <a:pt x="1148487" y="373075"/>
                </a:cubicBezTo>
                <a:lnTo>
                  <a:pt x="1148487" y="373075"/>
                </a:lnTo>
              </a:path>
            </a:pathLst>
          </a:custGeom>
          <a:noFill/>
          <a:ln w="63500">
            <a:solidFill>
              <a:srgbClr val="4D7C85"/>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u-HU" sz="3600"/>
          </a:p>
        </p:txBody>
      </p:sp>
      <p:sp>
        <p:nvSpPr>
          <p:cNvPr id="12" name="Szabadkézi sokszög 11"/>
          <p:cNvSpPr/>
          <p:nvPr/>
        </p:nvSpPr>
        <p:spPr>
          <a:xfrm flipH="1">
            <a:off x="5292077" y="3511086"/>
            <a:ext cx="1656187" cy="562451"/>
          </a:xfrm>
          <a:custGeom>
            <a:avLst/>
            <a:gdLst>
              <a:gd name="connsiteX0" fmla="*/ 0 w 1148487"/>
              <a:gd name="connsiteY0" fmla="*/ 0 h 373075"/>
              <a:gd name="connsiteX1" fmla="*/ 577901 w 1148487"/>
              <a:gd name="connsiteY1" fmla="*/ 248716 h 373075"/>
              <a:gd name="connsiteX2" fmla="*/ 1148487 w 1148487"/>
              <a:gd name="connsiteY2" fmla="*/ 373075 h 373075"/>
              <a:gd name="connsiteX3" fmla="*/ 1148487 w 1148487"/>
              <a:gd name="connsiteY3" fmla="*/ 373075 h 373075"/>
            </a:gdLst>
            <a:ahLst/>
            <a:cxnLst>
              <a:cxn ang="0">
                <a:pos x="connsiteX0" y="connsiteY0"/>
              </a:cxn>
              <a:cxn ang="0">
                <a:pos x="connsiteX1" y="connsiteY1"/>
              </a:cxn>
              <a:cxn ang="0">
                <a:pos x="connsiteX2" y="connsiteY2"/>
              </a:cxn>
              <a:cxn ang="0">
                <a:pos x="connsiteX3" y="connsiteY3"/>
              </a:cxn>
            </a:cxnLst>
            <a:rect l="l" t="t" r="r" b="b"/>
            <a:pathLst>
              <a:path w="1148487" h="373075">
                <a:moveTo>
                  <a:pt x="0" y="0"/>
                </a:moveTo>
                <a:cubicBezTo>
                  <a:pt x="193243" y="93268"/>
                  <a:pt x="386487" y="186537"/>
                  <a:pt x="577901" y="248716"/>
                </a:cubicBezTo>
                <a:cubicBezTo>
                  <a:pt x="769315" y="310895"/>
                  <a:pt x="1148487" y="373075"/>
                  <a:pt x="1148487" y="373075"/>
                </a:cubicBezTo>
                <a:lnTo>
                  <a:pt x="1148487" y="373075"/>
                </a:lnTo>
              </a:path>
            </a:pathLst>
          </a:custGeom>
          <a:noFill/>
          <a:ln w="63500">
            <a:solidFill>
              <a:srgbClr val="4D7C85"/>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u-HU" sz="3600"/>
          </a:p>
        </p:txBody>
      </p:sp>
      <p:sp>
        <p:nvSpPr>
          <p:cNvPr id="13" name="Szabadkézi sokszög 12"/>
          <p:cNvSpPr/>
          <p:nvPr/>
        </p:nvSpPr>
        <p:spPr>
          <a:xfrm flipH="1">
            <a:off x="7531676" y="1914787"/>
            <a:ext cx="424700" cy="656963"/>
          </a:xfrm>
          <a:custGeom>
            <a:avLst/>
            <a:gdLst>
              <a:gd name="connsiteX0" fmla="*/ 0 w 299923"/>
              <a:gd name="connsiteY0" fmla="*/ 0 h 270663"/>
              <a:gd name="connsiteX1" fmla="*/ 299923 w 299923"/>
              <a:gd name="connsiteY1" fmla="*/ 270663 h 270663"/>
            </a:gdLst>
            <a:ahLst/>
            <a:cxnLst>
              <a:cxn ang="0">
                <a:pos x="connsiteX0" y="connsiteY0"/>
              </a:cxn>
              <a:cxn ang="0">
                <a:pos x="connsiteX1" y="connsiteY1"/>
              </a:cxn>
            </a:cxnLst>
            <a:rect l="l" t="t" r="r" b="b"/>
            <a:pathLst>
              <a:path w="299923" h="270663">
                <a:moveTo>
                  <a:pt x="0" y="0"/>
                </a:moveTo>
                <a:cubicBezTo>
                  <a:pt x="123748" y="115214"/>
                  <a:pt x="247497" y="230429"/>
                  <a:pt x="299923" y="270663"/>
                </a:cubicBezTo>
              </a:path>
            </a:pathLst>
          </a:custGeom>
          <a:noFill/>
          <a:ln w="63500">
            <a:solidFill>
              <a:srgbClr val="4D7C85"/>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u-HU" sz="3600"/>
          </a:p>
        </p:txBody>
      </p:sp>
      <p:sp>
        <p:nvSpPr>
          <p:cNvPr id="2" name="Cím 1"/>
          <p:cNvSpPr>
            <a:spLocks noGrp="1"/>
          </p:cNvSpPr>
          <p:nvPr>
            <p:ph type="title" idx="4294967295"/>
          </p:nvPr>
        </p:nvSpPr>
        <p:spPr>
          <a:xfrm>
            <a:off x="107950" y="1"/>
            <a:ext cx="8928100" cy="922142"/>
          </a:xfrm>
        </p:spPr>
        <p:txBody>
          <a:bodyPr>
            <a:normAutofit/>
          </a:bodyPr>
          <a:lstStyle/>
          <a:p>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The process of value appropriation through redefinition</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Szövegdoboz 2"/>
          <p:cNvSpPr txBox="1">
            <a:spLocks noChangeArrowheads="1"/>
          </p:cNvSpPr>
          <p:nvPr/>
        </p:nvSpPr>
        <p:spPr bwMode="auto">
          <a:xfrm>
            <a:off x="250825" y="1131590"/>
            <a:ext cx="2088927" cy="783569"/>
          </a:xfrm>
          <a:prstGeom prst="roundRect">
            <a:avLst/>
          </a:prstGeom>
          <a:solidFill>
            <a:srgbClr val="D1C9BE"/>
          </a:solidFill>
          <a:ln w="9525">
            <a:noFill/>
            <a:miter lim="800000"/>
            <a:headEnd/>
            <a:tailEnd/>
          </a:ln>
        </p:spPr>
        <p:txBody>
          <a:bodyPr rot="0" vert="horz" wrap="square" lIns="91440" tIns="45720" rIns="91440" bIns="45720" anchor="ctr" anchorCtr="0">
            <a:noAutofit/>
          </a:bodyPr>
          <a:lstStyle/>
          <a:p>
            <a:pPr algn="ctr">
              <a:lnSpc>
                <a:spcPct val="115000"/>
              </a:lnSpc>
              <a:spcAft>
                <a:spcPts val="1000"/>
              </a:spcAft>
            </a:pPr>
            <a:r>
              <a:rPr lang="en-US" sz="2000" b="1" dirty="0">
                <a:solidFill>
                  <a:srgbClr val="50412B"/>
                </a:solidFill>
                <a:effectLst/>
                <a:latin typeface="Calibri" panose="020F0502020204030204" pitchFamily="34" charset="0"/>
                <a:ea typeface="SimSun" panose="02010600030101010101" pitchFamily="2" charset="-122"/>
                <a:cs typeface="Times New Roman" panose="02020603050405020304" pitchFamily="18" charset="0"/>
              </a:rPr>
              <a:t>Definition</a:t>
            </a:r>
            <a:endParaRPr lang="hu-HU" sz="2800" dirty="0">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6" name="Szövegdoboz 2"/>
          <p:cNvSpPr txBox="1">
            <a:spLocks noChangeArrowheads="1"/>
          </p:cNvSpPr>
          <p:nvPr/>
        </p:nvSpPr>
        <p:spPr bwMode="auto">
          <a:xfrm>
            <a:off x="6804248" y="1131590"/>
            <a:ext cx="2088927" cy="783197"/>
          </a:xfrm>
          <a:prstGeom prst="roundRect">
            <a:avLst/>
          </a:prstGeom>
          <a:solidFill>
            <a:srgbClr val="D1C9BE"/>
          </a:solidFill>
          <a:ln w="9525">
            <a:noFill/>
            <a:miter lim="800000"/>
            <a:headEnd/>
            <a:tailEnd/>
          </a:ln>
        </p:spPr>
        <p:txBody>
          <a:bodyPr rot="0" vert="horz" wrap="square" lIns="91440" tIns="45720" rIns="91440" bIns="45720" anchor="ctr" anchorCtr="0">
            <a:noAutofit/>
          </a:bodyPr>
          <a:lstStyle/>
          <a:p>
            <a:pPr algn="ctr">
              <a:lnSpc>
                <a:spcPct val="115000"/>
              </a:lnSpc>
              <a:spcAft>
                <a:spcPts val="1000"/>
              </a:spcAft>
            </a:pPr>
            <a:r>
              <a:rPr lang="en-US" sz="2000" b="1" dirty="0">
                <a:solidFill>
                  <a:srgbClr val="50412B"/>
                </a:solidFill>
                <a:effectLst/>
                <a:latin typeface="Calibri" panose="020F0502020204030204" pitchFamily="34" charset="0"/>
                <a:ea typeface="SimSun" panose="02010600030101010101" pitchFamily="2" charset="-122"/>
                <a:cs typeface="Times New Roman" panose="02020603050405020304" pitchFamily="18" charset="0"/>
              </a:rPr>
              <a:t>Redefinition</a:t>
            </a:r>
            <a:endParaRPr lang="hu-HU" sz="2800" dirty="0">
              <a:solidFill>
                <a:srgbClr val="50412B"/>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7" name="Ellipszis 6"/>
          <p:cNvSpPr/>
          <p:nvPr/>
        </p:nvSpPr>
        <p:spPr>
          <a:xfrm>
            <a:off x="812921" y="2477607"/>
            <a:ext cx="2110664" cy="1033479"/>
          </a:xfrm>
          <a:prstGeom prst="ellipse">
            <a:avLst/>
          </a:prstGeom>
          <a:solidFill>
            <a:srgbClr val="D1C9BE"/>
          </a:solidFill>
          <a:ln w="6350">
            <a:noFill/>
            <a:prstDash val="dash"/>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dirty="0">
                <a:solidFill>
                  <a:srgbClr val="50412B"/>
                </a:solidFill>
                <a:effectLst/>
                <a:ea typeface="SimSun" panose="02010600030101010101" pitchFamily="2" charset="-122"/>
                <a:cs typeface="Times New Roman" panose="02020603050405020304" pitchFamily="18" charset="0"/>
              </a:rPr>
              <a:t>Selection</a:t>
            </a:r>
            <a:endParaRPr lang="hu-HU" sz="3200" dirty="0">
              <a:solidFill>
                <a:srgbClr val="50412B"/>
              </a:solidFill>
              <a:effectLst/>
              <a:ea typeface="SimSun" panose="02010600030101010101" pitchFamily="2" charset="-122"/>
              <a:cs typeface="Times New Roman" panose="02020603050405020304" pitchFamily="18" charset="0"/>
            </a:endParaRPr>
          </a:p>
        </p:txBody>
      </p:sp>
      <p:sp>
        <p:nvSpPr>
          <p:cNvPr id="8" name="Ellipszis 7"/>
          <p:cNvSpPr/>
          <p:nvPr/>
        </p:nvSpPr>
        <p:spPr>
          <a:xfrm>
            <a:off x="3550192" y="3560023"/>
            <a:ext cx="2059426" cy="1033479"/>
          </a:xfrm>
          <a:prstGeom prst="ellipse">
            <a:avLst/>
          </a:prstGeom>
          <a:solidFill>
            <a:srgbClr val="D1C9BE"/>
          </a:solidFill>
          <a:ln w="6350">
            <a:noFill/>
            <a:prstDash val="dash"/>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50412B"/>
                </a:solidFill>
                <a:effectLst/>
                <a:ea typeface="SimSun" panose="02010600030101010101" pitchFamily="2" charset="-122"/>
                <a:cs typeface="Times New Roman" panose="02020603050405020304" pitchFamily="18" charset="0"/>
              </a:rPr>
              <a:t>Deselection</a:t>
            </a:r>
            <a:endParaRPr lang="hu-HU" sz="3200">
              <a:solidFill>
                <a:srgbClr val="50412B"/>
              </a:solidFill>
              <a:effectLst/>
              <a:ea typeface="SimSun" panose="02010600030101010101" pitchFamily="2" charset="-122"/>
              <a:cs typeface="Times New Roman" panose="02020603050405020304" pitchFamily="18" charset="0"/>
            </a:endParaRPr>
          </a:p>
        </p:txBody>
      </p:sp>
      <p:sp>
        <p:nvSpPr>
          <p:cNvPr id="9" name="Ellipszis 8"/>
          <p:cNvSpPr/>
          <p:nvPr/>
        </p:nvSpPr>
        <p:spPr>
          <a:xfrm>
            <a:off x="6227763" y="2467514"/>
            <a:ext cx="2058314" cy="1053665"/>
          </a:xfrm>
          <a:prstGeom prst="ellipse">
            <a:avLst/>
          </a:prstGeom>
          <a:solidFill>
            <a:srgbClr val="D1C9BE"/>
          </a:solidFill>
          <a:ln w="6350">
            <a:noFill/>
            <a:prstDash val="dash"/>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dirty="0">
                <a:solidFill>
                  <a:srgbClr val="50412B"/>
                </a:solidFill>
                <a:effectLst/>
                <a:ea typeface="SimSun" panose="02010600030101010101" pitchFamily="2" charset="-122"/>
                <a:cs typeface="Times New Roman" panose="02020603050405020304" pitchFamily="18" charset="0"/>
              </a:rPr>
              <a:t>Reframing</a:t>
            </a:r>
            <a:endParaRPr lang="hu-HU" sz="3200" dirty="0">
              <a:solidFill>
                <a:srgbClr val="50412B"/>
              </a:solidFill>
              <a:effectLst/>
              <a:ea typeface="SimSun" panose="02010600030101010101" pitchFamily="2" charset="-122"/>
              <a:cs typeface="Times New Roman" panose="02020603050405020304" pitchFamily="18" charset="0"/>
            </a:endParaRPr>
          </a:p>
        </p:txBody>
      </p:sp>
      <p:cxnSp>
        <p:nvCxnSpPr>
          <p:cNvPr id="14" name="Egyenes összekötő nyíllal 13"/>
          <p:cNvCxnSpPr>
            <a:stCxn id="5" idx="3"/>
            <a:endCxn id="6" idx="1"/>
          </p:cNvCxnSpPr>
          <p:nvPr/>
        </p:nvCxnSpPr>
        <p:spPr>
          <a:xfrm flipV="1">
            <a:off x="2339752" y="1523189"/>
            <a:ext cx="4464496" cy="186"/>
          </a:xfrm>
          <a:prstGeom prst="straightConnector1">
            <a:avLst/>
          </a:prstGeom>
          <a:ln w="63500">
            <a:solidFill>
              <a:srgbClr val="4D7C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000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Скругленный прямоугольник 31"/>
          <p:cNvSpPr/>
          <p:nvPr/>
        </p:nvSpPr>
        <p:spPr>
          <a:xfrm>
            <a:off x="5346086" y="960137"/>
            <a:ext cx="3167906" cy="774954"/>
          </a:xfrm>
          <a:prstGeom prst="roundRect">
            <a:avLst>
              <a:gd name="adj" fmla="val 9612"/>
            </a:avLst>
          </a:prstGeom>
          <a:solidFill>
            <a:srgbClr val="D1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Скругленный прямоугольник 34"/>
          <p:cNvSpPr/>
          <p:nvPr/>
        </p:nvSpPr>
        <p:spPr>
          <a:xfrm>
            <a:off x="5356622" y="4056481"/>
            <a:ext cx="3167906" cy="774954"/>
          </a:xfrm>
          <a:prstGeom prst="roundRect">
            <a:avLst>
              <a:gd name="adj" fmla="val 9612"/>
            </a:avLst>
          </a:prstGeom>
          <a:solidFill>
            <a:srgbClr val="D1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Скругленный прямоугольник 27"/>
          <p:cNvSpPr/>
          <p:nvPr/>
        </p:nvSpPr>
        <p:spPr>
          <a:xfrm>
            <a:off x="631949" y="960137"/>
            <a:ext cx="3167906" cy="774954"/>
          </a:xfrm>
          <a:prstGeom prst="roundRect">
            <a:avLst>
              <a:gd name="adj" fmla="val 9612"/>
            </a:avLst>
          </a:prstGeom>
          <a:solidFill>
            <a:srgbClr val="D1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Скругленный прямоугольник 25"/>
          <p:cNvSpPr/>
          <p:nvPr/>
        </p:nvSpPr>
        <p:spPr>
          <a:xfrm>
            <a:off x="631949" y="4056481"/>
            <a:ext cx="3167906" cy="774954"/>
          </a:xfrm>
          <a:prstGeom prst="roundRect">
            <a:avLst>
              <a:gd name="adj" fmla="val 9612"/>
            </a:avLst>
          </a:prstGeom>
          <a:solidFill>
            <a:srgbClr val="D1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Скругленный прямоугольник 18"/>
          <p:cNvSpPr/>
          <p:nvPr/>
        </p:nvSpPr>
        <p:spPr>
          <a:xfrm>
            <a:off x="631949" y="2242763"/>
            <a:ext cx="3167906" cy="1306046"/>
          </a:xfrm>
          <a:prstGeom prst="roundRect">
            <a:avLst>
              <a:gd name="adj" fmla="val 9612"/>
            </a:avLst>
          </a:prstGeom>
          <a:solidFill>
            <a:srgbClr val="D1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Скругленный прямоугольник 4"/>
          <p:cNvSpPr/>
          <p:nvPr/>
        </p:nvSpPr>
        <p:spPr>
          <a:xfrm>
            <a:off x="5353938" y="2242763"/>
            <a:ext cx="3167906" cy="1306046"/>
          </a:xfrm>
          <a:prstGeom prst="roundRect">
            <a:avLst>
              <a:gd name="adj" fmla="val 9612"/>
            </a:avLst>
          </a:prstGeom>
          <a:solidFill>
            <a:srgbClr val="D1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ím 1"/>
          <p:cNvSpPr>
            <a:spLocks noGrp="1"/>
          </p:cNvSpPr>
          <p:nvPr>
            <p:ph type="title"/>
          </p:nvPr>
        </p:nvSpPr>
        <p:spPr>
          <a:xfrm>
            <a:off x="107504" y="-1"/>
            <a:ext cx="8928546" cy="987426"/>
          </a:xfrm>
        </p:spPr>
        <p:txBody>
          <a:bodyPr>
            <a:noAutofit/>
          </a:bodyPr>
          <a:lstStyle/>
          <a:p>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Conspiracy theory actors and their linkages</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artalom helye 2"/>
          <p:cNvSpPr>
            <a:spLocks noGrp="1"/>
          </p:cNvSpPr>
          <p:nvPr>
            <p:ph sz="half" idx="2"/>
          </p:nvPr>
        </p:nvSpPr>
        <p:spPr>
          <a:xfrm>
            <a:off x="631949" y="943425"/>
            <a:ext cx="3167906" cy="791665"/>
          </a:xfrm>
        </p:spPr>
        <p:txBody>
          <a:bodyPr anchor="ctr">
            <a:normAutofit/>
          </a:bodyPr>
          <a:lstStyle/>
          <a:p>
            <a:pPr algn="ctr">
              <a:buNone/>
            </a:pPr>
            <a:r>
              <a:rPr lang="hu-HU" b="1" dirty="0" err="1" smtClean="0">
                <a:solidFill>
                  <a:srgbClr val="50412B"/>
                </a:solidFill>
              </a:rPr>
              <a:t>immaterial</a:t>
            </a:r>
            <a:endParaRPr lang="hu-HU" sz="2200" b="1" dirty="0" smtClean="0">
              <a:solidFill>
                <a:srgbClr val="50412B"/>
              </a:solidFill>
            </a:endParaRPr>
          </a:p>
        </p:txBody>
      </p:sp>
      <p:sp>
        <p:nvSpPr>
          <p:cNvPr id="4" name="Tartalom helye 3"/>
          <p:cNvSpPr>
            <a:spLocks noGrp="1"/>
          </p:cNvSpPr>
          <p:nvPr>
            <p:ph sz="quarter" idx="4"/>
          </p:nvPr>
        </p:nvSpPr>
        <p:spPr>
          <a:xfrm>
            <a:off x="5356305" y="960137"/>
            <a:ext cx="3165538" cy="757821"/>
          </a:xfrm>
        </p:spPr>
        <p:txBody>
          <a:bodyPr anchor="ctr">
            <a:normAutofit/>
          </a:bodyPr>
          <a:lstStyle/>
          <a:p>
            <a:pPr algn="ctr">
              <a:buNone/>
            </a:pPr>
            <a:r>
              <a:rPr lang="hu-HU" b="1" dirty="0" smtClean="0">
                <a:solidFill>
                  <a:srgbClr val="50412B"/>
                </a:solidFill>
              </a:rPr>
              <a:t>aliens, etc.</a:t>
            </a:r>
          </a:p>
        </p:txBody>
      </p:sp>
      <p:cxnSp>
        <p:nvCxnSpPr>
          <p:cNvPr id="9" name="Egyenes összekötő nyíllal 8"/>
          <p:cNvCxnSpPr/>
          <p:nvPr/>
        </p:nvCxnSpPr>
        <p:spPr>
          <a:xfrm>
            <a:off x="3797914" y="4443958"/>
            <a:ext cx="1548172" cy="0"/>
          </a:xfrm>
          <a:prstGeom prst="straightConnector1">
            <a:avLst/>
          </a:prstGeom>
          <a:ln w="82550" cap="flat">
            <a:solidFill>
              <a:srgbClr val="4D7C8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gyenes összekötő nyíllal 16"/>
          <p:cNvCxnSpPr/>
          <p:nvPr/>
        </p:nvCxnSpPr>
        <p:spPr>
          <a:xfrm flipH="1">
            <a:off x="2213862" y="1735091"/>
            <a:ext cx="4080" cy="507672"/>
          </a:xfrm>
          <a:prstGeom prst="straightConnector1">
            <a:avLst/>
          </a:prstGeom>
          <a:ln w="76200" cap="flat">
            <a:solidFill>
              <a:srgbClr val="4D7C8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gyenes összekötő nyíllal 19"/>
          <p:cNvCxnSpPr/>
          <p:nvPr/>
        </p:nvCxnSpPr>
        <p:spPr>
          <a:xfrm>
            <a:off x="2213862" y="3548809"/>
            <a:ext cx="4080" cy="507672"/>
          </a:xfrm>
          <a:prstGeom prst="straightConnector1">
            <a:avLst/>
          </a:prstGeom>
          <a:ln w="76200" cap="flat">
            <a:solidFill>
              <a:srgbClr val="4D7C8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gyenes összekötő nyíllal 20"/>
          <p:cNvCxnSpPr/>
          <p:nvPr/>
        </p:nvCxnSpPr>
        <p:spPr>
          <a:xfrm>
            <a:off x="3797815" y="2887219"/>
            <a:ext cx="1548370" cy="0"/>
          </a:xfrm>
          <a:prstGeom prst="straightConnector1">
            <a:avLst/>
          </a:prstGeom>
          <a:ln w="82550" cap="flat">
            <a:solidFill>
              <a:srgbClr val="4D7C8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gyenes összekötő nyíllal 21"/>
          <p:cNvCxnSpPr/>
          <p:nvPr/>
        </p:nvCxnSpPr>
        <p:spPr>
          <a:xfrm>
            <a:off x="3797815" y="1347614"/>
            <a:ext cx="1548370" cy="0"/>
          </a:xfrm>
          <a:prstGeom prst="straightConnector1">
            <a:avLst/>
          </a:prstGeom>
          <a:ln w="82550" cap="flat">
            <a:solidFill>
              <a:srgbClr val="4D7C85"/>
            </a:solidFill>
            <a:tailEnd type="triangle"/>
          </a:ln>
        </p:spPr>
        <p:style>
          <a:lnRef idx="1">
            <a:schemeClr val="accent1"/>
          </a:lnRef>
          <a:fillRef idx="0">
            <a:schemeClr val="accent1"/>
          </a:fillRef>
          <a:effectRef idx="0">
            <a:schemeClr val="accent1"/>
          </a:effectRef>
          <a:fontRef idx="minor">
            <a:schemeClr val="tx1"/>
          </a:fontRef>
        </p:style>
      </p:cxnSp>
      <p:sp>
        <p:nvSpPr>
          <p:cNvPr id="16" name="Tartalom helye 3"/>
          <p:cNvSpPr txBox="1">
            <a:spLocks/>
          </p:cNvSpPr>
          <p:nvPr/>
        </p:nvSpPr>
        <p:spPr>
          <a:xfrm>
            <a:off x="5348851" y="2252665"/>
            <a:ext cx="3178081" cy="1286242"/>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hu-HU" sz="2000" b="1" dirty="0" smtClean="0">
                <a:solidFill>
                  <a:srgbClr val="50412B"/>
                </a:solidFill>
              </a:rPr>
              <a:t>establishment,</a:t>
            </a:r>
          </a:p>
          <a:p>
            <a:pPr marL="0" indent="0" algn="ctr">
              <a:buFont typeface="Arial" pitchFamily="34" charset="0"/>
              <a:buNone/>
            </a:pPr>
            <a:r>
              <a:rPr lang="hu-HU" sz="2000" b="1" dirty="0" err="1" smtClean="0">
                <a:solidFill>
                  <a:srgbClr val="50412B"/>
                </a:solidFill>
              </a:rPr>
              <a:t>international</a:t>
            </a:r>
            <a:r>
              <a:rPr lang="hu-HU" sz="2000" b="1" dirty="0" smtClean="0">
                <a:solidFill>
                  <a:srgbClr val="50412B"/>
                </a:solidFill>
              </a:rPr>
              <a:t> </a:t>
            </a:r>
            <a:r>
              <a:rPr lang="hu-HU" sz="2000" b="1" dirty="0" err="1" smtClean="0">
                <a:solidFill>
                  <a:srgbClr val="50412B"/>
                </a:solidFill>
              </a:rPr>
              <a:t>financial</a:t>
            </a:r>
            <a:r>
              <a:rPr lang="hu-HU" sz="2000" b="1" dirty="0" smtClean="0">
                <a:solidFill>
                  <a:srgbClr val="50412B"/>
                </a:solidFill>
              </a:rPr>
              <a:t> </a:t>
            </a:r>
            <a:r>
              <a:rPr lang="hu-HU" sz="2000" b="1" dirty="0" err="1" smtClean="0">
                <a:solidFill>
                  <a:srgbClr val="50412B"/>
                </a:solidFill>
              </a:rPr>
              <a:t>capital</a:t>
            </a:r>
            <a:r>
              <a:rPr lang="hu-HU" sz="2000" b="1" dirty="0" smtClean="0">
                <a:solidFill>
                  <a:srgbClr val="50412B"/>
                </a:solidFill>
              </a:rPr>
              <a:t>, </a:t>
            </a:r>
            <a:r>
              <a:rPr lang="hu-HU" sz="2000" b="1" dirty="0" err="1" smtClean="0">
                <a:solidFill>
                  <a:srgbClr val="50412B"/>
                </a:solidFill>
              </a:rPr>
              <a:t>Jews</a:t>
            </a:r>
            <a:r>
              <a:rPr lang="hu-HU" sz="2000" b="1" dirty="0" smtClean="0">
                <a:solidFill>
                  <a:srgbClr val="50412B"/>
                </a:solidFill>
              </a:rPr>
              <a:t>, IMF, EU etc.</a:t>
            </a:r>
            <a:endParaRPr lang="hu-HU" sz="2000" b="1" dirty="0">
              <a:solidFill>
                <a:srgbClr val="50412B"/>
              </a:solidFill>
            </a:endParaRPr>
          </a:p>
        </p:txBody>
      </p:sp>
      <p:sp>
        <p:nvSpPr>
          <p:cNvPr id="18" name="Tartalom helye 3"/>
          <p:cNvSpPr txBox="1">
            <a:spLocks/>
          </p:cNvSpPr>
          <p:nvPr/>
        </p:nvSpPr>
        <p:spPr>
          <a:xfrm>
            <a:off x="5352877" y="4056481"/>
            <a:ext cx="3168966" cy="774954"/>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gn="ctr">
              <a:buFont typeface="Arial" pitchFamily="34" charset="0"/>
              <a:buNone/>
            </a:pPr>
            <a:r>
              <a:rPr lang="hu-HU" b="1" dirty="0" smtClean="0">
                <a:solidFill>
                  <a:srgbClr val="50412B"/>
                </a:solidFill>
              </a:rPr>
              <a:t>Soros, etc.</a:t>
            </a:r>
            <a:endParaRPr lang="hu-HU" b="1" dirty="0">
              <a:solidFill>
                <a:srgbClr val="50412B"/>
              </a:solidFill>
            </a:endParaRPr>
          </a:p>
        </p:txBody>
      </p:sp>
      <p:sp>
        <p:nvSpPr>
          <p:cNvPr id="23" name="Tartalom helye 2"/>
          <p:cNvSpPr txBox="1">
            <a:spLocks/>
          </p:cNvSpPr>
          <p:nvPr/>
        </p:nvSpPr>
        <p:spPr>
          <a:xfrm>
            <a:off x="632172" y="2242764"/>
            <a:ext cx="3167461" cy="130604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gn="ctr">
              <a:buFont typeface="Arial" pitchFamily="34" charset="0"/>
              <a:buNone/>
            </a:pPr>
            <a:r>
              <a:rPr lang="hu-HU" sz="2200" b="1" dirty="0" err="1" smtClean="0">
                <a:solidFill>
                  <a:srgbClr val="50412B"/>
                </a:solidFill>
              </a:rPr>
              <a:t>anthropomorphized</a:t>
            </a:r>
            <a:endParaRPr lang="hu-HU" sz="2200" b="1" dirty="0" smtClean="0">
              <a:solidFill>
                <a:srgbClr val="50412B"/>
              </a:solidFill>
            </a:endParaRPr>
          </a:p>
          <a:p>
            <a:pPr algn="ctr">
              <a:buFont typeface="Arial" pitchFamily="34" charset="0"/>
              <a:buNone/>
            </a:pPr>
            <a:r>
              <a:rPr lang="hu-HU" sz="2200" b="1" dirty="0" smtClean="0">
                <a:solidFill>
                  <a:srgbClr val="50412B"/>
                </a:solidFill>
              </a:rPr>
              <a:t>(</a:t>
            </a:r>
            <a:r>
              <a:rPr lang="hu-HU" sz="2200" b="1" dirty="0" err="1" smtClean="0">
                <a:solidFill>
                  <a:srgbClr val="50412B"/>
                </a:solidFill>
              </a:rPr>
              <a:t>groups</a:t>
            </a:r>
            <a:r>
              <a:rPr lang="hu-HU" sz="2200" b="1" dirty="0" smtClean="0">
                <a:solidFill>
                  <a:srgbClr val="50412B"/>
                </a:solidFill>
              </a:rPr>
              <a:t>, </a:t>
            </a:r>
            <a:r>
              <a:rPr lang="hu-HU" sz="2200" b="1" dirty="0" err="1" smtClean="0">
                <a:solidFill>
                  <a:srgbClr val="50412B"/>
                </a:solidFill>
              </a:rPr>
              <a:t>institutions</a:t>
            </a:r>
            <a:r>
              <a:rPr lang="hu-HU" sz="2200" b="1" dirty="0" smtClean="0">
                <a:solidFill>
                  <a:srgbClr val="50412B"/>
                </a:solidFill>
              </a:rPr>
              <a:t>)</a:t>
            </a:r>
          </a:p>
        </p:txBody>
      </p:sp>
      <p:sp>
        <p:nvSpPr>
          <p:cNvPr id="25" name="Tartalom helye 2"/>
          <p:cNvSpPr txBox="1">
            <a:spLocks/>
          </p:cNvSpPr>
          <p:nvPr/>
        </p:nvSpPr>
        <p:spPr>
          <a:xfrm>
            <a:off x="635695" y="4056481"/>
            <a:ext cx="3160415" cy="774954"/>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gn="ctr">
              <a:buFont typeface="Arial" pitchFamily="34" charset="0"/>
              <a:buNone/>
            </a:pPr>
            <a:r>
              <a:rPr lang="hu-HU" b="1" dirty="0" err="1" smtClean="0">
                <a:solidFill>
                  <a:srgbClr val="50412B"/>
                </a:solidFill>
              </a:rPr>
              <a:t>personalized</a:t>
            </a:r>
            <a:endParaRPr lang="hu-HU" b="1" dirty="0">
              <a:solidFill>
                <a:srgbClr val="50412B"/>
              </a:solidFill>
            </a:endParaRPr>
          </a:p>
        </p:txBody>
      </p:sp>
      <p:cxnSp>
        <p:nvCxnSpPr>
          <p:cNvPr id="34" name="Egyenes összekötő nyíllal 16"/>
          <p:cNvCxnSpPr/>
          <p:nvPr/>
        </p:nvCxnSpPr>
        <p:spPr>
          <a:xfrm flipH="1">
            <a:off x="6927999" y="1735091"/>
            <a:ext cx="4080" cy="507672"/>
          </a:xfrm>
          <a:prstGeom prst="straightConnector1">
            <a:avLst/>
          </a:prstGeom>
          <a:ln w="76200" cap="flat">
            <a:solidFill>
              <a:srgbClr val="4D7C85"/>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gyenes összekötő nyíllal 19"/>
          <p:cNvCxnSpPr/>
          <p:nvPr/>
        </p:nvCxnSpPr>
        <p:spPr>
          <a:xfrm>
            <a:off x="6938535" y="3548809"/>
            <a:ext cx="4080" cy="507672"/>
          </a:xfrm>
          <a:prstGeom prst="straightConnector1">
            <a:avLst/>
          </a:prstGeom>
          <a:ln w="76200" cap="flat">
            <a:solidFill>
              <a:srgbClr val="4D7C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847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1673678" y="3556310"/>
            <a:ext cx="5796643" cy="1091765"/>
          </a:xfrm>
          <a:prstGeom prst="roundRect">
            <a:avLst/>
          </a:prstGeom>
          <a:solidFill>
            <a:srgbClr val="D1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Скругленный прямоугольник 5"/>
          <p:cNvSpPr/>
          <p:nvPr/>
        </p:nvSpPr>
        <p:spPr>
          <a:xfrm>
            <a:off x="1673679" y="1275606"/>
            <a:ext cx="5796642" cy="1091765"/>
          </a:xfrm>
          <a:prstGeom prst="roundRect">
            <a:avLst/>
          </a:prstGeom>
          <a:solidFill>
            <a:srgbClr val="D1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Cím 1"/>
          <p:cNvSpPr>
            <a:spLocks noGrp="1"/>
          </p:cNvSpPr>
          <p:nvPr>
            <p:ph type="title" idx="4294967295"/>
          </p:nvPr>
        </p:nvSpPr>
        <p:spPr>
          <a:xfrm>
            <a:off x="107950" y="206040"/>
            <a:ext cx="8928100" cy="1069565"/>
          </a:xfrm>
        </p:spPr>
        <p:txBody>
          <a:bodyPr>
            <a:normAutofit/>
          </a:bodyPr>
          <a:lstStyle/>
          <a:p>
            <a:r>
              <a:rPr lang="hu-HU" sz="24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The </a:t>
            </a:r>
            <a:r>
              <a:rPr lang="hu-HU" sz="24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moral</a:t>
            </a:r>
            <a:r>
              <a:rPr lang="hu-HU" sz="24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4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trap</a:t>
            </a:r>
            <a:r>
              <a:rPr lang="hu-HU" sz="24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of </a:t>
            </a:r>
            <a:r>
              <a:rPr lang="hu-HU" sz="24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populism</a:t>
            </a:r>
            <a:endParaRPr lang="hu-HU" sz="24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artalom helye 2"/>
          <p:cNvSpPr>
            <a:spLocks noGrp="1"/>
          </p:cNvSpPr>
          <p:nvPr>
            <p:ph idx="4294967295"/>
          </p:nvPr>
        </p:nvSpPr>
        <p:spPr>
          <a:xfrm>
            <a:off x="1871701" y="1316391"/>
            <a:ext cx="5400601" cy="1010196"/>
          </a:xfrm>
        </p:spPr>
        <p:txBody>
          <a:bodyPr anchor="ctr">
            <a:normAutofit/>
          </a:bodyPr>
          <a:lstStyle/>
          <a:p>
            <a:pPr marL="0" indent="0" algn="ctr">
              <a:buNone/>
            </a:pPr>
            <a:r>
              <a:rPr lang="hu-HU" sz="2400" b="1" dirty="0" err="1" smtClean="0">
                <a:solidFill>
                  <a:srgbClr val="50412B"/>
                </a:solidFill>
              </a:rPr>
              <a:t>Populism</a:t>
            </a:r>
            <a:r>
              <a:rPr lang="hu-HU" sz="2400" b="1" dirty="0" smtClean="0">
                <a:solidFill>
                  <a:srgbClr val="50412B"/>
                </a:solidFill>
              </a:rPr>
              <a:t> </a:t>
            </a:r>
            <a:r>
              <a:rPr lang="hu-HU" sz="2400" b="1" dirty="0" err="1" smtClean="0">
                <a:solidFill>
                  <a:srgbClr val="50412B"/>
                </a:solidFill>
              </a:rPr>
              <a:t>offers</a:t>
            </a:r>
            <a:r>
              <a:rPr lang="hu-HU" sz="2400" b="1" dirty="0" smtClean="0">
                <a:solidFill>
                  <a:srgbClr val="50412B"/>
                </a:solidFill>
              </a:rPr>
              <a:t> </a:t>
            </a:r>
            <a:r>
              <a:rPr lang="hu-HU" sz="2400" b="1" dirty="0" err="1" smtClean="0">
                <a:solidFill>
                  <a:srgbClr val="50412B"/>
                </a:solidFill>
              </a:rPr>
              <a:t>problem</a:t>
            </a:r>
            <a:r>
              <a:rPr lang="hu-HU" sz="2400" b="1" dirty="0" smtClean="0">
                <a:solidFill>
                  <a:srgbClr val="50412B"/>
                </a:solidFill>
              </a:rPr>
              <a:t> </a:t>
            </a:r>
            <a:r>
              <a:rPr lang="hu-HU" sz="2400" b="1" dirty="0" err="1" smtClean="0">
                <a:solidFill>
                  <a:srgbClr val="50412B"/>
                </a:solidFill>
              </a:rPr>
              <a:t>solving</a:t>
            </a:r>
            <a:r>
              <a:rPr lang="hu-HU" sz="2400" b="1" dirty="0" smtClean="0">
                <a:solidFill>
                  <a:srgbClr val="50412B"/>
                </a:solidFill>
              </a:rPr>
              <a:t> </a:t>
            </a:r>
            <a:endParaRPr lang="ru-RU" sz="2400" b="1" dirty="0" smtClean="0">
              <a:solidFill>
                <a:srgbClr val="50412B"/>
              </a:solidFill>
            </a:endParaRPr>
          </a:p>
          <a:p>
            <a:pPr marL="0" indent="0" algn="ctr">
              <a:buNone/>
            </a:pPr>
            <a:r>
              <a:rPr lang="hu-HU" sz="2400" b="1" dirty="0" err="1" smtClean="0">
                <a:solidFill>
                  <a:srgbClr val="50412B"/>
                </a:solidFill>
              </a:rPr>
              <a:t>without</a:t>
            </a:r>
            <a:r>
              <a:rPr lang="hu-HU" sz="2400" b="1" dirty="0" smtClean="0">
                <a:solidFill>
                  <a:srgbClr val="50412B"/>
                </a:solidFill>
              </a:rPr>
              <a:t> </a:t>
            </a:r>
            <a:r>
              <a:rPr lang="hu-HU" sz="2400" b="1" dirty="0" err="1" smtClean="0">
                <a:solidFill>
                  <a:srgbClr val="50412B"/>
                </a:solidFill>
              </a:rPr>
              <a:t>moral</a:t>
            </a:r>
            <a:r>
              <a:rPr lang="hu-HU" sz="2400" b="1" dirty="0" smtClean="0">
                <a:solidFill>
                  <a:srgbClr val="50412B"/>
                </a:solidFill>
              </a:rPr>
              <a:t> </a:t>
            </a:r>
            <a:r>
              <a:rPr lang="hu-HU" sz="2400" b="1" dirty="0" err="1" smtClean="0">
                <a:solidFill>
                  <a:srgbClr val="50412B"/>
                </a:solidFill>
              </a:rPr>
              <a:t>constraints</a:t>
            </a:r>
            <a:endParaRPr lang="hu-HU" sz="2400" b="1" dirty="0" smtClean="0">
              <a:solidFill>
                <a:srgbClr val="50412B"/>
              </a:solidFill>
            </a:endParaRPr>
          </a:p>
        </p:txBody>
      </p:sp>
      <p:sp>
        <p:nvSpPr>
          <p:cNvPr id="4" name="Felfelé-lefelé nyíl 3"/>
          <p:cNvSpPr/>
          <p:nvPr/>
        </p:nvSpPr>
        <p:spPr>
          <a:xfrm>
            <a:off x="4319974" y="2487835"/>
            <a:ext cx="504056" cy="948011"/>
          </a:xfrm>
          <a:prstGeom prst="upDownArrow">
            <a:avLst/>
          </a:prstGeom>
          <a:solidFill>
            <a:srgbClr val="4D7C8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u-HU">
              <a:solidFill>
                <a:srgbClr val="4D7C85"/>
              </a:solidFill>
            </a:endParaRPr>
          </a:p>
        </p:txBody>
      </p:sp>
      <p:sp>
        <p:nvSpPr>
          <p:cNvPr id="5" name="Прямоугольник 4"/>
          <p:cNvSpPr/>
          <p:nvPr/>
        </p:nvSpPr>
        <p:spPr>
          <a:xfrm>
            <a:off x="1673677" y="3686693"/>
            <a:ext cx="5796643" cy="830997"/>
          </a:xfrm>
          <a:prstGeom prst="rect">
            <a:avLst/>
          </a:prstGeom>
        </p:spPr>
        <p:txBody>
          <a:bodyPr wrap="square">
            <a:spAutoFit/>
          </a:bodyPr>
          <a:lstStyle/>
          <a:p>
            <a:pPr algn="ctr"/>
            <a:r>
              <a:rPr lang="hu-HU" sz="2400" b="1" dirty="0" err="1">
                <a:solidFill>
                  <a:srgbClr val="50412B"/>
                </a:solidFill>
              </a:rPr>
              <a:t>Dogmatic</a:t>
            </a:r>
            <a:r>
              <a:rPr lang="hu-HU" sz="2400" b="1" dirty="0">
                <a:solidFill>
                  <a:srgbClr val="50412B"/>
                </a:solidFill>
              </a:rPr>
              <a:t> </a:t>
            </a:r>
            <a:r>
              <a:rPr lang="hu-HU" sz="2400" b="1" dirty="0" err="1">
                <a:solidFill>
                  <a:srgbClr val="50412B"/>
                </a:solidFill>
              </a:rPr>
              <a:t>liberalism</a:t>
            </a:r>
            <a:r>
              <a:rPr lang="hu-HU" sz="2400" b="1" dirty="0">
                <a:solidFill>
                  <a:srgbClr val="50412B"/>
                </a:solidFill>
              </a:rPr>
              <a:t> </a:t>
            </a:r>
            <a:r>
              <a:rPr lang="hu-HU" sz="2400" b="1" dirty="0" err="1">
                <a:solidFill>
                  <a:srgbClr val="50412B"/>
                </a:solidFill>
              </a:rPr>
              <a:t>offers</a:t>
            </a:r>
            <a:r>
              <a:rPr lang="hu-HU" sz="2400" b="1" dirty="0">
                <a:solidFill>
                  <a:srgbClr val="50412B"/>
                </a:solidFill>
              </a:rPr>
              <a:t> </a:t>
            </a:r>
            <a:r>
              <a:rPr lang="hu-HU" sz="2400" b="1" dirty="0" err="1">
                <a:solidFill>
                  <a:srgbClr val="50412B"/>
                </a:solidFill>
              </a:rPr>
              <a:t>moral</a:t>
            </a:r>
            <a:r>
              <a:rPr lang="hu-HU" sz="2400" b="1" dirty="0">
                <a:solidFill>
                  <a:srgbClr val="50412B"/>
                </a:solidFill>
              </a:rPr>
              <a:t> </a:t>
            </a:r>
            <a:endParaRPr lang="ru-RU" sz="2400" b="1" dirty="0" smtClean="0">
              <a:solidFill>
                <a:srgbClr val="50412B"/>
              </a:solidFill>
            </a:endParaRPr>
          </a:p>
          <a:p>
            <a:pPr algn="ctr"/>
            <a:r>
              <a:rPr lang="hu-HU" sz="2400" b="1" dirty="0" err="1" smtClean="0">
                <a:solidFill>
                  <a:srgbClr val="50412B"/>
                </a:solidFill>
              </a:rPr>
              <a:t>constraints</a:t>
            </a:r>
            <a:r>
              <a:rPr lang="hu-HU" sz="2400" b="1" dirty="0" smtClean="0">
                <a:solidFill>
                  <a:srgbClr val="50412B"/>
                </a:solidFill>
              </a:rPr>
              <a:t> </a:t>
            </a:r>
            <a:r>
              <a:rPr lang="hu-HU" sz="2400" b="1" dirty="0" err="1">
                <a:solidFill>
                  <a:srgbClr val="50412B"/>
                </a:solidFill>
              </a:rPr>
              <a:t>without</a:t>
            </a:r>
            <a:r>
              <a:rPr lang="hu-HU" sz="2400" b="1" dirty="0">
                <a:solidFill>
                  <a:srgbClr val="50412B"/>
                </a:solidFill>
              </a:rPr>
              <a:t> </a:t>
            </a:r>
            <a:r>
              <a:rPr lang="hu-HU" sz="2400" b="1" dirty="0" err="1">
                <a:solidFill>
                  <a:srgbClr val="50412B"/>
                </a:solidFill>
              </a:rPr>
              <a:t>problem</a:t>
            </a:r>
            <a:r>
              <a:rPr lang="hu-HU" sz="2400" b="1" dirty="0">
                <a:solidFill>
                  <a:srgbClr val="50412B"/>
                </a:solidFill>
              </a:rPr>
              <a:t> </a:t>
            </a:r>
            <a:r>
              <a:rPr lang="hu-HU" sz="2400" b="1" dirty="0" err="1">
                <a:solidFill>
                  <a:srgbClr val="50412B"/>
                </a:solidFill>
              </a:rPr>
              <a:t>solving</a:t>
            </a:r>
            <a:endParaRPr lang="hu-HU" sz="2400" b="1" dirty="0">
              <a:solidFill>
                <a:srgbClr val="50412B"/>
              </a:solidFill>
            </a:endParaRPr>
          </a:p>
        </p:txBody>
      </p:sp>
    </p:spTree>
    <p:extLst>
      <p:ext uri="{BB962C8B-B14F-4D97-AF65-F5344CB8AC3E}">
        <p14:creationId xmlns:p14="http://schemas.microsoft.com/office/powerpoint/2010/main" val="185113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503" y="0"/>
            <a:ext cx="8928548" cy="915987"/>
          </a:xfrm>
        </p:spPr>
        <p:txBody>
          <a:bodyPr>
            <a:noAutofit/>
          </a:bodyPr>
          <a:lstStyle/>
          <a:p>
            <a:pPr>
              <a:lnSpc>
                <a:spcPct val="70000"/>
              </a:lnSpc>
            </a:pPr>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Society and </a:t>
            </a:r>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ideology</a:t>
            </a:r>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in </a:t>
            </a:r>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the</a:t>
            </a:r>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three</a:t>
            </a:r>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polar</a:t>
            </a:r>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type</a:t>
            </a:r>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regimes</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artalom helye 3"/>
          <p:cNvGraphicFramePr>
            <a:graphicFrameLocks noGrp="1"/>
          </p:cNvGraphicFramePr>
          <p:nvPr>
            <p:ph idx="4294967295"/>
            <p:extLst>
              <p:ext uri="{D42A27DB-BD31-4B8C-83A1-F6EECF244321}">
                <p14:modId xmlns:p14="http://schemas.microsoft.com/office/powerpoint/2010/main" val="1974890717"/>
              </p:ext>
            </p:extLst>
          </p:nvPr>
        </p:nvGraphicFramePr>
        <p:xfrm>
          <a:off x="107503" y="843558"/>
          <a:ext cx="8928992" cy="4181390"/>
        </p:xfrm>
        <a:graphic>
          <a:graphicData uri="http://schemas.openxmlformats.org/drawingml/2006/table">
            <a:tbl>
              <a:tblPr>
                <a:tableStyleId>{616DA210-FB5B-4158-B5E0-FEB733F419BA}</a:tableStyleId>
              </a:tblPr>
              <a:tblGrid>
                <a:gridCol w="1080121">
                  <a:extLst>
                    <a:ext uri="{9D8B030D-6E8A-4147-A177-3AD203B41FA5}">
                      <a16:colId xmlns:a16="http://schemas.microsoft.com/office/drawing/2014/main" val="1454410268"/>
                    </a:ext>
                  </a:extLst>
                </a:gridCol>
                <a:gridCol w="2520280">
                  <a:extLst>
                    <a:ext uri="{9D8B030D-6E8A-4147-A177-3AD203B41FA5}">
                      <a16:colId xmlns:a16="http://schemas.microsoft.com/office/drawing/2014/main" val="16740649"/>
                    </a:ext>
                  </a:extLst>
                </a:gridCol>
                <a:gridCol w="2592288">
                  <a:extLst>
                    <a:ext uri="{9D8B030D-6E8A-4147-A177-3AD203B41FA5}">
                      <a16:colId xmlns:a16="http://schemas.microsoft.com/office/drawing/2014/main" val="1522252575"/>
                    </a:ext>
                  </a:extLst>
                </a:gridCol>
                <a:gridCol w="2736303">
                  <a:extLst>
                    <a:ext uri="{9D8B030D-6E8A-4147-A177-3AD203B41FA5}">
                      <a16:colId xmlns:a16="http://schemas.microsoft.com/office/drawing/2014/main" val="1050800640"/>
                    </a:ext>
                  </a:extLst>
                </a:gridCol>
              </a:tblGrid>
              <a:tr h="282463">
                <a:tc>
                  <a:txBody>
                    <a:bodyPr/>
                    <a:lstStyle/>
                    <a:p>
                      <a:pPr>
                        <a:lnSpc>
                          <a:spcPct val="115000"/>
                        </a:lnSpc>
                        <a:spcAft>
                          <a:spcPts val="0"/>
                        </a:spcAft>
                      </a:pPr>
                      <a:r>
                        <a:rPr lang="en-US" sz="1600" b="1" dirty="0">
                          <a:solidFill>
                            <a:srgbClr val="50412B"/>
                          </a:solidFill>
                          <a:effectLst/>
                        </a:rPr>
                        <a:t> </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ap="flat" cmpd="sng" algn="ctr">
                      <a:noFill/>
                      <a:prstDash val="solid"/>
                      <a:round/>
                      <a:headEnd type="none" w="med" len="med"/>
                      <a:tailEnd type="none" w="med" len="med"/>
                    </a:lnTlToBr>
                    <a:solidFill>
                      <a:srgbClr val="EFEAE4">
                        <a:alpha val="60000"/>
                      </a:srgbClr>
                    </a:solidFill>
                  </a:tcPr>
                </a:tc>
                <a:tc>
                  <a:txBody>
                    <a:bodyPr/>
                    <a:lstStyle/>
                    <a:p>
                      <a:pPr algn="ctr">
                        <a:lnSpc>
                          <a:spcPct val="115000"/>
                        </a:lnSpc>
                        <a:spcAft>
                          <a:spcPts val="0"/>
                        </a:spcAft>
                      </a:pPr>
                      <a:r>
                        <a:rPr lang="en-US" sz="1600" b="1" dirty="0">
                          <a:solidFill>
                            <a:srgbClr val="4D7C85"/>
                          </a:solidFill>
                          <a:effectLst/>
                        </a:rPr>
                        <a:t>Liberal democracy</a:t>
                      </a:r>
                      <a:endParaRPr lang="hu-HU" sz="1400" b="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600" b="1" dirty="0">
                          <a:solidFill>
                            <a:srgbClr val="4D7C85"/>
                          </a:solidFill>
                          <a:effectLst/>
                        </a:rPr>
                        <a:t>Patronal autocracy</a:t>
                      </a:r>
                      <a:endParaRPr lang="hu-HU" sz="1400" b="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600" b="1" dirty="0">
                          <a:solidFill>
                            <a:srgbClr val="4D7C85"/>
                          </a:solidFill>
                          <a:effectLst/>
                        </a:rPr>
                        <a:t>Communist dictatorship</a:t>
                      </a:r>
                      <a:endParaRPr lang="hu-HU" sz="1400" b="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2365957169"/>
                  </a:ext>
                </a:extLst>
              </a:tr>
              <a:tr h="197972">
                <a:tc rowSpan="6">
                  <a:txBody>
                    <a:bodyPr/>
                    <a:lstStyle/>
                    <a:p>
                      <a:pPr marL="68580">
                        <a:lnSpc>
                          <a:spcPct val="100000"/>
                        </a:lnSpc>
                        <a:spcAft>
                          <a:spcPts val="0"/>
                        </a:spcAft>
                      </a:pPr>
                      <a:r>
                        <a:rPr lang="en-US" sz="1600" b="1" dirty="0">
                          <a:solidFill>
                            <a:srgbClr val="4D7C85"/>
                          </a:solidFill>
                          <a:effectLst/>
                        </a:rPr>
                        <a:t>SOCIETAL NETWORKS</a:t>
                      </a:r>
                      <a:endParaRPr lang="hu-HU" sz="1400" b="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open-access order</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a:solidFill>
                            <a:srgbClr val="50412B"/>
                          </a:solidFill>
                          <a:effectLst/>
                        </a:rPr>
                        <a:t>limited-access order</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20955">
                        <a:lnSpc>
                          <a:spcPct val="100000"/>
                        </a:lnSpc>
                        <a:spcAft>
                          <a:spcPts val="0"/>
                        </a:spcAft>
                      </a:pPr>
                      <a:r>
                        <a:rPr lang="en-US" sz="1200" b="1">
                          <a:solidFill>
                            <a:srgbClr val="50412B"/>
                          </a:solidFill>
                          <a:effectLst/>
                        </a:rPr>
                        <a:t>limited-access order</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533954411"/>
                  </a:ext>
                </a:extLst>
              </a:tr>
              <a:tr h="388673">
                <a:tc vMerge="1">
                  <a:txBody>
                    <a:bodyPr/>
                    <a:lstStyle/>
                    <a:p>
                      <a:endParaRPr lang="hu-HU"/>
                    </a:p>
                  </a:txBody>
                  <a:tcPr/>
                </a:tc>
                <a:tc>
                  <a:txBody>
                    <a:bodyPr/>
                    <a:lstStyle/>
                    <a:p>
                      <a:pPr>
                        <a:lnSpc>
                          <a:spcPct val="100000"/>
                        </a:lnSpc>
                        <a:spcAft>
                          <a:spcPts val="0"/>
                        </a:spcAft>
                      </a:pPr>
                      <a:r>
                        <a:rPr lang="en-US" sz="1200" b="1" dirty="0">
                          <a:solidFill>
                            <a:srgbClr val="50412B"/>
                          </a:solidFill>
                          <a:effectLst/>
                        </a:rPr>
                        <a:t>the strength of weak ties</a:t>
                      </a:r>
                      <a:endParaRPr lang="hu-HU" sz="1400" b="1" dirty="0">
                        <a:solidFill>
                          <a:srgbClr val="50412B"/>
                        </a:solidFill>
                        <a:effectLst/>
                      </a:endParaRPr>
                    </a:p>
                    <a:p>
                      <a:pPr>
                        <a:lnSpc>
                          <a:spcPct val="100000"/>
                        </a:lnSpc>
                        <a:spcAft>
                          <a:spcPts val="0"/>
                        </a:spcAft>
                      </a:pPr>
                      <a:r>
                        <a:rPr lang="en-US" sz="1200" b="1" dirty="0">
                          <a:solidFill>
                            <a:srgbClr val="50412B"/>
                          </a:solidFill>
                          <a:effectLst/>
                        </a:rPr>
                        <a:t>informal information-carrying ties</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a:solidFill>
                            <a:srgbClr val="50412B"/>
                          </a:solidFill>
                          <a:effectLst/>
                        </a:rPr>
                        <a:t>the strength of strong ties</a:t>
                      </a:r>
                      <a:endParaRPr lang="hu-HU" sz="1400" b="1">
                        <a:solidFill>
                          <a:srgbClr val="50412B"/>
                        </a:solidFill>
                        <a:effectLst/>
                      </a:endParaRPr>
                    </a:p>
                    <a:p>
                      <a:pPr>
                        <a:lnSpc>
                          <a:spcPct val="100000"/>
                        </a:lnSpc>
                        <a:spcAft>
                          <a:spcPts val="0"/>
                        </a:spcAft>
                      </a:pPr>
                      <a:r>
                        <a:rPr lang="en-US" sz="1200" b="1">
                          <a:solidFill>
                            <a:srgbClr val="50412B"/>
                          </a:solidFill>
                          <a:effectLst/>
                        </a:rPr>
                        <a:t>informal influence-carrying ties</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20955">
                        <a:lnSpc>
                          <a:spcPct val="100000"/>
                        </a:lnSpc>
                        <a:spcAft>
                          <a:spcPts val="0"/>
                        </a:spcAft>
                      </a:pPr>
                      <a:r>
                        <a:rPr lang="en-US" sz="1200" b="1">
                          <a:solidFill>
                            <a:srgbClr val="50412B"/>
                          </a:solidFill>
                          <a:effectLst/>
                        </a:rPr>
                        <a:t>the strength of strong ties</a:t>
                      </a:r>
                      <a:endParaRPr lang="hu-HU" sz="1400" b="1">
                        <a:solidFill>
                          <a:srgbClr val="50412B"/>
                        </a:solidFill>
                        <a:effectLst/>
                      </a:endParaRPr>
                    </a:p>
                    <a:p>
                      <a:pPr marL="20955">
                        <a:lnSpc>
                          <a:spcPct val="100000"/>
                        </a:lnSpc>
                        <a:spcAft>
                          <a:spcPts val="0"/>
                        </a:spcAft>
                      </a:pPr>
                      <a:r>
                        <a:rPr lang="en-US" sz="1200" b="1">
                          <a:solidFill>
                            <a:srgbClr val="50412B"/>
                          </a:solidFill>
                          <a:effectLst/>
                        </a:rPr>
                        <a:t>formal influence-carrying ties</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964430978"/>
                  </a:ext>
                </a:extLst>
              </a:tr>
              <a:tr h="388673">
                <a:tc vMerge="1">
                  <a:txBody>
                    <a:bodyPr/>
                    <a:lstStyle/>
                    <a:p>
                      <a:endParaRPr lang="hu-HU"/>
                    </a:p>
                  </a:txBody>
                  <a:tcPr/>
                </a:tc>
                <a:tc>
                  <a:txBody>
                    <a:bodyPr/>
                    <a:lstStyle/>
                    <a:p>
                      <a:pPr>
                        <a:lnSpc>
                          <a:spcPct val="100000"/>
                        </a:lnSpc>
                        <a:spcAft>
                          <a:spcPts val="0"/>
                        </a:spcAft>
                      </a:pPr>
                      <a:r>
                        <a:rPr lang="en-US" sz="1200" b="1" dirty="0">
                          <a:solidFill>
                            <a:srgbClr val="50412B"/>
                          </a:solidFill>
                          <a:effectLst/>
                        </a:rPr>
                        <a:t>separation of communal network from economic and political networks</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integration of communal network into economic and political network</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20955">
                        <a:lnSpc>
                          <a:spcPct val="100000"/>
                        </a:lnSpc>
                        <a:spcAft>
                          <a:spcPts val="0"/>
                        </a:spcAft>
                      </a:pPr>
                      <a:r>
                        <a:rPr lang="en-US" sz="1200" b="1" dirty="0">
                          <a:solidFill>
                            <a:srgbClr val="50412B"/>
                          </a:solidFill>
                          <a:effectLst/>
                        </a:rPr>
                        <a:t>separation of communal network from economic and political networks</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802890932"/>
                  </a:ext>
                </a:extLst>
              </a:tr>
              <a:tr h="388673">
                <a:tc vMerge="1">
                  <a:txBody>
                    <a:bodyPr/>
                    <a:lstStyle/>
                    <a:p>
                      <a:endParaRPr lang="hu-HU"/>
                    </a:p>
                  </a:txBody>
                  <a:tcPr/>
                </a:tc>
                <a:tc>
                  <a:txBody>
                    <a:bodyPr/>
                    <a:lstStyle/>
                    <a:p>
                      <a:pPr>
                        <a:lnSpc>
                          <a:spcPct val="100000"/>
                        </a:lnSpc>
                        <a:spcAft>
                          <a:spcPts val="0"/>
                        </a:spcAft>
                      </a:pPr>
                      <a:r>
                        <a:rPr lang="en-US" sz="1200" b="1">
                          <a:solidFill>
                            <a:srgbClr val="50412B"/>
                          </a:solidFill>
                          <a:effectLst/>
                        </a:rPr>
                        <a:t>free entry and exit from political/economic networks</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unfree entry and exit from political/economic networks</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20955">
                        <a:lnSpc>
                          <a:spcPct val="100000"/>
                        </a:lnSpc>
                        <a:spcAft>
                          <a:spcPts val="0"/>
                        </a:spcAft>
                      </a:pPr>
                      <a:r>
                        <a:rPr lang="en-US" sz="1200" b="1">
                          <a:solidFill>
                            <a:srgbClr val="50412B"/>
                          </a:solidFill>
                          <a:effectLst/>
                        </a:rPr>
                        <a:t>unfree entry and exit from political/economic networks</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204215277"/>
                  </a:ext>
                </a:extLst>
              </a:tr>
              <a:tr h="388673">
                <a:tc vMerge="1">
                  <a:txBody>
                    <a:bodyPr/>
                    <a:lstStyle/>
                    <a:p>
                      <a:endParaRPr lang="hu-HU"/>
                    </a:p>
                  </a:txBody>
                  <a:tcPr/>
                </a:tc>
                <a:tc>
                  <a:txBody>
                    <a:bodyPr/>
                    <a:lstStyle/>
                    <a:p>
                      <a:pPr>
                        <a:lnSpc>
                          <a:spcPct val="100000"/>
                        </a:lnSpc>
                        <a:spcAft>
                          <a:spcPts val="0"/>
                        </a:spcAft>
                      </a:pPr>
                      <a:r>
                        <a:rPr lang="en-US" sz="1200" b="1">
                          <a:solidFill>
                            <a:srgbClr val="50412B"/>
                          </a:solidFill>
                          <a:effectLst/>
                        </a:rPr>
                        <a:t>scale-free social networks (market and voluntary decision)</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non scale-free social networks (informal patronalism and coercion)</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20955">
                        <a:lnSpc>
                          <a:spcPct val="100000"/>
                        </a:lnSpc>
                        <a:spcAft>
                          <a:spcPts val="0"/>
                        </a:spcAft>
                      </a:pPr>
                      <a:r>
                        <a:rPr lang="en-US" sz="1200" b="1" dirty="0">
                          <a:solidFill>
                            <a:srgbClr val="50412B"/>
                          </a:solidFill>
                          <a:effectLst/>
                        </a:rPr>
                        <a:t>non scale-free social networks (bureaucratic </a:t>
                      </a:r>
                      <a:r>
                        <a:rPr lang="en-US" sz="1200" b="1" dirty="0" err="1">
                          <a:solidFill>
                            <a:srgbClr val="50412B"/>
                          </a:solidFill>
                          <a:effectLst/>
                        </a:rPr>
                        <a:t>patronalism</a:t>
                      </a:r>
                      <a:r>
                        <a:rPr lang="en-US" sz="1200" b="1" dirty="0">
                          <a:solidFill>
                            <a:srgbClr val="50412B"/>
                          </a:solidFill>
                          <a:effectLst/>
                        </a:rPr>
                        <a:t> and coercion)</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4203873889"/>
                  </a:ext>
                </a:extLst>
              </a:tr>
              <a:tr h="388673">
                <a:tc vMerge="1">
                  <a:txBody>
                    <a:bodyPr/>
                    <a:lstStyle/>
                    <a:p>
                      <a:endParaRPr lang="hu-HU"/>
                    </a:p>
                  </a:txBody>
                  <a:tcPr/>
                </a:tc>
                <a:tc>
                  <a:txBody>
                    <a:bodyPr/>
                    <a:lstStyle/>
                    <a:p>
                      <a:pPr>
                        <a:lnSpc>
                          <a:spcPct val="100000"/>
                        </a:lnSpc>
                        <a:spcAft>
                          <a:spcPts val="0"/>
                        </a:spcAft>
                      </a:pPr>
                      <a:r>
                        <a:rPr lang="en-US" sz="1200" b="1" dirty="0">
                          <a:solidFill>
                            <a:srgbClr val="50412B"/>
                          </a:solidFill>
                          <a:effectLst/>
                        </a:rPr>
                        <a:t>non-patronal class society</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a:solidFill>
                            <a:srgbClr val="50412B"/>
                          </a:solidFill>
                          <a:effectLst/>
                        </a:rPr>
                        <a:t>informally patronalized clientage society</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20955">
                        <a:lnSpc>
                          <a:spcPct val="100000"/>
                        </a:lnSpc>
                        <a:spcAft>
                          <a:spcPts val="0"/>
                        </a:spcAft>
                      </a:pPr>
                      <a:r>
                        <a:rPr lang="en-US" sz="1200" b="1" dirty="0">
                          <a:solidFill>
                            <a:srgbClr val="50412B"/>
                          </a:solidFill>
                          <a:effectLst/>
                        </a:rPr>
                        <a:t>bureaucratically patronalized class society</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516708255"/>
                  </a:ext>
                </a:extLst>
              </a:tr>
              <a:tr h="579374">
                <a:tc>
                  <a:txBody>
                    <a:bodyPr/>
                    <a:lstStyle/>
                    <a:p>
                      <a:pPr marL="68580">
                        <a:lnSpc>
                          <a:spcPct val="100000"/>
                        </a:lnSpc>
                        <a:spcAft>
                          <a:spcPts val="0"/>
                        </a:spcAft>
                      </a:pPr>
                      <a:r>
                        <a:rPr lang="en-US" sz="1600" b="1" dirty="0">
                          <a:solidFill>
                            <a:srgbClr val="4D7C85"/>
                          </a:solidFill>
                          <a:effectLst/>
                        </a:rPr>
                        <a:t>REGIME STABILITY</a:t>
                      </a:r>
                      <a:endParaRPr lang="hu-HU" sz="1400" b="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democratic pattern of mass persuasion (ideology in primary, co-optation in secondary role</a:t>
                      </a:r>
                      <a:r>
                        <a:rPr lang="en-US" sz="1200" b="1" dirty="0" smtClean="0">
                          <a:solidFill>
                            <a:srgbClr val="50412B"/>
                          </a:solidFill>
                          <a:effectLst/>
                        </a:rPr>
                        <a:t>)</a:t>
                      </a:r>
                      <a:endParaRPr lang="hu-HU" sz="1400" b="1" dirty="0">
                        <a:solidFill>
                          <a:srgbClr val="50412B"/>
                        </a:solidFill>
                        <a:effectLst/>
                      </a:endParaRPr>
                    </a:p>
                  </a:txBody>
                  <a:tcPr marL="50208" marR="50208" marT="6973"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patronal pattern of mass persuasion (non-violent threats and ideology in primary, co-optation in secondary role)</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20955">
                        <a:lnSpc>
                          <a:spcPct val="100000"/>
                        </a:lnSpc>
                        <a:spcAft>
                          <a:spcPts val="0"/>
                        </a:spcAft>
                      </a:pPr>
                      <a:r>
                        <a:rPr lang="en-US" sz="1200" b="1" dirty="0">
                          <a:solidFill>
                            <a:srgbClr val="50412B"/>
                          </a:solidFill>
                          <a:effectLst/>
                        </a:rPr>
                        <a:t>communist pattern of mass persuasion (coercion in primary, ideology and co-optation in secondary role)</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2099961355"/>
                  </a:ext>
                </a:extLst>
              </a:tr>
              <a:tr h="388673">
                <a:tc rowSpan="4">
                  <a:txBody>
                    <a:bodyPr/>
                    <a:lstStyle/>
                    <a:p>
                      <a:pPr marL="68580">
                        <a:lnSpc>
                          <a:spcPct val="100000"/>
                        </a:lnSpc>
                        <a:spcAft>
                          <a:spcPts val="0"/>
                        </a:spcAft>
                      </a:pPr>
                      <a:r>
                        <a:rPr lang="en-US" sz="1600" b="1" dirty="0">
                          <a:solidFill>
                            <a:srgbClr val="4D7C85"/>
                          </a:solidFill>
                          <a:effectLst/>
                        </a:rPr>
                        <a:t>IDEOLOGY</a:t>
                      </a:r>
                      <a:endParaRPr lang="hu-HU" sz="1400" b="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ideology-driven ruling elite</a:t>
                      </a:r>
                      <a:endParaRPr lang="hu-HU" sz="1400" b="1" dirty="0">
                        <a:solidFill>
                          <a:srgbClr val="50412B"/>
                        </a:solidFill>
                        <a:effectLst/>
                      </a:endParaRPr>
                    </a:p>
                    <a:p>
                      <a:pPr>
                        <a:lnSpc>
                          <a:spcPct val="100000"/>
                        </a:lnSpc>
                        <a:spcAft>
                          <a:spcPts val="0"/>
                        </a:spcAft>
                      </a:pPr>
                      <a:r>
                        <a:rPr lang="en-US" sz="1200" b="1" dirty="0">
                          <a:solidFill>
                            <a:srgbClr val="50412B"/>
                          </a:solidFill>
                          <a:effectLst/>
                        </a:rPr>
                        <a:t>ideology-neutral regime</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ideology-applying ruling elite </a:t>
                      </a:r>
                      <a:endParaRPr lang="hu-HU" sz="1400" b="1" dirty="0">
                        <a:solidFill>
                          <a:srgbClr val="50412B"/>
                        </a:solidFill>
                        <a:effectLst/>
                      </a:endParaRPr>
                    </a:p>
                    <a:p>
                      <a:pPr>
                        <a:lnSpc>
                          <a:spcPct val="100000"/>
                        </a:lnSpc>
                        <a:spcAft>
                          <a:spcPts val="0"/>
                        </a:spcAft>
                      </a:pPr>
                      <a:r>
                        <a:rPr lang="en-US" sz="1200" b="1" dirty="0">
                          <a:solidFill>
                            <a:srgbClr val="50412B"/>
                          </a:solidFill>
                          <a:effectLst/>
                        </a:rPr>
                        <a:t>ideology-applying regime</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20955">
                        <a:lnSpc>
                          <a:spcPct val="100000"/>
                        </a:lnSpc>
                        <a:spcAft>
                          <a:spcPts val="0"/>
                        </a:spcAft>
                      </a:pPr>
                      <a:r>
                        <a:rPr lang="en-US" sz="1200" b="1" dirty="0">
                          <a:solidFill>
                            <a:srgbClr val="50412B"/>
                          </a:solidFill>
                          <a:effectLst/>
                        </a:rPr>
                        <a:t>ideology-driven ruling elite </a:t>
                      </a:r>
                      <a:endParaRPr lang="hu-HU" sz="1400" b="1" dirty="0">
                        <a:solidFill>
                          <a:srgbClr val="50412B"/>
                        </a:solidFill>
                        <a:effectLst/>
                      </a:endParaRPr>
                    </a:p>
                    <a:p>
                      <a:pPr marL="20955">
                        <a:lnSpc>
                          <a:spcPct val="100000"/>
                        </a:lnSpc>
                        <a:spcAft>
                          <a:spcPts val="0"/>
                        </a:spcAft>
                      </a:pPr>
                      <a:r>
                        <a:rPr lang="en-US" sz="1200" b="1" dirty="0">
                          <a:solidFill>
                            <a:srgbClr val="50412B"/>
                          </a:solidFill>
                          <a:effectLst/>
                        </a:rPr>
                        <a:t>ideology-driven regime</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534921142"/>
                  </a:ext>
                </a:extLst>
              </a:tr>
              <a:tr h="197972">
                <a:tc vMerge="1">
                  <a:txBody>
                    <a:bodyPr/>
                    <a:lstStyle/>
                    <a:p>
                      <a:endParaRPr lang="hu-HU"/>
                    </a:p>
                  </a:txBody>
                  <a:tcPr/>
                </a:tc>
                <a:tc>
                  <a:txBody>
                    <a:bodyPr/>
                    <a:lstStyle/>
                    <a:p>
                      <a:pPr>
                        <a:lnSpc>
                          <a:spcPct val="100000"/>
                        </a:lnSpc>
                        <a:spcAft>
                          <a:spcPts val="0"/>
                        </a:spcAft>
                      </a:pPr>
                      <a:r>
                        <a:rPr lang="en-US" sz="1200" b="1">
                          <a:solidFill>
                            <a:srgbClr val="50412B"/>
                          </a:solidFill>
                          <a:effectLst/>
                        </a:rPr>
                        <a:t>non-teleological rationality</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non-teleological rationality</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20955">
                        <a:lnSpc>
                          <a:spcPct val="100000"/>
                        </a:lnSpc>
                        <a:spcAft>
                          <a:spcPts val="0"/>
                        </a:spcAft>
                      </a:pPr>
                      <a:r>
                        <a:rPr lang="en-US" sz="1200" b="1" dirty="0">
                          <a:solidFill>
                            <a:srgbClr val="50412B"/>
                          </a:solidFill>
                          <a:effectLst/>
                        </a:rPr>
                        <a:t>teleological rationality</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2958683152"/>
                  </a:ext>
                </a:extLst>
              </a:tr>
              <a:tr h="197972">
                <a:tc vMerge="1">
                  <a:txBody>
                    <a:bodyPr/>
                    <a:lstStyle/>
                    <a:p>
                      <a:endParaRPr lang="hu-HU"/>
                    </a:p>
                  </a:txBody>
                  <a:tcPr/>
                </a:tc>
                <a:tc>
                  <a:txBody>
                    <a:bodyPr/>
                    <a:lstStyle/>
                    <a:p>
                      <a:pPr>
                        <a:lnSpc>
                          <a:spcPct val="100000"/>
                        </a:lnSpc>
                        <a:spcAft>
                          <a:spcPts val="0"/>
                        </a:spcAft>
                      </a:pPr>
                      <a:r>
                        <a:rPr lang="en-US" sz="1200" b="1">
                          <a:solidFill>
                            <a:srgbClr val="50412B"/>
                          </a:solidFill>
                          <a:effectLst/>
                        </a:rPr>
                        <a:t>value coherence</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a:solidFill>
                            <a:srgbClr val="50412B"/>
                          </a:solidFill>
                          <a:effectLst/>
                        </a:rPr>
                        <a:t>functionality coherence</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20955">
                        <a:lnSpc>
                          <a:spcPct val="100000"/>
                        </a:lnSpc>
                        <a:spcAft>
                          <a:spcPts val="0"/>
                        </a:spcAft>
                      </a:pPr>
                      <a:r>
                        <a:rPr lang="en-US" sz="1200" b="1" dirty="0">
                          <a:solidFill>
                            <a:srgbClr val="50412B"/>
                          </a:solidFill>
                          <a:effectLst/>
                        </a:rPr>
                        <a:t>value coherence</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937240191"/>
                  </a:ext>
                </a:extLst>
              </a:tr>
              <a:tr h="388673">
                <a:tc vMerge="1">
                  <a:txBody>
                    <a:bodyPr/>
                    <a:lstStyle/>
                    <a:p>
                      <a:endParaRPr lang="hu-HU"/>
                    </a:p>
                  </a:txBody>
                  <a:tcPr/>
                </a:tc>
                <a:tc>
                  <a:txBody>
                    <a:bodyPr/>
                    <a:lstStyle/>
                    <a:p>
                      <a:pPr>
                        <a:lnSpc>
                          <a:spcPct val="100000"/>
                        </a:lnSpc>
                        <a:spcAft>
                          <a:spcPts val="0"/>
                        </a:spcAft>
                      </a:pPr>
                      <a:r>
                        <a:rPr lang="en-US" sz="1200" b="1">
                          <a:solidFill>
                            <a:srgbClr val="50412B"/>
                          </a:solidFill>
                          <a:effectLst/>
                        </a:rPr>
                        <a:t>no public enemy or stigmatized group</a:t>
                      </a:r>
                      <a:endParaRPr lang="hu-HU"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effectLst/>
                        </a:rPr>
                        <a:t>variable public enemy or stigmatized group</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marL="20955">
                        <a:lnSpc>
                          <a:spcPct val="100000"/>
                        </a:lnSpc>
                        <a:spcAft>
                          <a:spcPts val="0"/>
                        </a:spcAft>
                      </a:pPr>
                      <a:r>
                        <a:rPr lang="en-US" sz="1200" b="1" dirty="0">
                          <a:solidFill>
                            <a:srgbClr val="50412B"/>
                          </a:solidFill>
                          <a:effectLst/>
                        </a:rPr>
                        <a:t>stable public enemy or stigmatized group</a:t>
                      </a:r>
                      <a:endParaRPr lang="hu-HU"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6973" marB="0">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207338747"/>
                  </a:ext>
                </a:extLst>
              </a:tr>
            </a:tbl>
          </a:graphicData>
        </a:graphic>
      </p:graphicFrame>
    </p:spTree>
    <p:extLst>
      <p:ext uri="{BB962C8B-B14F-4D97-AF65-F5344CB8AC3E}">
        <p14:creationId xmlns:p14="http://schemas.microsoft.com/office/powerpoint/2010/main" val="257890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950" y="-1"/>
            <a:ext cx="8928100" cy="987425"/>
          </a:xfrm>
        </p:spPr>
        <p:txBody>
          <a:bodyPr>
            <a:normAutofit/>
          </a:bodyPr>
          <a:lstStyle/>
          <a:p>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Alena Ledeneva: Types of Networks</a:t>
            </a:r>
            <a:endPar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753168341"/>
              </p:ext>
            </p:extLst>
          </p:nvPr>
        </p:nvGraphicFramePr>
        <p:xfrm>
          <a:off x="260631" y="987425"/>
          <a:ext cx="8622738" cy="3315817"/>
        </p:xfrm>
        <a:graphic>
          <a:graphicData uri="http://schemas.openxmlformats.org/drawingml/2006/table">
            <a:tbl>
              <a:tblPr firstRow="1" bandRow="1">
                <a:tableStyleId>{5940675A-B579-460E-94D1-54222C63F5DA}</a:tableStyleId>
              </a:tblPr>
              <a:tblGrid>
                <a:gridCol w="1656184">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2718266">
                  <a:extLst>
                    <a:ext uri="{9D8B030D-6E8A-4147-A177-3AD203B41FA5}">
                      <a16:colId xmlns:a16="http://schemas.microsoft.com/office/drawing/2014/main" val="20002"/>
                    </a:ext>
                  </a:extLst>
                </a:gridCol>
                <a:gridCol w="1656000">
                  <a:extLst>
                    <a:ext uri="{9D8B030D-6E8A-4147-A177-3AD203B41FA5}">
                      <a16:colId xmlns:a16="http://schemas.microsoft.com/office/drawing/2014/main" val="20003"/>
                    </a:ext>
                  </a:extLst>
                </a:gridCol>
              </a:tblGrid>
              <a:tr h="454299">
                <a:tc>
                  <a:txBody>
                    <a:bodyPr/>
                    <a:lstStyle/>
                    <a:p>
                      <a:pPr algn="ctr"/>
                      <a:r>
                        <a:rPr lang="hu-HU" b="1" dirty="0" smtClean="0">
                          <a:solidFill>
                            <a:srgbClr val="50412B"/>
                          </a:solidFill>
                        </a:rPr>
                        <a:t>INDIVIDUAL</a:t>
                      </a:r>
                      <a:endParaRPr lang="en-US" b="1" dirty="0">
                        <a:solidFill>
                          <a:srgbClr val="50412B"/>
                        </a:solidFill>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gridSpan="2">
                  <a:txBody>
                    <a:bodyPr/>
                    <a:lstStyle/>
                    <a:p>
                      <a:pPr algn="ctr"/>
                      <a:r>
                        <a:rPr lang="hu-HU" b="1" dirty="0" smtClean="0">
                          <a:solidFill>
                            <a:srgbClr val="50412B"/>
                          </a:solidFill>
                        </a:rPr>
                        <a:t>Strong ties</a:t>
                      </a:r>
                      <a:endParaRPr lang="en-US" b="1" dirty="0">
                        <a:solidFill>
                          <a:srgbClr val="50412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hMerge="1">
                  <a:txBody>
                    <a:bodyPr/>
                    <a:lstStyle/>
                    <a:p>
                      <a:endParaRPr lang="en-US" dirty="0"/>
                    </a:p>
                  </a:txBody>
                  <a:tcPr/>
                </a:tc>
                <a:tc rowSpan="3">
                  <a:txBody>
                    <a:bodyPr/>
                    <a:lstStyle/>
                    <a:p>
                      <a:pPr algn="ctr"/>
                      <a:endParaRPr lang="hu-HU" b="1" dirty="0" smtClean="0">
                        <a:solidFill>
                          <a:srgbClr val="50412B"/>
                        </a:solidFill>
                      </a:endParaRPr>
                    </a:p>
                    <a:p>
                      <a:pPr algn="ctr"/>
                      <a:endParaRPr lang="hu-HU" b="1" dirty="0" smtClean="0">
                        <a:solidFill>
                          <a:srgbClr val="50412B"/>
                        </a:solidFill>
                      </a:endParaRPr>
                    </a:p>
                    <a:p>
                      <a:pPr algn="ctr"/>
                      <a:endParaRPr lang="hu-HU" b="1" dirty="0" smtClean="0">
                        <a:solidFill>
                          <a:srgbClr val="50412B"/>
                        </a:solidFill>
                      </a:endParaRPr>
                    </a:p>
                    <a:p>
                      <a:pPr algn="ctr"/>
                      <a:endParaRPr lang="hu-HU" b="1" dirty="0" smtClean="0">
                        <a:solidFill>
                          <a:srgbClr val="50412B"/>
                        </a:solidFill>
                      </a:endParaRPr>
                    </a:p>
                    <a:p>
                      <a:pPr algn="ctr"/>
                      <a:endParaRPr lang="hu-HU" sz="1100" b="1" dirty="0" smtClean="0">
                        <a:solidFill>
                          <a:srgbClr val="50412B"/>
                        </a:solidFill>
                      </a:endParaRPr>
                    </a:p>
                    <a:p>
                      <a:pPr algn="ctr"/>
                      <a:r>
                        <a:rPr lang="hu-HU" b="1" dirty="0" smtClean="0">
                          <a:solidFill>
                            <a:srgbClr val="50412B"/>
                          </a:solidFill>
                        </a:rPr>
                        <a:t>Public settings</a:t>
                      </a:r>
                      <a:br>
                        <a:rPr lang="hu-HU" b="1" dirty="0" smtClean="0">
                          <a:solidFill>
                            <a:srgbClr val="50412B"/>
                          </a:solidFill>
                        </a:rPr>
                      </a:br>
                      <a:r>
                        <a:rPr lang="hu-HU" b="1" dirty="0" smtClean="0">
                          <a:solidFill>
                            <a:srgbClr val="50412B"/>
                          </a:solidFill>
                        </a:rPr>
                        <a:t>(de-centered)</a:t>
                      </a:r>
                      <a:endParaRPr lang="en-US" b="1" dirty="0">
                        <a:solidFill>
                          <a:srgbClr val="50412B"/>
                        </a:solidFill>
                      </a:endParaRPr>
                    </a:p>
                  </a:txBody>
                  <a:tcP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0"/>
                  </a:ext>
                </a:extLst>
              </a:tr>
              <a:tr h="1046617">
                <a:tc rowSpan="3">
                  <a:txBody>
                    <a:bodyPr/>
                    <a:lstStyle/>
                    <a:p>
                      <a:pPr algn="ctr"/>
                      <a:endParaRPr lang="hu-HU" b="1" dirty="0" smtClean="0">
                        <a:solidFill>
                          <a:srgbClr val="50412B"/>
                        </a:solidFill>
                      </a:endParaRPr>
                    </a:p>
                    <a:p>
                      <a:pPr algn="ctr"/>
                      <a:endParaRPr lang="hu-HU" b="1" dirty="0" smtClean="0">
                        <a:solidFill>
                          <a:srgbClr val="50412B"/>
                        </a:solidFill>
                      </a:endParaRPr>
                    </a:p>
                    <a:p>
                      <a:pPr algn="ctr"/>
                      <a:endParaRPr lang="hu-HU" b="1" dirty="0" smtClean="0">
                        <a:solidFill>
                          <a:srgbClr val="50412B"/>
                        </a:solidFill>
                      </a:endParaRPr>
                    </a:p>
                    <a:p>
                      <a:pPr algn="ctr"/>
                      <a:r>
                        <a:rPr lang="hu-HU" b="1" dirty="0" smtClean="0">
                          <a:solidFill>
                            <a:srgbClr val="50412B"/>
                          </a:solidFill>
                        </a:rPr>
                        <a:t>Private settings</a:t>
                      </a:r>
                      <a:r>
                        <a:rPr lang="hu-HU" b="1" baseline="0" dirty="0" smtClean="0">
                          <a:solidFill>
                            <a:srgbClr val="50412B"/>
                          </a:solidFill>
                        </a:rPr>
                        <a:t> (centered)</a:t>
                      </a:r>
                      <a:endParaRPr lang="en-US" b="1" dirty="0">
                        <a:solidFill>
                          <a:srgbClr val="50412B"/>
                        </a:solidFill>
                      </a:endParaRPr>
                    </a:p>
                  </a:txBody>
                  <a:tcP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r>
                        <a:rPr lang="hu-HU" b="1" dirty="0" smtClean="0">
                          <a:solidFill>
                            <a:srgbClr val="50412B"/>
                          </a:solidFill>
                        </a:rPr>
                        <a:t>1. </a:t>
                      </a:r>
                      <a:r>
                        <a:rPr lang="hu-HU" b="1" i="1" dirty="0" smtClean="0">
                          <a:solidFill>
                            <a:srgbClr val="50412B"/>
                          </a:solidFill>
                        </a:rPr>
                        <a:t>‘Inner circle:’</a:t>
                      </a:r>
                      <a:r>
                        <a:rPr lang="hu-HU" b="1" baseline="0" dirty="0" smtClean="0">
                          <a:solidFill>
                            <a:srgbClr val="50412B"/>
                          </a:solidFill>
                        </a:rPr>
                        <a:t> sharing life (family and the most trusted, private affairs)</a:t>
                      </a:r>
                      <a:endParaRPr lang="hu-HU" b="1" dirty="0" smtClean="0">
                        <a:solidFill>
                          <a:srgbClr val="50412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r>
                        <a:rPr lang="hu-HU" b="1" dirty="0" smtClean="0">
                          <a:solidFill>
                            <a:srgbClr val="50412B"/>
                          </a:solidFill>
                        </a:rPr>
                        <a:t>3. </a:t>
                      </a:r>
                      <a:r>
                        <a:rPr lang="hu-HU" b="1" i="1" dirty="0" smtClean="0">
                          <a:solidFill>
                            <a:srgbClr val="50412B"/>
                          </a:solidFill>
                        </a:rPr>
                        <a:t>‘Core contacts:’ </a:t>
                      </a:r>
                      <a:r>
                        <a:rPr lang="hu-HU" b="1" dirty="0" smtClean="0">
                          <a:solidFill>
                            <a:srgbClr val="50412B"/>
                          </a:solidFill>
                        </a:rPr>
                        <a:t>sharing career (patrons and clients,</a:t>
                      </a:r>
                      <a:r>
                        <a:rPr lang="hu-HU" b="1" baseline="0" dirty="0" smtClean="0">
                          <a:solidFill>
                            <a:srgbClr val="50412B"/>
                          </a:solidFill>
                        </a:rPr>
                        <a:t> public affairs)</a:t>
                      </a:r>
                      <a:endParaRPr lang="en-US" b="1" dirty="0">
                        <a:solidFill>
                          <a:srgbClr val="50412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vMerge="1">
                  <a:txBody>
                    <a:bodyPr/>
                    <a:lstStyle/>
                    <a:p>
                      <a:endParaRPr lang="en-US" dirty="0"/>
                    </a:p>
                  </a:txBody>
                  <a:tcPr/>
                </a:tc>
                <a:extLst>
                  <a:ext uri="{0D108BD9-81ED-4DB2-BD59-A6C34878D82A}">
                    <a16:rowId xmlns:a16="http://schemas.microsoft.com/office/drawing/2014/main" val="10001"/>
                  </a:ext>
                </a:extLst>
              </a:tr>
              <a:tr h="1360602">
                <a:tc vMerge="1">
                  <a:txBody>
                    <a:bodyPr/>
                    <a:lstStyle/>
                    <a:p>
                      <a:endParaRPr lang="en-US" dirty="0"/>
                    </a:p>
                  </a:txBody>
                  <a:tcPr/>
                </a:tc>
                <a:tc>
                  <a:txBody>
                    <a:bodyPr/>
                    <a:lstStyle/>
                    <a:p>
                      <a:r>
                        <a:rPr lang="hu-HU" b="1" dirty="0" smtClean="0">
                          <a:solidFill>
                            <a:srgbClr val="50412B"/>
                          </a:solidFill>
                        </a:rPr>
                        <a:t>2. </a:t>
                      </a:r>
                      <a:r>
                        <a:rPr lang="hu-HU" b="1" i="1" dirty="0" smtClean="0">
                          <a:solidFill>
                            <a:srgbClr val="50412B"/>
                          </a:solidFill>
                        </a:rPr>
                        <a:t>‘Useful friends:’ </a:t>
                      </a:r>
                      <a:r>
                        <a:rPr lang="hu-HU" b="1" dirty="0" smtClean="0">
                          <a:solidFill>
                            <a:srgbClr val="50412B"/>
                          </a:solidFill>
                        </a:rPr>
                        <a:t>sharing</a:t>
                      </a:r>
                      <a:r>
                        <a:rPr lang="hu-HU" b="1" baseline="0" dirty="0" smtClean="0">
                          <a:solidFill>
                            <a:srgbClr val="50412B"/>
                          </a:solidFill>
                        </a:rPr>
                        <a:t> leisure (sport, dacha)</a:t>
                      </a:r>
                      <a:endParaRPr lang="en-US" b="1" dirty="0">
                        <a:solidFill>
                          <a:srgbClr val="50412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r>
                        <a:rPr lang="hu-HU" b="1" dirty="0" smtClean="0">
                          <a:solidFill>
                            <a:srgbClr val="50412B"/>
                          </a:solidFill>
                        </a:rPr>
                        <a:t>4.</a:t>
                      </a:r>
                      <a:r>
                        <a:rPr lang="hu-HU" b="1" baseline="0" dirty="0" smtClean="0">
                          <a:solidFill>
                            <a:srgbClr val="50412B"/>
                          </a:solidFill>
                        </a:rPr>
                        <a:t> </a:t>
                      </a:r>
                      <a:r>
                        <a:rPr lang="hu-HU" b="1" i="1" baseline="0" dirty="0" smtClean="0">
                          <a:solidFill>
                            <a:srgbClr val="50412B"/>
                          </a:solidFill>
                        </a:rPr>
                        <a:t>‘Mediated, or periphery, contacts:’ </a:t>
                      </a:r>
                      <a:r>
                        <a:rPr lang="hu-HU" b="1" baseline="0" dirty="0" smtClean="0">
                          <a:solidFill>
                            <a:srgbClr val="50412B"/>
                          </a:solidFill>
                        </a:rPr>
                        <a:t>sharing affiliation (alumni, associates, co-members)</a:t>
                      </a:r>
                      <a:endParaRPr lang="en-US" b="1" dirty="0">
                        <a:solidFill>
                          <a:srgbClr val="50412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vMerge="1">
                  <a:txBody>
                    <a:bodyPr/>
                    <a:lstStyle/>
                    <a:p>
                      <a:endParaRPr lang="en-US" dirty="0"/>
                    </a:p>
                  </a:txBody>
                  <a:tcPr/>
                </a:tc>
                <a:extLst>
                  <a:ext uri="{0D108BD9-81ED-4DB2-BD59-A6C34878D82A}">
                    <a16:rowId xmlns:a16="http://schemas.microsoft.com/office/drawing/2014/main" val="10002"/>
                  </a:ext>
                </a:extLst>
              </a:tr>
              <a:tr h="454299">
                <a:tc vMerge="1">
                  <a:txBody>
                    <a:bodyPr/>
                    <a:lstStyle/>
                    <a:p>
                      <a:endParaRPr lang="en-US" dirty="0"/>
                    </a:p>
                  </a:txBody>
                  <a:tcPr/>
                </a:tc>
                <a:tc gridSpan="2">
                  <a:txBody>
                    <a:bodyPr/>
                    <a:lstStyle/>
                    <a:p>
                      <a:pPr algn="ctr"/>
                      <a:r>
                        <a:rPr lang="hu-HU" b="1" dirty="0" smtClean="0">
                          <a:solidFill>
                            <a:srgbClr val="50412B"/>
                          </a:solidFill>
                        </a:rPr>
                        <a:t>Weak ties</a:t>
                      </a:r>
                      <a:endParaRPr lang="en-US" b="1" dirty="0">
                        <a:solidFill>
                          <a:srgbClr val="50412B"/>
                        </a:solidFill>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hMerge="1">
                  <a:txBody>
                    <a:bodyPr/>
                    <a:lstStyle/>
                    <a:p>
                      <a:endParaRPr lang="en-US" dirty="0"/>
                    </a:p>
                  </a:txBody>
                  <a:tcPr/>
                </a:tc>
                <a:tc>
                  <a:txBody>
                    <a:bodyPr/>
                    <a:lstStyle/>
                    <a:p>
                      <a:pPr algn="ctr"/>
                      <a:r>
                        <a:rPr lang="hu-HU" b="1" dirty="0" smtClean="0">
                          <a:solidFill>
                            <a:srgbClr val="50412B"/>
                          </a:solidFill>
                        </a:rPr>
                        <a:t>INSTITUTION</a:t>
                      </a:r>
                      <a:endParaRPr lang="en-US" b="1" dirty="0">
                        <a:solidFill>
                          <a:srgbClr val="50412B"/>
                        </a:solidFill>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3"/>
                  </a:ext>
                </a:extLst>
              </a:tr>
            </a:tbl>
          </a:graphicData>
        </a:graphic>
      </p:graphicFrame>
      <p:sp>
        <p:nvSpPr>
          <p:cNvPr id="3" name="Прямоугольник 2"/>
          <p:cNvSpPr/>
          <p:nvPr/>
        </p:nvSpPr>
        <p:spPr>
          <a:xfrm>
            <a:off x="260631" y="4443958"/>
            <a:ext cx="8622738" cy="307777"/>
          </a:xfrm>
          <a:prstGeom prst="rect">
            <a:avLst/>
          </a:prstGeom>
        </p:spPr>
        <p:txBody>
          <a:bodyPr wrap="square">
            <a:spAutoFit/>
          </a:bodyPr>
          <a:lstStyle/>
          <a:p>
            <a:pPr marL="285750" indent="-285750">
              <a:buClr>
                <a:srgbClr val="4D7C8B"/>
              </a:buClr>
              <a:buSzPct val="120000"/>
              <a:buFont typeface="Wingdings" panose="05000000000000000000" pitchFamily="2" charset="2"/>
              <a:buChar char="Ø"/>
            </a:pPr>
            <a:r>
              <a:rPr lang="en-GB" sz="1400" b="1" i="1" dirty="0">
                <a:solidFill>
                  <a:srgbClr val="50412B"/>
                </a:solidFill>
              </a:rPr>
              <a:t>Source: </a:t>
            </a:r>
            <a:r>
              <a:rPr lang="en-GB" sz="1400" dirty="0" err="1">
                <a:solidFill>
                  <a:srgbClr val="50412B"/>
                </a:solidFill>
              </a:rPr>
              <a:t>Ledeneva</a:t>
            </a:r>
            <a:r>
              <a:rPr lang="en-GB" sz="1400" dirty="0">
                <a:solidFill>
                  <a:srgbClr val="50412B"/>
                </a:solidFill>
              </a:rPr>
              <a:t>, Alena (2013): Can Russia Modernise? New York: Cambridge University Press (p. 55)</a:t>
            </a:r>
          </a:p>
        </p:txBody>
      </p:sp>
    </p:spTree>
    <p:extLst>
      <p:ext uri="{BB962C8B-B14F-4D97-AF65-F5344CB8AC3E}">
        <p14:creationId xmlns:p14="http://schemas.microsoft.com/office/powerpoint/2010/main" val="2688473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915988"/>
          </a:xfrm>
        </p:spPr>
        <p:txBody>
          <a:bodyPr>
            <a:noAutofit/>
          </a:bodyPr>
          <a:lstStyle/>
          <a:p>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Networks growing freely </a:t>
            </a: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and </a:t>
            </a:r>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under </a:t>
            </a: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compulsion</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 name="Táblázat 11"/>
          <p:cNvGraphicFramePr>
            <a:graphicFrameLocks noGrp="1"/>
          </p:cNvGraphicFramePr>
          <p:nvPr>
            <p:extLst>
              <p:ext uri="{D42A27DB-BD31-4B8C-83A1-F6EECF244321}">
                <p14:modId xmlns:p14="http://schemas.microsoft.com/office/powerpoint/2010/main" val="1371045568"/>
              </p:ext>
            </p:extLst>
          </p:nvPr>
        </p:nvGraphicFramePr>
        <p:xfrm>
          <a:off x="107501" y="987574"/>
          <a:ext cx="8928994" cy="3903680"/>
        </p:xfrm>
        <a:graphic>
          <a:graphicData uri="http://schemas.openxmlformats.org/drawingml/2006/table">
            <a:tbl>
              <a:tblPr firstRow="1" bandRow="1"/>
              <a:tblGrid>
                <a:gridCol w="1800203">
                  <a:extLst>
                    <a:ext uri="{9D8B030D-6E8A-4147-A177-3AD203B41FA5}">
                      <a16:colId xmlns:a16="http://schemas.microsoft.com/office/drawing/2014/main" val="2094180579"/>
                    </a:ext>
                  </a:extLst>
                </a:gridCol>
                <a:gridCol w="1512168">
                  <a:extLst>
                    <a:ext uri="{9D8B030D-6E8A-4147-A177-3AD203B41FA5}">
                      <a16:colId xmlns:a16="http://schemas.microsoft.com/office/drawing/2014/main" val="1299381304"/>
                    </a:ext>
                  </a:extLst>
                </a:gridCol>
                <a:gridCol w="1944216">
                  <a:extLst>
                    <a:ext uri="{9D8B030D-6E8A-4147-A177-3AD203B41FA5}">
                      <a16:colId xmlns:a16="http://schemas.microsoft.com/office/drawing/2014/main" val="2483669917"/>
                    </a:ext>
                  </a:extLst>
                </a:gridCol>
                <a:gridCol w="2088232">
                  <a:extLst>
                    <a:ext uri="{9D8B030D-6E8A-4147-A177-3AD203B41FA5}">
                      <a16:colId xmlns:a16="http://schemas.microsoft.com/office/drawing/2014/main" val="542970222"/>
                    </a:ext>
                  </a:extLst>
                </a:gridCol>
                <a:gridCol w="1584175">
                  <a:extLst>
                    <a:ext uri="{9D8B030D-6E8A-4147-A177-3AD203B41FA5}">
                      <a16:colId xmlns:a16="http://schemas.microsoft.com/office/drawing/2014/main" val="3357609230"/>
                    </a:ext>
                  </a:extLst>
                </a:gridCol>
              </a:tblGrid>
              <a:tr h="639394">
                <a:tc>
                  <a:txBody>
                    <a:bodyPr/>
                    <a:lstStyle/>
                    <a:p>
                      <a:pPr>
                        <a:lnSpc>
                          <a:spcPct val="115000"/>
                        </a:lnSpc>
                      </a:pPr>
                      <a:endParaRPr lang="hu-HU" sz="2000" dirty="0">
                        <a:solidFill>
                          <a:srgbClr val="50412B"/>
                        </a:solidFill>
                        <a:effectLst/>
                        <a:latin typeface="Calibri" panose="020F0502020204030204" pitchFamily="34" charset="0"/>
                        <a:cs typeface="Times New Roman" panose="02020603050405020304" pitchFamily="18" charset="0"/>
                      </a:endParaRPr>
                    </a:p>
                  </a:txBody>
                  <a:tcPr marT="34290" marB="3429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400" b="1" i="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rPr>
                        <a:t>Growth</a:t>
                      </a:r>
                      <a:endParaRPr lang="hu-HU" sz="2000"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T="34290" marB="3429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400" b="1" i="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rPr>
                        <a:t>Preferential attachment</a:t>
                      </a:r>
                      <a:endParaRPr lang="hu-HU" sz="2000"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T="34290" marB="3429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400" b="1" i="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rPr>
                        <a:t>Fitness</a:t>
                      </a:r>
                      <a:endParaRPr lang="hu-HU" sz="2000"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T="34290" marB="3429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400" b="1" i="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rPr>
                        <a:t>Network pattern</a:t>
                      </a:r>
                      <a:endParaRPr lang="hu-HU" sz="2000"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T="34290" marB="3429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2549527412"/>
                  </a:ext>
                </a:extLst>
              </a:tr>
              <a:tr h="435144">
                <a:tc rowSpan="2">
                  <a:txBody>
                    <a:bodyPr/>
                    <a:lstStyle/>
                    <a:p>
                      <a:pPr>
                        <a:lnSpc>
                          <a:spcPct val="115000"/>
                        </a:lnSpc>
                        <a:spcAft>
                          <a:spcPts val="0"/>
                        </a:spcAft>
                      </a:pPr>
                      <a:r>
                        <a:rPr lang="en-US"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Open access: free entry and exit </a:t>
                      </a:r>
                      <a:endParaRPr lang="en-US" sz="1400" b="1" dirty="0" smtClean="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b="1" dirty="0" smtClean="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a:t>
                      </a:r>
                      <a:r>
                        <a:rPr lang="en-US"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market economy)</a:t>
                      </a:r>
                      <a:endParaRPr lang="hu-HU" sz="200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T="34290" marB="3429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pPr>
                      <a:endParaRPr lang="hu-HU" sz="2000">
                        <a:solidFill>
                          <a:srgbClr val="50412B"/>
                        </a:solidFill>
                        <a:effectLst/>
                        <a:latin typeface="Calibri" panose="020F0502020204030204" pitchFamily="34" charset="0"/>
                        <a:cs typeface="Times New Roman" panose="02020603050405020304" pitchFamily="18" charset="0"/>
                      </a:endParaRPr>
                    </a:p>
                  </a:txBody>
                  <a:tcPr marT="34290" marB="3429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Market</a:t>
                      </a:r>
                      <a:endParaRPr lang="hu-HU" sz="200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T="34290" marB="3429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Voluntary decision</a:t>
                      </a:r>
                      <a:endParaRPr lang="hu-HU" sz="200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T="34290" marB="3429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pPr>
                      <a:endParaRPr lang="hu-HU" sz="2000" dirty="0">
                        <a:solidFill>
                          <a:srgbClr val="50412B"/>
                        </a:solidFill>
                        <a:effectLst/>
                        <a:latin typeface="Calibri" panose="020F0502020204030204" pitchFamily="34" charset="0"/>
                        <a:cs typeface="Times New Roman" panose="02020603050405020304" pitchFamily="18" charset="0"/>
                      </a:endParaRPr>
                    </a:p>
                  </a:txBody>
                  <a:tcPr marT="34290" marB="3429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552082809"/>
                  </a:ext>
                </a:extLst>
              </a:tr>
              <a:tr h="902002">
                <a:tc vMerge="1">
                  <a:txBody>
                    <a:bodyPr/>
                    <a:lstStyle/>
                    <a:p>
                      <a:endParaRPr lang="hu-HU"/>
                    </a:p>
                  </a:txBody>
                  <a:tcPr/>
                </a:tc>
                <a:tc>
                  <a:txBody>
                    <a:bodyPr/>
                    <a:lstStyle/>
                    <a:p>
                      <a:pPr algn="ctr">
                        <a:lnSpc>
                          <a:spcPct val="115000"/>
                        </a:lnSpc>
                        <a:spcAft>
                          <a:spcPts val="0"/>
                        </a:spcAft>
                      </a:pPr>
                      <a:endParaRPr lang="en-US" sz="140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T="34290" marB="3429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Choosing to connect by the number of ties</a:t>
                      </a:r>
                      <a:endParaRPr lang="hu-HU" sz="200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Voluntary choice of new center by market fitness</a:t>
                      </a:r>
                      <a:endParaRPr lang="hu-HU" sz="200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Scale-free network</a:t>
                      </a:r>
                      <a:endParaRPr lang="hu-HU" sz="200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(rich-gets-richer)</a:t>
                      </a:r>
                      <a:endParaRPr lang="hu-HU" sz="200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4215478929"/>
                  </a:ext>
                </a:extLst>
              </a:tr>
              <a:tr h="435144">
                <a:tc>
                  <a:txBody>
                    <a:bodyPr/>
                    <a:lstStyle/>
                    <a:p>
                      <a:pPr>
                        <a:lnSpc>
                          <a:spcPct val="115000"/>
                        </a:lnSpc>
                      </a:pPr>
                      <a:endParaRPr lang="hu-HU" sz="2000" dirty="0">
                        <a:solidFill>
                          <a:srgbClr val="50412B"/>
                        </a:solidFill>
                        <a:effectLst/>
                        <a:latin typeface="Calibri" panose="020F0502020204030204" pitchFamily="34" charset="0"/>
                        <a:cs typeface="Times New Roman" panose="02020603050405020304" pitchFamily="18" charset="0"/>
                      </a:endParaRPr>
                    </a:p>
                  </a:txBody>
                  <a:tcPr marT="34290" marB="3429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4D7C85">
                        <a:alpha val="50000"/>
                      </a:srgbClr>
                    </a:solidFill>
                  </a:tcPr>
                </a:tc>
                <a:tc>
                  <a:txBody>
                    <a:bodyPr/>
                    <a:lstStyle/>
                    <a:p>
                      <a:pPr algn="ctr">
                        <a:lnSpc>
                          <a:spcPct val="115000"/>
                        </a:lnSpc>
                        <a:spcAft>
                          <a:spcPts val="0"/>
                        </a:spcAft>
                      </a:pPr>
                      <a:r>
                        <a:rPr lang="en-US"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Evolving network</a:t>
                      </a:r>
                      <a:endParaRPr lang="hu-HU" sz="200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T="34290" marB="3429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4D7C85">
                        <a:alpha val="50000"/>
                      </a:srgbClr>
                    </a:solidFill>
                  </a:tcPr>
                </a:tc>
                <a:tc>
                  <a:txBody>
                    <a:bodyPr/>
                    <a:lstStyle/>
                    <a:p>
                      <a:pPr>
                        <a:lnSpc>
                          <a:spcPct val="115000"/>
                        </a:lnSpc>
                      </a:pPr>
                      <a:endParaRPr lang="hu-HU" sz="2000" dirty="0">
                        <a:solidFill>
                          <a:srgbClr val="50412B"/>
                        </a:solidFill>
                        <a:effectLst/>
                        <a:latin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pPr>
                      <a:endParaRPr lang="hu-HU" sz="2000" dirty="0">
                        <a:solidFill>
                          <a:srgbClr val="50412B"/>
                        </a:solidFill>
                        <a:effectLst/>
                        <a:latin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pPr>
                      <a:endParaRPr lang="hu-HU" sz="2000" dirty="0">
                        <a:solidFill>
                          <a:srgbClr val="50412B"/>
                        </a:solidFill>
                        <a:effectLst/>
                        <a:latin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2950218853"/>
                  </a:ext>
                </a:extLst>
              </a:tr>
              <a:tr h="902002">
                <a:tc>
                  <a:txBody>
                    <a:bodyPr/>
                    <a:lstStyle/>
                    <a:p>
                      <a:pPr>
                        <a:lnSpc>
                          <a:spcPct val="115000"/>
                        </a:lnSpc>
                        <a:spcAft>
                          <a:spcPts val="0"/>
                        </a:spcAft>
                      </a:pPr>
                      <a:r>
                        <a:rPr lang="en-US"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Limited access: unfree entry and exit </a:t>
                      </a:r>
                      <a:endParaRPr lang="en-US" sz="1400" b="1" dirty="0" smtClean="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b="1" dirty="0" smtClean="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a:t>
                      </a:r>
                      <a:r>
                        <a:rPr lang="en-US"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command or relational economy)</a:t>
                      </a:r>
                      <a:endParaRPr lang="hu-HU" sz="200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T="34290" marB="3429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pPr>
                      <a:endParaRPr lang="hu-HU" sz="2000" dirty="0">
                        <a:solidFill>
                          <a:srgbClr val="50412B"/>
                        </a:solidFill>
                        <a:effectLst/>
                        <a:latin typeface="Calibri" panose="020F0502020204030204" pitchFamily="34" charset="0"/>
                        <a:cs typeface="Times New Roman" panose="02020603050405020304" pitchFamily="18" charset="0"/>
                      </a:endParaRPr>
                    </a:p>
                  </a:txBody>
                  <a:tcPr marT="34290" marB="3429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Choosing to connect </a:t>
                      </a:r>
                      <a:endParaRPr lang="en-US" sz="1400" b="1" dirty="0" smtClean="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400" b="1" dirty="0" smtClean="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by </a:t>
                      </a:r>
                      <a:r>
                        <a:rPr lang="en-US"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the range of appropriated resources</a:t>
                      </a:r>
                      <a:endParaRPr lang="hu-HU" sz="200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Coercive subjugation of competing centers by power fitness</a:t>
                      </a:r>
                      <a:endParaRPr lang="hu-HU" sz="200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Not scale-free network</a:t>
                      </a:r>
                      <a:endParaRPr lang="hu-HU" sz="200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(winner-takes-all)</a:t>
                      </a:r>
                      <a:endParaRPr lang="hu-HU" sz="200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799869279"/>
                  </a:ext>
                </a:extLst>
              </a:tr>
              <a:tr h="435144">
                <a:tc>
                  <a:txBody>
                    <a:bodyPr/>
                    <a:lstStyle/>
                    <a:p>
                      <a:pPr>
                        <a:lnSpc>
                          <a:spcPct val="115000"/>
                        </a:lnSpc>
                      </a:pPr>
                      <a:endParaRPr lang="hu-HU" sz="2000">
                        <a:solidFill>
                          <a:srgbClr val="50412B"/>
                        </a:solidFill>
                        <a:effectLst/>
                        <a:latin typeface="Calibri" panose="020F0502020204030204" pitchFamily="34" charset="0"/>
                        <a:cs typeface="Times New Roman" panose="02020603050405020304" pitchFamily="18" charset="0"/>
                      </a:endParaRPr>
                    </a:p>
                  </a:txBody>
                  <a:tcPr marL="0" marR="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pPr>
                      <a:endParaRPr lang="hu-HU" sz="2000" dirty="0">
                        <a:solidFill>
                          <a:srgbClr val="50412B"/>
                        </a:solidFill>
                        <a:effectLst/>
                        <a:latin typeface="Calibri" panose="020F0502020204030204" pitchFamily="34" charset="0"/>
                        <a:cs typeface="Times New Roman" panose="02020603050405020304" pitchFamily="18" charset="0"/>
                      </a:endParaRPr>
                    </a:p>
                  </a:txBody>
                  <a:tcPr marT="34290" marB="3429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Patronal</a:t>
                      </a:r>
                      <a:endParaRPr lang="hu-HU" sz="200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T="34290" marB="3429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4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Coercion</a:t>
                      </a:r>
                      <a:endParaRPr lang="hu-HU" sz="200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T="34290" marB="3429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15000"/>
                        </a:lnSpc>
                      </a:pPr>
                      <a:endParaRPr lang="hu-HU" sz="2000" dirty="0">
                        <a:solidFill>
                          <a:srgbClr val="50412B"/>
                        </a:solidFill>
                        <a:effectLst/>
                        <a:latin typeface="Calibri" panose="020F0502020204030204" pitchFamily="34" charset="0"/>
                        <a:cs typeface="Times New Roman" panose="02020603050405020304" pitchFamily="18" charset="0"/>
                      </a:endParaRPr>
                    </a:p>
                  </a:txBody>
                  <a:tcPr marT="34290" marB="3429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2196897106"/>
                  </a:ext>
                </a:extLst>
              </a:tr>
            </a:tbl>
          </a:graphicData>
        </a:graphic>
      </p:graphicFrame>
      <p:cxnSp>
        <p:nvCxnSpPr>
          <p:cNvPr id="13" name="AutoShape 54"/>
          <p:cNvCxnSpPr>
            <a:cxnSpLocks noChangeShapeType="1"/>
          </p:cNvCxnSpPr>
          <p:nvPr/>
        </p:nvCxnSpPr>
        <p:spPr bwMode="auto">
          <a:xfrm flipV="1">
            <a:off x="4262438" y="8456613"/>
            <a:ext cx="336550" cy="292100"/>
          </a:xfrm>
          <a:prstGeom prst="straightConnector1">
            <a:avLst/>
          </a:prstGeom>
          <a:noFill/>
          <a:ln w="38100">
            <a:solidFill>
              <a:schemeClr val="dk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14" name="AutoShape 55"/>
          <p:cNvCxnSpPr>
            <a:cxnSpLocks noChangeShapeType="1"/>
          </p:cNvCxnSpPr>
          <p:nvPr/>
        </p:nvCxnSpPr>
        <p:spPr bwMode="auto">
          <a:xfrm>
            <a:off x="4259263" y="8956675"/>
            <a:ext cx="285750" cy="322263"/>
          </a:xfrm>
          <a:prstGeom prst="straightConnector1">
            <a:avLst/>
          </a:prstGeom>
          <a:noFill/>
          <a:ln w="38100">
            <a:solidFill>
              <a:schemeClr val="dk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15" name="AutoShape 56"/>
          <p:cNvCxnSpPr>
            <a:cxnSpLocks noChangeShapeType="1"/>
          </p:cNvCxnSpPr>
          <p:nvPr/>
        </p:nvCxnSpPr>
        <p:spPr bwMode="auto">
          <a:xfrm>
            <a:off x="5661025" y="8447088"/>
            <a:ext cx="344488" cy="0"/>
          </a:xfrm>
          <a:prstGeom prst="straightConnector1">
            <a:avLst/>
          </a:prstGeom>
          <a:noFill/>
          <a:ln w="38100">
            <a:solidFill>
              <a:schemeClr val="dk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16" name="AutoShape 57"/>
          <p:cNvCxnSpPr>
            <a:cxnSpLocks noChangeShapeType="1"/>
          </p:cNvCxnSpPr>
          <p:nvPr/>
        </p:nvCxnSpPr>
        <p:spPr bwMode="auto">
          <a:xfrm>
            <a:off x="5697538" y="9213850"/>
            <a:ext cx="269875" cy="1588"/>
          </a:xfrm>
          <a:prstGeom prst="straightConnector1">
            <a:avLst/>
          </a:prstGeom>
          <a:noFill/>
          <a:ln w="38100">
            <a:solidFill>
              <a:schemeClr val="dk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17" name="AutoShape 59"/>
          <p:cNvCxnSpPr>
            <a:cxnSpLocks noChangeShapeType="1"/>
          </p:cNvCxnSpPr>
          <p:nvPr/>
        </p:nvCxnSpPr>
        <p:spPr bwMode="auto">
          <a:xfrm>
            <a:off x="7097713" y="9269413"/>
            <a:ext cx="200025" cy="0"/>
          </a:xfrm>
          <a:prstGeom prst="straightConnector1">
            <a:avLst/>
          </a:prstGeom>
          <a:noFill/>
          <a:ln w="38100">
            <a:solidFill>
              <a:schemeClr val="dk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18" name="Egyenes összekötő nyíllal 17"/>
          <p:cNvCxnSpPr>
            <a:cxnSpLocks/>
          </p:cNvCxnSpPr>
          <p:nvPr/>
        </p:nvCxnSpPr>
        <p:spPr>
          <a:xfrm>
            <a:off x="7118350" y="8439150"/>
            <a:ext cx="271463" cy="79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AutoShape 54"/>
          <p:cNvCxnSpPr>
            <a:cxnSpLocks noChangeShapeType="1"/>
          </p:cNvCxnSpPr>
          <p:nvPr/>
        </p:nvCxnSpPr>
        <p:spPr bwMode="auto">
          <a:xfrm flipV="1">
            <a:off x="2987824" y="2507997"/>
            <a:ext cx="576064" cy="431418"/>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cxnSp>
        <p:nvCxnSpPr>
          <p:cNvPr id="21" name="AutoShape 55"/>
          <p:cNvCxnSpPr>
            <a:cxnSpLocks noChangeShapeType="1"/>
          </p:cNvCxnSpPr>
          <p:nvPr/>
        </p:nvCxnSpPr>
        <p:spPr bwMode="auto">
          <a:xfrm>
            <a:off x="3023828" y="3435846"/>
            <a:ext cx="497633" cy="504056"/>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cxnSp>
        <p:nvCxnSpPr>
          <p:cNvPr id="22" name="AutoShape 56"/>
          <p:cNvCxnSpPr>
            <a:cxnSpLocks noChangeShapeType="1"/>
          </p:cNvCxnSpPr>
          <p:nvPr/>
        </p:nvCxnSpPr>
        <p:spPr bwMode="auto">
          <a:xfrm>
            <a:off x="5237832" y="2507997"/>
            <a:ext cx="343535" cy="0"/>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cxnSp>
        <p:nvCxnSpPr>
          <p:cNvPr id="30" name="AutoShape 56"/>
          <p:cNvCxnSpPr>
            <a:cxnSpLocks noChangeShapeType="1"/>
          </p:cNvCxnSpPr>
          <p:nvPr/>
        </p:nvCxnSpPr>
        <p:spPr bwMode="auto">
          <a:xfrm>
            <a:off x="5200076" y="3939902"/>
            <a:ext cx="343535" cy="0"/>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cxnSp>
        <p:nvCxnSpPr>
          <p:cNvPr id="31" name="AutoShape 56"/>
          <p:cNvCxnSpPr>
            <a:cxnSpLocks noChangeShapeType="1"/>
          </p:cNvCxnSpPr>
          <p:nvPr/>
        </p:nvCxnSpPr>
        <p:spPr bwMode="auto">
          <a:xfrm>
            <a:off x="7297738" y="2507997"/>
            <a:ext cx="343535" cy="0"/>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cxnSp>
        <p:nvCxnSpPr>
          <p:cNvPr id="32" name="AutoShape 56"/>
          <p:cNvCxnSpPr>
            <a:cxnSpLocks noChangeShapeType="1"/>
          </p:cNvCxnSpPr>
          <p:nvPr/>
        </p:nvCxnSpPr>
        <p:spPr bwMode="auto">
          <a:xfrm>
            <a:off x="7328024" y="3939902"/>
            <a:ext cx="343535" cy="0"/>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2514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1"/>
            <a:ext cx="8928100" cy="915988"/>
          </a:xfrm>
        </p:spPr>
        <p:txBody>
          <a:bodyPr>
            <a:normAutofit/>
          </a:bodyPr>
          <a:lstStyle/>
          <a:p>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Types of social groups in various social orders</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artalom helye 3"/>
          <p:cNvGraphicFramePr>
            <a:graphicFrameLocks noGrp="1"/>
          </p:cNvGraphicFramePr>
          <p:nvPr>
            <p:ph idx="4294967295"/>
            <p:extLst>
              <p:ext uri="{D42A27DB-BD31-4B8C-83A1-F6EECF244321}">
                <p14:modId xmlns:p14="http://schemas.microsoft.com/office/powerpoint/2010/main" val="4285136765"/>
              </p:ext>
            </p:extLst>
          </p:nvPr>
        </p:nvGraphicFramePr>
        <p:xfrm>
          <a:off x="269522" y="987425"/>
          <a:ext cx="8604956" cy="3456383"/>
        </p:xfrm>
        <a:graphic>
          <a:graphicData uri="http://schemas.openxmlformats.org/drawingml/2006/table">
            <a:tbl>
              <a:tblPr firstRow="1" bandRow="1">
                <a:tableStyleId>{5940675A-B579-460E-94D1-54222C63F5DA}</a:tableStyleId>
              </a:tblPr>
              <a:tblGrid>
                <a:gridCol w="1308129">
                  <a:extLst>
                    <a:ext uri="{9D8B030D-6E8A-4147-A177-3AD203B41FA5}">
                      <a16:colId xmlns:a16="http://schemas.microsoft.com/office/drawing/2014/main" val="3787369281"/>
                    </a:ext>
                  </a:extLst>
                </a:gridCol>
                <a:gridCol w="1674405">
                  <a:extLst>
                    <a:ext uri="{9D8B030D-6E8A-4147-A177-3AD203B41FA5}">
                      <a16:colId xmlns:a16="http://schemas.microsoft.com/office/drawing/2014/main" val="2942631726"/>
                    </a:ext>
                  </a:extLst>
                </a:gridCol>
                <a:gridCol w="1794246">
                  <a:extLst>
                    <a:ext uri="{9D8B030D-6E8A-4147-A177-3AD203B41FA5}">
                      <a16:colId xmlns:a16="http://schemas.microsoft.com/office/drawing/2014/main" val="2525020846"/>
                    </a:ext>
                  </a:extLst>
                </a:gridCol>
                <a:gridCol w="2033930">
                  <a:extLst>
                    <a:ext uri="{9D8B030D-6E8A-4147-A177-3AD203B41FA5}">
                      <a16:colId xmlns:a16="http://schemas.microsoft.com/office/drawing/2014/main" val="2401047290"/>
                    </a:ext>
                  </a:extLst>
                </a:gridCol>
                <a:gridCol w="1794246">
                  <a:extLst>
                    <a:ext uri="{9D8B030D-6E8A-4147-A177-3AD203B41FA5}">
                      <a16:colId xmlns:a16="http://schemas.microsoft.com/office/drawing/2014/main" val="4091051346"/>
                    </a:ext>
                  </a:extLst>
                </a:gridCol>
              </a:tblGrid>
              <a:tr h="765355">
                <a:tc>
                  <a:txBody>
                    <a:bodyPr/>
                    <a:lstStyle/>
                    <a:p>
                      <a:pPr>
                        <a:lnSpc>
                          <a:spcPct val="115000"/>
                        </a:lnSpc>
                      </a:pPr>
                      <a:endParaRPr lang="hu-HU" sz="2800" b="1" dirty="0">
                        <a:solidFill>
                          <a:srgbClr val="50412B"/>
                        </a:solidFill>
                        <a:effectLst/>
                        <a:latin typeface="Calibri" panose="020F0502020204030204" pitchFamily="34" charset="0"/>
                        <a:cs typeface="Times New Roman" panose="02020603050405020304" pitchFamily="18" charset="0"/>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ap="flat" cmpd="sng" algn="ctr">
                      <a:noFill/>
                      <a:prstDash val="solid"/>
                      <a:round/>
                      <a:headEnd type="none" w="med" len="med"/>
                      <a:tailEnd type="none" w="med" len="med"/>
                    </a:lnTlToBr>
                    <a:solidFill>
                      <a:srgbClr val="EFEAE4">
                        <a:alpha val="60000"/>
                      </a:srgbClr>
                    </a:solidFill>
                  </a:tcPr>
                </a:tc>
                <a:tc>
                  <a:txBody>
                    <a:bodyPr/>
                    <a:lstStyle/>
                    <a:p>
                      <a:pPr algn="ctr">
                        <a:lnSpc>
                          <a:spcPct val="100000"/>
                        </a:lnSpc>
                        <a:spcAft>
                          <a:spcPts val="0"/>
                        </a:spcAft>
                      </a:pPr>
                      <a:r>
                        <a:rPr lang="en-US" sz="1800" b="1" dirty="0">
                          <a:solidFill>
                            <a:srgbClr val="4D7C85"/>
                          </a:solidFill>
                          <a:effectLst/>
                        </a:rPr>
                        <a:t>Type of social order</a:t>
                      </a:r>
                      <a:endParaRPr lang="hu-HU" sz="2800" b="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800" b="1" dirty="0">
                          <a:solidFill>
                            <a:srgbClr val="4D7C85"/>
                          </a:solidFill>
                          <a:effectLst/>
                        </a:rPr>
                        <a:t>Formality of position</a:t>
                      </a:r>
                      <a:endParaRPr lang="hu-HU" sz="2800" b="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800" b="1" dirty="0">
                          <a:solidFill>
                            <a:srgbClr val="4D7C85"/>
                          </a:solidFill>
                          <a:effectLst/>
                        </a:rPr>
                        <a:t>Chances of upward mobility</a:t>
                      </a:r>
                      <a:endParaRPr lang="hu-HU" sz="2800" b="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800" b="1" dirty="0" err="1">
                          <a:solidFill>
                            <a:srgbClr val="4D7C85"/>
                          </a:solidFill>
                          <a:effectLst/>
                        </a:rPr>
                        <a:t>Deprivability</a:t>
                      </a:r>
                      <a:r>
                        <a:rPr lang="en-US" sz="1800" b="1" dirty="0">
                          <a:solidFill>
                            <a:srgbClr val="4D7C85"/>
                          </a:solidFill>
                          <a:effectLst/>
                        </a:rPr>
                        <a:t> of status</a:t>
                      </a:r>
                      <a:endParaRPr lang="hu-HU" sz="2800" b="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908690334"/>
                  </a:ext>
                </a:extLst>
              </a:tr>
              <a:tr h="672757">
                <a:tc>
                  <a:txBody>
                    <a:bodyPr/>
                    <a:lstStyle/>
                    <a:p>
                      <a:pPr>
                        <a:lnSpc>
                          <a:spcPct val="115000"/>
                        </a:lnSpc>
                        <a:spcAft>
                          <a:spcPts val="0"/>
                        </a:spcAft>
                      </a:pPr>
                      <a:r>
                        <a:rPr lang="en-US" sz="1800" b="1" i="1" dirty="0">
                          <a:solidFill>
                            <a:srgbClr val="4D7C85"/>
                          </a:solidFill>
                          <a:effectLst/>
                        </a:rPr>
                        <a:t>Caste</a:t>
                      </a:r>
                      <a:endParaRPr lang="hu-HU" sz="2800" b="1" i="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800" b="1" dirty="0">
                          <a:solidFill>
                            <a:srgbClr val="50412B"/>
                          </a:solidFill>
                          <a:effectLst/>
                        </a:rPr>
                        <a:t>limited-access</a:t>
                      </a:r>
                      <a:endParaRPr lang="hu-HU" sz="2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800" b="1" dirty="0">
                          <a:solidFill>
                            <a:srgbClr val="50412B"/>
                          </a:solidFill>
                          <a:effectLst/>
                        </a:rPr>
                        <a:t>formalized</a:t>
                      </a:r>
                      <a:endParaRPr lang="hu-HU" sz="2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800" b="1" dirty="0">
                          <a:solidFill>
                            <a:srgbClr val="50412B"/>
                          </a:solidFill>
                          <a:effectLst/>
                        </a:rPr>
                        <a:t>low</a:t>
                      </a:r>
                      <a:endParaRPr lang="hu-HU" sz="2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800" b="1" dirty="0">
                          <a:solidFill>
                            <a:srgbClr val="50412B"/>
                          </a:solidFill>
                          <a:effectLst/>
                        </a:rPr>
                        <a:t>no</a:t>
                      </a:r>
                      <a:endParaRPr lang="hu-HU" sz="2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974009790"/>
                  </a:ext>
                </a:extLst>
              </a:tr>
              <a:tr h="672757">
                <a:tc>
                  <a:txBody>
                    <a:bodyPr/>
                    <a:lstStyle/>
                    <a:p>
                      <a:pPr>
                        <a:lnSpc>
                          <a:spcPct val="115000"/>
                        </a:lnSpc>
                        <a:spcAft>
                          <a:spcPts val="0"/>
                        </a:spcAft>
                      </a:pPr>
                      <a:r>
                        <a:rPr lang="en-US" sz="1800" b="1" i="1" dirty="0">
                          <a:solidFill>
                            <a:srgbClr val="4D7C85"/>
                          </a:solidFill>
                          <a:effectLst/>
                        </a:rPr>
                        <a:t>Order</a:t>
                      </a:r>
                      <a:endParaRPr lang="hu-HU" sz="2800" b="1" i="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800" b="1">
                          <a:solidFill>
                            <a:srgbClr val="50412B"/>
                          </a:solidFill>
                          <a:effectLst/>
                        </a:rPr>
                        <a:t>limited-access</a:t>
                      </a:r>
                      <a:endParaRPr lang="hu-HU" sz="2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800" b="1">
                          <a:solidFill>
                            <a:srgbClr val="50412B"/>
                          </a:solidFill>
                          <a:effectLst/>
                        </a:rPr>
                        <a:t>formalized</a:t>
                      </a:r>
                      <a:endParaRPr lang="hu-HU" sz="2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800" b="1" dirty="0">
                          <a:solidFill>
                            <a:srgbClr val="50412B"/>
                          </a:solidFill>
                          <a:effectLst/>
                        </a:rPr>
                        <a:t>moderate</a:t>
                      </a:r>
                      <a:endParaRPr lang="hu-HU" sz="2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800" b="1" dirty="0">
                          <a:solidFill>
                            <a:srgbClr val="50412B"/>
                          </a:solidFill>
                          <a:effectLst/>
                        </a:rPr>
                        <a:t>no</a:t>
                      </a:r>
                      <a:endParaRPr lang="hu-HU" sz="2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721291097"/>
                  </a:ext>
                </a:extLst>
              </a:tr>
              <a:tr h="672757">
                <a:tc>
                  <a:txBody>
                    <a:bodyPr/>
                    <a:lstStyle/>
                    <a:p>
                      <a:pPr>
                        <a:lnSpc>
                          <a:spcPct val="115000"/>
                        </a:lnSpc>
                        <a:spcAft>
                          <a:spcPts val="0"/>
                        </a:spcAft>
                      </a:pPr>
                      <a:r>
                        <a:rPr lang="en-US" sz="1800" b="1" i="1" dirty="0">
                          <a:solidFill>
                            <a:srgbClr val="4D7C85"/>
                          </a:solidFill>
                          <a:effectLst/>
                        </a:rPr>
                        <a:t>Class</a:t>
                      </a:r>
                      <a:endParaRPr lang="hu-HU" sz="2800" b="1" i="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800" b="1">
                          <a:solidFill>
                            <a:srgbClr val="50412B"/>
                          </a:solidFill>
                          <a:effectLst/>
                        </a:rPr>
                        <a:t>open-access</a:t>
                      </a:r>
                      <a:endParaRPr lang="hu-HU" sz="2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800" b="1" dirty="0">
                          <a:solidFill>
                            <a:srgbClr val="50412B"/>
                          </a:solidFill>
                          <a:effectLst/>
                        </a:rPr>
                        <a:t>non-formalized</a:t>
                      </a:r>
                      <a:endParaRPr lang="hu-HU" sz="2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800" b="1">
                          <a:solidFill>
                            <a:srgbClr val="50412B"/>
                          </a:solidFill>
                          <a:effectLst/>
                        </a:rPr>
                        <a:t>moderate/high</a:t>
                      </a:r>
                      <a:endParaRPr lang="hu-HU" sz="2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800" b="1" dirty="0">
                          <a:solidFill>
                            <a:srgbClr val="50412B"/>
                          </a:solidFill>
                          <a:effectLst/>
                        </a:rPr>
                        <a:t>no</a:t>
                      </a:r>
                      <a:endParaRPr lang="hu-HU" sz="2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4181110112"/>
                  </a:ext>
                </a:extLst>
              </a:tr>
              <a:tr h="672757">
                <a:tc>
                  <a:txBody>
                    <a:bodyPr/>
                    <a:lstStyle/>
                    <a:p>
                      <a:pPr>
                        <a:lnSpc>
                          <a:spcPct val="115000"/>
                        </a:lnSpc>
                        <a:spcAft>
                          <a:spcPts val="0"/>
                        </a:spcAft>
                      </a:pPr>
                      <a:r>
                        <a:rPr lang="en-US" sz="1800" b="1" i="1" dirty="0">
                          <a:solidFill>
                            <a:srgbClr val="4D7C85"/>
                          </a:solidFill>
                          <a:effectLst/>
                        </a:rPr>
                        <a:t>Clientage</a:t>
                      </a:r>
                      <a:endParaRPr lang="hu-HU" sz="2800" b="1" i="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800" b="1">
                          <a:solidFill>
                            <a:srgbClr val="50412B"/>
                          </a:solidFill>
                          <a:effectLst/>
                        </a:rPr>
                        <a:t>limited-access</a:t>
                      </a:r>
                      <a:endParaRPr lang="hu-HU" sz="2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800" b="1">
                          <a:solidFill>
                            <a:srgbClr val="50412B"/>
                          </a:solidFill>
                          <a:effectLst/>
                        </a:rPr>
                        <a:t>non-formalized</a:t>
                      </a:r>
                      <a:endParaRPr lang="hu-HU" sz="2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800" b="1">
                          <a:solidFill>
                            <a:srgbClr val="50412B"/>
                          </a:solidFill>
                          <a:effectLst/>
                        </a:rPr>
                        <a:t>low/moderate</a:t>
                      </a:r>
                      <a:endParaRPr lang="hu-HU" sz="2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800" b="1" dirty="0">
                          <a:solidFill>
                            <a:srgbClr val="50412B"/>
                          </a:solidFill>
                          <a:effectLst/>
                        </a:rPr>
                        <a:t>yes</a:t>
                      </a:r>
                      <a:endParaRPr lang="hu-HU" sz="2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3640523027"/>
                  </a:ext>
                </a:extLst>
              </a:tr>
            </a:tbl>
          </a:graphicData>
        </a:graphic>
      </p:graphicFrame>
    </p:spTree>
    <p:extLst>
      <p:ext uri="{BB962C8B-B14F-4D97-AF65-F5344CB8AC3E}">
        <p14:creationId xmlns:p14="http://schemas.microsoft.com/office/powerpoint/2010/main" val="188395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846764"/>
          </a:xfrm>
        </p:spPr>
        <p:txBody>
          <a:bodyPr>
            <a:noAutofit/>
          </a:bodyPr>
          <a:lstStyle/>
          <a:p>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Baez-Camargo </a:t>
            </a:r>
            <a:r>
              <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a:t>
            </a:r>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Ledeneva</a:t>
            </a:r>
            <a:r>
              <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Modalities of informal governance</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áblázat 3"/>
          <p:cNvGraphicFramePr>
            <a:graphicFrameLocks noGrp="1"/>
          </p:cNvGraphicFramePr>
          <p:nvPr>
            <p:extLst>
              <p:ext uri="{D42A27DB-BD31-4B8C-83A1-F6EECF244321}">
                <p14:modId xmlns:p14="http://schemas.microsoft.com/office/powerpoint/2010/main" val="651175966"/>
              </p:ext>
            </p:extLst>
          </p:nvPr>
        </p:nvGraphicFramePr>
        <p:xfrm>
          <a:off x="108520" y="846764"/>
          <a:ext cx="8927976" cy="4172911"/>
        </p:xfrm>
        <a:graphic>
          <a:graphicData uri="http://schemas.openxmlformats.org/drawingml/2006/table">
            <a:tbl>
              <a:tblPr/>
              <a:tblGrid>
                <a:gridCol w="100709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367240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tblGrid>
              <a:tr h="385186">
                <a:tc>
                  <a:txBody>
                    <a:bodyPr/>
                    <a:lstStyle/>
                    <a:p>
                      <a:pPr>
                        <a:lnSpc>
                          <a:spcPct val="115000"/>
                        </a:lnSpc>
                        <a:spcAft>
                          <a:spcPts val="0"/>
                        </a:spcAft>
                      </a:pPr>
                      <a:endParaRPr lang="hu-HU" sz="1200" b="1" i="1" dirty="0">
                        <a:solidFill>
                          <a:srgbClr val="50412B"/>
                        </a:solidFill>
                        <a:latin typeface="Calibri"/>
                        <a:ea typeface="Calibri"/>
                        <a:cs typeface="Times New Roman"/>
                      </a:endParaRPr>
                    </a:p>
                  </a:txBody>
                  <a:tcPr marL="0" marR="0" marT="0" marB="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400" b="1" i="1" dirty="0">
                          <a:solidFill>
                            <a:srgbClr val="4D7C85"/>
                          </a:solidFill>
                          <a:latin typeface="Calibri"/>
                          <a:ea typeface="Calibri"/>
                          <a:cs typeface="Times New Roman"/>
                        </a:rPr>
                        <a:t>Actors</a:t>
                      </a:r>
                      <a:endParaRPr lang="hu-HU" sz="1400" b="1" i="1" dirty="0">
                        <a:solidFill>
                          <a:srgbClr val="4D7C85"/>
                        </a:solidFill>
                        <a:latin typeface="Calibri"/>
                        <a:ea typeface="Calibri"/>
                        <a:cs typeface="Times New Roman"/>
                      </a:endParaRPr>
                    </a:p>
                  </a:txBody>
                  <a:tcPr marL="0" marR="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400" b="1" i="1" dirty="0">
                          <a:solidFill>
                            <a:srgbClr val="4D7C85"/>
                          </a:solidFill>
                          <a:latin typeface="Calibri"/>
                          <a:ea typeface="Calibri"/>
                          <a:cs typeface="Times New Roman"/>
                        </a:rPr>
                        <a:t>Direction</a:t>
                      </a:r>
                      <a:endParaRPr lang="hu-HU" sz="1400" b="1" i="1" dirty="0">
                        <a:solidFill>
                          <a:srgbClr val="4D7C85"/>
                        </a:solidFill>
                        <a:latin typeface="Calibri"/>
                        <a:ea typeface="Calibri"/>
                        <a:cs typeface="Times New Roman"/>
                      </a:endParaRPr>
                    </a:p>
                  </a:txBody>
                  <a:tcPr marL="0" marR="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en-US" sz="1400" b="1" i="1" kern="1200" dirty="0">
                          <a:solidFill>
                            <a:srgbClr val="4D7C85"/>
                          </a:solidFill>
                          <a:latin typeface="Calibri"/>
                          <a:ea typeface="Calibri"/>
                          <a:cs typeface="Times New Roman"/>
                        </a:rPr>
                        <a:t>Objects/means</a:t>
                      </a:r>
                      <a:endParaRPr lang="hu-HU" sz="1400" b="1" i="1" kern="1200" dirty="0">
                        <a:solidFill>
                          <a:srgbClr val="4D7C85"/>
                        </a:solidFill>
                        <a:latin typeface="Calibri"/>
                        <a:ea typeface="Calibri"/>
                        <a:cs typeface="Times New Roman"/>
                      </a:endParaRPr>
                    </a:p>
                  </a:txBody>
                  <a:tcPr marL="0" marR="0"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gn="ctr"/>
                      <a:r>
                        <a:rPr lang="en-US" sz="1400" b="1" i="1" kern="1200" baseline="0" dirty="0">
                          <a:solidFill>
                            <a:srgbClr val="4D7C85"/>
                          </a:solidFill>
                          <a:latin typeface="Calibri"/>
                          <a:ea typeface="Calibri"/>
                          <a:cs typeface="Times New Roman"/>
                        </a:rPr>
                        <a:t>Function </a:t>
                      </a:r>
                      <a:endParaRPr lang="en-US" sz="1400" b="1" i="1" kern="1200" baseline="0" dirty="0" smtClean="0">
                        <a:solidFill>
                          <a:srgbClr val="4D7C85"/>
                        </a:solidFill>
                        <a:latin typeface="Calibri"/>
                        <a:ea typeface="Calibri"/>
                        <a:cs typeface="Times New Roman"/>
                      </a:endParaRPr>
                    </a:p>
                    <a:p>
                      <a:pPr algn="ctr"/>
                      <a:r>
                        <a:rPr lang="en-US" sz="1200" b="1" i="1" kern="1200" baseline="0" dirty="0" smtClean="0">
                          <a:solidFill>
                            <a:srgbClr val="4D7C85"/>
                          </a:solidFill>
                          <a:latin typeface="Calibri"/>
                          <a:ea typeface="Calibri"/>
                          <a:cs typeface="Times New Roman"/>
                        </a:rPr>
                        <a:t>(</a:t>
                      </a:r>
                      <a:r>
                        <a:rPr lang="en-US" sz="1200" b="1" i="1" kern="1200" baseline="0" dirty="0">
                          <a:solidFill>
                            <a:srgbClr val="4D7C85"/>
                          </a:solidFill>
                          <a:latin typeface="Calibri"/>
                          <a:ea typeface="Calibri"/>
                          <a:cs typeface="Times New Roman"/>
                        </a:rPr>
                        <a:t>expected result)</a:t>
                      </a:r>
                      <a:endParaRPr lang="hu-HU" sz="1200" b="1" i="1" kern="1200" baseline="0" dirty="0">
                        <a:solidFill>
                          <a:srgbClr val="4D7C85"/>
                        </a:solidFill>
                        <a:latin typeface="Calibri"/>
                        <a:ea typeface="Calibri"/>
                        <a:cs typeface="Times New Roman"/>
                      </a:endParaRPr>
                    </a:p>
                  </a:txBody>
                  <a:tcPr marL="0" marR="0"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0"/>
                  </a:ext>
                </a:extLst>
              </a:tr>
              <a:tr h="396914">
                <a:tc rowSpan="3">
                  <a:txBody>
                    <a:bodyPr/>
                    <a:lstStyle/>
                    <a:p>
                      <a:pPr>
                        <a:lnSpc>
                          <a:spcPct val="115000"/>
                        </a:lnSpc>
                        <a:spcAft>
                          <a:spcPts val="0"/>
                        </a:spcAft>
                      </a:pPr>
                      <a:r>
                        <a:rPr lang="en-US" sz="1400" b="1" kern="1200" baseline="0" dirty="0">
                          <a:solidFill>
                            <a:srgbClr val="4D7C85"/>
                          </a:solidFill>
                          <a:latin typeface="Calibri"/>
                          <a:ea typeface="Calibri"/>
                          <a:cs typeface="Times New Roman"/>
                        </a:rPr>
                        <a:t>Co-optation</a:t>
                      </a:r>
                      <a:endParaRPr lang="hu-HU" sz="1400" b="1" kern="1200" baseline="0" dirty="0">
                        <a:solidFill>
                          <a:srgbClr val="4D7C85"/>
                        </a:solidFill>
                        <a:latin typeface="Calibri"/>
                        <a:ea typeface="Calibri"/>
                        <a:cs typeface="Times New Roman"/>
                      </a:endParaRPr>
                    </a:p>
                  </a:txBody>
                  <a:tcPr marL="45720" marR="4572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latin typeface="Calibri"/>
                          <a:ea typeface="Calibri"/>
                          <a:cs typeface="Times New Roman"/>
                        </a:rPr>
                        <a:t>Political elites to</a:t>
                      </a:r>
                      <a:r>
                        <a:rPr lang="en-US" sz="1200" b="1" baseline="0" dirty="0">
                          <a:solidFill>
                            <a:srgbClr val="50412B"/>
                          </a:solidFill>
                          <a:latin typeface="Calibri"/>
                          <a:ea typeface="Calibri"/>
                          <a:cs typeface="Times New Roman"/>
                        </a:rPr>
                        <a:t> to-be elites</a:t>
                      </a:r>
                      <a:endParaRPr lang="hu-HU" sz="1200" b="1" dirty="0">
                        <a:solidFill>
                          <a:srgbClr val="50412B"/>
                        </a:solidFill>
                        <a:latin typeface="Calibri"/>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kern="1200" baseline="0" dirty="0">
                          <a:solidFill>
                            <a:srgbClr val="50412B"/>
                          </a:solidFill>
                          <a:latin typeface="Calibri"/>
                          <a:ea typeface="Calibri"/>
                          <a:cs typeface="Times New Roman"/>
                        </a:rPr>
                        <a:t>Top-down (‘</a:t>
                      </a:r>
                      <a:r>
                        <a:rPr lang="en-US" sz="1200" b="1" kern="1200" baseline="0" dirty="0" err="1">
                          <a:solidFill>
                            <a:srgbClr val="50412B"/>
                          </a:solidFill>
                          <a:latin typeface="Calibri"/>
                          <a:ea typeface="Calibri"/>
                          <a:cs typeface="Times New Roman"/>
                        </a:rPr>
                        <a:t>prebendal</a:t>
                      </a:r>
                      <a:r>
                        <a:rPr lang="en-US" sz="1200" b="1" kern="1200" baseline="0" dirty="0">
                          <a:solidFill>
                            <a:srgbClr val="50412B"/>
                          </a:solidFill>
                          <a:latin typeface="Calibri"/>
                          <a:ea typeface="Calibri"/>
                          <a:cs typeface="Times New Roman"/>
                        </a:rPr>
                        <a:t>’)</a:t>
                      </a:r>
                      <a:endParaRPr lang="hu-HU" sz="1200" b="1" kern="1200" baseline="0" dirty="0">
                        <a:solidFill>
                          <a:srgbClr val="50412B"/>
                        </a:solidFill>
                        <a:latin typeface="Calibri"/>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algn="l" defTabSz="914400" rtl="0" eaLnBrk="1" latinLnBrk="0" hangingPunct="1">
                        <a:lnSpc>
                          <a:spcPct val="100000"/>
                        </a:lnSpc>
                        <a:spcAft>
                          <a:spcPts val="0"/>
                        </a:spcAft>
                      </a:pPr>
                      <a:r>
                        <a:rPr lang="en-US" sz="1200" b="1" kern="1200" baseline="0" dirty="0">
                          <a:solidFill>
                            <a:srgbClr val="50412B"/>
                          </a:solidFill>
                          <a:latin typeface="Calibri"/>
                          <a:ea typeface="Calibri"/>
                          <a:cs typeface="Times New Roman"/>
                        </a:rPr>
                        <a:t>Public offices (access to state </a:t>
                      </a:r>
                      <a:r>
                        <a:rPr lang="en-US" sz="1200" b="1" kern="1200" baseline="0" dirty="0">
                          <a:solidFill>
                            <a:srgbClr val="50412B"/>
                          </a:solidFill>
                          <a:latin typeface="+mn-lt"/>
                          <a:ea typeface="Calibri"/>
                          <a:cs typeface="Times New Roman"/>
                        </a:rPr>
                        <a:t>resources) for unconditional support</a:t>
                      </a:r>
                      <a:endParaRPr lang="hu-HU" sz="1200" b="1" kern="1200" baseline="0" dirty="0">
                        <a:solidFill>
                          <a:srgbClr val="50412B"/>
                        </a:solidFill>
                        <a:latin typeface="Calibri"/>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rgbClr val="50412B"/>
                          </a:solidFill>
                          <a:latin typeface="+mn-lt"/>
                          <a:ea typeface="Calibri"/>
                          <a:cs typeface="Times New Roman"/>
                        </a:rPr>
                        <a:t>Strong bonds of trust, </a:t>
                      </a:r>
                      <a:r>
                        <a:rPr lang="en-US" sz="1200" b="1" kern="1200" baseline="0" dirty="0" smtClean="0">
                          <a:solidFill>
                            <a:srgbClr val="50412B"/>
                          </a:solidFill>
                          <a:latin typeface="+mn-lt"/>
                          <a:ea typeface="Calibri"/>
                          <a:cs typeface="Times New Roman"/>
                        </a:rPr>
                        <a:t>reciprocity</a:t>
                      </a:r>
                      <a:r>
                        <a:rPr lang="en-US" sz="1200" b="1" kern="1200" baseline="0" dirty="0">
                          <a:solidFill>
                            <a:srgbClr val="50412B"/>
                          </a:solidFill>
                          <a:latin typeface="+mn-lt"/>
                          <a:ea typeface="Calibri"/>
                          <a:cs typeface="Times New Roman"/>
                        </a:rPr>
                        <a:t>, and loyalty</a:t>
                      </a:r>
                      <a:endParaRPr lang="hu-HU" sz="1200" b="1" kern="1200" baseline="0" dirty="0">
                        <a:solidFill>
                          <a:srgbClr val="50412B"/>
                        </a:solidFill>
                        <a:latin typeface="+mn-lt"/>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1"/>
                  </a:ext>
                </a:extLst>
              </a:tr>
              <a:tr h="601359">
                <a:tc vMerge="1">
                  <a:txBody>
                    <a:bodyPr/>
                    <a:lstStyle/>
                    <a:p>
                      <a:pPr>
                        <a:lnSpc>
                          <a:spcPct val="115000"/>
                        </a:lnSpc>
                        <a:spcAft>
                          <a:spcPts val="0"/>
                        </a:spcAft>
                      </a:pPr>
                      <a:endParaRPr lang="hu-HU" sz="1800" b="1" kern="1200" baseline="0" dirty="0">
                        <a:solidFill>
                          <a:schemeClr val="tx1"/>
                        </a:solidFill>
                        <a:latin typeface="Calibri"/>
                        <a:ea typeface="Calibri"/>
                        <a:cs typeface="Times New Roman"/>
                      </a:endParaRPr>
                    </a:p>
                  </a:txBody>
                  <a:tcPr marL="67546" marR="6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200" b="1" dirty="0">
                          <a:solidFill>
                            <a:srgbClr val="50412B"/>
                          </a:solidFill>
                          <a:latin typeface="Calibri"/>
                          <a:ea typeface="Calibri"/>
                          <a:cs typeface="Times New Roman"/>
                        </a:rPr>
                        <a:t>Political elites with interest groups</a:t>
                      </a:r>
                      <a:endParaRPr lang="hu-HU" sz="1200" b="1" dirty="0">
                        <a:solidFill>
                          <a:srgbClr val="50412B"/>
                        </a:solidFill>
                        <a:latin typeface="Calibri"/>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kern="1200" baseline="0" dirty="0">
                          <a:solidFill>
                            <a:srgbClr val="50412B"/>
                          </a:solidFill>
                          <a:latin typeface="Calibri"/>
                          <a:ea typeface="Calibri"/>
                          <a:cs typeface="Times New Roman"/>
                        </a:rPr>
                        <a:t>Horizontal (‘reciprocal’)</a:t>
                      </a:r>
                      <a:endParaRPr lang="hu-HU" sz="1200" b="1" kern="1200" baseline="0" dirty="0">
                        <a:solidFill>
                          <a:srgbClr val="50412B"/>
                        </a:solidFill>
                        <a:latin typeface="Calibri"/>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algn="l" defTabSz="914400" rtl="0" eaLnBrk="1" latinLnBrk="0" hangingPunct="1">
                        <a:lnSpc>
                          <a:spcPct val="100000"/>
                        </a:lnSpc>
                        <a:spcAft>
                          <a:spcPts val="0"/>
                        </a:spcAft>
                      </a:pPr>
                      <a:r>
                        <a:rPr lang="en-US" sz="1200" b="1" kern="1200" baseline="0" dirty="0">
                          <a:solidFill>
                            <a:srgbClr val="50412B"/>
                          </a:solidFill>
                          <a:latin typeface="Calibri"/>
                          <a:ea typeface="Calibri"/>
                          <a:cs typeface="Times New Roman"/>
                        </a:rPr>
                        <a:t>Influence over legislation </a:t>
                      </a:r>
                      <a:r>
                        <a:rPr lang="en-US" sz="1200" b="1" kern="1200" baseline="0" dirty="0" smtClean="0">
                          <a:solidFill>
                            <a:srgbClr val="50412B"/>
                          </a:solidFill>
                          <a:latin typeface="Calibri"/>
                          <a:ea typeface="Calibri"/>
                          <a:cs typeface="Times New Roman"/>
                        </a:rPr>
                        <a:t>(access </a:t>
                      </a:r>
                      <a:r>
                        <a:rPr lang="en-US" sz="1200" b="1" kern="1200" baseline="0" dirty="0">
                          <a:solidFill>
                            <a:srgbClr val="50412B"/>
                          </a:solidFill>
                          <a:latin typeface="Calibri"/>
                          <a:ea typeface="Calibri"/>
                          <a:cs typeface="Times New Roman"/>
                        </a:rPr>
                        <a:t>to large public </a:t>
                      </a:r>
                      <a:r>
                        <a:rPr lang="en-US" sz="1200" b="1" kern="1200" baseline="0" dirty="0" smtClean="0">
                          <a:solidFill>
                            <a:srgbClr val="50412B"/>
                          </a:solidFill>
                          <a:latin typeface="Calibri"/>
                          <a:ea typeface="Calibri"/>
                          <a:cs typeface="Times New Roman"/>
                        </a:rPr>
                        <a:t>contracts</a:t>
                      </a:r>
                      <a:r>
                        <a:rPr lang="hu-HU" sz="1200" b="1" kern="1200" baseline="0" dirty="0" smtClean="0">
                          <a:solidFill>
                            <a:srgbClr val="50412B"/>
                          </a:solidFill>
                          <a:latin typeface="Calibri"/>
                          <a:ea typeface="Calibri"/>
                          <a:cs typeface="Times New Roman"/>
                        </a:rPr>
                        <a:t>) </a:t>
                      </a:r>
                      <a:r>
                        <a:rPr lang="en-US" sz="1200" b="1" kern="1200" baseline="0" dirty="0" smtClean="0">
                          <a:solidFill>
                            <a:srgbClr val="50412B"/>
                          </a:solidFill>
                          <a:latin typeface="Calibri"/>
                          <a:ea typeface="Calibri"/>
                          <a:cs typeface="Times New Roman"/>
                        </a:rPr>
                        <a:t>in </a:t>
                      </a:r>
                      <a:r>
                        <a:rPr lang="en-US" sz="1200" b="1" kern="1200" baseline="0" dirty="0">
                          <a:solidFill>
                            <a:srgbClr val="50412B"/>
                          </a:solidFill>
                          <a:latin typeface="Calibri"/>
                          <a:ea typeface="Calibri"/>
                          <a:cs typeface="Times New Roman"/>
                        </a:rPr>
                        <a:t>exchange for financial support (e.g. electoral campaign financing)</a:t>
                      </a:r>
                      <a:endParaRPr lang="hu-HU" sz="1200" b="1" kern="1200" baseline="0" dirty="0">
                        <a:solidFill>
                          <a:srgbClr val="50412B"/>
                        </a:solidFill>
                        <a:latin typeface="Calibri"/>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sz="1800" b="1" kern="1200" baseline="0" dirty="0">
                        <a:solidFill>
                          <a:schemeClr val="tx1"/>
                        </a:solidFill>
                        <a:latin typeface="+mn-lt"/>
                        <a:ea typeface="Calibri"/>
                        <a:cs typeface="Times New Roman"/>
                      </a:endParaRPr>
                    </a:p>
                  </a:txBody>
                  <a:tcPr marL="67546" marR="6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6914">
                <a:tc vMerge="1">
                  <a:txBody>
                    <a:bodyPr/>
                    <a:lstStyle/>
                    <a:p>
                      <a:pPr>
                        <a:lnSpc>
                          <a:spcPct val="115000"/>
                        </a:lnSpc>
                        <a:spcAft>
                          <a:spcPts val="0"/>
                        </a:spcAft>
                      </a:pPr>
                      <a:endParaRPr lang="hu-HU" sz="1800" b="1" kern="1200" baseline="0" dirty="0">
                        <a:solidFill>
                          <a:schemeClr val="tx1"/>
                        </a:solidFill>
                        <a:latin typeface="Calibri"/>
                        <a:ea typeface="Calibri"/>
                        <a:cs typeface="Times New Roman"/>
                      </a:endParaRPr>
                    </a:p>
                  </a:txBody>
                  <a:tcPr marL="67546" marR="6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200" b="1" dirty="0">
                          <a:solidFill>
                            <a:srgbClr val="50412B"/>
                          </a:solidFill>
                          <a:latin typeface="Calibri"/>
                          <a:ea typeface="Calibri"/>
                          <a:cs typeface="Times New Roman"/>
                        </a:rPr>
                        <a:t>Private (local) networks to</a:t>
                      </a:r>
                      <a:r>
                        <a:rPr lang="en-US" sz="1200" b="1" baseline="0" dirty="0">
                          <a:solidFill>
                            <a:srgbClr val="50412B"/>
                          </a:solidFill>
                          <a:latin typeface="Calibri"/>
                          <a:ea typeface="Calibri"/>
                          <a:cs typeface="Times New Roman"/>
                        </a:rPr>
                        <a:t> public officials</a:t>
                      </a:r>
                      <a:endParaRPr lang="hu-HU" sz="1200" b="1" dirty="0">
                        <a:solidFill>
                          <a:srgbClr val="50412B"/>
                        </a:solidFill>
                        <a:latin typeface="Calibri"/>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kern="1200" baseline="0" dirty="0">
                          <a:solidFill>
                            <a:srgbClr val="50412B"/>
                          </a:solidFill>
                          <a:latin typeface="Calibri"/>
                          <a:ea typeface="Calibri"/>
                          <a:cs typeface="Times New Roman"/>
                        </a:rPr>
                        <a:t>Bottom-up (‘grassroots’)</a:t>
                      </a:r>
                      <a:endParaRPr lang="hu-HU" sz="1200" b="1" kern="1200" baseline="0" dirty="0">
                        <a:solidFill>
                          <a:srgbClr val="50412B"/>
                        </a:solidFill>
                        <a:latin typeface="Calibri"/>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algn="l" defTabSz="914400" rtl="0" eaLnBrk="1" latinLnBrk="0" hangingPunct="1">
                        <a:lnSpc>
                          <a:spcPct val="100000"/>
                        </a:lnSpc>
                        <a:spcAft>
                          <a:spcPts val="0"/>
                        </a:spcAft>
                      </a:pPr>
                      <a:r>
                        <a:rPr lang="en-US" sz="1200" b="1" kern="1200" baseline="0" dirty="0">
                          <a:solidFill>
                            <a:srgbClr val="50412B"/>
                          </a:solidFill>
                          <a:latin typeface="Calibri"/>
                          <a:ea typeface="Calibri"/>
                          <a:cs typeface="Times New Roman"/>
                        </a:rPr>
                        <a:t>Public support (e.g. voting during elections) in exchange for receiving favors (patronage)</a:t>
                      </a:r>
                      <a:endParaRPr lang="hu-HU" sz="1200" b="1" kern="1200" baseline="0" dirty="0">
                        <a:solidFill>
                          <a:srgbClr val="50412B"/>
                        </a:solidFill>
                        <a:latin typeface="Calibri"/>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sz="1800" b="1" kern="1200" baseline="0" dirty="0">
                        <a:solidFill>
                          <a:schemeClr val="tx1"/>
                        </a:solidFill>
                        <a:latin typeface="+mn-lt"/>
                        <a:ea typeface="Calibri"/>
                        <a:cs typeface="Times New Roman"/>
                      </a:endParaRPr>
                    </a:p>
                  </a:txBody>
                  <a:tcPr marL="67546" marR="6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6914">
                <a:tc rowSpan="3">
                  <a:txBody>
                    <a:bodyPr/>
                    <a:lstStyle/>
                    <a:p>
                      <a:pPr>
                        <a:lnSpc>
                          <a:spcPct val="115000"/>
                        </a:lnSpc>
                        <a:spcAft>
                          <a:spcPts val="0"/>
                        </a:spcAft>
                      </a:pPr>
                      <a:r>
                        <a:rPr lang="en-US" sz="1400" b="1" kern="1200" baseline="0" dirty="0">
                          <a:solidFill>
                            <a:srgbClr val="4D7C85"/>
                          </a:solidFill>
                          <a:latin typeface="Calibri"/>
                          <a:ea typeface="Calibri"/>
                          <a:cs typeface="Times New Roman"/>
                        </a:rPr>
                        <a:t>Control</a:t>
                      </a:r>
                      <a:endParaRPr lang="hu-HU" sz="1400" b="1" kern="1200" baseline="0" dirty="0">
                        <a:solidFill>
                          <a:srgbClr val="4D7C85"/>
                        </a:solidFill>
                        <a:latin typeface="Calibri"/>
                        <a:ea typeface="Calibri"/>
                        <a:cs typeface="Times New Roman"/>
                      </a:endParaRPr>
                    </a:p>
                  </a:txBody>
                  <a:tcPr marL="45720" marR="4572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dirty="0">
                          <a:solidFill>
                            <a:srgbClr val="50412B"/>
                          </a:solidFill>
                          <a:latin typeface="+mn-lt"/>
                          <a:ea typeface="Calibri"/>
                          <a:cs typeface="Times New Roman"/>
                        </a:rPr>
                        <a:t>’Old’</a:t>
                      </a:r>
                      <a:r>
                        <a:rPr lang="en-US" sz="1200" b="1" baseline="0" dirty="0">
                          <a:solidFill>
                            <a:srgbClr val="50412B"/>
                          </a:solidFill>
                          <a:latin typeface="Calibri"/>
                          <a:ea typeface="Calibri"/>
                          <a:cs typeface="Times New Roman"/>
                        </a:rPr>
                        <a:t> elites to the newly recruited elites</a:t>
                      </a:r>
                      <a:endParaRPr lang="hu-HU" sz="1200" b="1" dirty="0">
                        <a:solidFill>
                          <a:srgbClr val="50412B"/>
                        </a:solidFill>
                        <a:latin typeface="Calibri"/>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kern="1200" baseline="0" dirty="0">
                          <a:solidFill>
                            <a:srgbClr val="50412B"/>
                          </a:solidFill>
                          <a:latin typeface="Calibri"/>
                          <a:ea typeface="Calibri"/>
                          <a:cs typeface="Times New Roman"/>
                        </a:rPr>
                        <a:t>Top-down</a:t>
                      </a:r>
                      <a:endParaRPr lang="hu-HU" sz="1200" b="1" kern="1200" baseline="0" dirty="0">
                        <a:solidFill>
                          <a:srgbClr val="50412B"/>
                        </a:solidFill>
                        <a:latin typeface="Calibri"/>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algn="l" defTabSz="914400" rtl="0" eaLnBrk="1" latinLnBrk="0" hangingPunct="1">
                        <a:lnSpc>
                          <a:spcPct val="100000"/>
                        </a:lnSpc>
                        <a:spcAft>
                          <a:spcPts val="0"/>
                        </a:spcAft>
                      </a:pPr>
                      <a:r>
                        <a:rPr lang="en-US" sz="1200" b="1" kern="1200" baseline="0" dirty="0">
                          <a:solidFill>
                            <a:srgbClr val="50412B"/>
                          </a:solidFill>
                          <a:latin typeface="Calibri"/>
                          <a:ea typeface="Calibri"/>
                          <a:cs typeface="Times New Roman"/>
                        </a:rPr>
                        <a:t>Selective law enforcement (direct) or the threat thereof (indirect e.g. Kompromat)</a:t>
                      </a:r>
                      <a:endParaRPr lang="hu-HU" sz="1200" b="1" kern="1200" baseline="0" dirty="0">
                        <a:solidFill>
                          <a:srgbClr val="50412B"/>
                        </a:solidFill>
                        <a:latin typeface="Calibri"/>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rgbClr val="50412B"/>
                          </a:solidFill>
                          <a:latin typeface="+mn-lt"/>
                          <a:ea typeface="Calibri"/>
                          <a:cs typeface="Times New Roman"/>
                        </a:rPr>
                        <a:t>Ensuring discipline </a:t>
                      </a:r>
                      <a:r>
                        <a:rPr lang="en-US" sz="1200" b="1" kern="1200" baseline="0" dirty="0">
                          <a:solidFill>
                            <a:srgbClr val="50412B"/>
                          </a:solidFill>
                          <a:latin typeface="+mn-lt"/>
                          <a:ea typeface="Calibri"/>
                          <a:cs typeface="Times New Roman"/>
                        </a:rPr>
                        <a:t>within the </a:t>
                      </a:r>
                      <a:r>
                        <a:rPr lang="en-US" sz="1200" b="1" kern="1200" baseline="0" dirty="0" smtClean="0">
                          <a:solidFill>
                            <a:srgbClr val="50412B"/>
                          </a:solidFill>
                          <a:latin typeface="+mn-lt"/>
                          <a:ea typeface="Calibri"/>
                          <a:cs typeface="Times New Roman"/>
                        </a:rPr>
                        <a:t>power  network</a:t>
                      </a:r>
                      <a:endParaRPr lang="hu-HU" sz="1200" b="1" kern="1200" baseline="0" dirty="0">
                        <a:solidFill>
                          <a:srgbClr val="50412B"/>
                        </a:solidFill>
                        <a:latin typeface="+mn-lt"/>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4"/>
                  </a:ext>
                </a:extLst>
              </a:tr>
              <a:tr h="396914">
                <a:tc vMerge="1">
                  <a:txBody>
                    <a:bodyPr/>
                    <a:lstStyle/>
                    <a:p>
                      <a:pPr>
                        <a:lnSpc>
                          <a:spcPct val="115000"/>
                        </a:lnSpc>
                        <a:spcAft>
                          <a:spcPts val="0"/>
                        </a:spcAft>
                      </a:pPr>
                      <a:endParaRPr lang="hu-HU" sz="1800" b="1" kern="1200" baseline="0" dirty="0">
                        <a:solidFill>
                          <a:schemeClr val="tx1"/>
                        </a:solidFill>
                        <a:latin typeface="Calibri"/>
                        <a:ea typeface="Calibri"/>
                        <a:cs typeface="Times New Roman"/>
                      </a:endParaRPr>
                    </a:p>
                  </a:txBody>
                  <a:tcPr marL="67546" marR="6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200" b="1" dirty="0">
                          <a:solidFill>
                            <a:srgbClr val="50412B"/>
                          </a:solidFill>
                          <a:latin typeface="Calibri"/>
                          <a:ea typeface="Calibri"/>
                          <a:cs typeface="Times New Roman"/>
                        </a:rPr>
                        <a:t>Peer to peer (within</a:t>
                      </a:r>
                      <a:r>
                        <a:rPr lang="en-US" sz="1200" b="1" baseline="0" dirty="0">
                          <a:solidFill>
                            <a:srgbClr val="50412B"/>
                          </a:solidFill>
                          <a:latin typeface="Calibri"/>
                          <a:ea typeface="Calibri"/>
                          <a:cs typeface="Times New Roman"/>
                        </a:rPr>
                        <a:t> a group or community)</a:t>
                      </a:r>
                      <a:endParaRPr lang="hu-HU" sz="1200" b="1" dirty="0">
                        <a:solidFill>
                          <a:srgbClr val="50412B"/>
                        </a:solidFill>
                        <a:latin typeface="Calibri"/>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kern="1200" baseline="0" dirty="0">
                          <a:solidFill>
                            <a:srgbClr val="50412B"/>
                          </a:solidFill>
                          <a:latin typeface="Calibri"/>
                          <a:ea typeface="Calibri"/>
                          <a:cs typeface="Times New Roman"/>
                        </a:rPr>
                        <a:t>Horizontal (‘reciprocal’)</a:t>
                      </a:r>
                      <a:endParaRPr lang="hu-HU" sz="1200" b="1" kern="1200" baseline="0" dirty="0">
                        <a:solidFill>
                          <a:srgbClr val="50412B"/>
                        </a:solidFill>
                        <a:latin typeface="Calibri"/>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algn="l" defTabSz="914400" rtl="0" eaLnBrk="1" latinLnBrk="0" hangingPunct="1">
                        <a:lnSpc>
                          <a:spcPct val="100000"/>
                        </a:lnSpc>
                        <a:spcAft>
                          <a:spcPts val="0"/>
                        </a:spcAft>
                      </a:pPr>
                      <a:r>
                        <a:rPr lang="en-US" sz="1200" b="1" kern="1200" baseline="0" dirty="0">
                          <a:solidFill>
                            <a:srgbClr val="50412B"/>
                          </a:solidFill>
                          <a:latin typeface="Calibri"/>
                          <a:ea typeface="Calibri"/>
                          <a:cs typeface="Times New Roman"/>
                        </a:rPr>
                        <a:t>Making decisions collectively and sanctioning those who deviate</a:t>
                      </a:r>
                      <a:endParaRPr lang="hu-HU" sz="1200" b="1" kern="1200" baseline="0" dirty="0">
                        <a:solidFill>
                          <a:srgbClr val="50412B"/>
                        </a:solidFill>
                        <a:latin typeface="Calibri"/>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sz="1400" b="1" kern="1200" baseline="0" dirty="0">
                        <a:solidFill>
                          <a:schemeClr val="tx1"/>
                        </a:solidFill>
                        <a:latin typeface="+mn-lt"/>
                        <a:ea typeface="Calibri"/>
                        <a:cs typeface="Times New Roman"/>
                      </a:endParaRPr>
                    </a:p>
                  </a:txBody>
                  <a:tcPr marL="67546" marR="6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6914">
                <a:tc vMerge="1">
                  <a:txBody>
                    <a:bodyPr/>
                    <a:lstStyle/>
                    <a:p>
                      <a:pPr>
                        <a:lnSpc>
                          <a:spcPct val="115000"/>
                        </a:lnSpc>
                        <a:spcAft>
                          <a:spcPts val="0"/>
                        </a:spcAft>
                      </a:pPr>
                      <a:endParaRPr lang="hu-HU" sz="1800" b="1" kern="1200" baseline="0" dirty="0">
                        <a:solidFill>
                          <a:schemeClr val="tx1"/>
                        </a:solidFill>
                        <a:latin typeface="Calibri"/>
                        <a:ea typeface="Calibri"/>
                        <a:cs typeface="Times New Roman"/>
                      </a:endParaRPr>
                    </a:p>
                  </a:txBody>
                  <a:tcPr marL="67546" marR="6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50412B"/>
                          </a:solidFill>
                          <a:latin typeface="+mn-lt"/>
                          <a:ea typeface="Calibri"/>
                          <a:cs typeface="Times New Roman"/>
                        </a:rPr>
                        <a:t>Private (local) networks to</a:t>
                      </a:r>
                      <a:r>
                        <a:rPr lang="en-US" sz="1200" b="1" baseline="0" dirty="0">
                          <a:solidFill>
                            <a:srgbClr val="50412B"/>
                          </a:solidFill>
                          <a:latin typeface="+mn-lt"/>
                          <a:ea typeface="Calibri"/>
                          <a:cs typeface="Times New Roman"/>
                        </a:rPr>
                        <a:t> public officials</a:t>
                      </a:r>
                      <a:endParaRPr lang="hu-HU" sz="1200" b="1" dirty="0">
                        <a:solidFill>
                          <a:srgbClr val="50412B"/>
                        </a:solidFill>
                        <a:latin typeface="+mn-lt"/>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a:lnSpc>
                          <a:spcPct val="100000"/>
                        </a:lnSpc>
                        <a:spcAft>
                          <a:spcPts val="0"/>
                        </a:spcAft>
                      </a:pPr>
                      <a:r>
                        <a:rPr lang="en-US" sz="1200" b="1" kern="1200" baseline="0" dirty="0">
                          <a:solidFill>
                            <a:srgbClr val="50412B"/>
                          </a:solidFill>
                          <a:latin typeface="Calibri"/>
                          <a:ea typeface="Calibri"/>
                          <a:cs typeface="Times New Roman"/>
                        </a:rPr>
                        <a:t>Bottom-up</a:t>
                      </a:r>
                      <a:endParaRPr lang="hu-HU" sz="1200" b="1" kern="1200" baseline="0" dirty="0">
                        <a:solidFill>
                          <a:srgbClr val="50412B"/>
                        </a:solidFill>
                        <a:latin typeface="Calibri"/>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a:txBody>
                    <a:bodyPr/>
                    <a:lstStyle/>
                    <a:p>
                      <a:pPr marL="0" algn="l" defTabSz="914400" rtl="0" eaLnBrk="1" latinLnBrk="0" hangingPunct="1">
                        <a:lnSpc>
                          <a:spcPct val="100000"/>
                        </a:lnSpc>
                        <a:spcAft>
                          <a:spcPts val="0"/>
                        </a:spcAft>
                      </a:pPr>
                      <a:r>
                        <a:rPr lang="en-US" sz="1200" b="1" kern="1200" baseline="0" dirty="0">
                          <a:solidFill>
                            <a:srgbClr val="50412B"/>
                          </a:solidFill>
                          <a:latin typeface="Calibri"/>
                          <a:ea typeface="Calibri"/>
                          <a:cs typeface="Times New Roman"/>
                        </a:rPr>
                        <a:t>Envisaging reputational damage (vote loss etc.) in case of non-delivering</a:t>
                      </a:r>
                      <a:endParaRPr lang="hu-HU" sz="1200" b="1" kern="1200" baseline="0" dirty="0">
                        <a:solidFill>
                          <a:srgbClr val="50412B"/>
                        </a:solidFill>
                        <a:latin typeface="Calibri"/>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sz="1400" b="1" kern="1200" baseline="0" dirty="0">
                        <a:solidFill>
                          <a:schemeClr val="tx1"/>
                        </a:solidFill>
                        <a:latin typeface="+mn-lt"/>
                        <a:ea typeface="Calibri"/>
                        <a:cs typeface="Times New Roman"/>
                      </a:endParaRPr>
                    </a:p>
                  </a:txBody>
                  <a:tcPr marL="67546" marR="6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6914">
                <a:tc rowSpan="3">
                  <a:txBody>
                    <a:bodyPr/>
                    <a:lstStyle/>
                    <a:p>
                      <a:pPr>
                        <a:lnSpc>
                          <a:spcPct val="115000"/>
                        </a:lnSpc>
                        <a:spcAft>
                          <a:spcPts val="0"/>
                        </a:spcAft>
                      </a:pPr>
                      <a:r>
                        <a:rPr lang="en-US" sz="1400" b="1" kern="1200" baseline="0" dirty="0">
                          <a:solidFill>
                            <a:srgbClr val="4D7C85"/>
                          </a:solidFill>
                          <a:latin typeface="Calibri"/>
                          <a:ea typeface="Calibri"/>
                          <a:cs typeface="Times New Roman"/>
                        </a:rPr>
                        <a:t>Camouflage</a:t>
                      </a:r>
                      <a:endParaRPr lang="hu-HU" sz="1400" b="1" kern="1200" baseline="0" dirty="0">
                        <a:solidFill>
                          <a:srgbClr val="4D7C85"/>
                        </a:solidFill>
                        <a:latin typeface="Calibri"/>
                        <a:ea typeface="Calibri"/>
                        <a:cs typeface="Times New Roman"/>
                      </a:endParaRPr>
                    </a:p>
                  </a:txBody>
                  <a:tcPr marL="45720" marR="4572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rowSpan="3">
                  <a:txBody>
                    <a:bodyPr/>
                    <a:lstStyle/>
                    <a:p>
                      <a:pPr>
                        <a:lnSpc>
                          <a:spcPct val="100000"/>
                        </a:lnSpc>
                        <a:spcAft>
                          <a:spcPts val="0"/>
                        </a:spcAft>
                      </a:pPr>
                      <a:r>
                        <a:rPr lang="en-US" sz="1200" b="1" dirty="0">
                          <a:solidFill>
                            <a:srgbClr val="50412B"/>
                          </a:solidFill>
                          <a:latin typeface="Calibri"/>
                          <a:ea typeface="Calibri"/>
                          <a:cs typeface="Times New Roman"/>
                        </a:rPr>
                        <a:t>Members</a:t>
                      </a:r>
                      <a:r>
                        <a:rPr lang="en-US" sz="1200" b="1" baseline="0" dirty="0">
                          <a:solidFill>
                            <a:srgbClr val="50412B"/>
                          </a:solidFill>
                          <a:latin typeface="Calibri"/>
                          <a:ea typeface="Calibri"/>
                          <a:cs typeface="Times New Roman"/>
                        </a:rPr>
                        <a:t> of the power network for the (outsider) public</a:t>
                      </a:r>
                      <a:endParaRPr lang="hu-HU" sz="1200" b="1" dirty="0">
                        <a:solidFill>
                          <a:srgbClr val="50412B"/>
                        </a:solidFill>
                        <a:latin typeface="Calibri"/>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rowSpan="3">
                  <a:txBody>
                    <a:bodyPr/>
                    <a:lstStyle/>
                    <a:p>
                      <a:pPr>
                        <a:lnSpc>
                          <a:spcPct val="100000"/>
                        </a:lnSpc>
                        <a:spcAft>
                          <a:spcPts val="0"/>
                        </a:spcAft>
                      </a:pPr>
                      <a:r>
                        <a:rPr lang="en-US" sz="1200" b="1" kern="1200" baseline="0" dirty="0" err="1">
                          <a:solidFill>
                            <a:srgbClr val="50412B"/>
                          </a:solidFill>
                          <a:latin typeface="Calibri"/>
                          <a:ea typeface="Calibri"/>
                          <a:cs typeface="Times New Roman"/>
                        </a:rPr>
                        <a:t>n.a</a:t>
                      </a:r>
                      <a:r>
                        <a:rPr lang="en-US" sz="1200" b="1" kern="1200" baseline="0" dirty="0">
                          <a:solidFill>
                            <a:srgbClr val="50412B"/>
                          </a:solidFill>
                          <a:latin typeface="Calibri"/>
                          <a:ea typeface="Calibri"/>
                          <a:cs typeface="Times New Roman"/>
                        </a:rPr>
                        <a:t>.</a:t>
                      </a:r>
                      <a:endParaRPr lang="hu-HU" sz="1200" b="1" kern="1200" baseline="0" dirty="0">
                        <a:solidFill>
                          <a:srgbClr val="50412B"/>
                        </a:solidFill>
                        <a:latin typeface="Calibri"/>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a:txBody>
                    <a:bodyPr/>
                    <a:lstStyle/>
                    <a:p>
                      <a:pPr marL="0" algn="l" defTabSz="914400" rtl="0" eaLnBrk="1" latinLnBrk="0" hangingPunct="1">
                        <a:lnSpc>
                          <a:spcPct val="100000"/>
                        </a:lnSpc>
                        <a:spcAft>
                          <a:spcPts val="0"/>
                        </a:spcAft>
                      </a:pPr>
                      <a:r>
                        <a:rPr lang="en-US" sz="1200" b="1" kern="1200" baseline="0" dirty="0">
                          <a:solidFill>
                            <a:srgbClr val="50412B"/>
                          </a:solidFill>
                          <a:latin typeface="Calibri"/>
                          <a:ea typeface="Calibri"/>
                          <a:cs typeface="Times New Roman"/>
                        </a:rPr>
                        <a:t>Creative façades (political rituals, anti-corruption campaigns etc.)</a:t>
                      </a:r>
                      <a:endParaRPr lang="hu-HU" sz="1200" b="1" kern="1200" baseline="0" dirty="0">
                        <a:solidFill>
                          <a:srgbClr val="50412B"/>
                        </a:solidFill>
                        <a:latin typeface="Calibri"/>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rgbClr val="50412B"/>
                          </a:solidFill>
                          <a:latin typeface="+mn-lt"/>
                          <a:ea typeface="Calibri"/>
                          <a:cs typeface="Times New Roman"/>
                        </a:rPr>
                        <a:t>Protecting the network</a:t>
                      </a:r>
                      <a:endParaRPr lang="hu-HU" sz="1200" b="1" kern="1200" baseline="0" dirty="0">
                        <a:solidFill>
                          <a:srgbClr val="50412B"/>
                        </a:solidFill>
                        <a:latin typeface="+mn-lt"/>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val="10007"/>
                  </a:ext>
                </a:extLst>
              </a:tr>
              <a:tr h="396914">
                <a:tc vMerge="1">
                  <a:txBody>
                    <a:bodyPr/>
                    <a:lstStyle/>
                    <a:p>
                      <a:endParaRPr lang="hu-HU"/>
                    </a:p>
                  </a:txBody>
                  <a:tcPr/>
                </a:tc>
                <a:tc vMerge="1">
                  <a:txBody>
                    <a:bodyPr/>
                    <a:lstStyle/>
                    <a:p>
                      <a:endParaRPr lang="hu-HU"/>
                    </a:p>
                  </a:txBody>
                  <a:tcPr/>
                </a:tc>
                <a:tc vMerge="1">
                  <a:txBody>
                    <a:bodyPr/>
                    <a:lstStyle/>
                    <a:p>
                      <a:endParaRPr lang="hu-HU"/>
                    </a:p>
                  </a:txBody>
                  <a:tcPr/>
                </a:tc>
                <a:tc>
                  <a:txBody>
                    <a:bodyPr/>
                    <a:lstStyle/>
                    <a:p>
                      <a:pPr marL="0" algn="l" defTabSz="914400" rtl="0" eaLnBrk="1" latinLnBrk="0" hangingPunct="1">
                        <a:lnSpc>
                          <a:spcPct val="100000"/>
                        </a:lnSpc>
                        <a:spcAft>
                          <a:spcPts val="0"/>
                        </a:spcAft>
                      </a:pPr>
                      <a:r>
                        <a:rPr lang="en-US" sz="1200" b="1" kern="1200" baseline="0" dirty="0">
                          <a:solidFill>
                            <a:srgbClr val="50412B"/>
                          </a:solidFill>
                          <a:latin typeface="Calibri"/>
                          <a:ea typeface="Calibri"/>
                          <a:cs typeface="Times New Roman"/>
                        </a:rPr>
                        <a:t>Hidden constitutions (grating formal powers while they are </a:t>
                      </a:r>
                      <a:r>
                        <a:rPr lang="en-US" sz="1200" b="1" i="1" kern="1200" baseline="0" dirty="0">
                          <a:solidFill>
                            <a:srgbClr val="50412B"/>
                          </a:solidFill>
                          <a:latin typeface="Calibri"/>
                          <a:ea typeface="Calibri"/>
                          <a:cs typeface="Times New Roman"/>
                        </a:rPr>
                        <a:t>de facto</a:t>
                      </a:r>
                      <a:r>
                        <a:rPr lang="en-US" sz="1200" b="1" kern="1200" baseline="0" dirty="0">
                          <a:solidFill>
                            <a:srgbClr val="50412B"/>
                          </a:solidFill>
                          <a:latin typeface="Calibri"/>
                          <a:ea typeface="Calibri"/>
                          <a:cs typeface="Times New Roman"/>
                        </a:rPr>
                        <a:t> different)</a:t>
                      </a:r>
                      <a:endParaRPr lang="hu-HU" sz="1200" b="1" kern="1200" baseline="0" dirty="0">
                        <a:solidFill>
                          <a:srgbClr val="50412B"/>
                        </a:solidFill>
                        <a:latin typeface="Calibri"/>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solidFill>
                      <a:srgbClr val="EFEAE4">
                        <a:alpha val="60000"/>
                      </a:srgbClr>
                    </a:solidFill>
                  </a:tcPr>
                </a:tc>
                <a:tc vMerge="1">
                  <a:txBody>
                    <a:bodyPr/>
                    <a:lstStyle/>
                    <a:p>
                      <a:endParaRPr lang="hu-HU"/>
                    </a:p>
                  </a:txBody>
                  <a:tcPr/>
                </a:tc>
                <a:extLst>
                  <a:ext uri="{0D108BD9-81ED-4DB2-BD59-A6C34878D82A}">
                    <a16:rowId xmlns:a16="http://schemas.microsoft.com/office/drawing/2014/main" val="10008"/>
                  </a:ext>
                </a:extLst>
              </a:tr>
              <a:tr h="396914">
                <a:tc vMerge="1">
                  <a:txBody>
                    <a:bodyPr/>
                    <a:lstStyle/>
                    <a:p>
                      <a:endParaRPr lang="hu-HU"/>
                    </a:p>
                  </a:txBody>
                  <a:tcPr/>
                </a:tc>
                <a:tc vMerge="1">
                  <a:txBody>
                    <a:bodyPr/>
                    <a:lstStyle/>
                    <a:p>
                      <a:endParaRPr lang="hu-HU"/>
                    </a:p>
                  </a:txBody>
                  <a:tcPr/>
                </a:tc>
                <a:tc vMerge="1">
                  <a:txBody>
                    <a:bodyPr/>
                    <a:lstStyle/>
                    <a:p>
                      <a:endParaRPr lang="hu-HU"/>
                    </a:p>
                  </a:txBody>
                  <a:tcPr/>
                </a:tc>
                <a:tc>
                  <a:txBody>
                    <a:bodyPr/>
                    <a:lstStyle/>
                    <a:p>
                      <a:pPr marL="0" algn="l" defTabSz="914400" rtl="0" eaLnBrk="1" latinLnBrk="0" hangingPunct="1">
                        <a:lnSpc>
                          <a:spcPct val="100000"/>
                        </a:lnSpc>
                        <a:spcAft>
                          <a:spcPts val="0"/>
                        </a:spcAft>
                      </a:pPr>
                      <a:r>
                        <a:rPr lang="en-US" sz="1200" b="1" kern="1200" baseline="0" dirty="0">
                          <a:solidFill>
                            <a:srgbClr val="50412B"/>
                          </a:solidFill>
                          <a:latin typeface="Calibri"/>
                          <a:ea typeface="Calibri"/>
                          <a:cs typeface="Times New Roman"/>
                        </a:rPr>
                        <a:t>Fluid identities (public officials routinely crossing boundaries to their private business)</a:t>
                      </a:r>
                      <a:endParaRPr lang="hu-HU" sz="1200" b="1" kern="1200" baseline="0" dirty="0">
                        <a:solidFill>
                          <a:srgbClr val="50412B"/>
                        </a:solidFill>
                        <a:latin typeface="Calibri"/>
                        <a:ea typeface="Calibri"/>
                        <a:cs typeface="Times New Roman"/>
                      </a:endParaRPr>
                    </a:p>
                  </a:txBody>
                  <a:tcPr marL="67546" marR="67546" marT="0" marB="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solidFill>
                      <a:srgbClr val="EFEAE4">
                        <a:alpha val="60000"/>
                      </a:srgbClr>
                    </a:solidFill>
                  </a:tcPr>
                </a:tc>
                <a:tc vMerge="1">
                  <a:txBody>
                    <a:bodyPr/>
                    <a:lstStyle/>
                    <a:p>
                      <a:endParaRPr lang="hu-HU"/>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40105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915988"/>
          </a:xfrm>
        </p:spPr>
        <p:txBody>
          <a:bodyPr>
            <a:normAutofit/>
          </a:bodyPr>
          <a:lstStyle/>
          <a:p>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Means of mass political persuasion </a:t>
            </a: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r>
            <a:b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in </a:t>
            </a:r>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the three polar type regimes</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áblázat 2"/>
          <p:cNvGraphicFramePr>
            <a:graphicFrameLocks noGrp="1"/>
          </p:cNvGraphicFramePr>
          <p:nvPr>
            <p:extLst>
              <p:ext uri="{D42A27DB-BD31-4B8C-83A1-F6EECF244321}">
                <p14:modId xmlns:p14="http://schemas.microsoft.com/office/powerpoint/2010/main" val="4084053006"/>
              </p:ext>
            </p:extLst>
          </p:nvPr>
        </p:nvGraphicFramePr>
        <p:xfrm>
          <a:off x="107950" y="915990"/>
          <a:ext cx="8928545" cy="4128573"/>
        </p:xfrm>
        <a:graphic>
          <a:graphicData uri="http://schemas.openxmlformats.org/drawingml/2006/table">
            <a:tbl>
              <a:tblPr firstRow="1" firstCol="1" bandRow="1">
                <a:tableStyleId>{5940675A-B579-460E-94D1-54222C63F5DA}</a:tableStyleId>
              </a:tblPr>
              <a:tblGrid>
                <a:gridCol w="798488">
                  <a:extLst>
                    <a:ext uri="{9D8B030D-6E8A-4147-A177-3AD203B41FA5}">
                      <a16:colId xmlns:a16="http://schemas.microsoft.com/office/drawing/2014/main" val="1135948418"/>
                    </a:ext>
                  </a:extLst>
                </a:gridCol>
                <a:gridCol w="1001266">
                  <a:extLst>
                    <a:ext uri="{9D8B030D-6E8A-4147-A177-3AD203B41FA5}">
                      <a16:colId xmlns:a16="http://schemas.microsoft.com/office/drawing/2014/main" val="1619112175"/>
                    </a:ext>
                  </a:extLst>
                </a:gridCol>
                <a:gridCol w="1176428">
                  <a:extLst>
                    <a:ext uri="{9D8B030D-6E8A-4147-A177-3AD203B41FA5}">
                      <a16:colId xmlns:a16="http://schemas.microsoft.com/office/drawing/2014/main" val="4111716415"/>
                    </a:ext>
                  </a:extLst>
                </a:gridCol>
                <a:gridCol w="1861220">
                  <a:extLst>
                    <a:ext uri="{9D8B030D-6E8A-4147-A177-3AD203B41FA5}">
                      <a16:colId xmlns:a16="http://schemas.microsoft.com/office/drawing/2014/main" val="1334211089"/>
                    </a:ext>
                  </a:extLst>
                </a:gridCol>
                <a:gridCol w="1215085">
                  <a:extLst>
                    <a:ext uri="{9D8B030D-6E8A-4147-A177-3AD203B41FA5}">
                      <a16:colId xmlns:a16="http://schemas.microsoft.com/office/drawing/2014/main" val="4080265038"/>
                    </a:ext>
                  </a:extLst>
                </a:gridCol>
                <a:gridCol w="1438029">
                  <a:extLst>
                    <a:ext uri="{9D8B030D-6E8A-4147-A177-3AD203B41FA5}">
                      <a16:colId xmlns:a16="http://schemas.microsoft.com/office/drawing/2014/main" val="3420484891"/>
                    </a:ext>
                  </a:extLst>
                </a:gridCol>
                <a:gridCol w="1438029">
                  <a:extLst>
                    <a:ext uri="{9D8B030D-6E8A-4147-A177-3AD203B41FA5}">
                      <a16:colId xmlns:a16="http://schemas.microsoft.com/office/drawing/2014/main" val="1468705858"/>
                    </a:ext>
                  </a:extLst>
                </a:gridCol>
              </a:tblGrid>
              <a:tr h="294142">
                <a:tc rowSpan="2" gridSpan="2">
                  <a:txBody>
                    <a:bodyPr/>
                    <a:lstStyle/>
                    <a:p>
                      <a:pPr>
                        <a:lnSpc>
                          <a:spcPct val="100000"/>
                        </a:lnSpc>
                        <a:spcAft>
                          <a:spcPts val="0"/>
                        </a:spcAft>
                      </a:pPr>
                      <a:r>
                        <a:rPr lang="en-US" sz="1400" b="1" dirty="0">
                          <a:solidFill>
                            <a:srgbClr val="50412B"/>
                          </a:solidFill>
                          <a:effectLst/>
                        </a:rPr>
                        <a:t> </a:t>
                      </a:r>
                      <a:endParaRPr lang="hu-HU" sz="20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EFEAE4">
                        <a:alpha val="60000"/>
                      </a:srgbClr>
                    </a:solidFill>
                  </a:tcPr>
                </a:tc>
                <a:tc rowSpan="2" hMerge="1">
                  <a:txBody>
                    <a:bodyPr/>
                    <a:lstStyle/>
                    <a:p>
                      <a:endParaRPr lang="hu-HU"/>
                    </a:p>
                  </a:txBody>
                  <a:tcPr/>
                </a:tc>
                <a:tc rowSpan="2">
                  <a:txBody>
                    <a:bodyPr/>
                    <a:lstStyle/>
                    <a:p>
                      <a:pPr algn="ctr">
                        <a:lnSpc>
                          <a:spcPct val="100000"/>
                        </a:lnSpc>
                        <a:spcAft>
                          <a:spcPts val="0"/>
                        </a:spcAft>
                      </a:pPr>
                      <a:r>
                        <a:rPr lang="en-US" sz="1400" b="1" dirty="0">
                          <a:solidFill>
                            <a:srgbClr val="50412B"/>
                          </a:solidFill>
                          <a:effectLst/>
                        </a:rPr>
                        <a:t>Target group(s)</a:t>
                      </a:r>
                      <a:endParaRPr lang="hu-HU" sz="20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rowSpan="2">
                  <a:txBody>
                    <a:bodyPr/>
                    <a:lstStyle/>
                    <a:p>
                      <a:pPr algn="ctr">
                        <a:lnSpc>
                          <a:spcPct val="100000"/>
                        </a:lnSpc>
                        <a:spcAft>
                          <a:spcPts val="0"/>
                        </a:spcAft>
                      </a:pPr>
                      <a:r>
                        <a:rPr lang="en-US" sz="1400" b="1" dirty="0">
                          <a:solidFill>
                            <a:srgbClr val="50412B"/>
                          </a:solidFill>
                          <a:effectLst/>
                        </a:rPr>
                        <a:t>Form/means of enforcement</a:t>
                      </a:r>
                      <a:endParaRPr lang="hu-HU" sz="20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gridSpan="3">
                  <a:txBody>
                    <a:bodyPr/>
                    <a:lstStyle/>
                    <a:p>
                      <a:pPr algn="ctr">
                        <a:lnSpc>
                          <a:spcPct val="100000"/>
                        </a:lnSpc>
                        <a:spcAft>
                          <a:spcPts val="0"/>
                        </a:spcAft>
                      </a:pPr>
                      <a:r>
                        <a:rPr lang="en-US" sz="1400" b="1" dirty="0">
                          <a:solidFill>
                            <a:srgbClr val="50412B"/>
                          </a:solidFill>
                          <a:effectLst/>
                        </a:rPr>
                        <a:t>Importance for mass political persuasion in…</a:t>
                      </a:r>
                      <a:endParaRPr lang="hu-HU" sz="20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1270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2862907300"/>
                  </a:ext>
                </a:extLst>
              </a:tr>
              <a:tr h="524450">
                <a:tc gridSpan="2" vMerge="1">
                  <a:txBody>
                    <a:bodyPr/>
                    <a:lstStyle/>
                    <a:p>
                      <a:endParaRPr lang="hu-HU"/>
                    </a:p>
                  </a:txBody>
                  <a:tcPr/>
                </a:tc>
                <a:tc hMerge="1" vMerge="1">
                  <a:txBody>
                    <a:bodyPr/>
                    <a:lstStyle/>
                    <a:p>
                      <a:endParaRPr lang="hu-HU"/>
                    </a:p>
                  </a:txBody>
                  <a:tcPr/>
                </a:tc>
                <a:tc vMerge="1">
                  <a:txBody>
                    <a:bodyPr/>
                    <a:lstStyle/>
                    <a:p>
                      <a:endParaRPr lang="hu-HU"/>
                    </a:p>
                  </a:txBody>
                  <a:tcPr/>
                </a:tc>
                <a:tc vMerge="1">
                  <a:txBody>
                    <a:bodyPr/>
                    <a:lstStyle/>
                    <a:p>
                      <a:endParaRPr lang="hu-HU"/>
                    </a:p>
                  </a:txBody>
                  <a:tcPr/>
                </a:tc>
                <a:tc>
                  <a:txBody>
                    <a:bodyPr/>
                    <a:lstStyle/>
                    <a:p>
                      <a:pPr algn="ctr">
                        <a:lnSpc>
                          <a:spcPct val="100000"/>
                        </a:lnSpc>
                        <a:spcAft>
                          <a:spcPts val="0"/>
                        </a:spcAft>
                      </a:pPr>
                      <a:r>
                        <a:rPr lang="en-US" sz="1400" b="1" dirty="0">
                          <a:solidFill>
                            <a:srgbClr val="50412B"/>
                          </a:solidFill>
                          <a:effectLst/>
                        </a:rPr>
                        <a:t>Liberal democracy</a:t>
                      </a:r>
                      <a:endParaRPr lang="hu-HU" sz="20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00000"/>
                        </a:lnSpc>
                        <a:spcAft>
                          <a:spcPts val="0"/>
                        </a:spcAft>
                      </a:pPr>
                      <a:r>
                        <a:rPr lang="en-US" sz="1400" b="1" dirty="0">
                          <a:solidFill>
                            <a:srgbClr val="50412B"/>
                          </a:solidFill>
                          <a:effectLst/>
                        </a:rPr>
                        <a:t>Patronal autocracy</a:t>
                      </a:r>
                      <a:endParaRPr lang="hu-HU" sz="20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00000"/>
                        </a:lnSpc>
                        <a:spcAft>
                          <a:spcPts val="0"/>
                        </a:spcAft>
                      </a:pPr>
                      <a:r>
                        <a:rPr lang="en-US" sz="1400" b="1" dirty="0">
                          <a:solidFill>
                            <a:srgbClr val="50412B"/>
                          </a:solidFill>
                          <a:effectLst/>
                        </a:rPr>
                        <a:t>Communist dictatorship</a:t>
                      </a:r>
                      <a:endParaRPr lang="hu-HU" sz="20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447404562"/>
                  </a:ext>
                </a:extLst>
              </a:tr>
              <a:tr h="524450">
                <a:tc rowSpan="4">
                  <a:txBody>
                    <a:bodyPr/>
                    <a:lstStyle/>
                    <a:p>
                      <a:pPr>
                        <a:lnSpc>
                          <a:spcPct val="100000"/>
                        </a:lnSpc>
                        <a:spcAft>
                          <a:spcPts val="0"/>
                        </a:spcAft>
                      </a:pPr>
                      <a:r>
                        <a:rPr lang="en-US" sz="1400" b="1" dirty="0">
                          <a:solidFill>
                            <a:srgbClr val="50412B"/>
                          </a:solidFill>
                          <a:effectLst/>
                        </a:rPr>
                        <a:t>Coercion</a:t>
                      </a:r>
                      <a:endParaRPr lang="hu-HU" sz="20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400" b="1">
                          <a:solidFill>
                            <a:srgbClr val="50412B"/>
                          </a:solidFill>
                          <a:effectLst/>
                        </a:rPr>
                        <a:t>Use of violence</a:t>
                      </a:r>
                      <a:endParaRPr lang="hu-HU" sz="20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400" b="1">
                          <a:solidFill>
                            <a:srgbClr val="50412B"/>
                          </a:solidFill>
                          <a:effectLst/>
                        </a:rPr>
                        <a:t>population</a:t>
                      </a:r>
                      <a:endParaRPr lang="hu-HU" sz="20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400" b="1">
                          <a:solidFill>
                            <a:srgbClr val="50412B"/>
                          </a:solidFill>
                          <a:effectLst/>
                        </a:rPr>
                        <a:t>White (gray and black) coercion</a:t>
                      </a:r>
                      <a:endParaRPr lang="hu-HU" sz="20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effectLst/>
                        </a:rPr>
                        <a:t>-</a:t>
                      </a:r>
                      <a:endParaRPr lang="hu-HU" sz="2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effectLst/>
                        </a:rPr>
                        <a:t>-</a:t>
                      </a:r>
                      <a:endParaRPr lang="hu-HU" sz="2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effectLst/>
                        </a:rPr>
                        <a:t>+++</a:t>
                      </a:r>
                      <a:endParaRPr lang="hu-HU" sz="2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466551407"/>
                  </a:ext>
                </a:extLst>
              </a:tr>
              <a:tr h="524450">
                <a:tc vMerge="1">
                  <a:txBody>
                    <a:bodyPr/>
                    <a:lstStyle/>
                    <a:p>
                      <a:endParaRPr lang="hu-HU"/>
                    </a:p>
                  </a:txBody>
                  <a:tcPr/>
                </a:tc>
                <a:tc rowSpan="3">
                  <a:txBody>
                    <a:bodyPr/>
                    <a:lstStyle/>
                    <a:p>
                      <a:pPr>
                        <a:lnSpc>
                          <a:spcPct val="100000"/>
                        </a:lnSpc>
                        <a:spcAft>
                          <a:spcPts val="0"/>
                        </a:spcAft>
                      </a:pPr>
                      <a:r>
                        <a:rPr lang="en-US" sz="1400" b="1" dirty="0">
                          <a:solidFill>
                            <a:srgbClr val="50412B"/>
                          </a:solidFill>
                          <a:effectLst/>
                        </a:rPr>
                        <a:t>Non-violent threats</a:t>
                      </a:r>
                      <a:endParaRPr lang="hu-HU" sz="20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400" b="1">
                          <a:solidFill>
                            <a:srgbClr val="50412B"/>
                          </a:solidFill>
                          <a:effectLst/>
                        </a:rPr>
                        <a:t>transfer recipients</a:t>
                      </a:r>
                      <a:endParaRPr lang="hu-HU" sz="20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400" b="1" dirty="0">
                          <a:solidFill>
                            <a:srgbClr val="50412B"/>
                          </a:solidFill>
                          <a:effectLst/>
                        </a:rPr>
                        <a:t>Cutting transfers</a:t>
                      </a:r>
                      <a:endParaRPr lang="hu-HU" sz="20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effectLst/>
                        </a:rPr>
                        <a:t>-</a:t>
                      </a:r>
                      <a:endParaRPr lang="hu-HU" sz="2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effectLst/>
                        </a:rPr>
                        <a:t>+++</a:t>
                      </a:r>
                      <a:endParaRPr lang="hu-HU" sz="2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effectLst/>
                        </a:rPr>
                        <a:t>-</a:t>
                      </a:r>
                      <a:endParaRPr lang="hu-HU" sz="2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2740809152"/>
                  </a:ext>
                </a:extLst>
              </a:tr>
              <a:tr h="524450">
                <a:tc vMerge="1">
                  <a:txBody>
                    <a:bodyPr/>
                    <a:lstStyle/>
                    <a:p>
                      <a:endParaRPr lang="hu-HU"/>
                    </a:p>
                  </a:txBody>
                  <a:tcPr/>
                </a:tc>
                <a:tc vMerge="1">
                  <a:txBody>
                    <a:bodyPr/>
                    <a:lstStyle/>
                    <a:p>
                      <a:endParaRPr lang="hu-HU"/>
                    </a:p>
                  </a:txBody>
                  <a:tcPr/>
                </a:tc>
                <a:tc>
                  <a:txBody>
                    <a:bodyPr/>
                    <a:lstStyle/>
                    <a:p>
                      <a:pPr>
                        <a:lnSpc>
                          <a:spcPct val="100000"/>
                        </a:lnSpc>
                        <a:spcAft>
                          <a:spcPts val="0"/>
                        </a:spcAft>
                      </a:pPr>
                      <a:r>
                        <a:rPr lang="en-US" sz="1400" b="1" dirty="0">
                          <a:solidFill>
                            <a:srgbClr val="50412B"/>
                          </a:solidFill>
                          <a:effectLst/>
                        </a:rPr>
                        <a:t>public employees</a:t>
                      </a:r>
                      <a:endParaRPr lang="hu-HU" sz="20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400" b="1" dirty="0">
                          <a:solidFill>
                            <a:srgbClr val="50412B"/>
                          </a:solidFill>
                          <a:effectLst/>
                        </a:rPr>
                        <a:t>Firing from job</a:t>
                      </a:r>
                      <a:endParaRPr lang="hu-HU" sz="20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a:solidFill>
                            <a:srgbClr val="50412B"/>
                          </a:solidFill>
                          <a:effectLst/>
                        </a:rPr>
                        <a:t>-</a:t>
                      </a:r>
                      <a:endParaRPr lang="hu-HU" sz="2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effectLst/>
                        </a:rPr>
                        <a:t>+++</a:t>
                      </a:r>
                      <a:endParaRPr lang="hu-HU" sz="2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effectLst/>
                        </a:rPr>
                        <a:t>+</a:t>
                      </a:r>
                      <a:endParaRPr lang="hu-HU" sz="2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551711458"/>
                  </a:ext>
                </a:extLst>
              </a:tr>
              <a:tr h="524450">
                <a:tc vMerge="1">
                  <a:txBody>
                    <a:bodyPr/>
                    <a:lstStyle/>
                    <a:p>
                      <a:endParaRPr lang="hu-HU"/>
                    </a:p>
                  </a:txBody>
                  <a:tcPr/>
                </a:tc>
                <a:tc vMerge="1">
                  <a:txBody>
                    <a:bodyPr/>
                    <a:lstStyle/>
                    <a:p>
                      <a:endParaRPr lang="hu-HU"/>
                    </a:p>
                  </a:txBody>
                  <a:tcPr/>
                </a:tc>
                <a:tc>
                  <a:txBody>
                    <a:bodyPr/>
                    <a:lstStyle/>
                    <a:p>
                      <a:pPr>
                        <a:lnSpc>
                          <a:spcPct val="100000"/>
                        </a:lnSpc>
                        <a:spcAft>
                          <a:spcPts val="0"/>
                        </a:spcAft>
                      </a:pPr>
                      <a:r>
                        <a:rPr lang="en-US" sz="1400" b="1">
                          <a:solidFill>
                            <a:srgbClr val="50412B"/>
                          </a:solidFill>
                          <a:effectLst/>
                        </a:rPr>
                        <a:t>entrepreneurs</a:t>
                      </a:r>
                      <a:endParaRPr lang="hu-HU" sz="20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400" b="1" dirty="0">
                          <a:solidFill>
                            <a:srgbClr val="50412B"/>
                          </a:solidFill>
                          <a:effectLst/>
                        </a:rPr>
                        <a:t>Exclusion from (state) contracts</a:t>
                      </a:r>
                      <a:endParaRPr lang="hu-HU" sz="20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effectLst/>
                        </a:rPr>
                        <a:t>-</a:t>
                      </a:r>
                      <a:endParaRPr lang="hu-HU" sz="2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effectLst/>
                        </a:rPr>
                        <a:t>+++</a:t>
                      </a:r>
                      <a:endParaRPr lang="hu-HU" sz="2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effectLst/>
                        </a:rPr>
                        <a:t>-</a:t>
                      </a:r>
                      <a:endParaRPr lang="hu-HU" sz="2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1583043059"/>
                  </a:ext>
                </a:extLst>
              </a:tr>
              <a:tr h="794615">
                <a:tc gridSpan="2">
                  <a:txBody>
                    <a:bodyPr/>
                    <a:lstStyle/>
                    <a:p>
                      <a:pPr>
                        <a:lnSpc>
                          <a:spcPct val="100000"/>
                        </a:lnSpc>
                        <a:spcAft>
                          <a:spcPts val="0"/>
                        </a:spcAft>
                      </a:pPr>
                      <a:r>
                        <a:rPr lang="en-US" sz="1400" b="1" dirty="0">
                          <a:solidFill>
                            <a:srgbClr val="50412B"/>
                          </a:solidFill>
                          <a:effectLst/>
                        </a:rPr>
                        <a:t>Co-optation</a:t>
                      </a:r>
                      <a:endParaRPr lang="hu-HU" sz="20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hMerge="1">
                  <a:txBody>
                    <a:bodyPr/>
                    <a:lstStyle/>
                    <a:p>
                      <a:endParaRPr lang="hu-HU"/>
                    </a:p>
                  </a:txBody>
                  <a:tcPr/>
                </a:tc>
                <a:tc>
                  <a:txBody>
                    <a:bodyPr/>
                    <a:lstStyle/>
                    <a:p>
                      <a:pPr>
                        <a:lnSpc>
                          <a:spcPct val="100000"/>
                        </a:lnSpc>
                        <a:spcAft>
                          <a:spcPts val="0"/>
                        </a:spcAft>
                      </a:pPr>
                      <a:r>
                        <a:rPr lang="en-US" sz="1400" b="1">
                          <a:solidFill>
                            <a:srgbClr val="50412B"/>
                          </a:solidFill>
                          <a:effectLst/>
                        </a:rPr>
                        <a:t>population</a:t>
                      </a:r>
                      <a:endParaRPr lang="hu-HU" sz="20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400" b="1">
                          <a:solidFill>
                            <a:srgbClr val="50412B"/>
                          </a:solidFill>
                          <a:effectLst/>
                        </a:rPr>
                        <a:t>Clientelism / improvement of living standards</a:t>
                      </a:r>
                      <a:endParaRPr lang="hu-HU" sz="20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a:solidFill>
                            <a:srgbClr val="50412B"/>
                          </a:solidFill>
                          <a:effectLst/>
                        </a:rPr>
                        <a:t>++</a:t>
                      </a:r>
                      <a:endParaRPr lang="hu-HU" sz="2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a:solidFill>
                            <a:srgbClr val="50412B"/>
                          </a:solidFill>
                          <a:effectLst/>
                        </a:rPr>
                        <a:t>++</a:t>
                      </a:r>
                      <a:endParaRPr lang="hu-HU" sz="2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effectLst/>
                        </a:rPr>
                        <a:t>++</a:t>
                      </a:r>
                      <a:endParaRPr lang="hu-HU" sz="2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635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3720572906"/>
                  </a:ext>
                </a:extLst>
              </a:tr>
              <a:tr h="392680">
                <a:tc gridSpan="2">
                  <a:txBody>
                    <a:bodyPr/>
                    <a:lstStyle/>
                    <a:p>
                      <a:pPr>
                        <a:lnSpc>
                          <a:spcPct val="100000"/>
                        </a:lnSpc>
                        <a:spcAft>
                          <a:spcPts val="0"/>
                        </a:spcAft>
                      </a:pPr>
                      <a:r>
                        <a:rPr lang="en-US" sz="1400" b="1" dirty="0">
                          <a:solidFill>
                            <a:srgbClr val="50412B"/>
                          </a:solidFill>
                          <a:effectLst/>
                        </a:rPr>
                        <a:t>Ideology</a:t>
                      </a:r>
                      <a:endParaRPr lang="hu-HU" sz="20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hMerge="1">
                  <a:txBody>
                    <a:bodyPr/>
                    <a:lstStyle/>
                    <a:p>
                      <a:endParaRPr lang="hu-HU"/>
                    </a:p>
                  </a:txBody>
                  <a:tcPr/>
                </a:tc>
                <a:tc>
                  <a:txBody>
                    <a:bodyPr/>
                    <a:lstStyle/>
                    <a:p>
                      <a:pPr>
                        <a:lnSpc>
                          <a:spcPct val="100000"/>
                        </a:lnSpc>
                        <a:spcAft>
                          <a:spcPts val="0"/>
                        </a:spcAft>
                      </a:pPr>
                      <a:r>
                        <a:rPr lang="en-US" sz="1400" b="1">
                          <a:solidFill>
                            <a:srgbClr val="50412B"/>
                          </a:solidFill>
                          <a:effectLst/>
                        </a:rPr>
                        <a:t>population</a:t>
                      </a:r>
                      <a:endParaRPr lang="hu-HU" sz="20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400" b="1" dirty="0">
                          <a:solidFill>
                            <a:srgbClr val="50412B"/>
                          </a:solidFill>
                          <a:effectLst/>
                        </a:rPr>
                        <a:t>Media</a:t>
                      </a:r>
                      <a:endParaRPr lang="hu-HU" sz="20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a:solidFill>
                            <a:srgbClr val="50412B"/>
                          </a:solidFill>
                          <a:effectLst/>
                        </a:rPr>
                        <a:t>+++</a:t>
                      </a:r>
                      <a:endParaRPr lang="hu-HU" sz="2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a:solidFill>
                            <a:srgbClr val="50412B"/>
                          </a:solidFill>
                          <a:effectLst/>
                        </a:rPr>
                        <a:t>+++</a:t>
                      </a:r>
                      <a:endParaRPr lang="hu-HU" sz="28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635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2B"/>
                          </a:solidFill>
                          <a:effectLst/>
                        </a:rPr>
                        <a:t>++</a:t>
                      </a:r>
                      <a:endParaRPr lang="hu-HU" sz="2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A9D"/>
                      </a:solidFill>
                      <a:prstDash val="solid"/>
                      <a:round/>
                      <a:headEnd type="none" w="med" len="med"/>
                      <a:tailEnd type="none" w="med" len="med"/>
                    </a:lnL>
                    <a:lnR w="12700" cap="flat" cmpd="sng" algn="ctr">
                      <a:solidFill>
                        <a:srgbClr val="B3AA9D"/>
                      </a:solidFill>
                      <a:prstDash val="solid"/>
                      <a:round/>
                      <a:headEnd type="none" w="med" len="med"/>
                      <a:tailEnd type="none" w="med" len="med"/>
                    </a:lnR>
                    <a:lnT w="6350" cap="flat" cmpd="sng" algn="ctr">
                      <a:solidFill>
                        <a:srgbClr val="B3AA9D"/>
                      </a:solidFill>
                      <a:prstDash val="solid"/>
                      <a:round/>
                      <a:headEnd type="none" w="med" len="med"/>
                      <a:tailEnd type="none" w="med" len="med"/>
                    </a:lnT>
                    <a:lnB w="12700" cap="flat" cmpd="sng" algn="ctr">
                      <a:solidFill>
                        <a:srgbClr val="B3AA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val="3905433975"/>
                  </a:ext>
                </a:extLst>
              </a:tr>
            </a:tbl>
          </a:graphicData>
        </a:graphic>
      </p:graphicFrame>
    </p:spTree>
    <p:extLst>
      <p:ext uri="{BB962C8B-B14F-4D97-AF65-F5344CB8AC3E}">
        <p14:creationId xmlns:p14="http://schemas.microsoft.com/office/powerpoint/2010/main" val="2107093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1"/>
            <a:ext cx="8928546" cy="1651775"/>
          </a:xfrm>
        </p:spPr>
        <p:txBody>
          <a:bodyPr>
            <a:noAutofit/>
          </a:bodyPr>
          <a:lstStyle/>
          <a:p>
            <a:pPr>
              <a:spcAft>
                <a:spcPts val="2400"/>
              </a:spcAft>
            </a:pPr>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Populism</a:t>
            </a:r>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t>
            </a:r>
            <a:r>
              <a:rPr lang="hu-HU" sz="24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r>
            <a:br>
              <a:rPr lang="hu-HU" sz="24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hu-HU" sz="20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 </a:t>
            </a:r>
            <a:r>
              <a:rPr lang="en-US" sz="20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an ideological instrument</a:t>
            </a:r>
            <a:r>
              <a:rPr lang="hu-HU" sz="20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 </a:t>
            </a:r>
            <a:r>
              <a:rPr lang="en-US" sz="20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for the</a:t>
            </a:r>
            <a:r>
              <a:rPr lang="hu-HU" sz="20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 </a:t>
            </a:r>
            <a:r>
              <a:rPr lang="en-US" sz="20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political program </a:t>
            </a:r>
            <a:br>
              <a:rPr lang="en-US" sz="20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br>
            <a:r>
              <a:rPr lang="en-US" sz="20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of</a:t>
            </a:r>
            <a:r>
              <a:rPr lang="hu-HU" sz="20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 </a:t>
            </a:r>
            <a:r>
              <a:rPr lang="en-US" sz="20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morally  unconstrained</a:t>
            </a:r>
            <a:r>
              <a:rPr lang="hu-HU" sz="20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 </a:t>
            </a:r>
            <a:r>
              <a:rPr lang="hu-HU" sz="2000" b="1" dirty="0" err="1" smtClean="0">
                <a:solidFill>
                  <a:srgbClr val="50412B"/>
                </a:solidFill>
                <a:latin typeface="Open Sans" panose="020B0606030504020204" pitchFamily="34" charset="0"/>
                <a:ea typeface="Open Sans" panose="020B0606030504020204" pitchFamily="34" charset="0"/>
                <a:cs typeface="Open Sans" panose="020B0606030504020204" pitchFamily="34" charset="0"/>
              </a:rPr>
              <a:t>collective</a:t>
            </a:r>
            <a:r>
              <a:rPr lang="hu-HU" sz="20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 </a:t>
            </a:r>
            <a:r>
              <a:rPr lang="hu-HU" sz="2000" b="1" dirty="0" err="1" smtClean="0">
                <a:solidFill>
                  <a:srgbClr val="50412B"/>
                </a:solidFill>
                <a:latin typeface="Open Sans" panose="020B0606030504020204" pitchFamily="34" charset="0"/>
                <a:ea typeface="Open Sans" panose="020B0606030504020204" pitchFamily="34" charset="0"/>
                <a:cs typeface="Open Sans" panose="020B0606030504020204" pitchFamily="34" charset="0"/>
              </a:rPr>
              <a:t>egoism</a:t>
            </a:r>
            <a:r>
              <a:rPr lang="hu-HU" sz="20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a:t>
            </a:r>
            <a:endParaRPr lang="hu-HU" sz="2000" b="1" dirty="0">
              <a:solidFill>
                <a:srgbClr val="50412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Szövegdoboz 2"/>
          <p:cNvSpPr txBox="1">
            <a:spLocks noChangeArrowheads="1"/>
          </p:cNvSpPr>
          <p:nvPr/>
        </p:nvSpPr>
        <p:spPr bwMode="auto">
          <a:xfrm>
            <a:off x="106377" y="1654849"/>
            <a:ext cx="1512169" cy="783569"/>
          </a:xfrm>
          <a:prstGeom prst="roundRect">
            <a:avLst/>
          </a:prstGeom>
          <a:solidFill>
            <a:srgbClr val="D1C9BE">
              <a:alpha val="80000"/>
            </a:srgbClr>
          </a:solidFill>
          <a:ln w="9525">
            <a:noFill/>
            <a:miter lim="800000"/>
            <a:headEnd/>
            <a:tailEnd/>
          </a:ln>
        </p:spPr>
        <p:txBody>
          <a:bodyPr rot="0" vert="horz" wrap="square" lIns="91440" tIns="45720" rIns="91440" bIns="45720" anchor="ctr" anchorCtr="0">
            <a:noAutofit/>
          </a:bodyPr>
          <a:lstStyle/>
          <a:p>
            <a:pPr algn="ctr"/>
            <a:r>
              <a:rPr lang="en-GB" sz="1600" b="1" dirty="0">
                <a:solidFill>
                  <a:srgbClr val="CD5F50"/>
                </a:solidFill>
                <a:latin typeface="Calibri" panose="020F0502020204030204" pitchFamily="34" charset="0"/>
                <a:ea typeface="SimSun" panose="02010600030101010101" pitchFamily="2" charset="-122"/>
                <a:cs typeface="Times New Roman" panose="02020603050405020304" pitchFamily="18" charset="0"/>
              </a:rPr>
              <a:t>an ideological instrument </a:t>
            </a:r>
            <a:endParaRPr lang="en-GB" sz="1600" b="1" dirty="0" smtClean="0">
              <a:solidFill>
                <a:srgbClr val="CD5F50"/>
              </a:solidFill>
              <a:latin typeface="Calibri" panose="020F0502020204030204" pitchFamily="34" charset="0"/>
              <a:ea typeface="SimSun" panose="02010600030101010101" pitchFamily="2" charset="-122"/>
              <a:cs typeface="Times New Roman" panose="02020603050405020304" pitchFamily="18" charset="0"/>
            </a:endParaRPr>
          </a:p>
          <a:p>
            <a:pPr algn="ctr"/>
            <a:r>
              <a:rPr lang="en-GB" sz="1600" b="1" dirty="0" smtClean="0">
                <a:solidFill>
                  <a:srgbClr val="50412B"/>
                </a:solidFill>
                <a:latin typeface="Calibri" panose="020F0502020204030204" pitchFamily="34" charset="0"/>
                <a:ea typeface="SimSun" panose="02010600030101010101" pitchFamily="2" charset="-122"/>
                <a:cs typeface="Times New Roman" panose="02020603050405020304" pitchFamily="18" charset="0"/>
              </a:rPr>
              <a:t>for </a:t>
            </a:r>
            <a:r>
              <a:rPr lang="en-GB" sz="1600" b="1" dirty="0">
                <a:solidFill>
                  <a:srgbClr val="50412B"/>
                </a:solidFill>
                <a:latin typeface="Calibri" panose="020F0502020204030204" pitchFamily="34" charset="0"/>
                <a:ea typeface="SimSun" panose="02010600030101010101" pitchFamily="2" charset="-122"/>
                <a:cs typeface="Times New Roman" panose="02020603050405020304" pitchFamily="18" charset="0"/>
              </a:rPr>
              <a:t>the</a:t>
            </a:r>
          </a:p>
        </p:txBody>
      </p:sp>
      <p:sp>
        <p:nvSpPr>
          <p:cNvPr id="15" name="Szövegdoboz 2"/>
          <p:cNvSpPr txBox="1">
            <a:spLocks noChangeArrowheads="1"/>
          </p:cNvSpPr>
          <p:nvPr/>
        </p:nvSpPr>
        <p:spPr bwMode="auto">
          <a:xfrm>
            <a:off x="1967884" y="1654852"/>
            <a:ext cx="1512170" cy="783569"/>
          </a:xfrm>
          <a:prstGeom prst="roundRect">
            <a:avLst/>
          </a:prstGeom>
          <a:solidFill>
            <a:srgbClr val="D1C9BE">
              <a:alpha val="80000"/>
            </a:srgbClr>
          </a:solidFill>
          <a:ln w="9525">
            <a:noFill/>
            <a:miter lim="800000"/>
            <a:headEnd/>
            <a:tailEnd/>
          </a:ln>
        </p:spPr>
        <p:txBody>
          <a:bodyPr rot="0" vert="horz" wrap="square" lIns="91440" tIns="45720" rIns="91440" bIns="45720" anchor="ctr" anchorCtr="0">
            <a:noAutofit/>
          </a:bodyPr>
          <a:lstStyle/>
          <a:p>
            <a:pPr algn="ctr">
              <a:spcAft>
                <a:spcPts val="1000"/>
              </a:spcAft>
            </a:pPr>
            <a:r>
              <a:rPr lang="en-GB" sz="1600" b="1" dirty="0">
                <a:solidFill>
                  <a:srgbClr val="CD5F50"/>
                </a:solidFill>
                <a:latin typeface="Calibri" panose="020F0502020204030204" pitchFamily="34" charset="0"/>
                <a:ea typeface="SimSun" panose="02010600030101010101" pitchFamily="2" charset="-122"/>
                <a:cs typeface="Times New Roman" panose="02020603050405020304" pitchFamily="18" charset="0"/>
              </a:rPr>
              <a:t>political program </a:t>
            </a:r>
            <a:r>
              <a:rPr lang="en-GB" sz="1600" b="1" dirty="0">
                <a:solidFill>
                  <a:srgbClr val="50412B"/>
                </a:solidFill>
                <a:latin typeface="Calibri" panose="020F0502020204030204" pitchFamily="34" charset="0"/>
                <a:ea typeface="SimSun" panose="02010600030101010101" pitchFamily="2" charset="-122"/>
                <a:cs typeface="Times New Roman" panose="02020603050405020304" pitchFamily="18" charset="0"/>
              </a:rPr>
              <a:t>of</a:t>
            </a:r>
          </a:p>
        </p:txBody>
      </p:sp>
      <p:sp>
        <p:nvSpPr>
          <p:cNvPr id="17" name="Szövegdoboz 2"/>
          <p:cNvSpPr txBox="1">
            <a:spLocks noChangeArrowheads="1"/>
          </p:cNvSpPr>
          <p:nvPr/>
        </p:nvSpPr>
        <p:spPr bwMode="auto">
          <a:xfrm>
            <a:off x="3816026" y="1654851"/>
            <a:ext cx="1512170" cy="783569"/>
          </a:xfrm>
          <a:prstGeom prst="roundRect">
            <a:avLst/>
          </a:prstGeom>
          <a:solidFill>
            <a:srgbClr val="D1C9BE">
              <a:alpha val="80000"/>
            </a:srgbClr>
          </a:solidFill>
          <a:ln w="9525">
            <a:noFill/>
            <a:miter lim="800000"/>
            <a:headEnd/>
            <a:tailEnd/>
          </a:ln>
        </p:spPr>
        <p:txBody>
          <a:bodyPr rot="0" vert="horz" wrap="square" lIns="91440" tIns="45720" rIns="91440" bIns="45720" anchor="ctr" anchorCtr="0">
            <a:noAutofit/>
          </a:bodyPr>
          <a:lstStyle/>
          <a:p>
            <a:pPr algn="ctr">
              <a:spcAft>
                <a:spcPts val="1000"/>
              </a:spcAft>
            </a:pPr>
            <a:r>
              <a:rPr lang="en-GB" sz="1600" b="1" dirty="0" smtClean="0">
                <a:solidFill>
                  <a:srgbClr val="CD5F50"/>
                </a:solidFill>
                <a:latin typeface="Calibri" panose="020F0502020204030204" pitchFamily="34" charset="0"/>
                <a:ea typeface="SimSun" panose="02010600030101010101" pitchFamily="2" charset="-122"/>
                <a:cs typeface="Times New Roman" panose="02020603050405020304" pitchFamily="18" charset="0"/>
              </a:rPr>
              <a:t>morally  unconstrained</a:t>
            </a:r>
            <a:endParaRPr lang="en-GB" sz="1600" b="1" dirty="0">
              <a:solidFill>
                <a:srgbClr val="CD5F5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28" name="Szövegdoboz 2"/>
          <p:cNvSpPr txBox="1">
            <a:spLocks noChangeArrowheads="1"/>
          </p:cNvSpPr>
          <p:nvPr/>
        </p:nvSpPr>
        <p:spPr bwMode="auto">
          <a:xfrm>
            <a:off x="5674400" y="1654849"/>
            <a:ext cx="1512170" cy="783569"/>
          </a:xfrm>
          <a:prstGeom prst="roundRect">
            <a:avLst/>
          </a:prstGeom>
          <a:solidFill>
            <a:srgbClr val="D1C9BE">
              <a:alpha val="80000"/>
            </a:srgbClr>
          </a:solidFill>
          <a:ln w="9525">
            <a:noFill/>
            <a:miter lim="800000"/>
            <a:headEnd/>
            <a:tailEnd/>
          </a:ln>
        </p:spPr>
        <p:txBody>
          <a:bodyPr rot="0" vert="horz" wrap="square" lIns="91440" tIns="45720" rIns="91440" bIns="45720" anchor="ctr" anchorCtr="0">
            <a:noAutofit/>
          </a:bodyPr>
          <a:lstStyle/>
          <a:p>
            <a:pPr algn="ctr">
              <a:spcAft>
                <a:spcPts val="1000"/>
              </a:spcAft>
            </a:pPr>
            <a:r>
              <a:rPr lang="en-GB" sz="1600" b="1" dirty="0">
                <a:solidFill>
                  <a:srgbClr val="CD5F50"/>
                </a:solidFill>
                <a:latin typeface="Calibri" panose="020F0502020204030204" pitchFamily="34" charset="0"/>
                <a:ea typeface="SimSun" panose="02010600030101010101" pitchFamily="2" charset="-122"/>
                <a:cs typeface="Times New Roman" panose="02020603050405020304" pitchFamily="18" charset="0"/>
              </a:rPr>
              <a:t>collective</a:t>
            </a:r>
          </a:p>
        </p:txBody>
      </p:sp>
      <p:sp>
        <p:nvSpPr>
          <p:cNvPr id="29" name="Szövegdoboz 2"/>
          <p:cNvSpPr txBox="1">
            <a:spLocks noChangeArrowheads="1"/>
          </p:cNvSpPr>
          <p:nvPr/>
        </p:nvSpPr>
        <p:spPr bwMode="auto">
          <a:xfrm>
            <a:off x="7528604" y="1654849"/>
            <a:ext cx="1512170" cy="783569"/>
          </a:xfrm>
          <a:prstGeom prst="roundRect">
            <a:avLst/>
          </a:prstGeom>
          <a:solidFill>
            <a:srgbClr val="D1C9BE">
              <a:alpha val="80000"/>
            </a:srgbClr>
          </a:solidFill>
          <a:ln w="9525">
            <a:noFill/>
            <a:miter lim="800000"/>
            <a:headEnd/>
            <a:tailEnd/>
          </a:ln>
        </p:spPr>
        <p:txBody>
          <a:bodyPr rot="0" vert="horz" wrap="square" lIns="91440" tIns="45720" rIns="91440" bIns="45720" anchor="ctr" anchorCtr="0">
            <a:noAutofit/>
          </a:bodyPr>
          <a:lstStyle/>
          <a:p>
            <a:pPr algn="ctr">
              <a:spcAft>
                <a:spcPts val="1000"/>
              </a:spcAft>
            </a:pPr>
            <a:r>
              <a:rPr lang="en-GB" sz="1600" b="1" dirty="0">
                <a:solidFill>
                  <a:srgbClr val="CD5F50"/>
                </a:solidFill>
                <a:latin typeface="Calibri" panose="020F0502020204030204" pitchFamily="34" charset="0"/>
                <a:ea typeface="SimSun" panose="02010600030101010101" pitchFamily="2" charset="-122"/>
                <a:cs typeface="Times New Roman" panose="02020603050405020304" pitchFamily="18" charset="0"/>
              </a:rPr>
              <a:t>egoism.</a:t>
            </a:r>
          </a:p>
        </p:txBody>
      </p:sp>
      <p:sp>
        <p:nvSpPr>
          <p:cNvPr id="30" name="Szövegdoboz 2"/>
          <p:cNvSpPr txBox="1">
            <a:spLocks noChangeArrowheads="1"/>
          </p:cNvSpPr>
          <p:nvPr/>
        </p:nvSpPr>
        <p:spPr bwMode="auto">
          <a:xfrm>
            <a:off x="106377" y="3079220"/>
            <a:ext cx="1512169" cy="1345531"/>
          </a:xfrm>
          <a:prstGeom prst="roundRect">
            <a:avLst>
              <a:gd name="adj" fmla="val 11051"/>
            </a:avLst>
          </a:prstGeom>
          <a:solidFill>
            <a:srgbClr val="D1C9BE">
              <a:alpha val="80000"/>
            </a:srgbClr>
          </a:solidFill>
          <a:ln w="9525">
            <a:noFill/>
            <a:miter lim="800000"/>
            <a:headEnd/>
            <a:tailEnd/>
          </a:ln>
        </p:spPr>
        <p:txBody>
          <a:bodyPr rot="0" vert="horz" wrap="square" lIns="91440" tIns="45720" rIns="91440" bIns="45720" anchor="ctr" anchorCtr="0">
            <a:noAutofit/>
          </a:bodyPr>
          <a:lstStyle/>
          <a:p>
            <a:pPr algn="ctr"/>
            <a:r>
              <a:rPr lang="en-GB" sz="1600" b="1" dirty="0" smtClean="0">
                <a:solidFill>
                  <a:srgbClr val="50412B"/>
                </a:solidFill>
                <a:latin typeface="Calibri" panose="020F0502020204030204" pitchFamily="34" charset="0"/>
                <a:ea typeface="SimSun" panose="02010600030101010101" pitchFamily="2" charset="-122"/>
                <a:cs typeface="Times New Roman" panose="02020603050405020304" pitchFamily="18" charset="0"/>
              </a:rPr>
              <a:t>populism</a:t>
            </a:r>
            <a:endParaRPr lang="en-GB" sz="1600" b="1" dirty="0">
              <a:solidFill>
                <a:srgbClr val="50412B"/>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31" name="Szövegdoboz 2"/>
          <p:cNvSpPr txBox="1">
            <a:spLocks noChangeArrowheads="1"/>
          </p:cNvSpPr>
          <p:nvPr/>
        </p:nvSpPr>
        <p:spPr bwMode="auto">
          <a:xfrm>
            <a:off x="1796191" y="3075806"/>
            <a:ext cx="1855556" cy="1348945"/>
          </a:xfrm>
          <a:prstGeom prst="roundRect">
            <a:avLst>
              <a:gd name="adj" fmla="val 9592"/>
            </a:avLst>
          </a:prstGeom>
          <a:solidFill>
            <a:srgbClr val="D1C9BE">
              <a:alpha val="80000"/>
            </a:srgbClr>
          </a:solidFill>
          <a:ln w="9525">
            <a:noFill/>
            <a:miter lim="800000"/>
            <a:headEnd/>
            <a:tailEnd/>
          </a:ln>
        </p:spPr>
        <p:txBody>
          <a:bodyPr rot="0" vert="horz" wrap="square" lIns="91440" tIns="45720" rIns="91440" bIns="45720" anchor="ctr" anchorCtr="0">
            <a:noAutofit/>
          </a:bodyPr>
          <a:lstStyle/>
          <a:p>
            <a:pPr algn="ctr"/>
            <a:r>
              <a:rPr lang="en-GB" sz="1600" b="1" dirty="0">
                <a:solidFill>
                  <a:srgbClr val="50412B"/>
                </a:solidFill>
                <a:latin typeface="Calibri" panose="020F0502020204030204" pitchFamily="34" charset="0"/>
                <a:ea typeface="SimSun" panose="02010600030101010101" pitchFamily="2" charset="-122"/>
                <a:cs typeface="Times New Roman" panose="02020603050405020304" pitchFamily="18" charset="0"/>
              </a:rPr>
              <a:t>replacing legal-rational legitimacy with substantive rational </a:t>
            </a:r>
            <a:r>
              <a:rPr lang="en-GB" sz="1600" b="1" dirty="0" smtClean="0">
                <a:solidFill>
                  <a:srgbClr val="50412B"/>
                </a:solidFill>
                <a:latin typeface="Calibri" panose="020F0502020204030204" pitchFamily="34" charset="0"/>
                <a:ea typeface="SimSun" panose="02010600030101010101" pitchFamily="2" charset="-122"/>
                <a:cs typeface="Times New Roman" panose="02020603050405020304" pitchFamily="18" charset="0"/>
              </a:rPr>
              <a:t>legitimacy</a:t>
            </a:r>
            <a:endParaRPr lang="en-GB" sz="1600" b="1" dirty="0">
              <a:solidFill>
                <a:srgbClr val="50412B"/>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33" name="Szövegdoboz 2"/>
          <p:cNvSpPr txBox="1">
            <a:spLocks noChangeArrowheads="1"/>
          </p:cNvSpPr>
          <p:nvPr/>
        </p:nvSpPr>
        <p:spPr bwMode="auto">
          <a:xfrm>
            <a:off x="3816027" y="3075806"/>
            <a:ext cx="1512169" cy="1348945"/>
          </a:xfrm>
          <a:prstGeom prst="roundRect">
            <a:avLst>
              <a:gd name="adj" fmla="val 10505"/>
            </a:avLst>
          </a:prstGeom>
          <a:solidFill>
            <a:srgbClr val="D1C9BE">
              <a:alpha val="80000"/>
            </a:srgbClr>
          </a:solidFill>
          <a:ln w="9525">
            <a:noFill/>
            <a:miter lim="800000"/>
            <a:headEnd/>
            <a:tailEnd/>
          </a:ln>
        </p:spPr>
        <p:txBody>
          <a:bodyPr rot="0" vert="horz" wrap="square" lIns="91440" tIns="45720" rIns="91440" bIns="45720" anchor="ctr" anchorCtr="0">
            <a:noAutofit/>
          </a:bodyPr>
          <a:lstStyle/>
          <a:p>
            <a:pPr algn="ctr"/>
            <a:r>
              <a:rPr lang="en-GB" sz="1600" b="1" dirty="0">
                <a:solidFill>
                  <a:srgbClr val="50412B"/>
                </a:solidFill>
                <a:latin typeface="Calibri" panose="020F0502020204030204" pitchFamily="34" charset="0"/>
                <a:ea typeface="SimSun" panose="02010600030101010101" pitchFamily="2" charset="-122"/>
                <a:cs typeface="Times New Roman" panose="02020603050405020304" pitchFamily="18" charset="0"/>
              </a:rPr>
              <a:t>victimhood </a:t>
            </a:r>
          </a:p>
          <a:p>
            <a:pPr algn="ctr"/>
            <a:r>
              <a:rPr lang="en-GB" sz="1600" b="1" dirty="0">
                <a:solidFill>
                  <a:srgbClr val="50412B"/>
                </a:solidFill>
                <a:latin typeface="Calibri" panose="020F0502020204030204" pitchFamily="34" charset="0"/>
                <a:ea typeface="SimSun" panose="02010600030101010101" pitchFamily="2" charset="-122"/>
                <a:cs typeface="Times New Roman" panose="02020603050405020304" pitchFamily="18" charset="0"/>
              </a:rPr>
              <a:t>(fear, hate</a:t>
            </a:r>
            <a:r>
              <a:rPr lang="en-GB" sz="1600" b="1" dirty="0" smtClean="0">
                <a:solidFill>
                  <a:srgbClr val="50412B"/>
                </a:solidFill>
                <a:latin typeface="Calibri" panose="020F0502020204030204" pitchFamily="34" charset="0"/>
                <a:ea typeface="SimSun" panose="02010600030101010101" pitchFamily="2" charset="-122"/>
                <a:cs typeface="Times New Roman" panose="02020603050405020304" pitchFamily="18" charset="0"/>
              </a:rPr>
              <a:t>)</a:t>
            </a:r>
            <a:endParaRPr lang="en-GB" sz="1600" b="1" dirty="0">
              <a:solidFill>
                <a:srgbClr val="50412B"/>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34" name="Szövegdoboz 2"/>
          <p:cNvSpPr txBox="1">
            <a:spLocks noChangeArrowheads="1"/>
          </p:cNvSpPr>
          <p:nvPr/>
        </p:nvSpPr>
        <p:spPr bwMode="auto">
          <a:xfrm>
            <a:off x="5496645" y="3075806"/>
            <a:ext cx="1867680" cy="1348945"/>
          </a:xfrm>
          <a:prstGeom prst="roundRect">
            <a:avLst>
              <a:gd name="adj" fmla="val 9565"/>
            </a:avLst>
          </a:prstGeom>
          <a:solidFill>
            <a:srgbClr val="D1C9BE">
              <a:alpha val="80000"/>
            </a:srgbClr>
          </a:solidFill>
          <a:ln w="9525">
            <a:noFill/>
            <a:miter lim="800000"/>
            <a:headEnd/>
            <a:tailEnd/>
          </a:ln>
        </p:spPr>
        <p:txBody>
          <a:bodyPr rot="0" vert="horz" wrap="square" lIns="91440" tIns="45720" rIns="91440" bIns="45720" anchor="ctr" anchorCtr="0">
            <a:noAutofit/>
          </a:bodyPr>
          <a:lstStyle/>
          <a:p>
            <a:pPr algn="ctr"/>
            <a:r>
              <a:rPr lang="en-GB" sz="1600" b="1" dirty="0">
                <a:solidFill>
                  <a:srgbClr val="50412B"/>
                </a:solidFill>
                <a:latin typeface="Calibri" panose="020F0502020204030204" pitchFamily="34" charset="0"/>
                <a:ea typeface="SimSun" panose="02010600030101010101" pitchFamily="2" charset="-122"/>
                <a:cs typeface="Times New Roman" panose="02020603050405020304" pitchFamily="18" charset="0"/>
              </a:rPr>
              <a:t>imaginary community</a:t>
            </a:r>
          </a:p>
          <a:p>
            <a:pPr algn="ctr"/>
            <a:r>
              <a:rPr lang="en-GB" sz="1600" b="1" dirty="0">
                <a:solidFill>
                  <a:srgbClr val="50412B"/>
                </a:solidFill>
                <a:latin typeface="Calibri" panose="020F0502020204030204" pitchFamily="34" charset="0"/>
                <a:ea typeface="SimSun" panose="02010600030101010101" pitchFamily="2" charset="-122"/>
                <a:cs typeface="Times New Roman" panose="02020603050405020304" pitchFamily="18" charset="0"/>
              </a:rPr>
              <a:t>(the people, the nation etc.)</a:t>
            </a:r>
          </a:p>
        </p:txBody>
      </p:sp>
      <p:sp>
        <p:nvSpPr>
          <p:cNvPr id="35" name="Szövegdoboz 2"/>
          <p:cNvSpPr txBox="1">
            <a:spLocks noChangeArrowheads="1"/>
          </p:cNvSpPr>
          <p:nvPr/>
        </p:nvSpPr>
        <p:spPr bwMode="auto">
          <a:xfrm>
            <a:off x="7528605" y="3075806"/>
            <a:ext cx="1512169" cy="1348945"/>
          </a:xfrm>
          <a:prstGeom prst="roundRect">
            <a:avLst>
              <a:gd name="adj" fmla="val 11065"/>
            </a:avLst>
          </a:prstGeom>
          <a:solidFill>
            <a:srgbClr val="D1C9BE">
              <a:alpha val="80000"/>
            </a:srgbClr>
          </a:solidFill>
          <a:ln w="9525">
            <a:noFill/>
            <a:miter lim="800000"/>
            <a:headEnd/>
            <a:tailEnd/>
          </a:ln>
        </p:spPr>
        <p:txBody>
          <a:bodyPr rot="0" vert="horz" wrap="square" lIns="91440" tIns="45720" rIns="91440" bIns="45720" anchor="ctr" anchorCtr="0">
            <a:noAutofit/>
          </a:bodyPr>
          <a:lstStyle/>
          <a:p>
            <a:pPr algn="ctr"/>
            <a:r>
              <a:rPr lang="en-GB" sz="1600" b="1" dirty="0">
                <a:solidFill>
                  <a:srgbClr val="50412B"/>
                </a:solidFill>
                <a:latin typeface="Calibri" panose="020F0502020204030204" pitchFamily="34" charset="0"/>
                <a:ea typeface="SimSun" panose="02010600030101010101" pitchFamily="2" charset="-122"/>
                <a:cs typeface="Times New Roman" panose="02020603050405020304" pitchFamily="18" charset="0"/>
              </a:rPr>
              <a:t>open selfish-ness</a:t>
            </a:r>
          </a:p>
        </p:txBody>
      </p:sp>
      <p:cxnSp>
        <p:nvCxnSpPr>
          <p:cNvPr id="36" name="AutoShape 56"/>
          <p:cNvCxnSpPr>
            <a:cxnSpLocks noChangeShapeType="1"/>
            <a:stCxn id="30" idx="0"/>
            <a:endCxn id="14" idx="2"/>
          </p:cNvCxnSpPr>
          <p:nvPr/>
        </p:nvCxnSpPr>
        <p:spPr bwMode="auto">
          <a:xfrm flipV="1">
            <a:off x="862462" y="2438418"/>
            <a:ext cx="0" cy="640802"/>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cxnSp>
        <p:nvCxnSpPr>
          <p:cNvPr id="37" name="AutoShape 56"/>
          <p:cNvCxnSpPr>
            <a:cxnSpLocks noChangeShapeType="1"/>
            <a:stCxn id="31" idx="0"/>
            <a:endCxn id="15" idx="2"/>
          </p:cNvCxnSpPr>
          <p:nvPr/>
        </p:nvCxnSpPr>
        <p:spPr bwMode="auto">
          <a:xfrm flipV="1">
            <a:off x="2723969" y="2438421"/>
            <a:ext cx="0" cy="637385"/>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cxnSp>
        <p:nvCxnSpPr>
          <p:cNvPr id="38" name="AutoShape 56"/>
          <p:cNvCxnSpPr>
            <a:cxnSpLocks noChangeShapeType="1"/>
            <a:stCxn id="33" idx="0"/>
            <a:endCxn id="17" idx="2"/>
          </p:cNvCxnSpPr>
          <p:nvPr/>
        </p:nvCxnSpPr>
        <p:spPr bwMode="auto">
          <a:xfrm flipH="1" flipV="1">
            <a:off x="4572111" y="2438420"/>
            <a:ext cx="1" cy="637386"/>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cxnSp>
        <p:nvCxnSpPr>
          <p:cNvPr id="39" name="AutoShape 56"/>
          <p:cNvCxnSpPr>
            <a:cxnSpLocks noChangeShapeType="1"/>
            <a:stCxn id="34" idx="0"/>
            <a:endCxn id="28" idx="2"/>
          </p:cNvCxnSpPr>
          <p:nvPr/>
        </p:nvCxnSpPr>
        <p:spPr bwMode="auto">
          <a:xfrm flipV="1">
            <a:off x="6430485" y="2438418"/>
            <a:ext cx="0" cy="637388"/>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cxnSp>
        <p:nvCxnSpPr>
          <p:cNvPr id="40" name="AutoShape 56"/>
          <p:cNvCxnSpPr>
            <a:cxnSpLocks noChangeShapeType="1"/>
            <a:endCxn id="29" idx="2"/>
          </p:cNvCxnSpPr>
          <p:nvPr/>
        </p:nvCxnSpPr>
        <p:spPr bwMode="auto">
          <a:xfrm flipH="1" flipV="1">
            <a:off x="8284689" y="2438418"/>
            <a:ext cx="13476" cy="637390"/>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cxnSp>
        <p:nvCxnSpPr>
          <p:cNvPr id="41" name="AutoShape 56"/>
          <p:cNvCxnSpPr>
            <a:cxnSpLocks noChangeShapeType="1"/>
            <a:stCxn id="14" idx="3"/>
            <a:endCxn id="15" idx="1"/>
          </p:cNvCxnSpPr>
          <p:nvPr/>
        </p:nvCxnSpPr>
        <p:spPr bwMode="auto">
          <a:xfrm>
            <a:off x="1618546" y="2046634"/>
            <a:ext cx="349338" cy="3"/>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cxnSp>
        <p:nvCxnSpPr>
          <p:cNvPr id="42" name="AutoShape 56"/>
          <p:cNvCxnSpPr>
            <a:cxnSpLocks noChangeShapeType="1"/>
          </p:cNvCxnSpPr>
          <p:nvPr/>
        </p:nvCxnSpPr>
        <p:spPr bwMode="auto">
          <a:xfrm>
            <a:off x="3472528" y="2049841"/>
            <a:ext cx="343387" cy="3"/>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cxnSp>
        <p:nvCxnSpPr>
          <p:cNvPr id="43" name="AutoShape 56"/>
          <p:cNvCxnSpPr>
            <a:cxnSpLocks noChangeShapeType="1"/>
          </p:cNvCxnSpPr>
          <p:nvPr/>
        </p:nvCxnSpPr>
        <p:spPr bwMode="auto">
          <a:xfrm>
            <a:off x="5338551" y="2045095"/>
            <a:ext cx="343387" cy="3"/>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cxnSp>
        <p:nvCxnSpPr>
          <p:cNvPr id="44" name="AutoShape 56"/>
          <p:cNvCxnSpPr>
            <a:cxnSpLocks noChangeShapeType="1"/>
          </p:cNvCxnSpPr>
          <p:nvPr/>
        </p:nvCxnSpPr>
        <p:spPr bwMode="auto">
          <a:xfrm>
            <a:off x="7183864" y="2045095"/>
            <a:ext cx="343387" cy="3"/>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55815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idx="1"/>
          </p:nvPr>
        </p:nvSpPr>
        <p:spPr>
          <a:xfrm>
            <a:off x="107950" y="987425"/>
            <a:ext cx="4458309" cy="503634"/>
          </a:xfrm>
        </p:spPr>
        <p:txBody>
          <a:bodyPr anchor="ctr">
            <a:normAutofit/>
          </a:bodyPr>
          <a:lstStyle/>
          <a:p>
            <a:pPr algn="ctr">
              <a:lnSpc>
                <a:spcPct val="110000"/>
              </a:lnSpc>
            </a:pPr>
            <a:r>
              <a:rPr lang="hu-HU" sz="2200"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Ideology</a:t>
            </a:r>
            <a:r>
              <a:rPr lang="hu-HU" sz="2200"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200"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driven</a:t>
            </a:r>
            <a:endParaRPr lang="hu-HU" sz="2200"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artalom helye 3"/>
          <p:cNvSpPr>
            <a:spLocks noGrp="1"/>
          </p:cNvSpPr>
          <p:nvPr>
            <p:ph sz="half" idx="2"/>
          </p:nvPr>
        </p:nvSpPr>
        <p:spPr>
          <a:xfrm>
            <a:off x="467544" y="1707653"/>
            <a:ext cx="4104456" cy="3312021"/>
          </a:xfrm>
        </p:spPr>
        <p:txBody>
          <a:bodyPr>
            <a:normAutofit/>
          </a:bodyPr>
          <a:lstStyle/>
          <a:p>
            <a:pPr marL="271463" indent="-271463">
              <a:spcBef>
                <a:spcPts val="0"/>
              </a:spcBef>
              <a:spcAft>
                <a:spcPts val="1200"/>
              </a:spcAft>
              <a:buClr>
                <a:srgbClr val="4D7C85"/>
              </a:buClr>
              <a:buSzPct val="120000"/>
            </a:pPr>
            <a:r>
              <a:rPr lang="hu-HU" sz="2000" dirty="0" err="1" smtClean="0">
                <a:solidFill>
                  <a:srgbClr val="50412B"/>
                </a:solidFill>
              </a:rPr>
              <a:t>believer</a:t>
            </a:r>
            <a:r>
              <a:rPr lang="hu-HU" sz="2000" dirty="0" smtClean="0">
                <a:solidFill>
                  <a:srgbClr val="50412B"/>
                </a:solidFill>
              </a:rPr>
              <a:t> </a:t>
            </a:r>
            <a:r>
              <a:rPr lang="hu-HU" sz="2000" b="1" dirty="0" smtClean="0">
                <a:solidFill>
                  <a:srgbClr val="4D7C85"/>
                </a:solidFill>
                <a:sym typeface="Wingdings" pitchFamily="2" charset="2"/>
              </a:rPr>
              <a:t></a:t>
            </a:r>
            <a:r>
              <a:rPr lang="hu-HU" sz="2000" dirty="0" smtClean="0">
                <a:solidFill>
                  <a:srgbClr val="50412B"/>
                </a:solidFill>
                <a:sym typeface="Wingdings" pitchFamily="2" charset="2"/>
              </a:rPr>
              <a:t> </a:t>
            </a:r>
            <a:r>
              <a:rPr lang="hu-HU" sz="2000" dirty="0" err="1" smtClean="0">
                <a:solidFill>
                  <a:srgbClr val="50412B"/>
                </a:solidFill>
                <a:sym typeface="Wingdings" pitchFamily="2" charset="2"/>
              </a:rPr>
              <a:t>fanatic</a:t>
            </a:r>
            <a:r>
              <a:rPr lang="hu-HU" sz="2000" dirty="0" smtClean="0">
                <a:solidFill>
                  <a:srgbClr val="50412B"/>
                </a:solidFill>
                <a:sym typeface="Wingdings" pitchFamily="2" charset="2"/>
              </a:rPr>
              <a:t>, </a:t>
            </a:r>
            <a:r>
              <a:rPr lang="hu-HU" sz="2000" dirty="0" err="1" smtClean="0">
                <a:solidFill>
                  <a:srgbClr val="50412B"/>
                </a:solidFill>
                <a:sym typeface="Wingdings" pitchFamily="2" charset="2"/>
              </a:rPr>
              <a:t>emotional</a:t>
            </a:r>
            <a:endParaRPr lang="hu-HU" sz="2000" dirty="0" smtClean="0">
              <a:solidFill>
                <a:srgbClr val="50412B"/>
              </a:solidFill>
              <a:sym typeface="Wingdings" pitchFamily="2" charset="2"/>
            </a:endParaRPr>
          </a:p>
          <a:p>
            <a:pPr marL="271463" indent="-271463">
              <a:spcBef>
                <a:spcPts val="0"/>
              </a:spcBef>
              <a:spcAft>
                <a:spcPts val="1200"/>
              </a:spcAft>
              <a:buClr>
                <a:srgbClr val="4D7C85"/>
              </a:buClr>
              <a:buSzPct val="120000"/>
            </a:pPr>
            <a:r>
              <a:rPr lang="hu-HU" sz="2000" dirty="0" smtClean="0">
                <a:solidFill>
                  <a:srgbClr val="50412B"/>
                </a:solidFill>
                <a:sym typeface="Wingdings" pitchFamily="2" charset="2"/>
              </a:rPr>
              <a:t>value coherence </a:t>
            </a:r>
            <a:r>
              <a:rPr lang="hu-HU" sz="2000" b="1" dirty="0" smtClean="0">
                <a:solidFill>
                  <a:srgbClr val="4D7C85"/>
                </a:solidFill>
                <a:sym typeface="Wingdings" pitchFamily="2" charset="2"/>
              </a:rPr>
              <a:t></a:t>
            </a:r>
            <a:r>
              <a:rPr lang="hu-HU" sz="2000" dirty="0" smtClean="0">
                <a:solidFill>
                  <a:srgbClr val="50412B"/>
                </a:solidFill>
                <a:sym typeface="Wingdings" pitchFamily="2" charset="2"/>
              </a:rPr>
              <a:t> </a:t>
            </a:r>
            <a:r>
              <a:rPr lang="hu-HU" sz="2000" dirty="0" err="1" smtClean="0">
                <a:solidFill>
                  <a:srgbClr val="50412B"/>
                </a:solidFill>
                <a:sym typeface="Wingdings" pitchFamily="2" charset="2"/>
              </a:rPr>
              <a:t>ideologically</a:t>
            </a:r>
            <a:r>
              <a:rPr lang="hu-HU" sz="2000" dirty="0" smtClean="0">
                <a:solidFill>
                  <a:srgbClr val="50412B"/>
                </a:solidFill>
                <a:sym typeface="Wingdings" pitchFamily="2" charset="2"/>
              </a:rPr>
              <a:t> </a:t>
            </a:r>
            <a:r>
              <a:rPr lang="hu-HU" sz="2000" dirty="0" err="1" smtClean="0">
                <a:solidFill>
                  <a:srgbClr val="50412B"/>
                </a:solidFill>
                <a:sym typeface="Wingdings" pitchFamily="2" charset="2"/>
              </a:rPr>
              <a:t>consistent</a:t>
            </a:r>
            <a:endParaRPr lang="en-US" sz="2000" dirty="0" smtClean="0">
              <a:solidFill>
                <a:srgbClr val="50412B"/>
              </a:solidFill>
              <a:sym typeface="Wingdings" pitchFamily="2" charset="2"/>
            </a:endParaRPr>
          </a:p>
          <a:p>
            <a:pPr marL="271463" indent="-271463">
              <a:spcBef>
                <a:spcPts val="0"/>
              </a:spcBef>
              <a:spcAft>
                <a:spcPts val="1200"/>
              </a:spcAft>
              <a:buClr>
                <a:srgbClr val="4D7C85"/>
              </a:buClr>
              <a:buSzPct val="120000"/>
            </a:pPr>
            <a:r>
              <a:rPr lang="hu-HU" sz="2000" dirty="0" err="1" smtClean="0">
                <a:solidFill>
                  <a:srgbClr val="50412B"/>
                </a:solidFill>
                <a:sym typeface="Wingdings" pitchFamily="2" charset="2"/>
              </a:rPr>
              <a:t>ideological</a:t>
            </a:r>
            <a:r>
              <a:rPr lang="hu-HU" sz="2000" dirty="0" smtClean="0">
                <a:solidFill>
                  <a:srgbClr val="50412B"/>
                </a:solidFill>
                <a:sym typeface="Wingdings" pitchFamily="2" charset="2"/>
              </a:rPr>
              <a:t> </a:t>
            </a:r>
            <a:r>
              <a:rPr lang="hu-HU" sz="2000" dirty="0" err="1" smtClean="0">
                <a:solidFill>
                  <a:srgbClr val="50412B"/>
                </a:solidFill>
                <a:sym typeface="Wingdings" pitchFamily="2" charset="2"/>
              </a:rPr>
              <a:t>determination</a:t>
            </a:r>
            <a:r>
              <a:rPr lang="hu-HU" sz="2000" dirty="0" smtClean="0">
                <a:solidFill>
                  <a:srgbClr val="50412B"/>
                </a:solidFill>
                <a:sym typeface="Wingdings" pitchFamily="2" charset="2"/>
              </a:rPr>
              <a:t> </a:t>
            </a:r>
            <a:endParaRPr lang="en-US" sz="2000" dirty="0" smtClean="0">
              <a:solidFill>
                <a:srgbClr val="50412B"/>
              </a:solidFill>
              <a:sym typeface="Wingdings" pitchFamily="2" charset="2"/>
            </a:endParaRPr>
          </a:p>
          <a:p>
            <a:pPr marL="271463" indent="-271463">
              <a:spcBef>
                <a:spcPts val="0"/>
              </a:spcBef>
              <a:spcAft>
                <a:spcPts val="1200"/>
              </a:spcAft>
              <a:buClr>
                <a:srgbClr val="4D7C85"/>
              </a:buClr>
              <a:buSzPct val="120000"/>
            </a:pPr>
            <a:r>
              <a:rPr lang="en-US" sz="2000" dirty="0">
                <a:solidFill>
                  <a:srgbClr val="50412B"/>
                </a:solidFill>
                <a:sym typeface="Wingdings" pitchFamily="2" charset="2"/>
              </a:rPr>
              <a:t>both protected group and </a:t>
            </a:r>
            <a:r>
              <a:rPr lang="en-US" sz="2000" dirty="0" smtClean="0">
                <a:solidFill>
                  <a:srgbClr val="50412B"/>
                </a:solidFill>
                <a:sym typeface="Wingdings" pitchFamily="2" charset="2"/>
              </a:rPr>
              <a:t>stigmatized </a:t>
            </a:r>
            <a:r>
              <a:rPr lang="en-US" sz="2000" dirty="0">
                <a:solidFill>
                  <a:srgbClr val="50412B"/>
                </a:solidFill>
                <a:sym typeface="Wingdings" pitchFamily="2" charset="2"/>
              </a:rPr>
              <a:t>group are </a:t>
            </a:r>
            <a:r>
              <a:rPr lang="en-US" sz="2000" dirty="0" smtClean="0">
                <a:solidFill>
                  <a:srgbClr val="50412B"/>
                </a:solidFill>
                <a:sym typeface="Wingdings" pitchFamily="2" charset="2"/>
              </a:rPr>
              <a:t>stable</a:t>
            </a:r>
            <a:endParaRPr lang="hu-HU" sz="2000" dirty="0" smtClean="0">
              <a:solidFill>
                <a:srgbClr val="50412B"/>
              </a:solidFill>
              <a:sym typeface="Wingdings" pitchFamily="2" charset="2"/>
            </a:endParaRPr>
          </a:p>
          <a:p>
            <a:pPr marL="271463" indent="-271463">
              <a:spcBef>
                <a:spcPts val="0"/>
              </a:spcBef>
              <a:spcAft>
                <a:spcPts val="1200"/>
              </a:spcAft>
              <a:buClr>
                <a:srgbClr val="4D7C85"/>
              </a:buClr>
              <a:buSzPct val="120000"/>
            </a:pPr>
            <a:r>
              <a:rPr lang="hu-HU" sz="2000" dirty="0" err="1" smtClean="0">
                <a:solidFill>
                  <a:srgbClr val="50412B"/>
                </a:solidFill>
                <a:sym typeface="Wingdings" pitchFamily="2" charset="2"/>
              </a:rPr>
              <a:t>hate</a:t>
            </a:r>
            <a:r>
              <a:rPr lang="hu-HU" sz="2000" dirty="0" smtClean="0">
                <a:solidFill>
                  <a:srgbClr val="50412B"/>
                </a:solidFill>
                <a:sym typeface="Wingdings" pitchFamily="2" charset="2"/>
              </a:rPr>
              <a:t> </a:t>
            </a:r>
            <a:r>
              <a:rPr lang="hu-HU" sz="2000" dirty="0" err="1" smtClean="0">
                <a:solidFill>
                  <a:srgbClr val="50412B"/>
                </a:solidFill>
                <a:sym typeface="Wingdings" pitchFamily="2" charset="2"/>
              </a:rPr>
              <a:t>actions</a:t>
            </a:r>
            <a:r>
              <a:rPr lang="hu-HU" sz="2000" dirty="0" smtClean="0">
                <a:solidFill>
                  <a:srgbClr val="50412B"/>
                </a:solidFill>
                <a:sym typeface="Wingdings" pitchFamily="2" charset="2"/>
              </a:rPr>
              <a:t> and </a:t>
            </a:r>
            <a:r>
              <a:rPr lang="hu-HU" sz="2000" dirty="0" err="1" smtClean="0">
                <a:solidFill>
                  <a:srgbClr val="50412B"/>
                </a:solidFill>
                <a:sym typeface="Wingdings" pitchFamily="2" charset="2"/>
              </a:rPr>
              <a:t>crimes</a:t>
            </a:r>
            <a:endParaRPr lang="hu-HU" sz="2000" dirty="0" smtClean="0">
              <a:solidFill>
                <a:srgbClr val="50412B"/>
              </a:solidFill>
              <a:sym typeface="Wingdings" pitchFamily="2" charset="2"/>
            </a:endParaRPr>
          </a:p>
        </p:txBody>
      </p:sp>
      <p:sp>
        <p:nvSpPr>
          <p:cNvPr id="5" name="Szöveg helye 4"/>
          <p:cNvSpPr>
            <a:spLocks noGrp="1"/>
          </p:cNvSpPr>
          <p:nvPr>
            <p:ph type="body" sz="quarter" idx="3"/>
          </p:nvPr>
        </p:nvSpPr>
        <p:spPr>
          <a:xfrm>
            <a:off x="4572000" y="195486"/>
            <a:ext cx="4464496" cy="720502"/>
          </a:xfrm>
        </p:spPr>
        <p:txBody>
          <a:bodyPr anchor="ctr">
            <a:normAutofit/>
          </a:bodyPr>
          <a:lstStyle/>
          <a:p>
            <a:pPr algn="ctr">
              <a:lnSpc>
                <a:spcPct val="110000"/>
              </a:lnSpc>
            </a:pPr>
            <a:r>
              <a:rPr lang="hu-HU" sz="2200" dirty="0" err="1" smtClean="0">
                <a:solidFill>
                  <a:srgbClr val="50412B"/>
                </a:solidFill>
                <a:latin typeface="Open Sans" panose="020B0606030504020204" pitchFamily="34" charset="0"/>
                <a:ea typeface="Open Sans" panose="020B0606030504020204" pitchFamily="34" charset="0"/>
                <a:cs typeface="Open Sans" panose="020B0606030504020204" pitchFamily="34" charset="0"/>
              </a:rPr>
              <a:t>Ruling</a:t>
            </a:r>
            <a:r>
              <a:rPr lang="hu-HU" sz="2200"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 (</a:t>
            </a:r>
            <a:r>
              <a:rPr lang="hu-HU" sz="2200" dirty="0" err="1" smtClean="0">
                <a:solidFill>
                  <a:srgbClr val="50412B"/>
                </a:solidFill>
                <a:latin typeface="Open Sans" panose="020B0606030504020204" pitchFamily="34" charset="0"/>
                <a:ea typeface="Open Sans" panose="020B0606030504020204" pitchFamily="34" charset="0"/>
                <a:cs typeface="Open Sans" panose="020B0606030504020204" pitchFamily="34" charset="0"/>
              </a:rPr>
              <a:t>dominant</a:t>
            </a:r>
            <a:r>
              <a:rPr lang="hu-HU" sz="2200"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 </a:t>
            </a:r>
            <a:r>
              <a:rPr lang="hu-HU" sz="2200" dirty="0" err="1" smtClean="0">
                <a:solidFill>
                  <a:srgbClr val="50412B"/>
                </a:solidFill>
                <a:latin typeface="Open Sans" panose="020B0606030504020204" pitchFamily="34" charset="0"/>
                <a:ea typeface="Open Sans" panose="020B0606030504020204" pitchFamily="34" charset="0"/>
                <a:cs typeface="Open Sans" panose="020B0606030504020204" pitchFamily="34" charset="0"/>
              </a:rPr>
              <a:t>party</a:t>
            </a:r>
            <a:endParaRPr lang="hu-HU" sz="2200" dirty="0" smtClean="0">
              <a:solidFill>
                <a:srgbClr val="50412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artalom helye 5"/>
          <p:cNvSpPr>
            <a:spLocks noGrp="1"/>
          </p:cNvSpPr>
          <p:nvPr>
            <p:ph sz="quarter" idx="4"/>
          </p:nvPr>
        </p:nvSpPr>
        <p:spPr>
          <a:xfrm>
            <a:off x="5004048" y="1707654"/>
            <a:ext cx="4032002" cy="3312020"/>
          </a:xfrm>
        </p:spPr>
        <p:txBody>
          <a:bodyPr>
            <a:normAutofit/>
          </a:bodyPr>
          <a:lstStyle/>
          <a:p>
            <a:pPr marL="271463" indent="-271463">
              <a:spcBef>
                <a:spcPts val="0"/>
              </a:spcBef>
              <a:spcAft>
                <a:spcPts val="1200"/>
              </a:spcAft>
              <a:buClr>
                <a:srgbClr val="4D7C85"/>
              </a:buClr>
              <a:buSzPct val="120000"/>
            </a:pPr>
            <a:r>
              <a:rPr lang="hu-HU" sz="2000" dirty="0" err="1" smtClean="0">
                <a:solidFill>
                  <a:srgbClr val="50412B"/>
                </a:solidFill>
              </a:rPr>
              <a:t>utilitarian</a:t>
            </a:r>
            <a:r>
              <a:rPr lang="hu-HU" sz="2000" dirty="0" smtClean="0">
                <a:solidFill>
                  <a:srgbClr val="50412B"/>
                </a:solidFill>
              </a:rPr>
              <a:t> </a:t>
            </a:r>
            <a:r>
              <a:rPr lang="hu-HU" sz="2000" b="1" dirty="0" smtClean="0">
                <a:solidFill>
                  <a:srgbClr val="4D7C85"/>
                </a:solidFill>
                <a:sym typeface="Wingdings" pitchFamily="2" charset="2"/>
              </a:rPr>
              <a:t></a:t>
            </a:r>
            <a:r>
              <a:rPr lang="hu-HU" sz="2000" dirty="0" smtClean="0">
                <a:solidFill>
                  <a:srgbClr val="50412B"/>
                </a:solidFill>
                <a:sym typeface="Wingdings" pitchFamily="2" charset="2"/>
              </a:rPr>
              <a:t> </a:t>
            </a:r>
            <a:r>
              <a:rPr lang="hu-HU" sz="2000" dirty="0" err="1" smtClean="0">
                <a:solidFill>
                  <a:srgbClr val="50412B"/>
                </a:solidFill>
                <a:sym typeface="Wingdings" pitchFamily="2" charset="2"/>
              </a:rPr>
              <a:t>cynic</a:t>
            </a:r>
            <a:r>
              <a:rPr lang="hu-HU" sz="2000" dirty="0" smtClean="0">
                <a:solidFill>
                  <a:srgbClr val="50412B"/>
                </a:solidFill>
                <a:sym typeface="Wingdings" pitchFamily="2" charset="2"/>
              </a:rPr>
              <a:t>, </a:t>
            </a:r>
            <a:r>
              <a:rPr lang="hu-HU" sz="2000" dirty="0" err="1" smtClean="0">
                <a:solidFill>
                  <a:srgbClr val="50412B"/>
                </a:solidFill>
                <a:sym typeface="Wingdings" pitchFamily="2" charset="2"/>
              </a:rPr>
              <a:t>rational</a:t>
            </a:r>
            <a:endParaRPr lang="hu-HU" sz="2000" dirty="0" smtClean="0">
              <a:solidFill>
                <a:srgbClr val="50412B"/>
              </a:solidFill>
              <a:sym typeface="Wingdings" pitchFamily="2" charset="2"/>
            </a:endParaRPr>
          </a:p>
          <a:p>
            <a:pPr marL="271463" indent="-271463">
              <a:spcBef>
                <a:spcPts val="0"/>
              </a:spcBef>
              <a:spcAft>
                <a:spcPts val="1200"/>
              </a:spcAft>
              <a:buClr>
                <a:srgbClr val="4D7C85"/>
              </a:buClr>
              <a:buSzPct val="120000"/>
            </a:pPr>
            <a:r>
              <a:rPr lang="hu-HU" sz="2000" dirty="0" smtClean="0">
                <a:solidFill>
                  <a:srgbClr val="50412B"/>
                </a:solidFill>
                <a:sym typeface="Wingdings" pitchFamily="2" charset="2"/>
              </a:rPr>
              <a:t>functionality </a:t>
            </a:r>
            <a:r>
              <a:rPr lang="hu-HU" sz="2000" dirty="0" err="1" smtClean="0">
                <a:solidFill>
                  <a:srgbClr val="50412B"/>
                </a:solidFill>
                <a:sym typeface="Wingdings" pitchFamily="2" charset="2"/>
              </a:rPr>
              <a:t>coherence</a:t>
            </a:r>
            <a:r>
              <a:rPr lang="hu-HU" sz="2000" dirty="0" smtClean="0">
                <a:solidFill>
                  <a:srgbClr val="50412B"/>
                </a:solidFill>
                <a:sym typeface="Wingdings" pitchFamily="2" charset="2"/>
              </a:rPr>
              <a:t> </a:t>
            </a:r>
            <a:r>
              <a:rPr lang="hu-HU" sz="2000" b="1" dirty="0" smtClean="0">
                <a:solidFill>
                  <a:srgbClr val="4D7C85"/>
                </a:solidFill>
                <a:sym typeface="Wingdings" pitchFamily="2" charset="2"/>
              </a:rPr>
              <a:t></a:t>
            </a:r>
            <a:r>
              <a:rPr lang="ru-RU" sz="2000" dirty="0" smtClean="0">
                <a:solidFill>
                  <a:srgbClr val="50412B"/>
                </a:solidFill>
                <a:sym typeface="Wingdings" pitchFamily="2" charset="2"/>
              </a:rPr>
              <a:t> </a:t>
            </a:r>
            <a:r>
              <a:rPr lang="hu-HU" sz="2000" dirty="0" err="1" smtClean="0">
                <a:solidFill>
                  <a:srgbClr val="50412B"/>
                </a:solidFill>
                <a:sym typeface="Wingdings" pitchFamily="2" charset="2"/>
              </a:rPr>
              <a:t>ideologically</a:t>
            </a:r>
            <a:r>
              <a:rPr lang="hu-HU" sz="2000" dirty="0" smtClean="0">
                <a:solidFill>
                  <a:srgbClr val="50412B"/>
                </a:solidFill>
                <a:sym typeface="Wingdings" pitchFamily="2" charset="2"/>
              </a:rPr>
              <a:t> inconsistent</a:t>
            </a:r>
          </a:p>
          <a:p>
            <a:pPr marL="271463" indent="-271463">
              <a:spcBef>
                <a:spcPts val="0"/>
              </a:spcBef>
              <a:spcAft>
                <a:spcPts val="1200"/>
              </a:spcAft>
              <a:buClr>
                <a:srgbClr val="4D7C85"/>
              </a:buClr>
              <a:buSzPct val="120000"/>
            </a:pPr>
            <a:r>
              <a:rPr lang="hu-HU" sz="2000" dirty="0" err="1" smtClean="0">
                <a:solidFill>
                  <a:srgbClr val="50412B"/>
                </a:solidFill>
                <a:sym typeface="Wingdings" pitchFamily="2" charset="2"/>
              </a:rPr>
              <a:t>utilitarian</a:t>
            </a:r>
            <a:r>
              <a:rPr lang="hu-HU" sz="2000" dirty="0" smtClean="0">
                <a:solidFill>
                  <a:srgbClr val="50412B"/>
                </a:solidFill>
                <a:sym typeface="Wingdings" pitchFamily="2" charset="2"/>
              </a:rPr>
              <a:t> </a:t>
            </a:r>
            <a:r>
              <a:rPr lang="hu-HU" sz="2000" dirty="0" err="1" smtClean="0">
                <a:solidFill>
                  <a:srgbClr val="50412B"/>
                </a:solidFill>
                <a:sym typeface="Wingdings" pitchFamily="2" charset="2"/>
              </a:rPr>
              <a:t>determination</a:t>
            </a:r>
            <a:endParaRPr lang="en-US" sz="2000" dirty="0" smtClean="0">
              <a:solidFill>
                <a:srgbClr val="50412B"/>
              </a:solidFill>
              <a:sym typeface="Wingdings" pitchFamily="2" charset="2"/>
            </a:endParaRPr>
          </a:p>
          <a:p>
            <a:pPr marL="271463" indent="-271463">
              <a:spcBef>
                <a:spcPts val="0"/>
              </a:spcBef>
              <a:spcAft>
                <a:spcPts val="1200"/>
              </a:spcAft>
              <a:buClr>
                <a:srgbClr val="4D7C85"/>
              </a:buClr>
              <a:buSzPct val="120000"/>
            </a:pPr>
            <a:r>
              <a:rPr lang="en-US" sz="2000" dirty="0" smtClean="0">
                <a:solidFill>
                  <a:srgbClr val="50412B"/>
                </a:solidFill>
                <a:sym typeface="Wingdings" pitchFamily="2" charset="2"/>
              </a:rPr>
              <a:t>protected group is stable, stigmatized group is variable</a:t>
            </a:r>
            <a:endParaRPr lang="hu-HU" sz="2000" dirty="0" smtClean="0">
              <a:solidFill>
                <a:srgbClr val="50412B"/>
              </a:solidFill>
              <a:sym typeface="Wingdings" pitchFamily="2" charset="2"/>
            </a:endParaRPr>
          </a:p>
          <a:p>
            <a:pPr marL="271463" indent="-271463">
              <a:spcBef>
                <a:spcPts val="0"/>
              </a:spcBef>
              <a:spcAft>
                <a:spcPts val="1200"/>
              </a:spcAft>
              <a:buClr>
                <a:srgbClr val="4D7C85"/>
              </a:buClr>
              <a:buSzPct val="120000"/>
            </a:pPr>
            <a:r>
              <a:rPr lang="hu-HU" sz="2000" dirty="0" err="1" smtClean="0">
                <a:solidFill>
                  <a:srgbClr val="50412B"/>
                </a:solidFill>
                <a:sym typeface="Wingdings" pitchFamily="2" charset="2"/>
              </a:rPr>
              <a:t>fear</a:t>
            </a:r>
            <a:r>
              <a:rPr lang="hu-HU" sz="2000" dirty="0" smtClean="0">
                <a:solidFill>
                  <a:srgbClr val="50412B"/>
                </a:solidFill>
                <a:sym typeface="Wingdings" pitchFamily="2" charset="2"/>
              </a:rPr>
              <a:t> </a:t>
            </a:r>
            <a:r>
              <a:rPr lang="hu-HU" sz="2000" dirty="0" err="1" smtClean="0">
                <a:solidFill>
                  <a:srgbClr val="50412B"/>
                </a:solidFill>
                <a:sym typeface="Wingdings" pitchFamily="2" charset="2"/>
              </a:rPr>
              <a:t>campaigns</a:t>
            </a:r>
            <a:endParaRPr lang="hu-HU" sz="2000" dirty="0" smtClean="0">
              <a:solidFill>
                <a:srgbClr val="50412B"/>
              </a:solidFill>
              <a:sym typeface="Wingdings" pitchFamily="2" charset="2"/>
            </a:endParaRPr>
          </a:p>
          <a:p>
            <a:pPr>
              <a:buClr>
                <a:srgbClr val="4D7C85"/>
              </a:buClr>
              <a:buSzPct val="120000"/>
            </a:pPr>
            <a:endParaRPr lang="en-US" sz="2000" dirty="0" smtClean="0">
              <a:solidFill>
                <a:srgbClr val="50412B"/>
              </a:solidFill>
              <a:sym typeface="Wingdings" pitchFamily="2" charset="2"/>
            </a:endParaRPr>
          </a:p>
        </p:txBody>
      </p:sp>
      <p:sp>
        <p:nvSpPr>
          <p:cNvPr id="7" name="Szöveg helye 2"/>
          <p:cNvSpPr txBox="1">
            <a:spLocks/>
          </p:cNvSpPr>
          <p:nvPr/>
        </p:nvSpPr>
        <p:spPr>
          <a:xfrm>
            <a:off x="107950" y="195486"/>
            <a:ext cx="4464050" cy="720502"/>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lnSpc>
                <a:spcPct val="110000"/>
              </a:lnSpc>
            </a:pPr>
            <a:r>
              <a:rPr lang="hu-HU" sz="2200" dirty="0" err="1" smtClean="0">
                <a:solidFill>
                  <a:srgbClr val="50412B"/>
                </a:solidFill>
                <a:latin typeface="Open Sans" panose="020B0606030504020204" pitchFamily="34" charset="0"/>
                <a:ea typeface="Open Sans" panose="020B0606030504020204" pitchFamily="34" charset="0"/>
                <a:cs typeface="Open Sans" panose="020B0606030504020204" pitchFamily="34" charset="0"/>
              </a:rPr>
              <a:t>Extremist</a:t>
            </a:r>
            <a:r>
              <a:rPr lang="hu-HU" sz="2200"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 </a:t>
            </a:r>
            <a:r>
              <a:rPr lang="hu-HU" sz="2200" dirty="0" err="1" smtClean="0">
                <a:solidFill>
                  <a:srgbClr val="50412B"/>
                </a:solidFill>
                <a:latin typeface="Open Sans" panose="020B0606030504020204" pitchFamily="34" charset="0"/>
                <a:ea typeface="Open Sans" panose="020B0606030504020204" pitchFamily="34" charset="0"/>
                <a:cs typeface="Open Sans" panose="020B0606030504020204" pitchFamily="34" charset="0"/>
              </a:rPr>
              <a:t>political</a:t>
            </a:r>
            <a:r>
              <a:rPr lang="hu-HU" sz="2200"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 </a:t>
            </a:r>
            <a:r>
              <a:rPr lang="hu-HU" sz="2200" dirty="0" err="1" smtClean="0">
                <a:solidFill>
                  <a:srgbClr val="50412B"/>
                </a:solidFill>
                <a:latin typeface="Open Sans" panose="020B0606030504020204" pitchFamily="34" charset="0"/>
                <a:ea typeface="Open Sans" panose="020B0606030504020204" pitchFamily="34" charset="0"/>
                <a:cs typeface="Open Sans" panose="020B0606030504020204" pitchFamily="34" charset="0"/>
              </a:rPr>
              <a:t>actors</a:t>
            </a:r>
            <a:endParaRPr lang="hu-HU" sz="2200" dirty="0">
              <a:solidFill>
                <a:srgbClr val="50412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Szöveg helye 4"/>
          <p:cNvSpPr txBox="1">
            <a:spLocks/>
          </p:cNvSpPr>
          <p:nvPr/>
        </p:nvSpPr>
        <p:spPr>
          <a:xfrm>
            <a:off x="4572000" y="987425"/>
            <a:ext cx="4458309" cy="503634"/>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lnSpc>
                <a:spcPct val="110000"/>
              </a:lnSpc>
            </a:pPr>
            <a:r>
              <a:rPr lang="hu-HU" sz="2200"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Ideology</a:t>
            </a:r>
            <a:r>
              <a:rPr lang="hu-HU" sz="2200"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200"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applying</a:t>
            </a:r>
            <a:endParaRPr lang="hu-HU" sz="2200"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14254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3398</TotalTime>
  <Words>1865</Words>
  <Application>Microsoft Office PowerPoint</Application>
  <PresentationFormat>On-screen Show (16:9)</PresentationFormat>
  <Paragraphs>393</Paragraphs>
  <Slides>17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SimSun</vt:lpstr>
      <vt:lpstr>Arial</vt:lpstr>
      <vt:lpstr>Calibri</vt:lpstr>
      <vt:lpstr>Open Sans</vt:lpstr>
      <vt:lpstr>Times New Roman</vt:lpstr>
      <vt:lpstr>Wingdings</vt:lpstr>
      <vt:lpstr>Office-téma</vt:lpstr>
      <vt:lpstr>“The people”:  clientage society and populism  as an ideological instrument</vt:lpstr>
      <vt:lpstr>Society and ideology in the three polar type regimes</vt:lpstr>
      <vt:lpstr>Alena Ledeneva: Types of Networks</vt:lpstr>
      <vt:lpstr>Networks growing freely and under compulsion</vt:lpstr>
      <vt:lpstr>Types of social groups in various social orders</vt:lpstr>
      <vt:lpstr>Baez-Camargo – Ledeneva: Modalities of informal governance</vt:lpstr>
      <vt:lpstr>Means of mass political persuasion  in the three polar type regimes</vt:lpstr>
      <vt:lpstr>Populism:  an ideological instrument for the political program  of morally  unconstrained collective egoism.</vt:lpstr>
      <vt:lpstr>PowerPoint Presentation</vt:lpstr>
      <vt:lpstr>Ideal types of political actors by role of ideology</vt:lpstr>
      <vt:lpstr>Camouflage: ideological covers fitting to patronal autocracy</vt:lpstr>
      <vt:lpstr>Populism: replacing legal-rational legitimacy  with substantive rational legitimacy</vt:lpstr>
      <vt:lpstr>Stigmatized groups’ criteria to meet  the needs of ideology applying functionality</vt:lpstr>
      <vt:lpstr>Applied ideology: political functions  of ideological panels used by the ruling party</vt:lpstr>
      <vt:lpstr>The process of value appropriation through redefinition</vt:lpstr>
      <vt:lpstr>Conspiracy theory actors and their linkages</vt:lpstr>
      <vt:lpstr>The moral trap of populism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Magyar Bálint</dc:creator>
  <cp:lastModifiedBy>Balint</cp:lastModifiedBy>
  <cp:revision>595</cp:revision>
  <dcterms:created xsi:type="dcterms:W3CDTF">2017-05-01T09:52:15Z</dcterms:created>
  <dcterms:modified xsi:type="dcterms:W3CDTF">2020-03-13T06:39:44Z</dcterms:modified>
</cp:coreProperties>
</file>