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xlsx" ContentType="application/vnd.openxmlformats-officedocument.spreadsheetml.sheet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22"/>
  </p:notesMasterIdLst>
  <p:sldIdLst>
    <p:sldId id="290" r:id="rId2"/>
    <p:sldId id="291" r:id="rId3"/>
    <p:sldId id="270" r:id="rId4"/>
    <p:sldId id="281" r:id="rId5"/>
    <p:sldId id="292" r:id="rId6"/>
    <p:sldId id="271" r:id="rId7"/>
    <p:sldId id="276" r:id="rId8"/>
    <p:sldId id="277" r:id="rId9"/>
    <p:sldId id="293" r:id="rId10"/>
    <p:sldId id="288" r:id="rId11"/>
    <p:sldId id="278" r:id="rId12"/>
    <p:sldId id="280" r:id="rId13"/>
    <p:sldId id="294" r:id="rId14"/>
    <p:sldId id="282" r:id="rId15"/>
    <p:sldId id="289" r:id="rId16"/>
    <p:sldId id="284" r:id="rId17"/>
    <p:sldId id="285" r:id="rId18"/>
    <p:sldId id="286" r:id="rId19"/>
    <p:sldId id="287" r:id="rId20"/>
    <p:sldId id="262" r:id="rId21"/>
  </p:sldIdLst>
  <p:sldSz cx="9144000" cy="5143500" type="screen16x9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8" autoAdjust="0"/>
    <p:restoredTop sz="99821" autoAdjust="0"/>
  </p:normalViewPr>
  <p:slideViewPr>
    <p:cSldViewPr>
      <p:cViewPr>
        <p:scale>
          <a:sx n="95" d="100"/>
          <a:sy n="95" d="100"/>
        </p:scale>
        <p:origin x="-684" y="-13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munkalap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munkalap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munkalap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munkalap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munkalap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munkalap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u-HU"/>
  <c:chart>
    <c:plotArea>
      <c:layout>
        <c:manualLayout>
          <c:layoutTarget val="inner"/>
          <c:xMode val="edge"/>
          <c:yMode val="edge"/>
          <c:x val="5.2256484776027914E-2"/>
          <c:y val="1.9569037783680621E-2"/>
          <c:w val="0.75103712665161093"/>
          <c:h val="0.91613103594550105"/>
        </c:manualLayout>
      </c:layout>
      <c:lineChart>
        <c:grouping val="standard"/>
        <c:ser>
          <c:idx val="0"/>
          <c:order val="0"/>
          <c:tx>
            <c:strRef>
              <c:f>Munka1!$B$1</c:f>
              <c:strCache>
                <c:ptCount val="1"/>
                <c:pt idx="0">
                  <c:v>Фонды ЕС</c:v>
                </c:pt>
              </c:strCache>
            </c:strRef>
          </c:tx>
          <c:marker>
            <c:symbol val="none"/>
          </c:marker>
          <c:cat>
            <c:numRef>
              <c:f>Munka1!$A$2:$A$8</c:f>
              <c:numCache>
                <c:formatCode>General</c:formatCod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</c:numCache>
            </c:numRef>
          </c:cat>
          <c:val>
            <c:numRef>
              <c:f>Munka1!$B$2:$B$8</c:f>
              <c:numCache>
                <c:formatCode>General</c:formatCode>
                <c:ptCount val="7"/>
                <c:pt idx="0">
                  <c:v>0.21880000000000024</c:v>
                </c:pt>
                <c:pt idx="1">
                  <c:v>0.25650000000000001</c:v>
                </c:pt>
                <c:pt idx="2">
                  <c:v>0.40080000000000032</c:v>
                </c:pt>
                <c:pt idx="3">
                  <c:v>0.45170000000000005</c:v>
                </c:pt>
                <c:pt idx="4">
                  <c:v>0.48290000000000038</c:v>
                </c:pt>
                <c:pt idx="5">
                  <c:v>0.53779999999999994</c:v>
                </c:pt>
                <c:pt idx="6">
                  <c:v>0.52470000000000061</c:v>
                </c:pt>
              </c:numCache>
            </c:numRef>
          </c:val>
        </c:ser>
        <c:ser>
          <c:idx val="1"/>
          <c:order val="1"/>
          <c:tx>
            <c:strRef>
              <c:f>Munka1!$C$1</c:f>
              <c:strCache>
                <c:ptCount val="1"/>
                <c:pt idx="0">
                  <c:v>Прочие фонды</c:v>
                </c:pt>
              </c:strCache>
            </c:strRef>
          </c:tx>
          <c:marker>
            <c:symbol val="none"/>
          </c:marker>
          <c:cat>
            <c:numRef>
              <c:f>Munka1!$A$2:$A$8</c:f>
              <c:numCache>
                <c:formatCode>General</c:formatCod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</c:numCache>
            </c:numRef>
          </c:cat>
          <c:val>
            <c:numRef>
              <c:f>Munka1!$C$2:$C$8</c:f>
              <c:numCache>
                <c:formatCode>General</c:formatCode>
                <c:ptCount val="7"/>
                <c:pt idx="0">
                  <c:v>0.22930000000000025</c:v>
                </c:pt>
                <c:pt idx="1">
                  <c:v>0.21560000000000001</c:v>
                </c:pt>
                <c:pt idx="2">
                  <c:v>0.34390000000000093</c:v>
                </c:pt>
                <c:pt idx="3">
                  <c:v>0.35850000000000032</c:v>
                </c:pt>
                <c:pt idx="4">
                  <c:v>0.37620000000000031</c:v>
                </c:pt>
                <c:pt idx="5">
                  <c:v>0.42430000000000068</c:v>
                </c:pt>
                <c:pt idx="6">
                  <c:v>0.42580000000000068</c:v>
                </c:pt>
              </c:numCache>
            </c:numRef>
          </c:val>
        </c:ser>
        <c:marker val="1"/>
        <c:axId val="77772672"/>
        <c:axId val="77774208"/>
      </c:lineChart>
      <c:catAx>
        <c:axId val="7777267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400" b="1"/>
            </a:pPr>
            <a:endParaRPr lang="hu-HU"/>
          </a:p>
        </c:txPr>
        <c:crossAx val="77774208"/>
        <c:crosses val="autoZero"/>
        <c:auto val="1"/>
        <c:lblAlgn val="ctr"/>
        <c:lblOffset val="100"/>
      </c:catAx>
      <c:valAx>
        <c:axId val="77774208"/>
        <c:scaling>
          <c:orientation val="minMax"/>
          <c:max val="0.60000000000000064"/>
          <c:min val="0.2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400" b="1"/>
            </a:pPr>
            <a:endParaRPr lang="hu-HU"/>
          </a:p>
        </c:txPr>
        <c:crossAx val="77772672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600" b="1"/>
            </a:pPr>
            <a:endParaRPr lang="hu-HU"/>
          </a:p>
        </c:txPr>
      </c:legendEntry>
      <c:legendEntry>
        <c:idx val="1"/>
        <c:txPr>
          <a:bodyPr/>
          <a:lstStyle/>
          <a:p>
            <a:pPr>
              <a:defRPr sz="1600" b="1"/>
            </a:pPr>
            <a:endParaRPr lang="hu-HU"/>
          </a:p>
        </c:txPr>
      </c:legendEntry>
      <c:layout/>
      <c:txPr>
        <a:bodyPr/>
        <a:lstStyle/>
        <a:p>
          <a:pPr>
            <a:defRPr sz="1600"/>
          </a:pPr>
          <a:endParaRPr lang="hu-HU"/>
        </a:p>
      </c:txPr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u-HU"/>
  <c:chart>
    <c:plotArea>
      <c:layout/>
      <c:barChart>
        <c:barDir val="col"/>
        <c:grouping val="stacked"/>
        <c:ser>
          <c:idx val="0"/>
          <c:order val="0"/>
          <c:tx>
            <c:strRef>
              <c:f>Munka1!$B$1</c:f>
              <c:strCache>
                <c:ptCount val="1"/>
                <c:pt idx="0">
                  <c:v>Sorozat 1</c:v>
                </c:pt>
              </c:strCache>
            </c:strRef>
          </c:tx>
          <c:dLbls>
            <c:txPr>
              <a:bodyPr/>
              <a:lstStyle/>
              <a:p>
                <a:pPr>
                  <a:defRPr sz="1400" b="1"/>
                </a:pPr>
                <a:endParaRPr lang="hu-HU"/>
              </a:p>
            </c:txPr>
            <c:showVal val="1"/>
          </c:dLbls>
          <c:cat>
            <c:numRef>
              <c:f>Munka1!$A$2:$A$8</c:f>
              <c:numCache>
                <c:formatCode>General</c:formatCod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</c:numCache>
            </c:numRef>
          </c:cat>
          <c:val>
            <c:numRef>
              <c:f>Munka1!$B$2:$B$8</c:f>
              <c:numCache>
                <c:formatCode>General</c:formatCode>
                <c:ptCount val="7"/>
                <c:pt idx="0">
                  <c:v>18.100000000000001</c:v>
                </c:pt>
                <c:pt idx="1">
                  <c:v>19.2</c:v>
                </c:pt>
                <c:pt idx="2">
                  <c:v>56.2</c:v>
                </c:pt>
                <c:pt idx="3">
                  <c:v>53.4</c:v>
                </c:pt>
                <c:pt idx="4">
                  <c:v>56.5</c:v>
                </c:pt>
                <c:pt idx="5">
                  <c:v>62.7</c:v>
                </c:pt>
                <c:pt idx="6">
                  <c:v>63.2</c:v>
                </c:pt>
              </c:numCache>
            </c:numRef>
          </c:val>
        </c:ser>
        <c:ser>
          <c:idx val="1"/>
          <c:order val="1"/>
          <c:tx>
            <c:strRef>
              <c:f>Munka1!$C$1</c:f>
              <c:strCache>
                <c:ptCount val="1"/>
                <c:pt idx="0">
                  <c:v>Oszlop1</c:v>
                </c:pt>
              </c:strCache>
            </c:strRef>
          </c:tx>
          <c:cat>
            <c:numRef>
              <c:f>Munka1!$A$2:$A$8</c:f>
              <c:numCache>
                <c:formatCode>General</c:formatCod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</c:numCache>
            </c:numRef>
          </c:cat>
          <c:val>
            <c:numRef>
              <c:f>Munka1!$C$2:$C$8</c:f>
              <c:numCache>
                <c:formatCode>General</c:formatCode>
                <c:ptCount val="7"/>
              </c:numCache>
            </c:numRef>
          </c:val>
        </c:ser>
        <c:ser>
          <c:idx val="2"/>
          <c:order val="2"/>
          <c:tx>
            <c:strRef>
              <c:f>Munka1!$D$1</c:f>
              <c:strCache>
                <c:ptCount val="1"/>
                <c:pt idx="0">
                  <c:v>Oszlop2</c:v>
                </c:pt>
              </c:strCache>
            </c:strRef>
          </c:tx>
          <c:cat>
            <c:numRef>
              <c:f>Munka1!$A$2:$A$8</c:f>
              <c:numCache>
                <c:formatCode>General</c:formatCod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</c:numCache>
            </c:numRef>
          </c:cat>
          <c:val>
            <c:numRef>
              <c:f>Munka1!$D$2:$D$8</c:f>
              <c:numCache>
                <c:formatCode>General</c:formatCode>
                <c:ptCount val="7"/>
              </c:numCache>
            </c:numRef>
          </c:val>
        </c:ser>
        <c:overlap val="100"/>
        <c:axId val="85068416"/>
        <c:axId val="85078400"/>
      </c:barChart>
      <c:catAx>
        <c:axId val="85068416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400" b="1"/>
            </a:pPr>
            <a:endParaRPr lang="hu-HU"/>
          </a:p>
        </c:txPr>
        <c:crossAx val="85078400"/>
        <c:crosses val="autoZero"/>
        <c:auto val="1"/>
        <c:lblAlgn val="ctr"/>
        <c:lblOffset val="100"/>
      </c:catAx>
      <c:valAx>
        <c:axId val="85078400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400" b="1"/>
            </a:pPr>
            <a:endParaRPr lang="hu-HU"/>
          </a:p>
        </c:txPr>
        <c:crossAx val="85068416"/>
        <c:crosses val="autoZero"/>
        <c:crossBetween val="between"/>
      </c:valAx>
    </c:plotArea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u-HU"/>
  <c:chart>
    <c:autoTitleDeleted val="1"/>
    <c:plotArea>
      <c:layout>
        <c:manualLayout>
          <c:layoutTarget val="inner"/>
          <c:xMode val="edge"/>
          <c:yMode val="edge"/>
          <c:x val="8.0987452787913708E-2"/>
          <c:y val="1.9931427372267375E-2"/>
          <c:w val="0.84037473038642463"/>
          <c:h val="0.91457790698152852"/>
        </c:manualLayout>
      </c:layout>
      <c:lineChart>
        <c:grouping val="standard"/>
        <c:ser>
          <c:idx val="0"/>
          <c:order val="0"/>
          <c:tx>
            <c:strRef>
              <c:f>'Munka1'!$B$1</c:f>
              <c:strCache>
                <c:ptCount val="1"/>
                <c:pt idx="0">
                  <c:v>Sorozat 1</c:v>
                </c:pt>
              </c:strCache>
            </c:strRef>
          </c:tx>
          <c:marker>
            <c:symbol val="none"/>
          </c:marker>
          <c:cat>
            <c:numRef>
              <c:f>'Munka1'!$A$2:$A$8</c:f>
              <c:numCache>
                <c:formatCode>General</c:formatCod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</c:numCache>
            </c:numRef>
          </c:cat>
          <c:val>
            <c:numRef>
              <c:f>'Munka1'!$B$2:$B$8</c:f>
              <c:numCache>
                <c:formatCode>General</c:formatCode>
                <c:ptCount val="7"/>
                <c:pt idx="0">
                  <c:v>0.14000000000000001</c:v>
                </c:pt>
                <c:pt idx="1">
                  <c:v>0.21000000000000021</c:v>
                </c:pt>
                <c:pt idx="2">
                  <c:v>0.89</c:v>
                </c:pt>
                <c:pt idx="3">
                  <c:v>2.3899999999999997</c:v>
                </c:pt>
                <c:pt idx="4">
                  <c:v>3.48</c:v>
                </c:pt>
                <c:pt idx="5">
                  <c:v>4.8</c:v>
                </c:pt>
                <c:pt idx="6">
                  <c:v>7.25</c:v>
                </c:pt>
              </c:numCache>
            </c:numRef>
          </c:val>
        </c:ser>
        <c:marker val="1"/>
        <c:axId val="85107456"/>
        <c:axId val="85108992"/>
      </c:lineChart>
      <c:catAx>
        <c:axId val="85107456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400" b="1"/>
            </a:pPr>
            <a:endParaRPr lang="hu-HU"/>
          </a:p>
        </c:txPr>
        <c:crossAx val="85108992"/>
        <c:crosses val="autoZero"/>
        <c:auto val="1"/>
        <c:lblAlgn val="ctr"/>
        <c:lblOffset val="100"/>
      </c:catAx>
      <c:valAx>
        <c:axId val="85108992"/>
        <c:scaling>
          <c:orientation val="minMax"/>
          <c:max val="8"/>
          <c:min val="0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400" b="1"/>
            </a:pPr>
            <a:endParaRPr lang="hu-HU"/>
          </a:p>
        </c:txPr>
        <c:crossAx val="85107456"/>
        <c:crosses val="autoZero"/>
        <c:crossBetween val="between"/>
      </c:valAx>
    </c:plotArea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u-HU"/>
  <c:chart>
    <c:view3D>
      <c:rAngAx val="1"/>
    </c:view3D>
    <c:plotArea>
      <c:layout>
        <c:manualLayout>
          <c:layoutTarget val="inner"/>
          <c:xMode val="edge"/>
          <c:yMode val="edge"/>
          <c:x val="0.10913517060367471"/>
          <c:y val="2.0143242087978991E-2"/>
          <c:w val="0.69007180318755401"/>
          <c:h val="0.75843834278749001"/>
        </c:manualLayout>
      </c:layout>
      <c:bar3DChart>
        <c:barDir val="col"/>
        <c:grouping val="clustered"/>
        <c:ser>
          <c:idx val="1"/>
          <c:order val="0"/>
          <c:tx>
            <c:strRef>
              <c:f>Munka1!$B$1</c:f>
              <c:strCache>
                <c:ptCount val="1"/>
                <c:pt idx="0">
                  <c:v>Oтдельные частные сделки нечестных госчиновников</c:v>
                </c:pt>
              </c:strCache>
            </c:strRef>
          </c:tx>
          <c:dLbls>
            <c:txPr>
              <a:bodyPr/>
              <a:lstStyle/>
              <a:p>
                <a:pPr>
                  <a:defRPr sz="1400" b="1"/>
                </a:pPr>
                <a:endParaRPr lang="hu-HU"/>
              </a:p>
            </c:txPr>
            <c:showVal val="1"/>
          </c:dLbls>
          <c:cat>
            <c:strRef>
              <c:f>Munka1!$A$2:$A$5</c:f>
              <c:strCache>
                <c:ptCount val="4"/>
                <c:pt idx="0">
                  <c:v>"Фидес" (правая правящая партия)</c:v>
                </c:pt>
                <c:pt idx="1">
                  <c:v>Левыe, зеленые, либеральные оппозиционные партии</c:v>
                </c:pt>
                <c:pt idx="2">
                  <c:v>"Йоббик" (праворадикальная оппозиционная партия)</c:v>
                </c:pt>
                <c:pt idx="3">
                  <c:v>Колеблющиеся</c:v>
                </c:pt>
              </c:strCache>
            </c:strRef>
          </c:cat>
          <c:val>
            <c:numRef>
              <c:f>Munka1!$B$2:$B$5</c:f>
              <c:numCache>
                <c:formatCode>General</c:formatCode>
                <c:ptCount val="4"/>
                <c:pt idx="0">
                  <c:v>59</c:v>
                </c:pt>
                <c:pt idx="1">
                  <c:v>21</c:v>
                </c:pt>
                <c:pt idx="2">
                  <c:v>14</c:v>
                </c:pt>
                <c:pt idx="3">
                  <c:v>22</c:v>
                </c:pt>
              </c:numCache>
            </c:numRef>
          </c:val>
        </c:ser>
        <c:ser>
          <c:idx val="2"/>
          <c:order val="1"/>
          <c:tx>
            <c:strRef>
              <c:f>Munka1!$C$1</c:f>
              <c:strCache>
                <c:ptCount val="1"/>
                <c:pt idx="0">
                  <c:v>Организованные "сверху", централизованные, систематические сделки</c:v>
                </c:pt>
              </c:strCache>
            </c:strRef>
          </c:tx>
          <c:dLbls>
            <c:txPr>
              <a:bodyPr/>
              <a:lstStyle/>
              <a:p>
                <a:pPr>
                  <a:defRPr sz="1400" b="1"/>
                </a:pPr>
                <a:endParaRPr lang="hu-HU"/>
              </a:p>
            </c:txPr>
            <c:showVal val="1"/>
          </c:dLbls>
          <c:cat>
            <c:strRef>
              <c:f>Munka1!$A$2:$A$5</c:f>
              <c:strCache>
                <c:ptCount val="4"/>
                <c:pt idx="0">
                  <c:v>"Фидес" (правая правящая партия)</c:v>
                </c:pt>
                <c:pt idx="1">
                  <c:v>Левыe, зеленые, либеральные оппозиционные партии</c:v>
                </c:pt>
                <c:pt idx="2">
                  <c:v>"Йоббик" (праворадикальная оппозиционная партия)</c:v>
                </c:pt>
                <c:pt idx="3">
                  <c:v>Колеблющиеся</c:v>
                </c:pt>
              </c:strCache>
            </c:strRef>
          </c:cat>
          <c:val>
            <c:numRef>
              <c:f>Munka1!$C$2:$C$5</c:f>
              <c:numCache>
                <c:formatCode>General</c:formatCode>
                <c:ptCount val="4"/>
                <c:pt idx="0">
                  <c:v>33</c:v>
                </c:pt>
                <c:pt idx="1">
                  <c:v>74</c:v>
                </c:pt>
                <c:pt idx="2">
                  <c:v>85</c:v>
                </c:pt>
                <c:pt idx="3">
                  <c:v>67</c:v>
                </c:pt>
              </c:numCache>
            </c:numRef>
          </c:val>
        </c:ser>
        <c:shape val="cylinder"/>
        <c:axId val="87302912"/>
        <c:axId val="87304448"/>
        <c:axId val="0"/>
      </c:bar3DChart>
      <c:catAx>
        <c:axId val="87302912"/>
        <c:scaling>
          <c:orientation val="minMax"/>
        </c:scaling>
        <c:axPos val="b"/>
        <c:tickLblPos val="nextTo"/>
        <c:txPr>
          <a:bodyPr/>
          <a:lstStyle/>
          <a:p>
            <a:pPr>
              <a:defRPr sz="1100" b="1"/>
            </a:pPr>
            <a:endParaRPr lang="hu-HU"/>
          </a:p>
        </c:txPr>
        <c:crossAx val="87304448"/>
        <c:crosses val="autoZero"/>
        <c:auto val="1"/>
        <c:lblAlgn val="ctr"/>
        <c:lblOffset val="100"/>
      </c:catAx>
      <c:valAx>
        <c:axId val="8730444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400" b="1"/>
            </a:pPr>
            <a:endParaRPr lang="hu-HU"/>
          </a:p>
        </c:txPr>
        <c:crossAx val="8730291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6681703849518956"/>
          <c:y val="0.21984607772300221"/>
          <c:w val="0.21961089238845163"/>
          <c:h val="0.52303639630290455"/>
        </c:manualLayout>
      </c:layout>
      <c:txPr>
        <a:bodyPr/>
        <a:lstStyle/>
        <a:p>
          <a:pPr>
            <a:defRPr sz="1400" b="1"/>
          </a:pPr>
          <a:endParaRPr lang="hu-HU"/>
        </a:p>
      </c:txPr>
    </c:legend>
    <c:plotVisOnly val="1"/>
    <c:dispBlanksAs val="gap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u-HU"/>
  <c:chart>
    <c:view3D>
      <c:rAngAx val="1"/>
    </c:view3D>
    <c:plotArea>
      <c:layout>
        <c:manualLayout>
          <c:layoutTarget val="inner"/>
          <c:xMode val="edge"/>
          <c:yMode val="edge"/>
          <c:x val="3.9644684195153851E-2"/>
          <c:y val="2.3095800397833519E-2"/>
          <c:w val="0.74206786249443801"/>
          <c:h val="0.71073678888286707"/>
        </c:manualLayout>
      </c:layout>
      <c:bar3DChart>
        <c:barDir val="col"/>
        <c:grouping val="clustered"/>
        <c:ser>
          <c:idx val="1"/>
          <c:order val="0"/>
          <c:tx>
            <c:strRef>
              <c:f>Munka1!$B$1</c:f>
              <c:strCache>
                <c:ptCount val="1"/>
                <c:pt idx="0">
                  <c:v>очень вероятно</c:v>
                </c:pt>
              </c:strCache>
            </c:strRef>
          </c:tx>
          <c:dLbls>
            <c:txPr>
              <a:bodyPr/>
              <a:lstStyle/>
              <a:p>
                <a:pPr>
                  <a:defRPr sz="1400" b="1"/>
                </a:pPr>
                <a:endParaRPr lang="hu-HU"/>
              </a:p>
            </c:txPr>
            <c:showVal val="1"/>
          </c:dLbls>
          <c:cat>
            <c:strRef>
              <c:f>Munka1!$A$2:$A$5</c:f>
              <c:strCache>
                <c:ptCount val="4"/>
                <c:pt idx="0">
                  <c:v>"Фидес" (правая правящая партия)</c:v>
                </c:pt>
                <c:pt idx="1">
                  <c:v>Левые, зеленые, либеральные оппозиционные партии</c:v>
                </c:pt>
                <c:pt idx="2">
                  <c:v>"Йоббик" (праворадикальная оппозиционная партия)</c:v>
                </c:pt>
                <c:pt idx="3">
                  <c:v>Колеблющиеся</c:v>
                </c:pt>
              </c:strCache>
            </c:strRef>
          </c:cat>
          <c:val>
            <c:numRef>
              <c:f>Munka1!$B$2:$B$5</c:f>
              <c:numCache>
                <c:formatCode>General</c:formatCode>
                <c:ptCount val="4"/>
                <c:pt idx="0">
                  <c:v>13</c:v>
                </c:pt>
                <c:pt idx="1">
                  <c:v>65</c:v>
                </c:pt>
                <c:pt idx="2">
                  <c:v>82</c:v>
                </c:pt>
                <c:pt idx="3">
                  <c:v>45</c:v>
                </c:pt>
              </c:numCache>
            </c:numRef>
          </c:val>
        </c:ser>
        <c:ser>
          <c:idx val="2"/>
          <c:order val="1"/>
          <c:tx>
            <c:strRef>
              <c:f>Munka1!$C$1</c:f>
              <c:strCache>
                <c:ptCount val="1"/>
                <c:pt idx="0">
                  <c:v>вероятно</c:v>
                </c:pt>
              </c:strCache>
            </c:strRef>
          </c:tx>
          <c:dLbls>
            <c:txPr>
              <a:bodyPr/>
              <a:lstStyle/>
              <a:p>
                <a:pPr>
                  <a:defRPr sz="1400" b="1"/>
                </a:pPr>
                <a:endParaRPr lang="hu-HU"/>
              </a:p>
            </c:txPr>
            <c:showVal val="1"/>
          </c:dLbls>
          <c:cat>
            <c:strRef>
              <c:f>Munka1!$A$2:$A$5</c:f>
              <c:strCache>
                <c:ptCount val="4"/>
                <c:pt idx="0">
                  <c:v>"Фидес" (правая правящая партия)</c:v>
                </c:pt>
                <c:pt idx="1">
                  <c:v>Левые, зеленые, либеральные оппозиционные партии</c:v>
                </c:pt>
                <c:pt idx="2">
                  <c:v>"Йоббик" (праворадикальная оппозиционная партия)</c:v>
                </c:pt>
                <c:pt idx="3">
                  <c:v>Колеблющиеся</c:v>
                </c:pt>
              </c:strCache>
            </c:strRef>
          </c:cat>
          <c:val>
            <c:numRef>
              <c:f>Munka1!$C$2:$C$5</c:f>
              <c:numCache>
                <c:formatCode>General</c:formatCode>
                <c:ptCount val="4"/>
                <c:pt idx="0">
                  <c:v>51</c:v>
                </c:pt>
                <c:pt idx="1">
                  <c:v>29</c:v>
                </c:pt>
                <c:pt idx="2">
                  <c:v>28</c:v>
                </c:pt>
                <c:pt idx="3">
                  <c:v>38</c:v>
                </c:pt>
              </c:numCache>
            </c:numRef>
          </c:val>
        </c:ser>
        <c:ser>
          <c:idx val="3"/>
          <c:order val="2"/>
          <c:tx>
            <c:strRef>
              <c:f>Munka1!$D$1</c:f>
              <c:strCache>
                <c:ptCount val="1"/>
                <c:pt idx="0">
                  <c:v>совсем невероятно</c:v>
                </c:pt>
              </c:strCache>
            </c:strRef>
          </c:tx>
          <c:dLbls>
            <c:txPr>
              <a:bodyPr/>
              <a:lstStyle/>
              <a:p>
                <a:pPr>
                  <a:defRPr sz="1400" b="1"/>
                </a:pPr>
                <a:endParaRPr lang="hu-HU"/>
              </a:p>
            </c:txPr>
            <c:showVal val="1"/>
          </c:dLbls>
          <c:cat>
            <c:strRef>
              <c:f>Munka1!$A$2:$A$5</c:f>
              <c:strCache>
                <c:ptCount val="4"/>
                <c:pt idx="0">
                  <c:v>"Фидес" (правая правящая партия)</c:v>
                </c:pt>
                <c:pt idx="1">
                  <c:v>Левые, зеленые, либеральные оппозиционные партии</c:v>
                </c:pt>
                <c:pt idx="2">
                  <c:v>"Йоббик" (праворадикальная оппозиционная партия)</c:v>
                </c:pt>
                <c:pt idx="3">
                  <c:v>Колеблющиеся</c:v>
                </c:pt>
              </c:strCache>
            </c:strRef>
          </c:cat>
          <c:val>
            <c:numRef>
              <c:f>Munka1!$D$2:$D$5</c:f>
              <c:numCache>
                <c:formatCode>General</c:formatCode>
                <c:ptCount val="4"/>
                <c:pt idx="0">
                  <c:v>29</c:v>
                </c:pt>
                <c:pt idx="1">
                  <c:v>5</c:v>
                </c:pt>
                <c:pt idx="2">
                  <c:v>0</c:v>
                </c:pt>
                <c:pt idx="3">
                  <c:v>7</c:v>
                </c:pt>
              </c:numCache>
            </c:numRef>
          </c:val>
        </c:ser>
        <c:shape val="cylinder"/>
        <c:axId val="87526784"/>
        <c:axId val="87536768"/>
        <c:axId val="0"/>
      </c:bar3DChart>
      <c:catAx>
        <c:axId val="87526784"/>
        <c:scaling>
          <c:orientation val="minMax"/>
        </c:scaling>
        <c:axPos val="b"/>
        <c:tickLblPos val="nextTo"/>
        <c:txPr>
          <a:bodyPr/>
          <a:lstStyle/>
          <a:p>
            <a:pPr>
              <a:defRPr sz="1050" b="1"/>
            </a:pPr>
            <a:endParaRPr lang="hu-HU"/>
          </a:p>
        </c:txPr>
        <c:crossAx val="87536768"/>
        <c:crosses val="autoZero"/>
        <c:auto val="1"/>
        <c:lblAlgn val="ctr"/>
        <c:lblOffset val="100"/>
      </c:catAx>
      <c:valAx>
        <c:axId val="8753676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400" b="1"/>
            </a:pPr>
            <a:endParaRPr lang="hu-HU"/>
          </a:p>
        </c:txPr>
        <c:crossAx val="875267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7806028197652743"/>
          <c:y val="0.1926340803969154"/>
          <c:w val="0.2208224361457336"/>
          <c:h val="0.56946152843778142"/>
        </c:manualLayout>
      </c:layout>
      <c:txPr>
        <a:bodyPr/>
        <a:lstStyle/>
        <a:p>
          <a:pPr>
            <a:defRPr sz="1600" b="1"/>
          </a:pPr>
          <a:endParaRPr lang="hu-HU"/>
        </a:p>
      </c:txPr>
    </c:legend>
    <c:plotVisOnly val="1"/>
    <c:dispBlanksAs val="gap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u-HU"/>
  <c:chart>
    <c:plotArea>
      <c:layout>
        <c:manualLayout>
          <c:layoutTarget val="inner"/>
          <c:xMode val="edge"/>
          <c:yMode val="edge"/>
          <c:x val="7.2251597419305563E-2"/>
          <c:y val="4.5028578914117337E-2"/>
          <c:w val="0.64426241833887865"/>
          <c:h val="0.79051187513161858"/>
        </c:manualLayout>
      </c:layout>
      <c:barChart>
        <c:barDir val="col"/>
        <c:grouping val="percentStacked"/>
        <c:ser>
          <c:idx val="0"/>
          <c:order val="0"/>
          <c:tx>
            <c:strRef>
              <c:f>Munka1!$B$1</c:f>
              <c:strCache>
                <c:ptCount val="1"/>
                <c:pt idx="0">
                  <c:v>Фашистоидный режим</c:v>
                </c:pt>
              </c:strCache>
            </c:strRef>
          </c:tx>
          <c:dLbls>
            <c:txPr>
              <a:bodyPr/>
              <a:lstStyle/>
              <a:p>
                <a:pPr>
                  <a:defRPr sz="1200" b="1"/>
                </a:pPr>
                <a:endParaRPr lang="hu-HU"/>
              </a:p>
            </c:txPr>
            <c:showVal val="1"/>
          </c:dLbls>
          <c:cat>
            <c:strRef>
              <c:f>Munka1!$A$2:$A$5</c:f>
              <c:strCache>
                <c:ptCount val="4"/>
                <c:pt idx="0">
                  <c:v>"Фидес" (правая првлящая партия)</c:v>
                </c:pt>
                <c:pt idx="1">
                  <c:v>Левые, зеленые, либеральные оппозиционные партии</c:v>
                </c:pt>
                <c:pt idx="2">
                  <c:v>"Йоббик" (праворадикальная оппозиционная партия)</c:v>
                </c:pt>
                <c:pt idx="3">
                  <c:v>Колеблющиеся</c:v>
                </c:pt>
              </c:strCache>
            </c:strRef>
          </c:cat>
          <c:val>
            <c:numRef>
              <c:f>Munka1!$B$2:$B$5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1</c:v>
                </c:pt>
              </c:numCache>
            </c:numRef>
          </c:val>
        </c:ser>
        <c:ser>
          <c:idx val="1"/>
          <c:order val="1"/>
          <c:tx>
            <c:strRef>
              <c:f>Munka1!$C$1</c:f>
              <c:strCache>
                <c:ptCount val="1"/>
                <c:pt idx="0">
                  <c:v>Диктатура</c:v>
                </c:pt>
              </c:strCache>
            </c:strRef>
          </c:tx>
          <c:dLbls>
            <c:txPr>
              <a:bodyPr/>
              <a:lstStyle/>
              <a:p>
                <a:pPr>
                  <a:defRPr sz="1200" b="1"/>
                </a:pPr>
                <a:endParaRPr lang="hu-HU"/>
              </a:p>
            </c:txPr>
            <c:showVal val="1"/>
          </c:dLbls>
          <c:cat>
            <c:strRef>
              <c:f>Munka1!$A$2:$A$5</c:f>
              <c:strCache>
                <c:ptCount val="4"/>
                <c:pt idx="0">
                  <c:v>"Фидес" (правая првлящая партия)</c:v>
                </c:pt>
                <c:pt idx="1">
                  <c:v>Левые, зеленые, либеральные оппозиционные партии</c:v>
                </c:pt>
                <c:pt idx="2">
                  <c:v>"Йоббик" (праворадикальная оппозиционная партия)</c:v>
                </c:pt>
                <c:pt idx="3">
                  <c:v>Колеблющиеся</c:v>
                </c:pt>
              </c:strCache>
            </c:strRef>
          </c:cat>
          <c:val>
            <c:numRef>
              <c:f>Munka1!$C$2:$C$5</c:f>
              <c:numCache>
                <c:formatCode>General</c:formatCode>
                <c:ptCount val="4"/>
                <c:pt idx="0">
                  <c:v>3</c:v>
                </c:pt>
                <c:pt idx="1">
                  <c:v>31</c:v>
                </c:pt>
                <c:pt idx="2">
                  <c:v>29</c:v>
                </c:pt>
                <c:pt idx="3">
                  <c:v>17</c:v>
                </c:pt>
              </c:numCache>
            </c:numRef>
          </c:val>
        </c:ser>
        <c:ser>
          <c:idx val="2"/>
          <c:order val="2"/>
          <c:tx>
            <c:strRef>
              <c:f>Munka1!$D$1</c:f>
              <c:strCache>
                <c:ptCount val="1"/>
                <c:pt idx="0">
                  <c:v>Maфиозное государство</c:v>
                </c:pt>
              </c:strCache>
            </c:strRef>
          </c:tx>
          <c:dLbls>
            <c:txPr>
              <a:bodyPr/>
              <a:lstStyle/>
              <a:p>
                <a:pPr>
                  <a:defRPr sz="1200" b="1"/>
                </a:pPr>
                <a:endParaRPr lang="hu-HU"/>
              </a:p>
            </c:txPr>
            <c:showVal val="1"/>
          </c:dLbls>
          <c:cat>
            <c:strRef>
              <c:f>Munka1!$A$2:$A$5</c:f>
              <c:strCache>
                <c:ptCount val="4"/>
                <c:pt idx="0">
                  <c:v>"Фидес" (правая првлящая партия)</c:v>
                </c:pt>
                <c:pt idx="1">
                  <c:v>Левые, зеленые, либеральные оппозиционные партии</c:v>
                </c:pt>
                <c:pt idx="2">
                  <c:v>"Йоббик" (праворадикальная оппозиционная партия)</c:v>
                </c:pt>
                <c:pt idx="3">
                  <c:v>Колеблющиеся</c:v>
                </c:pt>
              </c:strCache>
            </c:strRef>
          </c:cat>
          <c:val>
            <c:numRef>
              <c:f>Munka1!$D$2:$D$5</c:f>
              <c:numCache>
                <c:formatCode>General</c:formatCode>
                <c:ptCount val="4"/>
                <c:pt idx="0">
                  <c:v>7</c:v>
                </c:pt>
                <c:pt idx="1">
                  <c:v>28</c:v>
                </c:pt>
                <c:pt idx="2">
                  <c:v>30</c:v>
                </c:pt>
                <c:pt idx="3">
                  <c:v>30</c:v>
                </c:pt>
              </c:numCache>
            </c:numRef>
          </c:val>
        </c:ser>
        <c:ser>
          <c:idx val="3"/>
          <c:order val="3"/>
          <c:tx>
            <c:strRef>
              <c:f>Munka1!$E$1</c:f>
              <c:strCache>
                <c:ptCount val="1"/>
                <c:pt idx="0">
                  <c:v>Aвтократический режим</c:v>
                </c:pt>
              </c:strCache>
            </c:strRef>
          </c:tx>
          <c:dLbls>
            <c:txPr>
              <a:bodyPr/>
              <a:lstStyle/>
              <a:p>
                <a:pPr>
                  <a:defRPr sz="1200" b="1"/>
                </a:pPr>
                <a:endParaRPr lang="hu-HU"/>
              </a:p>
            </c:txPr>
            <c:showVal val="1"/>
          </c:dLbls>
          <c:cat>
            <c:strRef>
              <c:f>Munka1!$A$2:$A$5</c:f>
              <c:strCache>
                <c:ptCount val="4"/>
                <c:pt idx="0">
                  <c:v>"Фидес" (правая првлящая партия)</c:v>
                </c:pt>
                <c:pt idx="1">
                  <c:v>Левые, зеленые, либеральные оппозиционные партии</c:v>
                </c:pt>
                <c:pt idx="2">
                  <c:v>"Йоббик" (праворадикальная оппозиционная партия)</c:v>
                </c:pt>
                <c:pt idx="3">
                  <c:v>Колеблющиеся</c:v>
                </c:pt>
              </c:strCache>
            </c:strRef>
          </c:cat>
          <c:val>
            <c:numRef>
              <c:f>Munka1!$E$2:$E$5</c:f>
              <c:numCache>
                <c:formatCode>General</c:formatCode>
                <c:ptCount val="4"/>
                <c:pt idx="0">
                  <c:v>3</c:v>
                </c:pt>
                <c:pt idx="1">
                  <c:v>20</c:v>
                </c:pt>
                <c:pt idx="2">
                  <c:v>18</c:v>
                </c:pt>
                <c:pt idx="3">
                  <c:v>11</c:v>
                </c:pt>
              </c:numCache>
            </c:numRef>
          </c:val>
        </c:ser>
        <c:ser>
          <c:idx val="4"/>
          <c:order val="4"/>
          <c:tx>
            <c:strRef>
              <c:f>Munka1!$F$1</c:f>
              <c:strCache>
                <c:ptCount val="1"/>
                <c:pt idx="0">
                  <c:v>Нелиберальная демократия</c:v>
                </c:pt>
              </c:strCache>
            </c:strRef>
          </c:tx>
          <c:dLbls>
            <c:txPr>
              <a:bodyPr/>
              <a:lstStyle/>
              <a:p>
                <a:pPr>
                  <a:defRPr sz="1200" b="1"/>
                </a:pPr>
                <a:endParaRPr lang="hu-HU"/>
              </a:p>
            </c:txPr>
            <c:showVal val="1"/>
          </c:dLbls>
          <c:cat>
            <c:strRef>
              <c:f>Munka1!$A$2:$A$5</c:f>
              <c:strCache>
                <c:ptCount val="4"/>
                <c:pt idx="0">
                  <c:v>"Фидес" (правая првлящая партия)</c:v>
                </c:pt>
                <c:pt idx="1">
                  <c:v>Левые, зеленые, либеральные оппозиционные партии</c:v>
                </c:pt>
                <c:pt idx="2">
                  <c:v>"Йоббик" (праворадикальная оппозиционная партия)</c:v>
                </c:pt>
                <c:pt idx="3">
                  <c:v>Колеблющиеся</c:v>
                </c:pt>
              </c:strCache>
            </c:strRef>
          </c:cat>
          <c:val>
            <c:numRef>
              <c:f>Munka1!$F$2:$F$5</c:f>
              <c:numCache>
                <c:formatCode>General</c:formatCode>
                <c:ptCount val="4"/>
                <c:pt idx="0">
                  <c:v>7</c:v>
                </c:pt>
                <c:pt idx="1">
                  <c:v>9</c:v>
                </c:pt>
                <c:pt idx="2">
                  <c:v>8</c:v>
                </c:pt>
                <c:pt idx="3">
                  <c:v>7</c:v>
                </c:pt>
              </c:numCache>
            </c:numRef>
          </c:val>
        </c:ser>
        <c:ser>
          <c:idx val="5"/>
          <c:order val="5"/>
          <c:tx>
            <c:strRef>
              <c:f>Munka1!$G$1</c:f>
              <c:strCache>
                <c:ptCount val="1"/>
                <c:pt idx="0">
                  <c:v>Демократия западного типа</c:v>
                </c:pt>
              </c:strCache>
            </c:strRef>
          </c:tx>
          <c:dLbls>
            <c:txPr>
              <a:bodyPr/>
              <a:lstStyle/>
              <a:p>
                <a:pPr>
                  <a:defRPr sz="1200" b="1"/>
                </a:pPr>
                <a:endParaRPr lang="hu-HU"/>
              </a:p>
            </c:txPr>
            <c:showVal val="1"/>
          </c:dLbls>
          <c:cat>
            <c:strRef>
              <c:f>Munka1!$A$2:$A$5</c:f>
              <c:strCache>
                <c:ptCount val="4"/>
                <c:pt idx="0">
                  <c:v>"Фидес" (правая првлящая партия)</c:v>
                </c:pt>
                <c:pt idx="1">
                  <c:v>Левые, зеленые, либеральные оппозиционные партии</c:v>
                </c:pt>
                <c:pt idx="2">
                  <c:v>"Йоббик" (праворадикальная оппозиционная партия)</c:v>
                </c:pt>
                <c:pt idx="3">
                  <c:v>Колеблющиеся</c:v>
                </c:pt>
              </c:strCache>
            </c:strRef>
          </c:cat>
          <c:val>
            <c:numRef>
              <c:f>Munka1!$G$2:$G$5</c:f>
              <c:numCache>
                <c:formatCode>General</c:formatCode>
                <c:ptCount val="4"/>
                <c:pt idx="0">
                  <c:v>49</c:v>
                </c:pt>
                <c:pt idx="1">
                  <c:v>5</c:v>
                </c:pt>
                <c:pt idx="2">
                  <c:v>6</c:v>
                </c:pt>
                <c:pt idx="3">
                  <c:v>12</c:v>
                </c:pt>
              </c:numCache>
            </c:numRef>
          </c:val>
        </c:ser>
        <c:ser>
          <c:idx val="6"/>
          <c:order val="6"/>
          <c:tx>
            <c:strRef>
              <c:f>Munka1!$H$1</c:f>
              <c:strCache>
                <c:ptCount val="1"/>
                <c:pt idx="0">
                  <c:v>Система национального сотрудничества  (самоопределение правительства)</c:v>
                </c:pt>
              </c:strCache>
            </c:strRef>
          </c:tx>
          <c:dLbls>
            <c:txPr>
              <a:bodyPr/>
              <a:lstStyle/>
              <a:p>
                <a:pPr>
                  <a:defRPr sz="1200" b="1"/>
                </a:pPr>
                <a:endParaRPr lang="hu-HU"/>
              </a:p>
            </c:txPr>
            <c:showVal val="1"/>
          </c:dLbls>
          <c:cat>
            <c:strRef>
              <c:f>Munka1!$A$2:$A$5</c:f>
              <c:strCache>
                <c:ptCount val="4"/>
                <c:pt idx="0">
                  <c:v>"Фидес" (правая првлящая партия)</c:v>
                </c:pt>
                <c:pt idx="1">
                  <c:v>Левые, зеленые, либеральные оппозиционные партии</c:v>
                </c:pt>
                <c:pt idx="2">
                  <c:v>"Йоббик" (праворадикальная оппозиционная партия)</c:v>
                </c:pt>
                <c:pt idx="3">
                  <c:v>Колеблющиеся</c:v>
                </c:pt>
              </c:strCache>
            </c:strRef>
          </c:cat>
          <c:val>
            <c:numRef>
              <c:f>Munka1!$H$2:$H$5</c:f>
              <c:numCache>
                <c:formatCode>General</c:formatCode>
                <c:ptCount val="4"/>
                <c:pt idx="0">
                  <c:v>21</c:v>
                </c:pt>
                <c:pt idx="1">
                  <c:v>3</c:v>
                </c:pt>
                <c:pt idx="2">
                  <c:v>3</c:v>
                </c:pt>
                <c:pt idx="3">
                  <c:v>4</c:v>
                </c:pt>
              </c:numCache>
            </c:numRef>
          </c:val>
        </c:ser>
        <c:ser>
          <c:idx val="7"/>
          <c:order val="7"/>
          <c:tx>
            <c:strRef>
              <c:f>Munka1!$I$1</c:f>
              <c:strCache>
                <c:ptCount val="1"/>
                <c:pt idx="0">
                  <c:v>Не знает</c:v>
                </c:pt>
              </c:strCache>
            </c:strRef>
          </c:tx>
          <c:dLbls>
            <c:txPr>
              <a:bodyPr/>
              <a:lstStyle/>
              <a:p>
                <a:pPr>
                  <a:defRPr sz="1200" b="1"/>
                </a:pPr>
                <a:endParaRPr lang="hu-HU"/>
              </a:p>
            </c:txPr>
            <c:showVal val="1"/>
          </c:dLbls>
          <c:cat>
            <c:strRef>
              <c:f>Munka1!$A$2:$A$5</c:f>
              <c:strCache>
                <c:ptCount val="4"/>
                <c:pt idx="0">
                  <c:v>"Фидес" (правая првлящая партия)</c:v>
                </c:pt>
                <c:pt idx="1">
                  <c:v>Левые, зеленые, либеральные оппозиционные партии</c:v>
                </c:pt>
                <c:pt idx="2">
                  <c:v>"Йоббик" (праворадикальная оппозиционная партия)</c:v>
                </c:pt>
                <c:pt idx="3">
                  <c:v>Колеблющиеся</c:v>
                </c:pt>
              </c:strCache>
            </c:strRef>
          </c:cat>
          <c:val>
            <c:numRef>
              <c:f>Munka1!$I$2:$I$5</c:f>
              <c:numCache>
                <c:formatCode>General</c:formatCode>
                <c:ptCount val="4"/>
                <c:pt idx="0">
                  <c:v>8</c:v>
                </c:pt>
                <c:pt idx="1">
                  <c:v>3</c:v>
                </c:pt>
                <c:pt idx="2">
                  <c:v>4</c:v>
                </c:pt>
                <c:pt idx="3">
                  <c:v>17</c:v>
                </c:pt>
              </c:numCache>
            </c:numRef>
          </c:val>
        </c:ser>
        <c:overlap val="100"/>
        <c:axId val="89047424"/>
        <c:axId val="89048960"/>
      </c:barChart>
      <c:catAx>
        <c:axId val="89047424"/>
        <c:scaling>
          <c:orientation val="minMax"/>
        </c:scaling>
        <c:axPos val="b"/>
        <c:tickLblPos val="nextTo"/>
        <c:txPr>
          <a:bodyPr/>
          <a:lstStyle/>
          <a:p>
            <a:pPr>
              <a:defRPr sz="1100" b="1"/>
            </a:pPr>
            <a:endParaRPr lang="hu-HU"/>
          </a:p>
        </c:txPr>
        <c:crossAx val="89048960"/>
        <c:crosses val="autoZero"/>
        <c:auto val="1"/>
        <c:lblAlgn val="ctr"/>
        <c:lblOffset val="100"/>
      </c:catAx>
      <c:valAx>
        <c:axId val="89048960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 sz="1200" b="1"/>
            </a:pPr>
            <a:endParaRPr lang="hu-HU"/>
          </a:p>
        </c:txPr>
        <c:crossAx val="890474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1148337707786469"/>
          <c:y val="0"/>
          <c:w val="0.2869320866141733"/>
          <c:h val="1"/>
        </c:manualLayout>
      </c:layout>
      <c:txPr>
        <a:bodyPr/>
        <a:lstStyle/>
        <a:p>
          <a:pPr>
            <a:defRPr sz="1200" b="1"/>
          </a:pPr>
          <a:endParaRPr lang="hu-HU"/>
        </a:p>
      </c:txPr>
    </c:legend>
    <c:plotVisOnly val="1"/>
    <c:dispBlanksAs val="gap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5821AC-7DB1-45F7-A237-5DA824DE6796}" type="datetimeFigureOut">
              <a:rPr lang="hu-HU" smtClean="0"/>
              <a:pPr/>
              <a:t>2018.03.28.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69C8E1-7FD2-4FF5-87B7-6BA787EFBDD0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2448071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endParaRPr lang="hu-H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3</a:t>
            </a:fld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endParaRPr lang="hu-H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12</a:t>
            </a:fld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algn="just"/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14</a:t>
            </a:fld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lvl="0" algn="just"/>
            <a:endParaRPr lang="hu-H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16</a:t>
            </a:fld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lvl="0" algn="just"/>
            <a:endParaRPr lang="hu-H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17</a:t>
            </a:fld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lvl="0" algn="just"/>
            <a:endParaRPr lang="hu-H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18</a:t>
            </a:fld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19</a:t>
            </a:fld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20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4</a:t>
            </a:fld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5</a:t>
            </a:fld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endParaRPr lang="hu-H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6</a:t>
            </a:fld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endParaRPr lang="hu-H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7</a:t>
            </a:fld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endParaRPr lang="hu-H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8</a:t>
            </a:fld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endParaRPr lang="hu-H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9</a:t>
            </a:fld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endParaRPr lang="hu-H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10</a:t>
            </a:fld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endParaRPr lang="hu-H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11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BF75B-EE49-407E-9FC7-D3730DCAF480}" type="datetimeFigureOut">
              <a:rPr lang="hu-HU" smtClean="0"/>
              <a:pPr/>
              <a:t>2018.03.28.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EC63-D3C6-43E2-808A-6628FA96465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BF75B-EE49-407E-9FC7-D3730DCAF480}" type="datetimeFigureOut">
              <a:rPr lang="hu-HU" smtClean="0"/>
              <a:pPr/>
              <a:t>2018.03.28.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EC63-D3C6-43E2-808A-6628FA96465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BF75B-EE49-407E-9FC7-D3730DCAF480}" type="datetimeFigureOut">
              <a:rPr lang="hu-HU" smtClean="0"/>
              <a:pPr/>
              <a:t>2018.03.28.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EC63-D3C6-43E2-808A-6628FA96465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BF75B-EE49-407E-9FC7-D3730DCAF480}" type="datetimeFigureOut">
              <a:rPr lang="hu-HU" smtClean="0"/>
              <a:pPr/>
              <a:t>2018.03.28.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EC63-D3C6-43E2-808A-6628FA96465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BF75B-EE49-407E-9FC7-D3730DCAF480}" type="datetimeFigureOut">
              <a:rPr lang="hu-HU" smtClean="0"/>
              <a:pPr/>
              <a:t>2018.03.28.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EC63-D3C6-43E2-808A-6628FA96465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BF75B-EE49-407E-9FC7-D3730DCAF480}" type="datetimeFigureOut">
              <a:rPr lang="hu-HU" smtClean="0"/>
              <a:pPr/>
              <a:t>2018.03.28.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EC63-D3C6-43E2-808A-6628FA96465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BF75B-EE49-407E-9FC7-D3730DCAF480}" type="datetimeFigureOut">
              <a:rPr lang="hu-HU" smtClean="0"/>
              <a:pPr/>
              <a:t>2018.03.28.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EC63-D3C6-43E2-808A-6628FA96465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BF75B-EE49-407E-9FC7-D3730DCAF480}" type="datetimeFigureOut">
              <a:rPr lang="hu-HU" smtClean="0"/>
              <a:pPr/>
              <a:t>2018.03.28.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EC63-D3C6-43E2-808A-6628FA96465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BF75B-EE49-407E-9FC7-D3730DCAF480}" type="datetimeFigureOut">
              <a:rPr lang="hu-HU" smtClean="0"/>
              <a:pPr/>
              <a:t>2018.03.28.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EC63-D3C6-43E2-808A-6628FA96465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BF75B-EE49-407E-9FC7-D3730DCAF480}" type="datetimeFigureOut">
              <a:rPr lang="hu-HU" smtClean="0"/>
              <a:pPr/>
              <a:t>2018.03.28.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EC63-D3C6-43E2-808A-6628FA96465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BF75B-EE49-407E-9FC7-D3730DCAF480}" type="datetimeFigureOut">
              <a:rPr lang="hu-HU" smtClean="0"/>
              <a:pPr/>
              <a:t>2018.03.28.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EC63-D3C6-43E2-808A-6628FA96465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BF75B-EE49-407E-9FC7-D3730DCAF480}" type="datetimeFigureOut">
              <a:rPr lang="hu-HU" smtClean="0"/>
              <a:pPr/>
              <a:t>2018.03.28.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9EC63-D3C6-43E2-808A-6628FA96465E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0" y="339502"/>
            <a:ext cx="9144000" cy="4536504"/>
          </a:xfrm>
        </p:spPr>
        <p:txBody>
          <a:bodyPr>
            <a:normAutofit fontScale="90000"/>
          </a:bodyPr>
          <a:lstStyle/>
          <a:p>
            <a:r>
              <a:rPr lang="ru-RU" sz="5300" b="1" dirty="0" smtClean="0"/>
              <a:t>Коррупция</a:t>
            </a:r>
            <a:r>
              <a:rPr lang="hu-HU" sz="5300" b="1" dirty="0" smtClean="0"/>
              <a:t> </a:t>
            </a:r>
            <a:br>
              <a:rPr lang="hu-HU" sz="5300" b="1" dirty="0" smtClean="0"/>
            </a:br>
            <a:r>
              <a:rPr lang="hu-HU" sz="5300" b="1" dirty="0" smtClean="0"/>
              <a:t>versus </a:t>
            </a:r>
            <a:br>
              <a:rPr lang="hu-HU" sz="5300" b="1" dirty="0" smtClean="0"/>
            </a:br>
            <a:r>
              <a:rPr lang="ru-RU" sz="5300" b="1" dirty="0" smtClean="0"/>
              <a:t>криминальное</a:t>
            </a:r>
            <a:r>
              <a:rPr lang="hu-HU" sz="5300" b="1" dirty="0" smtClean="0"/>
              <a:t> </a:t>
            </a:r>
            <a:r>
              <a:rPr lang="ru-RU" sz="5300" b="1" dirty="0" smtClean="0"/>
              <a:t>государство</a:t>
            </a:r>
            <a:r>
              <a:rPr lang="hu-HU" sz="5400" b="1" dirty="0" smtClean="0"/>
              <a:t/>
            </a:r>
            <a:br>
              <a:rPr lang="hu-HU" sz="5400" b="1" dirty="0" smtClean="0"/>
            </a:br>
            <a:r>
              <a:rPr lang="hu-HU" sz="5400" b="1" dirty="0" smtClean="0"/>
              <a:t/>
            </a:r>
            <a:br>
              <a:rPr lang="hu-HU" sz="5400" b="1" dirty="0" smtClean="0"/>
            </a:br>
            <a:r>
              <a:rPr lang="ru-RU" sz="4000" b="1" dirty="0" smtClean="0"/>
              <a:t>Венгерское</a:t>
            </a:r>
            <a:r>
              <a:rPr lang="hu-HU" sz="4000" b="1" dirty="0" smtClean="0"/>
              <a:t> </a:t>
            </a:r>
            <a:r>
              <a:rPr lang="ru-RU" sz="4000" b="1" dirty="0" smtClean="0"/>
              <a:t>мафиозное</a:t>
            </a:r>
            <a:r>
              <a:rPr lang="hu-HU" sz="4000" b="1" dirty="0" smtClean="0"/>
              <a:t> </a:t>
            </a:r>
            <a:r>
              <a:rPr lang="ru-RU" sz="4000" b="1" dirty="0" smtClean="0"/>
              <a:t>государство</a:t>
            </a:r>
            <a:r>
              <a:rPr lang="hu-HU" sz="5400" b="1" dirty="0" smtClean="0"/>
              <a:t/>
            </a:r>
            <a:br>
              <a:rPr lang="hu-HU" sz="5400" b="1" dirty="0" smtClean="0"/>
            </a:br>
            <a:r>
              <a:rPr lang="hu-HU" sz="5400" b="1" dirty="0" smtClean="0"/>
              <a:t/>
            </a:r>
            <a:br>
              <a:rPr lang="hu-HU" sz="5400" b="1" dirty="0" smtClean="0"/>
            </a:br>
            <a:r>
              <a:rPr lang="ru-RU" sz="2800" b="1" dirty="0" smtClean="0"/>
              <a:t>Балинт Мадяр</a:t>
            </a:r>
            <a:endParaRPr lang="hu-HU" sz="5400" b="1" dirty="0"/>
          </a:p>
        </p:txBody>
      </p:sp>
    </p:spTree>
    <p:extLst>
      <p:ext uri="{BB962C8B-B14F-4D97-AF65-F5344CB8AC3E}">
        <p14:creationId xmlns="" xmlns:p14="http://schemas.microsoft.com/office/powerpoint/2010/main" val="34526379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0" y="1059582"/>
          <a:ext cx="9144000" cy="40839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Szövegdoboz 5"/>
          <p:cNvSpPr txBox="1"/>
          <p:nvPr/>
        </p:nvSpPr>
        <p:spPr>
          <a:xfrm>
            <a:off x="395536" y="-20538"/>
            <a:ext cx="828092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Мелкая или крупная коррупция</a:t>
            </a:r>
            <a:r>
              <a:rPr lang="hu-HU" sz="2800" b="1" dirty="0" smtClean="0"/>
              <a:t> </a:t>
            </a:r>
          </a:p>
          <a:p>
            <a:pPr algn="ctr"/>
            <a:r>
              <a:rPr lang="ru-RU" sz="2000" b="1" dirty="0" smtClean="0"/>
              <a:t>Распределение респондентов по партийным симпатиям </a:t>
            </a:r>
            <a:r>
              <a:rPr lang="hu-HU" sz="2000" b="1" dirty="0" smtClean="0"/>
              <a:t>(%)</a:t>
            </a:r>
          </a:p>
          <a:p>
            <a:pPr algn="ctr"/>
            <a:r>
              <a:rPr lang="hu-HU" dirty="0" smtClean="0"/>
              <a:t>(</a:t>
            </a:r>
            <a:r>
              <a:rPr lang="ru-RU" dirty="0" smtClean="0"/>
              <a:t>Источник</a:t>
            </a:r>
            <a:r>
              <a:rPr lang="hu-HU" dirty="0" smtClean="0"/>
              <a:t>: Medián Public </a:t>
            </a:r>
            <a:r>
              <a:rPr lang="hu-HU" dirty="0" err="1" smtClean="0"/>
              <a:t>Oppinion</a:t>
            </a:r>
            <a:r>
              <a:rPr lang="hu-HU" dirty="0" smtClean="0"/>
              <a:t> and Market Research Institute, </a:t>
            </a:r>
            <a:r>
              <a:rPr lang="ru-RU" dirty="0" smtClean="0"/>
              <a:t>декабрь </a:t>
            </a:r>
            <a:r>
              <a:rPr lang="hu-HU" dirty="0" smtClean="0"/>
              <a:t>2017</a:t>
            </a:r>
            <a:r>
              <a:rPr lang="ru-RU" dirty="0" smtClean="0"/>
              <a:t> г.</a:t>
            </a:r>
            <a:r>
              <a:rPr lang="hu-HU" dirty="0" smtClean="0"/>
              <a:t>)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zövegdoboz 5"/>
          <p:cNvSpPr txBox="1"/>
          <p:nvPr/>
        </p:nvSpPr>
        <p:spPr>
          <a:xfrm>
            <a:off x="0" y="-20537"/>
            <a:ext cx="9144000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Насколько вероятно, что премьер-министр</a:t>
            </a:r>
            <a:r>
              <a:rPr lang="hu-HU" sz="2800" b="1" dirty="0" smtClean="0"/>
              <a:t> </a:t>
            </a:r>
            <a:r>
              <a:rPr lang="ru-RU" sz="2800" b="1" dirty="0" smtClean="0"/>
              <a:t>обогащается с помощью подставных лиц</a:t>
            </a:r>
            <a:r>
              <a:rPr lang="hu-HU" sz="2800" b="1" dirty="0" smtClean="0"/>
              <a:t>?</a:t>
            </a:r>
          </a:p>
          <a:p>
            <a:pPr algn="ctr"/>
            <a:r>
              <a:rPr lang="ru-RU" sz="2000" b="1" dirty="0" smtClean="0"/>
              <a:t>Распределение респондентов по партийным симпатиям</a:t>
            </a:r>
            <a:r>
              <a:rPr lang="hu-HU" sz="2000" b="1" dirty="0" smtClean="0"/>
              <a:t> (%)</a:t>
            </a:r>
          </a:p>
          <a:p>
            <a:pPr algn="ctr"/>
            <a:r>
              <a:rPr lang="hu-HU" dirty="0" smtClean="0"/>
              <a:t>(</a:t>
            </a:r>
            <a:r>
              <a:rPr lang="ru-RU" dirty="0" smtClean="0"/>
              <a:t>Источник</a:t>
            </a:r>
            <a:r>
              <a:rPr lang="hu-HU" dirty="0" smtClean="0"/>
              <a:t>: Medián Public </a:t>
            </a:r>
            <a:r>
              <a:rPr lang="hu-HU" dirty="0" err="1" smtClean="0"/>
              <a:t>Opinion</a:t>
            </a:r>
            <a:r>
              <a:rPr lang="hu-HU" dirty="0" smtClean="0"/>
              <a:t> and Market Research Institute,</a:t>
            </a:r>
            <a:r>
              <a:rPr lang="ru-RU" dirty="0" smtClean="0"/>
              <a:t> декабрь </a:t>
            </a:r>
            <a:r>
              <a:rPr lang="hu-HU" dirty="0" smtClean="0"/>
              <a:t>2017</a:t>
            </a:r>
            <a:r>
              <a:rPr lang="ru-RU" dirty="0" smtClean="0"/>
              <a:t> г.</a:t>
            </a:r>
            <a:r>
              <a:rPr lang="hu-HU" dirty="0" smtClean="0"/>
              <a:t>)</a:t>
            </a:r>
          </a:p>
        </p:txBody>
      </p:sp>
      <p:sp>
        <p:nvSpPr>
          <p:cNvPr id="7" name="Szövegdoboz 6"/>
          <p:cNvSpPr txBox="1"/>
          <p:nvPr/>
        </p:nvSpPr>
        <p:spPr>
          <a:xfrm>
            <a:off x="251520" y="4731990"/>
            <a:ext cx="8640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 smtClean="0"/>
              <a:t>(</a:t>
            </a:r>
            <a:r>
              <a:rPr lang="ru-RU" sz="1200" dirty="0" smtClean="0"/>
              <a:t>Вопрос</a:t>
            </a:r>
            <a:r>
              <a:rPr lang="hu-HU" sz="1200" dirty="0" smtClean="0"/>
              <a:t>: </a:t>
            </a:r>
            <a:r>
              <a:rPr lang="ru-RU" sz="1200" dirty="0" smtClean="0"/>
              <a:t>Вероятно ли, по Вашему мнению, что Иштван Гаранчи</a:t>
            </a:r>
            <a:r>
              <a:rPr lang="hu-HU" sz="1200" dirty="0" smtClean="0"/>
              <a:t>, </a:t>
            </a:r>
            <a:r>
              <a:rPr lang="ru-RU" sz="1200" dirty="0" smtClean="0"/>
              <a:t>Леринц</a:t>
            </a:r>
            <a:r>
              <a:rPr lang="hu-HU" sz="1200" dirty="0" smtClean="0"/>
              <a:t> M</a:t>
            </a:r>
            <a:r>
              <a:rPr lang="ru-RU" sz="1200" dirty="0" smtClean="0"/>
              <a:t>есарош</a:t>
            </a:r>
            <a:r>
              <a:rPr lang="hu-HU" sz="1200" dirty="0" smtClean="0"/>
              <a:t> </a:t>
            </a:r>
            <a:r>
              <a:rPr lang="ru-RU" sz="1200" dirty="0" smtClean="0"/>
              <a:t>и</a:t>
            </a:r>
            <a:r>
              <a:rPr lang="hu-HU" sz="1200" dirty="0" smtClean="0"/>
              <a:t> </a:t>
            </a:r>
            <a:r>
              <a:rPr lang="ru-RU" sz="1200" dirty="0" smtClean="0"/>
              <a:t>Энди Вайна</a:t>
            </a:r>
            <a:r>
              <a:rPr lang="hu-HU" sz="1200" dirty="0" smtClean="0"/>
              <a:t> </a:t>
            </a:r>
            <a:r>
              <a:rPr lang="ru-RU" sz="1200" dirty="0" smtClean="0"/>
              <a:t>являются подставными лицами Виктора Орбана</a:t>
            </a:r>
            <a:r>
              <a:rPr lang="hu-HU" sz="1200" dirty="0" smtClean="0"/>
              <a:t>, </a:t>
            </a:r>
            <a:r>
              <a:rPr lang="ru-RU" sz="1200" dirty="0" smtClean="0"/>
              <a:t>и значительная часть огромных прибылей от их бизнеса переходит к премьер-министру</a:t>
            </a:r>
            <a:r>
              <a:rPr lang="hu-HU" sz="1200" dirty="0" smtClean="0"/>
              <a:t>?)</a:t>
            </a:r>
            <a:endParaRPr lang="hu-HU" sz="1200" dirty="0"/>
          </a:p>
        </p:txBody>
      </p:sp>
      <p:graphicFrame>
        <p:nvGraphicFramePr>
          <p:cNvPr id="9" name="Diagram 8"/>
          <p:cNvGraphicFramePr/>
          <p:nvPr/>
        </p:nvGraphicFramePr>
        <p:xfrm>
          <a:off x="467544" y="1419622"/>
          <a:ext cx="7992888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-108520" y="843558"/>
          <a:ext cx="9145016" cy="42999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Szövegdoboz 5"/>
          <p:cNvSpPr txBox="1"/>
          <p:nvPr/>
        </p:nvSpPr>
        <p:spPr>
          <a:xfrm>
            <a:off x="0" y="-20538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Определение современного венгерского политического режима</a:t>
            </a:r>
            <a:endParaRPr lang="hu-HU" sz="2400" b="1" dirty="0" smtClean="0"/>
          </a:p>
          <a:p>
            <a:pPr algn="ctr"/>
            <a:r>
              <a:rPr lang="ru-RU" sz="1600" b="1" dirty="0" smtClean="0"/>
              <a:t>Распределение респондентов по партийным симпатиям</a:t>
            </a:r>
            <a:r>
              <a:rPr lang="hu-HU" sz="1600" b="1" dirty="0" smtClean="0"/>
              <a:t> (%)</a:t>
            </a:r>
          </a:p>
          <a:p>
            <a:pPr algn="ctr"/>
            <a:r>
              <a:rPr lang="hu-HU" sz="1400" dirty="0" smtClean="0"/>
              <a:t>(</a:t>
            </a:r>
            <a:r>
              <a:rPr lang="ru-RU" sz="1400" dirty="0" smtClean="0"/>
              <a:t>Источник</a:t>
            </a:r>
            <a:r>
              <a:rPr lang="hu-HU" sz="1400" dirty="0" smtClean="0"/>
              <a:t>: Medián Public </a:t>
            </a:r>
            <a:r>
              <a:rPr lang="hu-HU" sz="1400" dirty="0" err="1" smtClean="0"/>
              <a:t>Opinion</a:t>
            </a:r>
            <a:r>
              <a:rPr lang="hu-HU" sz="1400" dirty="0" smtClean="0"/>
              <a:t> and Market Research Institute, </a:t>
            </a:r>
            <a:r>
              <a:rPr lang="ru-RU" sz="1400" dirty="0" smtClean="0"/>
              <a:t>декабрь </a:t>
            </a:r>
            <a:r>
              <a:rPr lang="hu-HU" sz="1400" dirty="0" smtClean="0"/>
              <a:t>2017</a:t>
            </a:r>
            <a:r>
              <a:rPr lang="ru-RU" sz="1400" dirty="0" smtClean="0"/>
              <a:t> г.</a:t>
            </a:r>
            <a:r>
              <a:rPr lang="hu-HU" sz="1400" dirty="0" smtClean="0"/>
              <a:t>)</a:t>
            </a:r>
            <a:endParaRPr lang="hu-H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699542"/>
            <a:ext cx="8229600" cy="3607049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hu-HU" sz="5400" dirty="0" smtClean="0"/>
              <a:t>  </a:t>
            </a:r>
            <a:r>
              <a:rPr lang="ru-RU" sz="5400" b="1" dirty="0" smtClean="0"/>
              <a:t>Характеристики</a:t>
            </a:r>
            <a:r>
              <a:rPr lang="hu-HU" sz="5400" b="1" dirty="0" smtClean="0"/>
              <a:t> </a:t>
            </a:r>
            <a:r>
              <a:rPr lang="ru-RU" sz="5400" b="1" dirty="0" smtClean="0"/>
              <a:t>венгерского</a:t>
            </a:r>
            <a:r>
              <a:rPr lang="hu-HU" sz="5400" b="1" dirty="0" smtClean="0"/>
              <a:t> </a:t>
            </a:r>
          </a:p>
          <a:p>
            <a:pPr algn="ctr">
              <a:buNone/>
            </a:pPr>
            <a:r>
              <a:rPr lang="ru-RU" sz="5400" b="1" dirty="0" smtClean="0"/>
              <a:t>посткоммунистического</a:t>
            </a:r>
            <a:r>
              <a:rPr lang="hu-HU" sz="5400" b="1" dirty="0" smtClean="0"/>
              <a:t> </a:t>
            </a:r>
          </a:p>
          <a:p>
            <a:pPr algn="ctr">
              <a:buNone/>
            </a:pPr>
            <a:r>
              <a:rPr lang="ru-RU" sz="5400" b="1" dirty="0"/>
              <a:t>м</a:t>
            </a:r>
            <a:r>
              <a:rPr lang="ru-RU" sz="5400" b="1" dirty="0" smtClean="0"/>
              <a:t>афиозного государства</a:t>
            </a:r>
            <a:endParaRPr lang="hu-HU" sz="5400" b="1" dirty="0"/>
          </a:p>
        </p:txBody>
      </p:sp>
    </p:spTree>
    <p:extLst>
      <p:ext uri="{BB962C8B-B14F-4D97-AF65-F5344CB8AC3E}">
        <p14:creationId xmlns="" xmlns:p14="http://schemas.microsoft.com/office/powerpoint/2010/main" val="19039023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zövegdoboz 4"/>
          <p:cNvSpPr txBox="1"/>
          <p:nvPr/>
        </p:nvSpPr>
        <p:spPr>
          <a:xfrm>
            <a:off x="0" y="195486"/>
            <a:ext cx="9144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Отличительные признаки мафиозного государства как подтипа автократии</a:t>
            </a:r>
            <a:r>
              <a:rPr lang="hu-HU" sz="2400" b="1" dirty="0" smtClean="0"/>
              <a:t>:</a:t>
            </a:r>
          </a:p>
          <a:p>
            <a:pPr marL="457200" indent="-457200"/>
            <a:endParaRPr lang="hu-HU" sz="2000" b="1" dirty="0" smtClean="0"/>
          </a:p>
          <a:p>
            <a:pPr marL="457200" indent="-457200"/>
            <a:r>
              <a:rPr lang="hu-HU" sz="2000" b="1" dirty="0" smtClean="0"/>
              <a:t>1.)  </a:t>
            </a:r>
            <a:r>
              <a:rPr lang="ru-RU" sz="2000" b="1" dirty="0" smtClean="0"/>
              <a:t>Одновременная концентрация политической власти и накопление личного/семейного состояния</a:t>
            </a:r>
            <a:r>
              <a:rPr lang="en-US" sz="2000" b="1" dirty="0" smtClean="0"/>
              <a:t>.</a:t>
            </a:r>
            <a:endParaRPr lang="hu-HU" sz="2000" b="1" dirty="0" smtClean="0"/>
          </a:p>
          <a:p>
            <a:pPr marL="457200" indent="-457200"/>
            <a:r>
              <a:rPr lang="hu-HU" sz="2000" b="1" dirty="0" smtClean="0"/>
              <a:t>2.)  </a:t>
            </a:r>
            <a:r>
              <a:rPr lang="ru-RU" sz="2000" b="1" dirty="0" smtClean="0"/>
              <a:t>Насильственная и систематическая смена политической и экономической элиты</a:t>
            </a:r>
            <a:r>
              <a:rPr lang="hu-HU" sz="2000" b="1" dirty="0" smtClean="0"/>
              <a:t>.</a:t>
            </a:r>
            <a:r>
              <a:rPr lang="ru-RU" sz="2000" b="1" dirty="0" smtClean="0"/>
              <a:t> Она принимает формы</a:t>
            </a:r>
            <a:r>
              <a:rPr lang="hu-HU" sz="2000" b="1" dirty="0" smtClean="0"/>
              <a:t> </a:t>
            </a:r>
            <a:r>
              <a:rPr lang="ru-RU" sz="2000" b="1" i="1" dirty="0" smtClean="0"/>
              <a:t>получения ренты</a:t>
            </a:r>
            <a:r>
              <a:rPr lang="hu-HU" sz="2000" b="1" dirty="0" smtClean="0"/>
              <a:t>, </a:t>
            </a:r>
            <a:r>
              <a:rPr lang="ru-RU" sz="2000" b="1" i="1" dirty="0" smtClean="0"/>
              <a:t>клептократии</a:t>
            </a:r>
            <a:r>
              <a:rPr lang="hu-HU" sz="2000" b="1" dirty="0" smtClean="0"/>
              <a:t> </a:t>
            </a:r>
            <a:r>
              <a:rPr lang="ru-RU" sz="2000" b="1" dirty="0" smtClean="0"/>
              <a:t>и</a:t>
            </a:r>
            <a:r>
              <a:rPr lang="hu-HU" sz="2000" b="1" dirty="0" smtClean="0"/>
              <a:t> </a:t>
            </a:r>
            <a:r>
              <a:rPr lang="ru-RU" sz="2000" b="1" i="1" dirty="0" smtClean="0"/>
              <a:t>руководимого из центра корпоративного захвата</a:t>
            </a:r>
            <a:r>
              <a:rPr lang="hu-HU" sz="2000" b="1" dirty="0" smtClean="0"/>
              <a:t>.</a:t>
            </a:r>
          </a:p>
          <a:p>
            <a:pPr marL="457200" indent="-457200" algn="just"/>
            <a:r>
              <a:rPr lang="hu-HU" sz="2000" b="1" dirty="0" smtClean="0"/>
              <a:t>3.) </a:t>
            </a:r>
            <a:r>
              <a:rPr lang="ru-RU" sz="2000" b="1" dirty="0" smtClean="0"/>
              <a:t>На место применяемого организованным криминальным подпольем незаконного насилия</a:t>
            </a:r>
            <a:r>
              <a:rPr lang="en-US" sz="2000" b="1" dirty="0" smtClean="0"/>
              <a:t>, </a:t>
            </a:r>
            <a:r>
              <a:rPr lang="ru-RU" sz="2000" b="1" dirty="0" smtClean="0"/>
              <a:t>характерного для классической мафии,</a:t>
            </a:r>
            <a:r>
              <a:rPr lang="en-US" sz="2000" b="1" dirty="0" smtClean="0"/>
              <a:t> </a:t>
            </a:r>
            <a:r>
              <a:rPr lang="ru-RU" sz="2000" b="1" dirty="0" smtClean="0"/>
              <a:t>приходит бескровное</a:t>
            </a:r>
            <a:r>
              <a:rPr lang="hu-HU" sz="2000" b="1" dirty="0" smtClean="0"/>
              <a:t>, </a:t>
            </a:r>
            <a:r>
              <a:rPr lang="ru-RU" sz="2000" b="1" dirty="0" smtClean="0"/>
              <a:t>легитимное давление со стороны государственной власти</a:t>
            </a:r>
            <a:r>
              <a:rPr lang="en-US" sz="2000" b="1" dirty="0" smtClean="0"/>
              <a:t>.</a:t>
            </a:r>
            <a:endParaRPr lang="hu-HU" sz="2000" b="1" dirty="0" smtClean="0"/>
          </a:p>
          <a:p>
            <a:pPr marL="457200" indent="-457200" algn="just"/>
            <a:r>
              <a:rPr lang="hu-HU" sz="2000" b="1" dirty="0" smtClean="0"/>
              <a:t>4.) </a:t>
            </a:r>
            <a:r>
              <a:rPr lang="ru-RU" sz="2000" b="1" dirty="0" smtClean="0"/>
              <a:t>Насильственно сокращая частные состояния, м</a:t>
            </a:r>
            <a:r>
              <a:rPr lang="en-US" sz="2000" b="1" dirty="0" smtClean="0"/>
              <a:t>a</a:t>
            </a:r>
            <a:r>
              <a:rPr lang="ru-RU" sz="2000" b="1" dirty="0" smtClean="0"/>
              <a:t>фиозное</a:t>
            </a:r>
            <a:r>
              <a:rPr lang="en-US" sz="2000" b="1" dirty="0" smtClean="0"/>
              <a:t> </a:t>
            </a:r>
            <a:r>
              <a:rPr lang="ru-RU" sz="2000" b="1" dirty="0" smtClean="0"/>
              <a:t>государство</a:t>
            </a:r>
            <a:r>
              <a:rPr lang="en-US" sz="2000" b="1" dirty="0" smtClean="0"/>
              <a:t> </a:t>
            </a:r>
            <a:r>
              <a:rPr lang="ru-RU" sz="2000" b="1" dirty="0" smtClean="0"/>
              <a:t>ликвидирует индивидуальные и анархические формы коррупции и заменяет их</a:t>
            </a:r>
            <a:r>
              <a:rPr lang="en-US" sz="2000" b="1" dirty="0" smtClean="0"/>
              <a:t> </a:t>
            </a:r>
            <a:r>
              <a:rPr lang="ru-RU" sz="2000" b="1" dirty="0" smtClean="0"/>
              <a:t>руководимой «сверху», централизованной и в основном легализованной формой</a:t>
            </a:r>
            <a:r>
              <a:rPr lang="en-US" sz="2000" b="1" dirty="0" smtClean="0"/>
              <a:t>.</a:t>
            </a:r>
            <a:endParaRPr lang="hu-HU" sz="2000" b="1" dirty="0" smtClean="0"/>
          </a:p>
          <a:p>
            <a:pPr marL="457200" indent="-457200" algn="just"/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179512" y="1"/>
            <a:ext cx="885698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/>
            <a:r>
              <a:rPr lang="ru-RU" sz="2200" b="1" dirty="0" smtClean="0"/>
              <a:t>Отличительные признаки мафиозного государства как подтипа автократии</a:t>
            </a:r>
            <a:r>
              <a:rPr lang="hu-HU" sz="2200" b="1" dirty="0" smtClean="0"/>
              <a:t>:</a:t>
            </a:r>
          </a:p>
          <a:p>
            <a:pPr marL="457200" indent="-457200"/>
            <a:endParaRPr lang="hu-HU" sz="2000" b="1" dirty="0" smtClean="0"/>
          </a:p>
          <a:p>
            <a:pPr marL="457200" indent="-457200"/>
            <a:r>
              <a:rPr lang="hu-HU" sz="2000" b="1" dirty="0" smtClean="0"/>
              <a:t>5.) </a:t>
            </a:r>
            <a:r>
              <a:rPr lang="ru-RU" sz="2000" b="1" dirty="0" smtClean="0"/>
              <a:t>Практика огосударствления в мафиозном государстве</a:t>
            </a:r>
            <a:r>
              <a:rPr lang="hu-HU" sz="2000" b="1" dirty="0" smtClean="0"/>
              <a:t>: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ru-RU" sz="1600" b="1" i="1" dirty="0" smtClean="0">
                <a:solidFill>
                  <a:srgbClr val="FF0000"/>
                </a:solidFill>
              </a:rPr>
              <a:t>Обычное реогосударствление </a:t>
            </a:r>
            <a:r>
              <a:rPr lang="ru-RU" sz="1600" b="1" dirty="0" smtClean="0"/>
              <a:t>‒ полная конфискация </a:t>
            </a:r>
            <a:r>
              <a:rPr lang="en-US" sz="1600" b="1" dirty="0" smtClean="0"/>
              <a:t> </a:t>
            </a:r>
            <a:r>
              <a:rPr lang="ru-RU" sz="1600" b="1" dirty="0" smtClean="0"/>
              <a:t>р</a:t>
            </a:r>
            <a:r>
              <a:rPr lang="en-US" sz="1600" b="1" dirty="0" smtClean="0"/>
              <a:t>a</a:t>
            </a:r>
            <a:r>
              <a:rPr lang="ru-RU" sz="1600" b="1" dirty="0" smtClean="0"/>
              <a:t>нее</a:t>
            </a:r>
            <a:r>
              <a:rPr lang="en-US" sz="1600" b="1" dirty="0" smtClean="0"/>
              <a:t> </a:t>
            </a:r>
            <a:r>
              <a:rPr lang="ru-RU" sz="1600" b="1" dirty="0" smtClean="0"/>
              <a:t>приватизированной фирмы государством</a:t>
            </a:r>
            <a:r>
              <a:rPr lang="en-US" sz="1600" b="1" dirty="0" smtClean="0"/>
              <a:t> </a:t>
            </a:r>
            <a:r>
              <a:rPr lang="ru-RU" sz="1600" b="1" dirty="0" smtClean="0"/>
              <a:t>на длительный период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ru-RU" sz="1600" b="1" i="1" dirty="0" smtClean="0">
                <a:solidFill>
                  <a:srgbClr val="FF0000"/>
                </a:solidFill>
              </a:rPr>
              <a:t>Деприватизация </a:t>
            </a:r>
            <a:r>
              <a:rPr lang="ru-RU" sz="1600" b="1" dirty="0" smtClean="0"/>
              <a:t>‒ увеличение доли государства в приватизированных компаниях</a:t>
            </a:r>
            <a:r>
              <a:rPr lang="hu-HU" sz="1600" b="1" dirty="0" smtClean="0"/>
              <a:t> </a:t>
            </a:r>
            <a:r>
              <a:rPr lang="ru-RU" sz="1600" b="1" dirty="0" smtClean="0"/>
              <a:t>и руководимых государством холдинговых структурах</a:t>
            </a:r>
            <a:endParaRPr lang="ru-RU" sz="1600" b="1" i="1" dirty="0" smtClean="0"/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ru-RU" sz="1600" b="1" i="1" dirty="0" smtClean="0">
                <a:solidFill>
                  <a:srgbClr val="FF0000"/>
                </a:solidFill>
              </a:rPr>
              <a:t>Холодное огосударствление</a:t>
            </a:r>
            <a:r>
              <a:rPr lang="ru-RU" sz="1600" b="1" dirty="0" smtClean="0">
                <a:solidFill>
                  <a:srgbClr val="FF0000"/>
                </a:solidFill>
              </a:rPr>
              <a:t> </a:t>
            </a:r>
            <a:r>
              <a:rPr lang="ru-RU" sz="1600" b="1" dirty="0" smtClean="0"/>
              <a:t>‒ огосударствление </a:t>
            </a:r>
            <a:r>
              <a:rPr lang="ru-RU" sz="1600" b="1" dirty="0"/>
              <a:t>определенных </a:t>
            </a:r>
            <a:r>
              <a:rPr lang="ru-RU" sz="1600" b="1" dirty="0" smtClean="0"/>
              <a:t>рыночных</a:t>
            </a:r>
            <a:r>
              <a:rPr lang="en-US" sz="1600" b="1" dirty="0" smtClean="0"/>
              <a:t> </a:t>
            </a:r>
            <a:r>
              <a:rPr lang="ru-RU" sz="1600" b="1" dirty="0" smtClean="0"/>
              <a:t>элементов экономической среды</a:t>
            </a:r>
            <a:endParaRPr lang="hu-HU" sz="1600" b="1" dirty="0" smtClean="0"/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ru-RU" sz="1600" b="1" i="1" dirty="0" smtClean="0">
                <a:solidFill>
                  <a:srgbClr val="FF0000"/>
                </a:solidFill>
              </a:rPr>
              <a:t>Грабительское огосударствление </a:t>
            </a:r>
            <a:r>
              <a:rPr lang="ru-RU" sz="1600" b="1" dirty="0" smtClean="0"/>
              <a:t>означает огосударствление частных активов</a:t>
            </a:r>
            <a:endParaRPr lang="hu-HU" sz="1600" b="1" dirty="0" smtClean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ru-RU" sz="1600" b="1" i="1" dirty="0" smtClean="0">
                <a:solidFill>
                  <a:srgbClr val="FF0000"/>
                </a:solidFill>
              </a:rPr>
              <a:t>Огосударствление с захватом рынка</a:t>
            </a:r>
            <a:r>
              <a:rPr lang="ru-RU" sz="1600" b="1" dirty="0" smtClean="0">
                <a:solidFill>
                  <a:srgbClr val="FF0000"/>
                </a:solidFill>
              </a:rPr>
              <a:t> </a:t>
            </a:r>
            <a:r>
              <a:rPr lang="ru-RU" sz="1600" b="1" dirty="0" smtClean="0"/>
              <a:t>‒ огосударствление экономической деятельности или прав на нее</a:t>
            </a:r>
            <a:endParaRPr lang="hu-HU" sz="1600" b="1" i="1" dirty="0" smtClean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hu-HU" sz="1600" b="1" i="1" dirty="0" err="1" smtClean="0">
                <a:solidFill>
                  <a:srgbClr val="FF0000"/>
                </a:solidFill>
              </a:rPr>
              <a:t>Огосударствление</a:t>
            </a:r>
            <a:r>
              <a:rPr lang="hu-HU" sz="1600" b="1" i="1" dirty="0" smtClean="0">
                <a:solidFill>
                  <a:srgbClr val="FF0000"/>
                </a:solidFill>
              </a:rPr>
              <a:t> </a:t>
            </a:r>
            <a:r>
              <a:rPr lang="hu-HU" sz="1600" b="1" i="1" dirty="0" err="1" smtClean="0">
                <a:solidFill>
                  <a:srgbClr val="FF0000"/>
                </a:solidFill>
              </a:rPr>
              <a:t>посредством</a:t>
            </a:r>
            <a:r>
              <a:rPr lang="hu-HU" sz="1600" b="1" i="1" dirty="0" smtClean="0">
                <a:solidFill>
                  <a:srgbClr val="FF0000"/>
                </a:solidFill>
              </a:rPr>
              <a:t> </a:t>
            </a:r>
            <a:r>
              <a:rPr lang="hu-HU" sz="1600" b="1" i="1" dirty="0" err="1" smtClean="0">
                <a:solidFill>
                  <a:srgbClr val="FF0000"/>
                </a:solidFill>
              </a:rPr>
              <a:t>захвата</a:t>
            </a:r>
            <a:r>
              <a:rPr lang="hu-HU" sz="1600" b="1" i="1" dirty="0" smtClean="0">
                <a:solidFill>
                  <a:srgbClr val="FF0000"/>
                </a:solidFill>
              </a:rPr>
              <a:t> </a:t>
            </a:r>
            <a:r>
              <a:rPr lang="hu-HU" sz="1600" b="1" i="1" dirty="0" err="1" smtClean="0">
                <a:solidFill>
                  <a:srgbClr val="FF0000"/>
                </a:solidFill>
              </a:rPr>
              <a:t>компетенции</a:t>
            </a:r>
            <a:r>
              <a:rPr lang="ru-RU" sz="1600" b="1" i="1" dirty="0" smtClean="0"/>
              <a:t> </a:t>
            </a:r>
            <a:r>
              <a:rPr lang="ru-RU" sz="1600" b="1" dirty="0" smtClean="0"/>
              <a:t>означает присвоение центром муниципальных обязанностей</a:t>
            </a:r>
            <a:endParaRPr lang="hu-HU" sz="1600" b="1" dirty="0" smtClean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hu-HU" sz="1600" b="1" i="1" dirty="0" err="1" smtClean="0">
                <a:solidFill>
                  <a:srgbClr val="FF0000"/>
                </a:solidFill>
              </a:rPr>
              <a:t>Транзитн</a:t>
            </a:r>
            <a:r>
              <a:rPr lang="ru-RU" sz="1600" b="1" i="1" dirty="0" smtClean="0">
                <a:solidFill>
                  <a:srgbClr val="FF0000"/>
                </a:solidFill>
              </a:rPr>
              <a:t>ое огосударствление</a:t>
            </a:r>
            <a:r>
              <a:rPr lang="ru-RU" sz="1600" b="1" dirty="0" smtClean="0">
                <a:solidFill>
                  <a:srgbClr val="FF0000"/>
                </a:solidFill>
              </a:rPr>
              <a:t> </a:t>
            </a:r>
            <a:r>
              <a:rPr lang="ru-RU" sz="1600" b="1" dirty="0" smtClean="0"/>
              <a:t>‒ взятие частной фирмы во «временную опеку государства»</a:t>
            </a:r>
            <a:endParaRPr lang="hu-HU" sz="1600" b="1" dirty="0" smtClean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ru-RU" sz="1600" b="1" i="1" dirty="0" smtClean="0">
                <a:solidFill>
                  <a:srgbClr val="FF0000"/>
                </a:solidFill>
              </a:rPr>
              <a:t>Огосударствление с перекачиванием денег</a:t>
            </a:r>
            <a:r>
              <a:rPr lang="en-US" sz="1600" b="1" i="1" dirty="0" smtClean="0">
                <a:solidFill>
                  <a:srgbClr val="FF0000"/>
                </a:solidFill>
              </a:rPr>
              <a:t> </a:t>
            </a:r>
            <a:r>
              <a:rPr lang="ru-RU" sz="1600" b="1" dirty="0"/>
              <a:t>‒ </a:t>
            </a:r>
            <a:r>
              <a:rPr lang="en-US" sz="1600" b="1" dirty="0" smtClean="0"/>
              <a:t> </a:t>
            </a:r>
            <a:r>
              <a:rPr lang="ru-RU" sz="1600" b="1" dirty="0" smtClean="0"/>
              <a:t>огосударствление убытков и приватизация прибыли от экономической деятельности</a:t>
            </a:r>
            <a:endParaRPr lang="en-US" sz="1600" b="1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zövegdoboz 4"/>
          <p:cNvSpPr txBox="1"/>
          <p:nvPr/>
        </p:nvSpPr>
        <p:spPr>
          <a:xfrm>
            <a:off x="251520" y="267494"/>
            <a:ext cx="871296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/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400" b="1" dirty="0" smtClean="0"/>
              <a:t>Отличительные признаки мафиозного государства как подтипа автократии</a:t>
            </a:r>
            <a:r>
              <a:rPr lang="hu-HU" sz="2400" b="1" dirty="0" smtClean="0"/>
              <a:t>:</a:t>
            </a:r>
          </a:p>
          <a:p>
            <a:pPr marL="457200" indent="-457200"/>
            <a:endParaRPr lang="hu-HU" sz="28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457200" indent="-457200"/>
            <a:r>
              <a:rPr lang="hu-HU" sz="2000" b="1" dirty="0" smtClean="0"/>
              <a:t>6.) </a:t>
            </a:r>
            <a:r>
              <a:rPr lang="ru-RU" sz="2000" b="1" dirty="0" smtClean="0"/>
              <a:t>Ключевые игроки мафиозного государства</a:t>
            </a:r>
            <a:r>
              <a:rPr lang="hu-HU" sz="2000" b="1" dirty="0" smtClean="0"/>
              <a:t>:</a:t>
            </a:r>
          </a:p>
          <a:p>
            <a:pPr marL="457200" indent="-457200"/>
            <a:endParaRPr lang="hu-HU" sz="2000" b="1" dirty="0" smtClean="0"/>
          </a:p>
          <a:p>
            <a:pPr marL="1714500" lvl="3" indent="-342900">
              <a:buFont typeface="Wingdings" panose="05000000000000000000" pitchFamily="2" charset="2"/>
              <a:buChar char="Ø"/>
            </a:pPr>
            <a:r>
              <a:rPr lang="ru-RU" sz="2000" b="1" dirty="0" smtClean="0"/>
              <a:t>полигарх</a:t>
            </a:r>
            <a:endParaRPr lang="hu-HU" sz="2000" b="1" dirty="0" smtClean="0"/>
          </a:p>
          <a:p>
            <a:pPr marL="1714500" lvl="3" indent="-342900">
              <a:buFont typeface="Wingdings" panose="05000000000000000000" pitchFamily="2" charset="2"/>
              <a:buChar char="Ø"/>
            </a:pPr>
            <a:r>
              <a:rPr lang="hu-HU" sz="2000" b="1" dirty="0" smtClean="0"/>
              <a:t>o</a:t>
            </a:r>
            <a:r>
              <a:rPr lang="ru-RU" sz="2000" b="1" dirty="0" smtClean="0"/>
              <a:t>лигарх</a:t>
            </a:r>
            <a:endParaRPr lang="hu-HU" sz="2000" b="1" dirty="0" smtClean="0"/>
          </a:p>
          <a:p>
            <a:pPr marL="1714500" lvl="3" indent="-342900">
              <a:buFont typeface="Wingdings" panose="05000000000000000000" pitchFamily="2" charset="2"/>
              <a:buChar char="Ø"/>
            </a:pPr>
            <a:r>
              <a:rPr lang="ru-RU" sz="2000" b="1" dirty="0"/>
              <a:t>м</a:t>
            </a:r>
            <a:r>
              <a:rPr lang="ru-RU" sz="2000" b="1" dirty="0" smtClean="0"/>
              <a:t>арионетка, подставное лицо</a:t>
            </a:r>
            <a:endParaRPr lang="hu-HU" sz="2000" b="1" dirty="0" smtClean="0"/>
          </a:p>
          <a:p>
            <a:pPr marL="1714500" lvl="3" indent="-342900">
              <a:buFont typeface="Wingdings" panose="05000000000000000000" pitchFamily="2" charset="2"/>
              <a:buChar char="Ø"/>
            </a:pPr>
            <a:r>
              <a:rPr lang="ru-RU" sz="2000" b="1" dirty="0" smtClean="0"/>
              <a:t>брокер-коррупционер</a:t>
            </a:r>
            <a:endParaRPr lang="hu-HU" sz="2000" b="1" dirty="0" smtClean="0"/>
          </a:p>
          <a:p>
            <a:pPr marL="1714500" lvl="3" indent="-342900">
              <a:buFont typeface="Wingdings" panose="05000000000000000000" pitchFamily="2" charset="2"/>
              <a:buChar char="Ø"/>
            </a:pPr>
            <a:r>
              <a:rPr lang="ru-RU" sz="2000" b="1" dirty="0" smtClean="0"/>
              <a:t>телохранители и секретная служба приемной политической семьи</a:t>
            </a:r>
            <a:endParaRPr lang="hu-HU" sz="2000" b="1" dirty="0" smtClean="0"/>
          </a:p>
          <a:p>
            <a:pPr marL="457200" indent="-457200"/>
            <a:endParaRPr lang="hu-HU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zövegdoboz 4"/>
          <p:cNvSpPr txBox="1"/>
          <p:nvPr/>
        </p:nvSpPr>
        <p:spPr>
          <a:xfrm>
            <a:off x="251520" y="339502"/>
            <a:ext cx="878497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/>
            <a:r>
              <a:rPr lang="en-US" sz="2400" b="1" dirty="0" smtClean="0"/>
              <a:t> </a:t>
            </a:r>
            <a:r>
              <a:rPr lang="ru-RU" sz="2400" b="1" dirty="0" smtClean="0"/>
              <a:t>Отличительные признаки мафиозного государства как подтипа автократии</a:t>
            </a:r>
            <a:r>
              <a:rPr lang="hu-HU" sz="2400" b="1" dirty="0" smtClean="0"/>
              <a:t>:</a:t>
            </a:r>
          </a:p>
          <a:p>
            <a:pPr marL="457200" indent="-457200"/>
            <a:endParaRPr lang="hu-HU" sz="28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457200" indent="-457200"/>
            <a:r>
              <a:rPr lang="hu-HU" sz="2000" b="1" dirty="0" smtClean="0"/>
              <a:t>7.)   </a:t>
            </a:r>
            <a:r>
              <a:rPr lang="ru-RU" sz="2000" b="1" dirty="0" smtClean="0"/>
              <a:t>Решения принимаются вне компетенции формализованных, легитимных органов</a:t>
            </a:r>
            <a:r>
              <a:rPr lang="hu-HU" sz="2000" b="1" dirty="0" smtClean="0"/>
              <a:t>. </a:t>
            </a:r>
            <a:r>
              <a:rPr lang="ru-RU" sz="2000" b="1" dirty="0" smtClean="0"/>
              <a:t>Неформальная управленческая сеть</a:t>
            </a:r>
            <a:r>
              <a:rPr lang="hu-HU" sz="2000" b="1" dirty="0" smtClean="0"/>
              <a:t>. </a:t>
            </a:r>
            <a:r>
              <a:rPr lang="ru-RU" sz="2000" b="1" dirty="0" smtClean="0"/>
              <a:t>Это не «политбюро» коммунистической партии, а «полипбюро» приемной политической семьи или «двор патрона»</a:t>
            </a:r>
            <a:r>
              <a:rPr lang="en-US" sz="2000" b="1" dirty="0" smtClean="0"/>
              <a:t>.</a:t>
            </a:r>
            <a:endParaRPr lang="hu-HU" sz="2000" b="1" dirty="0" smtClean="0"/>
          </a:p>
          <a:p>
            <a:pPr marL="457200" indent="-457200"/>
            <a:endParaRPr lang="hu-HU" sz="2000" b="1" dirty="0" smtClean="0"/>
          </a:p>
          <a:p>
            <a:pPr marL="457200" indent="-457200"/>
            <a:r>
              <a:rPr lang="hu-HU" sz="2000" b="1" dirty="0" smtClean="0"/>
              <a:t>8.)   </a:t>
            </a:r>
            <a:r>
              <a:rPr lang="ru-RU" sz="2000" b="1" dirty="0" smtClean="0"/>
              <a:t>На смену автономным и нормативным индивидуальным и институциональным позициям приходят </a:t>
            </a:r>
            <a:r>
              <a:rPr lang="ru-RU" sz="2000" b="1" i="1" dirty="0" smtClean="0"/>
              <a:t>патронажно-клиентарная цепь вассальных отношений</a:t>
            </a:r>
            <a:r>
              <a:rPr lang="en-US" sz="2000" b="1" dirty="0" smtClean="0"/>
              <a:t>.</a:t>
            </a:r>
            <a:endParaRPr lang="ru-RU" sz="2000" b="1" dirty="0" smtClean="0"/>
          </a:p>
          <a:p>
            <a:pPr marL="914400" lvl="1" indent="-457200" algn="just">
              <a:buFont typeface="Wingdings" panose="05000000000000000000" pitchFamily="2" charset="2"/>
              <a:buChar char="Ø"/>
            </a:pPr>
            <a:r>
              <a:rPr lang="ru-RU" sz="2000" b="1" dirty="0" smtClean="0"/>
              <a:t>Патрон и приемная политическая семья</a:t>
            </a:r>
            <a:r>
              <a:rPr lang="hu-HU" sz="2000" b="1" dirty="0" smtClean="0"/>
              <a:t>.</a:t>
            </a:r>
            <a:endParaRPr lang="ru-RU" sz="2000" b="1" dirty="0" smtClean="0"/>
          </a:p>
          <a:p>
            <a:pPr lvl="2" indent="-457200" algn="just">
              <a:buFont typeface="Wingdings" panose="05000000000000000000" pitchFamily="2" charset="2"/>
              <a:buChar char="Ø"/>
            </a:pPr>
            <a:r>
              <a:rPr lang="ru-RU" sz="2000" b="1" dirty="0" smtClean="0"/>
              <a:t>Вместо конкурентного рынка</a:t>
            </a:r>
            <a:r>
              <a:rPr lang="hu-HU" sz="2000" b="1" dirty="0" smtClean="0"/>
              <a:t>: </a:t>
            </a:r>
            <a:r>
              <a:rPr lang="ru-RU" sz="2000" b="1" i="1" dirty="0" smtClean="0"/>
              <a:t>реляционный рынок</a:t>
            </a:r>
            <a:r>
              <a:rPr lang="hu-HU" sz="2000" b="1" i="1" dirty="0" smtClean="0"/>
              <a:t> </a:t>
            </a:r>
            <a:r>
              <a:rPr lang="ru-RU" sz="2000" b="1" i="1" dirty="0" smtClean="0"/>
              <a:t>и</a:t>
            </a:r>
            <a:r>
              <a:rPr lang="hu-HU" sz="2000" b="1" i="1" dirty="0" smtClean="0"/>
              <a:t> </a:t>
            </a:r>
            <a:r>
              <a:rPr lang="ru-RU" sz="2000" b="1" i="1" dirty="0" smtClean="0"/>
              <a:t>реляционное перераспределение рынка</a:t>
            </a:r>
            <a:r>
              <a:rPr lang="hu-HU" sz="2000" b="1" dirty="0" smtClean="0"/>
              <a:t>.</a:t>
            </a:r>
            <a:endParaRPr lang="hu-HU" sz="2000" b="1" dirty="0"/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hu-HU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zövegdoboz 5"/>
          <p:cNvSpPr txBox="1"/>
          <p:nvPr/>
        </p:nvSpPr>
        <p:spPr>
          <a:xfrm>
            <a:off x="179512" y="339502"/>
            <a:ext cx="8784976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>
              <a:spcAft>
                <a:spcPts val="600"/>
              </a:spcAft>
            </a:pPr>
            <a:r>
              <a:rPr lang="ru-RU" sz="2400" b="1" dirty="0" smtClean="0"/>
              <a:t>Отличительные признаки мафиозного государства как подтипа автократии</a:t>
            </a:r>
            <a:r>
              <a:rPr lang="hu-HU" sz="2400" b="1" dirty="0" smtClean="0"/>
              <a:t>:</a:t>
            </a:r>
          </a:p>
          <a:p>
            <a:pPr marL="457200" indent="-457200" algn="ctr">
              <a:spcAft>
                <a:spcPts val="600"/>
              </a:spcAft>
            </a:pPr>
            <a:endParaRPr lang="hu-HU" sz="2400" b="1" dirty="0" smtClean="0"/>
          </a:p>
          <a:p>
            <a:pPr marL="457200" indent="-457200">
              <a:spcAft>
                <a:spcPts val="600"/>
              </a:spcAft>
            </a:pPr>
            <a:r>
              <a:rPr lang="hu-HU" sz="2400" b="1" dirty="0" smtClean="0"/>
              <a:t> </a:t>
            </a:r>
            <a:r>
              <a:rPr lang="hu-HU" sz="2000" b="1" dirty="0" smtClean="0"/>
              <a:t>9.) </a:t>
            </a:r>
            <a:r>
              <a:rPr lang="ru-RU" sz="2000" b="1" i="1" dirty="0" smtClean="0"/>
              <a:t>Слуги патрона</a:t>
            </a:r>
            <a:r>
              <a:rPr lang="hu-HU" sz="2000" b="1" dirty="0" smtClean="0"/>
              <a:t>: </a:t>
            </a:r>
            <a:r>
              <a:rPr lang="ru-RU" sz="2000" b="1" dirty="0"/>
              <a:t>з</a:t>
            </a:r>
            <a:r>
              <a:rPr lang="ru-RU" sz="2000" b="1" dirty="0" smtClean="0"/>
              <a:t>ахват важнейших административных постов осуществляется не «партийными комиссарами», лояльными к партии</a:t>
            </a:r>
            <a:r>
              <a:rPr lang="en-US" sz="2000" b="1" dirty="0" smtClean="0"/>
              <a:t>, </a:t>
            </a:r>
            <a:r>
              <a:rPr lang="ru-RU" sz="2000" b="1" dirty="0" smtClean="0"/>
              <a:t>а клиентами,  лояльными к патрону, главе приемной политической семьи.</a:t>
            </a:r>
            <a:endParaRPr lang="hu-HU" sz="2000" b="1" dirty="0" smtClean="0"/>
          </a:p>
          <a:p>
            <a:pPr marL="457200" indent="-457200">
              <a:spcAft>
                <a:spcPts val="600"/>
              </a:spcAft>
            </a:pPr>
            <a:r>
              <a:rPr lang="en-US" sz="2000" b="1" dirty="0" smtClean="0"/>
              <a:t> </a:t>
            </a:r>
            <a:endParaRPr lang="hu-HU" sz="2000" b="1" dirty="0" smtClean="0"/>
          </a:p>
          <a:p>
            <a:pPr marL="457200" indent="-457200"/>
            <a:r>
              <a:rPr lang="hu-HU" sz="2000" b="1" dirty="0" smtClean="0"/>
              <a:t>10.) </a:t>
            </a:r>
            <a:r>
              <a:rPr lang="ru-RU" sz="2000" b="1" dirty="0" smtClean="0"/>
              <a:t>Общественные интересы систематически подчиняются частным</a:t>
            </a:r>
            <a:r>
              <a:rPr lang="hu-HU" sz="2000" b="1" dirty="0" smtClean="0"/>
              <a:t>;</a:t>
            </a:r>
            <a:r>
              <a:rPr lang="en-US" sz="2000" b="1" dirty="0" smtClean="0"/>
              <a:t> </a:t>
            </a:r>
            <a:r>
              <a:rPr lang="ru-RU" sz="2000" b="1" dirty="0" smtClean="0"/>
              <a:t>решения нацелены на концентрацию власти и одновременно на обогащение приемной политической семьи</a:t>
            </a:r>
            <a:r>
              <a:rPr lang="hu-HU" sz="2000" b="1" dirty="0" smtClean="0"/>
              <a:t>.  </a:t>
            </a:r>
            <a:r>
              <a:rPr lang="ru-RU" sz="2000" b="1" dirty="0" smtClean="0"/>
              <a:t>На место </a:t>
            </a:r>
            <a:r>
              <a:rPr lang="ru-RU" sz="2000" b="1" dirty="0"/>
              <a:t>«</a:t>
            </a:r>
            <a:r>
              <a:rPr lang="en-US" sz="2000" b="1" dirty="0"/>
              <a:t>rule of law</a:t>
            </a:r>
            <a:r>
              <a:rPr lang="ru-RU" sz="2000" b="1" dirty="0"/>
              <a:t>» </a:t>
            </a:r>
            <a:r>
              <a:rPr lang="ru-RU" sz="2000" b="1" dirty="0" smtClean="0"/>
              <a:t>приходит «</a:t>
            </a:r>
            <a:r>
              <a:rPr lang="hu-HU" sz="2000" b="1" dirty="0"/>
              <a:t>l</a:t>
            </a:r>
            <a:r>
              <a:rPr lang="en-US" sz="2000" b="1" dirty="0"/>
              <a:t>aw of rule</a:t>
            </a:r>
            <a:r>
              <a:rPr lang="ru-RU" sz="2000" b="1" dirty="0"/>
              <a:t>»</a:t>
            </a:r>
            <a:r>
              <a:rPr lang="en-US" sz="2000" b="1" dirty="0"/>
              <a:t> .</a:t>
            </a:r>
            <a:r>
              <a:rPr lang="hu-HU" sz="2000" b="1" dirty="0" smtClean="0"/>
              <a:t> </a:t>
            </a:r>
            <a:r>
              <a:rPr lang="ru-RU" sz="2000" b="1" dirty="0" smtClean="0"/>
              <a:t>Д</a:t>
            </a:r>
            <a:r>
              <a:rPr lang="ru-RU" sz="2000" b="1" i="1" dirty="0" smtClean="0"/>
              <a:t>ействующий по заказу парламент</a:t>
            </a:r>
            <a:r>
              <a:rPr lang="hu-HU" sz="2000" b="1" i="1" dirty="0" smtClean="0"/>
              <a:t> </a:t>
            </a:r>
            <a:r>
              <a:rPr lang="ru-RU" sz="2000" b="1" i="1" dirty="0" smtClean="0"/>
              <a:t>и проведение селективных законов</a:t>
            </a:r>
            <a:r>
              <a:rPr lang="hu-HU" sz="2000" b="1" i="1" dirty="0" smtClean="0"/>
              <a:t>.</a:t>
            </a:r>
            <a:endParaRPr lang="hu-HU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zövegdoboz 5"/>
          <p:cNvSpPr txBox="1"/>
          <p:nvPr/>
        </p:nvSpPr>
        <p:spPr>
          <a:xfrm>
            <a:off x="179512" y="339502"/>
            <a:ext cx="885698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/>
            <a:r>
              <a:rPr lang="ru-RU" sz="2400" b="1" dirty="0" smtClean="0"/>
              <a:t>Отличительные признаки мафиозного государства как подтипа автократии </a:t>
            </a:r>
            <a:r>
              <a:rPr lang="hu-HU" sz="2400" b="1" dirty="0" smtClean="0"/>
              <a:t>:</a:t>
            </a:r>
          </a:p>
          <a:p>
            <a:pPr marL="457200" indent="-457200" algn="ctr"/>
            <a:endParaRPr lang="hu-HU" sz="2400" b="1" dirty="0" smtClean="0"/>
          </a:p>
          <a:p>
            <a:pPr marL="457200" indent="-457200"/>
            <a:endParaRPr lang="hu-HU" sz="2400" dirty="0" smtClean="0"/>
          </a:p>
          <a:p>
            <a:pPr marL="457200" indent="-457200"/>
            <a:r>
              <a:rPr lang="hu-HU" sz="2000" b="1" dirty="0" smtClean="0"/>
              <a:t>11.)   Ma</a:t>
            </a:r>
            <a:r>
              <a:rPr lang="ru-RU" sz="2000" b="1" dirty="0" smtClean="0"/>
              <a:t>фиозное государство не управляется идеологией</a:t>
            </a:r>
            <a:r>
              <a:rPr lang="ru-RU" sz="2000" b="1" dirty="0"/>
              <a:t>, </a:t>
            </a:r>
            <a:r>
              <a:rPr lang="ru-RU" sz="2000" b="1" dirty="0" smtClean="0"/>
              <a:t>а пользуется ею</a:t>
            </a:r>
            <a:r>
              <a:rPr lang="hu-HU" sz="2000" b="1" dirty="0" smtClean="0"/>
              <a:t>.</a:t>
            </a:r>
          </a:p>
          <a:p>
            <a:pPr marL="457200" indent="-457200"/>
            <a:endParaRPr lang="en-US" sz="2000" b="1" dirty="0" smtClean="0"/>
          </a:p>
          <a:p>
            <a:pPr marL="457200" indent="-457200"/>
            <a:endParaRPr lang="hu-HU" sz="2000" dirty="0" smtClean="0"/>
          </a:p>
          <a:p>
            <a:pPr marL="457200" indent="-457200" algn="just"/>
            <a:r>
              <a:rPr lang="hu-HU" sz="2000" b="1" dirty="0" smtClean="0"/>
              <a:t>12.) </a:t>
            </a:r>
            <a:r>
              <a:rPr lang="ru-RU" sz="2000" b="1" dirty="0" smtClean="0"/>
              <a:t>Мафиозное государство вынуждено преодолевать разрыв между социологической природой и легитимацией автократического режима с помощью псевдодемократических процедур с ограничением гражданских прав и электоральной демократии</a:t>
            </a:r>
            <a:r>
              <a:rPr lang="en-US" sz="2000" b="1" dirty="0" smtClean="0"/>
              <a:t>. </a:t>
            </a:r>
            <a:r>
              <a:rPr lang="ru-RU" sz="2000" b="1" dirty="0" smtClean="0"/>
              <a:t>Оно не является ни либеральной демократией, ни диктатурой, основанной только на силовом принуждении</a:t>
            </a:r>
            <a:r>
              <a:rPr lang="en-US" sz="2000" b="1" dirty="0" smtClean="0"/>
              <a:t>.</a:t>
            </a:r>
            <a:endParaRPr lang="hu-HU" sz="2000" b="1" dirty="0" smtClean="0"/>
          </a:p>
          <a:p>
            <a:pPr marL="457200" indent="-457200"/>
            <a:endParaRPr lang="hu-HU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30324"/>
            <a:ext cx="8208912" cy="497210"/>
          </a:xfrm>
        </p:spPr>
        <p:txBody>
          <a:bodyPr>
            <a:normAutofit fontScale="90000"/>
          </a:bodyPr>
          <a:lstStyle/>
          <a:p>
            <a:r>
              <a:rPr lang="ru-RU" sz="3400" b="1" dirty="0" smtClean="0"/>
              <a:t>Иллюзии,</a:t>
            </a:r>
            <a:r>
              <a:rPr lang="en-US" sz="3400" b="1" dirty="0" smtClean="0"/>
              <a:t> </a:t>
            </a:r>
            <a:r>
              <a:rPr lang="ru-RU" sz="3400" b="1" dirty="0" smtClean="0"/>
              <a:t>развеянные</a:t>
            </a:r>
            <a:r>
              <a:rPr lang="en-US" sz="3400" b="1" dirty="0" smtClean="0"/>
              <a:t> </a:t>
            </a:r>
            <a:r>
              <a:rPr lang="ru-RU" sz="3400" b="1" dirty="0" smtClean="0"/>
              <a:t>жесткими структурами</a:t>
            </a:r>
            <a:endParaRPr lang="hu-HU" sz="3400" dirty="0"/>
          </a:p>
        </p:txBody>
      </p:sp>
      <p:sp>
        <p:nvSpPr>
          <p:cNvPr id="5" name="Téglalap 4"/>
          <p:cNvSpPr/>
          <p:nvPr/>
        </p:nvSpPr>
        <p:spPr>
          <a:xfrm>
            <a:off x="107504" y="555526"/>
            <a:ext cx="892848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Иллюзии</a:t>
            </a:r>
            <a:r>
              <a:rPr lang="en-US" sz="2400" b="1" dirty="0" smtClean="0"/>
              <a:t>: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000" b="1" dirty="0"/>
              <a:t>л</a:t>
            </a:r>
            <a:r>
              <a:rPr lang="ru-RU" sz="2000" b="1" dirty="0" smtClean="0"/>
              <a:t>инейного прогресса в сторону</a:t>
            </a:r>
            <a:r>
              <a:rPr lang="en-US" sz="2000" b="1" dirty="0" smtClean="0"/>
              <a:t> </a:t>
            </a:r>
            <a:r>
              <a:rPr lang="ru-RU" sz="2000" b="1" dirty="0" smtClean="0"/>
              <a:t>либеральной демократии</a:t>
            </a:r>
            <a:r>
              <a:rPr lang="en-US" sz="2000" b="1" dirty="0" smtClean="0"/>
              <a:t> </a:t>
            </a:r>
            <a:r>
              <a:rPr lang="ru-RU" sz="2000" b="1" dirty="0" smtClean="0"/>
              <a:t>после</a:t>
            </a:r>
            <a:r>
              <a:rPr lang="en-US" sz="2000" b="1" dirty="0" smtClean="0"/>
              <a:t> </a:t>
            </a:r>
            <a:r>
              <a:rPr lang="ru-RU" sz="2000" b="1" dirty="0" smtClean="0"/>
              <a:t>смены</a:t>
            </a:r>
            <a:r>
              <a:rPr lang="en-US" sz="2000" b="1" dirty="0" smtClean="0"/>
              <a:t> </a:t>
            </a:r>
            <a:r>
              <a:rPr lang="ru-RU" sz="2000" b="1" dirty="0" smtClean="0"/>
              <a:t>политического режима</a:t>
            </a:r>
            <a:r>
              <a:rPr lang="en-US" sz="2000" b="1" dirty="0" smtClean="0"/>
              <a:t> </a:t>
            </a:r>
            <a:r>
              <a:rPr lang="ru-RU" sz="2000" b="1" dirty="0" smtClean="0"/>
              <a:t>в</a:t>
            </a:r>
            <a:r>
              <a:rPr lang="en-US" sz="2000" b="1" dirty="0" smtClean="0"/>
              <a:t> 1989-1990</a:t>
            </a:r>
            <a:r>
              <a:rPr lang="ru-RU" sz="2000" b="1" dirty="0" smtClean="0"/>
              <a:t> гг.</a:t>
            </a:r>
            <a:r>
              <a:rPr lang="en-US" sz="2000" b="1" dirty="0" smtClean="0"/>
              <a:t>;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000" b="1" dirty="0" smtClean="0"/>
              <a:t>любой режим может быть создан на развалинах любой коммунистической диктатуры</a:t>
            </a:r>
            <a:r>
              <a:rPr lang="en-US" sz="2000" b="1" dirty="0" smtClean="0"/>
              <a:t>.</a:t>
            </a:r>
          </a:p>
          <a:p>
            <a:pPr algn="ctr"/>
            <a:endParaRPr lang="en-US" sz="2000" b="1" dirty="0" smtClean="0"/>
          </a:p>
          <a:p>
            <a:r>
              <a:rPr lang="ru-RU" sz="2400" b="1" dirty="0" smtClean="0"/>
              <a:t>Жесткие структуры</a:t>
            </a:r>
            <a:r>
              <a:rPr lang="en-US" sz="2400" b="1" dirty="0" smtClean="0"/>
              <a:t>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000" b="1" dirty="0" smtClean="0"/>
              <a:t>отсутствие надлежащего разграничения</a:t>
            </a:r>
            <a:r>
              <a:rPr lang="en-US" sz="2000" b="1" dirty="0" smtClean="0"/>
              <a:t> </a:t>
            </a:r>
            <a:r>
              <a:rPr lang="ru-RU" sz="2000" b="1" dirty="0" smtClean="0"/>
              <a:t>трех сфер социальной деятельности</a:t>
            </a:r>
            <a:r>
              <a:rPr lang="en-US" sz="2000" b="1" dirty="0" smtClean="0"/>
              <a:t> (</a:t>
            </a:r>
            <a:r>
              <a:rPr lang="ru-RU" sz="2000" b="1" dirty="0" smtClean="0"/>
              <a:t>политической</a:t>
            </a:r>
            <a:r>
              <a:rPr lang="en-US" sz="2000" b="1" dirty="0" smtClean="0"/>
              <a:t>, </a:t>
            </a:r>
            <a:r>
              <a:rPr lang="ru-RU" sz="2000" b="1" dirty="0" smtClean="0"/>
              <a:t>рыночной</a:t>
            </a:r>
            <a:r>
              <a:rPr lang="en-US" sz="2000" b="1" dirty="0" smtClean="0"/>
              <a:t>, </a:t>
            </a:r>
            <a:r>
              <a:rPr lang="ru-RU" sz="2000" b="1" dirty="0" smtClean="0"/>
              <a:t>общественной</a:t>
            </a:r>
            <a:r>
              <a:rPr lang="en-US" sz="2000" b="1" dirty="0" smtClean="0"/>
              <a:t>) (</a:t>
            </a:r>
            <a:r>
              <a:rPr lang="ru-RU" sz="2000" b="1" dirty="0" smtClean="0"/>
              <a:t>Клаус Оффе</a:t>
            </a:r>
            <a:r>
              <a:rPr lang="en-US" sz="2000" b="1" dirty="0" smtClean="0"/>
              <a:t>);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000" b="1" dirty="0" smtClean="0"/>
              <a:t>c</a:t>
            </a:r>
            <a:r>
              <a:rPr lang="ru-RU" sz="2000" b="1" dirty="0" smtClean="0"/>
              <a:t>говор власти и собственности</a:t>
            </a:r>
            <a:r>
              <a:rPr lang="en-US" sz="2000" b="1" dirty="0" smtClean="0"/>
              <a:t> (A</a:t>
            </a:r>
            <a:r>
              <a:rPr lang="ru-RU" sz="2000" b="1" dirty="0" smtClean="0"/>
              <a:t>ндрей Рябов</a:t>
            </a:r>
            <a:r>
              <a:rPr lang="en-US" sz="2000" b="1" dirty="0" smtClean="0"/>
              <a:t>);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000" b="1" i="1" dirty="0" smtClean="0"/>
              <a:t>патримониализация</a:t>
            </a:r>
            <a:r>
              <a:rPr lang="en-US" sz="2000" b="1" dirty="0" smtClean="0"/>
              <a:t>: </a:t>
            </a:r>
            <a:r>
              <a:rPr lang="ru-RU" sz="2000" b="1" dirty="0" smtClean="0"/>
              <a:t>частная апроприация</a:t>
            </a:r>
            <a:r>
              <a:rPr lang="en-US" sz="2000" b="1" dirty="0" smtClean="0"/>
              <a:t> </a:t>
            </a:r>
            <a:r>
              <a:rPr lang="ru-RU" sz="2000" b="1" dirty="0" smtClean="0"/>
              <a:t>публичной</a:t>
            </a:r>
            <a:r>
              <a:rPr lang="en-US" sz="2000" b="1" dirty="0" smtClean="0"/>
              <a:t> </a:t>
            </a:r>
            <a:r>
              <a:rPr lang="ru-RU" sz="2000" b="1" dirty="0" smtClean="0"/>
              <a:t>власти</a:t>
            </a:r>
            <a:r>
              <a:rPr lang="en-US" sz="2000" b="1" dirty="0" smtClean="0"/>
              <a:t> (Ma</a:t>
            </a:r>
            <a:r>
              <a:rPr lang="ru-RU" sz="2000" b="1" dirty="0" smtClean="0"/>
              <a:t>кс</a:t>
            </a:r>
            <a:r>
              <a:rPr lang="en-US" sz="2000" b="1" dirty="0" smtClean="0"/>
              <a:t> </a:t>
            </a:r>
            <a:r>
              <a:rPr lang="ru-RU" sz="2000" b="1" dirty="0" smtClean="0"/>
              <a:t>Вебер</a:t>
            </a:r>
            <a:r>
              <a:rPr lang="en-US" sz="2000" b="1" dirty="0" smtClean="0"/>
              <a:t>, </a:t>
            </a:r>
            <a:r>
              <a:rPr lang="ru-RU" sz="2000" b="1" dirty="0" smtClean="0"/>
              <a:t>Александр Фисун</a:t>
            </a:r>
            <a:r>
              <a:rPr lang="en-US" sz="2000" b="1" dirty="0" smtClean="0"/>
              <a:t>);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000" b="1" dirty="0" smtClean="0"/>
              <a:t>патронажно</a:t>
            </a:r>
            <a:r>
              <a:rPr lang="en-US" sz="2000" b="1" dirty="0" smtClean="0"/>
              <a:t>-</a:t>
            </a:r>
            <a:r>
              <a:rPr lang="ru-RU" sz="2000" b="1" dirty="0" smtClean="0"/>
              <a:t>клиентарные</a:t>
            </a:r>
            <a:r>
              <a:rPr lang="en-US" sz="2000" b="1" dirty="0" smtClean="0"/>
              <a:t> </a:t>
            </a:r>
            <a:r>
              <a:rPr lang="ru-RU" sz="2000" b="1" dirty="0" smtClean="0"/>
              <a:t>отношения</a:t>
            </a:r>
            <a:r>
              <a:rPr lang="en-US" sz="2000" b="1" dirty="0" smtClean="0"/>
              <a:t> (</a:t>
            </a:r>
            <a:r>
              <a:rPr lang="ru-RU" sz="2000" b="1" dirty="0" smtClean="0"/>
              <a:t>Генри Хейл</a:t>
            </a:r>
            <a:r>
              <a:rPr lang="en-US" sz="2000" b="1" dirty="0" smtClean="0"/>
              <a:t>);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000" b="1" dirty="0"/>
              <a:t>ц</a:t>
            </a:r>
            <a:r>
              <a:rPr lang="ru-RU" sz="2000" b="1" dirty="0" smtClean="0"/>
              <a:t>ентрализованные и монополизированные</a:t>
            </a:r>
            <a:r>
              <a:rPr lang="en-US" sz="2000" b="1" dirty="0" smtClean="0"/>
              <a:t> </a:t>
            </a:r>
            <a:r>
              <a:rPr lang="ru-RU" sz="2000" b="1" dirty="0" smtClean="0"/>
              <a:t>формы</a:t>
            </a:r>
            <a:r>
              <a:rPr lang="en-US" sz="2000" b="1" dirty="0" smtClean="0"/>
              <a:t> </a:t>
            </a:r>
            <a:r>
              <a:rPr lang="ru-RU" sz="2000" b="1" dirty="0" smtClean="0"/>
              <a:t>коррупции</a:t>
            </a:r>
            <a:r>
              <a:rPr lang="en-US" sz="2000" b="1" dirty="0" smtClean="0"/>
              <a:t>.</a:t>
            </a:r>
            <a:endParaRPr lang="en-US" sz="2400" b="1" dirty="0"/>
          </a:p>
        </p:txBody>
      </p:sp>
    </p:spTree>
    <p:extLst>
      <p:ext uri="{BB962C8B-B14F-4D97-AF65-F5344CB8AC3E}">
        <p14:creationId xmlns="" xmlns:p14="http://schemas.microsoft.com/office/powerpoint/2010/main" val="1502794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zövegdoboz 4"/>
          <p:cNvSpPr txBox="1"/>
          <p:nvPr/>
        </p:nvSpPr>
        <p:spPr>
          <a:xfrm>
            <a:off x="395536" y="1707654"/>
            <a:ext cx="82809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/>
              <a:t>Спасибо за внимание!</a:t>
            </a:r>
            <a:endParaRPr lang="hu-HU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églalap 4"/>
          <p:cNvSpPr/>
          <p:nvPr/>
        </p:nvSpPr>
        <p:spPr>
          <a:xfrm>
            <a:off x="0" y="-88489"/>
            <a:ext cx="9144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Четыре уровня коррупции</a:t>
            </a:r>
            <a:endParaRPr lang="hu-HU" sz="2400" b="1" dirty="0" smtClean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FF0000"/>
                </a:solidFill>
              </a:rPr>
              <a:t>Мелкая коррупция</a:t>
            </a:r>
            <a:r>
              <a:rPr lang="hu-HU" sz="1400" dirty="0" smtClean="0"/>
              <a:t>: </a:t>
            </a:r>
            <a:r>
              <a:rPr lang="ru-RU" sz="1400" dirty="0" smtClean="0"/>
              <a:t>повседневная коррупция</a:t>
            </a:r>
            <a:r>
              <a:rPr lang="en-GB" sz="1400" dirty="0" smtClean="0"/>
              <a:t>, </a:t>
            </a:r>
            <a:r>
              <a:rPr lang="ru-RU" sz="1400" dirty="0" smtClean="0"/>
              <a:t>которая характеризуется отдельными, спорадическими, личными коррупционными сделками, в которых участвуют экономические игроки и </a:t>
            </a:r>
            <a:r>
              <a:rPr lang="en-GB" sz="1400" dirty="0" smtClean="0"/>
              <a:t> </a:t>
            </a:r>
            <a:r>
              <a:rPr lang="ru-RU" sz="1400" dirty="0" smtClean="0"/>
              <a:t>государственные чиновники</a:t>
            </a:r>
            <a:r>
              <a:rPr lang="en-GB" sz="1400" dirty="0" smtClean="0"/>
              <a:t>.</a:t>
            </a:r>
            <a:endParaRPr lang="hu-HU" sz="1400" dirty="0" smtClean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FF0000"/>
                </a:solidFill>
              </a:rPr>
              <a:t>Олигархическое пленение государства</a:t>
            </a:r>
            <a:r>
              <a:rPr lang="hu-HU" sz="1600" b="1" dirty="0" smtClean="0">
                <a:solidFill>
                  <a:srgbClr val="FF0000"/>
                </a:solidFill>
              </a:rPr>
              <a:t> </a:t>
            </a:r>
            <a:r>
              <a:rPr lang="ru-RU" sz="1600" b="1" dirty="0" smtClean="0">
                <a:solidFill>
                  <a:srgbClr val="FF0000"/>
                </a:solidFill>
              </a:rPr>
              <a:t>(</a:t>
            </a:r>
            <a:r>
              <a:rPr lang="hu-HU" sz="1600" b="1" dirty="0" err="1" smtClean="0">
                <a:solidFill>
                  <a:srgbClr val="FF0000"/>
                </a:solidFill>
              </a:rPr>
              <a:t>state</a:t>
            </a:r>
            <a:r>
              <a:rPr lang="hu-HU" sz="1600" b="1" dirty="0" smtClean="0">
                <a:solidFill>
                  <a:srgbClr val="FF0000"/>
                </a:solidFill>
              </a:rPr>
              <a:t> </a:t>
            </a:r>
            <a:r>
              <a:rPr lang="hu-HU" sz="1600" b="1" dirty="0" err="1" smtClean="0">
                <a:solidFill>
                  <a:srgbClr val="FF0000"/>
                </a:solidFill>
              </a:rPr>
              <a:t>capture</a:t>
            </a:r>
            <a:r>
              <a:rPr lang="ru-RU" sz="1600" b="1" dirty="0" smtClean="0">
                <a:solidFill>
                  <a:srgbClr val="FF0000"/>
                </a:solidFill>
              </a:rPr>
              <a:t>)</a:t>
            </a:r>
            <a:r>
              <a:rPr lang="hu-HU" sz="1400" dirty="0" smtClean="0"/>
              <a:t>: </a:t>
            </a:r>
            <a:r>
              <a:rPr lang="ru-RU" sz="1400" dirty="0" smtClean="0"/>
              <a:t>когда коррупция по вертикали достигает самых высших уровней управления, и коррупционные сделки являются не разрозненными явлениями, а </a:t>
            </a:r>
            <a:r>
              <a:rPr lang="en-GB" sz="1400" dirty="0" smtClean="0"/>
              <a:t> </a:t>
            </a:r>
            <a:r>
              <a:rPr lang="ru-RU" sz="1400" dirty="0" smtClean="0"/>
              <a:t>становятся регулярными</a:t>
            </a:r>
            <a:r>
              <a:rPr lang="en-GB" sz="1400" dirty="0" smtClean="0"/>
              <a:t>. </a:t>
            </a:r>
            <a:r>
              <a:rPr lang="ru-RU" sz="1400" dirty="0" smtClean="0"/>
              <a:t>Сотрудничество участников коррупции имеет более комплексный характер как со стороны спроса, так и со стороны предложения коррупционных услуг</a:t>
            </a:r>
            <a:r>
              <a:rPr lang="en-GB" sz="1400" dirty="0" smtClean="0"/>
              <a:t>, </a:t>
            </a:r>
            <a:r>
              <a:rPr lang="ru-RU" sz="1400" dirty="0" smtClean="0"/>
              <a:t>причем во многих случаях коррупционными партнерами в экономической сфере являются олигархи или представители </a:t>
            </a:r>
            <a:r>
              <a:rPr lang="ru-RU" sz="1400" b="1" dirty="0" smtClean="0"/>
              <a:t>организованного криминального подполья</a:t>
            </a:r>
            <a:r>
              <a:rPr lang="en-GB" sz="1400" dirty="0" smtClean="0"/>
              <a:t>.</a:t>
            </a:r>
            <a:r>
              <a:rPr lang="hu-HU" sz="1400" dirty="0" smtClean="0"/>
              <a:t> </a:t>
            </a:r>
            <a:r>
              <a:rPr lang="ru-RU" sz="1400" dirty="0" smtClean="0"/>
              <a:t>В зависимости от того, кто инициирует коррупцию или доминирует в ней, можно говорить о корпоративной преступности при поддержке государственных структур или о преступности государственных структур при поддержке бизнеса.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FF0000"/>
                </a:solidFill>
              </a:rPr>
              <a:t>Партийное пленение государства</a:t>
            </a:r>
            <a:r>
              <a:rPr lang="ru-RU" sz="1400" b="1" dirty="0" smtClean="0"/>
              <a:t>: </a:t>
            </a:r>
            <a:r>
              <a:rPr lang="ru-RU" sz="1400" dirty="0" smtClean="0"/>
              <a:t>когда создание регулярных коррупционных каналов инициируется не олигархами или организованным криминальным подпольем, а партийными политиками. Эта форма пленения государства ориентирована скорее сверху вниз, чем снизу вверх</a:t>
            </a:r>
            <a:r>
              <a:rPr lang="en-US" sz="1400" dirty="0" smtClean="0"/>
              <a:t>. </a:t>
            </a:r>
            <a:r>
              <a:rPr lang="ru-RU" sz="1400" dirty="0" smtClean="0"/>
              <a:t>Она определенно парциальна, так как реализуется лишь некоторыми политиками и в ограниченном ареале</a:t>
            </a:r>
            <a:r>
              <a:rPr lang="hu-HU" sz="1400" dirty="0" smtClean="0"/>
              <a:t> (</a:t>
            </a:r>
            <a:r>
              <a:rPr lang="ru-RU" sz="1400" dirty="0" smtClean="0"/>
              <a:t>напр., мэром в городе или руководящим чиновником в подчиненной ему иерархии</a:t>
            </a:r>
            <a:r>
              <a:rPr lang="hu-HU" sz="1400" dirty="0" smtClean="0"/>
              <a:t>). </a:t>
            </a:r>
            <a:r>
              <a:rPr lang="ru-RU" sz="1400" dirty="0" smtClean="0"/>
              <a:t>Когда какая˗либо прикрываемая политиками патрональная сеть оказывается в монопольном положении</a:t>
            </a:r>
            <a:r>
              <a:rPr lang="hu-HU" sz="1400" dirty="0" smtClean="0"/>
              <a:t>, </a:t>
            </a:r>
            <a:r>
              <a:rPr lang="ru-RU" sz="1400" dirty="0" smtClean="0"/>
              <a:t>это обычно приводит к криминальному</a:t>
            </a:r>
            <a:r>
              <a:rPr lang="hu-HU" sz="1400" dirty="0" smtClean="0"/>
              <a:t> </a:t>
            </a:r>
            <a:r>
              <a:rPr lang="ru-RU" sz="1400" dirty="0" smtClean="0"/>
              <a:t>государству</a:t>
            </a:r>
            <a:r>
              <a:rPr lang="hu-HU" sz="1400" dirty="0" smtClean="0"/>
              <a:t>.</a:t>
            </a:r>
            <a:endParaRPr lang="hu-HU" sz="1400" b="1" dirty="0" smtClean="0">
              <a:solidFill>
                <a:srgbClr val="FF000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FF0000"/>
                </a:solidFill>
              </a:rPr>
              <a:t>Криминальное государство</a:t>
            </a:r>
            <a:r>
              <a:rPr lang="hu-HU" sz="1400" dirty="0" smtClean="0"/>
              <a:t>:  </a:t>
            </a:r>
            <a:r>
              <a:rPr lang="ru-RU" sz="1400" dirty="0" smtClean="0"/>
              <a:t>когда уже не олигархи или представители организованного криминального подполья «берут в плен» государство</a:t>
            </a:r>
            <a:r>
              <a:rPr lang="en-GB" sz="1400" dirty="0" smtClean="0"/>
              <a:t>, </a:t>
            </a:r>
            <a:r>
              <a:rPr lang="ru-RU" sz="1400" dirty="0" smtClean="0"/>
              <a:t>а политические структуры, </a:t>
            </a:r>
            <a:r>
              <a:rPr lang="ru-RU" sz="1400" b="1" dirty="0" smtClean="0"/>
              <a:t>организованное криминальное «надполье» </a:t>
            </a:r>
            <a:r>
              <a:rPr lang="ru-RU" sz="1400" dirty="0" smtClean="0"/>
              <a:t>«берет в плен»</a:t>
            </a:r>
            <a:r>
              <a:rPr lang="en-GB" sz="1400" dirty="0" smtClean="0"/>
              <a:t> </a:t>
            </a:r>
            <a:r>
              <a:rPr lang="ru-RU" sz="1400" dirty="0" smtClean="0"/>
              <a:t>экономику</a:t>
            </a:r>
            <a:r>
              <a:rPr lang="en-GB" sz="1400" dirty="0" smtClean="0"/>
              <a:t>, </a:t>
            </a:r>
            <a:r>
              <a:rPr lang="ru-RU" sz="1400" dirty="0" smtClean="0"/>
              <a:t>включая самих олигархов</a:t>
            </a:r>
            <a:r>
              <a:rPr lang="en-GB" sz="1400" dirty="0" smtClean="0"/>
              <a:t>. </a:t>
            </a:r>
            <a:r>
              <a:rPr lang="ru-RU" sz="1400" dirty="0" smtClean="0"/>
              <a:t>Когда само государство функционирует как преступная организация, можно говорить о </a:t>
            </a:r>
            <a:r>
              <a:rPr lang="hu-HU" sz="1400" dirty="0" smtClean="0"/>
              <a:t> </a:t>
            </a:r>
            <a:r>
              <a:rPr lang="ru-RU" sz="1400" b="1" dirty="0" smtClean="0"/>
              <a:t>мафиозном государстве</a:t>
            </a:r>
            <a:r>
              <a:rPr lang="hu-HU" sz="1400" b="1" i="1" dirty="0" smtClean="0"/>
              <a:t>, </a:t>
            </a:r>
            <a:r>
              <a:rPr lang="ru-RU" sz="1400" b="1" i="1" dirty="0" smtClean="0"/>
              <a:t>приватизированной форме</a:t>
            </a:r>
            <a:r>
              <a:rPr lang="hu-HU" sz="1400" b="1" i="1" dirty="0" smtClean="0"/>
              <a:t> </a:t>
            </a:r>
            <a:r>
              <a:rPr lang="ru-RU" sz="1400" b="1" i="1" dirty="0" smtClean="0"/>
              <a:t>паразитического государства, </a:t>
            </a:r>
            <a:r>
              <a:rPr lang="ru-RU" sz="1400" dirty="0" smtClean="0"/>
              <a:t>моторе</a:t>
            </a:r>
            <a:r>
              <a:rPr lang="hu-HU" sz="1400" dirty="0" smtClean="0"/>
              <a:t> </a:t>
            </a:r>
            <a:r>
              <a:rPr lang="ru-RU" sz="1400" dirty="0" smtClean="0"/>
              <a:t>реляционного перераспределения</a:t>
            </a:r>
            <a:r>
              <a:rPr lang="hu-HU" sz="1400" dirty="0" smtClean="0"/>
              <a:t> </a:t>
            </a:r>
            <a:r>
              <a:rPr lang="ru-RU" sz="1400" dirty="0" smtClean="0"/>
              <a:t>рынка</a:t>
            </a:r>
            <a:r>
              <a:rPr lang="hu-HU" sz="1400" dirty="0" smtClean="0"/>
              <a:t>.</a:t>
            </a:r>
            <a:endParaRPr lang="hu-H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zövegdoboz 4"/>
          <p:cNvSpPr txBox="1"/>
          <p:nvPr/>
        </p:nvSpPr>
        <p:spPr>
          <a:xfrm>
            <a:off x="323528" y="195486"/>
            <a:ext cx="871296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ru-RU" sz="2400" b="1" dirty="0" smtClean="0">
                <a:solidFill>
                  <a:srgbClr val="FF0000"/>
                </a:solidFill>
              </a:rPr>
              <a:t>Классическая мафия</a:t>
            </a:r>
            <a:r>
              <a:rPr lang="hu-HU" sz="2400" b="1" dirty="0" smtClean="0"/>
              <a:t>: </a:t>
            </a:r>
            <a:r>
              <a:rPr lang="ru-RU" sz="2400" b="1" dirty="0" smtClean="0"/>
              <a:t>организованное криминальное подполье</a:t>
            </a:r>
            <a:r>
              <a:rPr lang="hu-HU" sz="2400" b="1" dirty="0" smtClean="0"/>
              <a:t> </a:t>
            </a:r>
          </a:p>
          <a:p>
            <a:pPr>
              <a:spcAft>
                <a:spcPts val="600"/>
              </a:spcAft>
            </a:pPr>
            <a:r>
              <a:rPr lang="hu-HU" sz="2400" b="1" dirty="0" smtClean="0">
                <a:solidFill>
                  <a:srgbClr val="FF0000"/>
                </a:solidFill>
              </a:rPr>
              <a:t>Ma</a:t>
            </a:r>
            <a:r>
              <a:rPr lang="ru-RU" sz="2400" b="1" dirty="0" smtClean="0">
                <a:solidFill>
                  <a:srgbClr val="FF0000"/>
                </a:solidFill>
              </a:rPr>
              <a:t>фиозное государство</a:t>
            </a:r>
            <a:r>
              <a:rPr lang="hu-HU" sz="2400" b="1" dirty="0" smtClean="0"/>
              <a:t>: </a:t>
            </a:r>
            <a:r>
              <a:rPr lang="ru-RU" sz="2400" b="1" i="1" dirty="0" smtClean="0"/>
              <a:t>организованное криминальное надполье</a:t>
            </a:r>
            <a:r>
              <a:rPr lang="hu-HU" sz="2400" b="1" dirty="0" smtClean="0"/>
              <a:t>,</a:t>
            </a:r>
            <a:r>
              <a:rPr lang="ru-RU" sz="2400" b="1" dirty="0" smtClean="0"/>
              <a:t> когда</a:t>
            </a:r>
            <a:r>
              <a:rPr lang="hu-HU" sz="2400" b="1" dirty="0" smtClean="0"/>
              <a:t> </a:t>
            </a:r>
            <a:r>
              <a:rPr lang="ru-RU" sz="2400" b="1" dirty="0" smtClean="0"/>
              <a:t>политическая деятельность становится экономическим предпринимательством</a:t>
            </a:r>
            <a:r>
              <a:rPr lang="hu-HU" sz="2400" b="1" dirty="0" smtClean="0"/>
              <a:t>, </a:t>
            </a:r>
            <a:r>
              <a:rPr lang="ru-RU" sz="2400" b="1" dirty="0" smtClean="0"/>
              <a:t>власть функционирует как</a:t>
            </a:r>
            <a:r>
              <a:rPr lang="hu-HU" sz="2400" b="1" dirty="0" smtClean="0"/>
              <a:t> </a:t>
            </a:r>
            <a:r>
              <a:rPr lang="ru-RU" sz="2400" b="1" dirty="0" smtClean="0"/>
              <a:t>криминальная организация</a:t>
            </a:r>
            <a:r>
              <a:rPr lang="hu-HU" sz="2400" b="1" dirty="0" smtClean="0"/>
              <a:t>. </a:t>
            </a:r>
            <a:r>
              <a:rPr lang="ru-RU" sz="2400" b="1" dirty="0" smtClean="0"/>
              <a:t>Это приватизированная форма паразитического государства</a:t>
            </a:r>
            <a:endParaRPr lang="hu-HU" sz="2400" b="1" dirty="0" smtClean="0"/>
          </a:p>
          <a:p>
            <a:pPr>
              <a:spcAft>
                <a:spcPts val="600"/>
              </a:spcAft>
            </a:pPr>
            <a:r>
              <a:rPr lang="ru-RU" sz="2400" b="1" dirty="0" smtClean="0">
                <a:solidFill>
                  <a:srgbClr val="FF0000"/>
                </a:solidFill>
              </a:rPr>
              <a:t>Новая правящая элита</a:t>
            </a:r>
            <a:r>
              <a:rPr lang="hu-HU" sz="2400" b="1" dirty="0" smtClean="0"/>
              <a:t>: </a:t>
            </a:r>
            <a:r>
              <a:rPr lang="ru-RU" sz="2400" b="1" i="1" dirty="0" smtClean="0"/>
              <a:t>приемная политическая семья</a:t>
            </a:r>
            <a:endParaRPr lang="hu-HU" sz="2400" b="1" i="1" dirty="0" smtClean="0"/>
          </a:p>
          <a:p>
            <a:pPr>
              <a:spcAft>
                <a:spcPts val="600"/>
              </a:spcAft>
            </a:pPr>
            <a:r>
              <a:rPr lang="ru-RU" sz="2400" b="1" dirty="0" smtClean="0"/>
              <a:t>Принудительная власть патрона действует в масштабах всей нации</a:t>
            </a:r>
            <a:endParaRPr lang="hu-HU" sz="2400" b="1" dirty="0" smtClean="0"/>
          </a:p>
          <a:p>
            <a:r>
              <a:rPr lang="ru-RU" sz="2400" b="1" dirty="0" smtClean="0">
                <a:solidFill>
                  <a:srgbClr val="FF0000"/>
                </a:solidFill>
              </a:rPr>
              <a:t>Посткоммунистическое мафиозное государство </a:t>
            </a:r>
            <a:r>
              <a:rPr lang="ru-RU" sz="2400" b="1" dirty="0" smtClean="0"/>
              <a:t>−</a:t>
            </a:r>
            <a:r>
              <a:rPr lang="en-US" sz="2400" b="1" dirty="0" smtClean="0"/>
              <a:t> </a:t>
            </a:r>
            <a:r>
              <a:rPr lang="ru-RU" sz="2400" b="1" dirty="0" smtClean="0"/>
              <a:t>не искаженная форма либеральной демократии</a:t>
            </a:r>
            <a:r>
              <a:rPr lang="en-US" sz="2400" b="1" dirty="0" smtClean="0"/>
              <a:t> </a:t>
            </a:r>
            <a:r>
              <a:rPr lang="ru-RU" sz="2400" b="1" dirty="0" smtClean="0"/>
              <a:t>и не какая-либо переходная форма</a:t>
            </a:r>
            <a:r>
              <a:rPr lang="en-US" sz="2400" b="1" dirty="0" smtClean="0"/>
              <a:t>, </a:t>
            </a:r>
            <a:r>
              <a:rPr lang="ru-RU" sz="2400" b="1" dirty="0" smtClean="0"/>
              <a:t>а скорее независимый подтип автократии</a:t>
            </a:r>
            <a:r>
              <a:rPr lang="hu-HU" sz="2400" b="1" dirty="0" smtClean="0"/>
              <a:t>.</a:t>
            </a:r>
            <a:endParaRPr lang="hu-H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zövegdoboz 5"/>
          <p:cNvSpPr txBox="1"/>
          <p:nvPr/>
        </p:nvSpPr>
        <p:spPr>
          <a:xfrm>
            <a:off x="611560" y="555526"/>
            <a:ext cx="8289304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/>
            <a:r>
              <a:rPr lang="ru-RU" sz="4400" b="1" dirty="0" smtClean="0"/>
              <a:t>Необходимы доказательства</a:t>
            </a:r>
            <a:r>
              <a:rPr lang="hu-HU" sz="4400" b="1" dirty="0" smtClean="0"/>
              <a:t> </a:t>
            </a:r>
            <a:r>
              <a:rPr lang="ru-RU" sz="4400" b="1" dirty="0" smtClean="0"/>
              <a:t>посредством множества данных</a:t>
            </a:r>
            <a:endParaRPr lang="hu-HU" sz="4400" b="1" dirty="0" smtClean="0"/>
          </a:p>
          <a:p>
            <a:pPr marL="457200" indent="-457200" algn="ctr"/>
            <a:endParaRPr lang="hu-HU" sz="3200" b="1" dirty="0" smtClean="0"/>
          </a:p>
          <a:p>
            <a:pPr marL="457200" indent="-457200" algn="ctr"/>
            <a:r>
              <a:rPr lang="ru-RU" sz="3200" b="1" dirty="0" smtClean="0"/>
              <a:t>Пример Венгрии</a:t>
            </a:r>
            <a:endParaRPr lang="hu-HU" sz="3200" b="1" dirty="0" smtClean="0"/>
          </a:p>
          <a:p>
            <a:pPr marL="457200" indent="-457200" algn="ctr"/>
            <a:endParaRPr lang="hu-HU" sz="3200" b="1" dirty="0" smtClean="0"/>
          </a:p>
          <a:p>
            <a:pPr marL="457200" indent="-457200" algn="ctr"/>
            <a:r>
              <a:rPr lang="hu-HU" sz="2400" b="1" dirty="0" err="1" smtClean="0"/>
              <a:t>Corruption</a:t>
            </a:r>
            <a:r>
              <a:rPr lang="hu-HU" sz="2400" b="1" dirty="0" smtClean="0"/>
              <a:t> Research Center Budapest,</a:t>
            </a:r>
          </a:p>
          <a:p>
            <a:pPr marL="457200" indent="-457200" algn="ctr"/>
            <a:r>
              <a:rPr lang="hu-HU" sz="2400" b="1" dirty="0" smtClean="0"/>
              <a:t>(</a:t>
            </a:r>
            <a:r>
              <a:rPr lang="ru-RU" sz="2400" b="1" dirty="0" smtClean="0"/>
              <a:t>Янош Иштван </a:t>
            </a:r>
            <a:r>
              <a:rPr lang="hu-HU" sz="2400" b="1" dirty="0" smtClean="0"/>
              <a:t>T</a:t>
            </a:r>
            <a:r>
              <a:rPr lang="ru-RU" sz="2400" b="1" dirty="0" smtClean="0"/>
              <a:t>ОТ</a:t>
            </a:r>
            <a:r>
              <a:rPr lang="hu-HU" sz="2400" b="1" dirty="0" smtClean="0"/>
              <a:t>)</a:t>
            </a:r>
          </a:p>
        </p:txBody>
      </p:sp>
    </p:spTree>
    <p:extLst>
      <p:ext uri="{BB962C8B-B14F-4D97-AF65-F5344CB8AC3E}">
        <p14:creationId xmlns="" xmlns:p14="http://schemas.microsoft.com/office/powerpoint/2010/main" val="3812460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/>
          <p:cNvGraphicFramePr/>
          <p:nvPr/>
        </p:nvGraphicFramePr>
        <p:xfrm>
          <a:off x="467544" y="1635646"/>
          <a:ext cx="7992888" cy="33303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Szövegdoboz 10"/>
          <p:cNvSpPr txBox="1"/>
          <p:nvPr/>
        </p:nvSpPr>
        <p:spPr>
          <a:xfrm>
            <a:off x="395536" y="-20538"/>
            <a:ext cx="849694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Коррупционный риск в системе госзакупок </a:t>
            </a:r>
            <a:endParaRPr lang="hu-HU" sz="2800" b="1" dirty="0" smtClean="0"/>
          </a:p>
          <a:p>
            <a:pPr algn="ctr"/>
            <a:r>
              <a:rPr lang="ru-RU" sz="2800" b="1" dirty="0" smtClean="0"/>
              <a:t>в</a:t>
            </a:r>
            <a:r>
              <a:rPr lang="hu-HU" sz="2800" b="1" dirty="0" smtClean="0"/>
              <a:t> </a:t>
            </a:r>
            <a:r>
              <a:rPr lang="ru-RU" sz="2800" b="1" dirty="0" smtClean="0"/>
              <a:t>Венгрии</a:t>
            </a:r>
            <a:r>
              <a:rPr lang="hu-HU" sz="2800" b="1" dirty="0" smtClean="0"/>
              <a:t> </a:t>
            </a:r>
            <a:r>
              <a:rPr lang="ru-RU" sz="2800" b="1" dirty="0" smtClean="0"/>
              <a:t>в</a:t>
            </a:r>
            <a:r>
              <a:rPr lang="hu-HU" sz="2800" b="1" dirty="0" smtClean="0"/>
              <a:t> 2009 − 2015 </a:t>
            </a:r>
            <a:r>
              <a:rPr lang="ru-RU" sz="2800" b="1" dirty="0" smtClean="0"/>
              <a:t>гг.</a:t>
            </a:r>
            <a:endParaRPr lang="hu-HU" sz="2800" b="1" dirty="0" smtClean="0"/>
          </a:p>
          <a:p>
            <a:pPr algn="ctr"/>
            <a:r>
              <a:rPr lang="hu-HU" dirty="0" smtClean="0"/>
              <a:t>(N: 118.843; </a:t>
            </a:r>
            <a:r>
              <a:rPr lang="ru-RU" dirty="0" smtClean="0"/>
              <a:t>источник: </a:t>
            </a:r>
            <a:r>
              <a:rPr lang="hu-HU" dirty="0" smtClean="0"/>
              <a:t>CRCB 2016)</a:t>
            </a:r>
          </a:p>
          <a:p>
            <a:pPr algn="ctr"/>
            <a:r>
              <a:rPr lang="hu-HU" dirty="0" smtClean="0"/>
              <a:t>(</a:t>
            </a:r>
            <a:r>
              <a:rPr lang="ru-RU" dirty="0" smtClean="0"/>
              <a:t>Индекс коррупционных</a:t>
            </a:r>
            <a:r>
              <a:rPr lang="hu-HU" dirty="0" smtClean="0"/>
              <a:t> </a:t>
            </a:r>
            <a:r>
              <a:rPr lang="ru-RU" dirty="0" smtClean="0"/>
              <a:t>рисков</a:t>
            </a:r>
            <a:r>
              <a:rPr lang="hu-HU" dirty="0" smtClean="0"/>
              <a:t>: 0 = </a:t>
            </a:r>
            <a:r>
              <a:rPr lang="ru-RU" dirty="0" smtClean="0"/>
              <a:t>наличие конкурентности</a:t>
            </a:r>
            <a:r>
              <a:rPr lang="hu-HU" dirty="0" smtClean="0"/>
              <a:t> </a:t>
            </a:r>
            <a:r>
              <a:rPr lang="ru-RU" dirty="0" smtClean="0"/>
              <a:t>и</a:t>
            </a:r>
            <a:r>
              <a:rPr lang="hu-HU" dirty="0" smtClean="0"/>
              <a:t> </a:t>
            </a:r>
            <a:r>
              <a:rPr lang="ru-RU" dirty="0" smtClean="0"/>
              <a:t>публичного тендера</a:t>
            </a:r>
            <a:r>
              <a:rPr lang="hu-HU" dirty="0" smtClean="0"/>
              <a:t>; </a:t>
            </a:r>
          </a:p>
          <a:p>
            <a:pPr algn="ctr"/>
            <a:r>
              <a:rPr lang="hu-HU" dirty="0" smtClean="0"/>
              <a:t>0,5 = </a:t>
            </a:r>
            <a:r>
              <a:rPr lang="ru-RU" dirty="0" smtClean="0"/>
              <a:t>отсутствие одного из этих условий</a:t>
            </a:r>
            <a:r>
              <a:rPr lang="hu-HU" dirty="0" smtClean="0"/>
              <a:t>; 1 = </a:t>
            </a:r>
            <a:r>
              <a:rPr lang="ru-RU" dirty="0" smtClean="0"/>
              <a:t>отсутствие обоих</a:t>
            </a:r>
            <a:r>
              <a:rPr lang="hu-HU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Diagram 10"/>
          <p:cNvGraphicFramePr/>
          <p:nvPr/>
        </p:nvGraphicFramePr>
        <p:xfrm>
          <a:off x="755576" y="1419622"/>
          <a:ext cx="7704856" cy="34383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Szövegdoboz 15"/>
          <p:cNvSpPr txBox="1"/>
          <p:nvPr/>
        </p:nvSpPr>
        <p:spPr>
          <a:xfrm>
            <a:off x="323528" y="195486"/>
            <a:ext cx="864096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Доля</a:t>
            </a:r>
            <a:r>
              <a:rPr lang="hu-HU" sz="2800" b="1" dirty="0" smtClean="0"/>
              <a:t> </a:t>
            </a:r>
            <a:r>
              <a:rPr lang="ru-RU" sz="2800" b="1" dirty="0" smtClean="0"/>
              <a:t>госзакупок без объявления публичного тендера</a:t>
            </a:r>
            <a:r>
              <a:rPr lang="hu-HU" sz="2800" b="1" dirty="0" smtClean="0"/>
              <a:t> </a:t>
            </a:r>
            <a:r>
              <a:rPr lang="ru-RU" sz="2800" b="1" dirty="0" smtClean="0"/>
              <a:t>в Венгрии</a:t>
            </a:r>
            <a:r>
              <a:rPr lang="hu-HU" sz="2800" b="1" dirty="0" smtClean="0"/>
              <a:t> </a:t>
            </a:r>
            <a:r>
              <a:rPr lang="ru-RU" sz="2800" b="1" dirty="0" smtClean="0"/>
              <a:t>в</a:t>
            </a:r>
            <a:r>
              <a:rPr lang="hu-HU" sz="2800" b="1" dirty="0" smtClean="0"/>
              <a:t> 2009 − 2015</a:t>
            </a:r>
            <a:r>
              <a:rPr lang="ru-RU" sz="2800" b="1" dirty="0" smtClean="0"/>
              <a:t> гг.</a:t>
            </a:r>
            <a:r>
              <a:rPr lang="hu-HU" sz="2800" b="1" dirty="0" smtClean="0"/>
              <a:t> (%)</a:t>
            </a:r>
          </a:p>
          <a:p>
            <a:pPr algn="ctr"/>
            <a:r>
              <a:rPr lang="hu-HU" dirty="0" smtClean="0"/>
              <a:t>(N =121.849; </a:t>
            </a:r>
            <a:r>
              <a:rPr lang="ru-RU" dirty="0" smtClean="0"/>
              <a:t>источник</a:t>
            </a:r>
            <a:r>
              <a:rPr lang="hu-HU" dirty="0" smtClean="0"/>
              <a:t>: CRCB 2016)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/>
          <p:cNvGraphicFramePr/>
          <p:nvPr/>
        </p:nvGraphicFramePr>
        <p:xfrm>
          <a:off x="1043608" y="1203598"/>
          <a:ext cx="6912768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églalap 14"/>
          <p:cNvSpPr/>
          <p:nvPr/>
        </p:nvSpPr>
        <p:spPr>
          <a:xfrm>
            <a:off x="179512" y="4515966"/>
            <a:ext cx="88569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i="1" dirty="0" smtClean="0">
                <a:cs typeface="Times New Roman" pitchFamily="18" charset="0"/>
              </a:rPr>
              <a:t>Среднеквадратическое отклонение </a:t>
            </a:r>
            <a:r>
              <a:rPr lang="hu-HU" sz="1600" i="1" dirty="0" smtClean="0"/>
              <a:t>(MSE) </a:t>
            </a:r>
            <a:r>
              <a:rPr lang="ru-RU" sz="1600" i="1" dirty="0" smtClean="0"/>
              <a:t>договорных цен госзакупок в Венгрии</a:t>
            </a:r>
            <a:r>
              <a:rPr lang="hu-HU" sz="1600" i="1" dirty="0" smtClean="0"/>
              <a:t> </a:t>
            </a:r>
            <a:r>
              <a:rPr lang="ru-RU" sz="1600" i="1" dirty="0" smtClean="0"/>
              <a:t>от</a:t>
            </a:r>
            <a:r>
              <a:rPr lang="hu-HU" sz="1600" i="1" dirty="0" smtClean="0"/>
              <a:t> </a:t>
            </a:r>
            <a:r>
              <a:rPr lang="ru-RU" sz="1600" i="1" dirty="0" smtClean="0"/>
              <a:t>теоретического распределения</a:t>
            </a:r>
            <a:r>
              <a:rPr lang="hu-HU" sz="1600" i="1" dirty="0" smtClean="0"/>
              <a:t> (</a:t>
            </a:r>
            <a:r>
              <a:rPr lang="ru-RU" sz="1600" i="1" dirty="0" smtClean="0"/>
              <a:t>Бенфорда</a:t>
            </a:r>
            <a:r>
              <a:rPr lang="hu-HU" sz="1600" i="1" dirty="0" smtClean="0"/>
              <a:t>) </a:t>
            </a:r>
            <a:r>
              <a:rPr lang="ru-RU" sz="1600" i="1" dirty="0" smtClean="0"/>
              <a:t>по годам</a:t>
            </a:r>
            <a:r>
              <a:rPr lang="hu-HU" sz="1600" i="1" dirty="0" smtClean="0"/>
              <a:t>, </a:t>
            </a:r>
            <a:r>
              <a:rPr lang="ru-RU" sz="1600" i="1" dirty="0" smtClean="0"/>
              <a:t>первые цифры</a:t>
            </a:r>
            <a:r>
              <a:rPr lang="hu-HU" sz="1600" i="1" dirty="0" smtClean="0"/>
              <a:t>, 2009-2015</a:t>
            </a:r>
            <a:r>
              <a:rPr lang="ru-RU" sz="1600" i="1" dirty="0" smtClean="0"/>
              <a:t> гг.</a:t>
            </a:r>
            <a:r>
              <a:rPr lang="hu-HU" sz="1600" i="1" dirty="0" smtClean="0"/>
              <a:t>, N = 123,224)</a:t>
            </a:r>
            <a:endParaRPr lang="hu-HU" sz="1600" dirty="0"/>
          </a:p>
        </p:txBody>
      </p:sp>
      <p:sp>
        <p:nvSpPr>
          <p:cNvPr id="17" name="Téglalap 16"/>
          <p:cNvSpPr/>
          <p:nvPr/>
        </p:nvSpPr>
        <p:spPr>
          <a:xfrm>
            <a:off x="827584" y="-20538"/>
            <a:ext cx="7416824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Изменение размеров завышения цен при госзакупках в Венгрии</a:t>
            </a:r>
            <a:r>
              <a:rPr lang="hu-HU" sz="2800" b="1" dirty="0" smtClean="0"/>
              <a:t> </a:t>
            </a:r>
            <a:r>
              <a:rPr lang="ru-RU" sz="2800" b="1" dirty="0" smtClean="0"/>
              <a:t>в</a:t>
            </a:r>
            <a:r>
              <a:rPr lang="hu-HU" sz="2800" b="1" dirty="0" smtClean="0"/>
              <a:t> 2009 − 2015</a:t>
            </a:r>
            <a:r>
              <a:rPr lang="ru-RU" sz="2800" b="1" dirty="0" smtClean="0"/>
              <a:t> гг.</a:t>
            </a:r>
            <a:r>
              <a:rPr lang="hu-HU" sz="2800" b="1" dirty="0" smtClean="0"/>
              <a:t> </a:t>
            </a:r>
          </a:p>
          <a:p>
            <a:pPr algn="ctr"/>
            <a:r>
              <a:rPr lang="hu-HU" dirty="0" smtClean="0"/>
              <a:t>(N = 123,224; </a:t>
            </a:r>
            <a:r>
              <a:rPr lang="ru-RU" dirty="0" smtClean="0"/>
              <a:t>источник</a:t>
            </a:r>
            <a:r>
              <a:rPr lang="hu-HU" dirty="0" smtClean="0"/>
              <a:t>: CRCB 2016)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églalap 16"/>
          <p:cNvSpPr/>
          <p:nvPr/>
        </p:nvSpPr>
        <p:spPr>
          <a:xfrm>
            <a:off x="0" y="483520"/>
            <a:ext cx="914400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hu-HU" sz="2800" b="1" dirty="0" smtClean="0"/>
          </a:p>
          <a:p>
            <a:pPr algn="ctr"/>
            <a:r>
              <a:rPr lang="ru-RU" sz="4800" b="1" dirty="0" smtClean="0"/>
              <a:t>Восприятие обществом</a:t>
            </a:r>
            <a:r>
              <a:rPr lang="hu-HU" sz="4800" b="1" dirty="0" smtClean="0"/>
              <a:t> </a:t>
            </a:r>
            <a:r>
              <a:rPr lang="ru-RU" sz="4800" b="1" dirty="0" smtClean="0"/>
              <a:t>криминального государства</a:t>
            </a:r>
            <a:endParaRPr lang="hu-HU" sz="4800" b="1" dirty="0" smtClean="0"/>
          </a:p>
          <a:p>
            <a:pPr algn="ctr"/>
            <a:endParaRPr lang="hu-HU" sz="3200" b="1" dirty="0" smtClean="0"/>
          </a:p>
          <a:p>
            <a:pPr algn="ctr"/>
            <a:r>
              <a:rPr lang="ru-RU" sz="3200" b="1" dirty="0" smtClean="0"/>
              <a:t>Пример Венгрии</a:t>
            </a:r>
            <a:endParaRPr lang="hu-HU" sz="3200" b="1" dirty="0" smtClean="0"/>
          </a:p>
          <a:p>
            <a:pPr algn="ctr"/>
            <a:endParaRPr lang="hu-HU" sz="3600" b="1" dirty="0" smtClean="0"/>
          </a:p>
          <a:p>
            <a:pPr algn="ctr"/>
            <a:r>
              <a:rPr lang="hu-HU" sz="2400" b="1" dirty="0" smtClean="0"/>
              <a:t>Medián Public </a:t>
            </a:r>
            <a:r>
              <a:rPr lang="hu-HU" sz="2400" b="1" dirty="0" err="1" smtClean="0"/>
              <a:t>Opinion</a:t>
            </a:r>
            <a:r>
              <a:rPr lang="hu-HU" sz="2400" b="1" dirty="0" smtClean="0"/>
              <a:t> Research Institute</a:t>
            </a:r>
          </a:p>
          <a:p>
            <a:pPr algn="ctr"/>
            <a:r>
              <a:rPr lang="ru-RU" sz="2400" b="1" dirty="0" smtClean="0"/>
              <a:t>Эндре ХАНН</a:t>
            </a:r>
            <a:r>
              <a:rPr lang="hu-HU" sz="2400" b="1" dirty="0" smtClean="0"/>
              <a:t>, </a:t>
            </a:r>
            <a:r>
              <a:rPr lang="ru-RU" sz="2400" b="1" dirty="0" smtClean="0"/>
              <a:t>декабрь</a:t>
            </a:r>
            <a:r>
              <a:rPr lang="hu-HU" sz="2400" b="1" dirty="0" smtClean="0"/>
              <a:t> 2017</a:t>
            </a:r>
            <a:r>
              <a:rPr lang="ru-RU" sz="2400" b="1" dirty="0" smtClean="0"/>
              <a:t> г.</a:t>
            </a:r>
            <a:r>
              <a:rPr lang="hu-HU" sz="2400" b="1" dirty="0" smtClean="0"/>
              <a:t>  </a:t>
            </a:r>
            <a:endParaRPr lang="hu-HU" dirty="0"/>
          </a:p>
        </p:txBody>
      </p:sp>
    </p:spTree>
    <p:extLst>
      <p:ext uri="{BB962C8B-B14F-4D97-AF65-F5344CB8AC3E}">
        <p14:creationId xmlns="" xmlns:p14="http://schemas.microsoft.com/office/powerpoint/2010/main" val="418442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3072</TotalTime>
  <Words>1211</Words>
  <Application>Microsoft Office PowerPoint</Application>
  <PresentationFormat>Diavetítés a képernyőre (16:9 oldalarány)</PresentationFormat>
  <Paragraphs>120</Paragraphs>
  <Slides>20</Slides>
  <Notes>16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20</vt:i4>
      </vt:variant>
    </vt:vector>
  </HeadingPairs>
  <TitlesOfParts>
    <vt:vector size="21" baseType="lpstr">
      <vt:lpstr>Office-téma</vt:lpstr>
      <vt:lpstr>Коррупция  versus  криминальное государство  Венгерское мафиозное государство  Балинт Мадяр</vt:lpstr>
      <vt:lpstr>Иллюзии, развеянные жесткими структурами</vt:lpstr>
      <vt:lpstr>3. dia</vt:lpstr>
      <vt:lpstr>4. dia</vt:lpstr>
      <vt:lpstr>5. dia</vt:lpstr>
      <vt:lpstr>6. dia</vt:lpstr>
      <vt:lpstr>7. dia</vt:lpstr>
      <vt:lpstr>8. dia</vt:lpstr>
      <vt:lpstr>9. dia</vt:lpstr>
      <vt:lpstr>10. dia</vt:lpstr>
      <vt:lpstr>11. dia</vt:lpstr>
      <vt:lpstr>12. dia</vt:lpstr>
      <vt:lpstr>13. dia</vt:lpstr>
      <vt:lpstr>14. dia</vt:lpstr>
      <vt:lpstr>15. dia</vt:lpstr>
      <vt:lpstr>16. dia</vt:lpstr>
      <vt:lpstr>17. dia</vt:lpstr>
      <vt:lpstr>18. dia</vt:lpstr>
      <vt:lpstr>19. dia</vt:lpstr>
      <vt:lpstr>20. 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1952</dc:creator>
  <cp:lastModifiedBy>Magyar Bálint</cp:lastModifiedBy>
  <cp:revision>272</cp:revision>
  <dcterms:created xsi:type="dcterms:W3CDTF">2014-02-13T21:05:22Z</dcterms:created>
  <dcterms:modified xsi:type="dcterms:W3CDTF">2018-03-28T13:40:05Z</dcterms:modified>
</cp:coreProperties>
</file>