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0"/>
  </p:notesMasterIdLst>
  <p:sldIdLst>
    <p:sldId id="278" r:id="rId2"/>
    <p:sldId id="275" r:id="rId3"/>
    <p:sldId id="271" r:id="rId4"/>
    <p:sldId id="265" r:id="rId5"/>
    <p:sldId id="270" r:id="rId6"/>
    <p:sldId id="272" r:id="rId7"/>
    <p:sldId id="277" r:id="rId8"/>
    <p:sldId id="273" r:id="rId9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4" autoAdjust="0"/>
    <p:restoredTop sz="91903" autoAdjust="0"/>
  </p:normalViewPr>
  <p:slideViewPr>
    <p:cSldViewPr>
      <p:cViewPr varScale="1">
        <p:scale>
          <a:sx n="89" d="100"/>
          <a:sy n="89" d="100"/>
        </p:scale>
        <p:origin x="75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F1B6C-BCD4-42B0-88F5-C5E258B8D2BC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4A179-5995-42C8-A8DD-75973595F13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707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rchive.ceu.hu/sites/default/files/publications/dam-bozoki-state-and-faith-2016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Edward C. </a:t>
            </a:r>
            <a:r>
              <a:rPr lang="hu-HU" dirty="0" err="1" smtClean="0"/>
              <a:t>Banfield</a:t>
            </a:r>
            <a:r>
              <a:rPr lang="hu-HU" dirty="0" smtClean="0"/>
              <a:t>: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amoral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familism</a:t>
            </a:r>
            <a:endParaRPr lang="hu-H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Haraszti: elvszerű elvszerűtlenség (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Principled </a:t>
            </a:r>
            <a:r>
              <a:rPr lang="hu-H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unprincipledness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813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0675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nyertesek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magukra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ismernek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veszteseket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hulyitik</a:t>
            </a:r>
            <a:endParaRPr lang="hu-HU" baseline="0" dirty="0" smtClean="0"/>
          </a:p>
          <a:p>
            <a:endParaRPr lang="hu-HU" baseline="0" dirty="0" smtClean="0"/>
          </a:p>
          <a:p>
            <a:pPr marL="228600" indent="-228600">
              <a:buNone/>
            </a:pPr>
            <a:r>
              <a:rPr lang="en-US" dirty="0" smtClean="0"/>
              <a:t>Hate</a:t>
            </a:r>
            <a:r>
              <a:rPr lang="en-US" baseline="0" dirty="0" smtClean="0"/>
              <a:t> campaign </a:t>
            </a:r>
            <a:r>
              <a:rPr lang="en-US" baseline="0" dirty="0" err="1" smtClean="0"/>
              <a:t>helyett</a:t>
            </a:r>
            <a:r>
              <a:rPr lang="en-US" baseline="0" dirty="0" smtClean="0"/>
              <a:t> fear campaign</a:t>
            </a:r>
          </a:p>
          <a:p>
            <a:pPr marL="228600" indent="-228600">
              <a:buNone/>
            </a:pPr>
            <a:r>
              <a:rPr lang="en-US" baseline="0" dirty="0" smtClean="0"/>
              <a:t>Substitute target group</a:t>
            </a:r>
            <a:r>
              <a:rPr lang="en-US" baseline="0" dirty="0"/>
              <a:t> </a:t>
            </a:r>
            <a:r>
              <a:rPr lang="hu-HU" baseline="0" dirty="0" smtClean="0"/>
              <a:t>= ideological s</a:t>
            </a:r>
            <a:r>
              <a:rPr lang="en-US" baseline="0" dirty="0" err="1" smtClean="0"/>
              <a:t>ubstitute</a:t>
            </a:r>
            <a:r>
              <a:rPr lang="en-US" baseline="0" dirty="0" smtClean="0"/>
              <a:t> good</a:t>
            </a:r>
            <a:endParaRPr lang="hu-HU" baseline="0" dirty="0" smtClean="0"/>
          </a:p>
          <a:p>
            <a:pPr marL="228600" indent="-228600">
              <a:buNone/>
            </a:pPr>
            <a:endParaRPr lang="hu-HU" baseline="0" dirty="0" smtClean="0"/>
          </a:p>
          <a:p>
            <a:pPr marL="228600" indent="-228600">
              <a:buNone/>
            </a:pPr>
            <a:r>
              <a:rPr lang="hu-HU" baseline="0" dirty="0" smtClean="0"/>
              <a:t>Az us &amp; them létezőnek tűnő, de inkább (morális megbélyegzés révén létrehozott) virtuális csoportok („migránssimogató” stb.), ahova annak alapján lehet be vagy kikerülni az egyedeknek, hogy föltétlenül nélkül támogatod-e a „prófétát” vagy nem. Ha nem, akkor valamelyik „</a:t>
            </a:r>
            <a:r>
              <a:rPr lang="hu-HU" baseline="0" dirty="0" err="1" smtClean="0"/>
              <a:t>them</a:t>
            </a:r>
            <a:r>
              <a:rPr lang="hu-HU" baseline="0" dirty="0" smtClean="0"/>
              <a:t>”-be beleraknak</a:t>
            </a:r>
            <a:endParaRPr lang="en-US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1343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Bozóki-Ádám</a:t>
            </a:r>
            <a:r>
              <a:rPr lang="hu-HU" baseline="0" dirty="0" smtClean="0"/>
              <a:t> Z.: </a:t>
            </a:r>
            <a:r>
              <a:rPr lang="hu-HU" dirty="0" smtClean="0">
                <a:hlinkClick r:id="rId3"/>
              </a:rPr>
              <a:t>http://archive.ceu.hu/sites/default/files/publications/dam-bozoki-state-and-faith-2016.pdf</a:t>
            </a:r>
            <a:endParaRPr lang="hu-HU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nyertesek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magukra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ismernek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veszteseket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hulyitik</a:t>
            </a:r>
            <a:endParaRPr lang="hu-HU" baseline="0" dirty="0" smtClean="0"/>
          </a:p>
          <a:p>
            <a:endParaRPr lang="hu-HU" baseline="0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181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1131590"/>
            <a:ext cx="8496944" cy="110251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Идеология в посткоммунистической</a:t>
            </a:r>
            <a:r>
              <a:rPr lang="en-US" b="1" dirty="0" smtClean="0"/>
              <a:t> </a:t>
            </a:r>
            <a:r>
              <a:rPr lang="ru-RU" b="1" dirty="0" smtClean="0"/>
              <a:t>патрональной</a:t>
            </a:r>
            <a:r>
              <a:rPr lang="hu-HU" b="1" dirty="0" smtClean="0"/>
              <a:t> </a:t>
            </a:r>
            <a:r>
              <a:rPr lang="ru-RU" b="1" dirty="0" smtClean="0"/>
              <a:t>автократии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003798"/>
            <a:ext cx="6400800" cy="1944216"/>
          </a:xfrm>
        </p:spPr>
        <p:txBody>
          <a:bodyPr>
            <a:normAutofit fontScale="62500" lnSpcReduction="20000"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Балинт</a:t>
            </a:r>
            <a:r>
              <a:rPr lang="hu-HU" sz="4400" b="1" dirty="0" smtClean="0">
                <a:solidFill>
                  <a:schemeClr val="tx1"/>
                </a:solidFill>
              </a:rPr>
              <a:t> Ma</a:t>
            </a:r>
            <a:r>
              <a:rPr lang="ru-RU" sz="4400" b="1" dirty="0" smtClean="0">
                <a:solidFill>
                  <a:schemeClr val="tx1"/>
                </a:solidFill>
              </a:rPr>
              <a:t>дьяр</a:t>
            </a:r>
            <a:endParaRPr lang="hu-HU" sz="4400" b="1" dirty="0" smtClean="0">
              <a:solidFill>
                <a:schemeClr val="tx1"/>
              </a:solidFill>
            </a:endParaRPr>
          </a:p>
          <a:p>
            <a:endParaRPr lang="hu-HU" dirty="0" smtClean="0"/>
          </a:p>
          <a:p>
            <a:r>
              <a:rPr lang="hu-HU" dirty="0" smtClean="0"/>
              <a:t>(</a:t>
            </a:r>
            <a:r>
              <a:rPr lang="ru-RU" dirty="0" smtClean="0"/>
              <a:t>на основании книги:</a:t>
            </a:r>
            <a:r>
              <a:rPr lang="hu-HU" dirty="0" smtClean="0"/>
              <a:t> </a:t>
            </a:r>
            <a:r>
              <a:rPr lang="ru-RU" dirty="0" smtClean="0"/>
              <a:t>Балинт</a:t>
            </a:r>
            <a:r>
              <a:rPr lang="hu-HU" dirty="0" smtClean="0"/>
              <a:t> Ma</a:t>
            </a:r>
            <a:r>
              <a:rPr lang="ru-RU" dirty="0" smtClean="0"/>
              <a:t>дьяр</a:t>
            </a:r>
            <a:r>
              <a:rPr lang="hu-HU" dirty="0" smtClean="0"/>
              <a:t>—</a:t>
            </a:r>
            <a:r>
              <a:rPr lang="ru-RU" dirty="0" smtClean="0"/>
              <a:t>Балинт</a:t>
            </a:r>
            <a:r>
              <a:rPr lang="hu-HU" dirty="0" smtClean="0"/>
              <a:t> Ma</a:t>
            </a:r>
            <a:r>
              <a:rPr lang="ru-RU" dirty="0" smtClean="0"/>
              <a:t>длович</a:t>
            </a:r>
            <a:r>
              <a:rPr lang="hu-HU" dirty="0" smtClean="0"/>
              <a:t>. </a:t>
            </a:r>
            <a:r>
              <a:rPr lang="hu-HU" i="1" dirty="0" smtClean="0"/>
              <a:t>The </a:t>
            </a:r>
            <a:r>
              <a:rPr lang="hu-HU" i="1" dirty="0" err="1" smtClean="0"/>
              <a:t>Anatomy</a:t>
            </a:r>
            <a:r>
              <a:rPr lang="hu-HU" i="1" dirty="0" smtClean="0"/>
              <a:t> of </a:t>
            </a:r>
            <a:r>
              <a:rPr lang="hu-HU" i="1" dirty="0" err="1" smtClean="0"/>
              <a:t>Post-Communist</a:t>
            </a:r>
            <a:r>
              <a:rPr lang="hu-HU" i="1" dirty="0" smtClean="0"/>
              <a:t> </a:t>
            </a:r>
            <a:r>
              <a:rPr lang="hu-HU" i="1" dirty="0" err="1" smtClean="0"/>
              <a:t>Regimes</a:t>
            </a:r>
            <a:r>
              <a:rPr lang="hu-HU" i="1" dirty="0" smtClean="0"/>
              <a:t>: A </a:t>
            </a:r>
            <a:r>
              <a:rPr lang="hu-HU" i="1" dirty="0" err="1" smtClean="0"/>
              <a:t>Conceptual</a:t>
            </a:r>
            <a:r>
              <a:rPr lang="hu-HU" i="1" dirty="0" smtClean="0"/>
              <a:t> Framework</a:t>
            </a:r>
            <a:r>
              <a:rPr lang="hu-HU" dirty="0" smtClean="0"/>
              <a:t>. Budapest: CEU Press, </a:t>
            </a:r>
            <a:r>
              <a:rPr lang="ru-RU" dirty="0" smtClean="0"/>
              <a:t>в печати</a:t>
            </a:r>
            <a:r>
              <a:rPr lang="hu-HU" dirty="0" smtClean="0"/>
              <a:t>)</a:t>
            </a:r>
            <a:r>
              <a:rPr lang="ru-RU" dirty="0" smtClean="0"/>
              <a:t>.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195486"/>
            <a:ext cx="4389884" cy="122413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Экстремистские политические</a:t>
            </a:r>
            <a:r>
              <a:rPr lang="hu-HU" dirty="0" smtClean="0"/>
              <a:t> a</a:t>
            </a:r>
            <a:r>
              <a:rPr lang="ru-RU" dirty="0" smtClean="0"/>
              <a:t>кторы</a:t>
            </a:r>
            <a:r>
              <a:rPr lang="hu-HU" dirty="0" smtClean="0"/>
              <a:t> </a:t>
            </a:r>
          </a:p>
          <a:p>
            <a:pPr algn="ctr"/>
            <a:r>
              <a:rPr lang="ru-RU" dirty="0" smtClean="0"/>
              <a:t>Руководствуются идеологией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1512168"/>
            <a:ext cx="4572000" cy="372387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верующий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ru-RU" sz="2000" dirty="0" smtClean="0">
                <a:sym typeface="Wingdings" pitchFamily="2" charset="2"/>
              </a:rPr>
              <a:t>фанатичный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эмоциональный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ценностная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когерентность</a:t>
            </a:r>
            <a:r>
              <a:rPr lang="hu-HU" sz="2000" dirty="0" smtClean="0">
                <a:sym typeface="Wingdings" pitchFamily="2" charset="2"/>
              </a:rPr>
              <a:t>  </a:t>
            </a:r>
            <a:r>
              <a:rPr lang="ru-RU" sz="2000" dirty="0" smtClean="0">
                <a:sym typeface="Wingdings" pitchFamily="2" charset="2"/>
              </a:rPr>
              <a:t>идеологическая последовательность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идеологическая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д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т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рминация</a:t>
            </a:r>
            <a:r>
              <a:rPr lang="hu-HU" sz="2000" dirty="0" smtClean="0">
                <a:sym typeface="Wingdings" pitchFamily="2" charset="2"/>
              </a:rPr>
              <a:t> 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п</a:t>
            </a:r>
            <a:r>
              <a:rPr lang="ru-RU" sz="2000" dirty="0" smtClean="0">
                <a:sym typeface="Wingdings" pitchFamily="2" charset="2"/>
              </a:rPr>
              <a:t>окровительствуемые и стигматизированные группы стабильны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а</a:t>
            </a:r>
            <a:r>
              <a:rPr lang="ru-RU" sz="2000" dirty="0" smtClean="0">
                <a:sym typeface="Wingdings" pitchFamily="2" charset="2"/>
              </a:rPr>
              <a:t>кции ненависти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и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преступления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э</a:t>
            </a:r>
            <a:r>
              <a:rPr lang="ru-RU" sz="2000" dirty="0" smtClean="0">
                <a:sym typeface="Wingdings" pitchFamily="2" charset="2"/>
              </a:rPr>
              <a:t>ффект релятивизации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о</a:t>
            </a:r>
            <a:r>
              <a:rPr lang="ru-RU" sz="2000" dirty="0" smtClean="0">
                <a:sym typeface="Wingdings" pitchFamily="2" charset="2"/>
              </a:rPr>
              <a:t>беспечение вербовочного запаса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для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правящей партии</a:t>
            </a:r>
            <a:endParaRPr lang="hu-HU" sz="2000" dirty="0" smtClean="0">
              <a:sym typeface="Wingdings" pitchFamily="2" charset="2"/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95486"/>
            <a:ext cx="4391470" cy="122413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Правящая</a:t>
            </a:r>
            <a:r>
              <a:rPr lang="hu-HU" dirty="0" smtClean="0"/>
              <a:t> (</a:t>
            </a:r>
            <a:r>
              <a:rPr lang="ru-RU" dirty="0" smtClean="0"/>
              <a:t>д</a:t>
            </a:r>
            <a:r>
              <a:rPr lang="hu-HU" dirty="0" smtClean="0"/>
              <a:t>o</a:t>
            </a:r>
            <a:r>
              <a:rPr lang="ru-RU" dirty="0" smtClean="0"/>
              <a:t>минирующая</a:t>
            </a:r>
            <a:r>
              <a:rPr lang="hu-HU" dirty="0" smtClean="0"/>
              <a:t>) </a:t>
            </a:r>
            <a:r>
              <a:rPr lang="ru-RU" dirty="0" smtClean="0"/>
              <a:t>п</a:t>
            </a:r>
            <a:r>
              <a:rPr lang="hu-HU" dirty="0" smtClean="0"/>
              <a:t>a</a:t>
            </a:r>
            <a:r>
              <a:rPr lang="ru-RU" dirty="0" smtClean="0"/>
              <a:t>ртия</a:t>
            </a:r>
            <a:endParaRPr lang="hu-HU" dirty="0" smtClean="0"/>
          </a:p>
          <a:p>
            <a:pPr algn="ctr"/>
            <a:r>
              <a:rPr lang="ru-RU" dirty="0" smtClean="0"/>
              <a:t>Пользуется идеологией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355976" y="1497536"/>
            <a:ext cx="4788024" cy="352248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утилитарная</a:t>
            </a:r>
            <a:r>
              <a:rPr lang="hu-HU" sz="2000" dirty="0" smtClean="0"/>
              <a:t> 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ru-RU" sz="2000" dirty="0" smtClean="0">
                <a:sym typeface="Wingdings" pitchFamily="2" charset="2"/>
              </a:rPr>
              <a:t>циничная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р</a:t>
            </a:r>
            <a:r>
              <a:rPr lang="hu-HU" sz="2000" dirty="0" smtClean="0">
                <a:sym typeface="Wingdings" pitchFamily="2" charset="2"/>
              </a:rPr>
              <a:t>a</a:t>
            </a:r>
            <a:r>
              <a:rPr lang="ru-RU" sz="2000" dirty="0" smtClean="0">
                <a:sym typeface="Wingdings" pitchFamily="2" charset="2"/>
              </a:rPr>
              <a:t>ци</a:t>
            </a:r>
            <a:r>
              <a:rPr lang="hu-HU" sz="2000" dirty="0" smtClean="0">
                <a:sym typeface="Wingdings" pitchFamily="2" charset="2"/>
              </a:rPr>
              <a:t>o</a:t>
            </a:r>
            <a:r>
              <a:rPr lang="ru-RU" sz="2000" dirty="0" smtClean="0">
                <a:sym typeface="Wingdings" pitchFamily="2" charset="2"/>
              </a:rPr>
              <a:t>н</a:t>
            </a:r>
            <a:r>
              <a:rPr lang="hu-HU" sz="2000" dirty="0" smtClean="0">
                <a:sym typeface="Wingdings" pitchFamily="2" charset="2"/>
              </a:rPr>
              <a:t>a</a:t>
            </a:r>
            <a:r>
              <a:rPr lang="ru-RU" sz="2000" dirty="0" smtClean="0">
                <a:sym typeface="Wingdings" pitchFamily="2" charset="2"/>
              </a:rPr>
              <a:t>льная</a:t>
            </a:r>
            <a:endParaRPr lang="hu-HU" sz="2000" dirty="0" smtClean="0">
              <a:sym typeface="Wingdings" pitchFamily="2" charset="2"/>
            </a:endParaRPr>
          </a:p>
          <a:p>
            <a:pPr>
              <a:buNone/>
            </a:pP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функциональная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когерентность</a:t>
            </a:r>
            <a:r>
              <a:rPr lang="hu-HU" sz="2000" dirty="0" smtClean="0">
                <a:sym typeface="Wingdings" pitchFamily="2" charset="2"/>
              </a:rPr>
              <a:t>  </a:t>
            </a:r>
            <a:r>
              <a:rPr lang="ru-RU" sz="2000" dirty="0" smtClean="0">
                <a:sym typeface="Wingdings" pitchFamily="2" charset="2"/>
              </a:rPr>
              <a:t>идеологическая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непоследовательность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у</a:t>
            </a:r>
            <a:r>
              <a:rPr lang="ru-RU" sz="2000" dirty="0" smtClean="0">
                <a:sym typeface="Wingdings" pitchFamily="2" charset="2"/>
              </a:rPr>
              <a:t>тилитарная д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т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рминация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покровительствуемые </a:t>
            </a:r>
            <a:r>
              <a:rPr lang="ru-RU" sz="2000" dirty="0" smtClean="0">
                <a:sym typeface="Wingdings" pitchFamily="2" charset="2"/>
              </a:rPr>
              <a:t>группы стабильны</a:t>
            </a:r>
            <a:r>
              <a:rPr lang="en-US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стигматизированные изменчивы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к</a:t>
            </a:r>
            <a:r>
              <a:rPr lang="ru-RU" sz="2000" dirty="0" smtClean="0">
                <a:sym typeface="Wingdings" pitchFamily="2" charset="2"/>
              </a:rPr>
              <a:t>ампании по устрашению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л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гитимизирующий</a:t>
            </a:r>
            <a:r>
              <a:rPr lang="hu-HU" sz="2000" dirty="0" smtClean="0">
                <a:sym typeface="Wingdings" pitchFamily="2" charset="2"/>
              </a:rPr>
              <a:t>/</a:t>
            </a:r>
            <a:r>
              <a:rPr lang="ru-RU" sz="2000" dirty="0" smtClean="0">
                <a:sym typeface="Wingdings" pitchFamily="2" charset="2"/>
              </a:rPr>
              <a:t>генерирующий эффект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обеспечение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ц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нтральной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политической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позиции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079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Популизм ‒ это</a:t>
            </a:r>
            <a:r>
              <a:rPr lang="hu-HU" dirty="0" smtClean="0"/>
              <a:t>…</a:t>
            </a:r>
            <a:endParaRPr lang="hu-HU" dirty="0"/>
          </a:p>
        </p:txBody>
      </p:sp>
      <p:graphicFrame>
        <p:nvGraphicFramePr>
          <p:cNvPr id="16" name="Tábláza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5541"/>
              </p:ext>
            </p:extLst>
          </p:nvPr>
        </p:nvGraphicFramePr>
        <p:xfrm>
          <a:off x="179512" y="1613612"/>
          <a:ext cx="8750503" cy="2793915"/>
        </p:xfrm>
        <a:graphic>
          <a:graphicData uri="http://schemas.openxmlformats.org/drawingml/2006/table">
            <a:tbl>
              <a:tblPr firstRow="1" bandRow="1"/>
              <a:tblGrid>
                <a:gridCol w="2606279">
                  <a:extLst>
                    <a:ext uri="{9D8B030D-6E8A-4147-A177-3AD203B41FA5}">
                      <a16:colId xmlns:a16="http://schemas.microsoft.com/office/drawing/2014/main" val="778854259"/>
                    </a:ext>
                  </a:extLst>
                </a:gridCol>
                <a:gridCol w="1701307">
                  <a:extLst>
                    <a:ext uri="{9D8B030D-6E8A-4147-A177-3AD203B41FA5}">
                      <a16:colId xmlns:a16="http://schemas.microsoft.com/office/drawing/2014/main" val="351493015"/>
                    </a:ext>
                  </a:extLst>
                </a:gridCol>
                <a:gridCol w="1957240">
                  <a:extLst>
                    <a:ext uri="{9D8B030D-6E8A-4147-A177-3AD203B41FA5}">
                      <a16:colId xmlns:a16="http://schemas.microsoft.com/office/drawing/2014/main" val="458936289"/>
                    </a:ext>
                  </a:extLst>
                </a:gridCol>
                <a:gridCol w="1436170">
                  <a:extLst>
                    <a:ext uri="{9D8B030D-6E8A-4147-A177-3AD203B41FA5}">
                      <a16:colId xmlns:a16="http://schemas.microsoft.com/office/drawing/2014/main" val="2023128902"/>
                    </a:ext>
                  </a:extLst>
                </a:gridCol>
                <a:gridCol w="1049507">
                  <a:extLst>
                    <a:ext uri="{9D8B030D-6E8A-4147-A177-3AD203B41FA5}">
                      <a16:colId xmlns:a16="http://schemas.microsoft.com/office/drawing/2014/main" val="1575497013"/>
                    </a:ext>
                  </a:extLst>
                </a:gridCol>
              </a:tblGrid>
              <a:tr h="600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идеологическое</a:t>
                      </a:r>
                      <a:r>
                        <a:rPr lang="ru-RU" sz="1600" b="1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u-HU" sz="1600" b="1" baseline="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средство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политической программы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рально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несдержанного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коллектив-ного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эгоизма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020193"/>
                  </a:ext>
                </a:extLst>
              </a:tr>
              <a:tr h="2158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пулизм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правово-рациональной легитимации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субстантивно-рациональной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 жертвы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ненависть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воображае-мое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люди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нация и т. д.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открытое себялю-бие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463340"/>
                  </a:ext>
                </a:extLst>
              </a:tr>
            </a:tbl>
          </a:graphicData>
        </a:graphic>
      </p:graphicFrame>
      <p:grpSp>
        <p:nvGrpSpPr>
          <p:cNvPr id="18" name="Csoportba foglalás 17"/>
          <p:cNvGrpSpPr/>
          <p:nvPr/>
        </p:nvGrpSpPr>
        <p:grpSpPr>
          <a:xfrm>
            <a:off x="1403649" y="1923678"/>
            <a:ext cx="6840759" cy="829384"/>
            <a:chOff x="705551" y="110464"/>
            <a:chExt cx="5081507" cy="636161"/>
          </a:xfrm>
        </p:grpSpPr>
        <p:cxnSp>
          <p:nvCxnSpPr>
            <p:cNvPr id="19" name="Egyenes összekötő nyíllal 18"/>
            <p:cNvCxnSpPr/>
            <p:nvPr/>
          </p:nvCxnSpPr>
          <p:spPr>
            <a:xfrm flipV="1">
              <a:off x="705551" y="386625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nyíllal 19"/>
            <p:cNvCxnSpPr/>
            <p:nvPr/>
          </p:nvCxnSpPr>
          <p:spPr>
            <a:xfrm flipV="1">
              <a:off x="2417216" y="358018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nyíllal 20"/>
            <p:cNvCxnSpPr/>
            <p:nvPr/>
          </p:nvCxnSpPr>
          <p:spPr>
            <a:xfrm flipV="1">
              <a:off x="3703817" y="358018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nyíllal 21"/>
            <p:cNvCxnSpPr/>
            <p:nvPr/>
          </p:nvCxnSpPr>
          <p:spPr>
            <a:xfrm rot="16200000" flipV="1">
              <a:off x="4431068" y="-15265"/>
              <a:ext cx="0" cy="2514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nyíllal 22"/>
            <p:cNvCxnSpPr/>
            <p:nvPr/>
          </p:nvCxnSpPr>
          <p:spPr>
            <a:xfrm rot="16200000" flipV="1">
              <a:off x="2933360" y="39966"/>
              <a:ext cx="0" cy="2514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nyíllal 23"/>
            <p:cNvCxnSpPr/>
            <p:nvPr/>
          </p:nvCxnSpPr>
          <p:spPr>
            <a:xfrm rot="16200000" flipV="1">
              <a:off x="1580134" y="39966"/>
              <a:ext cx="0" cy="2514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nyíllal 24"/>
            <p:cNvCxnSpPr/>
            <p:nvPr/>
          </p:nvCxnSpPr>
          <p:spPr>
            <a:xfrm flipV="1">
              <a:off x="4984715" y="358018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gyenes összekötő nyíllal 25"/>
            <p:cNvCxnSpPr/>
            <p:nvPr/>
          </p:nvCxnSpPr>
          <p:spPr>
            <a:xfrm flipV="1">
              <a:off x="5787058" y="303376"/>
              <a:ext cx="0" cy="3594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gyenes összekötő nyíllal 26"/>
            <p:cNvCxnSpPr/>
            <p:nvPr/>
          </p:nvCxnSpPr>
          <p:spPr>
            <a:xfrm flipH="1">
              <a:off x="5395334" y="110464"/>
              <a:ext cx="17776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9598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Процесс</a:t>
            </a:r>
            <a:r>
              <a:rPr lang="en-US" dirty="0" smtClean="0"/>
              <a:t> </a:t>
            </a:r>
            <a:r>
              <a:rPr lang="ru-RU" dirty="0" smtClean="0"/>
              <a:t>узурпации ценностей путем</a:t>
            </a:r>
            <a:r>
              <a:rPr lang="en-US" dirty="0" smtClean="0"/>
              <a:t> </a:t>
            </a:r>
            <a:r>
              <a:rPr lang="ru-RU" dirty="0" smtClean="0"/>
              <a:t>переопределения</a:t>
            </a:r>
            <a:endParaRPr lang="hu-HU" dirty="0"/>
          </a:p>
        </p:txBody>
      </p:sp>
      <p:grpSp>
        <p:nvGrpSpPr>
          <p:cNvPr id="4" name="Csoportba foglalás 3"/>
          <p:cNvGrpSpPr>
            <a:grpSpLocks/>
          </p:cNvGrpSpPr>
          <p:nvPr/>
        </p:nvGrpSpPr>
        <p:grpSpPr>
          <a:xfrm>
            <a:off x="179512" y="1419622"/>
            <a:ext cx="8640959" cy="3456384"/>
            <a:chOff x="-48598" y="-64005"/>
            <a:chExt cx="5831658" cy="1528287"/>
          </a:xfrm>
        </p:grpSpPr>
        <p:sp>
          <p:nvSpPr>
            <p:cNvPr id="5" name="Szövegdoboz 2"/>
            <p:cNvSpPr txBox="1">
              <a:spLocks noChangeArrowheads="1"/>
            </p:cNvSpPr>
            <p:nvPr/>
          </p:nvSpPr>
          <p:spPr bwMode="auto">
            <a:xfrm>
              <a:off x="-48598" y="-38116"/>
              <a:ext cx="945851" cy="27052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600" b="1" dirty="0" smtClean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Определение</a:t>
              </a:r>
              <a:endParaRPr lang="hu-HU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Szövegdoboz 2"/>
            <p:cNvSpPr txBox="1">
              <a:spLocks noChangeArrowheads="1"/>
            </p:cNvSpPr>
            <p:nvPr/>
          </p:nvSpPr>
          <p:spPr bwMode="auto">
            <a:xfrm>
              <a:off x="4852495" y="-64005"/>
              <a:ext cx="930565" cy="27019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600" b="1" dirty="0" smtClean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Новое определение</a:t>
              </a:r>
              <a:endParaRPr lang="hu-HU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Ellipszis 6"/>
            <p:cNvSpPr/>
            <p:nvPr/>
          </p:nvSpPr>
          <p:spPr>
            <a:xfrm>
              <a:off x="665684" y="541325"/>
              <a:ext cx="1079500" cy="344805"/>
            </a:xfrm>
            <a:prstGeom prst="ellipse">
              <a:avLst/>
            </a:prstGeom>
            <a:ln w="28575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b="1" dirty="0" smtClean="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Отбор</a:t>
              </a:r>
              <a:endParaRPr lang="hu-HU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Ellipszis 7"/>
            <p:cNvSpPr/>
            <p:nvPr/>
          </p:nvSpPr>
          <p:spPr>
            <a:xfrm>
              <a:off x="2333549" y="1119226"/>
              <a:ext cx="1078302" cy="345056"/>
            </a:xfrm>
            <a:prstGeom prst="ellipse">
              <a:avLst/>
            </a:prstGeom>
            <a:ln w="28575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b="1" dirty="0" smtClean="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Отсев</a:t>
              </a:r>
              <a:endParaRPr lang="hu-HU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Ellipszis 8"/>
            <p:cNvSpPr/>
            <p:nvPr/>
          </p:nvSpPr>
          <p:spPr>
            <a:xfrm>
              <a:off x="3644786" y="512064"/>
              <a:ext cx="1895289" cy="344805"/>
            </a:xfrm>
            <a:prstGeom prst="ellipse">
              <a:avLst/>
            </a:prstGeom>
            <a:ln w="28575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b="1" dirty="0" smtClean="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Переосмысление</a:t>
              </a:r>
              <a:endParaRPr lang="hu-HU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Szabadkézi sokszög 9"/>
            <p:cNvSpPr/>
            <p:nvPr/>
          </p:nvSpPr>
          <p:spPr>
            <a:xfrm>
              <a:off x="446228" y="307239"/>
              <a:ext cx="299720" cy="270510"/>
            </a:xfrm>
            <a:custGeom>
              <a:avLst/>
              <a:gdLst>
                <a:gd name="connsiteX0" fmla="*/ 0 w 299923"/>
                <a:gd name="connsiteY0" fmla="*/ 0 h 270663"/>
                <a:gd name="connsiteX1" fmla="*/ 299923 w 299923"/>
                <a:gd name="connsiteY1" fmla="*/ 270663 h 270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9923" h="270663">
                  <a:moveTo>
                    <a:pt x="0" y="0"/>
                  </a:moveTo>
                  <a:cubicBezTo>
                    <a:pt x="123748" y="115214"/>
                    <a:pt x="247497" y="230429"/>
                    <a:pt x="299923" y="27066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 sz="3600"/>
            </a:p>
          </p:txBody>
        </p:sp>
        <p:sp>
          <p:nvSpPr>
            <p:cNvPr id="11" name="Szabadkézi sokszög 10"/>
            <p:cNvSpPr/>
            <p:nvPr/>
          </p:nvSpPr>
          <p:spPr>
            <a:xfrm>
              <a:off x="1258215" y="885140"/>
              <a:ext cx="1054735" cy="372745"/>
            </a:xfrm>
            <a:custGeom>
              <a:avLst/>
              <a:gdLst>
                <a:gd name="connsiteX0" fmla="*/ 0 w 1148487"/>
                <a:gd name="connsiteY0" fmla="*/ 0 h 373075"/>
                <a:gd name="connsiteX1" fmla="*/ 577901 w 1148487"/>
                <a:gd name="connsiteY1" fmla="*/ 248716 h 373075"/>
                <a:gd name="connsiteX2" fmla="*/ 1148487 w 1148487"/>
                <a:gd name="connsiteY2" fmla="*/ 373075 h 373075"/>
                <a:gd name="connsiteX3" fmla="*/ 1148487 w 1148487"/>
                <a:gd name="connsiteY3" fmla="*/ 373075 h 37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8487" h="373075">
                  <a:moveTo>
                    <a:pt x="0" y="0"/>
                  </a:moveTo>
                  <a:cubicBezTo>
                    <a:pt x="193243" y="93268"/>
                    <a:pt x="386487" y="186537"/>
                    <a:pt x="577901" y="248716"/>
                  </a:cubicBezTo>
                  <a:cubicBezTo>
                    <a:pt x="769315" y="310895"/>
                    <a:pt x="1148487" y="373075"/>
                    <a:pt x="1148487" y="373075"/>
                  </a:cubicBezTo>
                  <a:lnTo>
                    <a:pt x="1148487" y="373075"/>
                  </a:lnTo>
                </a:path>
              </a:pathLst>
            </a:custGeom>
            <a:noFill/>
            <a:ln w="28575">
              <a:solidFill>
                <a:schemeClr val="tx1"/>
              </a:solidFill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 sz="3600"/>
            </a:p>
          </p:txBody>
        </p:sp>
        <p:sp>
          <p:nvSpPr>
            <p:cNvPr id="12" name="Szabadkézi sokszög 11"/>
            <p:cNvSpPr/>
            <p:nvPr/>
          </p:nvSpPr>
          <p:spPr>
            <a:xfrm flipH="1">
              <a:off x="3445460" y="870509"/>
              <a:ext cx="1052982" cy="373075"/>
            </a:xfrm>
            <a:custGeom>
              <a:avLst/>
              <a:gdLst>
                <a:gd name="connsiteX0" fmla="*/ 0 w 1148487"/>
                <a:gd name="connsiteY0" fmla="*/ 0 h 373075"/>
                <a:gd name="connsiteX1" fmla="*/ 577901 w 1148487"/>
                <a:gd name="connsiteY1" fmla="*/ 248716 h 373075"/>
                <a:gd name="connsiteX2" fmla="*/ 1148487 w 1148487"/>
                <a:gd name="connsiteY2" fmla="*/ 373075 h 373075"/>
                <a:gd name="connsiteX3" fmla="*/ 1148487 w 1148487"/>
                <a:gd name="connsiteY3" fmla="*/ 373075 h 37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8487" h="373075">
                  <a:moveTo>
                    <a:pt x="0" y="0"/>
                  </a:moveTo>
                  <a:cubicBezTo>
                    <a:pt x="193243" y="93268"/>
                    <a:pt x="386487" y="186537"/>
                    <a:pt x="577901" y="248716"/>
                  </a:cubicBezTo>
                  <a:cubicBezTo>
                    <a:pt x="769315" y="310895"/>
                    <a:pt x="1148487" y="373075"/>
                    <a:pt x="1148487" y="373075"/>
                  </a:cubicBezTo>
                  <a:lnTo>
                    <a:pt x="1148487" y="373075"/>
                  </a:lnTo>
                </a:path>
              </a:pathLst>
            </a:custGeom>
            <a:noFill/>
            <a:ln w="28575">
              <a:solidFill>
                <a:schemeClr val="tx1"/>
              </a:solidFill>
              <a:head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 sz="3600"/>
            </a:p>
          </p:txBody>
        </p:sp>
        <p:sp>
          <p:nvSpPr>
            <p:cNvPr id="13" name="Szabadkézi sokszög 12"/>
            <p:cNvSpPr/>
            <p:nvPr/>
          </p:nvSpPr>
          <p:spPr>
            <a:xfrm flipH="1">
              <a:off x="4997166" y="222549"/>
              <a:ext cx="299923" cy="270663"/>
            </a:xfrm>
            <a:custGeom>
              <a:avLst/>
              <a:gdLst>
                <a:gd name="connsiteX0" fmla="*/ 0 w 299923"/>
                <a:gd name="connsiteY0" fmla="*/ 0 h 270663"/>
                <a:gd name="connsiteX1" fmla="*/ 299923 w 299923"/>
                <a:gd name="connsiteY1" fmla="*/ 270663 h 270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9923" h="270663">
                  <a:moveTo>
                    <a:pt x="0" y="0"/>
                  </a:moveTo>
                  <a:cubicBezTo>
                    <a:pt x="123748" y="115214"/>
                    <a:pt x="247497" y="230429"/>
                    <a:pt x="299923" y="27066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 sz="3600"/>
            </a:p>
          </p:txBody>
        </p:sp>
        <p:cxnSp>
          <p:nvCxnSpPr>
            <p:cNvPr id="14" name="Egyenes összekötő nyíllal 13"/>
            <p:cNvCxnSpPr/>
            <p:nvPr/>
          </p:nvCxnSpPr>
          <p:spPr>
            <a:xfrm>
              <a:off x="943661" y="87783"/>
              <a:ext cx="386242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093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-20538"/>
            <a:ext cx="8291264" cy="5760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Шесть</a:t>
            </a:r>
            <a:r>
              <a:rPr lang="en-US" dirty="0" smtClean="0"/>
              <a:t> </a:t>
            </a:r>
            <a:r>
              <a:rPr lang="ru-RU" dirty="0"/>
              <a:t>э</a:t>
            </a:r>
            <a:r>
              <a:rPr lang="ru-RU" dirty="0" smtClean="0"/>
              <a:t>лементов</a:t>
            </a:r>
            <a:r>
              <a:rPr lang="en-US" dirty="0" smtClean="0"/>
              <a:t> </a:t>
            </a:r>
            <a:r>
              <a:rPr lang="ru-RU" dirty="0" smtClean="0"/>
              <a:t>популизма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392489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Популист позиционирует себя в качестве</a:t>
            </a:r>
            <a:r>
              <a:rPr lang="en-US" sz="1400" b="1" dirty="0" smtClean="0"/>
              <a:t> </a:t>
            </a:r>
            <a:r>
              <a:rPr lang="ru-RU" sz="1400" b="1" dirty="0" smtClean="0"/>
              <a:t>истинного представителя</a:t>
            </a:r>
            <a:r>
              <a:rPr lang="en-US" sz="1400" b="1" dirty="0" smtClean="0"/>
              <a:t> </a:t>
            </a:r>
            <a:r>
              <a:rPr lang="ru-RU" sz="1400" b="1" dirty="0" smtClean="0"/>
              <a:t>народа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ru-RU" sz="1400" b="1" dirty="0" smtClean="0"/>
              <a:t>опора на народный</a:t>
            </a:r>
            <a:r>
              <a:rPr lang="en-US" sz="1400" b="1" dirty="0" smtClean="0"/>
              <a:t> </a:t>
            </a:r>
            <a:r>
              <a:rPr lang="ru-RU" sz="1400" b="1" dirty="0" smtClean="0"/>
              <a:t>суверенитет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/>
              <a:t>о</a:t>
            </a:r>
            <a:r>
              <a:rPr lang="ru-RU" sz="1400" b="1" dirty="0" smtClean="0"/>
              <a:t>н не</a:t>
            </a:r>
            <a:r>
              <a:rPr lang="en-US" sz="1400" b="1" dirty="0" smtClean="0"/>
              <a:t> </a:t>
            </a:r>
            <a:r>
              <a:rPr lang="ru-RU" sz="1400" b="1" dirty="0" smtClean="0"/>
              <a:t>участвует в дискуссионной фазе общественного обсуждения</a:t>
            </a:r>
            <a:r>
              <a:rPr lang="ru-RU" sz="1400" dirty="0" smtClean="0"/>
              <a:t>, так как не считает легитимными мнения, отличиные от его мнений или от мнений «людей»</a:t>
            </a:r>
            <a:r>
              <a:rPr lang="en-US" sz="1400" dirty="0" smtClean="0"/>
              <a:t> </a:t>
            </a:r>
            <a:r>
              <a:rPr lang="en-US" sz="1400" b="1" dirty="0"/>
              <a:t>(</a:t>
            </a:r>
            <a:r>
              <a:rPr lang="en-US" sz="1400" b="1" dirty="0" smtClean="0"/>
              <a:t>a</a:t>
            </a:r>
            <a:r>
              <a:rPr lang="ru-RU" sz="1400" b="1" dirty="0" smtClean="0"/>
              <a:t>нтиплюрализм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/>
              <a:t>таким образом </a:t>
            </a:r>
            <a:endParaRPr lang="ru-RU" sz="1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он</a:t>
            </a:r>
            <a:r>
              <a:rPr lang="en-US" sz="1400" dirty="0" smtClean="0"/>
              <a:t> </a:t>
            </a:r>
            <a:r>
              <a:rPr lang="ru-RU" sz="1400" b="1" dirty="0" smtClean="0"/>
              <a:t>отрицает</a:t>
            </a:r>
            <a:r>
              <a:rPr lang="en-US" sz="1400" b="1" dirty="0" smtClean="0"/>
              <a:t> </a:t>
            </a:r>
            <a:r>
              <a:rPr lang="ru-RU" sz="1400" b="1" dirty="0" smtClean="0"/>
              <a:t>институты, существующие для передачи воли народа</a:t>
            </a:r>
            <a:r>
              <a:rPr lang="en-US" sz="1400" dirty="0" smtClean="0"/>
              <a:t> </a:t>
            </a:r>
            <a:r>
              <a:rPr lang="ru-RU" sz="1400" dirty="0" smtClean="0"/>
              <a:t>и объявляет</a:t>
            </a:r>
            <a:r>
              <a:rPr lang="en-US" sz="1400" dirty="0" smtClean="0"/>
              <a:t> </a:t>
            </a:r>
            <a:r>
              <a:rPr lang="ru-RU" sz="1400" dirty="0" smtClean="0"/>
              <a:t>себя</a:t>
            </a:r>
            <a:r>
              <a:rPr lang="en-US" sz="1400" dirty="0" smtClean="0"/>
              <a:t> </a:t>
            </a:r>
            <a:r>
              <a:rPr lang="ru-RU" sz="1400" dirty="0" smtClean="0"/>
              <a:t>прямым представителем нации и общесьвенного блага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ru-RU" sz="1400" b="1" dirty="0" smtClean="0"/>
              <a:t>плебисцитный характер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он</a:t>
            </a:r>
            <a:r>
              <a:rPr lang="en-US" sz="1400" b="1" dirty="0" smtClean="0"/>
              <a:t> </a:t>
            </a:r>
            <a:r>
              <a:rPr lang="ru-RU" sz="1400" b="1" dirty="0" smtClean="0"/>
              <a:t>утверждает, что институты</a:t>
            </a:r>
            <a:r>
              <a:rPr lang="en-US" sz="1400" b="1" dirty="0" smtClean="0"/>
              <a:t> </a:t>
            </a:r>
            <a:r>
              <a:rPr lang="ru-RU" sz="1400" b="1" dirty="0" smtClean="0"/>
              <a:t>должны служить</a:t>
            </a:r>
            <a:r>
              <a:rPr lang="en-US" sz="1400" b="1" dirty="0" smtClean="0"/>
              <a:t> </a:t>
            </a:r>
            <a:r>
              <a:rPr lang="ru-RU" sz="1400" b="1" dirty="0" smtClean="0"/>
              <a:t>субстантивной цели</a:t>
            </a:r>
            <a:r>
              <a:rPr lang="en-US" sz="1400" dirty="0" smtClean="0"/>
              <a:t>, </a:t>
            </a:r>
            <a:r>
              <a:rPr lang="ru-RU" sz="1400" dirty="0" smtClean="0"/>
              <a:t>то есть все государственные институты или законы</a:t>
            </a:r>
            <a:r>
              <a:rPr lang="en-US" sz="1400" dirty="0" smtClean="0"/>
              <a:t> </a:t>
            </a:r>
            <a:r>
              <a:rPr lang="ru-RU" sz="1400" dirty="0" smtClean="0"/>
              <a:t>должны поддерживаться, только если они служат общественному благу </a:t>
            </a:r>
            <a:r>
              <a:rPr lang="en-US" sz="1400" dirty="0" smtClean="0"/>
              <a:t>—</a:t>
            </a:r>
            <a:r>
              <a:rPr lang="ru-RU" sz="1400" dirty="0" smtClean="0"/>
              <a:t>определяемому прямым представителем народы, популистом,</a:t>
            </a:r>
            <a:r>
              <a:rPr lang="en-US" sz="1400" dirty="0" smtClean="0"/>
              <a:t>—</a:t>
            </a:r>
            <a:r>
              <a:rPr lang="ru-RU" sz="1400" dirty="0" smtClean="0"/>
              <a:t> и должны отменяться, если они не служат общественному благу </a:t>
            </a:r>
            <a:r>
              <a:rPr lang="en-US" sz="1400" b="1" dirty="0" smtClean="0"/>
              <a:t>(</a:t>
            </a:r>
            <a:r>
              <a:rPr lang="ru-RU" sz="1400" b="1" dirty="0" smtClean="0"/>
              <a:t>мажоритаризм</a:t>
            </a:r>
            <a:r>
              <a:rPr lang="en-US" sz="1400" b="1" dirty="0" smtClean="0"/>
              <a:t>, </a:t>
            </a:r>
            <a:r>
              <a:rPr lang="ru-RU" sz="1400" b="1" dirty="0" smtClean="0"/>
              <a:t>неуважение</a:t>
            </a:r>
            <a:r>
              <a:rPr lang="en-US" sz="1400" b="1" dirty="0" smtClean="0"/>
              <a:t> </a:t>
            </a:r>
            <a:r>
              <a:rPr lang="ru-RU" sz="1400" b="1" dirty="0" smtClean="0"/>
              <a:t>к</a:t>
            </a:r>
            <a:r>
              <a:rPr lang="en-US" sz="1400" b="1" dirty="0" smtClean="0"/>
              <a:t> </a:t>
            </a:r>
            <a:r>
              <a:rPr lang="ru-RU" sz="1400" b="1" dirty="0" smtClean="0"/>
              <a:t>власти закона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/>
              <a:t>о</a:t>
            </a:r>
            <a:r>
              <a:rPr lang="ru-RU" sz="1400" b="1" dirty="0" smtClean="0"/>
              <a:t>н нападает на выступающих против поставленной им субстантивной цели</a:t>
            </a:r>
            <a:r>
              <a:rPr lang="en-US" sz="1400" dirty="0" smtClean="0"/>
              <a:t>, </a:t>
            </a:r>
            <a:r>
              <a:rPr lang="ru-RU" sz="1400" dirty="0" smtClean="0"/>
              <a:t>обычно</a:t>
            </a:r>
            <a:r>
              <a:rPr lang="en-US" sz="1400" dirty="0" smtClean="0"/>
              <a:t> </a:t>
            </a:r>
            <a:r>
              <a:rPr lang="en-US" sz="1400" dirty="0"/>
              <a:t>(a) </a:t>
            </a:r>
            <a:r>
              <a:rPr lang="ru-RU" sz="1400" dirty="0" smtClean="0"/>
              <a:t>против преобладающего истеблишмента, оппозицией которого ог является, или</a:t>
            </a:r>
            <a:r>
              <a:rPr lang="en-US" sz="1400" dirty="0" smtClean="0"/>
              <a:t> </a:t>
            </a:r>
            <a:r>
              <a:rPr lang="en-US" sz="1400" dirty="0"/>
              <a:t>(b) </a:t>
            </a:r>
            <a:r>
              <a:rPr lang="ru-RU" sz="1400" dirty="0" smtClean="0"/>
              <a:t>против старого, смененного истеблишмента, который также ассоциируется с институциональными сдержками и противовесами</a:t>
            </a:r>
            <a:r>
              <a:rPr lang="en-US" sz="1400" dirty="0" smtClean="0"/>
              <a:t> </a:t>
            </a:r>
            <a:r>
              <a:rPr lang="en-US" sz="1400" b="1" dirty="0"/>
              <a:t>(</a:t>
            </a:r>
            <a:r>
              <a:rPr lang="en-US" sz="1400" b="1" dirty="0" smtClean="0"/>
              <a:t>a</a:t>
            </a:r>
            <a:r>
              <a:rPr lang="ru-RU" sz="1400" b="1" dirty="0" smtClean="0"/>
              <a:t>нтиэлитизм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он усиливает поляризацию</a:t>
            </a:r>
            <a:r>
              <a:rPr lang="en-US" sz="1400" b="1" dirty="0" smtClean="0"/>
              <a:t> </a:t>
            </a:r>
            <a:r>
              <a:rPr lang="ru-RU" sz="1400" b="1" dirty="0" smtClean="0"/>
              <a:t>в обществе</a:t>
            </a:r>
            <a:r>
              <a:rPr lang="en-US" sz="1400" dirty="0" smtClean="0"/>
              <a:t>, </a:t>
            </a:r>
            <a:r>
              <a:rPr lang="ru-RU" sz="1400" dirty="0" smtClean="0"/>
              <a:t>то есть выражает непреодолимый раскол между сторонниками и противниками</a:t>
            </a:r>
            <a:r>
              <a:rPr lang="en-US" sz="1400" dirty="0" smtClean="0"/>
              <a:t> </a:t>
            </a:r>
            <a:r>
              <a:rPr lang="ru-RU" sz="1400" dirty="0" smtClean="0"/>
              <a:t>субстантивной цели</a:t>
            </a:r>
            <a:r>
              <a:rPr lang="en-US" sz="1400" dirty="0" smtClean="0"/>
              <a:t> </a:t>
            </a:r>
            <a:r>
              <a:rPr lang="ru-RU" sz="1400" dirty="0" smtClean="0"/>
              <a:t>и</a:t>
            </a:r>
            <a:r>
              <a:rPr lang="en-US" sz="1400" dirty="0" smtClean="0"/>
              <a:t>, </a:t>
            </a:r>
            <a:r>
              <a:rPr lang="ru-RU" sz="1400" dirty="0" smtClean="0"/>
              <a:t>если популист приходит к власти, то</a:t>
            </a:r>
            <a:r>
              <a:rPr lang="en-US" sz="1400" dirty="0" smtClean="0"/>
              <a:t> </a:t>
            </a:r>
            <a:r>
              <a:rPr lang="ru-RU" sz="1400" dirty="0" smtClean="0"/>
              <a:t>те, кто выступает против «общественного блага» или противится действиям популиста, исключаются из нации в общем и в частности из числа тех, на кого распространяются моральные обязательства государства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ru-RU" sz="1400" b="1" dirty="0" smtClean="0"/>
              <a:t>риторика </a:t>
            </a:r>
            <a:r>
              <a:rPr lang="en-US" sz="1400" b="1" dirty="0" smtClean="0"/>
              <a:t>“</a:t>
            </a:r>
            <a:r>
              <a:rPr lang="ru-RU" sz="1400" b="1" dirty="0" smtClean="0"/>
              <a:t>мы</a:t>
            </a:r>
            <a:r>
              <a:rPr lang="en-US" sz="1400" b="1" dirty="0" smtClean="0"/>
              <a:t> </a:t>
            </a:r>
            <a:r>
              <a:rPr lang="en-US" sz="1400" b="1" dirty="0"/>
              <a:t>versus </a:t>
            </a:r>
            <a:r>
              <a:rPr lang="ru-RU" sz="1400" b="1" dirty="0" smtClean="0"/>
              <a:t>они</a:t>
            </a:r>
            <a:r>
              <a:rPr lang="en-US" sz="1400" b="1" dirty="0" smtClean="0"/>
              <a:t>”)</a:t>
            </a:r>
            <a:r>
              <a:rPr lang="en-US" sz="1400" dirty="0" smtClean="0"/>
              <a:t>.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61298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95486"/>
            <a:ext cx="8568952" cy="43204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Критерии стигматизированных групп</a:t>
            </a:r>
            <a:r>
              <a:rPr lang="hu-HU" sz="2400" b="1" dirty="0" smtClean="0"/>
              <a:t> </a:t>
            </a:r>
            <a:r>
              <a:rPr lang="ru-RU" sz="2400" b="1" dirty="0" smtClean="0"/>
              <a:t>в соответствии с требованиями использования идеологии</a:t>
            </a:r>
            <a:endParaRPr lang="hu-HU" sz="24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503695"/>
              </p:ext>
            </p:extLst>
          </p:nvPr>
        </p:nvGraphicFramePr>
        <p:xfrm>
          <a:off x="35496" y="771551"/>
          <a:ext cx="9108504" cy="40324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1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05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05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87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65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26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070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5926">
                <a:tc rowSpan="2">
                  <a:txBody>
                    <a:bodyPr/>
                    <a:lstStyle/>
                    <a:p>
                      <a:endParaRPr lang="en-US" sz="1400" b="1" i="0" noProof="0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600" b="1" noProof="0" dirty="0" smtClean="0"/>
                        <a:t>Аспекты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ru-RU" sz="1600" b="1" noProof="0" dirty="0" smtClean="0"/>
                        <a:t>деления </a:t>
                      </a:r>
                      <a:r>
                        <a:rPr lang="en-US" sz="1600" b="1" baseline="0" noProof="0" dirty="0" smtClean="0"/>
                        <a:t>(</a:t>
                      </a:r>
                      <a:r>
                        <a:rPr lang="ru-RU" sz="1600" b="1" baseline="0" noProof="0" dirty="0" smtClean="0"/>
                        <a:t>пригодные для противопоставления</a:t>
                      </a:r>
                      <a:r>
                        <a:rPr lang="en-US" sz="1600" b="1" baseline="0" noProof="0" dirty="0" smtClean="0"/>
                        <a:t> ‘</a:t>
                      </a:r>
                      <a:r>
                        <a:rPr lang="ru-RU" sz="1600" b="1" baseline="0" noProof="0" dirty="0" smtClean="0"/>
                        <a:t>их</a:t>
                      </a:r>
                      <a:r>
                        <a:rPr lang="en-US" sz="1600" b="1" baseline="0" noProof="0" dirty="0" smtClean="0"/>
                        <a:t>’ </a:t>
                      </a:r>
                      <a:r>
                        <a:rPr lang="ru-RU" sz="1600" b="1" baseline="0" noProof="0" dirty="0" smtClean="0"/>
                        <a:t>и</a:t>
                      </a:r>
                      <a:r>
                        <a:rPr lang="en-US" sz="1600" b="1" baseline="0" noProof="0" dirty="0" smtClean="0"/>
                        <a:t> ‘</a:t>
                      </a:r>
                      <a:r>
                        <a:rPr lang="ru-RU" sz="1600" b="1" baseline="0" noProof="0" dirty="0" smtClean="0"/>
                        <a:t>нас</a:t>
                      </a:r>
                      <a:r>
                        <a:rPr lang="en-US" sz="1600" b="1" baseline="0" noProof="0" dirty="0" smtClean="0"/>
                        <a:t>’)</a:t>
                      </a:r>
                      <a:endParaRPr lang="en-US" sz="11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noProof="0" dirty="0" smtClean="0"/>
                        <a:t>Потенциалгенериро-вания</a:t>
                      </a:r>
                    </a:p>
                    <a:p>
                      <a:pPr algn="ctr"/>
                      <a:r>
                        <a:rPr lang="ru-RU" sz="1400" b="1" noProof="0" dirty="0" smtClean="0"/>
                        <a:t>страха</a:t>
                      </a:r>
                      <a:r>
                        <a:rPr lang="en-US" sz="1400" b="1" noProof="0" dirty="0" smtClean="0"/>
                        <a:t>  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noProof="0" dirty="0" smtClean="0"/>
                        <a:t>Возмож-ность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арти-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куляции мнений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noProof="0" dirty="0" smtClean="0"/>
                        <a:t>Идеологичес-кое средство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307">
                <a:tc vMerge="1">
                  <a:txBody>
                    <a:bodyPr/>
                    <a:lstStyle/>
                    <a:p>
                      <a:endParaRPr lang="en-US" sz="1200" b="1" i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Национальность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Язык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Культурные традиции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Религия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Соци-альный статус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Санитар-ные</a:t>
                      </a:r>
                      <a:r>
                        <a:rPr lang="ru-RU" sz="1200" b="1" baseline="0" noProof="0" dirty="0" smtClean="0"/>
                        <a:t> условия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62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Безработ-ные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noProof="0" dirty="0" smtClean="0"/>
                        <a:t>Отсутствие солидарности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307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Критикующие интел-</a:t>
                      </a:r>
                      <a:r>
                        <a:rPr lang="en-US" sz="1200" b="1" i="1" noProof="0" dirty="0" smtClean="0"/>
                        <a:t> </a:t>
                      </a:r>
                      <a:r>
                        <a:rPr lang="ru-RU" sz="1200" b="1" i="1" noProof="0" dirty="0" smtClean="0"/>
                        <a:t>лектуалы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нтиэлитизм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257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Бездомные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noProof="0" dirty="0" smtClean="0"/>
                        <a:t>Отсутствие солидарности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755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Евреи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smtClean="0"/>
                        <a:t>X</a:t>
                      </a:r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smtClean="0"/>
                        <a:t>X</a:t>
                      </a:r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нтисемитизм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755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Цыгане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noProof="0" dirty="0" smtClean="0"/>
                        <a:t>Расизм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8780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M</a:t>
                      </a:r>
                      <a:r>
                        <a:rPr lang="ru-RU" sz="1200" b="1" i="1" noProof="0" dirty="0" smtClean="0"/>
                        <a:t>игранты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noProof="0" dirty="0" smtClean="0"/>
                        <a:t>Ксенофобия</a:t>
                      </a:r>
                      <a:endParaRPr lang="en-US" sz="1200" b="1" noProof="0" dirty="0" smtClean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7504" y="4803998"/>
            <a:ext cx="8424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Обознач</a:t>
            </a:r>
            <a:r>
              <a:rPr lang="hu-HU" sz="1100" b="1" dirty="0" smtClean="0"/>
              <a:t>e</a:t>
            </a:r>
            <a:r>
              <a:rPr lang="ru-RU" sz="1100" b="1" dirty="0" smtClean="0"/>
              <a:t>ния</a:t>
            </a:r>
            <a:r>
              <a:rPr lang="hu-HU" sz="1100" b="1" dirty="0" smtClean="0"/>
              <a:t>:           : </a:t>
            </a:r>
            <a:r>
              <a:rPr lang="ru-RU" sz="1100" b="1" dirty="0" smtClean="0"/>
              <a:t>способствующий</a:t>
            </a:r>
            <a:r>
              <a:rPr lang="hu-HU" sz="1100" b="1" dirty="0" smtClean="0"/>
              <a:t> </a:t>
            </a:r>
            <a:r>
              <a:rPr lang="ru-RU" sz="1100" b="1" dirty="0"/>
              <a:t>ф</a:t>
            </a:r>
            <a:r>
              <a:rPr lang="hu-HU" sz="1100" b="1" dirty="0" smtClean="0"/>
              <a:t>a</a:t>
            </a:r>
            <a:r>
              <a:rPr lang="ru-RU" sz="1100" b="1" dirty="0" smtClean="0"/>
              <a:t>ктор</a:t>
            </a:r>
            <a:r>
              <a:rPr lang="hu-HU" sz="1100" b="1" dirty="0" smtClean="0"/>
              <a:t>         : </a:t>
            </a:r>
            <a:r>
              <a:rPr lang="ru-RU" sz="1100" b="1" dirty="0" smtClean="0"/>
              <a:t>мешающий фактор</a:t>
            </a:r>
            <a:r>
              <a:rPr lang="hu-HU" sz="1100" b="1" dirty="0" smtClean="0"/>
              <a:t>                   : </a:t>
            </a:r>
            <a:r>
              <a:rPr lang="ru-RU" sz="1100" b="1" dirty="0" smtClean="0"/>
              <a:t>передатчик идеологии</a:t>
            </a:r>
            <a:endParaRPr lang="en-US" sz="1100" b="1" dirty="0"/>
          </a:p>
        </p:txBody>
      </p:sp>
      <p:sp>
        <p:nvSpPr>
          <p:cNvPr id="8" name="Rectangle 7"/>
          <p:cNvSpPr/>
          <p:nvPr/>
        </p:nvSpPr>
        <p:spPr>
          <a:xfrm>
            <a:off x="1211850" y="4876006"/>
            <a:ext cx="144016" cy="144016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59832" y="4876006"/>
            <a:ext cx="144016" cy="144016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07814" y="4886372"/>
            <a:ext cx="144016" cy="144016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20538"/>
            <a:ext cx="9144000" cy="85725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Используемая идеология</a:t>
            </a:r>
            <a:r>
              <a:rPr lang="hu-HU" sz="2400" b="1" dirty="0" smtClean="0"/>
              <a:t>: </a:t>
            </a:r>
            <a:r>
              <a:rPr lang="ru-RU" sz="2400" b="1" dirty="0" smtClean="0"/>
              <a:t>политические функции</a:t>
            </a:r>
            <a:r>
              <a:rPr lang="en-US" sz="2400" b="1" dirty="0" smtClean="0"/>
              <a:t> </a:t>
            </a:r>
            <a:r>
              <a:rPr lang="ru-RU" sz="2400" b="1" dirty="0" smtClean="0"/>
              <a:t>идеологических панелей, используемых правящей партией</a:t>
            </a:r>
            <a:endParaRPr lang="hu-HU" sz="24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/>
          </p:nvPr>
        </p:nvGraphicFramePr>
        <p:xfrm>
          <a:off x="197768" y="1036311"/>
          <a:ext cx="8946232" cy="3911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8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934"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Лозунг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Феномен, к которому относится</a:t>
                      </a:r>
                      <a:r>
                        <a:rPr lang="en-US" sz="1600" b="1" i="1" noProof="0" dirty="0" smtClean="0"/>
                        <a:t> </a:t>
                      </a:r>
                      <a:r>
                        <a:rPr lang="ru-RU" sz="1600" b="1" i="1" noProof="0" dirty="0" smtClean="0"/>
                        <a:t>лозунг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Функция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Стигматизированные</a:t>
                      </a:r>
                      <a:r>
                        <a:rPr lang="en-US" sz="1600" b="1" i="1" baseline="0" noProof="0" dirty="0" smtClean="0"/>
                        <a:t> </a:t>
                      </a:r>
                      <a:r>
                        <a:rPr lang="ru-RU" sz="1600" b="1" i="1" baseline="0" noProof="0" dirty="0" smtClean="0"/>
                        <a:t>группы</a:t>
                      </a:r>
                      <a:endParaRPr lang="en-US" sz="1600" b="1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064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Бог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noProof="0" dirty="0" smtClean="0"/>
                        <a:t>Моральная</a:t>
                      </a:r>
                      <a:r>
                        <a:rPr lang="en-US" sz="1600" b="1" baseline="0" noProof="0" dirty="0" smtClean="0"/>
                        <a:t> </a:t>
                      </a:r>
                      <a:r>
                        <a:rPr lang="ru-RU" sz="1600" b="1" baseline="0" noProof="0" dirty="0" smtClean="0"/>
                        <a:t>п</a:t>
                      </a:r>
                      <a:r>
                        <a:rPr lang="en-US" sz="1600" b="1" baseline="0" noProof="0" dirty="0" smtClean="0"/>
                        <a:t>o</a:t>
                      </a:r>
                      <a:r>
                        <a:rPr lang="ru-RU" sz="1600" b="1" baseline="0" noProof="0" dirty="0" smtClean="0"/>
                        <a:t>зиция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baseline="0" noProof="0" dirty="0" smtClean="0"/>
                        <a:t>(</a:t>
                      </a:r>
                      <a:r>
                        <a:rPr lang="ru-RU" sz="1200" b="1" baseline="0" noProof="0" dirty="0" smtClean="0"/>
                        <a:t>1</a:t>
                      </a:r>
                      <a:r>
                        <a:rPr lang="en-US" sz="1200" b="1" baseline="0" noProof="0" dirty="0" smtClean="0"/>
                        <a:t>) </a:t>
                      </a:r>
                      <a:r>
                        <a:rPr lang="ru-RU" sz="1200" b="1" baseline="0" noProof="0" dirty="0" smtClean="0"/>
                        <a:t>Лишение оппонентов</a:t>
                      </a:r>
                      <a:r>
                        <a:rPr lang="en-US" sz="1200" b="1" noProof="0" dirty="0" smtClean="0"/>
                        <a:t> </a:t>
                      </a:r>
                      <a:r>
                        <a:rPr lang="ru-RU" sz="1200" b="1" noProof="0" dirty="0" smtClean="0"/>
                        <a:t>м</a:t>
                      </a:r>
                      <a:r>
                        <a:rPr lang="en-US" sz="1200" b="1" noProof="0" dirty="0" smtClean="0"/>
                        <a:t>o</a:t>
                      </a:r>
                      <a:r>
                        <a:rPr lang="ru-RU" sz="1200" b="1" noProof="0" dirty="0" smtClean="0"/>
                        <a:t>р</a:t>
                      </a:r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льной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приемлемости</a:t>
                      </a:r>
                      <a:r>
                        <a:rPr lang="en-US" sz="1200" b="1" baseline="0" noProof="0" dirty="0" smtClean="0"/>
                        <a:t/>
                      </a:r>
                      <a:br>
                        <a:rPr lang="en-US" sz="1200" b="1" baseline="0" noProof="0" dirty="0" smtClean="0"/>
                      </a:br>
                      <a:r>
                        <a:rPr lang="en-US" sz="1200" b="1" baseline="0" noProof="0" dirty="0" smtClean="0"/>
                        <a:t>(</a:t>
                      </a:r>
                      <a:r>
                        <a:rPr lang="ru-RU" sz="1200" b="1" baseline="0" noProof="0" dirty="0" smtClean="0"/>
                        <a:t>2</a:t>
                      </a:r>
                      <a:r>
                        <a:rPr lang="en-US" sz="1200" b="1" baseline="0" noProof="0" dirty="0" smtClean="0"/>
                        <a:t>) </a:t>
                      </a:r>
                      <a:r>
                        <a:rPr lang="ru-RU" sz="1200" b="1" baseline="0" noProof="0" dirty="0" smtClean="0"/>
                        <a:t>Достижение необсуждаемости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конкурирующих политик</a:t>
                      </a:r>
                      <a:endParaRPr lang="hu-HU" sz="12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200" b="1" noProof="0" dirty="0" smtClean="0"/>
                        <a:t>  </a:t>
                      </a:r>
                      <a:r>
                        <a:rPr lang="ru-RU" sz="1200" b="1" noProof="0" dirty="0" smtClean="0"/>
                        <a:t>СПОР</a:t>
                      </a:r>
                      <a:endParaRPr lang="en-US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теисты</a:t>
                      </a:r>
                      <a:r>
                        <a:rPr lang="en-US" sz="1200" b="1" baseline="0" noProof="0" dirty="0" smtClean="0"/>
                        <a:t>, </a:t>
                      </a:r>
                      <a:r>
                        <a:rPr lang="ru-RU" sz="1200" b="1" baseline="0" noProof="0" dirty="0" smtClean="0"/>
                        <a:t>либералы и т. д.</a:t>
                      </a:r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520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Нация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noProof="0" dirty="0" smtClean="0"/>
                        <a:t>Приемная политическая семья</a:t>
                      </a:r>
                      <a:r>
                        <a:rPr lang="en-US" sz="1600" b="1" noProof="0" dirty="0" smtClean="0"/>
                        <a:t> (</a:t>
                      </a:r>
                      <a:r>
                        <a:rPr lang="ru-RU" sz="1600" b="1" noProof="0" dirty="0" smtClean="0"/>
                        <a:t>п</a:t>
                      </a:r>
                      <a:r>
                        <a:rPr lang="en-US" sz="1600" b="1" noProof="0" dirty="0" smtClean="0"/>
                        <a:t>o</a:t>
                      </a:r>
                      <a:r>
                        <a:rPr lang="ru-RU" sz="1600" b="1" noProof="0" dirty="0" smtClean="0"/>
                        <a:t>литико-экономический клан</a:t>
                      </a:r>
                      <a:r>
                        <a:rPr lang="en-US" sz="1600" b="1" baseline="0" noProof="0" dirty="0" smtClean="0"/>
                        <a:t>)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(</a:t>
                      </a:r>
                      <a:r>
                        <a:rPr lang="ru-RU" sz="1200" b="1" noProof="0" dirty="0" smtClean="0"/>
                        <a:t>1</a:t>
                      </a:r>
                      <a:r>
                        <a:rPr lang="en-US" sz="1200" b="1" noProof="0" dirty="0" smtClean="0"/>
                        <a:t>)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Исключение оппозиции из нации</a:t>
                      </a:r>
                      <a:r>
                        <a:rPr lang="en-US" sz="1200" b="1" baseline="0" noProof="0" dirty="0" smtClean="0"/>
                        <a:t/>
                      </a:r>
                      <a:br>
                        <a:rPr lang="en-US" sz="1200" b="1" baseline="0" noProof="0" dirty="0" smtClean="0"/>
                      </a:br>
                      <a:r>
                        <a:rPr lang="en-US" sz="1200" b="1" baseline="0" noProof="0" dirty="0" smtClean="0"/>
                        <a:t>(</a:t>
                      </a:r>
                      <a:r>
                        <a:rPr lang="ru-RU" sz="1200" b="1" baseline="0" noProof="0" dirty="0" smtClean="0"/>
                        <a:t>2</a:t>
                      </a:r>
                      <a:r>
                        <a:rPr lang="en-US" sz="1200" b="1" baseline="0" noProof="0" dirty="0" smtClean="0"/>
                        <a:t>) </a:t>
                      </a:r>
                      <a:r>
                        <a:rPr lang="ru-RU" sz="1200" b="1" baseline="0" noProof="0" dirty="0" smtClean="0"/>
                        <a:t>Уничтожение общественной ответственности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власти</a:t>
                      </a:r>
                      <a:endParaRPr lang="hu-HU" sz="12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200" b="1" noProof="0" dirty="0" smtClean="0"/>
                        <a:t>  </a:t>
                      </a:r>
                      <a:r>
                        <a:rPr lang="ru-RU" sz="1200" b="1" noProof="0" dirty="0" smtClean="0"/>
                        <a:t>ИСКЛЮЧЕНИЕ</a:t>
                      </a:r>
                      <a:endParaRPr lang="en-US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O</a:t>
                      </a:r>
                      <a:r>
                        <a:rPr lang="ru-RU" sz="1200" b="1" noProof="0" dirty="0" smtClean="0"/>
                        <a:t>ппозиционные</a:t>
                      </a:r>
                      <a:r>
                        <a:rPr lang="en-US" sz="1200" b="1" noProof="0" dirty="0" smtClean="0"/>
                        <a:t> </a:t>
                      </a:r>
                      <a:r>
                        <a:rPr lang="ru-RU" sz="1200" b="1" noProof="0" dirty="0" smtClean="0"/>
                        <a:t>партии</a:t>
                      </a:r>
                      <a:r>
                        <a:rPr lang="en-US" sz="1200" b="1" noProof="0" dirty="0" smtClean="0"/>
                        <a:t>, </a:t>
                      </a:r>
                      <a:r>
                        <a:rPr lang="ru-RU" sz="1200" b="1" noProof="0" dirty="0" smtClean="0"/>
                        <a:t>гражданское</a:t>
                      </a:r>
                      <a:r>
                        <a:rPr lang="en-US" sz="1200" b="1" noProof="0" dirty="0" smtClean="0"/>
                        <a:t> </a:t>
                      </a:r>
                      <a:r>
                        <a:rPr lang="ru-RU" sz="1200" b="1" noProof="0" dirty="0" smtClean="0"/>
                        <a:t>общество</a:t>
                      </a:r>
                      <a:r>
                        <a:rPr lang="en-US" sz="1200" b="1" baseline="0" noProof="0" dirty="0" smtClean="0"/>
                        <a:t> (</a:t>
                      </a:r>
                      <a:r>
                        <a:rPr lang="ru-RU" sz="1200" b="1" baseline="0" noProof="0" dirty="0" smtClean="0"/>
                        <a:t>НПО</a:t>
                      </a:r>
                      <a:r>
                        <a:rPr lang="en-US" sz="1200" b="1" baseline="0" noProof="0" dirty="0" smtClean="0"/>
                        <a:t>, </a:t>
                      </a:r>
                      <a:r>
                        <a:rPr lang="ru-RU" sz="1200" b="1" baseline="0" noProof="0" dirty="0" smtClean="0"/>
                        <a:t>интеллектуалы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 т. д.</a:t>
                      </a:r>
                      <a:r>
                        <a:rPr lang="en-US" sz="1200" b="1" baseline="0" noProof="0" dirty="0" smtClean="0"/>
                        <a:t>), </a:t>
                      </a:r>
                      <a:r>
                        <a:rPr lang="ru-RU" sz="1200" b="1" baseline="0" noProof="0" dirty="0" smtClean="0"/>
                        <a:t>международные организации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 т. д.</a:t>
                      </a:r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5448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Семья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noProof="0" dirty="0" smtClean="0"/>
                        <a:t>Патриархальная семья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(</a:t>
                      </a:r>
                      <a:r>
                        <a:rPr lang="ru-RU" sz="1200" b="1" noProof="0" dirty="0" smtClean="0"/>
                        <a:t>1</a:t>
                      </a:r>
                      <a:r>
                        <a:rPr lang="en-US" sz="1200" b="1" noProof="0" dirty="0" smtClean="0"/>
                        <a:t>) </a:t>
                      </a:r>
                      <a:r>
                        <a:rPr lang="ru-RU" sz="1200" b="1" noProof="0" dirty="0" smtClean="0"/>
                        <a:t>Стигматизация</a:t>
                      </a:r>
                      <a:r>
                        <a:rPr lang="en-US" sz="1200" b="1" noProof="0" dirty="0" smtClean="0"/>
                        <a:t> a</a:t>
                      </a:r>
                      <a:r>
                        <a:rPr lang="ru-RU" sz="1200" b="1" noProof="0" dirty="0" smtClean="0"/>
                        <a:t>льтернативных</a:t>
                      </a:r>
                      <a:r>
                        <a:rPr lang="ru-RU" sz="1200" b="1" baseline="0" noProof="0" dirty="0" smtClean="0"/>
                        <a:t> образов жизни</a:t>
                      </a:r>
                      <a:endParaRPr lang="en-US" sz="1200" b="1" noProof="0" dirty="0" smtClean="0"/>
                    </a:p>
                    <a:p>
                      <a:r>
                        <a:rPr lang="en-US" sz="1200" b="1" noProof="0" dirty="0" smtClean="0"/>
                        <a:t>(</a:t>
                      </a:r>
                      <a:r>
                        <a:rPr lang="ru-RU" sz="1200" b="1" noProof="0" dirty="0" smtClean="0"/>
                        <a:t>2</a:t>
                      </a:r>
                      <a:r>
                        <a:rPr lang="en-US" sz="1200" b="1" noProof="0" dirty="0" smtClean="0"/>
                        <a:t>)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Распространение на нацию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культурных образцов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патриархального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господства</a:t>
                      </a:r>
                      <a:endParaRPr lang="hu-HU" sz="1200" b="1" baseline="0" noProof="0" dirty="0" smtClean="0"/>
                    </a:p>
                    <a:p>
                      <a:r>
                        <a:rPr lang="hu-HU" sz="1200" b="1" baseline="0" noProof="0" dirty="0" smtClean="0">
                          <a:sym typeface="Wingdings" pitchFamily="2" charset="2"/>
                        </a:rPr>
                        <a:t> </a:t>
                      </a:r>
                      <a:r>
                        <a:rPr lang="ru-RU" sz="1200" b="1" baseline="0" noProof="0" dirty="0" smtClean="0">
                          <a:sym typeface="Wingdings" pitchFamily="2" charset="2"/>
                        </a:rPr>
                        <a:t>ГОСПОДСТВО</a:t>
                      </a:r>
                      <a:endParaRPr lang="en-US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M</a:t>
                      </a:r>
                      <a:r>
                        <a:rPr lang="ru-RU" sz="1200" b="1" noProof="0" dirty="0" smtClean="0"/>
                        <a:t>еньшинства</a:t>
                      </a:r>
                      <a:r>
                        <a:rPr lang="en-US" sz="1200" b="1" noProof="0" dirty="0" smtClean="0"/>
                        <a:t> (</a:t>
                      </a:r>
                      <a:r>
                        <a:rPr lang="ru-RU" sz="1200" b="1" noProof="0" dirty="0" smtClean="0"/>
                        <a:t>одинокие</a:t>
                      </a:r>
                      <a:r>
                        <a:rPr lang="en-US" sz="1200" b="1" noProof="0" dirty="0" smtClean="0"/>
                        <a:t>, </a:t>
                      </a:r>
                      <a:r>
                        <a:rPr lang="ru-RU" sz="1200" b="1" noProof="0" dirty="0" smtClean="0"/>
                        <a:t>ЛГБТ</a:t>
                      </a:r>
                      <a:r>
                        <a:rPr lang="en-US" sz="1200" b="1" noProof="0" dirty="0" smtClean="0"/>
                        <a:t>, </a:t>
                      </a:r>
                      <a:r>
                        <a:rPr lang="ru-RU" sz="1200" b="1" noProof="0" dirty="0" smtClean="0"/>
                        <a:t>бездомные</a:t>
                      </a:r>
                      <a:r>
                        <a:rPr lang="en-US" sz="1200" b="1" noProof="0" dirty="0" smtClean="0"/>
                        <a:t>,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безработные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 т. д.</a:t>
                      </a:r>
                      <a:r>
                        <a:rPr lang="en-US" sz="1200" b="1" baseline="0" noProof="0" dirty="0" smtClean="0"/>
                        <a:t>)</a:t>
                      </a:r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9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Моральная ловушка</a:t>
            </a:r>
            <a:r>
              <a:rPr lang="hu-HU" dirty="0" smtClean="0"/>
              <a:t> </a:t>
            </a:r>
            <a:r>
              <a:rPr lang="ru-RU" dirty="0" smtClean="0"/>
              <a:t>п</a:t>
            </a:r>
            <a:r>
              <a:rPr lang="hu-HU" dirty="0" smtClean="0"/>
              <a:t>o</a:t>
            </a:r>
            <a:r>
              <a:rPr lang="ru-RU" dirty="0" smtClean="0"/>
              <a:t>пулизма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8198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Популизм</a:t>
            </a:r>
            <a:r>
              <a:rPr lang="hu-HU" b="1" dirty="0" smtClean="0"/>
              <a:t> </a:t>
            </a:r>
            <a:r>
              <a:rPr lang="ru-RU" b="1" dirty="0" smtClean="0"/>
              <a:t>предлагает решение проблем</a:t>
            </a:r>
            <a:r>
              <a:rPr lang="hu-HU" b="1" dirty="0" smtClean="0"/>
              <a:t> </a:t>
            </a:r>
            <a:r>
              <a:rPr lang="ru-RU" b="1" dirty="0" smtClean="0"/>
              <a:t>без моральных</a:t>
            </a:r>
            <a:r>
              <a:rPr lang="hu-HU" b="1" dirty="0" smtClean="0"/>
              <a:t> </a:t>
            </a:r>
            <a:r>
              <a:rPr lang="ru-RU" b="1" dirty="0" smtClean="0"/>
              <a:t>ограничений</a:t>
            </a:r>
            <a:endParaRPr lang="hu-HU" b="1" dirty="0" smtClean="0"/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ctr">
              <a:buNone/>
            </a:pPr>
            <a:r>
              <a:rPr lang="ru-RU" b="1" dirty="0" smtClean="0"/>
              <a:t>Догматический либерализм</a:t>
            </a:r>
            <a:r>
              <a:rPr lang="hu-HU" b="1" dirty="0" smtClean="0"/>
              <a:t> </a:t>
            </a:r>
            <a:r>
              <a:rPr lang="ru-RU" b="1" dirty="0" smtClean="0"/>
              <a:t>предлагает</a:t>
            </a:r>
            <a:r>
              <a:rPr lang="hu-HU" b="1" dirty="0" smtClean="0"/>
              <a:t> </a:t>
            </a:r>
            <a:r>
              <a:rPr lang="ru-RU" b="1" dirty="0" smtClean="0"/>
              <a:t>моральные ограничения</a:t>
            </a:r>
            <a:r>
              <a:rPr lang="hu-HU" b="1" dirty="0" smtClean="0"/>
              <a:t> </a:t>
            </a:r>
            <a:r>
              <a:rPr lang="ru-RU" b="1" dirty="0" smtClean="0"/>
              <a:t>без</a:t>
            </a:r>
            <a:r>
              <a:rPr lang="hu-HU" b="1" dirty="0" smtClean="0"/>
              <a:t> </a:t>
            </a:r>
            <a:r>
              <a:rPr lang="ru-RU" b="1" dirty="0" smtClean="0"/>
              <a:t>решения проблем</a:t>
            </a:r>
            <a:endParaRPr lang="hu-HU" b="1" dirty="0" smtClean="0"/>
          </a:p>
        </p:txBody>
      </p:sp>
      <p:sp>
        <p:nvSpPr>
          <p:cNvPr id="4" name="Felfelé-lefelé nyíl 3"/>
          <p:cNvSpPr/>
          <p:nvPr/>
        </p:nvSpPr>
        <p:spPr>
          <a:xfrm>
            <a:off x="4355976" y="2283718"/>
            <a:ext cx="432048" cy="1152128"/>
          </a:xfrm>
          <a:prstGeom prst="up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349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3541</TotalTime>
  <Words>804</Words>
  <Application>Microsoft Office PowerPoint</Application>
  <PresentationFormat>On-screen Show (16:9)</PresentationFormat>
  <Paragraphs>144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SimSun</vt:lpstr>
      <vt:lpstr>Arial</vt:lpstr>
      <vt:lpstr>Calibri</vt:lpstr>
      <vt:lpstr>Times New Roman</vt:lpstr>
      <vt:lpstr>Wingdings</vt:lpstr>
      <vt:lpstr>Office-téma</vt:lpstr>
      <vt:lpstr>Идеология в посткоммунистической патрональной автократии</vt:lpstr>
      <vt:lpstr>PowerPoint Presentation</vt:lpstr>
      <vt:lpstr>Популизм ‒ это…</vt:lpstr>
      <vt:lpstr>Процесс узурпации ценностей путем переопределения</vt:lpstr>
      <vt:lpstr>Шесть элементов популизма</vt:lpstr>
      <vt:lpstr>Критерии стигматизированных групп в соответствии с требованиями использования идеологии</vt:lpstr>
      <vt:lpstr>Используемая идеология: политические функции идеологических панелей, используемых правящей партией</vt:lpstr>
      <vt:lpstr>Моральная ловушка пoпулизма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Magyar Bálint</dc:creator>
  <cp:lastModifiedBy>Balint</cp:lastModifiedBy>
  <cp:revision>589</cp:revision>
  <dcterms:created xsi:type="dcterms:W3CDTF">2017-05-01T09:52:15Z</dcterms:created>
  <dcterms:modified xsi:type="dcterms:W3CDTF">2020-05-16T13:21:16Z</dcterms:modified>
</cp:coreProperties>
</file>