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7" r:id="rId2"/>
    <p:sldId id="268" r:id="rId3"/>
    <p:sldId id="269" r:id="rId4"/>
    <p:sldId id="256" r:id="rId5"/>
    <p:sldId id="263" r:id="rId6"/>
    <p:sldId id="259" r:id="rId7"/>
    <p:sldId id="258" r:id="rId8"/>
    <p:sldId id="266" r:id="rId9"/>
    <p:sldId id="271" r:id="rId10"/>
    <p:sldId id="272" r:id="rId11"/>
    <p:sldId id="273" r:id="rId12"/>
    <p:sldId id="264" r:id="rId13"/>
    <p:sldId id="261" r:id="rId14"/>
    <p:sldId id="270" r:id="rId15"/>
  </p:sldIdLst>
  <p:sldSz cx="9144000" cy="5143500" type="screen16x9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185" autoAdjust="0"/>
  </p:normalViewPr>
  <p:slideViewPr>
    <p:cSldViewPr>
      <p:cViewPr>
        <p:scale>
          <a:sx n="100" d="100"/>
          <a:sy n="100" d="100"/>
        </p:scale>
        <p:origin x="-516" y="-17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047350-BDAC-43EC-8809-005CD0DFC1ED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BBC02A-C8B1-45F7-840B-86E89CC825A1}">
      <dgm:prSet phldrT="[Text]"/>
      <dgm:spPr/>
      <dgm:t>
        <a:bodyPr/>
        <a:lstStyle/>
        <a:p>
          <a:r>
            <a:rPr lang="ru-RU" dirty="0" smtClean="0"/>
            <a:t>ДЛ</a:t>
          </a:r>
          <a:endParaRPr lang="en-US" dirty="0"/>
        </a:p>
      </dgm:t>
    </dgm:pt>
    <dgm:pt modelId="{81F9A089-D842-4D80-B375-8703B8EA4745}" type="parTrans" cxnId="{0B750F30-6265-463B-A5F0-D5C4932011EC}">
      <dgm:prSet/>
      <dgm:spPr/>
      <dgm:t>
        <a:bodyPr/>
        <a:lstStyle/>
        <a:p>
          <a:endParaRPr lang="en-US"/>
        </a:p>
      </dgm:t>
    </dgm:pt>
    <dgm:pt modelId="{4CED6067-D523-43E6-BF8D-F207E92D9D43}" type="sibTrans" cxnId="{0B750F30-6265-463B-A5F0-D5C4932011EC}">
      <dgm:prSet/>
      <dgm:spPr/>
      <dgm:t>
        <a:bodyPr/>
        <a:lstStyle/>
        <a:p>
          <a:endParaRPr lang="en-US"/>
        </a:p>
      </dgm:t>
    </dgm:pt>
    <dgm:pt modelId="{656859FC-96C3-4FE9-9B9B-2DB198FE7D32}">
      <dgm:prSet phldrT="[Text]"/>
      <dgm:spPr/>
      <dgm:t>
        <a:bodyPr/>
        <a:lstStyle/>
        <a:p>
          <a:r>
            <a:rPr lang="ru-RU" dirty="0" smtClean="0"/>
            <a:t>Д</a:t>
          </a:r>
          <a:endParaRPr lang="en-US" dirty="0"/>
        </a:p>
      </dgm:t>
    </dgm:pt>
    <dgm:pt modelId="{092D3445-7A86-4C03-9FE0-F7372A9AEA6F}" type="parTrans" cxnId="{4143D13D-FFCB-44CB-9C42-7ECA6BBEA6B9}">
      <dgm:prSet/>
      <dgm:spPr/>
      <dgm:t>
        <a:bodyPr/>
        <a:lstStyle/>
        <a:p>
          <a:endParaRPr lang="en-US" dirty="0"/>
        </a:p>
      </dgm:t>
    </dgm:pt>
    <dgm:pt modelId="{04DB3FEB-86CA-4A9F-919B-58825219E109}" type="sibTrans" cxnId="{4143D13D-FFCB-44CB-9C42-7ECA6BBEA6B9}">
      <dgm:prSet/>
      <dgm:spPr/>
      <dgm:t>
        <a:bodyPr/>
        <a:lstStyle/>
        <a:p>
          <a:endParaRPr lang="en-US"/>
        </a:p>
      </dgm:t>
    </dgm:pt>
    <dgm:pt modelId="{64F3C8DA-FA26-49B0-A399-4A7A92B5A19C}">
      <dgm:prSet phldrT="[Text]"/>
      <dgm:spPr/>
      <dgm:t>
        <a:bodyPr/>
        <a:lstStyle/>
        <a:p>
          <a:r>
            <a:rPr lang="ru-RU" dirty="0" smtClean="0"/>
            <a:t>К</a:t>
          </a:r>
          <a:endParaRPr lang="en-US" dirty="0"/>
        </a:p>
      </dgm:t>
    </dgm:pt>
    <dgm:pt modelId="{F161F0C2-7409-43B3-867B-DE740B3AAC27}" type="sibTrans" cxnId="{351DAB1D-100D-4B2E-B69E-EA6F31CDFC0E}">
      <dgm:prSet/>
      <dgm:spPr/>
      <dgm:t>
        <a:bodyPr/>
        <a:lstStyle/>
        <a:p>
          <a:endParaRPr lang="en-US"/>
        </a:p>
      </dgm:t>
    </dgm:pt>
    <dgm:pt modelId="{633F0722-D3C2-435E-A411-20DB41A0FB01}" type="parTrans" cxnId="{351DAB1D-100D-4B2E-B69E-EA6F31CDFC0E}">
      <dgm:prSet/>
      <dgm:spPr/>
      <dgm:t>
        <a:bodyPr/>
        <a:lstStyle/>
        <a:p>
          <a:endParaRPr lang="en-US" dirty="0"/>
        </a:p>
      </dgm:t>
    </dgm:pt>
    <dgm:pt modelId="{604B08DF-87B0-4196-9EBD-6B7430353599}" type="pres">
      <dgm:prSet presAssocID="{BC047350-BDAC-43EC-8809-005CD0DFC1E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3FEA61A5-F941-415E-AC10-C5255DAB6988}" type="pres">
      <dgm:prSet presAssocID="{0DBBC02A-C8B1-45F7-840B-86E89CC825A1}" presName="centerShape" presStyleLbl="node0" presStyleIdx="0" presStyleCnt="1" custLinFactNeighborX="0" custLinFactNeighborY="11528"/>
      <dgm:spPr/>
      <dgm:t>
        <a:bodyPr/>
        <a:lstStyle/>
        <a:p>
          <a:endParaRPr lang="hu-HU"/>
        </a:p>
      </dgm:t>
    </dgm:pt>
    <dgm:pt modelId="{831BE82D-315C-4BE9-BE48-BA03677560CD}" type="pres">
      <dgm:prSet presAssocID="{092D3445-7A86-4C03-9FE0-F7372A9AEA6F}" presName="parTrans" presStyleLbl="sibTrans2D1" presStyleIdx="0" presStyleCnt="2" custAng="10800000" custScaleX="97108" custLinFactNeighborX="-8996"/>
      <dgm:spPr/>
      <dgm:t>
        <a:bodyPr/>
        <a:lstStyle/>
        <a:p>
          <a:endParaRPr lang="hu-HU"/>
        </a:p>
      </dgm:t>
    </dgm:pt>
    <dgm:pt modelId="{97C6D304-B59F-42F7-9403-20840B7D4848}" type="pres">
      <dgm:prSet presAssocID="{092D3445-7A86-4C03-9FE0-F7372A9AEA6F}" presName="connectorText" presStyleLbl="sibTrans2D1" presStyleIdx="0" presStyleCnt="2"/>
      <dgm:spPr/>
      <dgm:t>
        <a:bodyPr/>
        <a:lstStyle/>
        <a:p>
          <a:endParaRPr lang="hu-HU"/>
        </a:p>
      </dgm:t>
    </dgm:pt>
    <dgm:pt modelId="{7DA1454C-06BD-4087-BDA6-6C3A73BCE0CE}" type="pres">
      <dgm:prSet presAssocID="{656859FC-96C3-4FE9-9B9B-2DB198FE7D3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732A2F1-86B9-46C7-BF4F-2BEB2252B163}" type="pres">
      <dgm:prSet presAssocID="{633F0722-D3C2-435E-A411-20DB41A0FB01}" presName="parTrans" presStyleLbl="sibTrans2D1" presStyleIdx="1" presStyleCnt="2" custAng="10844459"/>
      <dgm:spPr>
        <a:prstGeom prst="wave">
          <a:avLst/>
        </a:prstGeom>
      </dgm:spPr>
      <dgm:t>
        <a:bodyPr/>
        <a:lstStyle/>
        <a:p>
          <a:endParaRPr lang="hu-HU"/>
        </a:p>
      </dgm:t>
    </dgm:pt>
    <dgm:pt modelId="{5602EE02-EA9A-4F03-A5CA-28BD5C9EBB25}" type="pres">
      <dgm:prSet presAssocID="{633F0722-D3C2-435E-A411-20DB41A0FB01}" presName="connectorText" presStyleLbl="sibTrans2D1" presStyleIdx="1" presStyleCnt="2"/>
      <dgm:spPr/>
      <dgm:t>
        <a:bodyPr/>
        <a:lstStyle/>
        <a:p>
          <a:endParaRPr lang="hu-HU"/>
        </a:p>
      </dgm:t>
    </dgm:pt>
    <dgm:pt modelId="{47F783DC-3CF9-445B-8FD3-A16EA026FCBC}" type="pres">
      <dgm:prSet presAssocID="{64F3C8DA-FA26-49B0-A399-4A7A92B5A19C}" presName="node" presStyleLbl="node1" presStyleIdx="1" presStyleCnt="2" custRadScaleRad="146568" custRadScaleInc="-907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1DAB1D-100D-4B2E-B69E-EA6F31CDFC0E}" srcId="{0DBBC02A-C8B1-45F7-840B-86E89CC825A1}" destId="{64F3C8DA-FA26-49B0-A399-4A7A92B5A19C}" srcOrd="1" destOrd="0" parTransId="{633F0722-D3C2-435E-A411-20DB41A0FB01}" sibTransId="{F161F0C2-7409-43B3-867B-DE740B3AAC27}"/>
    <dgm:cxn modelId="{65712FA9-1174-43C3-9DDA-D36FA7B9A06C}" type="presOf" srcId="{633F0722-D3C2-435E-A411-20DB41A0FB01}" destId="{5602EE02-EA9A-4F03-A5CA-28BD5C9EBB25}" srcOrd="1" destOrd="0" presId="urn:microsoft.com/office/officeart/2005/8/layout/radial5"/>
    <dgm:cxn modelId="{5C1BBF13-0B31-48D8-9304-DF9A7F575D70}" type="presOf" srcId="{64F3C8DA-FA26-49B0-A399-4A7A92B5A19C}" destId="{47F783DC-3CF9-445B-8FD3-A16EA026FCBC}" srcOrd="0" destOrd="0" presId="urn:microsoft.com/office/officeart/2005/8/layout/radial5"/>
    <dgm:cxn modelId="{00E0D165-4CFD-4731-BE5F-6292E1A5140F}" type="presOf" srcId="{656859FC-96C3-4FE9-9B9B-2DB198FE7D32}" destId="{7DA1454C-06BD-4087-BDA6-6C3A73BCE0CE}" srcOrd="0" destOrd="0" presId="urn:microsoft.com/office/officeart/2005/8/layout/radial5"/>
    <dgm:cxn modelId="{5B6CAB17-C426-498A-AEE0-D1AC23C677E7}" type="presOf" srcId="{BC047350-BDAC-43EC-8809-005CD0DFC1ED}" destId="{604B08DF-87B0-4196-9EBD-6B7430353599}" srcOrd="0" destOrd="0" presId="urn:microsoft.com/office/officeart/2005/8/layout/radial5"/>
    <dgm:cxn modelId="{4143D13D-FFCB-44CB-9C42-7ECA6BBEA6B9}" srcId="{0DBBC02A-C8B1-45F7-840B-86E89CC825A1}" destId="{656859FC-96C3-4FE9-9B9B-2DB198FE7D32}" srcOrd="0" destOrd="0" parTransId="{092D3445-7A86-4C03-9FE0-F7372A9AEA6F}" sibTransId="{04DB3FEB-86CA-4A9F-919B-58825219E109}"/>
    <dgm:cxn modelId="{217A3B50-7DD0-4151-9A79-88AB1A809CD3}" type="presOf" srcId="{0DBBC02A-C8B1-45F7-840B-86E89CC825A1}" destId="{3FEA61A5-F941-415E-AC10-C5255DAB6988}" srcOrd="0" destOrd="0" presId="urn:microsoft.com/office/officeart/2005/8/layout/radial5"/>
    <dgm:cxn modelId="{DB5AE174-A7CB-419F-AAF4-945AF31F4133}" type="presOf" srcId="{633F0722-D3C2-435E-A411-20DB41A0FB01}" destId="{4732A2F1-86B9-46C7-BF4F-2BEB2252B163}" srcOrd="0" destOrd="0" presId="urn:microsoft.com/office/officeart/2005/8/layout/radial5"/>
    <dgm:cxn modelId="{0B750F30-6265-463B-A5F0-D5C4932011EC}" srcId="{BC047350-BDAC-43EC-8809-005CD0DFC1ED}" destId="{0DBBC02A-C8B1-45F7-840B-86E89CC825A1}" srcOrd="0" destOrd="0" parTransId="{81F9A089-D842-4D80-B375-8703B8EA4745}" sibTransId="{4CED6067-D523-43E6-BF8D-F207E92D9D43}"/>
    <dgm:cxn modelId="{3EE7FD98-3C9C-4524-A93D-1EC9E4441A13}" type="presOf" srcId="{092D3445-7A86-4C03-9FE0-F7372A9AEA6F}" destId="{97C6D304-B59F-42F7-9403-20840B7D4848}" srcOrd="1" destOrd="0" presId="urn:microsoft.com/office/officeart/2005/8/layout/radial5"/>
    <dgm:cxn modelId="{5B066F78-D80B-4948-A9A3-ECEE2CC916F4}" type="presOf" srcId="{092D3445-7A86-4C03-9FE0-F7372A9AEA6F}" destId="{831BE82D-315C-4BE9-BE48-BA03677560CD}" srcOrd="0" destOrd="0" presId="urn:microsoft.com/office/officeart/2005/8/layout/radial5"/>
    <dgm:cxn modelId="{BFF58ABF-6F35-4E26-A97E-3A4E4291FF36}" type="presParOf" srcId="{604B08DF-87B0-4196-9EBD-6B7430353599}" destId="{3FEA61A5-F941-415E-AC10-C5255DAB6988}" srcOrd="0" destOrd="0" presId="urn:microsoft.com/office/officeart/2005/8/layout/radial5"/>
    <dgm:cxn modelId="{6AD0AB10-2793-4238-AD4D-10FBD5855AE4}" type="presParOf" srcId="{604B08DF-87B0-4196-9EBD-6B7430353599}" destId="{831BE82D-315C-4BE9-BE48-BA03677560CD}" srcOrd="1" destOrd="0" presId="urn:microsoft.com/office/officeart/2005/8/layout/radial5"/>
    <dgm:cxn modelId="{0ABAF987-6B1B-4646-9B3C-E61647421D5D}" type="presParOf" srcId="{831BE82D-315C-4BE9-BE48-BA03677560CD}" destId="{97C6D304-B59F-42F7-9403-20840B7D4848}" srcOrd="0" destOrd="0" presId="urn:microsoft.com/office/officeart/2005/8/layout/radial5"/>
    <dgm:cxn modelId="{26EF6EFE-4633-495B-85B5-1055E9B9A8B4}" type="presParOf" srcId="{604B08DF-87B0-4196-9EBD-6B7430353599}" destId="{7DA1454C-06BD-4087-BDA6-6C3A73BCE0CE}" srcOrd="2" destOrd="0" presId="urn:microsoft.com/office/officeart/2005/8/layout/radial5"/>
    <dgm:cxn modelId="{A7D38294-C630-4011-B104-CC00A3B7565A}" type="presParOf" srcId="{604B08DF-87B0-4196-9EBD-6B7430353599}" destId="{4732A2F1-86B9-46C7-BF4F-2BEB2252B163}" srcOrd="3" destOrd="0" presId="urn:microsoft.com/office/officeart/2005/8/layout/radial5"/>
    <dgm:cxn modelId="{A64308F9-B4F5-49E3-9438-66BBADDE40E4}" type="presParOf" srcId="{4732A2F1-86B9-46C7-BF4F-2BEB2252B163}" destId="{5602EE02-EA9A-4F03-A5CA-28BD5C9EBB25}" srcOrd="0" destOrd="0" presId="urn:microsoft.com/office/officeart/2005/8/layout/radial5"/>
    <dgm:cxn modelId="{5491D1D1-53F3-4265-82B7-99FBBD8FD3AB}" type="presParOf" srcId="{604B08DF-87B0-4196-9EBD-6B7430353599}" destId="{47F783DC-3CF9-445B-8FD3-A16EA026FCBC}" srcOrd="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047350-BDAC-43EC-8809-005CD0DFC1ED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BBC02A-C8B1-45F7-840B-86E89CC825A1}">
      <dgm:prSet phldrT="[Text]"/>
      <dgm:spPr/>
      <dgm:t>
        <a:bodyPr/>
        <a:lstStyle/>
        <a:p>
          <a:r>
            <a:rPr lang="ru-RU" dirty="0" smtClean="0"/>
            <a:t>ДЛ</a:t>
          </a:r>
          <a:endParaRPr lang="en-US" dirty="0"/>
        </a:p>
      </dgm:t>
    </dgm:pt>
    <dgm:pt modelId="{81F9A089-D842-4D80-B375-8703B8EA4745}" type="parTrans" cxnId="{0B750F30-6265-463B-A5F0-D5C4932011EC}">
      <dgm:prSet/>
      <dgm:spPr/>
      <dgm:t>
        <a:bodyPr/>
        <a:lstStyle/>
        <a:p>
          <a:endParaRPr lang="en-US"/>
        </a:p>
      </dgm:t>
    </dgm:pt>
    <dgm:pt modelId="{4CED6067-D523-43E6-BF8D-F207E92D9D43}" type="sibTrans" cxnId="{0B750F30-6265-463B-A5F0-D5C4932011EC}">
      <dgm:prSet/>
      <dgm:spPr/>
      <dgm:t>
        <a:bodyPr/>
        <a:lstStyle/>
        <a:p>
          <a:endParaRPr lang="en-US"/>
        </a:p>
      </dgm:t>
    </dgm:pt>
    <dgm:pt modelId="{656859FC-96C3-4FE9-9B9B-2DB198FE7D32}">
      <dgm:prSet phldrT="[Text]"/>
      <dgm:spPr/>
      <dgm:t>
        <a:bodyPr/>
        <a:lstStyle/>
        <a:p>
          <a:r>
            <a:rPr lang="ru-RU" dirty="0" smtClean="0"/>
            <a:t>Д</a:t>
          </a:r>
          <a:endParaRPr lang="en-US" dirty="0"/>
        </a:p>
      </dgm:t>
    </dgm:pt>
    <dgm:pt modelId="{092D3445-7A86-4C03-9FE0-F7372A9AEA6F}" type="parTrans" cxnId="{4143D13D-FFCB-44CB-9C42-7ECA6BBEA6B9}">
      <dgm:prSet/>
      <dgm:spPr/>
      <dgm:t>
        <a:bodyPr/>
        <a:lstStyle/>
        <a:p>
          <a:endParaRPr lang="en-US" dirty="0"/>
        </a:p>
      </dgm:t>
    </dgm:pt>
    <dgm:pt modelId="{04DB3FEB-86CA-4A9F-919B-58825219E109}" type="sibTrans" cxnId="{4143D13D-FFCB-44CB-9C42-7ECA6BBEA6B9}">
      <dgm:prSet/>
      <dgm:spPr/>
      <dgm:t>
        <a:bodyPr/>
        <a:lstStyle/>
        <a:p>
          <a:endParaRPr lang="en-US"/>
        </a:p>
      </dgm:t>
    </dgm:pt>
    <dgm:pt modelId="{64F3C8DA-FA26-49B0-A399-4A7A92B5A19C}">
      <dgm:prSet phldrT="[Text]"/>
      <dgm:spPr/>
      <dgm:t>
        <a:bodyPr/>
        <a:lstStyle/>
        <a:p>
          <a:r>
            <a:rPr lang="ru-RU" dirty="0" smtClean="0"/>
            <a:t>К</a:t>
          </a:r>
          <a:endParaRPr lang="en-US" dirty="0"/>
        </a:p>
      </dgm:t>
    </dgm:pt>
    <dgm:pt modelId="{F161F0C2-7409-43B3-867B-DE740B3AAC27}" type="sibTrans" cxnId="{351DAB1D-100D-4B2E-B69E-EA6F31CDFC0E}">
      <dgm:prSet/>
      <dgm:spPr/>
      <dgm:t>
        <a:bodyPr/>
        <a:lstStyle/>
        <a:p>
          <a:endParaRPr lang="en-US"/>
        </a:p>
      </dgm:t>
    </dgm:pt>
    <dgm:pt modelId="{633F0722-D3C2-435E-A411-20DB41A0FB01}" type="parTrans" cxnId="{351DAB1D-100D-4B2E-B69E-EA6F31CDFC0E}">
      <dgm:prSet/>
      <dgm:spPr/>
      <dgm:t>
        <a:bodyPr/>
        <a:lstStyle/>
        <a:p>
          <a:endParaRPr lang="en-US" dirty="0"/>
        </a:p>
      </dgm:t>
    </dgm:pt>
    <dgm:pt modelId="{604B08DF-87B0-4196-9EBD-6B7430353599}" type="pres">
      <dgm:prSet presAssocID="{BC047350-BDAC-43EC-8809-005CD0DFC1E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3FEA61A5-F941-415E-AC10-C5255DAB6988}" type="pres">
      <dgm:prSet presAssocID="{0DBBC02A-C8B1-45F7-840B-86E89CC825A1}" presName="centerShape" presStyleLbl="node0" presStyleIdx="0" presStyleCnt="1" custLinFactNeighborX="0" custLinFactNeighborY="11528"/>
      <dgm:spPr/>
      <dgm:t>
        <a:bodyPr/>
        <a:lstStyle/>
        <a:p>
          <a:endParaRPr lang="hu-HU"/>
        </a:p>
      </dgm:t>
    </dgm:pt>
    <dgm:pt modelId="{831BE82D-315C-4BE9-BE48-BA03677560CD}" type="pres">
      <dgm:prSet presAssocID="{092D3445-7A86-4C03-9FE0-F7372A9AEA6F}" presName="parTrans" presStyleLbl="sibTrans2D1" presStyleIdx="0" presStyleCnt="2" custFlipVert="1"/>
      <dgm:spPr/>
      <dgm:t>
        <a:bodyPr/>
        <a:lstStyle/>
        <a:p>
          <a:endParaRPr lang="hu-HU"/>
        </a:p>
      </dgm:t>
    </dgm:pt>
    <dgm:pt modelId="{97C6D304-B59F-42F7-9403-20840B7D4848}" type="pres">
      <dgm:prSet presAssocID="{092D3445-7A86-4C03-9FE0-F7372A9AEA6F}" presName="connectorText" presStyleLbl="sibTrans2D1" presStyleIdx="0" presStyleCnt="2"/>
      <dgm:spPr/>
      <dgm:t>
        <a:bodyPr/>
        <a:lstStyle/>
        <a:p>
          <a:endParaRPr lang="hu-HU"/>
        </a:p>
      </dgm:t>
    </dgm:pt>
    <dgm:pt modelId="{7DA1454C-06BD-4087-BDA6-6C3A73BCE0CE}" type="pres">
      <dgm:prSet presAssocID="{656859FC-96C3-4FE9-9B9B-2DB198FE7D3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732A2F1-86B9-46C7-BF4F-2BEB2252B163}" type="pres">
      <dgm:prSet presAssocID="{633F0722-D3C2-435E-A411-20DB41A0FB01}" presName="parTrans" presStyleLbl="sibTrans2D1" presStyleIdx="1" presStyleCnt="2" custScaleX="124808"/>
      <dgm:spPr>
        <a:prstGeom prst="mathEqual">
          <a:avLst/>
        </a:prstGeom>
      </dgm:spPr>
      <dgm:t>
        <a:bodyPr/>
        <a:lstStyle/>
        <a:p>
          <a:endParaRPr lang="hu-HU"/>
        </a:p>
      </dgm:t>
    </dgm:pt>
    <dgm:pt modelId="{5602EE02-EA9A-4F03-A5CA-28BD5C9EBB25}" type="pres">
      <dgm:prSet presAssocID="{633F0722-D3C2-435E-A411-20DB41A0FB01}" presName="connectorText" presStyleLbl="sibTrans2D1" presStyleIdx="1" presStyleCnt="2"/>
      <dgm:spPr/>
      <dgm:t>
        <a:bodyPr/>
        <a:lstStyle/>
        <a:p>
          <a:endParaRPr lang="hu-HU"/>
        </a:p>
      </dgm:t>
    </dgm:pt>
    <dgm:pt modelId="{47F783DC-3CF9-445B-8FD3-A16EA026FCBC}" type="pres">
      <dgm:prSet presAssocID="{64F3C8DA-FA26-49B0-A399-4A7A92B5A19C}" presName="node" presStyleLbl="node1" presStyleIdx="1" presStyleCnt="2" custRadScaleRad="146747" custRadScaleInc="-907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F31172-9AC0-4F31-B349-C69D01E1DCB7}" type="presOf" srcId="{092D3445-7A86-4C03-9FE0-F7372A9AEA6F}" destId="{97C6D304-B59F-42F7-9403-20840B7D4848}" srcOrd="1" destOrd="0" presId="urn:microsoft.com/office/officeart/2005/8/layout/radial5"/>
    <dgm:cxn modelId="{DEC6DDE8-ADEB-4DE5-89A5-83AF029909BC}" type="presOf" srcId="{633F0722-D3C2-435E-A411-20DB41A0FB01}" destId="{4732A2F1-86B9-46C7-BF4F-2BEB2252B163}" srcOrd="0" destOrd="0" presId="urn:microsoft.com/office/officeart/2005/8/layout/radial5"/>
    <dgm:cxn modelId="{C10C0B37-106A-4D74-AE36-F5FB72F88B50}" type="presOf" srcId="{BC047350-BDAC-43EC-8809-005CD0DFC1ED}" destId="{604B08DF-87B0-4196-9EBD-6B7430353599}" srcOrd="0" destOrd="0" presId="urn:microsoft.com/office/officeart/2005/8/layout/radial5"/>
    <dgm:cxn modelId="{351DAB1D-100D-4B2E-B69E-EA6F31CDFC0E}" srcId="{0DBBC02A-C8B1-45F7-840B-86E89CC825A1}" destId="{64F3C8DA-FA26-49B0-A399-4A7A92B5A19C}" srcOrd="1" destOrd="0" parTransId="{633F0722-D3C2-435E-A411-20DB41A0FB01}" sibTransId="{F161F0C2-7409-43B3-867B-DE740B3AAC27}"/>
    <dgm:cxn modelId="{D527FAEF-D2F1-44B0-98A2-CE7283ECC5D4}" type="presOf" srcId="{656859FC-96C3-4FE9-9B9B-2DB198FE7D32}" destId="{7DA1454C-06BD-4087-BDA6-6C3A73BCE0CE}" srcOrd="0" destOrd="0" presId="urn:microsoft.com/office/officeart/2005/8/layout/radial5"/>
    <dgm:cxn modelId="{4143D13D-FFCB-44CB-9C42-7ECA6BBEA6B9}" srcId="{0DBBC02A-C8B1-45F7-840B-86E89CC825A1}" destId="{656859FC-96C3-4FE9-9B9B-2DB198FE7D32}" srcOrd="0" destOrd="0" parTransId="{092D3445-7A86-4C03-9FE0-F7372A9AEA6F}" sibTransId="{04DB3FEB-86CA-4A9F-919B-58825219E109}"/>
    <dgm:cxn modelId="{0B750F30-6265-463B-A5F0-D5C4932011EC}" srcId="{BC047350-BDAC-43EC-8809-005CD0DFC1ED}" destId="{0DBBC02A-C8B1-45F7-840B-86E89CC825A1}" srcOrd="0" destOrd="0" parTransId="{81F9A089-D842-4D80-B375-8703B8EA4745}" sibTransId="{4CED6067-D523-43E6-BF8D-F207E92D9D43}"/>
    <dgm:cxn modelId="{2D57D0B2-5EAC-4183-80F6-A1DB69E3F653}" type="presOf" srcId="{0DBBC02A-C8B1-45F7-840B-86E89CC825A1}" destId="{3FEA61A5-F941-415E-AC10-C5255DAB6988}" srcOrd="0" destOrd="0" presId="urn:microsoft.com/office/officeart/2005/8/layout/radial5"/>
    <dgm:cxn modelId="{A488BDC0-C653-40DA-8E89-9BB02B4489F5}" type="presOf" srcId="{633F0722-D3C2-435E-A411-20DB41A0FB01}" destId="{5602EE02-EA9A-4F03-A5CA-28BD5C9EBB25}" srcOrd="1" destOrd="0" presId="urn:microsoft.com/office/officeart/2005/8/layout/radial5"/>
    <dgm:cxn modelId="{030EE304-4DC3-40A2-8719-9FFB877A322E}" type="presOf" srcId="{092D3445-7A86-4C03-9FE0-F7372A9AEA6F}" destId="{831BE82D-315C-4BE9-BE48-BA03677560CD}" srcOrd="0" destOrd="0" presId="urn:microsoft.com/office/officeart/2005/8/layout/radial5"/>
    <dgm:cxn modelId="{44835977-E226-4772-80FF-1AC4E9E19530}" type="presOf" srcId="{64F3C8DA-FA26-49B0-A399-4A7A92B5A19C}" destId="{47F783DC-3CF9-445B-8FD3-A16EA026FCBC}" srcOrd="0" destOrd="0" presId="urn:microsoft.com/office/officeart/2005/8/layout/radial5"/>
    <dgm:cxn modelId="{EFF558A3-B988-4A45-B93A-473D2BEFF984}" type="presParOf" srcId="{604B08DF-87B0-4196-9EBD-6B7430353599}" destId="{3FEA61A5-F941-415E-AC10-C5255DAB6988}" srcOrd="0" destOrd="0" presId="urn:microsoft.com/office/officeart/2005/8/layout/radial5"/>
    <dgm:cxn modelId="{1FB45D14-83DC-41D3-B95E-6C71B3488AD5}" type="presParOf" srcId="{604B08DF-87B0-4196-9EBD-6B7430353599}" destId="{831BE82D-315C-4BE9-BE48-BA03677560CD}" srcOrd="1" destOrd="0" presId="urn:microsoft.com/office/officeart/2005/8/layout/radial5"/>
    <dgm:cxn modelId="{58EC5518-D893-48BC-83CB-4F0A6229EE9F}" type="presParOf" srcId="{831BE82D-315C-4BE9-BE48-BA03677560CD}" destId="{97C6D304-B59F-42F7-9403-20840B7D4848}" srcOrd="0" destOrd="0" presId="urn:microsoft.com/office/officeart/2005/8/layout/radial5"/>
    <dgm:cxn modelId="{504F28B1-BE72-4872-825D-AC9F7B6E7931}" type="presParOf" srcId="{604B08DF-87B0-4196-9EBD-6B7430353599}" destId="{7DA1454C-06BD-4087-BDA6-6C3A73BCE0CE}" srcOrd="2" destOrd="0" presId="urn:microsoft.com/office/officeart/2005/8/layout/radial5"/>
    <dgm:cxn modelId="{8C7D6705-C78E-4094-B2E1-21565C7D346F}" type="presParOf" srcId="{604B08DF-87B0-4196-9EBD-6B7430353599}" destId="{4732A2F1-86B9-46C7-BF4F-2BEB2252B163}" srcOrd="3" destOrd="0" presId="urn:microsoft.com/office/officeart/2005/8/layout/radial5"/>
    <dgm:cxn modelId="{A746167E-858E-44AB-B9CC-84B156CCE1F2}" type="presParOf" srcId="{4732A2F1-86B9-46C7-BF4F-2BEB2252B163}" destId="{5602EE02-EA9A-4F03-A5CA-28BD5C9EBB25}" srcOrd="0" destOrd="0" presId="urn:microsoft.com/office/officeart/2005/8/layout/radial5"/>
    <dgm:cxn modelId="{A7DD134F-557C-49A9-95C7-5C2E6C4B8E1A}" type="presParOf" srcId="{604B08DF-87B0-4196-9EBD-6B7430353599}" destId="{47F783DC-3CF9-445B-8FD3-A16EA026FCBC}" srcOrd="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C047350-BDAC-43EC-8809-005CD0DFC1ED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BBC02A-C8B1-45F7-840B-86E89CC825A1}">
      <dgm:prSet phldrT="[Text]"/>
      <dgm:spPr/>
      <dgm:t>
        <a:bodyPr/>
        <a:lstStyle/>
        <a:p>
          <a:r>
            <a:rPr lang="ru-RU" dirty="0" smtClean="0"/>
            <a:t>ДЛ</a:t>
          </a:r>
          <a:endParaRPr lang="en-US" dirty="0"/>
        </a:p>
      </dgm:t>
    </dgm:pt>
    <dgm:pt modelId="{81F9A089-D842-4D80-B375-8703B8EA4745}" type="parTrans" cxnId="{0B750F30-6265-463B-A5F0-D5C4932011EC}">
      <dgm:prSet/>
      <dgm:spPr/>
      <dgm:t>
        <a:bodyPr/>
        <a:lstStyle/>
        <a:p>
          <a:endParaRPr lang="en-US"/>
        </a:p>
      </dgm:t>
    </dgm:pt>
    <dgm:pt modelId="{4CED6067-D523-43E6-BF8D-F207E92D9D43}" type="sibTrans" cxnId="{0B750F30-6265-463B-A5F0-D5C4932011EC}">
      <dgm:prSet/>
      <dgm:spPr/>
      <dgm:t>
        <a:bodyPr/>
        <a:lstStyle/>
        <a:p>
          <a:endParaRPr lang="en-US"/>
        </a:p>
      </dgm:t>
    </dgm:pt>
    <dgm:pt modelId="{656859FC-96C3-4FE9-9B9B-2DB198FE7D32}">
      <dgm:prSet phldrT="[Text]"/>
      <dgm:spPr/>
      <dgm:t>
        <a:bodyPr/>
        <a:lstStyle/>
        <a:p>
          <a:r>
            <a:rPr lang="ru-RU" dirty="0" smtClean="0"/>
            <a:t>Д</a:t>
          </a:r>
          <a:endParaRPr lang="en-US" dirty="0"/>
        </a:p>
      </dgm:t>
    </dgm:pt>
    <dgm:pt modelId="{092D3445-7A86-4C03-9FE0-F7372A9AEA6F}" type="parTrans" cxnId="{4143D13D-FFCB-44CB-9C42-7ECA6BBEA6B9}">
      <dgm:prSet/>
      <dgm:spPr/>
      <dgm:t>
        <a:bodyPr/>
        <a:lstStyle/>
        <a:p>
          <a:endParaRPr lang="en-US" dirty="0"/>
        </a:p>
      </dgm:t>
    </dgm:pt>
    <dgm:pt modelId="{04DB3FEB-86CA-4A9F-919B-58825219E109}" type="sibTrans" cxnId="{4143D13D-FFCB-44CB-9C42-7ECA6BBEA6B9}">
      <dgm:prSet/>
      <dgm:spPr/>
      <dgm:t>
        <a:bodyPr/>
        <a:lstStyle/>
        <a:p>
          <a:endParaRPr lang="en-US"/>
        </a:p>
      </dgm:t>
    </dgm:pt>
    <dgm:pt modelId="{64F3C8DA-FA26-49B0-A399-4A7A92B5A19C}">
      <dgm:prSet phldrT="[Text]"/>
      <dgm:spPr/>
      <dgm:t>
        <a:bodyPr/>
        <a:lstStyle/>
        <a:p>
          <a:r>
            <a:rPr lang="ru-RU" dirty="0" smtClean="0"/>
            <a:t>К</a:t>
          </a:r>
          <a:endParaRPr lang="en-US" dirty="0"/>
        </a:p>
      </dgm:t>
    </dgm:pt>
    <dgm:pt modelId="{F161F0C2-7409-43B3-867B-DE740B3AAC27}" type="sibTrans" cxnId="{351DAB1D-100D-4B2E-B69E-EA6F31CDFC0E}">
      <dgm:prSet/>
      <dgm:spPr/>
      <dgm:t>
        <a:bodyPr/>
        <a:lstStyle/>
        <a:p>
          <a:endParaRPr lang="en-US"/>
        </a:p>
      </dgm:t>
    </dgm:pt>
    <dgm:pt modelId="{633F0722-D3C2-435E-A411-20DB41A0FB01}" type="parTrans" cxnId="{351DAB1D-100D-4B2E-B69E-EA6F31CDFC0E}">
      <dgm:prSet/>
      <dgm:spPr/>
      <dgm:t>
        <a:bodyPr/>
        <a:lstStyle/>
        <a:p>
          <a:endParaRPr lang="en-US" dirty="0"/>
        </a:p>
      </dgm:t>
    </dgm:pt>
    <dgm:pt modelId="{604B08DF-87B0-4196-9EBD-6B7430353599}" type="pres">
      <dgm:prSet presAssocID="{BC047350-BDAC-43EC-8809-005CD0DFC1E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3FEA61A5-F941-415E-AC10-C5255DAB6988}" type="pres">
      <dgm:prSet presAssocID="{0DBBC02A-C8B1-45F7-840B-86E89CC825A1}" presName="centerShape" presStyleLbl="node0" presStyleIdx="0" presStyleCnt="1" custLinFactNeighborX="0" custLinFactNeighborY="11528"/>
      <dgm:spPr/>
      <dgm:t>
        <a:bodyPr/>
        <a:lstStyle/>
        <a:p>
          <a:endParaRPr lang="en-US"/>
        </a:p>
      </dgm:t>
    </dgm:pt>
    <dgm:pt modelId="{831BE82D-315C-4BE9-BE48-BA03677560CD}" type="pres">
      <dgm:prSet presAssocID="{092D3445-7A86-4C03-9FE0-F7372A9AEA6F}" presName="parTrans" presStyleLbl="sibTrans2D1" presStyleIdx="0" presStyleCnt="2" custFlipVert="1"/>
      <dgm:spPr/>
      <dgm:t>
        <a:bodyPr/>
        <a:lstStyle/>
        <a:p>
          <a:endParaRPr lang="hu-HU"/>
        </a:p>
      </dgm:t>
    </dgm:pt>
    <dgm:pt modelId="{97C6D304-B59F-42F7-9403-20840B7D4848}" type="pres">
      <dgm:prSet presAssocID="{092D3445-7A86-4C03-9FE0-F7372A9AEA6F}" presName="connectorText" presStyleLbl="sibTrans2D1" presStyleIdx="0" presStyleCnt="2"/>
      <dgm:spPr/>
      <dgm:t>
        <a:bodyPr/>
        <a:lstStyle/>
        <a:p>
          <a:endParaRPr lang="hu-HU"/>
        </a:p>
      </dgm:t>
    </dgm:pt>
    <dgm:pt modelId="{7DA1454C-06BD-4087-BDA6-6C3A73BCE0CE}" type="pres">
      <dgm:prSet presAssocID="{656859FC-96C3-4FE9-9B9B-2DB198FE7D3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732A2F1-86B9-46C7-BF4F-2BEB2252B163}" type="pres">
      <dgm:prSet presAssocID="{633F0722-D3C2-435E-A411-20DB41A0FB01}" presName="parTrans" presStyleLbl="sibTrans2D1" presStyleIdx="1" presStyleCnt="2" custAng="13091702" custScaleX="191553" custLinFactY="-100000" custLinFactNeighborX="36515" custLinFactNeighborY="-172391"/>
      <dgm:spPr>
        <a:prstGeom prst="mathEqual">
          <a:avLst/>
        </a:prstGeom>
      </dgm:spPr>
      <dgm:t>
        <a:bodyPr/>
        <a:lstStyle/>
        <a:p>
          <a:endParaRPr lang="hu-HU"/>
        </a:p>
      </dgm:t>
    </dgm:pt>
    <dgm:pt modelId="{5602EE02-EA9A-4F03-A5CA-28BD5C9EBB25}" type="pres">
      <dgm:prSet presAssocID="{633F0722-D3C2-435E-A411-20DB41A0FB01}" presName="connectorText" presStyleLbl="sibTrans2D1" presStyleIdx="1" presStyleCnt="2"/>
      <dgm:spPr/>
      <dgm:t>
        <a:bodyPr/>
        <a:lstStyle/>
        <a:p>
          <a:endParaRPr lang="hu-HU"/>
        </a:p>
      </dgm:t>
    </dgm:pt>
    <dgm:pt modelId="{47F783DC-3CF9-445B-8FD3-A16EA026FCBC}" type="pres">
      <dgm:prSet presAssocID="{64F3C8DA-FA26-49B0-A399-4A7A92B5A19C}" presName="node" presStyleLbl="node1" presStyleIdx="1" presStyleCnt="2" custRadScaleRad="129780" custRadScaleInc="-89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4454E6F-514B-47F7-80AD-90C183DAEB21}" type="presOf" srcId="{633F0722-D3C2-435E-A411-20DB41A0FB01}" destId="{4732A2F1-86B9-46C7-BF4F-2BEB2252B163}" srcOrd="0" destOrd="0" presId="urn:microsoft.com/office/officeart/2005/8/layout/radial5"/>
    <dgm:cxn modelId="{351DAB1D-100D-4B2E-B69E-EA6F31CDFC0E}" srcId="{0DBBC02A-C8B1-45F7-840B-86E89CC825A1}" destId="{64F3C8DA-FA26-49B0-A399-4A7A92B5A19C}" srcOrd="1" destOrd="0" parTransId="{633F0722-D3C2-435E-A411-20DB41A0FB01}" sibTransId="{F161F0C2-7409-43B3-867B-DE740B3AAC27}"/>
    <dgm:cxn modelId="{AB86BF47-EE68-4D39-A4C5-112BF44C985B}" type="presOf" srcId="{633F0722-D3C2-435E-A411-20DB41A0FB01}" destId="{5602EE02-EA9A-4F03-A5CA-28BD5C9EBB25}" srcOrd="1" destOrd="0" presId="urn:microsoft.com/office/officeart/2005/8/layout/radial5"/>
    <dgm:cxn modelId="{08FECA8E-53B6-4255-8487-082BE46864C2}" type="presOf" srcId="{092D3445-7A86-4C03-9FE0-F7372A9AEA6F}" destId="{97C6D304-B59F-42F7-9403-20840B7D4848}" srcOrd="1" destOrd="0" presId="urn:microsoft.com/office/officeart/2005/8/layout/radial5"/>
    <dgm:cxn modelId="{96E6C67F-8CDC-4D8B-8B02-FC5373E9336B}" type="presOf" srcId="{BC047350-BDAC-43EC-8809-005CD0DFC1ED}" destId="{604B08DF-87B0-4196-9EBD-6B7430353599}" srcOrd="0" destOrd="0" presId="urn:microsoft.com/office/officeart/2005/8/layout/radial5"/>
    <dgm:cxn modelId="{4143D13D-FFCB-44CB-9C42-7ECA6BBEA6B9}" srcId="{0DBBC02A-C8B1-45F7-840B-86E89CC825A1}" destId="{656859FC-96C3-4FE9-9B9B-2DB198FE7D32}" srcOrd="0" destOrd="0" parTransId="{092D3445-7A86-4C03-9FE0-F7372A9AEA6F}" sibTransId="{04DB3FEB-86CA-4A9F-919B-58825219E109}"/>
    <dgm:cxn modelId="{1CE6F9A4-2AA9-467D-BC01-90E8F600B439}" type="presOf" srcId="{64F3C8DA-FA26-49B0-A399-4A7A92B5A19C}" destId="{47F783DC-3CF9-445B-8FD3-A16EA026FCBC}" srcOrd="0" destOrd="0" presId="urn:microsoft.com/office/officeart/2005/8/layout/radial5"/>
    <dgm:cxn modelId="{B642D227-1E4C-4810-A3FA-30F4F6730135}" type="presOf" srcId="{092D3445-7A86-4C03-9FE0-F7372A9AEA6F}" destId="{831BE82D-315C-4BE9-BE48-BA03677560CD}" srcOrd="0" destOrd="0" presId="urn:microsoft.com/office/officeart/2005/8/layout/radial5"/>
    <dgm:cxn modelId="{3073396F-2A1C-4F26-B55D-BC759FCA0AD7}" type="presOf" srcId="{656859FC-96C3-4FE9-9B9B-2DB198FE7D32}" destId="{7DA1454C-06BD-4087-BDA6-6C3A73BCE0CE}" srcOrd="0" destOrd="0" presId="urn:microsoft.com/office/officeart/2005/8/layout/radial5"/>
    <dgm:cxn modelId="{0B750F30-6265-463B-A5F0-D5C4932011EC}" srcId="{BC047350-BDAC-43EC-8809-005CD0DFC1ED}" destId="{0DBBC02A-C8B1-45F7-840B-86E89CC825A1}" srcOrd="0" destOrd="0" parTransId="{81F9A089-D842-4D80-B375-8703B8EA4745}" sibTransId="{4CED6067-D523-43E6-BF8D-F207E92D9D43}"/>
    <dgm:cxn modelId="{713B0F4B-1C95-45BC-89D7-C8A2DB30529A}" type="presOf" srcId="{0DBBC02A-C8B1-45F7-840B-86E89CC825A1}" destId="{3FEA61A5-F941-415E-AC10-C5255DAB6988}" srcOrd="0" destOrd="0" presId="urn:microsoft.com/office/officeart/2005/8/layout/radial5"/>
    <dgm:cxn modelId="{3EE9A4E2-1A70-4BC2-AE66-328ED3BBCB12}" type="presParOf" srcId="{604B08DF-87B0-4196-9EBD-6B7430353599}" destId="{3FEA61A5-F941-415E-AC10-C5255DAB6988}" srcOrd="0" destOrd="0" presId="urn:microsoft.com/office/officeart/2005/8/layout/radial5"/>
    <dgm:cxn modelId="{85629DC9-750E-450D-B5A8-C33EF4B495BF}" type="presParOf" srcId="{604B08DF-87B0-4196-9EBD-6B7430353599}" destId="{831BE82D-315C-4BE9-BE48-BA03677560CD}" srcOrd="1" destOrd="0" presId="urn:microsoft.com/office/officeart/2005/8/layout/radial5"/>
    <dgm:cxn modelId="{49653EC5-DE7A-489D-AF2A-18322030AB3D}" type="presParOf" srcId="{831BE82D-315C-4BE9-BE48-BA03677560CD}" destId="{97C6D304-B59F-42F7-9403-20840B7D4848}" srcOrd="0" destOrd="0" presId="urn:microsoft.com/office/officeart/2005/8/layout/radial5"/>
    <dgm:cxn modelId="{AE6621C1-3FF5-4396-86B4-E288FC2E34C6}" type="presParOf" srcId="{604B08DF-87B0-4196-9EBD-6B7430353599}" destId="{7DA1454C-06BD-4087-BDA6-6C3A73BCE0CE}" srcOrd="2" destOrd="0" presId="urn:microsoft.com/office/officeart/2005/8/layout/radial5"/>
    <dgm:cxn modelId="{060BA2E6-A035-47EA-8252-25176DB184BA}" type="presParOf" srcId="{604B08DF-87B0-4196-9EBD-6B7430353599}" destId="{4732A2F1-86B9-46C7-BF4F-2BEB2252B163}" srcOrd="3" destOrd="0" presId="urn:microsoft.com/office/officeart/2005/8/layout/radial5"/>
    <dgm:cxn modelId="{5651C04B-B0AC-41F8-835E-B9DCED6A16F8}" type="presParOf" srcId="{4732A2F1-86B9-46C7-BF4F-2BEB2252B163}" destId="{5602EE02-EA9A-4F03-A5CA-28BD5C9EBB25}" srcOrd="0" destOrd="0" presId="urn:microsoft.com/office/officeart/2005/8/layout/radial5"/>
    <dgm:cxn modelId="{5AF7045C-3A9E-49D7-8636-C1D326B413F9}" type="presParOf" srcId="{604B08DF-87B0-4196-9EBD-6B7430353599}" destId="{47F783DC-3CF9-445B-8FD3-A16EA026FCBC}" srcOrd="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EA61A5-F941-415E-AC10-C5255DAB6988}">
      <dsp:nvSpPr>
        <dsp:cNvPr id="0" name=""/>
        <dsp:cNvSpPr/>
      </dsp:nvSpPr>
      <dsp:spPr>
        <a:xfrm>
          <a:off x="1909112" y="1044590"/>
          <a:ext cx="605947" cy="6059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ДЛ</a:t>
          </a:r>
          <a:endParaRPr lang="en-US" sz="2300" kern="1200" dirty="0"/>
        </a:p>
      </dsp:txBody>
      <dsp:txXfrm>
        <a:off x="1909112" y="1044590"/>
        <a:ext cx="605947" cy="605947"/>
      </dsp:txXfrm>
    </dsp:sp>
    <dsp:sp modelId="{831BE82D-315C-4BE9-BE48-BA03677560CD}">
      <dsp:nvSpPr>
        <dsp:cNvPr id="0" name=""/>
        <dsp:cNvSpPr/>
      </dsp:nvSpPr>
      <dsp:spPr>
        <a:xfrm rot="5400000">
          <a:off x="2078749" y="729563"/>
          <a:ext cx="224987" cy="2060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 rot="5400000">
        <a:off x="2078749" y="729563"/>
        <a:ext cx="224987" cy="206022"/>
      </dsp:txXfrm>
    </dsp:sp>
    <dsp:sp modelId="{7DA1454C-06BD-4087-BDA6-6C3A73BCE0CE}">
      <dsp:nvSpPr>
        <dsp:cNvPr id="0" name=""/>
        <dsp:cNvSpPr/>
      </dsp:nvSpPr>
      <dsp:spPr>
        <a:xfrm>
          <a:off x="1909112" y="1496"/>
          <a:ext cx="605947" cy="6059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Д</a:t>
          </a:r>
          <a:endParaRPr lang="en-US" sz="2300" kern="1200" dirty="0"/>
        </a:p>
      </dsp:txBody>
      <dsp:txXfrm>
        <a:off x="1909112" y="1496"/>
        <a:ext cx="605947" cy="605947"/>
      </dsp:txXfrm>
    </dsp:sp>
    <dsp:sp modelId="{4732A2F1-86B9-46C7-BF4F-2BEB2252B163}">
      <dsp:nvSpPr>
        <dsp:cNvPr id="0" name=""/>
        <dsp:cNvSpPr/>
      </dsp:nvSpPr>
      <dsp:spPr>
        <a:xfrm rot="10800000">
          <a:off x="2652181" y="1236724"/>
          <a:ext cx="330460" cy="206022"/>
        </a:xfrm>
        <a:prstGeom prst="wav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 rot="10800000">
        <a:off x="2652181" y="1236724"/>
        <a:ext cx="330460" cy="206022"/>
      </dsp:txXfrm>
    </dsp:sp>
    <dsp:sp modelId="{47F783DC-3CF9-445B-8FD3-A16EA026FCBC}">
      <dsp:nvSpPr>
        <dsp:cNvPr id="0" name=""/>
        <dsp:cNvSpPr/>
      </dsp:nvSpPr>
      <dsp:spPr>
        <a:xfrm>
          <a:off x="3138467" y="1028690"/>
          <a:ext cx="605947" cy="6059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К</a:t>
          </a:r>
          <a:endParaRPr lang="en-US" sz="2300" kern="1200" dirty="0"/>
        </a:p>
      </dsp:txBody>
      <dsp:txXfrm>
        <a:off x="3138467" y="1028690"/>
        <a:ext cx="605947" cy="60594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EA61A5-F941-415E-AC10-C5255DAB6988}">
      <dsp:nvSpPr>
        <dsp:cNvPr id="0" name=""/>
        <dsp:cNvSpPr/>
      </dsp:nvSpPr>
      <dsp:spPr>
        <a:xfrm>
          <a:off x="1405288" y="1045010"/>
          <a:ext cx="605483" cy="6054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ДЛ</a:t>
          </a:r>
          <a:endParaRPr lang="en-US" sz="2300" kern="1200" dirty="0"/>
        </a:p>
      </dsp:txBody>
      <dsp:txXfrm>
        <a:off x="1405288" y="1045010"/>
        <a:ext cx="605483" cy="605483"/>
      </dsp:txXfrm>
    </dsp:sp>
    <dsp:sp modelId="{831BE82D-315C-4BE9-BE48-BA03677560CD}">
      <dsp:nvSpPr>
        <dsp:cNvPr id="0" name=""/>
        <dsp:cNvSpPr/>
      </dsp:nvSpPr>
      <dsp:spPr>
        <a:xfrm rot="5400000" flipV="1">
          <a:off x="1591796" y="729349"/>
          <a:ext cx="232466" cy="2058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 rot="5400000" flipV="1">
        <a:off x="1591796" y="729349"/>
        <a:ext cx="232466" cy="205864"/>
      </dsp:txXfrm>
    </dsp:sp>
    <dsp:sp modelId="{7DA1454C-06BD-4087-BDA6-6C3A73BCE0CE}">
      <dsp:nvSpPr>
        <dsp:cNvPr id="0" name=""/>
        <dsp:cNvSpPr/>
      </dsp:nvSpPr>
      <dsp:spPr>
        <a:xfrm>
          <a:off x="1405288" y="911"/>
          <a:ext cx="605483" cy="6054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Д</a:t>
          </a:r>
          <a:endParaRPr lang="en-US" sz="2300" kern="1200" dirty="0"/>
        </a:p>
      </dsp:txBody>
      <dsp:txXfrm>
        <a:off x="1405288" y="911"/>
        <a:ext cx="605483" cy="605483"/>
      </dsp:txXfrm>
    </dsp:sp>
    <dsp:sp modelId="{4732A2F1-86B9-46C7-BF4F-2BEB2252B163}">
      <dsp:nvSpPr>
        <dsp:cNvPr id="0" name=""/>
        <dsp:cNvSpPr/>
      </dsp:nvSpPr>
      <dsp:spPr>
        <a:xfrm rot="21555614">
          <a:off x="2107394" y="1236987"/>
          <a:ext cx="414546" cy="205864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 rot="21555614">
        <a:off x="2107394" y="1236987"/>
        <a:ext cx="414546" cy="205864"/>
      </dsp:txXfrm>
    </dsp:sp>
    <dsp:sp modelId="{47F783DC-3CF9-445B-8FD3-A16EA026FCBC}">
      <dsp:nvSpPr>
        <dsp:cNvPr id="0" name=""/>
        <dsp:cNvSpPr/>
      </dsp:nvSpPr>
      <dsp:spPr>
        <a:xfrm>
          <a:off x="2637362" y="1029102"/>
          <a:ext cx="605483" cy="6054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К</a:t>
          </a:r>
          <a:endParaRPr lang="en-US" sz="2300" kern="1200" dirty="0"/>
        </a:p>
      </dsp:txBody>
      <dsp:txXfrm>
        <a:off x="2637362" y="1029102"/>
        <a:ext cx="605483" cy="60548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EA61A5-F941-415E-AC10-C5255DAB6988}">
      <dsp:nvSpPr>
        <dsp:cNvPr id="0" name=""/>
        <dsp:cNvSpPr/>
      </dsp:nvSpPr>
      <dsp:spPr>
        <a:xfrm>
          <a:off x="1909112" y="1044590"/>
          <a:ext cx="605947" cy="6059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ДЛ</a:t>
          </a:r>
          <a:endParaRPr lang="en-US" sz="2300" kern="1200" dirty="0"/>
        </a:p>
      </dsp:txBody>
      <dsp:txXfrm>
        <a:off x="1909112" y="1044590"/>
        <a:ext cx="605947" cy="605947"/>
      </dsp:txXfrm>
    </dsp:sp>
    <dsp:sp modelId="{831BE82D-315C-4BE9-BE48-BA03677560CD}">
      <dsp:nvSpPr>
        <dsp:cNvPr id="0" name=""/>
        <dsp:cNvSpPr/>
      </dsp:nvSpPr>
      <dsp:spPr>
        <a:xfrm rot="5400000" flipV="1">
          <a:off x="2096242" y="729563"/>
          <a:ext cx="231687" cy="2060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 rot="5400000" flipV="1">
        <a:off x="2096242" y="729563"/>
        <a:ext cx="231687" cy="206022"/>
      </dsp:txXfrm>
    </dsp:sp>
    <dsp:sp modelId="{7DA1454C-06BD-4087-BDA6-6C3A73BCE0CE}">
      <dsp:nvSpPr>
        <dsp:cNvPr id="0" name=""/>
        <dsp:cNvSpPr/>
      </dsp:nvSpPr>
      <dsp:spPr>
        <a:xfrm>
          <a:off x="1909112" y="1496"/>
          <a:ext cx="605947" cy="6059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Д</a:t>
          </a:r>
          <a:endParaRPr lang="en-US" sz="2300" kern="1200" dirty="0"/>
        </a:p>
      </dsp:txBody>
      <dsp:txXfrm>
        <a:off x="1909112" y="1496"/>
        <a:ext cx="605947" cy="605947"/>
      </dsp:txXfrm>
    </dsp:sp>
    <dsp:sp modelId="{4732A2F1-86B9-46C7-BF4F-2BEB2252B163}">
      <dsp:nvSpPr>
        <dsp:cNvPr id="0" name=""/>
        <dsp:cNvSpPr/>
      </dsp:nvSpPr>
      <dsp:spPr>
        <a:xfrm rot="13041376">
          <a:off x="2596957" y="675527"/>
          <a:ext cx="486812" cy="206022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 rot="13041376">
        <a:off x="2596957" y="675527"/>
        <a:ext cx="486812" cy="206022"/>
      </dsp:txXfrm>
    </dsp:sp>
    <dsp:sp modelId="{47F783DC-3CF9-445B-8FD3-A16EA026FCBC}">
      <dsp:nvSpPr>
        <dsp:cNvPr id="0" name=""/>
        <dsp:cNvSpPr/>
      </dsp:nvSpPr>
      <dsp:spPr>
        <a:xfrm>
          <a:off x="2994452" y="1028700"/>
          <a:ext cx="605947" cy="6059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К</a:t>
          </a:r>
          <a:endParaRPr lang="en-US" sz="2300" kern="1200" dirty="0"/>
        </a:p>
      </dsp:txBody>
      <dsp:txXfrm>
        <a:off x="2994452" y="1028700"/>
        <a:ext cx="605947" cy="6059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8626C-DFA8-4484-B341-51002B5E5A65}" type="datetimeFigureOut">
              <a:rPr lang="hu-HU" smtClean="0"/>
              <a:pPr/>
              <a:t>2019.04.24.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23FA9-1773-4857-879C-35FAF6B2B48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3173686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err="1" smtClean="0"/>
              <a:t>Criminal</a:t>
            </a:r>
            <a:r>
              <a:rPr lang="hu-HU" baseline="0" dirty="0" smtClean="0"/>
              <a:t> </a:t>
            </a:r>
            <a:r>
              <a:rPr lang="hu-HU" baseline="0" dirty="0" err="1" smtClean="0"/>
              <a:t>state</a:t>
            </a:r>
            <a:r>
              <a:rPr lang="hu-HU" baseline="0" dirty="0" smtClean="0"/>
              <a:t>: a </a:t>
            </a:r>
            <a:r>
              <a:rPr lang="hu-HU" baseline="0" dirty="0" err="1" smtClean="0"/>
              <a:t>monopoly</a:t>
            </a:r>
            <a:r>
              <a:rPr lang="hu-HU" baseline="0" dirty="0" smtClean="0"/>
              <a:t> of </a:t>
            </a:r>
            <a:r>
              <a:rPr lang="hu-HU" baseline="0" dirty="0" err="1" smtClean="0"/>
              <a:t>corruption</a:t>
            </a:r>
            <a:r>
              <a:rPr lang="hu-HU" baseline="0" dirty="0" smtClean="0"/>
              <a:t>, </a:t>
            </a:r>
            <a:r>
              <a:rPr lang="hu-HU" baseline="0" dirty="0" err="1" smtClean="0"/>
              <a:t>usually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given</a:t>
            </a:r>
            <a:r>
              <a:rPr lang="hu-HU" baseline="0" dirty="0" smtClean="0"/>
              <a:t> out </a:t>
            </a:r>
            <a:r>
              <a:rPr lang="hu-HU" baseline="0" dirty="0" err="1" smtClean="0"/>
              <a:t>to</a:t>
            </a:r>
            <a:r>
              <a:rPr lang="hu-HU" baseline="0" dirty="0" smtClean="0"/>
              <a:t> </a:t>
            </a:r>
            <a:r>
              <a:rPr lang="hu-HU" baseline="0" dirty="0" err="1" smtClean="0"/>
              <a:t>many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people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in</a:t>
            </a:r>
            <a:r>
              <a:rPr lang="hu-HU" baseline="0" dirty="0" smtClean="0"/>
              <a:t> a franchise </a:t>
            </a:r>
            <a:r>
              <a:rPr lang="hu-HU" baseline="0" dirty="0" err="1" smtClean="0"/>
              <a:t>system</a:t>
            </a:r>
            <a:r>
              <a:rPr lang="hu-HU" baseline="0" dirty="0" smtClean="0"/>
              <a:t> (</a:t>
            </a:r>
            <a:r>
              <a:rPr lang="hu-HU" baseline="0" dirty="0" err="1" smtClean="0"/>
              <a:t>where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many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people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can</a:t>
            </a:r>
            <a:r>
              <a:rPr lang="hu-HU" baseline="0" dirty="0" smtClean="0"/>
              <a:t> be </a:t>
            </a:r>
            <a:r>
              <a:rPr lang="hu-HU" baseline="0" dirty="0" err="1" smtClean="0"/>
              <a:t>corrupt</a:t>
            </a:r>
            <a:r>
              <a:rPr lang="hu-HU" baseline="0" dirty="0" smtClean="0"/>
              <a:t>, </a:t>
            </a:r>
            <a:r>
              <a:rPr lang="hu-HU" baseline="0" dirty="0" err="1" smtClean="0"/>
              <a:t>but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only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when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are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given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right </a:t>
            </a:r>
            <a:r>
              <a:rPr lang="hu-HU" baseline="0" dirty="0" err="1" smtClean="0"/>
              <a:t>to</a:t>
            </a:r>
            <a:r>
              <a:rPr lang="hu-HU" baseline="0" dirty="0" smtClean="0"/>
              <a:t> be </a:t>
            </a:r>
            <a:r>
              <a:rPr lang="hu-HU" baseline="0" dirty="0" err="1" smtClean="0"/>
              <a:t>corrupt</a:t>
            </a:r>
            <a:r>
              <a:rPr lang="hu-HU" baseline="0" smtClean="0"/>
              <a:t>)</a:t>
            </a:r>
            <a:endParaRPr lang="hu-HU" dirty="0" smtClean="0"/>
          </a:p>
          <a:p>
            <a:endParaRPr lang="hu-HU" dirty="0" smtClean="0"/>
          </a:p>
          <a:p>
            <a:r>
              <a:rPr lang="hu-HU" dirty="0" err="1" smtClean="0"/>
              <a:t>Let</a:t>
            </a:r>
            <a:r>
              <a:rPr lang="hu-HU" dirty="0" smtClean="0"/>
              <a:t>’s add: 1) </a:t>
            </a:r>
            <a:r>
              <a:rPr lang="hu-HU" dirty="0" err="1" smtClean="0"/>
              <a:t>who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initiates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exchange</a:t>
            </a:r>
            <a:r>
              <a:rPr lang="hu-HU" baseline="0" dirty="0" smtClean="0"/>
              <a:t>? / </a:t>
            </a:r>
            <a:r>
              <a:rPr lang="hu-HU" baseline="0" dirty="0" err="1" smtClean="0"/>
              <a:t>centralized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whom</a:t>
            </a:r>
            <a:r>
              <a:rPr lang="hu-HU" baseline="0" dirty="0" smtClean="0"/>
              <a:t>? / </a:t>
            </a:r>
            <a:r>
              <a:rPr lang="hu-HU" baseline="0" dirty="0" err="1" smtClean="0"/>
              <a:t>who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are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participants</a:t>
            </a:r>
            <a:r>
              <a:rPr lang="hu-HU" baseline="0" dirty="0" smtClean="0"/>
              <a:t>?; 2) is </a:t>
            </a:r>
            <a:r>
              <a:rPr lang="hu-HU" baseline="0" dirty="0" err="1" smtClean="0"/>
              <a:t>it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illegal</a:t>
            </a:r>
            <a:r>
              <a:rPr lang="hu-HU" baseline="0" dirty="0" smtClean="0"/>
              <a:t> </a:t>
            </a:r>
            <a:r>
              <a:rPr lang="hu-HU" baseline="0" dirty="0" err="1" smtClean="0"/>
              <a:t>or</a:t>
            </a:r>
            <a:r>
              <a:rPr lang="hu-HU" baseline="0" dirty="0" smtClean="0"/>
              <a:t> </a:t>
            </a:r>
            <a:r>
              <a:rPr lang="hu-HU" baseline="0" dirty="0" err="1" smtClean="0"/>
              <a:t>legal</a:t>
            </a:r>
            <a:r>
              <a:rPr lang="hu-HU" baseline="0" dirty="0" smtClean="0"/>
              <a:t> (</a:t>
            </a:r>
            <a:r>
              <a:rPr lang="hu-HU" baseline="0" dirty="0" err="1" smtClean="0"/>
              <a:t>institutional</a:t>
            </a:r>
            <a:r>
              <a:rPr lang="hu-HU" baseline="0" dirty="0" smtClean="0"/>
              <a:t> </a:t>
            </a:r>
            <a:r>
              <a:rPr lang="hu-HU" baseline="0" dirty="0" err="1" smtClean="0"/>
              <a:t>framework</a:t>
            </a:r>
            <a:r>
              <a:rPr lang="en-US" baseline="0" dirty="0" smtClean="0"/>
              <a:t>;</a:t>
            </a:r>
            <a:r>
              <a:rPr lang="hu-HU" baseline="0" dirty="0" smtClean="0"/>
              <a:t> is </a:t>
            </a:r>
            <a:r>
              <a:rPr lang="hu-HU" baseline="0" dirty="0" err="1" smtClean="0"/>
              <a:t>law</a:t>
            </a:r>
            <a:r>
              <a:rPr lang="hu-HU" baseline="0" dirty="0" smtClean="0"/>
              <a:t> </a:t>
            </a:r>
            <a:r>
              <a:rPr lang="hu-HU" baseline="0" dirty="0" err="1" smtClean="0"/>
              <a:t>enforcement</a:t>
            </a:r>
            <a:r>
              <a:rPr lang="hu-HU" baseline="0" dirty="0" smtClean="0"/>
              <a:t> an </a:t>
            </a:r>
            <a:r>
              <a:rPr lang="hu-HU" baseline="0" dirty="0" err="1" smtClean="0"/>
              <a:t>enemy</a:t>
            </a:r>
            <a:r>
              <a:rPr lang="hu-HU" baseline="0" dirty="0" smtClean="0"/>
              <a:t>?)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E0A469-B3DD-4230-9436-EE48B5266C9B}" type="slidenum">
              <a:rPr lang="hu-HU" smtClean="0"/>
              <a:pPr/>
              <a:t>4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3373255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err="1" smtClean="0"/>
              <a:t>Oligarchic</a:t>
            </a:r>
            <a:r>
              <a:rPr lang="hu-HU" dirty="0" smtClean="0"/>
              <a:t>?</a:t>
            </a:r>
            <a:r>
              <a:rPr lang="hu-HU" baseline="0" dirty="0" smtClean="0"/>
              <a:t> </a:t>
            </a:r>
            <a:r>
              <a:rPr lang="hu-HU" baseline="0" dirty="0" err="1" smtClean="0"/>
              <a:t>Not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oligopolistic</a:t>
            </a:r>
            <a:r>
              <a:rPr lang="hu-HU" baseline="0" smtClean="0"/>
              <a:t>?</a:t>
            </a: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Nem kéne kivenni a </a:t>
            </a:r>
            <a:r>
              <a:rPr lang="hu-HU" dirty="0" err="1" smtClean="0"/>
              <a:t>surplus</a:t>
            </a:r>
            <a:r>
              <a:rPr lang="hu-HU" dirty="0" smtClean="0"/>
              <a:t>/</a:t>
            </a:r>
            <a:r>
              <a:rPr lang="hu-HU" dirty="0" err="1" smtClean="0"/>
              <a:t>shortage</a:t>
            </a:r>
            <a:r>
              <a:rPr lang="hu-HU" baseline="0" dirty="0" smtClean="0"/>
              <a:t> és </a:t>
            </a:r>
            <a:r>
              <a:rPr lang="hu-HU" baseline="0" dirty="0" err="1" smtClean="0"/>
              <a:t>sellers</a:t>
            </a:r>
            <a:r>
              <a:rPr lang="hu-HU" baseline="0" dirty="0" smtClean="0"/>
              <a:t>/</a:t>
            </a:r>
            <a:r>
              <a:rPr lang="hu-HU" baseline="0" dirty="0" err="1" smtClean="0"/>
              <a:t>buyers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corruption</a:t>
            </a:r>
            <a:r>
              <a:rPr lang="hu-HU" baseline="0" dirty="0" smtClean="0"/>
              <a:t>?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Weber</a:t>
            </a:r>
            <a:r>
              <a:rPr lang="hu-HU" dirty="0" smtClean="0"/>
              <a:t> </a:t>
            </a:r>
            <a:r>
              <a:rPr lang="hu-HU" dirty="0" err="1" smtClean="0"/>
              <a:t>def</a:t>
            </a:r>
            <a:r>
              <a:rPr lang="hu-HU" baseline="0" dirty="0" smtClean="0"/>
              <a:t> + </a:t>
            </a:r>
            <a:r>
              <a:rPr lang="hu-HU" baseline="0" dirty="0" err="1" smtClean="0"/>
              <a:t>Guliyev</a:t>
            </a:r>
            <a:r>
              <a:rPr lang="hu-HU" baseline="0" dirty="0" smtClean="0"/>
              <a:t> 88fn (</a:t>
            </a:r>
            <a:r>
              <a:rPr lang="hu-HU" baseline="0" dirty="0" err="1" smtClean="0"/>
              <a:t>Fishmann</a:t>
            </a:r>
            <a:r>
              <a:rPr lang="hu-HU" baseline="0" dirty="0" smtClean="0"/>
              <a:t>)</a:t>
            </a:r>
            <a:endParaRPr lang="en-US" baseline="0" dirty="0" smtClean="0"/>
          </a:p>
          <a:p>
            <a:r>
              <a:rPr lang="en-US" baseline="0" dirty="0" err="1" smtClean="0"/>
              <a:t>Clientalism</a:t>
            </a:r>
            <a:r>
              <a:rPr lang="en-US" baseline="0" dirty="0" smtClean="0"/>
              <a:t> – patronalism – adopted political family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7652582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Lehet, hogy nem mind a 4 teljesül, és</a:t>
            </a:r>
            <a:r>
              <a:rPr lang="hu-HU" baseline="0" dirty="0" smtClean="0"/>
              <a:t> akkor lehet, hogy nem </a:t>
            </a:r>
            <a:r>
              <a:rPr lang="hu-HU" baseline="0" dirty="0" err="1" smtClean="0"/>
              <a:t>mafia</a:t>
            </a:r>
            <a:r>
              <a:rPr lang="hu-HU" baseline="0" dirty="0" smtClean="0"/>
              <a:t> </a:t>
            </a:r>
            <a:r>
              <a:rPr lang="hu-HU" baseline="0" dirty="0" err="1" smtClean="0"/>
              <a:t>state</a:t>
            </a:r>
            <a:r>
              <a:rPr lang="hu-HU" baseline="0" smtClean="0"/>
              <a:t>!</a:t>
            </a:r>
          </a:p>
          <a:p>
            <a:endParaRPr lang="hu-HU" smtClean="0"/>
          </a:p>
          <a:p>
            <a:r>
              <a:rPr lang="hu-HU" dirty="0" err="1" smtClean="0"/>
              <a:t>Weber</a:t>
            </a:r>
            <a:r>
              <a:rPr lang="hu-HU" dirty="0" smtClean="0"/>
              <a:t> </a:t>
            </a:r>
            <a:r>
              <a:rPr lang="hu-HU" dirty="0" err="1" smtClean="0"/>
              <a:t>def</a:t>
            </a:r>
            <a:r>
              <a:rPr lang="hu-HU" baseline="0" dirty="0" smtClean="0"/>
              <a:t> + </a:t>
            </a:r>
            <a:r>
              <a:rPr lang="hu-HU" baseline="0" dirty="0" err="1" smtClean="0"/>
              <a:t>Guliyev</a:t>
            </a:r>
            <a:r>
              <a:rPr lang="hu-HU" baseline="0" dirty="0" smtClean="0"/>
              <a:t> 88fn (</a:t>
            </a:r>
            <a:r>
              <a:rPr lang="hu-HU" baseline="0" dirty="0" err="1" smtClean="0"/>
              <a:t>Fishmann</a:t>
            </a:r>
            <a:r>
              <a:rPr lang="hu-HU" baseline="0" dirty="0" smtClean="0"/>
              <a:t>)</a:t>
            </a:r>
            <a:endParaRPr lang="en-US" baseline="0" dirty="0" smtClean="0"/>
          </a:p>
          <a:p>
            <a:r>
              <a:rPr lang="en-US" baseline="0" dirty="0" err="1" smtClean="0"/>
              <a:t>Clientalism</a:t>
            </a:r>
            <a:r>
              <a:rPr lang="en-US" baseline="0" dirty="0" smtClean="0"/>
              <a:t> – patronalism – adopted political family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13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BBF9-EC55-49B9-AAB7-E1F23FEAA534}" type="datetimeFigureOut">
              <a:rPr lang="hu-HU" smtClean="0"/>
              <a:pPr/>
              <a:t>2019.04.24.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BBF9-EC55-49B9-AAB7-E1F23FEAA534}" type="datetimeFigureOut">
              <a:rPr lang="hu-HU" smtClean="0"/>
              <a:pPr/>
              <a:t>2019.04.24.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BBF9-EC55-49B9-AAB7-E1F23FEAA534}" type="datetimeFigureOut">
              <a:rPr lang="hu-HU" smtClean="0"/>
              <a:pPr/>
              <a:t>2019.04.24.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BBF9-EC55-49B9-AAB7-E1F23FEAA534}" type="datetimeFigureOut">
              <a:rPr lang="hu-HU" smtClean="0"/>
              <a:pPr/>
              <a:t>2019.04.24.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BBF9-EC55-49B9-AAB7-E1F23FEAA534}" type="datetimeFigureOut">
              <a:rPr lang="hu-HU" smtClean="0"/>
              <a:pPr/>
              <a:t>2019.04.24.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BBF9-EC55-49B9-AAB7-E1F23FEAA534}" type="datetimeFigureOut">
              <a:rPr lang="hu-HU" smtClean="0"/>
              <a:pPr/>
              <a:t>2019.04.24.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BBF9-EC55-49B9-AAB7-E1F23FEAA534}" type="datetimeFigureOut">
              <a:rPr lang="hu-HU" smtClean="0"/>
              <a:pPr/>
              <a:t>2019.04.24.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BBF9-EC55-49B9-AAB7-E1F23FEAA534}" type="datetimeFigureOut">
              <a:rPr lang="hu-HU" smtClean="0"/>
              <a:pPr/>
              <a:t>2019.04.24.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BBF9-EC55-49B9-AAB7-E1F23FEAA534}" type="datetimeFigureOut">
              <a:rPr lang="hu-HU" smtClean="0"/>
              <a:pPr/>
              <a:t>2019.04.24.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BBF9-EC55-49B9-AAB7-E1F23FEAA534}" type="datetimeFigureOut">
              <a:rPr lang="hu-HU" smtClean="0"/>
              <a:pPr/>
              <a:t>2019.04.24.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BBF9-EC55-49B9-AAB7-E1F23FEAA534}" type="datetimeFigureOut">
              <a:rPr lang="hu-HU" smtClean="0"/>
              <a:pPr/>
              <a:t>2019.04.24.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BBBF9-EC55-49B9-AAB7-E1F23FEAA534}" type="datetimeFigureOut">
              <a:rPr lang="hu-HU" smtClean="0"/>
              <a:pPr/>
              <a:t>2019.04.24.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3558"/>
            <a:ext cx="7772400" cy="201622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Слепые пятна</a:t>
            </a:r>
            <a:r>
              <a:rPr lang="en-US" dirty="0" smtClean="0"/>
              <a:t> </a:t>
            </a:r>
            <a:r>
              <a:rPr lang="ru-RU" dirty="0" smtClean="0"/>
              <a:t>в</a:t>
            </a:r>
            <a:r>
              <a:rPr lang="en-US" dirty="0" smtClean="0"/>
              <a:t> </a:t>
            </a:r>
            <a:r>
              <a:rPr lang="ru-RU" dirty="0" smtClean="0"/>
              <a:t>изучении коррупции</a:t>
            </a:r>
            <a:r>
              <a:rPr lang="en-US" dirty="0" smtClean="0"/>
              <a:t>: </a:t>
            </a:r>
            <a:r>
              <a:rPr lang="ru-RU" dirty="0" smtClean="0"/>
              <a:t>От</a:t>
            </a:r>
            <a:r>
              <a:rPr lang="en-US" sz="4000" dirty="0" smtClean="0"/>
              <a:t> </a:t>
            </a:r>
            <a:r>
              <a:rPr lang="ru-RU" sz="4000" dirty="0" smtClean="0"/>
              <a:t>мелкой</a:t>
            </a:r>
            <a:r>
              <a:rPr lang="en-US" sz="4000" dirty="0" smtClean="0"/>
              <a:t> </a:t>
            </a:r>
            <a:r>
              <a:rPr lang="ru-RU" sz="4000" dirty="0" smtClean="0"/>
              <a:t>к</a:t>
            </a:r>
            <a:r>
              <a:rPr lang="en-US" sz="4000" dirty="0" smtClean="0"/>
              <a:t>o</a:t>
            </a:r>
            <a:r>
              <a:rPr lang="ru-RU" sz="4000" dirty="0" smtClean="0"/>
              <a:t>ррупции</a:t>
            </a:r>
            <a:r>
              <a:rPr lang="en-US" sz="4000" dirty="0" smtClean="0"/>
              <a:t> </a:t>
            </a:r>
            <a:r>
              <a:rPr lang="ru-RU" sz="4000" dirty="0" smtClean="0"/>
              <a:t>к</a:t>
            </a:r>
            <a:r>
              <a:rPr lang="en-US" sz="4000" dirty="0" smtClean="0"/>
              <a:t> </a:t>
            </a:r>
            <a:r>
              <a:rPr lang="ru-RU" sz="4000" dirty="0" smtClean="0"/>
              <a:t>криминальному</a:t>
            </a:r>
            <a:r>
              <a:rPr lang="en-US" sz="4000" dirty="0" smtClean="0"/>
              <a:t> </a:t>
            </a:r>
            <a:r>
              <a:rPr lang="ru-RU" sz="4000" dirty="0" smtClean="0"/>
              <a:t>государству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30674"/>
            <a:ext cx="6400800" cy="160131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Балинт</a:t>
            </a:r>
            <a:r>
              <a:rPr lang="en-US" sz="2400" b="1" dirty="0" smtClean="0">
                <a:solidFill>
                  <a:schemeClr val="tx1"/>
                </a:solidFill>
              </a:rPr>
              <a:t> MA</a:t>
            </a:r>
            <a:r>
              <a:rPr lang="ru-RU" sz="2400" b="1" dirty="0" smtClean="0">
                <a:solidFill>
                  <a:schemeClr val="tx1"/>
                </a:solidFill>
              </a:rPr>
              <a:t>Д</a:t>
            </a:r>
            <a:r>
              <a:rPr lang="ru-RU" dirty="0" smtClean="0">
                <a:solidFill>
                  <a:schemeClr val="tx1"/>
                </a:solidFill>
              </a:rPr>
              <a:t>ь</a:t>
            </a:r>
            <a:r>
              <a:rPr lang="ru-RU" sz="2400" b="1" dirty="0" smtClean="0">
                <a:solidFill>
                  <a:schemeClr val="tx1"/>
                </a:solidFill>
              </a:rPr>
              <a:t>ЯР</a:t>
            </a:r>
            <a:r>
              <a:rPr lang="en-US" sz="2400" b="1" dirty="0" smtClean="0">
                <a:solidFill>
                  <a:schemeClr val="tx1"/>
                </a:solidFill>
              </a:rPr>
              <a:t/>
            </a:r>
            <a:br>
              <a:rPr lang="en-US" sz="2400" b="1" dirty="0" smtClean="0">
                <a:solidFill>
                  <a:schemeClr val="tx1"/>
                </a:solidFill>
              </a:rPr>
            </a:br>
            <a:r>
              <a:rPr lang="en-US" sz="2400" b="1" dirty="0" smtClean="0">
                <a:solidFill>
                  <a:schemeClr val="tx1"/>
                </a:solidFill>
              </a:rPr>
              <a:t>VIII E</a:t>
            </a:r>
            <a:r>
              <a:rPr lang="ru-RU" sz="2400" b="1" dirty="0" smtClean="0">
                <a:solidFill>
                  <a:schemeClr val="tx1"/>
                </a:solidFill>
              </a:rPr>
              <a:t>вразийский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</a:rPr>
              <a:t>антикоррупционный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>
                <a:solidFill>
                  <a:schemeClr val="tx1"/>
                </a:solidFill>
              </a:rPr>
              <a:t>ф</a:t>
            </a:r>
            <a:r>
              <a:rPr lang="en-US" sz="2400" b="1" dirty="0" smtClean="0">
                <a:solidFill>
                  <a:schemeClr val="tx1"/>
                </a:solidFill>
              </a:rPr>
              <a:t>o</a:t>
            </a:r>
            <a:r>
              <a:rPr lang="ru-RU" sz="2400" b="1" dirty="0" smtClean="0">
                <a:solidFill>
                  <a:schemeClr val="tx1"/>
                </a:solidFill>
              </a:rPr>
              <a:t>рум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tx1"/>
                </a:solidFill>
              </a:rPr>
              <a:t>Mo</a:t>
            </a:r>
            <a:r>
              <a:rPr lang="ru-RU" sz="2400" b="1" dirty="0" smtClean="0">
                <a:solidFill>
                  <a:schemeClr val="tx1"/>
                </a:solidFill>
              </a:rPr>
              <a:t>сква</a:t>
            </a:r>
            <a:r>
              <a:rPr lang="en-US" sz="2400" b="1" dirty="0" smtClean="0">
                <a:solidFill>
                  <a:schemeClr val="tx1"/>
                </a:solidFill>
              </a:rPr>
              <a:t>, 20.03.2019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555525"/>
          </a:xfrm>
        </p:spPr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ru-RU" sz="2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Какое действие</a:t>
            </a:r>
            <a:r>
              <a:rPr lang="hu-HU" sz="2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? </a:t>
            </a:r>
            <a:br>
              <a:rPr lang="hu-HU" sz="2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ru-RU" sz="2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Интерпретационные</a:t>
            </a:r>
            <a:r>
              <a:rPr lang="en-US" sz="2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уровни категорий для описания мафиозного</a:t>
            </a:r>
            <a:r>
              <a:rPr lang="en-US" sz="2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государства</a:t>
            </a:r>
            <a:endParaRPr lang="hu-HU" sz="2000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64518800"/>
              </p:ext>
            </p:extLst>
          </p:nvPr>
        </p:nvGraphicFramePr>
        <p:xfrm>
          <a:off x="143000" y="617190"/>
          <a:ext cx="8749480" cy="411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/>
                <a:gridCol w="1980728"/>
                <a:gridCol w="3456384"/>
                <a:gridCol w="2952328"/>
              </a:tblGrid>
              <a:tr h="576063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ип</a:t>
                      </a: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государства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Интерпретационные уровни категории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К какому свойству государства относится категория</a:t>
                      </a:r>
                      <a:endParaRPr lang="hu-HU" sz="1600" dirty="0"/>
                    </a:p>
                  </a:txBody>
                  <a:tcPr/>
                </a:tc>
              </a:tr>
              <a:tr h="393410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1.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Гос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ударст</a:t>
                      </a:r>
                      <a:r>
                        <a:rPr lang="ru-RU" b="1" dirty="0" smtClean="0"/>
                        <a:t>во</a:t>
                      </a:r>
                      <a:r>
                        <a:rPr lang="hu-HU" b="1" dirty="0" smtClean="0"/>
                        <a:t> </a:t>
                      </a:r>
                    </a:p>
                    <a:p>
                      <a:r>
                        <a:rPr lang="hu-HU" sz="1200" b="1" dirty="0" smtClean="0"/>
                        <a:t>(</a:t>
                      </a:r>
                      <a:r>
                        <a:rPr lang="ru-RU" sz="1200" b="1" dirty="0" smtClean="0"/>
                        <a:t>для общественного блага</a:t>
                      </a:r>
                      <a:r>
                        <a:rPr lang="hu-HU" sz="1200" b="1" dirty="0" smtClean="0"/>
                        <a:t>)</a:t>
                      </a:r>
                      <a:endParaRPr lang="hu-H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Монополия налогообложения</a:t>
                      </a:r>
                      <a:r>
                        <a:rPr lang="hu-HU" sz="1600" b="1" dirty="0" smtClean="0"/>
                        <a:t> (</a:t>
                      </a:r>
                      <a:r>
                        <a:rPr lang="ru-RU" sz="1600" b="1" dirty="0" smtClean="0"/>
                        <a:t>налог</a:t>
                      </a:r>
                      <a:r>
                        <a:rPr lang="hu-HU" sz="1600" b="1" dirty="0" smtClean="0"/>
                        <a:t>,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ru-RU" sz="1600" b="1" baseline="0" dirty="0" smtClean="0"/>
                        <a:t>рента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ru-RU" sz="1600" b="1" baseline="0" dirty="0" smtClean="0"/>
                        <a:t>и т. д.</a:t>
                      </a:r>
                      <a:r>
                        <a:rPr lang="hu-HU" sz="1600" b="1" baseline="0" dirty="0" smtClean="0"/>
                        <a:t>) </a:t>
                      </a:r>
                      <a:r>
                        <a:rPr lang="ru-RU" sz="1600" b="1" baseline="0" dirty="0" smtClean="0"/>
                        <a:t>для обеспечения публичных функций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Главный источник госдоходов</a:t>
                      </a:r>
                      <a:endParaRPr lang="hu-HU" sz="1600" b="1" dirty="0"/>
                    </a:p>
                  </a:txBody>
                  <a:tcPr/>
                </a:tc>
              </a:tr>
              <a:tr h="393410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2.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Государство</a:t>
                      </a:r>
                      <a:r>
                        <a:rPr lang="hu-HU" b="1" dirty="0" smtClean="0"/>
                        <a:t>-</a:t>
                      </a:r>
                      <a:r>
                        <a:rPr lang="ru-RU" b="1" dirty="0" smtClean="0"/>
                        <a:t>рантье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1‐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свойство</a:t>
                      </a:r>
                      <a:r>
                        <a:rPr lang="hu-HU" sz="1600" b="1" baseline="0" dirty="0" smtClean="0"/>
                        <a:t> + </a:t>
                      </a:r>
                      <a:r>
                        <a:rPr lang="ru-RU" sz="1600" b="1" baseline="0" dirty="0" smtClean="0"/>
                        <a:t>законное повышение налогов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ru-RU" sz="1600" b="1" baseline="0" dirty="0" smtClean="0"/>
                        <a:t>в пользу общественных или частных акторов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Фаворитизм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ru-RU" sz="1600" b="1" dirty="0" smtClean="0"/>
                        <a:t>для увеличения поддержки в среде государственной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ru-RU" sz="1600" b="1" dirty="0" smtClean="0"/>
                        <a:t>бюрократии</a:t>
                      </a:r>
                      <a:endParaRPr lang="hu-HU" sz="1600" b="1" dirty="0"/>
                    </a:p>
                  </a:txBody>
                  <a:tcPr/>
                </a:tc>
              </a:tr>
              <a:tr h="730344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3.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smtClean="0"/>
                        <a:t>K</a:t>
                      </a:r>
                      <a:r>
                        <a:rPr lang="ru-RU" b="1" dirty="0" smtClean="0"/>
                        <a:t>лептократичес</a:t>
                      </a:r>
                      <a:r>
                        <a:rPr lang="hu-HU" b="1" dirty="0" smtClean="0"/>
                        <a:t>-</a:t>
                      </a:r>
                      <a:r>
                        <a:rPr lang="ru-RU" b="1" dirty="0" smtClean="0"/>
                        <a:t>кое</a:t>
                      </a:r>
                      <a:r>
                        <a:rPr lang="hu-HU" b="1" dirty="0" smtClean="0"/>
                        <a:t> </a:t>
                      </a:r>
                      <a:r>
                        <a:rPr lang="ru-RU" b="1" dirty="0" smtClean="0"/>
                        <a:t>гос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ударст</a:t>
                      </a:r>
                      <a:r>
                        <a:rPr lang="ru-RU" b="1" dirty="0" smtClean="0"/>
                        <a:t>во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1‐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 + 2‐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свойства</a:t>
                      </a: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baseline="0" dirty="0" smtClean="0"/>
                        <a:t>+ </a:t>
                      </a:r>
                      <a:r>
                        <a:rPr lang="ru-RU" sz="1600" b="1" baseline="0" dirty="0" smtClean="0"/>
                        <a:t>незаконный перевод текущих доходов частным лицам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Незаконный фавортизм</a:t>
                      </a:r>
                      <a:endParaRPr lang="hu-HU" sz="1600" b="1" dirty="0"/>
                    </a:p>
                  </a:txBody>
                  <a:tcPr/>
                </a:tc>
              </a:tr>
              <a:tr h="562014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4.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Хищническое</a:t>
                      </a:r>
                      <a:endParaRPr lang="hu-HU" b="1" dirty="0" smtClean="0"/>
                    </a:p>
                    <a:p>
                      <a:r>
                        <a:rPr lang="ru-RU" b="1" dirty="0" smtClean="0"/>
                        <a:t>государство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1‐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 + 2‐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 + 3‐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свойства</a:t>
                      </a:r>
                      <a:r>
                        <a:rPr lang="hu-HU" sz="1600" b="1" baseline="0" dirty="0" smtClean="0"/>
                        <a:t> + </a:t>
                      </a:r>
                      <a:r>
                        <a:rPr lang="ru-RU" sz="1600" b="1" baseline="0" dirty="0" smtClean="0"/>
                        <a:t>экспроприация собственности с использованием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ru-RU" sz="1600" b="1" baseline="0" dirty="0" smtClean="0"/>
                        <a:t>незаконного государственного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ru-RU" sz="1600" b="1" dirty="0" smtClean="0"/>
                        <a:t>принуждения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Незаконное хищничество</a:t>
                      </a:r>
                      <a:endParaRPr lang="hu-HU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108520" y="465998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/>
              <a:t>Внутренние аспекты</a:t>
            </a:r>
            <a:r>
              <a:rPr lang="hu-HU" sz="1400" b="1" i="1" dirty="0" smtClean="0"/>
              <a:t>: </a:t>
            </a:r>
            <a:r>
              <a:rPr lang="ru-RU" sz="1400" b="1" i="1" dirty="0" smtClean="0"/>
              <a:t>публичная политика</a:t>
            </a:r>
            <a:r>
              <a:rPr lang="hu-HU" sz="1400" b="1" i="1" dirty="0" smtClean="0"/>
              <a:t> vs. </a:t>
            </a:r>
            <a:r>
              <a:rPr lang="ru-RU" sz="1400" b="1" i="1" dirty="0"/>
              <a:t>ч</a:t>
            </a:r>
            <a:r>
              <a:rPr lang="ru-RU" sz="1400" b="1" i="1" dirty="0" smtClean="0"/>
              <a:t>астные цели</a:t>
            </a:r>
            <a:r>
              <a:rPr lang="hu-HU" sz="1400" b="1" i="1" dirty="0" smtClean="0"/>
              <a:t>; </a:t>
            </a:r>
            <a:r>
              <a:rPr lang="ru-RU" sz="1400" b="1" i="1" dirty="0" smtClean="0"/>
              <a:t>нормативный</a:t>
            </a:r>
            <a:r>
              <a:rPr lang="hu-HU" sz="1400" b="1" i="1" dirty="0" smtClean="0"/>
              <a:t> vs. </a:t>
            </a:r>
            <a:r>
              <a:rPr lang="ru-RU" sz="1400" b="1" i="1" dirty="0" smtClean="0"/>
              <a:t>дискрециональный</a:t>
            </a:r>
            <a:r>
              <a:rPr lang="hu-HU" sz="1400" b="1" i="1" dirty="0" smtClean="0"/>
              <a:t>; </a:t>
            </a:r>
            <a:r>
              <a:rPr lang="ru-RU" sz="1400" b="1" i="1" dirty="0" smtClean="0"/>
              <a:t>законный</a:t>
            </a:r>
            <a:r>
              <a:rPr lang="hu-HU" sz="1400" b="1" i="1" dirty="0" smtClean="0"/>
              <a:t> vs. </a:t>
            </a:r>
            <a:r>
              <a:rPr lang="ru-RU" sz="1400" b="1" i="1" dirty="0" smtClean="0"/>
              <a:t>незаконный</a:t>
            </a:r>
            <a:endParaRPr lang="hu-HU" sz="1400" b="1" i="1" dirty="0"/>
          </a:p>
        </p:txBody>
      </p:sp>
    </p:spTree>
    <p:extLst>
      <p:ext uri="{BB962C8B-B14F-4D97-AF65-F5344CB8AC3E}">
        <p14:creationId xmlns:p14="http://schemas.microsoft.com/office/powerpoint/2010/main" xmlns="" val="1141333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99541"/>
          </a:xfrm>
        </p:spPr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ru-RU" sz="2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Законно ли действие</a:t>
            </a:r>
            <a:r>
              <a:rPr lang="hu-HU" sz="2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? </a:t>
            </a:r>
            <a:br>
              <a:rPr lang="hu-HU" sz="2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ru-RU" sz="2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Интерпретационные</a:t>
            </a:r>
            <a:r>
              <a:rPr lang="en-US" sz="2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уровни категорий для описания мафиозного</a:t>
            </a:r>
            <a:r>
              <a:rPr lang="en-US" sz="2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государства</a:t>
            </a:r>
            <a:endParaRPr lang="hu-HU" sz="2000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49373516"/>
              </p:ext>
            </p:extLst>
          </p:nvPr>
        </p:nvGraphicFramePr>
        <p:xfrm>
          <a:off x="0" y="773430"/>
          <a:ext cx="9108504" cy="4318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5536"/>
                <a:gridCol w="2027378"/>
                <a:gridCol w="3733262"/>
                <a:gridCol w="2952328"/>
              </a:tblGrid>
              <a:tr h="576064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ип</a:t>
                      </a: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государства</a:t>
                      </a:r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Интерпретационные уровни категории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К какому свойству государ</a:t>
                      </a:r>
                      <a:r>
                        <a:rPr lang="hu-HU" sz="1800" b="1" dirty="0" smtClean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ства относится категория</a:t>
                      </a:r>
                      <a:endParaRPr lang="hu-HU" sz="1800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1.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Конституциональ</a:t>
                      </a:r>
                      <a:r>
                        <a:rPr lang="hu-HU" sz="1800" b="1" dirty="0" smtClean="0"/>
                        <a:t>-</a:t>
                      </a:r>
                      <a:r>
                        <a:rPr lang="ru-RU" sz="1800" b="1" dirty="0" smtClean="0"/>
                        <a:t>ное</a:t>
                      </a:r>
                      <a:r>
                        <a:rPr lang="hu-HU" sz="1800" b="1" dirty="0" smtClean="0"/>
                        <a:t> </a:t>
                      </a:r>
                      <a:r>
                        <a:rPr lang="ru-RU" sz="1800" b="1" dirty="0" smtClean="0"/>
                        <a:t>государство</a:t>
                      </a:r>
                      <a:endParaRPr lang="hu-H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Монополия налогообложения</a:t>
                      </a:r>
                      <a:r>
                        <a:rPr lang="hu-HU" sz="1400" b="1" dirty="0" smtClean="0"/>
                        <a:t> (</a:t>
                      </a:r>
                      <a:r>
                        <a:rPr lang="ru-RU" sz="1400" b="1" dirty="0" smtClean="0"/>
                        <a:t>налог</a:t>
                      </a:r>
                      <a:r>
                        <a:rPr lang="hu-HU" sz="1400" b="1" dirty="0" smtClean="0"/>
                        <a:t>,</a:t>
                      </a:r>
                      <a:r>
                        <a:rPr lang="hu-HU" sz="1400" b="1" baseline="0" dirty="0" smtClean="0"/>
                        <a:t> </a:t>
                      </a:r>
                      <a:r>
                        <a:rPr lang="ru-RU" sz="1400" b="1" baseline="0" dirty="0" smtClean="0"/>
                        <a:t>рента</a:t>
                      </a:r>
                      <a:r>
                        <a:rPr lang="hu-HU" sz="1400" b="1" baseline="0" dirty="0" smtClean="0"/>
                        <a:t> </a:t>
                      </a:r>
                      <a:r>
                        <a:rPr lang="ru-RU" sz="1400" b="1" baseline="0" dirty="0" smtClean="0"/>
                        <a:t>и т. д.</a:t>
                      </a:r>
                      <a:r>
                        <a:rPr lang="hu-HU" sz="1400" b="1" baseline="0" dirty="0" smtClean="0"/>
                        <a:t>) </a:t>
                      </a:r>
                      <a:r>
                        <a:rPr lang="ru-RU" sz="1400" b="1" baseline="0" dirty="0" smtClean="0"/>
                        <a:t>для обеспечения публичных функций</a:t>
                      </a:r>
                      <a:endParaRPr lang="hu-HU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Главный источник госдоходов</a:t>
                      </a:r>
                      <a:endParaRPr lang="hu-HU" sz="1600" b="1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2.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Коррумпирован‐</a:t>
                      </a:r>
                    </a:p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ное</a:t>
                      </a:r>
                      <a:r>
                        <a:rPr lang="hu-HU" sz="1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государство</a:t>
                      </a:r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1‐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свойство</a:t>
                      </a:r>
                      <a:r>
                        <a:rPr lang="hu-HU" sz="1400" b="1" baseline="0" dirty="0" smtClean="0"/>
                        <a:t> + </a:t>
                      </a:r>
                      <a:r>
                        <a:rPr lang="ru-RU" sz="1400" b="1" baseline="0" dirty="0" smtClean="0"/>
                        <a:t>злоупотребление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доверенной властью для личной выгоды</a:t>
                      </a:r>
                      <a:r>
                        <a:rPr lang="hu-HU" sz="1400" b="1" dirty="0" smtClean="0"/>
                        <a:t> (</a:t>
                      </a:r>
                      <a:r>
                        <a:rPr lang="ru-RU" sz="1400" b="1" dirty="0" smtClean="0"/>
                        <a:t>отдельные</a:t>
                      </a:r>
                      <a:r>
                        <a:rPr lang="hu-HU" sz="1400" b="1" dirty="0" smtClean="0"/>
                        <a:t>,</a:t>
                      </a:r>
                      <a:r>
                        <a:rPr lang="hu-HU" sz="1400" b="1" baseline="0" dirty="0" smtClean="0"/>
                        <a:t> </a:t>
                      </a:r>
                      <a:r>
                        <a:rPr lang="ru-RU" sz="1400" b="1" baseline="0" dirty="0" smtClean="0"/>
                        <a:t>нестабильные</a:t>
                      </a:r>
                      <a:r>
                        <a:rPr lang="hu-HU" sz="1400" b="1" baseline="0" dirty="0" smtClean="0"/>
                        <a:t> </a:t>
                      </a:r>
                      <a:r>
                        <a:rPr lang="ru-RU" sz="1400" b="1" baseline="0" dirty="0" smtClean="0"/>
                        <a:t>цепочки</a:t>
                      </a:r>
                      <a:r>
                        <a:rPr lang="hu-HU" sz="1400" b="1" baseline="0" dirty="0" smtClean="0"/>
                        <a:t> </a:t>
                      </a:r>
                      <a:r>
                        <a:rPr lang="ru-RU" sz="1400" b="1" baseline="0" dirty="0" smtClean="0"/>
                        <a:t>вассальной зависимости</a:t>
                      </a:r>
                      <a:r>
                        <a:rPr lang="hu-HU" sz="1400" b="1" baseline="0" dirty="0" smtClean="0"/>
                        <a:t>)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Коррупция</a:t>
                      </a:r>
                      <a:r>
                        <a:rPr lang="hu-HU" sz="1600" b="1" baseline="0" dirty="0" smtClean="0"/>
                        <a:t> = </a:t>
                      </a:r>
                      <a:r>
                        <a:rPr lang="ru-RU" sz="1600" b="1" baseline="0" dirty="0" smtClean="0"/>
                        <a:t>девиантный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ru-RU" sz="1600" b="1" baseline="0" dirty="0" smtClean="0"/>
                        <a:t>элемент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ru-RU" sz="1600" b="1" baseline="0" dirty="0" smtClean="0"/>
                        <a:t>системы</a:t>
                      </a:r>
                      <a:endParaRPr lang="hu-HU" sz="1600" b="1" dirty="0"/>
                    </a:p>
                  </a:txBody>
                  <a:tcPr/>
                </a:tc>
              </a:tr>
              <a:tr h="783312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3.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Частично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пленен</a:t>
                      </a:r>
                      <a:r>
                        <a:rPr lang="hu-HU" sz="1800" b="1" baseline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ное</a:t>
                      </a:r>
                      <a:r>
                        <a:rPr lang="hu-HU" sz="1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гос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ударст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во</a:t>
                      </a:r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1‐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+ 2‐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свойства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smtClean="0"/>
                        <a:t> + </a:t>
                      </a:r>
                      <a:r>
                        <a:rPr lang="ru-RU" sz="1400" b="1" dirty="0" smtClean="0"/>
                        <a:t>постоянный характер цепочек коррупционного вассалитета, инициированного олигархами</a:t>
                      </a:r>
                      <a:r>
                        <a:rPr lang="hu-HU" sz="1400" b="1" dirty="0" smtClean="0"/>
                        <a:t> 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Коррупция</a:t>
                      </a:r>
                      <a:r>
                        <a:rPr lang="hu-HU" sz="1600" b="1" dirty="0" smtClean="0"/>
                        <a:t> = </a:t>
                      </a:r>
                      <a:r>
                        <a:rPr lang="ru-RU" sz="1600" b="1" dirty="0" smtClean="0"/>
                        <a:t>структурный </a:t>
                      </a:r>
                      <a:r>
                        <a:rPr lang="ru-RU" sz="1600" b="1" baseline="0" dirty="0" smtClean="0"/>
                        <a:t>элемент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ru-RU" sz="1600" b="1" baseline="0" dirty="0" smtClean="0"/>
                        <a:t>системы</a:t>
                      </a:r>
                      <a:endParaRPr lang="hu-HU" sz="1600" b="1" dirty="0"/>
                    </a:p>
                  </a:txBody>
                  <a:tcPr/>
                </a:tc>
              </a:tr>
              <a:tr h="880009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4.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Криминальное</a:t>
                      </a:r>
                      <a:r>
                        <a:rPr lang="hu-HU" sz="1800" b="1" dirty="0" smtClean="0"/>
                        <a:t> </a:t>
                      </a:r>
                      <a:r>
                        <a:rPr lang="ru-RU" sz="1800" b="1" dirty="0" smtClean="0"/>
                        <a:t>государство</a:t>
                      </a:r>
                      <a:endParaRPr lang="hu-H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1‐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+ 2‐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+ 3‐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свойства</a:t>
                      </a:r>
                      <a:r>
                        <a:rPr lang="hu-HU" sz="1400" b="1" baseline="0" dirty="0" smtClean="0"/>
                        <a:t> </a:t>
                      </a:r>
                      <a:r>
                        <a:rPr lang="hu-HU" sz="1400" b="1" dirty="0" smtClean="0"/>
                        <a:t> + </a:t>
                      </a:r>
                      <a:r>
                        <a:rPr lang="ru-RU" sz="1400" b="1" dirty="0" smtClean="0"/>
                        <a:t>подчиненность политическому предпринимательству, находящемуся в монопольном положении</a:t>
                      </a:r>
                      <a:r>
                        <a:rPr lang="hu-HU" sz="1400" b="1" dirty="0" smtClean="0"/>
                        <a:t> (</a:t>
                      </a:r>
                      <a:r>
                        <a:rPr lang="ru-RU" sz="1400" b="1" dirty="0" smtClean="0"/>
                        <a:t>управление по принципу криминальной организации</a:t>
                      </a:r>
                      <a:r>
                        <a:rPr lang="hu-HU" sz="1400" b="1" dirty="0" smtClean="0"/>
                        <a:t>)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Коррупция</a:t>
                      </a:r>
                      <a:r>
                        <a:rPr lang="hu-HU" sz="1600" b="1" dirty="0" smtClean="0"/>
                        <a:t> = </a:t>
                      </a:r>
                      <a:r>
                        <a:rPr lang="ru-RU" sz="1600" b="1" smtClean="0"/>
                        <a:t>основной формирующий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ru-RU" sz="1600" b="1" baseline="0" dirty="0" smtClean="0"/>
                        <a:t>элемент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ru-RU" sz="1600" b="1" baseline="0" dirty="0" smtClean="0"/>
                        <a:t>системы</a:t>
                      </a:r>
                      <a:endParaRPr lang="hu-HU" sz="16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25100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51470"/>
            <a:ext cx="9144000" cy="10081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/>
              <a:t>П</a:t>
            </a:r>
            <a:r>
              <a:rPr lang="hu-HU" sz="2800" b="1" dirty="0"/>
              <a:t>a</a:t>
            </a:r>
            <a:r>
              <a:rPr lang="ru-RU" sz="2800" b="1" dirty="0"/>
              <a:t>тронажная</a:t>
            </a:r>
            <a:r>
              <a:rPr lang="hu-HU" sz="2800" b="1" dirty="0"/>
              <a:t> </a:t>
            </a:r>
            <a:r>
              <a:rPr lang="ru-RU" sz="2800" b="1" dirty="0"/>
              <a:t>политика</a:t>
            </a:r>
            <a:r>
              <a:rPr lang="hu-HU" sz="2800" b="1" dirty="0"/>
              <a:t>: </a:t>
            </a:r>
            <a:r>
              <a:rPr lang="ru-RU" sz="2800" b="1" dirty="0"/>
              <a:t>государственные</a:t>
            </a:r>
            <a:r>
              <a:rPr lang="en-US" sz="2800" b="1" dirty="0"/>
              <a:t> </a:t>
            </a:r>
            <a:r>
              <a:rPr lang="ru-RU" sz="2800" b="1" dirty="0"/>
              <a:t>функции</a:t>
            </a:r>
            <a:r>
              <a:rPr lang="en-US" sz="2800" b="1" dirty="0"/>
              <a:t> </a:t>
            </a:r>
            <a:r>
              <a:rPr lang="ru-RU" sz="2800" b="1" dirty="0"/>
              <a:t>подчинены</a:t>
            </a:r>
            <a:r>
              <a:rPr lang="en-US" sz="2800" b="1" dirty="0"/>
              <a:t> </a:t>
            </a:r>
            <a:r>
              <a:rPr lang="ru-RU" sz="2800" b="1" dirty="0"/>
              <a:t>частным </a:t>
            </a:r>
            <a:r>
              <a:rPr lang="ru-RU" sz="2800" b="1" dirty="0" smtClean="0"/>
              <a:t>интересам</a:t>
            </a:r>
            <a:r>
              <a:rPr lang="hu-HU" sz="2800" b="1" dirty="0" smtClean="0"/>
              <a:t>: </a:t>
            </a:r>
            <a:r>
              <a:rPr lang="ru-RU" sz="2800" b="1" dirty="0" smtClean="0"/>
              <a:t>посткоммунистическое мафиозное государство</a:t>
            </a:r>
            <a:endParaRPr lang="en-US" sz="2800" b="1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38112269"/>
              </p:ext>
            </p:extLst>
          </p:nvPr>
        </p:nvGraphicFramePr>
        <p:xfrm>
          <a:off x="179512" y="1462164"/>
          <a:ext cx="8784976" cy="3360376"/>
        </p:xfrm>
        <a:graphic>
          <a:graphicData uri="http://schemas.openxmlformats.org/drawingml/2006/table">
            <a:tbl>
              <a:tblPr/>
              <a:tblGrid>
                <a:gridCol w="386903"/>
                <a:gridCol w="1975443"/>
                <a:gridCol w="3182270"/>
                <a:gridCol w="3240360"/>
              </a:tblGrid>
              <a:tr h="1008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Основа</a:t>
                      </a:r>
                      <a:r>
                        <a:rPr lang="ru-RU" sz="18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употребленных понятий</a:t>
                      </a:r>
                      <a:endParaRPr lang="en-US" sz="1800" b="1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18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льтернативные понятия</a:t>
                      </a:r>
                      <a:r>
                        <a:rPr lang="en-US" sz="18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для описания</a:t>
                      </a:r>
                      <a:r>
                        <a:rPr lang="en-US" sz="18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</a:t>
                      </a:r>
                      <a:r>
                        <a:rPr lang="en-US" sz="18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18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тронажа</a:t>
                      </a:r>
                      <a:r>
                        <a:rPr lang="en-US" sz="18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</a:t>
                      </a:r>
                      <a:r>
                        <a:rPr lang="en-US" sz="18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посткоммунистических</a:t>
                      </a:r>
                      <a:r>
                        <a:rPr lang="en-US" sz="18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</a:t>
                      </a:r>
                      <a:r>
                        <a:rPr lang="en-US" sz="18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ru-RU" sz="18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жимах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428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ктор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клановое</a:t>
                      </a:r>
                      <a:r>
                        <a:rPr lang="hu-H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государство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b="1" noProof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         </a:t>
                      </a:r>
                      <a:r>
                        <a:rPr lang="hu-HU" sz="1800" b="1" baseline="0" noProof="0" dirty="0" smtClean="0">
                          <a:latin typeface="Calibri"/>
                          <a:ea typeface="Calibri"/>
                          <a:cs typeface="Times New Roman"/>
                        </a:rPr>
                        <a:t>                       </a:t>
                      </a:r>
                      <a:r>
                        <a:rPr lang="ru-RU" sz="1800" b="1" baseline="0" noProof="0" dirty="0" smtClean="0">
                          <a:latin typeface="Calibri"/>
                          <a:ea typeface="Calibri"/>
                          <a:cs typeface="Times New Roman"/>
                        </a:rPr>
                        <a:t>Посткоммунистическое</a:t>
                      </a:r>
                      <a:r>
                        <a:rPr lang="hu-HU" sz="2000" b="1" baseline="0" noProof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noProof="0" dirty="0" smtClean="0">
                          <a:latin typeface="+mn-lt"/>
                          <a:ea typeface="Calibri"/>
                          <a:cs typeface="Times New Roman"/>
                        </a:rPr>
                        <a:t>мафиозное</a:t>
                      </a:r>
                      <a:r>
                        <a:rPr lang="hu-HU" sz="1800" b="1" noProof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noProof="0" dirty="0" smtClean="0">
                          <a:latin typeface="+mn-lt"/>
                          <a:ea typeface="Calibri"/>
                          <a:cs typeface="Times New Roman"/>
                        </a:rPr>
                        <a:t>государство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кция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нацелен</a:t>
                      </a:r>
                      <a:r>
                        <a:rPr lang="hu-HU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ная на власть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8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неопатримониальное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государство</a:t>
                      </a:r>
                      <a:endParaRPr lang="hu-HU" sz="18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4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800" b="1" noProof="0" dirty="0" smtClean="0">
                          <a:latin typeface="+mn-lt"/>
                          <a:ea typeface="Calibri"/>
                          <a:cs typeface="Times New Roman"/>
                        </a:rPr>
                        <a:t>кция</a:t>
                      </a:r>
                      <a:r>
                        <a:rPr lang="en-US" sz="1800" b="1" noProof="0" dirty="0" smtClean="0">
                          <a:latin typeface="+mn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800" b="1" noProof="0" dirty="0" smtClean="0">
                          <a:latin typeface="+mn-lt"/>
                          <a:ea typeface="Calibri"/>
                          <a:cs typeface="Times New Roman"/>
                        </a:rPr>
                        <a:t>нацелен</a:t>
                      </a:r>
                      <a:r>
                        <a:rPr lang="hu-HU" sz="1800" b="1" noProof="0" dirty="0" smtClean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800" b="1" noProof="0" dirty="0" smtClean="0">
                          <a:latin typeface="+mn-lt"/>
                          <a:ea typeface="Calibri"/>
                          <a:cs typeface="Times New Roman"/>
                        </a:rPr>
                        <a:t>ная на</a:t>
                      </a:r>
                      <a:r>
                        <a:rPr lang="en-US" sz="1800" b="1" baseline="0" noProof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baseline="0" noProof="0" dirty="0" smtClean="0">
                          <a:latin typeface="+mn-lt"/>
                          <a:ea typeface="Calibri"/>
                          <a:cs typeface="Times New Roman"/>
                        </a:rPr>
                        <a:t>имущест</a:t>
                      </a:r>
                      <a:r>
                        <a:rPr lang="hu-HU" sz="1800" b="1" baseline="0" noProof="0" dirty="0" smtClean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800" b="1" baseline="0" noProof="0" dirty="0" smtClean="0">
                          <a:latin typeface="+mn-lt"/>
                          <a:ea typeface="Calibri"/>
                          <a:cs typeface="Times New Roman"/>
                        </a:rPr>
                        <a:t>венные блага</a:t>
                      </a:r>
                      <a:r>
                        <a:rPr lang="en-US" sz="1800" b="1" baseline="0" noProof="0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en-US" sz="1800" b="1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800" b="1" noProof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хищническое</a:t>
                      </a: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государство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6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noProof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Законность</a:t>
                      </a:r>
                      <a:endParaRPr lang="en-US" sz="1800" b="1" kern="1200" noProof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noProof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криминальное</a:t>
                      </a:r>
                      <a:r>
                        <a:rPr lang="en-US" sz="1800" b="1" kern="1200" noProof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kern="1200" noProof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государство</a:t>
                      </a:r>
                      <a:endParaRPr lang="en-US" sz="1800" b="1" kern="1200" noProof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kern="1200" noProof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6" name="Egyenes összekötő nyíllal 5"/>
          <p:cNvCxnSpPr/>
          <p:nvPr/>
        </p:nvCxnSpPr>
        <p:spPr>
          <a:xfrm>
            <a:off x="5724128" y="2715766"/>
            <a:ext cx="576064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nyíllal 8"/>
          <p:cNvCxnSpPr/>
          <p:nvPr/>
        </p:nvCxnSpPr>
        <p:spPr>
          <a:xfrm>
            <a:off x="5724128" y="3147814"/>
            <a:ext cx="576064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nyíllal 9"/>
          <p:cNvCxnSpPr/>
          <p:nvPr/>
        </p:nvCxnSpPr>
        <p:spPr>
          <a:xfrm flipV="1">
            <a:off x="5724128" y="3723878"/>
            <a:ext cx="576064" cy="28803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/>
          <p:nvPr/>
        </p:nvCxnSpPr>
        <p:spPr>
          <a:xfrm flipV="1">
            <a:off x="5724128" y="4011910"/>
            <a:ext cx="576064" cy="64807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65777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6557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defRPr/>
            </a:pPr>
            <a:r>
              <a:rPr lang="ru-RU" sz="2000" b="1" dirty="0" smtClean="0">
                <a:ea typeface="Calibri" pitchFamily="34" charset="0"/>
                <a:cs typeface="Times New Roman" pitchFamily="18" charset="0"/>
              </a:rPr>
              <a:t>Первичные</a:t>
            </a:r>
            <a:r>
              <a:rPr lang="en-US" sz="2000" b="1" dirty="0" smtClean="0"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dirty="0" smtClean="0">
                <a:ea typeface="Calibri" pitchFamily="34" charset="0"/>
                <a:cs typeface="Times New Roman" pitchFamily="18" charset="0"/>
              </a:rPr>
              <a:t>характеристики отношений между государством и частной собственностью при </a:t>
            </a:r>
            <a:r>
              <a:rPr lang="ru-RU" sz="2000" dirty="0" smtClean="0"/>
              <a:t>трех</a:t>
            </a:r>
            <a:r>
              <a:rPr lang="en-US" sz="2000" dirty="0" smtClean="0"/>
              <a:t> </a:t>
            </a:r>
            <a:r>
              <a:rPr lang="ru-RU" sz="2000" dirty="0"/>
              <a:t>идеально-типических</a:t>
            </a:r>
            <a:r>
              <a:rPr lang="en-US" sz="2000" dirty="0"/>
              <a:t> </a:t>
            </a:r>
            <a:r>
              <a:rPr lang="ru-RU" sz="2000" dirty="0"/>
              <a:t>политических</a:t>
            </a:r>
            <a:r>
              <a:rPr lang="en-US" sz="2000" dirty="0"/>
              <a:t> </a:t>
            </a:r>
            <a:r>
              <a:rPr lang="ru-RU" sz="2000" dirty="0"/>
              <a:t>р</a:t>
            </a:r>
            <a:r>
              <a:rPr lang="en-US" sz="2000" dirty="0"/>
              <a:t>e</a:t>
            </a:r>
            <a:r>
              <a:rPr lang="ru-RU" sz="2000" dirty="0" smtClean="0"/>
              <a:t>жимах</a:t>
            </a:r>
            <a:r>
              <a:rPr lang="en-US" sz="2400" b="1" dirty="0" smtClean="0">
                <a:ea typeface="Calibri" pitchFamily="34" charset="0"/>
                <a:cs typeface="Times New Roman" pitchFamily="18" charset="0"/>
              </a:rPr>
              <a:t> </a:t>
            </a:r>
            <a:endParaRPr lang="hu-HU" sz="2400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91557162"/>
              </p:ext>
            </p:extLst>
          </p:nvPr>
        </p:nvGraphicFramePr>
        <p:xfrm>
          <a:off x="251520" y="897956"/>
          <a:ext cx="8496944" cy="4155176"/>
        </p:xfrm>
        <a:graphic>
          <a:graphicData uri="http://schemas.openxmlformats.org/drawingml/2006/table">
            <a:tbl>
              <a:tblPr/>
              <a:tblGrid>
                <a:gridCol w="2664296"/>
                <a:gridCol w="3024336"/>
                <a:gridCol w="2808312"/>
              </a:tblGrid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Либеральные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демократии</a:t>
                      </a:r>
                      <a:endParaRPr lang="hu-H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Посткоммунистическая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hu-HU" sz="1800" b="1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тр</a:t>
                      </a:r>
                      <a:r>
                        <a:rPr lang="hu-HU" sz="1800" b="1" dirty="0" smtClean="0"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r>
                        <a:rPr lang="hu-HU" sz="1800" b="1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льная</a:t>
                      </a:r>
                      <a:r>
                        <a:rPr lang="hu-HU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вт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кр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тия</a:t>
                      </a:r>
                      <a:endParaRPr lang="hu-H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Коммунистический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р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жим</a:t>
                      </a:r>
                      <a:endParaRPr lang="hu-H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11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Обладающая властью политическая группа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обеспечивает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преобладание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частной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собственности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рыночной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en-US" sz="1400" dirty="0" err="1" smtClean="0">
                          <a:latin typeface="+mn-lt"/>
                          <a:ea typeface="Calibri"/>
                          <a:cs typeface="Times New Roman"/>
                        </a:rPr>
                        <a:t>oo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рдинации</a:t>
                      </a:r>
                      <a:endParaRPr lang="hu-H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Обладающая властью политическая группа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контролирует</a:t>
                      </a:r>
                      <a:r>
                        <a:rPr lang="en-US" sz="1400" b="1" i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en-US" sz="1400" b="1" i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частично</a:t>
                      </a:r>
                      <a:r>
                        <a:rPr lang="en-US" sz="1400" b="1" i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присваивает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частную собственность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en-US" sz="1400" dirty="0" err="1" smtClean="0">
                          <a:latin typeface="+mn-lt"/>
                          <a:ea typeface="Calibri"/>
                          <a:cs typeface="Times New Roman"/>
                        </a:rPr>
                        <a:t>oo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рдинацию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рынка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hu-HU" sz="14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Обладающая властью политическая группа,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компартия, </a:t>
                      </a: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обеспечивает</a:t>
                      </a:r>
                      <a:r>
                        <a:rPr lang="en-US" sz="1400" b="1" i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преобладание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госсобственности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бюрократической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en-US" sz="1400" dirty="0" err="1" smtClean="0">
                          <a:latin typeface="+mn-lt"/>
                          <a:ea typeface="Calibri"/>
                          <a:cs typeface="Times New Roman"/>
                        </a:rPr>
                        <a:t>oo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рдинации</a:t>
                      </a:r>
                      <a:endParaRPr lang="hu-H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1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Частная собственность</a:t>
                      </a:r>
                      <a:r>
                        <a:rPr lang="en-US" sz="1400" b="1" i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‒</a:t>
                      </a:r>
                      <a:r>
                        <a:rPr lang="hu-H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преобладающая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форма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с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бственности</a:t>
                      </a:r>
                      <a:endParaRPr lang="hu-H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</a:t>
                      </a:r>
                      <a:r>
                        <a:rPr lang="en-US" sz="1400" b="1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ласть&amp;собственность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‒</a:t>
                      </a:r>
                      <a:r>
                        <a:rPr lang="hu-H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определяющая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ф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рма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с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бственности</a:t>
                      </a:r>
                      <a:endParaRPr lang="hu-HU" sz="14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Государственная собственность</a:t>
                      </a:r>
                      <a:r>
                        <a:rPr lang="en-US" sz="1400" b="1" i="1" dirty="0" smtClean="0">
                          <a:latin typeface="+mn-lt"/>
                          <a:ea typeface="Calibri"/>
                          <a:cs typeface="Times New Roman"/>
                        </a:rPr>
                        <a:t> ‒</a:t>
                      </a: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0" i="0" u="none" dirty="0" smtClean="0">
                          <a:latin typeface="+mn-lt"/>
                          <a:ea typeface="Calibri"/>
                          <a:cs typeface="Times New Roman"/>
                        </a:rPr>
                        <a:t>преобладающая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ф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рма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собственности</a:t>
                      </a:r>
                      <a:endParaRPr lang="hu-H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93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Рыночная координация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‒</a:t>
                      </a:r>
                      <a:r>
                        <a:rPr lang="hu-H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преобладающий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механизм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en-US" sz="1400" dirty="0" err="1" smtClean="0">
                          <a:latin typeface="+mn-lt"/>
                          <a:ea typeface="Calibri"/>
                          <a:cs typeface="Times New Roman"/>
                        </a:rPr>
                        <a:t>oo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рдинации</a:t>
                      </a:r>
                      <a:r>
                        <a:rPr lang="en-US" sz="1400" b="1" i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hu-HU" sz="1400" b="1" i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400" b="1" i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400" b="1" i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smtClean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конкурентный рынок</a:t>
                      </a:r>
                      <a:r>
                        <a:rPr lang="en-US" sz="1400" b="1" i="1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Реляционная</a:t>
                      </a:r>
                      <a:r>
                        <a:rPr lang="hu-HU" sz="1400" b="1" i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i="1" baseline="0" dirty="0" smtClean="0">
                          <a:latin typeface="+mn-lt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hu-HU" sz="1400" b="1" i="1" baseline="0" dirty="0" err="1" smtClean="0">
                          <a:latin typeface="+mn-lt"/>
                          <a:ea typeface="Calibri"/>
                          <a:cs typeface="Times New Roman"/>
                        </a:rPr>
                        <a:t>oo</a:t>
                      </a:r>
                      <a:r>
                        <a:rPr lang="ru-RU" sz="1400" b="1" i="1" baseline="0" dirty="0" smtClean="0">
                          <a:latin typeface="+mn-lt"/>
                          <a:ea typeface="Calibri"/>
                          <a:cs typeface="Times New Roman"/>
                        </a:rPr>
                        <a:t>рдинация</a:t>
                      </a:r>
                      <a:r>
                        <a:rPr lang="hu-HU" sz="1400" baseline="0" dirty="0" smtClean="0">
                          <a:latin typeface="+mn-lt"/>
                          <a:ea typeface="Calibri"/>
                          <a:cs typeface="Times New Roman"/>
                        </a:rPr>
                        <a:t> ‒</a:t>
                      </a:r>
                      <a:r>
                        <a:rPr lang="en-US" sz="1400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aseline="0" dirty="0" smtClean="0">
                          <a:latin typeface="+mn-lt"/>
                          <a:ea typeface="Calibri"/>
                          <a:cs typeface="Times New Roman"/>
                        </a:rPr>
                        <a:t>определяющий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механизм координации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контролируемый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управляемый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приемной политической семьей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hu-HU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реляционный рынок</a:t>
                      </a:r>
                      <a:r>
                        <a:rPr lang="en-US" sz="1400" b="1" i="1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Бюрократическая</a:t>
                      </a:r>
                      <a:r>
                        <a:rPr lang="en-US" sz="1400" b="1" i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en-US" sz="1400" b="1" i="1" dirty="0" err="1" smtClean="0">
                          <a:latin typeface="+mn-lt"/>
                          <a:ea typeface="Calibri"/>
                          <a:cs typeface="Times New Roman"/>
                        </a:rPr>
                        <a:t>oo</a:t>
                      </a: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рдинация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‒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преобладающий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механизм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en-US" sz="1400" dirty="0" err="1" smtClean="0">
                          <a:latin typeface="+mn-lt"/>
                          <a:ea typeface="Calibri"/>
                          <a:cs typeface="Times New Roman"/>
                        </a:rPr>
                        <a:t>oo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рдинации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hu-HU" sz="14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4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400" b="1" i="1" dirty="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дминистративный</a:t>
                      </a:r>
                      <a:r>
                        <a:rPr lang="en-US" sz="1400" b="1" i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рынок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Спасибо за внимание!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867894"/>
            <a:ext cx="6400800" cy="361206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magyarbalint52@gmail.com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51470"/>
            <a:ext cx="8856984" cy="421555"/>
          </a:xfrm>
        </p:spPr>
        <p:txBody>
          <a:bodyPr>
            <a:noAutofit/>
          </a:bodyPr>
          <a:lstStyle/>
          <a:p>
            <a:r>
              <a:rPr lang="ru-RU" sz="3200" dirty="0" smtClean="0"/>
              <a:t>Допущения в индикаторах коррупции</a:t>
            </a:r>
            <a:r>
              <a:rPr lang="hu-HU" sz="3200" dirty="0" smtClean="0"/>
              <a:t> TI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483518"/>
            <a:ext cx="9036496" cy="465998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ru-RU" sz="1400" b="1" dirty="0" smtClean="0"/>
              <a:t>Индекс восприятия коррупции</a:t>
            </a:r>
            <a:r>
              <a:rPr lang="en-US" sz="1400" b="1" dirty="0" smtClean="0"/>
              <a:t> (</a:t>
            </a:r>
            <a:r>
              <a:rPr lang="ru-RU" sz="1400" b="1" dirty="0" smtClean="0"/>
              <a:t>ИВК</a:t>
            </a:r>
            <a:r>
              <a:rPr lang="en-US" sz="1400" b="1" dirty="0" smtClean="0"/>
              <a:t>)</a:t>
            </a:r>
            <a:endParaRPr lang="en-US" sz="1400" dirty="0" smtClean="0"/>
          </a:p>
          <a:p>
            <a:pPr lvl="1">
              <a:buFont typeface="Courier New" pitchFamily="49" charset="0"/>
              <a:buChar char="o"/>
            </a:pPr>
            <a:r>
              <a:rPr lang="en-US" sz="1300" dirty="0" smtClean="0"/>
              <a:t>co</a:t>
            </a:r>
            <a:r>
              <a:rPr lang="ru-RU" sz="1300" dirty="0" smtClean="0"/>
              <a:t>ставной</a:t>
            </a:r>
            <a:r>
              <a:rPr lang="en-US" sz="1300" dirty="0" smtClean="0"/>
              <a:t> </a:t>
            </a:r>
            <a:r>
              <a:rPr lang="ru-RU" sz="1300" dirty="0" smtClean="0"/>
              <a:t>индекс, ежегодно публикуемый</a:t>
            </a:r>
            <a:r>
              <a:rPr lang="en-US" sz="1300" dirty="0" smtClean="0"/>
              <a:t> </a:t>
            </a:r>
            <a:r>
              <a:rPr lang="ru-RU" sz="1300" dirty="0" smtClean="0"/>
              <a:t>организацией</a:t>
            </a:r>
            <a:r>
              <a:rPr lang="en-US" sz="1300" dirty="0" smtClean="0"/>
              <a:t> Transparency International (TI)</a:t>
            </a:r>
          </a:p>
          <a:p>
            <a:pPr lvl="1">
              <a:buFont typeface="Courier New" pitchFamily="49" charset="0"/>
              <a:buChar char="o"/>
            </a:pPr>
            <a:r>
              <a:rPr lang="ru-RU" sz="1300" dirty="0"/>
              <a:t>ш</a:t>
            </a:r>
            <a:r>
              <a:rPr lang="ru-RU" sz="1300" dirty="0" smtClean="0"/>
              <a:t>ирокое определение </a:t>
            </a:r>
            <a:r>
              <a:rPr lang="en-US" sz="1300" dirty="0" smtClean="0"/>
              <a:t> </a:t>
            </a:r>
            <a:r>
              <a:rPr lang="ru-RU" sz="1300" dirty="0" smtClean="0"/>
              <a:t>к</a:t>
            </a:r>
            <a:r>
              <a:rPr lang="en-US" sz="1300" dirty="0" smtClean="0"/>
              <a:t>o</a:t>
            </a:r>
            <a:r>
              <a:rPr lang="ru-RU" sz="1300" dirty="0" smtClean="0"/>
              <a:t>ррупции</a:t>
            </a:r>
            <a:r>
              <a:rPr lang="en-US" sz="1300" dirty="0" smtClean="0"/>
              <a:t> (</a:t>
            </a:r>
            <a:r>
              <a:rPr lang="ru-RU" sz="1300" dirty="0" smtClean="0"/>
              <a:t>«злоупотребление</a:t>
            </a:r>
            <a:r>
              <a:rPr lang="en-US" sz="1300" dirty="0" smtClean="0"/>
              <a:t> </a:t>
            </a:r>
            <a:r>
              <a:rPr lang="ru-RU" sz="1300" dirty="0"/>
              <a:t>в</a:t>
            </a:r>
            <a:r>
              <a:rPr lang="ru-RU" sz="1300" dirty="0" smtClean="0"/>
              <a:t>ластными полномочиями</a:t>
            </a:r>
            <a:r>
              <a:rPr lang="en-US" sz="1300" dirty="0" smtClean="0"/>
              <a:t> </a:t>
            </a:r>
            <a:r>
              <a:rPr lang="ru-RU" sz="1300" dirty="0" smtClean="0"/>
              <a:t>ради личной</a:t>
            </a:r>
            <a:r>
              <a:rPr lang="en-US" sz="1300" dirty="0" smtClean="0"/>
              <a:t> </a:t>
            </a:r>
            <a:r>
              <a:rPr lang="ru-RU" sz="1300" dirty="0" smtClean="0"/>
              <a:t>выгоды»</a:t>
            </a:r>
            <a:r>
              <a:rPr lang="en-US" sz="1300" dirty="0" smtClean="0"/>
              <a:t>)</a:t>
            </a:r>
          </a:p>
          <a:p>
            <a:pPr lvl="1">
              <a:buFont typeface="Courier New" pitchFamily="49" charset="0"/>
              <a:buChar char="o"/>
            </a:pPr>
            <a:r>
              <a:rPr lang="ru-RU" sz="1300" dirty="0" smtClean="0"/>
              <a:t>три</a:t>
            </a:r>
            <a:r>
              <a:rPr lang="en-US" sz="1300" dirty="0" smtClean="0"/>
              <a:t> </a:t>
            </a:r>
            <a:r>
              <a:rPr lang="ru-RU" sz="1300" dirty="0" smtClean="0"/>
              <a:t>группы явлений</a:t>
            </a:r>
            <a:r>
              <a:rPr lang="en-US" sz="1300" dirty="0" smtClean="0"/>
              <a:t>:</a:t>
            </a:r>
          </a:p>
          <a:p>
            <a:pPr lvl="2">
              <a:buFont typeface="Courier New" pitchFamily="49" charset="0"/>
              <a:buChar char="o"/>
            </a:pPr>
            <a:r>
              <a:rPr lang="ru-RU" sz="1200" b="1" dirty="0"/>
              <a:t>о</a:t>
            </a:r>
            <a:r>
              <a:rPr lang="ru-RU" sz="1200" b="1" dirty="0" smtClean="0"/>
              <a:t>бщие случаи</a:t>
            </a:r>
            <a:r>
              <a:rPr lang="en-US" sz="1200" b="1" dirty="0" smtClean="0"/>
              <a:t> </a:t>
            </a:r>
            <a:r>
              <a:rPr lang="ru-RU" sz="1200" b="1" dirty="0" smtClean="0"/>
              <a:t>коррупции</a:t>
            </a:r>
            <a:r>
              <a:rPr lang="en-US" sz="1200" dirty="0" smtClean="0"/>
              <a:t> (</a:t>
            </a:r>
            <a:r>
              <a:rPr lang="ru-RU" sz="1200" dirty="0" smtClean="0"/>
              <a:t>«отвлечение</a:t>
            </a:r>
            <a:r>
              <a:rPr lang="en-US" sz="1200" dirty="0" smtClean="0"/>
              <a:t> </a:t>
            </a:r>
            <a:r>
              <a:rPr lang="ru-RU" sz="1200" dirty="0" smtClean="0"/>
              <a:t>госсредств»</a:t>
            </a:r>
            <a:r>
              <a:rPr lang="en-US" sz="1200" dirty="0" smtClean="0"/>
              <a:t>, </a:t>
            </a:r>
            <a:r>
              <a:rPr lang="ru-RU" sz="1200" dirty="0" smtClean="0"/>
              <a:t>«преобладание  чиновников, использующих госдолжность</a:t>
            </a:r>
            <a:r>
              <a:rPr lang="en-US" sz="1200" dirty="0" smtClean="0"/>
              <a:t> </a:t>
            </a:r>
            <a:r>
              <a:rPr lang="ru-RU" sz="1200" dirty="0" smtClean="0"/>
              <a:t>в целях личной выгоды»</a:t>
            </a:r>
            <a:r>
              <a:rPr lang="en-US" sz="1200" dirty="0" smtClean="0"/>
              <a:t> </a:t>
            </a:r>
            <a:r>
              <a:rPr lang="ru-RU" sz="1200" dirty="0" smtClean="0"/>
              <a:t>и т. </a:t>
            </a:r>
            <a:r>
              <a:rPr lang="ru-RU" sz="1200" dirty="0"/>
              <a:t>д</a:t>
            </a:r>
            <a:r>
              <a:rPr lang="ru-RU" sz="1200" dirty="0" smtClean="0"/>
              <a:t>.</a:t>
            </a:r>
            <a:r>
              <a:rPr lang="en-US" sz="1200" dirty="0" smtClean="0"/>
              <a:t>);</a:t>
            </a:r>
          </a:p>
          <a:p>
            <a:pPr lvl="2">
              <a:buFont typeface="Courier New" pitchFamily="49" charset="0"/>
              <a:buChar char="o"/>
            </a:pPr>
            <a:r>
              <a:rPr lang="ru-RU" sz="1200" b="1" dirty="0" smtClean="0"/>
              <a:t>специфические</a:t>
            </a:r>
            <a:r>
              <a:rPr lang="en-US" sz="1200" b="1" dirty="0" smtClean="0"/>
              <a:t> </a:t>
            </a:r>
            <a:r>
              <a:rPr lang="ru-RU" sz="1200" b="1" dirty="0"/>
              <a:t>случаи</a:t>
            </a:r>
            <a:r>
              <a:rPr lang="en-US" sz="1200" b="1" dirty="0"/>
              <a:t> </a:t>
            </a:r>
            <a:r>
              <a:rPr lang="ru-RU" sz="1200" b="1" dirty="0" smtClean="0"/>
              <a:t>коррупции</a:t>
            </a:r>
            <a:r>
              <a:rPr lang="en-US" sz="1200" b="1" dirty="0" smtClean="0"/>
              <a:t> </a:t>
            </a:r>
            <a:r>
              <a:rPr lang="en-US" sz="1200" dirty="0" smtClean="0"/>
              <a:t>(</a:t>
            </a:r>
            <a:r>
              <a:rPr lang="ru-RU" sz="1200" dirty="0" smtClean="0"/>
              <a:t>«подкуп»</a:t>
            </a:r>
            <a:r>
              <a:rPr lang="en-US" sz="1200" dirty="0" smtClean="0"/>
              <a:t>,</a:t>
            </a:r>
            <a:r>
              <a:rPr lang="ru-RU" sz="1200" dirty="0" smtClean="0"/>
              <a:t> «</a:t>
            </a:r>
            <a:r>
              <a:rPr lang="hu-HU" sz="1200" dirty="0" smtClean="0"/>
              <a:t>”</a:t>
            </a:r>
            <a:r>
              <a:rPr lang="ru-RU" sz="1200" dirty="0" smtClean="0"/>
              <a:t>захват государства</a:t>
            </a:r>
            <a:r>
              <a:rPr lang="hu-HU" sz="1200" dirty="0"/>
              <a:t>”</a:t>
            </a:r>
            <a:r>
              <a:rPr lang="en-US" sz="1200" dirty="0" smtClean="0"/>
              <a:t> </a:t>
            </a:r>
            <a:r>
              <a:rPr lang="ru-RU" sz="1200" dirty="0" smtClean="0"/>
              <a:t>в пользу частных интересов»</a:t>
            </a:r>
            <a:r>
              <a:rPr lang="en-US" sz="1200" dirty="0" smtClean="0"/>
              <a:t> </a:t>
            </a:r>
            <a:r>
              <a:rPr lang="ru-RU" sz="1200" dirty="0" smtClean="0"/>
              <a:t>и т. </a:t>
            </a:r>
            <a:r>
              <a:rPr lang="ru-RU" sz="1200" dirty="0"/>
              <a:t>д</a:t>
            </a:r>
            <a:r>
              <a:rPr lang="ru-RU" sz="1200" dirty="0" smtClean="0"/>
              <a:t>.</a:t>
            </a:r>
            <a:r>
              <a:rPr lang="en-US" sz="1200" dirty="0" smtClean="0"/>
              <a:t>);</a:t>
            </a:r>
          </a:p>
          <a:p>
            <a:pPr lvl="2">
              <a:buFont typeface="Courier New" pitchFamily="49" charset="0"/>
              <a:buChar char="o"/>
            </a:pPr>
            <a:r>
              <a:rPr lang="ru-RU" sz="1200" b="1" dirty="0" smtClean="0"/>
              <a:t>институциональные</a:t>
            </a:r>
            <a:r>
              <a:rPr lang="en-US" sz="1200" b="1" dirty="0" smtClean="0"/>
              <a:t> </a:t>
            </a:r>
            <a:r>
              <a:rPr lang="ru-RU" sz="1200" b="1" dirty="0" smtClean="0"/>
              <a:t>гарантии</a:t>
            </a:r>
            <a:r>
              <a:rPr lang="en-US" sz="1200" b="1" dirty="0" smtClean="0"/>
              <a:t> </a:t>
            </a:r>
            <a:r>
              <a:rPr lang="en-US" sz="1200" dirty="0" smtClean="0"/>
              <a:t>(</a:t>
            </a:r>
            <a:r>
              <a:rPr lang="ru-RU" sz="1200" dirty="0" smtClean="0"/>
              <a:t>«способность правительства</a:t>
            </a:r>
            <a:r>
              <a:rPr lang="en-US" sz="1200" dirty="0" smtClean="0"/>
              <a:t> </a:t>
            </a:r>
            <a:r>
              <a:rPr lang="ru-RU" sz="1200" dirty="0" smtClean="0"/>
              <a:t>сдерживать коррупцию»,</a:t>
            </a:r>
            <a:r>
              <a:rPr lang="en-US" sz="1200" dirty="0" smtClean="0"/>
              <a:t> </a:t>
            </a:r>
            <a:r>
              <a:rPr lang="ru-RU" sz="1200" dirty="0" smtClean="0"/>
              <a:t>«наличие законов, обеспечивающих финансовую прозрачность»</a:t>
            </a:r>
            <a:r>
              <a:rPr lang="en-US" sz="1200" dirty="0" smtClean="0"/>
              <a:t>, </a:t>
            </a:r>
            <a:r>
              <a:rPr lang="ru-RU" sz="1200" dirty="0" smtClean="0"/>
              <a:t>«законодательная защита</a:t>
            </a:r>
            <a:r>
              <a:rPr lang="en-US" sz="1200" dirty="0" smtClean="0"/>
              <a:t> </a:t>
            </a:r>
            <a:r>
              <a:rPr lang="ru-RU" sz="1200" dirty="0" smtClean="0"/>
              <a:t>информаторов </a:t>
            </a:r>
            <a:r>
              <a:rPr lang="en-US" sz="1200" dirty="0" smtClean="0"/>
              <a:t>[</a:t>
            </a:r>
            <a:r>
              <a:rPr lang="ru-RU" sz="1200" dirty="0" smtClean="0"/>
              <a:t>и</a:t>
            </a:r>
            <a:r>
              <a:rPr lang="en-US" sz="1200" dirty="0" smtClean="0"/>
              <a:t>] </a:t>
            </a:r>
            <a:r>
              <a:rPr lang="ru-RU" sz="1200" dirty="0" smtClean="0"/>
              <a:t>журналистов</a:t>
            </a:r>
            <a:r>
              <a:rPr lang="en-US" sz="1200" dirty="0" smtClean="0"/>
              <a:t>” </a:t>
            </a:r>
            <a:r>
              <a:rPr lang="ru-RU" sz="1200" dirty="0" smtClean="0"/>
              <a:t>и т. </a:t>
            </a:r>
            <a:r>
              <a:rPr lang="ru-RU" sz="1200" dirty="0"/>
              <a:t>д</a:t>
            </a:r>
            <a:r>
              <a:rPr lang="ru-RU" sz="1200" dirty="0" smtClean="0"/>
              <a:t>.</a:t>
            </a:r>
            <a:r>
              <a:rPr lang="en-US" sz="1200" dirty="0" smtClean="0"/>
              <a:t>).</a:t>
            </a:r>
          </a:p>
          <a:p>
            <a:pPr>
              <a:buFont typeface="Wingdings" pitchFamily="2" charset="2"/>
              <a:buChar char="q"/>
            </a:pPr>
            <a:r>
              <a:rPr lang="ru-RU" sz="1400" b="1" dirty="0" smtClean="0"/>
              <a:t>Главное допущение</a:t>
            </a:r>
            <a:r>
              <a:rPr lang="en-US" sz="1400" b="1" dirty="0" smtClean="0"/>
              <a:t>: </a:t>
            </a:r>
            <a:r>
              <a:rPr lang="ru-RU" sz="1400" b="1" dirty="0" smtClean="0"/>
              <a:t>понимание коррупции как </a:t>
            </a:r>
            <a:r>
              <a:rPr lang="ru-RU" sz="1400" b="1" i="1" dirty="0" smtClean="0"/>
              <a:t>девиантного явления</a:t>
            </a:r>
            <a:endParaRPr lang="en-US" sz="1400" i="1" dirty="0" smtClean="0"/>
          </a:p>
          <a:p>
            <a:pPr lvl="1">
              <a:buFont typeface="Courier New" pitchFamily="49" charset="0"/>
              <a:buChar char="o"/>
            </a:pPr>
            <a:r>
              <a:rPr lang="ru-RU" sz="1400" dirty="0"/>
              <a:t>п</a:t>
            </a:r>
            <a:r>
              <a:rPr lang="ru-RU" sz="1400" dirty="0" smtClean="0"/>
              <a:t>онимание государства</a:t>
            </a:r>
            <a:r>
              <a:rPr lang="en-US" sz="1400" dirty="0" smtClean="0"/>
              <a:t> </a:t>
            </a:r>
            <a:r>
              <a:rPr lang="ru-RU" sz="1400" dirty="0" smtClean="0"/>
              <a:t>в соответствии с его формальной характеристикой</a:t>
            </a:r>
            <a:r>
              <a:rPr lang="en-US" sz="1400" dirty="0" smtClean="0"/>
              <a:t>: </a:t>
            </a:r>
            <a:r>
              <a:rPr lang="ru-RU" sz="1400" dirty="0" smtClean="0"/>
              <a:t>как института </a:t>
            </a:r>
            <a:r>
              <a:rPr lang="ru-RU" sz="1400" dirty="0"/>
              <a:t>для </a:t>
            </a:r>
            <a:r>
              <a:rPr lang="ru-RU" sz="1400" dirty="0" smtClean="0"/>
              <a:t>преимущественного </a:t>
            </a:r>
            <a:r>
              <a:rPr lang="ru-RU" sz="1400" dirty="0"/>
              <a:t>обеспечения </a:t>
            </a:r>
            <a:r>
              <a:rPr lang="ru-RU" sz="1400" dirty="0" smtClean="0"/>
              <a:t>общественной пользы с некоторыми отклонениями от этой цели</a:t>
            </a:r>
            <a:r>
              <a:rPr lang="en-US" sz="1400" dirty="0" smtClean="0"/>
              <a:t>;</a:t>
            </a:r>
          </a:p>
          <a:p>
            <a:pPr lvl="1">
              <a:buFont typeface="Courier New" pitchFamily="49" charset="0"/>
              <a:buChar char="o"/>
            </a:pPr>
            <a:r>
              <a:rPr lang="ru-RU" sz="1400" dirty="0"/>
              <a:t>г</a:t>
            </a:r>
            <a:r>
              <a:rPr lang="ru-RU" sz="1400" dirty="0" smtClean="0"/>
              <a:t>осударство стремится бороться с коррупцией</a:t>
            </a:r>
            <a:r>
              <a:rPr lang="en-US" sz="1400" dirty="0" smtClean="0"/>
              <a:t>, </a:t>
            </a:r>
            <a:r>
              <a:rPr lang="ru-RU" sz="1400" dirty="0" smtClean="0"/>
              <a:t>но не всегда способно делать это</a:t>
            </a:r>
            <a:r>
              <a:rPr lang="en-US" sz="1400" dirty="0" smtClean="0"/>
              <a:t>.</a:t>
            </a:r>
          </a:p>
          <a:p>
            <a:pPr algn="just">
              <a:buFont typeface="Wingdings" pitchFamily="2" charset="2"/>
              <a:buChar char="q"/>
            </a:pPr>
            <a:r>
              <a:rPr lang="ru-RU" sz="1400" b="1" dirty="0" smtClean="0"/>
              <a:t>Слепое пятно</a:t>
            </a:r>
            <a:r>
              <a:rPr lang="en-US" sz="1400" dirty="0" smtClean="0"/>
              <a:t>: </a:t>
            </a:r>
            <a:r>
              <a:rPr lang="ru-RU" sz="1400" b="1" dirty="0" smtClean="0"/>
              <a:t>когда инициаторы коррупции не фирмы и не госчиновники с потенциальными возможностями для вымогательства</a:t>
            </a:r>
            <a:r>
              <a:rPr lang="en-US" sz="1400" b="1" dirty="0" smtClean="0"/>
              <a:t>, </a:t>
            </a:r>
            <a:r>
              <a:rPr lang="ru-RU" sz="1400" b="1" dirty="0" smtClean="0"/>
              <a:t>но </a:t>
            </a:r>
            <a:r>
              <a:rPr lang="ru-RU" sz="1400" b="1" i="1" dirty="0" smtClean="0"/>
              <a:t>само </a:t>
            </a:r>
            <a:r>
              <a:rPr lang="ru-RU" sz="1400" b="1" dirty="0" smtClean="0"/>
              <a:t>государство</a:t>
            </a:r>
            <a:r>
              <a:rPr lang="en-US" sz="1400" b="1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ru-RU" sz="1400" b="1" dirty="0" smtClean="0"/>
              <a:t>Пример</a:t>
            </a:r>
            <a:r>
              <a:rPr lang="en-US" sz="1400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ru-RU" sz="1200" b="1" dirty="0" smtClean="0"/>
              <a:t>ИВК</a:t>
            </a:r>
            <a:r>
              <a:rPr lang="en-US" sz="1200" b="1" dirty="0" smtClean="0"/>
              <a:t> </a:t>
            </a:r>
            <a:r>
              <a:rPr lang="ru-RU" sz="1200" b="1" dirty="0" smtClean="0"/>
              <a:t>показывает, должны ли частные акторы</a:t>
            </a:r>
            <a:r>
              <a:rPr lang="en-US" sz="1200" b="1" dirty="0" smtClean="0"/>
              <a:t> </a:t>
            </a:r>
            <a:r>
              <a:rPr lang="ru-RU" sz="1200" b="1" dirty="0" smtClean="0"/>
              <a:t>подкупать должностных лиц, чтобы «решить вопросы»</a:t>
            </a:r>
            <a:r>
              <a:rPr lang="en-US" sz="1200" b="1" dirty="0" smtClean="0"/>
              <a:t>,</a:t>
            </a:r>
            <a:r>
              <a:rPr lang="en-US" sz="1200" dirty="0" smtClean="0"/>
              <a:t> </a:t>
            </a:r>
            <a:r>
              <a:rPr lang="ru-RU" sz="1200" dirty="0" smtClean="0"/>
              <a:t>например, чтобы выиграть тендер на госзакупку</a:t>
            </a:r>
            <a:r>
              <a:rPr lang="en-US" sz="1200" dirty="0" smtClean="0"/>
              <a:t>...</a:t>
            </a:r>
          </a:p>
          <a:p>
            <a:pPr lvl="1">
              <a:buFont typeface="Courier New" pitchFamily="49" charset="0"/>
              <a:buChar char="o"/>
            </a:pPr>
            <a:r>
              <a:rPr lang="en-US" sz="1200" dirty="0" smtClean="0"/>
              <a:t>...</a:t>
            </a:r>
            <a:r>
              <a:rPr lang="ru-RU" sz="1200" dirty="0" smtClean="0"/>
              <a:t>но этот метод изучения </a:t>
            </a:r>
            <a:r>
              <a:rPr lang="ru-RU" sz="1200" b="1" dirty="0" smtClean="0"/>
              <a:t>не учитывает ситуации,</a:t>
            </a:r>
            <a:r>
              <a:rPr lang="en-US" sz="1200" b="1" dirty="0" smtClean="0"/>
              <a:t> </a:t>
            </a:r>
            <a:r>
              <a:rPr lang="ru-RU" sz="1200" b="1" dirty="0" smtClean="0"/>
              <a:t>когда у предпринимателя нет даже возможности подкупить кого-либо</a:t>
            </a:r>
            <a:r>
              <a:rPr lang="en-US" sz="1200" b="1" dirty="0" smtClean="0"/>
              <a:t>, </a:t>
            </a:r>
            <a:r>
              <a:rPr lang="ru-RU" sz="1200" b="1" dirty="0" smtClean="0"/>
              <a:t>так как госзакупки уже распределены по решению «сверху»</a:t>
            </a:r>
            <a:r>
              <a:rPr lang="en-US" sz="1200" b="1" dirty="0" smtClean="0"/>
              <a:t>.</a:t>
            </a:r>
            <a:endParaRPr 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421555"/>
          </a:xfrm>
        </p:spPr>
        <p:txBody>
          <a:bodyPr>
            <a:noAutofit/>
          </a:bodyPr>
          <a:lstStyle/>
          <a:p>
            <a:r>
              <a:rPr lang="ru-RU" sz="3200" dirty="0" smtClean="0"/>
              <a:t>Что может и чего не может измерять ИВК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118359496"/>
              </p:ext>
            </p:extLst>
          </p:nvPr>
        </p:nvGraphicFramePr>
        <p:xfrm>
          <a:off x="-1548680" y="915566"/>
          <a:ext cx="4424172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914386234"/>
              </p:ext>
            </p:extLst>
          </p:nvPr>
        </p:nvGraphicFramePr>
        <p:xfrm>
          <a:off x="1907704" y="933260"/>
          <a:ext cx="3416060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702188276"/>
              </p:ext>
            </p:extLst>
          </p:nvPr>
        </p:nvGraphicFramePr>
        <p:xfrm>
          <a:off x="4719828" y="843558"/>
          <a:ext cx="4424172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79512" y="2667565"/>
            <a:ext cx="28083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u="sng" dirty="0" smtClean="0"/>
              <a:t>Подкуп</a:t>
            </a:r>
            <a:r>
              <a:rPr lang="hu-HU" sz="2400" u="sng" dirty="0" smtClean="0"/>
              <a:t>:</a:t>
            </a:r>
            <a:endParaRPr lang="en-US" sz="2400" u="sng" dirty="0" smtClean="0"/>
          </a:p>
          <a:p>
            <a:pPr>
              <a:buFont typeface="Arial" pitchFamily="34" charset="0"/>
              <a:buChar char="•"/>
            </a:pPr>
            <a:endParaRPr lang="hu-HU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ru-RU" sz="2400" dirty="0" smtClean="0"/>
              <a:t>воспринимается</a:t>
            </a:r>
            <a:r>
              <a:rPr lang="en-US" sz="2400" dirty="0" smtClean="0"/>
              <a:t> 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ru-RU" sz="2400" dirty="0" smtClean="0"/>
              <a:t>измеряется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3131840" y="2715766"/>
            <a:ext cx="28083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u="sng" dirty="0" smtClean="0"/>
              <a:t>P</a:t>
            </a:r>
            <a:r>
              <a:rPr lang="ru-RU" sz="2400" u="sng" dirty="0" smtClean="0"/>
              <a:t>астрата</a:t>
            </a:r>
            <a:r>
              <a:rPr lang="hu-HU" sz="2400" u="sng" dirty="0" smtClean="0"/>
              <a:t>/</a:t>
            </a:r>
            <a:r>
              <a:rPr lang="ru-RU" sz="2400" u="sng" dirty="0" smtClean="0"/>
              <a:t>Хищение</a:t>
            </a:r>
            <a:r>
              <a:rPr lang="en-US" sz="2400" u="sng" dirty="0" smtClean="0"/>
              <a:t>:</a:t>
            </a:r>
          </a:p>
          <a:p>
            <a:pPr>
              <a:buFont typeface="Arial" pitchFamily="34" charset="0"/>
              <a:buChar char="•"/>
            </a:pPr>
            <a:endParaRPr lang="hu-HU" sz="2400" b="1" dirty="0" smtClean="0"/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воспринимается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ru-RU" sz="2400" b="1" dirty="0" smtClean="0"/>
              <a:t>не</a:t>
            </a:r>
            <a:r>
              <a:rPr lang="hu-HU" sz="2400" b="1" dirty="0" smtClean="0"/>
              <a:t> </a:t>
            </a:r>
            <a:r>
              <a:rPr lang="ru-RU" sz="2400" b="1" dirty="0" smtClean="0"/>
              <a:t>измеряется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228184" y="2715766"/>
            <a:ext cx="3096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u="sng" dirty="0" smtClean="0"/>
              <a:t>Криминальное   государство</a:t>
            </a:r>
            <a:r>
              <a:rPr lang="hu-HU" sz="2400" u="sng" dirty="0" smtClean="0"/>
              <a:t>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ru-RU" sz="2400" b="1" dirty="0" smtClean="0"/>
              <a:t>не</a:t>
            </a:r>
            <a:r>
              <a:rPr lang="en-US" sz="2400" b="1" dirty="0" smtClean="0"/>
              <a:t> </a:t>
            </a:r>
            <a:r>
              <a:rPr lang="ru-RU" sz="2400" b="1" dirty="0" smtClean="0"/>
              <a:t>воспринимается</a:t>
            </a:r>
            <a:endParaRPr lang="en-US" sz="2400" b="1" dirty="0" smtClean="0"/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 </a:t>
            </a:r>
            <a:r>
              <a:rPr lang="ru-RU" sz="2400" b="1" dirty="0" smtClean="0"/>
              <a:t>не</a:t>
            </a:r>
            <a:r>
              <a:rPr lang="hu-HU" sz="2400" b="1" dirty="0" smtClean="0"/>
              <a:t> </a:t>
            </a:r>
            <a:r>
              <a:rPr lang="ru-RU" sz="2400" b="1" dirty="0" smtClean="0"/>
              <a:t>измеряется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69764" y="4443958"/>
            <a:ext cx="8892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Обозначения</a:t>
            </a:r>
            <a:r>
              <a:rPr lang="en-US" sz="1600" b="1" dirty="0" smtClean="0"/>
              <a:t>:</a:t>
            </a:r>
          </a:p>
          <a:p>
            <a:r>
              <a:rPr lang="ru-RU" sz="1600" b="1" dirty="0"/>
              <a:t>Д</a:t>
            </a:r>
            <a:r>
              <a:rPr lang="en-US" sz="1600" dirty="0" smtClean="0"/>
              <a:t>: </a:t>
            </a:r>
            <a:r>
              <a:rPr lang="ru-RU" sz="1600" dirty="0" smtClean="0"/>
              <a:t>доверитель</a:t>
            </a:r>
            <a:r>
              <a:rPr lang="en-US" sz="1600" dirty="0" smtClean="0"/>
              <a:t> (</a:t>
            </a:r>
            <a:r>
              <a:rPr lang="ru-RU" sz="1600" dirty="0" smtClean="0"/>
              <a:t>принципал</a:t>
            </a:r>
            <a:r>
              <a:rPr lang="en-US" sz="1600" dirty="0" smtClean="0"/>
              <a:t>); </a:t>
            </a:r>
            <a:r>
              <a:rPr lang="ru-RU" sz="1600" b="1" dirty="0" smtClean="0"/>
              <a:t>ДЛ</a:t>
            </a:r>
            <a:r>
              <a:rPr lang="en-US" sz="1600" dirty="0" smtClean="0"/>
              <a:t>: </a:t>
            </a:r>
            <a:r>
              <a:rPr lang="ru-RU" sz="1600" dirty="0" smtClean="0"/>
              <a:t>доверенное лицо</a:t>
            </a:r>
            <a:r>
              <a:rPr lang="en-US" sz="1600" dirty="0" smtClean="0"/>
              <a:t> (a</a:t>
            </a:r>
            <a:r>
              <a:rPr lang="ru-RU" sz="1600" dirty="0" smtClean="0"/>
              <a:t>гент</a:t>
            </a:r>
            <a:r>
              <a:rPr lang="en-US" sz="1600" dirty="0" smtClean="0"/>
              <a:t>); </a:t>
            </a:r>
            <a:r>
              <a:rPr lang="ru-RU" sz="1600" b="1" dirty="0"/>
              <a:t>К</a:t>
            </a:r>
            <a:r>
              <a:rPr lang="en-US" sz="1600" dirty="0" smtClean="0"/>
              <a:t>: </a:t>
            </a:r>
            <a:r>
              <a:rPr lang="ru-RU" sz="1600" dirty="0" smtClean="0"/>
              <a:t>коррумпатор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1"/>
            <a:ext cx="8784976" cy="483517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sz="3200" b="1" dirty="0" smtClean="0"/>
              <a:t>Основные черты</a:t>
            </a:r>
            <a:r>
              <a:rPr lang="hu-HU" sz="3200" b="1" dirty="0" smtClean="0"/>
              <a:t> </a:t>
            </a:r>
            <a:r>
              <a:rPr lang="ru-RU" sz="3200" b="1" dirty="0" smtClean="0"/>
              <a:t>четырех</a:t>
            </a:r>
            <a:r>
              <a:rPr lang="hu-HU" sz="3200" b="1" dirty="0" smtClean="0"/>
              <a:t> </a:t>
            </a:r>
            <a:r>
              <a:rPr lang="ru-RU" sz="3200" b="1" dirty="0" smtClean="0"/>
              <a:t>уровней</a:t>
            </a:r>
            <a:r>
              <a:rPr lang="hu-HU" sz="3200" b="1" dirty="0" smtClean="0"/>
              <a:t> </a:t>
            </a:r>
            <a:r>
              <a:rPr lang="ru-RU" sz="3200" b="1" dirty="0" smtClean="0"/>
              <a:t>к</a:t>
            </a:r>
            <a:r>
              <a:rPr lang="hu-HU" sz="3200" b="1" dirty="0" smtClean="0"/>
              <a:t>o</a:t>
            </a:r>
            <a:r>
              <a:rPr lang="ru-RU" sz="3200" b="1" dirty="0" smtClean="0"/>
              <a:t>ррупции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34304265"/>
              </p:ext>
            </p:extLst>
          </p:nvPr>
        </p:nvGraphicFramePr>
        <p:xfrm>
          <a:off x="35496" y="443892"/>
          <a:ext cx="9073008" cy="47221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8232"/>
                <a:gridCol w="853092"/>
                <a:gridCol w="853092"/>
                <a:gridCol w="961480"/>
                <a:gridCol w="857184"/>
                <a:gridCol w="807943"/>
                <a:gridCol w="999169"/>
                <a:gridCol w="864096"/>
                <a:gridCol w="1065832"/>
                <a:gridCol w="842888"/>
              </a:tblGrid>
              <a:tr h="9757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noProof="0" dirty="0" smtClean="0">
                          <a:effectLst/>
                        </a:rPr>
                        <a:t> </a:t>
                      </a:r>
                      <a:endParaRPr lang="en-US" sz="14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Природа</a:t>
                      </a:r>
                      <a:r>
                        <a:rPr lang="hu-HU" sz="1100" b="1" i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i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hu-HU" sz="1100" b="1" i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100" b="1" i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ррупции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noProof="0" dirty="0" smtClean="0">
                          <a:effectLst/>
                        </a:rPr>
                        <a:t>Направле-ние коррупци-онной сделки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noProof="0" dirty="0" smtClean="0">
                          <a:effectLst/>
                        </a:rPr>
                        <a:t>Распреде-ление</a:t>
                      </a:r>
                      <a:r>
                        <a:rPr lang="en-US" sz="1100" b="1" i="1" noProof="0" dirty="0" smtClean="0">
                          <a:effectLst/>
                        </a:rPr>
                        <a:t> </a:t>
                      </a:r>
                      <a:r>
                        <a:rPr lang="ru-RU" sz="1100" b="1" i="1" noProof="0" dirty="0" smtClean="0">
                          <a:effectLst/>
                        </a:rPr>
                        <a:t>коррупцион-ных</a:t>
                      </a:r>
                      <a:r>
                        <a:rPr lang="en-US" sz="1100" b="1" i="1" noProof="0" dirty="0" smtClean="0">
                          <a:effectLst/>
                        </a:rPr>
                        <a:t> </a:t>
                      </a:r>
                      <a:r>
                        <a:rPr lang="ru-RU" sz="1100" b="1" i="1" noProof="0" dirty="0" smtClean="0">
                          <a:effectLst/>
                        </a:rPr>
                        <a:t>трансакций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Распрос-транен-ность коррупции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noProof="0" dirty="0" smtClean="0">
                          <a:effectLst/>
                        </a:rPr>
                        <a:t>Форма корруп-ционных сетей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noProof="0" dirty="0" smtClean="0">
                          <a:effectLst/>
                        </a:rPr>
                        <a:t>Экономичес-кая</a:t>
                      </a:r>
                      <a:r>
                        <a:rPr lang="en-US" sz="1100" b="1" i="1" noProof="0" dirty="0" smtClean="0">
                          <a:effectLst/>
                        </a:rPr>
                        <a:t> </a:t>
                      </a:r>
                      <a:r>
                        <a:rPr lang="ru-RU" sz="1100" b="1" i="1" noProof="0" dirty="0" smtClean="0">
                          <a:effectLst/>
                        </a:rPr>
                        <a:t>природа</a:t>
                      </a:r>
                      <a:r>
                        <a:rPr lang="en-US" sz="1100" b="1" i="1" noProof="0" dirty="0" smtClean="0">
                          <a:effectLst/>
                        </a:rPr>
                        <a:t> </a:t>
                      </a:r>
                      <a:r>
                        <a:rPr lang="ru-RU" sz="1100" b="1" i="1" noProof="0" dirty="0" smtClean="0">
                          <a:effectLst/>
                        </a:rPr>
                        <a:t>коррупции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Характер отноше-ний</a:t>
                      </a:r>
                      <a:r>
                        <a:rPr lang="en-US" sz="1100" b="1" i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i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между акторами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noProof="0" dirty="0" smtClean="0">
                          <a:effectLst/>
                        </a:rPr>
                        <a:t>Регулярность</a:t>
                      </a:r>
                      <a:r>
                        <a:rPr lang="en-US" sz="1100" b="1" i="1" noProof="0" dirty="0" smtClean="0">
                          <a:effectLst/>
                        </a:rPr>
                        <a:t> </a:t>
                      </a:r>
                      <a:r>
                        <a:rPr lang="ru-RU" sz="1100" b="1" i="1" noProof="0" dirty="0" smtClean="0">
                          <a:effectLst/>
                        </a:rPr>
                        <a:t>и</a:t>
                      </a:r>
                      <a:r>
                        <a:rPr lang="en-US" sz="1100" b="1" i="1" noProof="0" dirty="0" smtClean="0">
                          <a:effectLst/>
                        </a:rPr>
                        <a:t> </a:t>
                      </a:r>
                      <a:r>
                        <a:rPr lang="ru-RU" sz="1100" b="1" i="1" noProof="0" dirty="0" smtClean="0">
                          <a:effectLst/>
                        </a:rPr>
                        <a:t>рамки</a:t>
                      </a:r>
                      <a:r>
                        <a:rPr lang="en-US" sz="1100" b="1" i="1" noProof="0" dirty="0" smtClean="0">
                          <a:effectLst/>
                        </a:rPr>
                        <a:t> </a:t>
                      </a:r>
                      <a:r>
                        <a:rPr lang="ru-RU" sz="1100" b="1" i="1" noProof="0" dirty="0" smtClean="0">
                          <a:effectLst/>
                        </a:rPr>
                        <a:t>коррупцион-ных</a:t>
                      </a:r>
                      <a:r>
                        <a:rPr lang="en-US" sz="1100" b="1" i="1" noProof="0" dirty="0" smtClean="0">
                          <a:effectLst/>
                        </a:rPr>
                        <a:t> </a:t>
                      </a:r>
                      <a:r>
                        <a:rPr lang="ru-RU" sz="1100" b="1" i="1" noProof="0" dirty="0" smtClean="0">
                          <a:effectLst/>
                        </a:rPr>
                        <a:t>трансакций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1" noProof="0" dirty="0" smtClean="0">
                          <a:effectLst/>
                        </a:rPr>
                        <a:t>Средство</a:t>
                      </a:r>
                      <a:r>
                        <a:rPr lang="en-US" sz="1100" b="1" i="1" noProof="0" dirty="0" smtClean="0">
                          <a:effectLst/>
                        </a:rPr>
                        <a:t> </a:t>
                      </a:r>
                      <a:r>
                        <a:rPr lang="ru-RU" sz="1100" b="1" i="1" noProof="0" dirty="0" smtClean="0">
                          <a:effectLst/>
                        </a:rPr>
                        <a:t>коррупци-онных сделок</a:t>
                      </a:r>
                      <a:endParaRPr lang="en-US" sz="1100" b="1" i="1" noProof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</a:tr>
              <a:tr h="57973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noProof="0" dirty="0" smtClean="0">
                          <a:solidFill>
                            <a:srgbClr val="FF0000"/>
                          </a:solidFill>
                          <a:effectLst/>
                        </a:rPr>
                        <a:t>Коррупция на свободном рынке</a:t>
                      </a:r>
                      <a:endParaRPr lang="en-US" sz="1200" b="1" i="1" noProof="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Мелкая</a:t>
                      </a:r>
                      <a:r>
                        <a:rPr lang="hu-HU" sz="1100" b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hu-HU" sz="1100" b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100" b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ррупция</a:t>
                      </a: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6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Крупная</a:t>
                      </a:r>
                      <a:r>
                        <a:rPr lang="hu-HU" sz="1100" b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baseline="0" noProof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hu-HU" sz="1100" b="1" baseline="0" noProof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100" b="1" baseline="0" noProof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ррупция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Снизу вверх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Нецентра-лизованное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Несистем-ная или системная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Непри-менимо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Конкурент-ная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Насильст-венный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noProof="0" dirty="0" smtClean="0">
                          <a:effectLst/>
                        </a:rPr>
                        <a:t>Ad hoc </a:t>
                      </a:r>
                      <a:r>
                        <a:rPr lang="ru-RU" sz="1100" b="1" i="1" noProof="0" dirty="0" smtClean="0">
                          <a:effectLst/>
                        </a:rPr>
                        <a:t>и </a:t>
                      </a:r>
                      <a:r>
                        <a:rPr lang="ru-RU" sz="1100" b="1" i="0" noProof="0" dirty="0" smtClean="0">
                          <a:effectLst/>
                        </a:rPr>
                        <a:t>частичная</a:t>
                      </a:r>
                      <a:endParaRPr lang="en-US" sz="1100" b="1" i="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Взятка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</a:tr>
              <a:tr h="164236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Снизу вверх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Умеренно</a:t>
                      </a:r>
                      <a:r>
                        <a:rPr lang="en-US" sz="1100" b="1" noProof="0" dirty="0" smtClean="0">
                          <a:effectLst/>
                        </a:rPr>
                        <a:t> </a:t>
                      </a:r>
                      <a:r>
                        <a:rPr lang="ru-RU" sz="1100" b="1" noProof="0" dirty="0" smtClean="0">
                          <a:effectLst/>
                        </a:rPr>
                        <a:t>ц</a:t>
                      </a:r>
                      <a:r>
                        <a:rPr lang="en-US" sz="1100" b="1" noProof="0" dirty="0" smtClean="0">
                          <a:effectLst/>
                        </a:rPr>
                        <a:t>e</a:t>
                      </a:r>
                      <a:r>
                        <a:rPr lang="ru-RU" sz="1100" b="1" noProof="0" dirty="0" smtClean="0">
                          <a:effectLst/>
                        </a:rPr>
                        <a:t>нтрализо-ванное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noProof="0" dirty="0" smtClean="0">
                          <a:effectLst/>
                        </a:rPr>
                        <a:t>Несистем-ная или системная</a:t>
                      </a:r>
                      <a:endParaRPr lang="en-US" sz="1100" b="1" noProof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Парал-лельные вертика-ли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O</a:t>
                      </a:r>
                      <a:r>
                        <a:rPr lang="ru-RU" sz="1100" b="1" noProof="0" dirty="0" smtClean="0">
                          <a:effectLst/>
                        </a:rPr>
                        <a:t>лигополис-тическая</a:t>
                      </a:r>
                      <a:r>
                        <a:rPr lang="en-US" sz="1100" b="1" noProof="0" dirty="0" smtClean="0">
                          <a:effectLst/>
                        </a:rPr>
                        <a:t> / </a:t>
                      </a:r>
                      <a:r>
                        <a:rPr lang="ru-RU" sz="1100" b="1" noProof="0" dirty="0" smtClean="0">
                          <a:effectLst/>
                        </a:rPr>
                        <a:t>локально</a:t>
                      </a:r>
                      <a:r>
                        <a:rPr lang="en-US" sz="1100" b="1" noProof="0" dirty="0" smtClean="0">
                          <a:effectLst/>
                        </a:rPr>
                        <a:t> </a:t>
                      </a:r>
                      <a:r>
                        <a:rPr lang="ru-RU" sz="1100" b="1" noProof="0" dirty="0" smtClean="0">
                          <a:effectLst/>
                        </a:rPr>
                        <a:t>монополис-тическая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Насильст-венный</a:t>
                      </a:r>
                      <a:r>
                        <a:rPr lang="hu-HU" sz="1100" b="1" noProof="0" dirty="0" smtClean="0">
                          <a:effectLst/>
                        </a:rPr>
                        <a:t> / </a:t>
                      </a:r>
                      <a:r>
                        <a:rPr lang="ru-RU" sz="1100" b="1" noProof="0" dirty="0" smtClean="0">
                          <a:effectLst/>
                        </a:rPr>
                        <a:t>Принуди-тельный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Временная</a:t>
                      </a:r>
                      <a:r>
                        <a:rPr lang="en-US" sz="1100" b="1" noProof="0" dirty="0" smtClean="0">
                          <a:effectLst/>
                        </a:rPr>
                        <a:t>/ </a:t>
                      </a:r>
                      <a:r>
                        <a:rPr lang="ru-RU" sz="1100" b="1" noProof="0" dirty="0" smtClean="0">
                          <a:effectLst/>
                        </a:rPr>
                        <a:t>постоянная и</a:t>
                      </a:r>
                      <a:r>
                        <a:rPr lang="en-US" sz="1100" b="1" noProof="0" dirty="0" smtClean="0">
                          <a:effectLst/>
                        </a:rPr>
                        <a:t> </a:t>
                      </a:r>
                      <a:r>
                        <a:rPr lang="ru-RU" sz="1100" b="1" noProof="0" dirty="0" smtClean="0">
                          <a:effectLst/>
                        </a:rPr>
                        <a:t>частичная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Взятка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</a:tr>
              <a:tr h="66747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noProof="0" dirty="0" smtClean="0">
                          <a:solidFill>
                            <a:srgbClr val="FF0000"/>
                          </a:solidFill>
                          <a:effectLst/>
                        </a:rPr>
                        <a:t>«Захват гос-ва» снизу вверх</a:t>
                      </a:r>
                      <a:endParaRPr lang="en-US" sz="1200" b="1" i="1" noProof="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noProof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</a:tr>
              <a:tr h="15534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Сверху вниз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Частично</a:t>
                      </a:r>
                      <a:r>
                        <a:rPr lang="en-US" sz="1100" b="1" noProof="0" dirty="0" smtClean="0">
                          <a:effectLst/>
                        </a:rPr>
                        <a:t> </a:t>
                      </a:r>
                      <a:r>
                        <a:rPr lang="ru-RU" sz="1100" b="1" noProof="0" dirty="0" smtClean="0">
                          <a:effectLst/>
                        </a:rPr>
                        <a:t>централизо-ванное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noProof="0" dirty="0" smtClean="0">
                          <a:effectLst/>
                        </a:rPr>
                        <a:t>Несистем-ная или системная</a:t>
                      </a:r>
                      <a:endParaRPr lang="en-US" sz="1100" b="1" noProof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Парал-лельные вертика-ли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O</a:t>
                      </a:r>
                      <a:r>
                        <a:rPr lang="ru-RU" sz="1100" b="1" noProof="0" dirty="0" smtClean="0">
                          <a:effectLst/>
                        </a:rPr>
                        <a:t>лигополис-тическая</a:t>
                      </a:r>
                      <a:r>
                        <a:rPr lang="en-US" sz="1100" b="1" noProof="0" dirty="0" smtClean="0">
                          <a:effectLst/>
                        </a:rPr>
                        <a:t> / </a:t>
                      </a:r>
                      <a:r>
                        <a:rPr lang="ru-RU" sz="1100" b="1" noProof="0" dirty="0" smtClean="0">
                          <a:effectLst/>
                        </a:rPr>
                        <a:t>локально</a:t>
                      </a:r>
                      <a:r>
                        <a:rPr lang="en-US" sz="1100" b="1" noProof="0" dirty="0" smtClean="0">
                          <a:effectLst/>
                        </a:rPr>
                        <a:t> </a:t>
                      </a:r>
                      <a:r>
                        <a:rPr lang="ru-RU" sz="1100" b="1" noProof="0" dirty="0" smtClean="0">
                          <a:effectLst/>
                        </a:rPr>
                        <a:t>монополис-тическая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Принуди-тельный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Постоянная и</a:t>
                      </a:r>
                      <a:r>
                        <a:rPr lang="en-US" sz="1100" b="1" noProof="0" dirty="0" smtClean="0">
                          <a:effectLst/>
                        </a:rPr>
                        <a:t> </a:t>
                      </a:r>
                      <a:r>
                        <a:rPr lang="ru-RU" sz="1100" b="1" noProof="0" dirty="0" smtClean="0">
                          <a:effectLst/>
                        </a:rPr>
                        <a:t>частичная</a:t>
                      </a:r>
                      <a:endParaRPr lang="en-US" sz="1100" b="1" noProof="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(</a:t>
                      </a:r>
                      <a:r>
                        <a:rPr lang="ru-RU" sz="1100" b="1" noProof="0" dirty="0" smtClean="0">
                          <a:effectLst/>
                        </a:rPr>
                        <a:t>вассальные</a:t>
                      </a:r>
                      <a:r>
                        <a:rPr lang="en-US" sz="1100" b="1" noProof="0" dirty="0" smtClean="0">
                          <a:effectLst/>
                        </a:rPr>
                        <a:t> </a:t>
                      </a:r>
                      <a:r>
                        <a:rPr lang="ru-RU" sz="1100" b="1" noProof="0" dirty="0" smtClean="0">
                          <a:effectLst/>
                        </a:rPr>
                        <a:t>цепочки</a:t>
                      </a:r>
                      <a:r>
                        <a:rPr lang="en-US" sz="1100" b="1" noProof="0" dirty="0" smtClean="0">
                          <a:effectLst/>
                        </a:rPr>
                        <a:t>)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Плата за защиту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006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noProof="0" dirty="0" smtClean="0">
                          <a:solidFill>
                            <a:srgbClr val="FF0000"/>
                          </a:solidFill>
                          <a:effectLst/>
                        </a:rPr>
                        <a:t>«Захват гос-ва» сверху вниз</a:t>
                      </a:r>
                      <a:endParaRPr lang="en-US" sz="1200" b="1" i="1" noProof="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noProof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Сверху вниз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Централи-зованное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Системная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Един</a:t>
                      </a:r>
                      <a:r>
                        <a:rPr lang="hu-HU" sz="1100" b="1" noProof="0" dirty="0" smtClean="0">
                          <a:effectLst/>
                        </a:rPr>
                        <a:t>c</a:t>
                      </a:r>
                      <a:r>
                        <a:rPr lang="ru-RU" sz="1100" b="1" noProof="0" dirty="0" smtClean="0">
                          <a:effectLst/>
                        </a:rPr>
                        <a:t>т-венная </a:t>
                      </a:r>
                      <a:r>
                        <a:rPr lang="en-US" sz="1100" b="1" noProof="0" dirty="0" smtClean="0">
                          <a:effectLst/>
                        </a:rPr>
                        <a:t> </a:t>
                      </a:r>
                      <a:r>
                        <a:rPr lang="ru-RU" sz="1100" b="1" noProof="0" dirty="0" smtClean="0">
                          <a:effectLst/>
                        </a:rPr>
                        <a:t>верти-каль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Mo</a:t>
                      </a:r>
                      <a:r>
                        <a:rPr lang="ru-RU" sz="1100" b="1" noProof="0" dirty="0" smtClean="0">
                          <a:effectLst/>
                        </a:rPr>
                        <a:t>н</a:t>
                      </a:r>
                      <a:r>
                        <a:rPr lang="en-US" sz="1100" b="1" noProof="0" dirty="0" smtClean="0">
                          <a:effectLst/>
                        </a:rPr>
                        <a:t>o</a:t>
                      </a:r>
                      <a:r>
                        <a:rPr lang="ru-RU" sz="1100" b="1" noProof="0" dirty="0" smtClean="0">
                          <a:effectLst/>
                        </a:rPr>
                        <a:t>п</a:t>
                      </a:r>
                      <a:r>
                        <a:rPr lang="en-US" sz="1100" b="1" noProof="0" dirty="0" smtClean="0">
                          <a:effectLst/>
                        </a:rPr>
                        <a:t>o</a:t>
                      </a:r>
                      <a:r>
                        <a:rPr lang="ru-RU" sz="1100" b="1" noProof="0" dirty="0" smtClean="0">
                          <a:effectLst/>
                        </a:rPr>
                        <a:t>лис-тическая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Принуди-тельный</a:t>
                      </a:r>
                      <a:endParaRPr lang="en-US" sz="1100" b="1" noProof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Постоянная и</a:t>
                      </a:r>
                      <a:r>
                        <a:rPr lang="en-US" sz="1100" b="1" noProof="0" dirty="0" smtClean="0">
                          <a:effectLst/>
                        </a:rPr>
                        <a:t> </a:t>
                      </a:r>
                      <a:r>
                        <a:rPr lang="ru-RU" sz="1100" b="1" noProof="0" dirty="0" smtClean="0">
                          <a:effectLst/>
                        </a:rPr>
                        <a:t>всеобщая</a:t>
                      </a:r>
                      <a:endParaRPr lang="en-US" sz="1100" b="1" noProof="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(</a:t>
                      </a:r>
                      <a:r>
                        <a:rPr lang="ru-RU" sz="1100" b="1" noProof="0" dirty="0" smtClean="0">
                          <a:effectLst/>
                        </a:rPr>
                        <a:t>в</a:t>
                      </a:r>
                      <a:r>
                        <a:rPr lang="en-US" sz="1100" b="1" noProof="0" dirty="0" smtClean="0">
                          <a:effectLst/>
                        </a:rPr>
                        <a:t>a</a:t>
                      </a:r>
                      <a:r>
                        <a:rPr lang="ru-RU" sz="1100" b="1" noProof="0" dirty="0" smtClean="0">
                          <a:effectLst/>
                        </a:rPr>
                        <a:t>сс</a:t>
                      </a:r>
                      <a:r>
                        <a:rPr lang="en-US" sz="1100" b="1" noProof="0" dirty="0" smtClean="0">
                          <a:effectLst/>
                        </a:rPr>
                        <a:t>a</a:t>
                      </a:r>
                      <a:r>
                        <a:rPr lang="ru-RU" sz="1100" b="1" noProof="0" dirty="0" smtClean="0">
                          <a:effectLst/>
                        </a:rPr>
                        <a:t>льные</a:t>
                      </a:r>
                      <a:r>
                        <a:rPr lang="en-US" sz="1100" b="1" noProof="0" dirty="0" smtClean="0">
                          <a:effectLst/>
                        </a:rPr>
                        <a:t> </a:t>
                      </a:r>
                      <a:r>
                        <a:rPr lang="ru-RU" sz="1100" b="1" noProof="0" dirty="0" smtClean="0">
                          <a:effectLst/>
                        </a:rPr>
                        <a:t>цепочки</a:t>
                      </a:r>
                      <a:r>
                        <a:rPr lang="en-US" sz="1100" b="1" noProof="0" dirty="0" smtClean="0">
                          <a:effectLst/>
                        </a:rPr>
                        <a:t>)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Плата за защиту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734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noProof="0" dirty="0" smtClean="0">
                          <a:solidFill>
                            <a:srgbClr val="FF0000"/>
                          </a:solidFill>
                          <a:effectLst/>
                        </a:rPr>
                        <a:t>Крими-нальное</a:t>
                      </a:r>
                      <a:r>
                        <a:rPr lang="en-US" sz="1200" b="1" i="1" noProof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ru-RU" sz="1200" b="1" i="1" noProof="0" dirty="0" smtClean="0">
                          <a:solidFill>
                            <a:srgbClr val="FF0000"/>
                          </a:solidFill>
                          <a:effectLst/>
                        </a:rPr>
                        <a:t>гос-во</a:t>
                      </a:r>
                      <a:endParaRPr lang="en-US" sz="1200" b="1" i="1" noProof="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1403648" y="1923678"/>
            <a:ext cx="0" cy="27363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76806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6512" y="51470"/>
            <a:ext cx="9180512" cy="360040"/>
          </a:xfrm>
        </p:spPr>
        <p:txBody>
          <a:bodyPr>
            <a:noAutofit/>
          </a:bodyPr>
          <a:lstStyle/>
          <a:p>
            <a:r>
              <a:rPr lang="ru-RU" sz="3200" dirty="0" smtClean="0"/>
              <a:t>Отношение различных государств</a:t>
            </a:r>
            <a:r>
              <a:rPr lang="en-US" sz="3200" dirty="0" smtClean="0"/>
              <a:t> </a:t>
            </a:r>
            <a:r>
              <a:rPr lang="ru-RU" sz="3200" dirty="0" smtClean="0"/>
              <a:t>к коррупции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408496690"/>
              </p:ext>
            </p:extLst>
          </p:nvPr>
        </p:nvGraphicFramePr>
        <p:xfrm>
          <a:off x="35496" y="592255"/>
          <a:ext cx="9036496" cy="4494252"/>
        </p:xfrm>
        <a:graphic>
          <a:graphicData uri="http://schemas.openxmlformats.org/drawingml/2006/table">
            <a:tbl>
              <a:tblPr/>
              <a:tblGrid>
                <a:gridCol w="1043608"/>
                <a:gridCol w="1296144"/>
                <a:gridCol w="1872208"/>
                <a:gridCol w="1080120"/>
                <a:gridCol w="1512168"/>
                <a:gridCol w="2232248"/>
              </a:tblGrid>
              <a:tr h="864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</a:rPr>
                        <a:t>Политичес-кий</a:t>
                      </a:r>
                      <a:r>
                        <a:rPr lang="en-US" sz="1400" b="1" i="1" dirty="0" smtClean="0">
                          <a:latin typeface="Calibri"/>
                        </a:rPr>
                        <a:t> </a:t>
                      </a:r>
                      <a:r>
                        <a:rPr lang="ru-RU" sz="1400" b="1" i="1" dirty="0" smtClean="0">
                          <a:latin typeface="Calibri"/>
                        </a:rPr>
                        <a:t>режим</a:t>
                      </a:r>
                      <a:r>
                        <a:rPr lang="en-US" sz="1400" b="1" i="1" dirty="0" smtClean="0">
                          <a:latin typeface="Calibri"/>
                        </a:rPr>
                        <a:t> (</a:t>
                      </a:r>
                      <a:r>
                        <a:rPr lang="ru-RU" sz="1400" b="1" i="1" dirty="0" smtClean="0">
                          <a:latin typeface="Calibri"/>
                        </a:rPr>
                        <a:t>тип</a:t>
                      </a:r>
                      <a:r>
                        <a:rPr lang="en-US" sz="1400" b="1" i="1" dirty="0" smtClean="0">
                          <a:latin typeface="Calibri"/>
                        </a:rPr>
                        <a:t> </a:t>
                      </a:r>
                      <a:r>
                        <a:rPr lang="ru-RU" sz="1400" b="1" i="1" dirty="0" smtClean="0">
                          <a:latin typeface="Calibri"/>
                        </a:rPr>
                        <a:t>гос-ва</a:t>
                      </a:r>
                      <a:r>
                        <a:rPr lang="en-US" sz="1400" b="1" i="1" dirty="0" smtClean="0">
                          <a:latin typeface="Calibri"/>
                        </a:rPr>
                        <a:t>)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</a:rPr>
                        <a:t>Д</a:t>
                      </a:r>
                      <a:r>
                        <a:rPr lang="en-US" sz="1400" b="1" i="1" dirty="0" smtClean="0">
                          <a:latin typeface="Calibri"/>
                        </a:rPr>
                        <a:t>o</a:t>
                      </a:r>
                      <a:r>
                        <a:rPr lang="ru-RU" sz="1400" b="1" i="1" dirty="0" smtClean="0">
                          <a:latin typeface="Calibri"/>
                        </a:rPr>
                        <a:t>минирующие формы</a:t>
                      </a:r>
                      <a:r>
                        <a:rPr lang="en-US" sz="1400" b="1" i="1" dirty="0" smtClean="0">
                          <a:latin typeface="Calibri"/>
                        </a:rPr>
                        <a:t> </a:t>
                      </a:r>
                      <a:r>
                        <a:rPr lang="ru-RU" sz="1400" b="1" i="1" dirty="0" smtClean="0">
                          <a:latin typeface="Calibri"/>
                        </a:rPr>
                        <a:t>коррупции по сговору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</a:rPr>
                        <a:t>Интенциярегулято-ра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</a:rPr>
                        <a:t>Интенция</a:t>
                      </a:r>
                      <a:r>
                        <a:rPr lang="en-US" sz="1400" b="1" i="1" dirty="0" smtClean="0">
                          <a:latin typeface="Calibri"/>
                        </a:rPr>
                        <a:t> </a:t>
                      </a:r>
                      <a:r>
                        <a:rPr lang="ru-RU" sz="1400" b="1" i="1" dirty="0" smtClean="0">
                          <a:latin typeface="Calibri"/>
                        </a:rPr>
                        <a:t>доминирующего</a:t>
                      </a:r>
                      <a:r>
                        <a:rPr lang="ru-RU" sz="1400" b="1" i="1" baseline="0" dirty="0" smtClean="0">
                          <a:latin typeface="Calibri"/>
                        </a:rPr>
                        <a:t> ин</a:t>
                      </a:r>
                      <a:r>
                        <a:rPr lang="ru-RU" sz="1400" b="1" i="1" dirty="0" smtClean="0">
                          <a:latin typeface="Calibri"/>
                        </a:rPr>
                        <a:t>ститута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</a:rPr>
                        <a:t>Дискреционный</a:t>
                      </a:r>
                      <a:r>
                        <a:rPr lang="en-US" sz="1400" b="1" i="1" dirty="0" smtClean="0">
                          <a:latin typeface="Calibri"/>
                        </a:rPr>
                        <a:t> </a:t>
                      </a:r>
                      <a:r>
                        <a:rPr lang="ru-RU" sz="1400" b="1" i="1" dirty="0" smtClean="0">
                          <a:latin typeface="Calibri"/>
                        </a:rPr>
                        <a:t>подход</a:t>
                      </a:r>
                      <a:r>
                        <a:rPr lang="en-US" sz="1400" b="1" i="1" dirty="0" smtClean="0">
                          <a:latin typeface="Calibri"/>
                        </a:rPr>
                        <a:t> </a:t>
                      </a:r>
                      <a:r>
                        <a:rPr lang="ru-RU" sz="1400" b="1" i="1" dirty="0" smtClean="0">
                          <a:latin typeface="Calibri"/>
                        </a:rPr>
                        <a:t>как результат</a:t>
                      </a:r>
                      <a:r>
                        <a:rPr lang="en-US" sz="1400" b="1" i="1" dirty="0" smtClean="0">
                          <a:latin typeface="Calibri"/>
                        </a:rPr>
                        <a:t> </a:t>
                      </a:r>
                      <a:r>
                        <a:rPr lang="ru-RU" sz="1400" b="1" i="1" dirty="0" smtClean="0">
                          <a:latin typeface="Calibri"/>
                        </a:rPr>
                        <a:t>коррупции</a:t>
                      </a:r>
                      <a:r>
                        <a:rPr lang="en-US" sz="1400" b="1" i="1" dirty="0" smtClean="0">
                          <a:latin typeface="Calibri"/>
                        </a:rPr>
                        <a:t> …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</a:rPr>
                        <a:t>Гос-во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</a:rPr>
                        <a:t>либеральн</a:t>
                      </a:r>
                      <a:r>
                        <a:rPr lang="hu-HU" sz="1200" b="1" dirty="0" smtClean="0">
                          <a:latin typeface="Calibri"/>
                        </a:rPr>
                        <a:t>a</a:t>
                      </a:r>
                      <a:r>
                        <a:rPr lang="ru-RU" sz="1200" b="1" dirty="0" smtClean="0">
                          <a:latin typeface="Calibri"/>
                        </a:rPr>
                        <a:t>я</a:t>
                      </a:r>
                      <a:r>
                        <a:rPr lang="en-US" sz="1200" b="1" dirty="0" smtClean="0">
                          <a:latin typeface="Calibri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</a:rPr>
                        <a:t>д</a:t>
                      </a:r>
                      <a:r>
                        <a:rPr lang="en-US" sz="1200" b="1" dirty="0" smtClean="0">
                          <a:latin typeface="Calibri"/>
                        </a:rPr>
                        <a:t>e</a:t>
                      </a:r>
                      <a:r>
                        <a:rPr lang="ru-RU" sz="1200" b="1" dirty="0" smtClean="0">
                          <a:latin typeface="Calibri"/>
                        </a:rPr>
                        <a:t>мократия</a:t>
                      </a:r>
                      <a:r>
                        <a:rPr lang="en-US" sz="1200" b="1" dirty="0">
                          <a:latin typeface="Calibri"/>
                        </a:rPr>
                        <a:t/>
                      </a:r>
                      <a:br>
                        <a:rPr lang="en-US" sz="1200" b="1" dirty="0">
                          <a:latin typeface="Calibri"/>
                        </a:rPr>
                      </a:br>
                      <a:r>
                        <a:rPr lang="en-US" sz="1200" b="1" dirty="0" smtClean="0">
                          <a:latin typeface="Calibri"/>
                        </a:rPr>
                        <a:t>(</a:t>
                      </a:r>
                      <a:r>
                        <a:rPr lang="ru-RU" sz="1200" b="1" dirty="0" smtClean="0">
                          <a:latin typeface="Calibri"/>
                        </a:rPr>
                        <a:t>конституционное</a:t>
                      </a:r>
                      <a:r>
                        <a:rPr lang="en-US" sz="1200" b="1" dirty="0" smtClean="0">
                          <a:latin typeface="Calibri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</a:rPr>
                        <a:t>гос-во</a:t>
                      </a:r>
                      <a:r>
                        <a:rPr lang="en-US" sz="1200" b="1" dirty="0" smtClean="0">
                          <a:latin typeface="Calibri"/>
                        </a:rPr>
                        <a:t>)</a:t>
                      </a:r>
                      <a:endParaRPr lang="en-US" sz="1200" dirty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</a:rPr>
                        <a:t/>
                      </a:r>
                      <a:br>
                        <a:rPr lang="en-US" sz="1200" dirty="0">
                          <a:latin typeface="Calibri"/>
                        </a:rPr>
                      </a:br>
                      <a:endParaRPr lang="en-US" sz="1200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</a:rPr>
                        <a:t>патрональная</a:t>
                      </a:r>
                      <a:r>
                        <a:rPr lang="en-US" sz="1200" b="1" dirty="0" smtClean="0">
                          <a:latin typeface="Calibri"/>
                        </a:rPr>
                        <a:t> a</a:t>
                      </a:r>
                      <a:r>
                        <a:rPr lang="ru-RU" sz="1200" b="1" dirty="0" smtClean="0">
                          <a:latin typeface="Calibri"/>
                        </a:rPr>
                        <a:t>втократия</a:t>
                      </a:r>
                      <a:endParaRPr lang="en-US" sz="1200" dirty="0">
                        <a:latin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</a:rPr>
                        <a:t>(</a:t>
                      </a:r>
                      <a:r>
                        <a:rPr lang="ru-RU" sz="1200" b="1" dirty="0" smtClean="0">
                          <a:latin typeface="Calibri"/>
                        </a:rPr>
                        <a:t>м</a:t>
                      </a:r>
                      <a:r>
                        <a:rPr lang="en-US" sz="1200" b="1" dirty="0" smtClean="0">
                          <a:latin typeface="Calibri"/>
                        </a:rPr>
                        <a:t>a</a:t>
                      </a:r>
                      <a:r>
                        <a:rPr lang="ru-RU" sz="1200" b="1" dirty="0" smtClean="0">
                          <a:latin typeface="Calibri"/>
                        </a:rPr>
                        <a:t>фиозное гос-во</a:t>
                      </a:r>
                      <a:r>
                        <a:rPr lang="en-US" sz="1200" b="1" dirty="0" smtClean="0">
                          <a:latin typeface="Calibri"/>
                        </a:rPr>
                        <a:t>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ru-RU" sz="1200" b="1" dirty="0" smtClean="0">
                          <a:latin typeface="Calibri"/>
                          <a:cs typeface="Times New Roman"/>
                        </a:rPr>
                        <a:t>коррупция на свободном рынке</a:t>
                      </a:r>
                      <a:r>
                        <a:rPr lang="en-US" sz="1200" b="1" dirty="0" smtClean="0">
                          <a:latin typeface="Calibri"/>
                          <a:cs typeface="Times New Roman"/>
                        </a:rPr>
                        <a:t> (</a:t>
                      </a:r>
                      <a:r>
                        <a:rPr lang="ru-RU" sz="1200" b="1" dirty="0" smtClean="0">
                          <a:latin typeface="Calibri"/>
                          <a:cs typeface="Times New Roman"/>
                        </a:rPr>
                        <a:t>спорадическая</a:t>
                      </a:r>
                      <a:r>
                        <a:rPr lang="en-US" sz="1200" b="1" dirty="0" smtClean="0">
                          <a:latin typeface="Calibri"/>
                          <a:cs typeface="Times New Roman"/>
                        </a:rPr>
                        <a:t>)</a:t>
                      </a:r>
                      <a:endParaRPr lang="en-US" sz="1200" dirty="0">
                        <a:latin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</a:rPr>
                        <a:t>нормативная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</a:rPr>
                        <a:t>нормативная</a:t>
                      </a:r>
                      <a:r>
                        <a:rPr lang="en-US" sz="1200" b="1" dirty="0" smtClean="0">
                          <a:latin typeface="Calibri"/>
                        </a:rPr>
                        <a:t> (</a:t>
                      </a:r>
                      <a:r>
                        <a:rPr lang="ru-RU" sz="1200" b="1" dirty="0" smtClean="0">
                          <a:latin typeface="Calibri"/>
                        </a:rPr>
                        <a:t>формальные госзаконы</a:t>
                      </a:r>
                      <a:r>
                        <a:rPr lang="en-US" sz="1200" b="1" dirty="0" smtClean="0">
                          <a:latin typeface="Calibri"/>
                        </a:rPr>
                        <a:t>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</a:rPr>
                        <a:t>не соответствует интенции регулятора и доминирующего института</a:t>
                      </a:r>
                      <a:r>
                        <a:rPr lang="en-US" sz="1200" b="1" dirty="0" smtClean="0">
                          <a:latin typeface="Calibri"/>
                        </a:rPr>
                        <a:t> (</a:t>
                      </a:r>
                      <a:r>
                        <a:rPr lang="ru-RU" sz="1200" b="1" dirty="0" smtClean="0">
                          <a:latin typeface="Calibri"/>
                        </a:rPr>
                        <a:t>неструктурная</a:t>
                      </a:r>
                      <a:r>
                        <a:rPr lang="en-US" sz="1200" b="1" dirty="0" smtClean="0">
                          <a:latin typeface="Calibri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</a:rPr>
                        <a:t>д</a:t>
                      </a:r>
                      <a:r>
                        <a:rPr lang="en-US" sz="1200" b="1" dirty="0" smtClean="0">
                          <a:latin typeface="Calibri"/>
                        </a:rPr>
                        <a:t>e</a:t>
                      </a:r>
                      <a:r>
                        <a:rPr lang="ru-RU" sz="1200" b="1" dirty="0" smtClean="0">
                          <a:latin typeface="Calibri"/>
                        </a:rPr>
                        <a:t>ви</a:t>
                      </a:r>
                      <a:r>
                        <a:rPr lang="en-US" sz="1200" b="1" dirty="0" smtClean="0">
                          <a:latin typeface="Calibri"/>
                        </a:rPr>
                        <a:t>a</a:t>
                      </a:r>
                      <a:r>
                        <a:rPr lang="ru-RU" sz="1200" b="1" dirty="0" smtClean="0">
                          <a:latin typeface="Calibri"/>
                        </a:rPr>
                        <a:t>нтн</a:t>
                      </a:r>
                      <a:r>
                        <a:rPr lang="en-US" sz="1200" b="1" dirty="0" smtClean="0">
                          <a:latin typeface="Calibri"/>
                        </a:rPr>
                        <a:t>o</a:t>
                      </a:r>
                      <a:r>
                        <a:rPr lang="ru-RU" sz="1200" b="1" dirty="0" smtClean="0">
                          <a:latin typeface="Calibri"/>
                        </a:rPr>
                        <a:t>сть</a:t>
                      </a:r>
                      <a:r>
                        <a:rPr lang="en-US" sz="1200" b="1" dirty="0" smtClean="0">
                          <a:latin typeface="Calibri"/>
                        </a:rPr>
                        <a:t>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4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</a:rPr>
                        <a:t>Коррум-пирован-ное</a:t>
                      </a:r>
                      <a:r>
                        <a:rPr lang="en-US" sz="1400" b="1" dirty="0" smtClean="0">
                          <a:latin typeface="Calibri"/>
                        </a:rPr>
                        <a:t> </a:t>
                      </a:r>
                      <a:r>
                        <a:rPr lang="ru-RU" sz="1400" b="1" dirty="0" smtClean="0">
                          <a:latin typeface="Calibri"/>
                        </a:rPr>
                        <a:t>гос-во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ru-RU" sz="1200" b="1" dirty="0" smtClean="0">
                          <a:latin typeface="+mn-lt"/>
                          <a:cs typeface="Times New Roman"/>
                        </a:rPr>
                        <a:t>коррупция на свободном рынке </a:t>
                      </a:r>
                      <a:r>
                        <a:rPr lang="en-US" sz="1200" b="1" dirty="0" smtClean="0">
                          <a:latin typeface="Calibri"/>
                          <a:cs typeface="Times New Roman"/>
                        </a:rPr>
                        <a:t>(</a:t>
                      </a:r>
                      <a:r>
                        <a:rPr lang="ru-RU" sz="1200" b="1" dirty="0" smtClean="0">
                          <a:latin typeface="Calibri"/>
                          <a:cs typeface="Times New Roman"/>
                        </a:rPr>
                        <a:t>эндемическая</a:t>
                      </a:r>
                      <a:r>
                        <a:rPr lang="en-US" sz="1200" b="1" dirty="0" smtClean="0">
                          <a:latin typeface="Calibri"/>
                          <a:cs typeface="Times New Roman"/>
                        </a:rPr>
                        <a:t>)</a:t>
                      </a:r>
                      <a:endParaRPr lang="en-US" sz="1200" dirty="0">
                        <a:latin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</a:rPr>
                        <a:t>нормативная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</a:rPr>
                        <a:t>нормативная</a:t>
                      </a:r>
                      <a:r>
                        <a:rPr lang="en-US" sz="1200" b="1" dirty="0" smtClean="0">
                          <a:latin typeface="+mn-lt"/>
                        </a:rPr>
                        <a:t> (</a:t>
                      </a:r>
                      <a:r>
                        <a:rPr lang="ru-RU" sz="1200" b="1" dirty="0" smtClean="0">
                          <a:latin typeface="+mn-lt"/>
                        </a:rPr>
                        <a:t>формальные госзаконы</a:t>
                      </a:r>
                      <a:r>
                        <a:rPr lang="en-US" sz="1200" b="1" dirty="0" smtClean="0">
                          <a:latin typeface="+mn-lt"/>
                        </a:rPr>
                        <a:t>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</a:rPr>
                        <a:t>не соответствует интенции регулятора и доминирующего института</a:t>
                      </a:r>
                      <a:r>
                        <a:rPr lang="en-US" sz="1200" b="1" dirty="0" smtClean="0">
                          <a:latin typeface="Calibri"/>
                        </a:rPr>
                        <a:t> (</a:t>
                      </a:r>
                      <a:r>
                        <a:rPr lang="ru-RU" sz="1200" b="1" dirty="0" smtClean="0">
                          <a:latin typeface="+mn-lt"/>
                        </a:rPr>
                        <a:t>неструктурная</a:t>
                      </a:r>
                      <a:r>
                        <a:rPr lang="en-US" sz="1200" b="1" dirty="0" smtClean="0">
                          <a:latin typeface="+mn-lt"/>
                        </a:rPr>
                        <a:t> </a:t>
                      </a:r>
                      <a:r>
                        <a:rPr lang="ru-RU" sz="1200" b="1" dirty="0" smtClean="0">
                          <a:latin typeface="+mn-lt"/>
                        </a:rPr>
                        <a:t>д</a:t>
                      </a:r>
                      <a:r>
                        <a:rPr lang="en-US" sz="1200" b="1" dirty="0" smtClean="0">
                          <a:latin typeface="+mn-lt"/>
                        </a:rPr>
                        <a:t>e</a:t>
                      </a:r>
                      <a:r>
                        <a:rPr lang="ru-RU" sz="1200" b="1" dirty="0" smtClean="0">
                          <a:latin typeface="+mn-lt"/>
                        </a:rPr>
                        <a:t>ви</a:t>
                      </a:r>
                      <a:r>
                        <a:rPr lang="en-US" sz="1200" b="1" dirty="0" smtClean="0">
                          <a:latin typeface="+mn-lt"/>
                        </a:rPr>
                        <a:t>a</a:t>
                      </a:r>
                      <a:r>
                        <a:rPr lang="ru-RU" sz="1200" b="1" dirty="0" smtClean="0">
                          <a:latin typeface="+mn-lt"/>
                        </a:rPr>
                        <a:t>нтн</a:t>
                      </a:r>
                      <a:r>
                        <a:rPr lang="en-US" sz="1200" b="1" dirty="0" smtClean="0">
                          <a:latin typeface="+mn-lt"/>
                        </a:rPr>
                        <a:t>o</a:t>
                      </a:r>
                      <a:r>
                        <a:rPr lang="ru-RU" sz="1200" b="1" dirty="0" smtClean="0">
                          <a:latin typeface="+mn-lt"/>
                        </a:rPr>
                        <a:t>сть</a:t>
                      </a:r>
                      <a:r>
                        <a:rPr lang="en-US" sz="1200" b="1" dirty="0" smtClean="0">
                          <a:latin typeface="Calibri"/>
                        </a:rPr>
                        <a:t>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523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</a:rPr>
                        <a:t>Захвачен-ное</a:t>
                      </a:r>
                      <a:r>
                        <a:rPr lang="en-US" sz="1400" b="1" dirty="0" smtClean="0">
                          <a:latin typeface="Calibri"/>
                        </a:rPr>
                        <a:t> </a:t>
                      </a:r>
                      <a:r>
                        <a:rPr lang="ru-RU" sz="1400" b="1" dirty="0" smtClean="0">
                          <a:latin typeface="Calibri"/>
                        </a:rPr>
                        <a:t>гос-во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ru-RU" sz="1200" b="1" dirty="0" smtClean="0">
                          <a:latin typeface="Calibri"/>
                          <a:cs typeface="Times New Roman"/>
                        </a:rPr>
                        <a:t>захват гос-ва снизу вверх</a:t>
                      </a:r>
                      <a:endParaRPr lang="en-US" sz="1200" dirty="0">
                        <a:latin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ru-RU" sz="1200" b="1" dirty="0" smtClean="0">
                          <a:latin typeface="Calibri"/>
                          <a:cs typeface="Times New Roman"/>
                        </a:rPr>
                        <a:t>захват гос-ва сверху вниз</a:t>
                      </a:r>
                      <a:endParaRPr lang="en-US" sz="1200" dirty="0">
                        <a:latin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</a:rPr>
                        <a:t>дискрецион-ная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</a:rPr>
                        <a:t>нормативная</a:t>
                      </a:r>
                      <a:r>
                        <a:rPr lang="en-US" sz="1200" b="1" dirty="0" smtClean="0">
                          <a:latin typeface="+mn-lt"/>
                        </a:rPr>
                        <a:t> (</a:t>
                      </a:r>
                      <a:r>
                        <a:rPr lang="ru-RU" sz="1200" b="1" dirty="0" smtClean="0">
                          <a:latin typeface="+mn-lt"/>
                        </a:rPr>
                        <a:t>формальные госзаконы</a:t>
                      </a:r>
                      <a:r>
                        <a:rPr lang="en-US" sz="1200" b="1" dirty="0" smtClean="0">
                          <a:latin typeface="+mn-lt"/>
                        </a:rPr>
                        <a:t>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</a:rPr>
                        <a:t>соответствует интенции регулятора</a:t>
                      </a:r>
                      <a:r>
                        <a:rPr lang="ru-RU" sz="1200" b="1" baseline="0" dirty="0" smtClean="0">
                          <a:latin typeface="Calibri"/>
                        </a:rPr>
                        <a:t>, но не доминирующего института</a:t>
                      </a:r>
                      <a:r>
                        <a:rPr lang="en-US" sz="1200" b="1" dirty="0" smtClean="0">
                          <a:latin typeface="Calibri"/>
                        </a:rPr>
                        <a:t> (</a:t>
                      </a:r>
                      <a:r>
                        <a:rPr lang="ru-RU" sz="1200" b="1" dirty="0" smtClean="0">
                          <a:latin typeface="+mn-lt"/>
                        </a:rPr>
                        <a:t>структурная</a:t>
                      </a:r>
                      <a:r>
                        <a:rPr lang="en-US" sz="1200" b="1" dirty="0" smtClean="0">
                          <a:latin typeface="+mn-lt"/>
                        </a:rPr>
                        <a:t> </a:t>
                      </a:r>
                      <a:r>
                        <a:rPr lang="ru-RU" sz="1200" b="1" dirty="0" smtClean="0">
                          <a:latin typeface="+mn-lt"/>
                        </a:rPr>
                        <a:t>д</a:t>
                      </a:r>
                      <a:r>
                        <a:rPr lang="en-US" sz="1200" b="1" dirty="0" smtClean="0">
                          <a:latin typeface="+mn-lt"/>
                        </a:rPr>
                        <a:t>e</a:t>
                      </a:r>
                      <a:r>
                        <a:rPr lang="ru-RU" sz="1200" b="1" dirty="0" smtClean="0">
                          <a:latin typeface="+mn-lt"/>
                        </a:rPr>
                        <a:t>ви</a:t>
                      </a:r>
                      <a:r>
                        <a:rPr lang="en-US" sz="1200" b="1" dirty="0" smtClean="0">
                          <a:latin typeface="+mn-lt"/>
                        </a:rPr>
                        <a:t>a</a:t>
                      </a:r>
                      <a:r>
                        <a:rPr lang="ru-RU" sz="1200" b="1" dirty="0" smtClean="0">
                          <a:latin typeface="+mn-lt"/>
                        </a:rPr>
                        <a:t>нтн</a:t>
                      </a:r>
                      <a:r>
                        <a:rPr lang="en-US" sz="1200" b="1" dirty="0" smtClean="0">
                          <a:latin typeface="+mn-lt"/>
                        </a:rPr>
                        <a:t>o</a:t>
                      </a:r>
                      <a:r>
                        <a:rPr lang="ru-RU" sz="1200" b="1" dirty="0" smtClean="0">
                          <a:latin typeface="+mn-lt"/>
                        </a:rPr>
                        <a:t>сть</a:t>
                      </a:r>
                      <a:r>
                        <a:rPr lang="en-US" sz="1200" b="1" dirty="0" smtClean="0">
                          <a:latin typeface="Calibri"/>
                        </a:rPr>
                        <a:t>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ru-RU" sz="1200" b="1" dirty="0" smtClean="0">
                          <a:latin typeface="Calibri"/>
                          <a:cs typeface="Times New Roman"/>
                        </a:rPr>
                        <a:t>криминальное</a:t>
                      </a:r>
                      <a:r>
                        <a:rPr lang="en-US" sz="1200" b="1" dirty="0" smtClean="0">
                          <a:latin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cs typeface="Times New Roman"/>
                        </a:rPr>
                        <a:t>гос-во</a:t>
                      </a:r>
                      <a:endParaRPr lang="en-US" sz="1200" dirty="0">
                        <a:latin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</a:rPr>
                        <a:t>дискрецион-ная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</a:rPr>
                        <a:t>дискреционная</a:t>
                      </a:r>
                      <a:r>
                        <a:rPr lang="en-US" sz="1200" b="1" dirty="0" smtClean="0">
                          <a:latin typeface="Calibri"/>
                        </a:rPr>
                        <a:t> (</a:t>
                      </a:r>
                      <a:r>
                        <a:rPr lang="ru-RU" sz="1200" b="1" dirty="0" smtClean="0">
                          <a:latin typeface="Calibri"/>
                        </a:rPr>
                        <a:t>неформальные решения патрона</a:t>
                      </a:r>
                      <a:r>
                        <a:rPr lang="en-US" sz="1200" b="1" dirty="0" smtClean="0">
                          <a:latin typeface="Calibri"/>
                        </a:rPr>
                        <a:t>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</a:rPr>
                        <a:t>соответствует интенции и регулятора, и </a:t>
                      </a:r>
                      <a:r>
                        <a:rPr lang="en-US" sz="1200" b="1" dirty="0" smtClean="0">
                          <a:latin typeface="Calibri"/>
                        </a:rPr>
                        <a:t> </a:t>
                      </a:r>
                      <a:r>
                        <a:rPr lang="ru-RU" sz="1200" b="1" baseline="0" dirty="0" smtClean="0">
                          <a:latin typeface="+mn-lt"/>
                        </a:rPr>
                        <a:t>доминирующего института</a:t>
                      </a:r>
                      <a:r>
                        <a:rPr lang="en-US" sz="1200" b="1" dirty="0" smtClean="0">
                          <a:latin typeface="Calibri"/>
                        </a:rPr>
                        <a:t> (</a:t>
                      </a:r>
                      <a:r>
                        <a:rPr lang="ru-RU" sz="1200" b="1" dirty="0" smtClean="0">
                          <a:latin typeface="Calibri"/>
                        </a:rPr>
                        <a:t>норма</a:t>
                      </a:r>
                      <a:r>
                        <a:rPr lang="en-US" sz="1200" b="1" dirty="0" smtClean="0">
                          <a:latin typeface="Calibri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</a:rPr>
                        <a:t>/</a:t>
                      </a:r>
                      <a:r>
                        <a:rPr lang="en-US" sz="1200" b="1" dirty="0" smtClean="0">
                          <a:latin typeface="Calibri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</a:rPr>
                        <a:t>конститутивный элемент</a:t>
                      </a:r>
                      <a:r>
                        <a:rPr lang="en-US" sz="1200" b="1" dirty="0" smtClean="0">
                          <a:latin typeface="Calibri"/>
                        </a:rPr>
                        <a:t>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78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</a:rPr>
                        <a:t>Крими-нальное</a:t>
                      </a:r>
                      <a:r>
                        <a:rPr lang="en-US" sz="1400" b="1" dirty="0" smtClean="0">
                          <a:latin typeface="Calibri"/>
                        </a:rPr>
                        <a:t> </a:t>
                      </a:r>
                      <a:r>
                        <a:rPr lang="ru-RU" sz="1400" b="1" dirty="0" smtClean="0">
                          <a:latin typeface="Calibri"/>
                        </a:rPr>
                        <a:t>гос-во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en-US" sz="1200" dirty="0">
                        <a:latin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9" name="Egyenes összekötő nyíllal 4"/>
          <p:cNvSpPr>
            <a:spLocks noChangeShapeType="1"/>
          </p:cNvSpPr>
          <p:nvPr/>
        </p:nvSpPr>
        <p:spPr bwMode="auto">
          <a:xfrm rot="5400000" flipV="1">
            <a:off x="922452" y="3196962"/>
            <a:ext cx="1584176" cy="45720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780609832"/>
              </p:ext>
            </p:extLst>
          </p:nvPr>
        </p:nvGraphicFramePr>
        <p:xfrm>
          <a:off x="287017" y="267494"/>
          <a:ext cx="8605463" cy="4806696"/>
        </p:xfrm>
        <a:graphic>
          <a:graphicData uri="http://schemas.openxmlformats.org/drawingml/2006/table">
            <a:tbl>
              <a:tblPr/>
              <a:tblGrid>
                <a:gridCol w="1116631"/>
                <a:gridCol w="1080120"/>
                <a:gridCol w="1875360"/>
                <a:gridCol w="1581315"/>
                <a:gridCol w="1581315"/>
                <a:gridCol w="1370722"/>
              </a:tblGrid>
              <a:tr h="24131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Сила государства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«Легитима-ция»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рейдерства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Инициатор или клиент рейдерских захватов компаний</a:t>
                      </a: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666386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рганизованная верхушка</a:t>
                      </a:r>
                      <a:r>
                        <a:rPr lang="en-US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главный патрон</a:t>
                      </a:r>
                      <a:r>
                        <a:rPr lang="en-US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высшая политическая власть</a:t>
                      </a:r>
                      <a:r>
                        <a:rPr lang="en-US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Органы власти низшего или среднего уровня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Кокуренты, предприниматели или</a:t>
                      </a:r>
                      <a:r>
                        <a:rPr lang="en-US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 o</a:t>
                      </a: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лигархи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+mn-lt"/>
                          <a:ea typeface="Calibri"/>
                          <a:cs typeface="Times New Roman"/>
                        </a:rPr>
                        <a:t>Организованное «подполье»: преступные группировки</a:t>
                      </a:r>
                      <a:endParaRPr lang="hu-H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3502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Сильное гос-во</a:t>
                      </a:r>
                      <a:endParaRPr lang="hu-HU" sz="14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baseline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baseline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baseline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6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6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Слабое гос-во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Белое рейдерство</a:t>
                      </a:r>
                      <a:endParaRPr lang="hu-HU" sz="1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XXXXXXXXXXXXXXXXXXXXXXXXXXXXXXXXXXXXXXX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XXXXXXXXXXXXXXXXX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542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Серое рейдерство</a:t>
                      </a:r>
                      <a:endParaRPr lang="hu-H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XXXXXXXXXXXXXXX</a:t>
                      </a:r>
                      <a:endParaRPr lang="en-US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374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Черное рейдерство</a:t>
                      </a:r>
                      <a:endParaRPr lang="hu-H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10">
                <a:tc rowSpan="4"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 smtClean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+mj-lt"/>
                          <a:ea typeface="Calibri"/>
                          <a:cs typeface="Times New Roman"/>
                        </a:rPr>
                        <a:t>Институциональная среда</a:t>
                      </a:r>
                      <a:r>
                        <a:rPr lang="en-US" sz="1400" b="1" dirty="0" smtClean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+mj-lt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en-US" sz="1400" b="1" dirty="0" smtClean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+mj-lt"/>
                          <a:ea typeface="Calibri"/>
                          <a:cs typeface="Times New Roman"/>
                        </a:rPr>
                        <a:t>характеристики</a:t>
                      </a:r>
                      <a:r>
                        <a:rPr lang="ru-RU" sz="1400" b="1" baseline="0" dirty="0" smtClean="0">
                          <a:latin typeface="+mj-lt"/>
                          <a:ea typeface="Calibri"/>
                          <a:cs typeface="Times New Roman"/>
                        </a:rPr>
                        <a:t> рейдерских захватов</a:t>
                      </a:r>
                      <a:endParaRPr lang="hu-HU" sz="14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Криминальное</a:t>
                      </a:r>
                      <a:r>
                        <a:rPr lang="en-US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гос-во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Государственная</a:t>
                      </a:r>
                      <a:r>
                        <a:rPr lang="en-US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преступность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Корпоративная</a:t>
                      </a:r>
                      <a:r>
                        <a:rPr lang="en-US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преступность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Преступность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782">
                <a:tc gridSpan="2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n-lt"/>
                          <a:ea typeface="Calibri"/>
                          <a:cs typeface="Times New Roman"/>
                        </a:rPr>
                        <a:t>Пирамидальная патрональная система</a:t>
                      </a:r>
                      <a:endParaRPr lang="hu-HU" sz="13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Мульти-пирамидальная патрональная система</a:t>
                      </a:r>
                      <a:endParaRPr lang="hu-HU" sz="14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4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41310">
                <a:tc gridSpan="2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 smtClean="0">
                          <a:latin typeface="+mj-lt"/>
                          <a:ea typeface="Calibri"/>
                          <a:cs typeface="Times New Roman"/>
                        </a:rPr>
                        <a:t>Mo</a:t>
                      </a:r>
                      <a:r>
                        <a:rPr lang="ru-RU" sz="1300" b="1" dirty="0" smtClean="0">
                          <a:latin typeface="+mj-lt"/>
                          <a:ea typeface="Calibri"/>
                          <a:cs typeface="Times New Roman"/>
                        </a:rPr>
                        <a:t>н</a:t>
                      </a:r>
                      <a:r>
                        <a:rPr lang="en-US" sz="1300" b="1" dirty="0" smtClean="0">
                          <a:latin typeface="+mj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300" b="1" dirty="0" smtClean="0">
                          <a:latin typeface="+mj-lt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en-US" sz="1300" b="1" dirty="0" smtClean="0">
                          <a:latin typeface="+mj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300" b="1" dirty="0" smtClean="0">
                          <a:latin typeface="+mj-lt"/>
                          <a:ea typeface="Calibri"/>
                          <a:cs typeface="Times New Roman"/>
                        </a:rPr>
                        <a:t>лизированный</a:t>
                      </a:r>
                      <a:endParaRPr lang="hu-HU" sz="13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j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400" b="1" dirty="0" smtClean="0">
                          <a:latin typeface="+mj-lt"/>
                          <a:ea typeface="Calibri"/>
                          <a:cs typeface="Times New Roman"/>
                        </a:rPr>
                        <a:t>лигархический</a:t>
                      </a:r>
                      <a:endParaRPr lang="hu-HU" sz="14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+mj-lt"/>
                          <a:ea typeface="Calibri"/>
                          <a:cs typeface="Times New Roman"/>
                        </a:rPr>
                        <a:t>Конкурентный</a:t>
                      </a:r>
                      <a:endParaRPr lang="hu-HU" sz="14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238">
                <a:tc gridSpan="2"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+mj-lt"/>
                          <a:ea typeface="Calibri"/>
                          <a:cs typeface="Times New Roman"/>
                        </a:rPr>
                        <a:t>Захват рынка</a:t>
                      </a:r>
                      <a:r>
                        <a:rPr lang="hu-HU" sz="1300" b="1" baseline="0" dirty="0" smtClean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b="1" baseline="0" dirty="0" smtClean="0">
                          <a:latin typeface="+mj-lt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ru-RU" sz="1300" b="1" baseline="0" dirty="0" smtClean="0">
                          <a:latin typeface="+mj-lt"/>
                          <a:ea typeface="Calibri"/>
                          <a:cs typeface="Times New Roman"/>
                        </a:rPr>
                        <a:t>гос-ва</a:t>
                      </a:r>
                      <a:r>
                        <a:rPr lang="en-US" sz="1300" b="1" baseline="0" dirty="0" smtClean="0">
                          <a:latin typeface="+mj-lt"/>
                          <a:ea typeface="Calibri"/>
                          <a:cs typeface="Times New Roman"/>
                        </a:rPr>
                        <a:t> + </a:t>
                      </a:r>
                      <a:r>
                        <a:rPr lang="hu-HU" sz="1300" b="1" baseline="0" dirty="0" smtClean="0">
                          <a:latin typeface="+mj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300" b="1" baseline="0" dirty="0" smtClean="0">
                          <a:latin typeface="+mj-lt"/>
                          <a:ea typeface="Calibri"/>
                          <a:cs typeface="Times New Roman"/>
                        </a:rPr>
                        <a:t>лигархический захват</a:t>
                      </a:r>
                      <a:endParaRPr lang="hu-HU" sz="13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baseline="0" dirty="0" smtClean="0">
                          <a:latin typeface="+mj-lt"/>
                          <a:ea typeface="Calibri"/>
                          <a:cs typeface="Times New Roman"/>
                        </a:rPr>
                        <a:t>Захват р</a:t>
                      </a:r>
                      <a:r>
                        <a:rPr lang="ru-RU" sz="1400" b="1" dirty="0" smtClean="0">
                          <a:latin typeface="+mj-lt"/>
                          <a:ea typeface="Calibri"/>
                          <a:cs typeface="Times New Roman"/>
                        </a:rPr>
                        <a:t>ынка</a:t>
                      </a:r>
                      <a:r>
                        <a:rPr lang="en-US" sz="1400" b="1" baseline="0" dirty="0" smtClean="0">
                          <a:latin typeface="+mj-lt"/>
                          <a:ea typeface="Calibri"/>
                          <a:cs typeface="Times New Roman"/>
                        </a:rPr>
                        <a:t> + </a:t>
                      </a:r>
                      <a:r>
                        <a:rPr lang="ru-RU" sz="1400" b="1" baseline="0" dirty="0" smtClean="0">
                          <a:latin typeface="+mj-lt"/>
                          <a:ea typeface="Calibri"/>
                          <a:cs typeface="Times New Roman"/>
                        </a:rPr>
                        <a:t>государства</a:t>
                      </a:r>
                      <a:endParaRPr lang="hu-HU" sz="14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+mj-lt"/>
                          <a:ea typeface="Calibri"/>
                          <a:cs typeface="Times New Roman"/>
                        </a:rPr>
                        <a:t>Неприменимо</a:t>
                      </a:r>
                      <a:endParaRPr lang="hu-HU" sz="14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4449" name="Rectangle 1"/>
          <p:cNvSpPr>
            <a:spLocks noChangeArrowheads="1"/>
          </p:cNvSpPr>
          <p:nvPr/>
        </p:nvSpPr>
        <p:spPr bwMode="auto">
          <a:xfrm>
            <a:off x="0" y="-92546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ипы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некоторые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черты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рейдерства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посткоммунистических режимах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899592" y="1779662"/>
            <a:ext cx="0" cy="115212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2009"/>
            <a:ext cx="8229600" cy="62753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ru-RU" sz="2200" b="1" dirty="0" smtClean="0"/>
              <a:t>Модели коррупции</a:t>
            </a:r>
            <a:r>
              <a:rPr lang="en-US" sz="2200" b="1" dirty="0" smtClean="0"/>
              <a:t> </a:t>
            </a:r>
            <a:r>
              <a:rPr lang="ru-RU" sz="2200" b="1" dirty="0" smtClean="0"/>
              <a:t>и</a:t>
            </a:r>
            <a:r>
              <a:rPr lang="en-US" sz="2200" b="1" dirty="0" smtClean="0"/>
              <a:t> </a:t>
            </a:r>
            <a:r>
              <a:rPr lang="ru-RU" sz="2200" b="1" dirty="0" smtClean="0"/>
              <a:t>реакция государства</a:t>
            </a:r>
            <a:r>
              <a:rPr lang="en-US" sz="2200" b="1" dirty="0" smtClean="0"/>
              <a:t> </a:t>
            </a:r>
            <a:r>
              <a:rPr lang="ru-RU" sz="2200" b="1" dirty="0" smtClean="0"/>
              <a:t>при</a:t>
            </a:r>
            <a:r>
              <a:rPr lang="hu-HU" sz="2200" b="1" dirty="0"/>
              <a:t/>
            </a:r>
            <a:br>
              <a:rPr lang="hu-HU" sz="2200" b="1" dirty="0"/>
            </a:br>
            <a:r>
              <a:rPr lang="ru-RU" sz="2200" b="1" dirty="0" smtClean="0"/>
              <a:t>трех</a:t>
            </a:r>
            <a:r>
              <a:rPr lang="en-US" sz="2200" b="1" dirty="0" smtClean="0"/>
              <a:t> </a:t>
            </a:r>
            <a:r>
              <a:rPr lang="ru-RU" sz="2200" b="1" dirty="0" smtClean="0"/>
              <a:t>идеально-типических</a:t>
            </a:r>
            <a:r>
              <a:rPr lang="en-US" sz="2200" b="1" dirty="0" smtClean="0"/>
              <a:t> </a:t>
            </a:r>
            <a:r>
              <a:rPr lang="ru-RU" sz="2200" b="1" dirty="0" smtClean="0"/>
              <a:t>политических</a:t>
            </a:r>
            <a:r>
              <a:rPr lang="en-US" sz="2200" b="1" dirty="0" smtClean="0"/>
              <a:t> </a:t>
            </a:r>
            <a:r>
              <a:rPr lang="ru-RU" sz="2200" b="1" dirty="0" smtClean="0"/>
              <a:t>р</a:t>
            </a:r>
            <a:r>
              <a:rPr lang="en-US" sz="2200" b="1" dirty="0" smtClean="0"/>
              <a:t>e</a:t>
            </a:r>
            <a:r>
              <a:rPr lang="ru-RU" sz="2200" b="1" dirty="0" smtClean="0"/>
              <a:t>жимах</a:t>
            </a:r>
            <a:endParaRPr lang="hu-HU" sz="2200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31522212"/>
              </p:ext>
            </p:extLst>
          </p:nvPr>
        </p:nvGraphicFramePr>
        <p:xfrm>
          <a:off x="107504" y="771550"/>
          <a:ext cx="8928994" cy="4332816"/>
        </p:xfrm>
        <a:graphic>
          <a:graphicData uri="http://schemas.openxmlformats.org/drawingml/2006/table">
            <a:tbl>
              <a:tblPr/>
              <a:tblGrid>
                <a:gridCol w="2775698"/>
                <a:gridCol w="3166446"/>
                <a:gridCol w="2986850"/>
              </a:tblGrid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Либеральная демократия</a:t>
                      </a:r>
                      <a:endParaRPr lang="en-US" sz="20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Посткоммунистическая</a:t>
                      </a:r>
                      <a:r>
                        <a:rPr lang="en-US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en-US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тр</a:t>
                      </a:r>
                      <a:r>
                        <a:rPr lang="en-US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r>
                        <a:rPr lang="en-US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льная</a:t>
                      </a:r>
                      <a:r>
                        <a:rPr lang="en-US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 a</a:t>
                      </a: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втокр</a:t>
                      </a:r>
                      <a:r>
                        <a:rPr lang="en-US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тия</a:t>
                      </a:r>
                      <a:endParaRPr lang="en-US" sz="20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Коммунистический</a:t>
                      </a:r>
                      <a:r>
                        <a:rPr lang="en-US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режим</a:t>
                      </a:r>
                      <a:endParaRPr lang="en-US" sz="20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4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39825" algn="l"/>
                        </a:tabLst>
                      </a:pPr>
                      <a:r>
                        <a:rPr lang="ru-RU" sz="1600" b="1" noProof="0" dirty="0" smtClean="0">
                          <a:latin typeface="+mn-lt"/>
                          <a:ea typeface="Calibri"/>
                          <a:cs typeface="Times New Roman"/>
                        </a:rPr>
                        <a:t>коррупция </a:t>
                      </a:r>
                      <a:r>
                        <a:rPr lang="en-US" sz="1600" b="1" noProof="0" dirty="0" smtClean="0"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600" b="1" noProof="0" dirty="0" smtClean="0">
                          <a:latin typeface="+mn-lt"/>
                          <a:ea typeface="Calibri"/>
                          <a:cs typeface="Times New Roman"/>
                        </a:rPr>
                        <a:t>т излишков</a:t>
                      </a:r>
                      <a:endParaRPr lang="en-US" sz="1600" b="1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noProof="0" dirty="0" smtClean="0">
                          <a:latin typeface="+mn-lt"/>
                          <a:ea typeface="Calibri"/>
                          <a:cs typeface="Times New Roman"/>
                        </a:rPr>
                        <a:t>неприменимо</a:t>
                      </a:r>
                      <a:endParaRPr lang="en-US" sz="1600" b="1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коррупция от дефицита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6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39825" algn="l"/>
                        </a:tabLst>
                        <a:defRPr/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коррупция продавцов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noProof="0" dirty="0" smtClean="0">
                          <a:latin typeface="+mn-lt"/>
                          <a:ea typeface="Calibri"/>
                          <a:cs typeface="Times New Roman"/>
                        </a:rPr>
                        <a:t>неприменимо</a:t>
                      </a:r>
                      <a:endParaRPr lang="en-US" sz="1600" b="1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noProof="0" dirty="0" smtClean="0">
                          <a:latin typeface="+mn-lt"/>
                          <a:ea typeface="Calibri"/>
                          <a:cs typeface="Times New Roman"/>
                        </a:rPr>
                        <a:t>коррупция</a:t>
                      </a:r>
                      <a:r>
                        <a:rPr lang="en-US" sz="1600" b="1" noProof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noProof="0" dirty="0" smtClean="0">
                          <a:latin typeface="+mn-lt"/>
                          <a:ea typeface="Calibri"/>
                          <a:cs typeface="Times New Roman"/>
                        </a:rPr>
                        <a:t>покупателей</a:t>
                      </a:r>
                      <a:endParaRPr lang="en-US" sz="1600" b="1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39825" algn="l"/>
                        </a:tabLst>
                        <a:defRPr/>
                      </a:pPr>
                      <a:r>
                        <a:rPr lang="ru-R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коррупция на конкурентном рынке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коррупция на реляционном рынке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коррупция на административном рынке</a:t>
                      </a:r>
                      <a:r>
                        <a:rPr lang="hu-H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7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39825" algn="l"/>
                        </a:tabLst>
                        <a:defRPr/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система, уничтожающая коррупцию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система, утверждающая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коррупцию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система, смазывающая</a:t>
                      </a:r>
                      <a:r>
                        <a:rPr lang="hu-H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коррупцию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2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39825" algn="l"/>
                        </a:tabLst>
                        <a:defRPr/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обычно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нормативно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преследуется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селективно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поощряется</a:t>
                      </a:r>
                      <a:r>
                        <a:rPr lang="hu-HU" sz="16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 (</a:t>
                      </a:r>
                      <a:r>
                        <a:rPr lang="ru-RU" sz="1600" b="1" i="0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крыша</a:t>
                      </a:r>
                      <a:r>
                        <a:rPr lang="hu-HU" sz="1600" b="1" i="0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hu-HU" sz="1600" b="1" i="0" u="sng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i="0" u="sng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или</a:t>
                      </a:r>
                      <a:r>
                        <a:rPr lang="hu-HU" sz="1600" b="1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преследуется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терпима в умеренных масштабах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0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Calibri"/>
                          <a:ea typeface="Calibri"/>
                          <a:cs typeface="Times New Roman"/>
                        </a:rPr>
                        <a:t>беспристрастное правосудие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Calibri"/>
                          <a:ea typeface="Calibri"/>
                          <a:cs typeface="Times New Roman"/>
                        </a:rPr>
                        <a:t>политически селективое правосудие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Calibri"/>
                          <a:ea typeface="Calibri"/>
                          <a:cs typeface="Times New Roman"/>
                        </a:rPr>
                        <a:t>показательные процессы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90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Calibri"/>
                          <a:ea typeface="Calibri"/>
                          <a:cs typeface="Times New Roman"/>
                        </a:rPr>
                        <a:t>доказательства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совершено преступление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дело возбуждается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втоматически</a:t>
                      </a:r>
                      <a:endParaRPr lang="hu-H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Calibri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600" b="1" dirty="0" smtClean="0">
                          <a:latin typeface="Calibri"/>
                          <a:ea typeface="Calibri"/>
                          <a:cs typeface="Times New Roman"/>
                        </a:rPr>
                        <a:t>мпр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600" b="1" dirty="0" smtClean="0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600" b="1" dirty="0" smtClean="0">
                          <a:latin typeface="Calibri"/>
                          <a:ea typeface="Calibri"/>
                          <a:cs typeface="Times New Roman"/>
                        </a:rPr>
                        <a:t>т</a:t>
                      </a:r>
                      <a:endParaRPr lang="hu-HU" sz="16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совершено преступление,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дело возбуждается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 основе политического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решения</a:t>
                      </a:r>
                      <a:endParaRPr lang="hu-H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Calibri"/>
                          <a:ea typeface="Calibri"/>
                          <a:cs typeface="Times New Roman"/>
                        </a:rPr>
                        <a:t>сфабрикованное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Calibri"/>
                          <a:ea typeface="Calibri"/>
                          <a:cs typeface="Times New Roman"/>
                        </a:rPr>
                        <a:t>обвинение</a:t>
                      </a:r>
                      <a:endParaRPr lang="hu-HU" sz="16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преступление не совершено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дело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возбуждается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 основе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политического решения</a:t>
                      </a:r>
                      <a:endParaRPr lang="hu-H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11057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51470"/>
            <a:ext cx="9144000" cy="10081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b="1" dirty="0" smtClean="0"/>
              <a:t>П</a:t>
            </a:r>
            <a:r>
              <a:rPr lang="hu-HU" b="1" dirty="0" smtClean="0"/>
              <a:t>a</a:t>
            </a:r>
            <a:r>
              <a:rPr lang="ru-RU" b="1" dirty="0" smtClean="0"/>
              <a:t>тронажная</a:t>
            </a:r>
            <a:r>
              <a:rPr lang="hu-HU" b="1" dirty="0" smtClean="0"/>
              <a:t> </a:t>
            </a:r>
            <a:r>
              <a:rPr lang="ru-RU" b="1" dirty="0" smtClean="0"/>
              <a:t>политика</a:t>
            </a:r>
            <a:r>
              <a:rPr lang="hu-HU" b="1" dirty="0" smtClean="0"/>
              <a:t>: </a:t>
            </a:r>
            <a:r>
              <a:rPr lang="ru-RU" b="1" dirty="0" smtClean="0"/>
              <a:t>государственные</a:t>
            </a:r>
            <a:r>
              <a:rPr lang="en-US" b="1" dirty="0" smtClean="0"/>
              <a:t> </a:t>
            </a:r>
            <a:r>
              <a:rPr lang="ru-RU" b="1" dirty="0" smtClean="0"/>
              <a:t>функции</a:t>
            </a:r>
            <a:r>
              <a:rPr lang="en-US" b="1" dirty="0" smtClean="0"/>
              <a:t> </a:t>
            </a:r>
            <a:r>
              <a:rPr lang="ru-RU" b="1" dirty="0" smtClean="0"/>
              <a:t>подчинены</a:t>
            </a:r>
            <a:r>
              <a:rPr lang="en-US" b="1" dirty="0" smtClean="0"/>
              <a:t> </a:t>
            </a:r>
            <a:r>
              <a:rPr lang="ru-RU" b="1" dirty="0" smtClean="0"/>
              <a:t>частным интересам</a:t>
            </a:r>
            <a:endParaRPr lang="en-US" b="1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40430528"/>
              </p:ext>
            </p:extLst>
          </p:nvPr>
        </p:nvGraphicFramePr>
        <p:xfrm>
          <a:off x="323528" y="1128120"/>
          <a:ext cx="8568952" cy="3953624"/>
        </p:xfrm>
        <a:graphic>
          <a:graphicData uri="http://schemas.openxmlformats.org/drawingml/2006/table">
            <a:tbl>
              <a:tblPr/>
              <a:tblGrid>
                <a:gridCol w="612068"/>
                <a:gridCol w="2340260"/>
                <a:gridCol w="5616624"/>
              </a:tblGrid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Основа</a:t>
                      </a:r>
                      <a:r>
                        <a:rPr lang="ru-RU" sz="20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употребленных понятий</a:t>
                      </a:r>
                      <a:endParaRPr lang="en-US" sz="20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20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льтернативные понятия</a:t>
                      </a:r>
                      <a:r>
                        <a:rPr lang="en-US" sz="20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для описания</a:t>
                      </a:r>
                      <a:r>
                        <a:rPr lang="en-US" sz="20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</a:t>
                      </a:r>
                      <a:r>
                        <a:rPr lang="en-US" sz="20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20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тронажа</a:t>
                      </a:r>
                      <a:r>
                        <a:rPr lang="en-US" sz="20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</a:t>
                      </a:r>
                      <a:r>
                        <a:rPr lang="en-US" sz="20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посткоммунистических</a:t>
                      </a:r>
                      <a:r>
                        <a:rPr lang="en-US" sz="20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</a:t>
                      </a:r>
                      <a:r>
                        <a:rPr lang="en-US" sz="20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ru-RU" sz="20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жимах</a:t>
                      </a:r>
                      <a:endParaRPr lang="en-US" sz="20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ктор</a:t>
                      </a:r>
                      <a:endParaRPr lang="en-US" sz="20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етевое</a:t>
                      </a:r>
                      <a:r>
                        <a:rPr lang="en-US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патрональное</a:t>
                      </a:r>
                      <a:r>
                        <a:rPr lang="en-US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/ </a:t>
                      </a: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клановое</a:t>
                      </a:r>
                      <a:r>
                        <a:rPr lang="hu-H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государство</a:t>
                      </a:r>
                      <a:endParaRPr lang="en-US" sz="20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кция</a:t>
                      </a:r>
                      <a:r>
                        <a:rPr lang="en-US" sz="2000" b="1" kern="1200" baseline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2000" b="1" kern="1200" baseline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нацеленная на власть</a:t>
                      </a:r>
                      <a:r>
                        <a:rPr lang="en-US" sz="2000" b="1" kern="1200" baseline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hu-HU" sz="20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патримониальное</a:t>
                      </a: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/ </a:t>
                      </a: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неопатримониальное</a:t>
                      </a: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hu-HU" sz="2000" b="1" kern="1200" dirty="0" smtClean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государство</a:t>
                      </a:r>
                      <a:endParaRPr lang="hu-HU" sz="20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4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кция</a:t>
                      </a:r>
                      <a:r>
                        <a:rPr lang="en-US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нацеленная на</a:t>
                      </a:r>
                      <a:r>
                        <a:rPr lang="en-US" sz="2000" b="1" baseline="0" noProof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="1" baseline="0" noProof="0" dirty="0" smtClean="0">
                          <a:latin typeface="Calibri"/>
                          <a:ea typeface="Calibri"/>
                          <a:cs typeface="Times New Roman"/>
                        </a:rPr>
                        <a:t>имущественные блага</a:t>
                      </a:r>
                      <a:r>
                        <a:rPr lang="en-US" sz="2000" b="1" baseline="0" noProof="0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en-US" sz="20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государство</a:t>
                      </a:r>
                      <a:r>
                        <a:rPr lang="en-US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рантье</a:t>
                      </a:r>
                      <a:r>
                        <a:rPr lang="en-US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 / </a:t>
                      </a: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клептократическое</a:t>
                      </a:r>
                      <a:r>
                        <a:rPr lang="en-US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 / </a:t>
                      </a: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хищническое государство</a:t>
                      </a:r>
                      <a:endParaRPr lang="en-US" sz="20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769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noProof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Законность</a:t>
                      </a:r>
                      <a:endParaRPr lang="en-US" sz="2000" b="1" kern="1200" noProof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noProof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коррумпированное</a:t>
                      </a:r>
                      <a:r>
                        <a:rPr lang="en-US" sz="2000" b="1" kern="1200" noProof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/ </a:t>
                      </a:r>
                      <a:r>
                        <a:rPr lang="ru-RU" sz="2000" b="1" kern="1200" noProof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захваченное</a:t>
                      </a:r>
                      <a:r>
                        <a:rPr lang="en-US" sz="2000" b="1" kern="1200" noProof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/ </a:t>
                      </a:r>
                      <a:r>
                        <a:rPr lang="ru-RU" sz="2000" b="1" kern="1200" noProof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криминальное государство</a:t>
                      </a:r>
                      <a:endParaRPr lang="en-US" sz="2000" b="1" kern="1200" noProof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14824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06747643"/>
              </p:ext>
            </p:extLst>
          </p:nvPr>
        </p:nvGraphicFramePr>
        <p:xfrm>
          <a:off x="16768" y="1204036"/>
          <a:ext cx="9091736" cy="3743978"/>
        </p:xfrm>
        <a:graphic>
          <a:graphicData uri="http://schemas.openxmlformats.org/drawingml/2006/table">
            <a:tbl>
              <a:tblPr/>
              <a:tblGrid>
                <a:gridCol w="306760"/>
                <a:gridCol w="1584176"/>
                <a:gridCol w="3528392"/>
                <a:gridCol w="3672408"/>
              </a:tblGrid>
              <a:tr h="5367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ип</a:t>
                      </a: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госу</a:t>
                      </a:r>
                      <a:r>
                        <a:rPr lang="hu-HU" sz="1800" b="1" dirty="0" smtClean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дарства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Интерпретационные</a:t>
                      </a: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уровни категории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К какому свойству государства относится категория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67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  <a:endParaRPr lang="hu-H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Гос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ударст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во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функционирует посредством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формальных институтов</a:t>
                      </a:r>
                      <a:r>
                        <a:rPr lang="hu-HU" sz="900" b="1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hu-H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Mo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нопольное право уполномочивать на законное применение 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насилия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Институт, с помощью которого правящая элита осуществляет законное принуждение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42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С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тевое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государство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1‐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свойство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растущий неформальный характер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связей внутри и между разными частями государства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Праящая элита осуществляет власть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главным образом через</a:t>
                      </a:r>
                      <a:r>
                        <a:rPr lang="ru-RU" sz="14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неформальные властные сети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27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Патрональное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государство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1‐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2‐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свойства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персональный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патрональный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иерархический характер правящей элиты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Внутренняя зависимость правящей элиты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тронажно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клиентарные отношения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патрональная властная сеть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49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  <a:endParaRPr lang="hu-H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Клановое государство</a:t>
                      </a:r>
                      <a:r>
                        <a:rPr lang="hu-HU" sz="1800" b="1" dirty="0">
                          <a:latin typeface="Calibri"/>
                        </a:rPr>
                        <a:t/>
                      </a:r>
                      <a:br>
                        <a:rPr lang="hu-HU" sz="1800" b="1" dirty="0">
                          <a:latin typeface="Calibri"/>
                        </a:rPr>
                      </a:b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     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1‐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+ 2‐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+ 3‐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en-US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latin typeface="+mn-lt"/>
                          <a:ea typeface="Calibri"/>
                          <a:cs typeface="Times New Roman"/>
                        </a:rPr>
                        <a:t>свойства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строение правящей элиты как приемной политической семьи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политическо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экономический клан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Антропологическая структура</a:t>
                      </a:r>
                      <a:r>
                        <a:rPr lang="ru-RU" sz="14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и культурные модели правящей элиты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artalom helye 7"/>
          <p:cNvSpPr>
            <a:spLocks noGrp="1"/>
          </p:cNvSpPr>
          <p:nvPr>
            <p:ph idx="1"/>
          </p:nvPr>
        </p:nvSpPr>
        <p:spPr>
          <a:xfrm>
            <a:off x="0" y="216024"/>
            <a:ext cx="9144000" cy="771550"/>
          </a:xfrm>
        </p:spPr>
        <p:txBody>
          <a:bodyPr>
            <a:no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Кто актор</a:t>
            </a:r>
            <a:r>
              <a:rPr kumimoji="0" lang="hu-H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? </a:t>
            </a: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Интерпретационные</a:t>
            </a:r>
            <a:r>
              <a:rPr kumimoji="0" lang="en-US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уровни категорий для описания мафиозного</a:t>
            </a:r>
            <a:r>
              <a:rPr kumimoji="0" lang="en-US" sz="2000" b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государства</a:t>
            </a:r>
            <a:endParaRPr kumimoji="0" lang="en-US" sz="2000" b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143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6333</TotalTime>
  <Words>1746</Words>
  <Application>Microsoft Office PowerPoint</Application>
  <PresentationFormat>Diavetítés a képernyőre (16:9 oldalarány)</PresentationFormat>
  <Paragraphs>361</Paragraphs>
  <Slides>14</Slides>
  <Notes>7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5" baseType="lpstr">
      <vt:lpstr>Office-téma</vt:lpstr>
      <vt:lpstr>Слепые пятна в изучении коррупции: От мелкой кoррупции к криминальному государству</vt:lpstr>
      <vt:lpstr>Допущения в индикаторах коррупции TI</vt:lpstr>
      <vt:lpstr>Что может и чего не может измерять ИВК?</vt:lpstr>
      <vt:lpstr>Основные черты четырех уровней кoррупции</vt:lpstr>
      <vt:lpstr>Отношение различных государств к коррупции</vt:lpstr>
      <vt:lpstr>6. dia</vt:lpstr>
      <vt:lpstr>Модели коррупции и реакция государства при трех идеально-типических политических рeжимах</vt:lpstr>
      <vt:lpstr>8. dia</vt:lpstr>
      <vt:lpstr>9. dia</vt:lpstr>
      <vt:lpstr>Какое действие?  Интерпретационные уровни категорий для описания мафиозного государства</vt:lpstr>
      <vt:lpstr>Законно ли действие?  Интерпретационные уровни категорий для описания мафиозного государства</vt:lpstr>
      <vt:lpstr>12. dia</vt:lpstr>
      <vt:lpstr>Первичные характеристики отношений между государством и частной собственностью при трех идеально-типических политических рeжимах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Typical Connection between forms of corruption and actors in relational economies</dc:title>
  <dc:creator>Magyar Bálint</dc:creator>
  <cp:lastModifiedBy>Magyar Bálint</cp:lastModifiedBy>
  <cp:revision>1418</cp:revision>
  <dcterms:created xsi:type="dcterms:W3CDTF">2018-01-22T12:52:38Z</dcterms:created>
  <dcterms:modified xsi:type="dcterms:W3CDTF">2019-04-24T16:26:43Z</dcterms:modified>
</cp:coreProperties>
</file>