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8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9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1"/>
  </p:notesMasterIdLst>
  <p:sldIdLst>
    <p:sldId id="283" r:id="rId2"/>
    <p:sldId id="284" r:id="rId3"/>
    <p:sldId id="318" r:id="rId4"/>
    <p:sldId id="281" r:id="rId5"/>
    <p:sldId id="317" r:id="rId6"/>
    <p:sldId id="285" r:id="rId7"/>
    <p:sldId id="330" r:id="rId8"/>
    <p:sldId id="286" r:id="rId9"/>
    <p:sldId id="326" r:id="rId10"/>
    <p:sldId id="327" r:id="rId11"/>
    <p:sldId id="328" r:id="rId12"/>
    <p:sldId id="297" r:id="rId13"/>
    <p:sldId id="334" r:id="rId14"/>
    <p:sldId id="331" r:id="rId15"/>
    <p:sldId id="333" r:id="rId16"/>
    <p:sldId id="298" r:id="rId17"/>
    <p:sldId id="299" r:id="rId18"/>
    <p:sldId id="300" r:id="rId19"/>
    <p:sldId id="301" r:id="rId20"/>
    <p:sldId id="302" r:id="rId21"/>
    <p:sldId id="303" r:id="rId22"/>
    <p:sldId id="335" r:id="rId23"/>
    <p:sldId id="306" r:id="rId24"/>
    <p:sldId id="307" r:id="rId25"/>
    <p:sldId id="308" r:id="rId26"/>
    <p:sldId id="309" r:id="rId27"/>
    <p:sldId id="310" r:id="rId28"/>
    <p:sldId id="311" r:id="rId29"/>
    <p:sldId id="329" r:id="rId30"/>
    <p:sldId id="312" r:id="rId31"/>
    <p:sldId id="313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263" r:id="rId40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9462" autoAdjust="0"/>
  </p:normalViewPr>
  <p:slideViewPr>
    <p:cSldViewPr>
      <p:cViewPr varScale="1">
        <p:scale>
          <a:sx n="97" d="100"/>
          <a:sy n="97" d="100"/>
        </p:scale>
        <p:origin x="852" y="7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демократия (Эстония, Чехия)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втократия (Венгрия, Россия, Среднеазиатские респ.)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b="1" dirty="0" smtClean="0"/>
            <a:t>Бюрократическая </a:t>
          </a:r>
          <a:r>
            <a:rPr lang="hu-HU" sz="1400" b="1" dirty="0" smtClean="0"/>
            <a:t>a</a:t>
          </a:r>
          <a:r>
            <a:rPr lang="ru-RU" sz="1400" b="1" dirty="0" smtClean="0"/>
            <a:t>втократия (Китай, Вьетнам)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 (Болгария, Румыния)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Коммунистическая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 (Северная Корея)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 (Польша)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707" custLinFactNeighborY="3308"/>
      <dgm:spPr/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64361" custLinFactY="173444" custLinFactNeighborX="62420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405886" custLinFactX="-41217" custLinFactY="-153417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103857" custScaleY="490389" custLinFactY="1265241" custLinFactNeighborX="-37673" custLinFactNeighborY="13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60439" custLinFactY="-1189656" custLinFactNeighborX="-44212" custLinFactNeighborY="-1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93557" custScaleY="303941" custLinFactY="-419764" custLinFactNeighborX="47809" custLinFactNeighborY="-5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85780" custScaleY="321109" custLinFactX="-18683" custLinFactY="-727046" custLinFactNeighborX="-100000" custLinFactNeighborY="-8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AAE2B133-5026-491E-B284-610D395930C8}" type="presOf" srcId="{D75FEE30-628B-4BCD-B8C9-2BF3180BA3C0}" destId="{F9260225-45E3-4E83-A7B5-93BF7662486D}" srcOrd="0" destOrd="0" presId="urn:microsoft.com/office/officeart/2005/8/layout/pyramid2"/>
    <dgm:cxn modelId="{D335863D-8BCB-45BE-AC3A-E87834CFBAE2}" type="presOf" srcId="{83210F28-54C2-4E50-BA91-C30C7F5A925A}" destId="{0E6DB8B2-458A-4F73-AF77-E844E8685CD8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24628B49-F0E3-4F88-9B45-343A3D6A0AE9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2801B3CB-B647-425F-BDC4-7CAC1EB460C8}" type="presOf" srcId="{94EAB1EC-7FE9-40F9-8691-7534F2D2D13B}" destId="{AA40EDB2-9616-491E-8997-90DC3C7C7F8E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18851E5C-3E5A-476A-A5A0-0E4E0D7EDF6C}" type="presOf" srcId="{70972A96-F39F-4054-A5D9-CCAC350AB6EA}" destId="{6AFE05B7-991B-44DA-9843-39E3CC396A11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B2B2D21-DDCE-4B72-9942-07EFA537A51F}" type="presOf" srcId="{EA790760-0B03-448A-9F29-12DB28B7261E}" destId="{40A06F75-CF71-4FF0-9476-F881F10B4C59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4EB093CA-E2FA-401F-878D-5236A1C33890}" type="presOf" srcId="{497908DE-4C30-428A-A555-3A6C2F4ADF7D}" destId="{C15E22B3-3295-4532-9D6A-325D45E50C1C}" srcOrd="0" destOrd="0" presId="urn:microsoft.com/office/officeart/2005/8/layout/pyramid2"/>
    <dgm:cxn modelId="{25DD8FAD-B9EC-43AB-9F98-0808F9EEE671}" type="presParOf" srcId="{F9260225-45E3-4E83-A7B5-93BF7662486D}" destId="{2CAB7AE0-F53F-477F-8596-08683A702DA4}" srcOrd="0" destOrd="0" presId="urn:microsoft.com/office/officeart/2005/8/layout/pyramid2"/>
    <dgm:cxn modelId="{7256963A-081C-4D94-9DC2-A2EE6AC9A001}" type="presParOf" srcId="{F9260225-45E3-4E83-A7B5-93BF7662486D}" destId="{54982EDE-BA38-419C-8C90-E7DF88B50825}" srcOrd="1" destOrd="0" presId="urn:microsoft.com/office/officeart/2005/8/layout/pyramid2"/>
    <dgm:cxn modelId="{3209A88C-291B-4C13-9568-3CF292A3B819}" type="presParOf" srcId="{54982EDE-BA38-419C-8C90-E7DF88B50825}" destId="{C15E22B3-3295-4532-9D6A-325D45E50C1C}" srcOrd="0" destOrd="0" presId="urn:microsoft.com/office/officeart/2005/8/layout/pyramid2"/>
    <dgm:cxn modelId="{0646B0C4-EE93-4DC8-AF08-3A9156573D58}" type="presParOf" srcId="{54982EDE-BA38-419C-8C90-E7DF88B50825}" destId="{E349127E-BD40-4FFD-98F7-AE53232D3317}" srcOrd="1" destOrd="0" presId="urn:microsoft.com/office/officeart/2005/8/layout/pyramid2"/>
    <dgm:cxn modelId="{4212DF24-A1D0-4499-AA62-42F72222FD0C}" type="presParOf" srcId="{54982EDE-BA38-419C-8C90-E7DF88B50825}" destId="{585EDA03-E1D1-49E2-ABCC-D095A33C60CB}" srcOrd="2" destOrd="0" presId="urn:microsoft.com/office/officeart/2005/8/layout/pyramid2"/>
    <dgm:cxn modelId="{DE3A0DB0-008E-4CC8-999B-407BBD36E574}" type="presParOf" srcId="{54982EDE-BA38-419C-8C90-E7DF88B50825}" destId="{689CAA53-9D6E-44E6-B0D8-615A6D07FB5B}" srcOrd="3" destOrd="0" presId="urn:microsoft.com/office/officeart/2005/8/layout/pyramid2"/>
    <dgm:cxn modelId="{AB88ABF4-1A24-46AD-ADA3-9B3F4F5D3BF8}" type="presParOf" srcId="{54982EDE-BA38-419C-8C90-E7DF88B50825}" destId="{AA40EDB2-9616-491E-8997-90DC3C7C7F8E}" srcOrd="4" destOrd="0" presId="urn:microsoft.com/office/officeart/2005/8/layout/pyramid2"/>
    <dgm:cxn modelId="{A37907F1-7335-4D18-BCC0-88F34C11D58A}" type="presParOf" srcId="{54982EDE-BA38-419C-8C90-E7DF88B50825}" destId="{9055E23A-F0BC-4AAF-9FF4-F780F02DFD21}" srcOrd="5" destOrd="0" presId="urn:microsoft.com/office/officeart/2005/8/layout/pyramid2"/>
    <dgm:cxn modelId="{5C2804B9-3256-4ABE-9995-F79D58DFC466}" type="presParOf" srcId="{54982EDE-BA38-419C-8C90-E7DF88B50825}" destId="{6AFE05B7-991B-44DA-9843-39E3CC396A11}" srcOrd="6" destOrd="0" presId="urn:microsoft.com/office/officeart/2005/8/layout/pyramid2"/>
    <dgm:cxn modelId="{F957F9EB-B32E-457D-8014-1BB9B3F3DC4F}" type="presParOf" srcId="{54982EDE-BA38-419C-8C90-E7DF88B50825}" destId="{B370853F-B4C8-494E-B10D-01EDE232E07B}" srcOrd="7" destOrd="0" presId="urn:microsoft.com/office/officeart/2005/8/layout/pyramid2"/>
    <dgm:cxn modelId="{A924E350-C769-443B-9821-60180C1BD5FB}" type="presParOf" srcId="{54982EDE-BA38-419C-8C90-E7DF88B50825}" destId="{40A06F75-CF71-4FF0-9476-F881F10B4C59}" srcOrd="8" destOrd="0" presId="urn:microsoft.com/office/officeart/2005/8/layout/pyramid2"/>
    <dgm:cxn modelId="{5293D075-0EFB-4F79-8052-0CAA46888B48}" type="presParOf" srcId="{54982EDE-BA38-419C-8C90-E7DF88B50825}" destId="{D5AAC021-0B13-4F18-8DC6-1FA6845FB348}" srcOrd="9" destOrd="0" presId="urn:microsoft.com/office/officeart/2005/8/layout/pyramid2"/>
    <dgm:cxn modelId="{6005B650-1BDF-4F80-805E-6F1D442D5AFB}" type="presParOf" srcId="{54982EDE-BA38-419C-8C90-E7DF88B50825}" destId="{0E6DB8B2-458A-4F73-AF77-E844E8685CD8}" srcOrd="10" destOrd="0" presId="urn:microsoft.com/office/officeart/2005/8/layout/pyramid2"/>
    <dgm:cxn modelId="{57606C0D-E375-468B-9451-BE446B3C21AC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</a:t>
          </a:r>
          <a:r>
            <a:rPr lang="hu-HU" sz="1400" b="1" dirty="0" smtClean="0"/>
            <a:t>o</a:t>
          </a:r>
          <a:r>
            <a:rPr lang="ru-RU" sz="1400" b="1" dirty="0" smtClean="0"/>
            <a:t>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</a:t>
          </a:r>
          <a:r>
            <a:rPr lang="hu-HU" sz="1400" b="1" dirty="0" smtClean="0"/>
            <a:t>o</a:t>
          </a:r>
          <a:r>
            <a:rPr lang="ru-RU" sz="1400" b="1" dirty="0" smtClean="0"/>
            <a:t>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10127" custLinFactNeighborX="30957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802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055EB5FB-91B5-4081-805F-E8DEAC0D019A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15982E16-3809-40C7-B816-34D86CBA935B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6689363C-EE81-46CB-8B32-8933AB50565C}" type="presOf" srcId="{83210F28-54C2-4E50-BA91-C30C7F5A925A}" destId="{0E6DB8B2-458A-4F73-AF77-E844E8685CD8}" srcOrd="0" destOrd="0" presId="urn:microsoft.com/office/officeart/2005/8/layout/pyramid2"/>
    <dgm:cxn modelId="{0F3D83D6-E143-46B9-B551-5CAAF6D677DE}" type="presOf" srcId="{94EAB1EC-7FE9-40F9-8691-7534F2D2D13B}" destId="{AA40EDB2-9616-491E-8997-90DC3C7C7F8E}" srcOrd="0" destOrd="0" presId="urn:microsoft.com/office/officeart/2005/8/layout/pyramid2"/>
    <dgm:cxn modelId="{A5B064A2-CEB1-4FE8-B035-6ED70777DD8A}" type="presOf" srcId="{EA790760-0B03-448A-9F29-12DB28B7261E}" destId="{40A06F75-CF71-4FF0-9476-F881F10B4C59}" srcOrd="0" destOrd="0" presId="urn:microsoft.com/office/officeart/2005/8/layout/pyramid2"/>
    <dgm:cxn modelId="{588A8A20-176C-4E47-ACC1-41D3264AE480}" type="presOf" srcId="{3CA4390E-8AEC-4EA2-A3EC-8DD042504D56}" destId="{585EDA03-E1D1-49E2-ABCC-D095A33C60CB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01DD031F-5F32-44C0-80F8-068ED685E676}" type="presOf" srcId="{497908DE-4C30-428A-A555-3A6C2F4ADF7D}" destId="{C15E22B3-3295-4532-9D6A-325D45E50C1C}" srcOrd="0" destOrd="0" presId="urn:microsoft.com/office/officeart/2005/8/layout/pyramid2"/>
    <dgm:cxn modelId="{DCDB0094-BCE1-4CE5-9DB2-F9A7E0CACF78}" type="presParOf" srcId="{F9260225-45E3-4E83-A7B5-93BF7662486D}" destId="{2CAB7AE0-F53F-477F-8596-08683A702DA4}" srcOrd="0" destOrd="0" presId="urn:microsoft.com/office/officeart/2005/8/layout/pyramid2"/>
    <dgm:cxn modelId="{B74DA170-3B8E-45F8-9BFC-2193F8362603}" type="presParOf" srcId="{F9260225-45E3-4E83-A7B5-93BF7662486D}" destId="{54982EDE-BA38-419C-8C90-E7DF88B50825}" srcOrd="1" destOrd="0" presId="urn:microsoft.com/office/officeart/2005/8/layout/pyramid2"/>
    <dgm:cxn modelId="{2F4E8C39-E42D-48DF-94D4-BE89C73FC34C}" type="presParOf" srcId="{54982EDE-BA38-419C-8C90-E7DF88B50825}" destId="{C15E22B3-3295-4532-9D6A-325D45E50C1C}" srcOrd="0" destOrd="0" presId="urn:microsoft.com/office/officeart/2005/8/layout/pyramid2"/>
    <dgm:cxn modelId="{432F4FC7-2846-4FBF-8D25-EEC9B570553F}" type="presParOf" srcId="{54982EDE-BA38-419C-8C90-E7DF88B50825}" destId="{E349127E-BD40-4FFD-98F7-AE53232D3317}" srcOrd="1" destOrd="0" presId="urn:microsoft.com/office/officeart/2005/8/layout/pyramid2"/>
    <dgm:cxn modelId="{86F79BAF-A3FD-42F0-AFDF-3E083EDCB6B7}" type="presParOf" srcId="{54982EDE-BA38-419C-8C90-E7DF88B50825}" destId="{585EDA03-E1D1-49E2-ABCC-D095A33C60CB}" srcOrd="2" destOrd="0" presId="urn:microsoft.com/office/officeart/2005/8/layout/pyramid2"/>
    <dgm:cxn modelId="{69160A47-BC61-44D7-969B-590ED5628D59}" type="presParOf" srcId="{54982EDE-BA38-419C-8C90-E7DF88B50825}" destId="{689CAA53-9D6E-44E6-B0D8-615A6D07FB5B}" srcOrd="3" destOrd="0" presId="urn:microsoft.com/office/officeart/2005/8/layout/pyramid2"/>
    <dgm:cxn modelId="{17B32B58-60A6-47D3-84A1-84C9D387B983}" type="presParOf" srcId="{54982EDE-BA38-419C-8C90-E7DF88B50825}" destId="{AA40EDB2-9616-491E-8997-90DC3C7C7F8E}" srcOrd="4" destOrd="0" presId="urn:microsoft.com/office/officeart/2005/8/layout/pyramid2"/>
    <dgm:cxn modelId="{A3B4FF5A-D8B4-4E27-96BC-C9D89609AEB2}" type="presParOf" srcId="{54982EDE-BA38-419C-8C90-E7DF88B50825}" destId="{9055E23A-F0BC-4AAF-9FF4-F780F02DFD21}" srcOrd="5" destOrd="0" presId="urn:microsoft.com/office/officeart/2005/8/layout/pyramid2"/>
    <dgm:cxn modelId="{0A4D31A3-A0A0-40D8-8A41-7EA6FC806F02}" type="presParOf" srcId="{54982EDE-BA38-419C-8C90-E7DF88B50825}" destId="{6AFE05B7-991B-44DA-9843-39E3CC396A11}" srcOrd="6" destOrd="0" presId="urn:microsoft.com/office/officeart/2005/8/layout/pyramid2"/>
    <dgm:cxn modelId="{A031C89B-6DDF-4C47-AE1B-381BF26814C4}" type="presParOf" srcId="{54982EDE-BA38-419C-8C90-E7DF88B50825}" destId="{B370853F-B4C8-494E-B10D-01EDE232E07B}" srcOrd="7" destOrd="0" presId="urn:microsoft.com/office/officeart/2005/8/layout/pyramid2"/>
    <dgm:cxn modelId="{E81155AC-0B70-48F4-8E8E-76E7C3281A8D}" type="presParOf" srcId="{54982EDE-BA38-419C-8C90-E7DF88B50825}" destId="{40A06F75-CF71-4FF0-9476-F881F10B4C59}" srcOrd="8" destOrd="0" presId="urn:microsoft.com/office/officeart/2005/8/layout/pyramid2"/>
    <dgm:cxn modelId="{CF1BD4CE-D4BF-46ED-B478-F7C4AF03D443}" type="presParOf" srcId="{54982EDE-BA38-419C-8C90-E7DF88B50825}" destId="{D5AAC021-0B13-4F18-8DC6-1FA6845FB348}" srcOrd="9" destOrd="0" presId="urn:microsoft.com/office/officeart/2005/8/layout/pyramid2"/>
    <dgm:cxn modelId="{A3CD434D-D7DE-4700-9C3D-F21F2D8044FE}" type="presParOf" srcId="{54982EDE-BA38-419C-8C90-E7DF88B50825}" destId="{0E6DB8B2-458A-4F73-AF77-E844E8685CD8}" srcOrd="10" destOrd="0" presId="urn:microsoft.com/office/officeart/2005/8/layout/pyramid2"/>
    <dgm:cxn modelId="{A4836193-2E17-48CE-98CA-5FF5EDE2DE48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</a:t>
          </a:r>
          <a:r>
            <a:rPr lang="hu-HU" sz="1400" b="1" dirty="0" smtClean="0"/>
            <a:t>o</a:t>
          </a:r>
          <a:r>
            <a:rPr lang="ru-RU" sz="1400" b="1" dirty="0" smtClean="0"/>
            <a:t>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</a:t>
          </a:r>
          <a:r>
            <a:rPr lang="hu-HU" sz="1400" b="1" dirty="0" smtClean="0"/>
            <a:t>o</a:t>
          </a:r>
          <a:r>
            <a:rPr lang="ru-RU" sz="1400" b="1" dirty="0" smtClean="0"/>
            <a:t>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476" custLinFactNeighborX="67304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964" custLinFactNeighborX="322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3973" custLinFactY="-36396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9B3AA6BD-6BCD-4628-B865-655DC1607610}" type="presOf" srcId="{D75FEE30-628B-4BCD-B8C9-2BF3180BA3C0}" destId="{F9260225-45E3-4E83-A7B5-93BF7662486D}" srcOrd="0" destOrd="0" presId="urn:microsoft.com/office/officeart/2005/8/layout/pyramid2"/>
    <dgm:cxn modelId="{9910413D-D99A-4CB3-98B9-1B04DD55AB96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13E445C-5B9F-4F00-8649-DDADFF0CD30A}" type="presOf" srcId="{83210F28-54C2-4E50-BA91-C30C7F5A925A}" destId="{0E6DB8B2-458A-4F73-AF77-E844E8685CD8}" srcOrd="0" destOrd="0" presId="urn:microsoft.com/office/officeart/2005/8/layout/pyramid2"/>
    <dgm:cxn modelId="{31C24CC4-C74F-475B-A5C8-CB0F1E23F692}" type="presOf" srcId="{70972A96-F39F-4054-A5D9-CCAC350AB6EA}" destId="{6AFE05B7-991B-44DA-9843-39E3CC396A11}" srcOrd="0" destOrd="0" presId="urn:microsoft.com/office/officeart/2005/8/layout/pyramid2"/>
    <dgm:cxn modelId="{0F4E7758-634A-4B57-B665-4FE4E792FAE4}" type="presOf" srcId="{EA790760-0B03-448A-9F29-12DB28B7261E}" destId="{40A06F75-CF71-4FF0-9476-F881F10B4C59}" srcOrd="0" destOrd="0" presId="urn:microsoft.com/office/officeart/2005/8/layout/pyramid2"/>
    <dgm:cxn modelId="{A795DD7D-D0C5-4B43-B178-9ADE300398D0}" type="presOf" srcId="{497908DE-4C30-428A-A555-3A6C2F4ADF7D}" destId="{C15E22B3-3295-4532-9D6A-325D45E50C1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15A6221E-B451-4C08-874A-16A877424892}" type="presOf" srcId="{3CA4390E-8AEC-4EA2-A3EC-8DD042504D56}" destId="{585EDA03-E1D1-49E2-ABCC-D095A33C60CB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16DCABB5-FF8F-4A1C-8705-980AA4A114F7}" type="presParOf" srcId="{F9260225-45E3-4E83-A7B5-93BF7662486D}" destId="{2CAB7AE0-F53F-477F-8596-08683A702DA4}" srcOrd="0" destOrd="0" presId="urn:microsoft.com/office/officeart/2005/8/layout/pyramid2"/>
    <dgm:cxn modelId="{9AD06917-A775-42FA-80CC-DEF8D9038063}" type="presParOf" srcId="{F9260225-45E3-4E83-A7B5-93BF7662486D}" destId="{54982EDE-BA38-419C-8C90-E7DF88B50825}" srcOrd="1" destOrd="0" presId="urn:microsoft.com/office/officeart/2005/8/layout/pyramid2"/>
    <dgm:cxn modelId="{3FA24BF5-5A8D-442C-94D4-8F7B6F4C3A7F}" type="presParOf" srcId="{54982EDE-BA38-419C-8C90-E7DF88B50825}" destId="{C15E22B3-3295-4532-9D6A-325D45E50C1C}" srcOrd="0" destOrd="0" presId="urn:microsoft.com/office/officeart/2005/8/layout/pyramid2"/>
    <dgm:cxn modelId="{C349E9E6-DA53-4054-BB11-90180D62E92E}" type="presParOf" srcId="{54982EDE-BA38-419C-8C90-E7DF88B50825}" destId="{E349127E-BD40-4FFD-98F7-AE53232D3317}" srcOrd="1" destOrd="0" presId="urn:microsoft.com/office/officeart/2005/8/layout/pyramid2"/>
    <dgm:cxn modelId="{763A8A9D-9969-4449-A120-862C42C14865}" type="presParOf" srcId="{54982EDE-BA38-419C-8C90-E7DF88B50825}" destId="{585EDA03-E1D1-49E2-ABCC-D095A33C60CB}" srcOrd="2" destOrd="0" presId="urn:microsoft.com/office/officeart/2005/8/layout/pyramid2"/>
    <dgm:cxn modelId="{AC4A5ED0-D55B-401A-8C62-DD7418D46B6D}" type="presParOf" srcId="{54982EDE-BA38-419C-8C90-E7DF88B50825}" destId="{689CAA53-9D6E-44E6-B0D8-615A6D07FB5B}" srcOrd="3" destOrd="0" presId="urn:microsoft.com/office/officeart/2005/8/layout/pyramid2"/>
    <dgm:cxn modelId="{8BBC99FE-D8F6-4EA3-A8E8-FCC4D5CB5A23}" type="presParOf" srcId="{54982EDE-BA38-419C-8C90-E7DF88B50825}" destId="{AA40EDB2-9616-491E-8997-90DC3C7C7F8E}" srcOrd="4" destOrd="0" presId="urn:microsoft.com/office/officeart/2005/8/layout/pyramid2"/>
    <dgm:cxn modelId="{F9F844A7-6DB3-42F6-A726-AFBD3E0C7BD5}" type="presParOf" srcId="{54982EDE-BA38-419C-8C90-E7DF88B50825}" destId="{9055E23A-F0BC-4AAF-9FF4-F780F02DFD21}" srcOrd="5" destOrd="0" presId="urn:microsoft.com/office/officeart/2005/8/layout/pyramid2"/>
    <dgm:cxn modelId="{33F1520A-5D08-422A-BB2C-437751EFF0F7}" type="presParOf" srcId="{54982EDE-BA38-419C-8C90-E7DF88B50825}" destId="{6AFE05B7-991B-44DA-9843-39E3CC396A11}" srcOrd="6" destOrd="0" presId="urn:microsoft.com/office/officeart/2005/8/layout/pyramid2"/>
    <dgm:cxn modelId="{C4E09BA2-19D3-4480-B4E1-65A0ECA9FE1F}" type="presParOf" srcId="{54982EDE-BA38-419C-8C90-E7DF88B50825}" destId="{B370853F-B4C8-494E-B10D-01EDE232E07B}" srcOrd="7" destOrd="0" presId="urn:microsoft.com/office/officeart/2005/8/layout/pyramid2"/>
    <dgm:cxn modelId="{A8859B6B-C13F-4935-B309-96C0FA3852CC}" type="presParOf" srcId="{54982EDE-BA38-419C-8C90-E7DF88B50825}" destId="{40A06F75-CF71-4FF0-9476-F881F10B4C59}" srcOrd="8" destOrd="0" presId="urn:microsoft.com/office/officeart/2005/8/layout/pyramid2"/>
    <dgm:cxn modelId="{DA265624-CEBA-493C-8564-D5A798A5F427}" type="presParOf" srcId="{54982EDE-BA38-419C-8C90-E7DF88B50825}" destId="{D5AAC021-0B13-4F18-8DC6-1FA6845FB348}" srcOrd="9" destOrd="0" presId="urn:microsoft.com/office/officeart/2005/8/layout/pyramid2"/>
    <dgm:cxn modelId="{3453B7C6-7B92-4B02-951A-4CD8E73AF917}" type="presParOf" srcId="{54982EDE-BA38-419C-8C90-E7DF88B50825}" destId="{0E6DB8B2-458A-4F73-AF77-E844E8685CD8}" srcOrd="10" destOrd="0" presId="urn:microsoft.com/office/officeart/2005/8/layout/pyramid2"/>
    <dgm:cxn modelId="{999846A9-81EA-42B9-AB2B-693DBDF15966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демократия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Коммунистическая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81"/>
      <dgm:spPr/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51961" custLinFactY="4479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50336" custLinFactX="-39768" custLinFactY="-28226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60756" custLinFactY="220241" custLinFactNeighborX="-38422" custLinFactNeighborY="3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45834" custLinFactY="-191344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63686" custLinFactY="-39681" custLinFactNeighborX="3346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73198" custLinFactX="-5218" custLinFactY="-104303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DD9AFFF6-0920-4016-A419-C64995B397B6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90170128-D900-42C6-8719-AC087F7617EE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223017E2-D229-4C1B-99C2-0527E208C327}" type="presOf" srcId="{83210F28-54C2-4E50-BA91-C30C7F5A925A}" destId="{0E6DB8B2-458A-4F73-AF77-E844E8685CD8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3944915-3C80-41E1-9EDD-C5C264BBD121}" type="presOf" srcId="{94EAB1EC-7FE9-40F9-8691-7534F2D2D13B}" destId="{AA40EDB2-9616-491E-8997-90DC3C7C7F8E}" srcOrd="0" destOrd="0" presId="urn:microsoft.com/office/officeart/2005/8/layout/pyramid2"/>
    <dgm:cxn modelId="{C06BE2A8-B88B-45F4-8BC8-F6548FBF73D5}" type="presOf" srcId="{D75FEE30-628B-4BCD-B8C9-2BF3180BA3C0}" destId="{F9260225-45E3-4E83-A7B5-93BF7662486D}" srcOrd="0" destOrd="0" presId="urn:microsoft.com/office/officeart/2005/8/layout/pyramid2"/>
    <dgm:cxn modelId="{B444957A-55A7-4701-BB0C-48952458A990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F5C3339C-435D-4711-8AB6-739B1EC18444}" type="presOf" srcId="{EA790760-0B03-448A-9F29-12DB28B7261E}" destId="{40A06F75-CF71-4FF0-9476-F881F10B4C59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F647FBC0-E692-4BDF-8C62-F20623631B48}" type="presParOf" srcId="{F9260225-45E3-4E83-A7B5-93BF7662486D}" destId="{2CAB7AE0-F53F-477F-8596-08683A702DA4}" srcOrd="0" destOrd="0" presId="urn:microsoft.com/office/officeart/2005/8/layout/pyramid2"/>
    <dgm:cxn modelId="{44447A7E-6264-48EF-B1FD-81A087FEA57A}" type="presParOf" srcId="{F9260225-45E3-4E83-A7B5-93BF7662486D}" destId="{54982EDE-BA38-419C-8C90-E7DF88B50825}" srcOrd="1" destOrd="0" presId="urn:microsoft.com/office/officeart/2005/8/layout/pyramid2"/>
    <dgm:cxn modelId="{48CF927E-C5C4-42B3-939C-420872350BAF}" type="presParOf" srcId="{54982EDE-BA38-419C-8C90-E7DF88B50825}" destId="{C15E22B3-3295-4532-9D6A-325D45E50C1C}" srcOrd="0" destOrd="0" presId="urn:microsoft.com/office/officeart/2005/8/layout/pyramid2"/>
    <dgm:cxn modelId="{E70F41C4-D9D8-469C-91E2-EA808CF42306}" type="presParOf" srcId="{54982EDE-BA38-419C-8C90-E7DF88B50825}" destId="{E349127E-BD40-4FFD-98F7-AE53232D3317}" srcOrd="1" destOrd="0" presId="urn:microsoft.com/office/officeart/2005/8/layout/pyramid2"/>
    <dgm:cxn modelId="{A53AC616-8E05-4819-95DF-5FF507D6D83C}" type="presParOf" srcId="{54982EDE-BA38-419C-8C90-E7DF88B50825}" destId="{585EDA03-E1D1-49E2-ABCC-D095A33C60CB}" srcOrd="2" destOrd="0" presId="urn:microsoft.com/office/officeart/2005/8/layout/pyramid2"/>
    <dgm:cxn modelId="{FAB032CF-3895-4E9C-911A-A51355010BE2}" type="presParOf" srcId="{54982EDE-BA38-419C-8C90-E7DF88B50825}" destId="{689CAA53-9D6E-44E6-B0D8-615A6D07FB5B}" srcOrd="3" destOrd="0" presId="urn:microsoft.com/office/officeart/2005/8/layout/pyramid2"/>
    <dgm:cxn modelId="{2FC2A19C-BB9E-44A4-B3E5-024A8D3D2117}" type="presParOf" srcId="{54982EDE-BA38-419C-8C90-E7DF88B50825}" destId="{AA40EDB2-9616-491E-8997-90DC3C7C7F8E}" srcOrd="4" destOrd="0" presId="urn:microsoft.com/office/officeart/2005/8/layout/pyramid2"/>
    <dgm:cxn modelId="{C9FA5841-FE3B-42CB-9C52-50B681EA2042}" type="presParOf" srcId="{54982EDE-BA38-419C-8C90-E7DF88B50825}" destId="{9055E23A-F0BC-4AAF-9FF4-F780F02DFD21}" srcOrd="5" destOrd="0" presId="urn:microsoft.com/office/officeart/2005/8/layout/pyramid2"/>
    <dgm:cxn modelId="{36782AEF-BFAF-48D2-9598-9D300C272415}" type="presParOf" srcId="{54982EDE-BA38-419C-8C90-E7DF88B50825}" destId="{6AFE05B7-991B-44DA-9843-39E3CC396A11}" srcOrd="6" destOrd="0" presId="urn:microsoft.com/office/officeart/2005/8/layout/pyramid2"/>
    <dgm:cxn modelId="{7653D51B-A73D-45D5-91B6-F02C8904EF78}" type="presParOf" srcId="{54982EDE-BA38-419C-8C90-E7DF88B50825}" destId="{B370853F-B4C8-494E-B10D-01EDE232E07B}" srcOrd="7" destOrd="0" presId="urn:microsoft.com/office/officeart/2005/8/layout/pyramid2"/>
    <dgm:cxn modelId="{00617F85-4E19-4B46-A90A-1E778C6FBA3A}" type="presParOf" srcId="{54982EDE-BA38-419C-8C90-E7DF88B50825}" destId="{40A06F75-CF71-4FF0-9476-F881F10B4C59}" srcOrd="8" destOrd="0" presId="urn:microsoft.com/office/officeart/2005/8/layout/pyramid2"/>
    <dgm:cxn modelId="{81F67223-272F-431D-8038-646419BD387F}" type="presParOf" srcId="{54982EDE-BA38-419C-8C90-E7DF88B50825}" destId="{D5AAC021-0B13-4F18-8DC6-1FA6845FB348}" srcOrd="9" destOrd="0" presId="urn:microsoft.com/office/officeart/2005/8/layout/pyramid2"/>
    <dgm:cxn modelId="{34742846-B7D6-4969-A5B4-DC2EEC5CF1BA}" type="presParOf" srcId="{54982EDE-BA38-419C-8C90-E7DF88B50825}" destId="{0E6DB8B2-458A-4F73-AF77-E844E8685CD8}" srcOrd="10" destOrd="0" presId="urn:microsoft.com/office/officeart/2005/8/layout/pyramid2"/>
    <dgm:cxn modelId="{B9845E25-5359-4F58-B658-B833AB78C712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100" b="1" dirty="0" smtClean="0"/>
            <a:t>Бюрокр</a:t>
          </a:r>
          <a:r>
            <a:rPr lang="hu-HU" sz="1100" b="1" dirty="0" smtClean="0"/>
            <a:t>.  a</a:t>
          </a:r>
          <a:r>
            <a:rPr lang="ru-RU" sz="1100" b="1" dirty="0" smtClean="0"/>
            <a:t>вт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100" b="1" dirty="0" smtClean="0"/>
            <a:t>П</a:t>
          </a:r>
          <a:r>
            <a:rPr lang="hu-HU" sz="1100" b="1" dirty="0" smtClean="0"/>
            <a:t>a</a:t>
          </a:r>
          <a:r>
            <a:rPr lang="ru-RU" sz="1100" b="1" dirty="0" smtClean="0"/>
            <a:t>т</a:t>
          </a:r>
          <a:r>
            <a:rPr lang="hu-HU" sz="1100" b="1" dirty="0" smtClean="0"/>
            <a:t>. </a:t>
          </a:r>
          <a:r>
            <a:rPr lang="ru-RU" sz="1100" b="1" dirty="0" smtClean="0"/>
            <a:t>д</a:t>
          </a:r>
          <a:r>
            <a:rPr lang="hu-HU" sz="1100" b="1" dirty="0" smtClean="0"/>
            <a:t>e</a:t>
          </a:r>
          <a:r>
            <a:rPr lang="ru-RU" sz="1100" b="1" dirty="0" smtClean="0"/>
            <a:t>м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100" b="1" dirty="0" smtClean="0"/>
            <a:t>К</a:t>
          </a:r>
          <a:r>
            <a:rPr lang="hu-HU" sz="1100" b="1" dirty="0" smtClean="0"/>
            <a:t>o</a:t>
          </a:r>
          <a:r>
            <a:rPr lang="ru-RU" sz="1100" b="1" dirty="0" smtClean="0"/>
            <a:t>м</a:t>
          </a:r>
          <a:r>
            <a:rPr lang="hu-HU" sz="1100" b="1" dirty="0" smtClean="0"/>
            <a:t>. </a:t>
          </a:r>
          <a:r>
            <a:rPr lang="ru-RU" sz="1100" b="1" dirty="0" smtClean="0"/>
            <a:t>дикт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100" b="1" dirty="0" smtClean="0"/>
            <a:t>Консерв</a:t>
          </a:r>
          <a:r>
            <a:rPr lang="hu-HU" sz="1100" b="1" dirty="0" smtClean="0"/>
            <a:t>. </a:t>
          </a:r>
          <a:r>
            <a:rPr lang="ru-RU" sz="1100" b="1" dirty="0" smtClean="0"/>
            <a:t>автокр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100" b="1" dirty="0" smtClean="0"/>
            <a:t>П</a:t>
          </a:r>
          <a:r>
            <a:rPr lang="hu-HU" sz="1100" b="1" dirty="0" smtClean="0"/>
            <a:t>a</a:t>
          </a:r>
          <a:r>
            <a:rPr lang="ru-RU" sz="1100" b="1" dirty="0" smtClean="0"/>
            <a:t>т</a:t>
          </a:r>
          <a:r>
            <a:rPr lang="hu-HU" sz="1100" b="1" dirty="0" smtClean="0"/>
            <a:t>. a</a:t>
          </a:r>
          <a:r>
            <a:rPr lang="ru-RU" sz="1100" b="1" dirty="0" smtClean="0"/>
            <a:t>вт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ru-RU" sz="1100" b="1" dirty="0" smtClean="0"/>
            <a:t>Либ</a:t>
          </a:r>
          <a:r>
            <a:rPr lang="hu-HU" sz="1100" b="1" dirty="0" smtClean="0"/>
            <a:t>. </a:t>
          </a:r>
          <a:r>
            <a:rPr lang="ru-RU" sz="1100" b="1" dirty="0" smtClean="0"/>
            <a:t>д</a:t>
          </a:r>
          <a:r>
            <a:rPr lang="hu-HU" sz="1100" b="1" dirty="0" smtClean="0"/>
            <a:t>e</a:t>
          </a:r>
          <a:r>
            <a:rPr lang="ru-RU" sz="1100" b="1" dirty="0" smtClean="0"/>
            <a:t>м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56000">
              <a:srgbClr val="D2DDF1">
                <a:lumMod val="70000"/>
                <a:lumOff val="30000"/>
              </a:srgbClr>
            </a:gs>
            <a:gs pos="39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6600000" scaled="0"/>
        </a:gradFill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32448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8285" custLinFactNeighborX="4233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62810" custLinFactNeighborX="-8050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97FF35A5-1608-46DE-8D7F-08F819DDC261}" type="presOf" srcId="{497908DE-4C30-428A-A555-3A6C2F4ADF7D}" destId="{C15E22B3-3295-4532-9D6A-325D45E50C1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62E96BD5-5C48-41DE-9413-690D1335AAD2}" type="presOf" srcId="{83210F28-54C2-4E50-BA91-C30C7F5A925A}" destId="{0E6DB8B2-458A-4F73-AF77-E844E8685CD8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82075759-433E-4B91-B860-80EB39432575}" type="presOf" srcId="{EA790760-0B03-448A-9F29-12DB28B7261E}" destId="{40A06F75-CF71-4FF0-9476-F881F10B4C59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D7EF5CF2-12B5-4078-B187-A6F56BAD0859}" type="presOf" srcId="{70972A96-F39F-4054-A5D9-CCAC350AB6EA}" destId="{6AFE05B7-991B-44DA-9843-39E3CC396A11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6AB1DFE7-8E1D-4896-9A7B-810862F6EE5F}" type="presOf" srcId="{94EAB1EC-7FE9-40F9-8691-7534F2D2D13B}" destId="{AA40EDB2-9616-491E-8997-90DC3C7C7F8E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EEFF0114-2864-4DF9-A9A9-4E7F7B797AEE}" type="presOf" srcId="{D75FEE30-628B-4BCD-B8C9-2BF3180BA3C0}" destId="{F9260225-45E3-4E83-A7B5-93BF7662486D}" srcOrd="0" destOrd="0" presId="urn:microsoft.com/office/officeart/2005/8/layout/pyramid2"/>
    <dgm:cxn modelId="{3771AAC6-4C0E-4FCC-902D-97B637578807}" type="presOf" srcId="{06D9D0F1-6B14-43C1-839E-61B9DD9B56EF}" destId="{EE256076-5DA6-4F24-8BFE-930664D18ACC}" srcOrd="0" destOrd="0" presId="urn:microsoft.com/office/officeart/2005/8/layout/pyramid2"/>
    <dgm:cxn modelId="{817A585E-A55C-4E00-9FD5-EB158FE65680}" type="presParOf" srcId="{F9260225-45E3-4E83-A7B5-93BF7662486D}" destId="{2CAB7AE0-F53F-477F-8596-08683A702DA4}" srcOrd="0" destOrd="0" presId="urn:microsoft.com/office/officeart/2005/8/layout/pyramid2"/>
    <dgm:cxn modelId="{6446D595-36F1-4428-B1F1-7CC2E25CBC7F}" type="presParOf" srcId="{F9260225-45E3-4E83-A7B5-93BF7662486D}" destId="{54982EDE-BA38-419C-8C90-E7DF88B50825}" srcOrd="1" destOrd="0" presId="urn:microsoft.com/office/officeart/2005/8/layout/pyramid2"/>
    <dgm:cxn modelId="{7E733A06-64E6-4146-AE71-5ADCE017202F}" type="presParOf" srcId="{54982EDE-BA38-419C-8C90-E7DF88B50825}" destId="{C15E22B3-3295-4532-9D6A-325D45E50C1C}" srcOrd="0" destOrd="0" presId="urn:microsoft.com/office/officeart/2005/8/layout/pyramid2"/>
    <dgm:cxn modelId="{05BBFCC8-2A36-4722-A044-0E5C8CDCFB86}" type="presParOf" srcId="{54982EDE-BA38-419C-8C90-E7DF88B50825}" destId="{E349127E-BD40-4FFD-98F7-AE53232D3317}" srcOrd="1" destOrd="0" presId="urn:microsoft.com/office/officeart/2005/8/layout/pyramid2"/>
    <dgm:cxn modelId="{BC24F35A-8DB5-46AD-BCDC-249A62FA2231}" type="presParOf" srcId="{54982EDE-BA38-419C-8C90-E7DF88B50825}" destId="{EE256076-5DA6-4F24-8BFE-930664D18ACC}" srcOrd="2" destOrd="0" presId="urn:microsoft.com/office/officeart/2005/8/layout/pyramid2"/>
    <dgm:cxn modelId="{DFA02F31-2D38-403E-B4D3-5CC589A32BA7}" type="presParOf" srcId="{54982EDE-BA38-419C-8C90-E7DF88B50825}" destId="{500D408C-FC56-40C9-BA6F-3F0463C05A42}" srcOrd="3" destOrd="0" presId="urn:microsoft.com/office/officeart/2005/8/layout/pyramid2"/>
    <dgm:cxn modelId="{8F572C7B-E658-462D-8DEF-F247ED502D30}" type="presParOf" srcId="{54982EDE-BA38-419C-8C90-E7DF88B50825}" destId="{AA40EDB2-9616-491E-8997-90DC3C7C7F8E}" srcOrd="4" destOrd="0" presId="urn:microsoft.com/office/officeart/2005/8/layout/pyramid2"/>
    <dgm:cxn modelId="{371D398E-96BB-4469-ACC4-867BE3DD728F}" type="presParOf" srcId="{54982EDE-BA38-419C-8C90-E7DF88B50825}" destId="{9055E23A-F0BC-4AAF-9FF4-F780F02DFD21}" srcOrd="5" destOrd="0" presId="urn:microsoft.com/office/officeart/2005/8/layout/pyramid2"/>
    <dgm:cxn modelId="{6CD77511-E6BB-484E-BA96-0DDEC51B4371}" type="presParOf" srcId="{54982EDE-BA38-419C-8C90-E7DF88B50825}" destId="{6AFE05B7-991B-44DA-9843-39E3CC396A11}" srcOrd="6" destOrd="0" presId="urn:microsoft.com/office/officeart/2005/8/layout/pyramid2"/>
    <dgm:cxn modelId="{6439B12A-3A2B-4398-9595-51010F77B27C}" type="presParOf" srcId="{54982EDE-BA38-419C-8C90-E7DF88B50825}" destId="{B370853F-B4C8-494E-B10D-01EDE232E07B}" srcOrd="7" destOrd="0" presId="urn:microsoft.com/office/officeart/2005/8/layout/pyramid2"/>
    <dgm:cxn modelId="{B7E9136C-F102-415E-8C78-A5F6A6699A8A}" type="presParOf" srcId="{54982EDE-BA38-419C-8C90-E7DF88B50825}" destId="{40A06F75-CF71-4FF0-9476-F881F10B4C59}" srcOrd="8" destOrd="0" presId="urn:microsoft.com/office/officeart/2005/8/layout/pyramid2"/>
    <dgm:cxn modelId="{60A3CCC4-80D5-440E-8435-F6B731402797}" type="presParOf" srcId="{54982EDE-BA38-419C-8C90-E7DF88B50825}" destId="{D5AAC021-0B13-4F18-8DC6-1FA6845FB348}" srcOrd="9" destOrd="0" presId="urn:microsoft.com/office/officeart/2005/8/layout/pyramid2"/>
    <dgm:cxn modelId="{80C4122B-1589-4193-A14A-70D5A93E43C4}" type="presParOf" srcId="{54982EDE-BA38-419C-8C90-E7DF88B50825}" destId="{0E6DB8B2-458A-4F73-AF77-E844E8685CD8}" srcOrd="10" destOrd="0" presId="urn:microsoft.com/office/officeart/2005/8/layout/pyramid2"/>
    <dgm:cxn modelId="{B9E9A851-8BF3-446A-A8DF-CD5220E28444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100" b="1" dirty="0" smtClean="0"/>
            <a:t>Бюрокр</a:t>
          </a:r>
          <a:r>
            <a:rPr lang="hu-HU" sz="1100" b="1" dirty="0" smtClean="0"/>
            <a:t>.  a</a:t>
          </a:r>
          <a:r>
            <a:rPr lang="ru-RU" sz="1100" b="1" dirty="0" smtClean="0"/>
            <a:t>вт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100" b="1" dirty="0" smtClean="0"/>
            <a:t>П</a:t>
          </a:r>
          <a:r>
            <a:rPr lang="hu-HU" sz="1100" b="1" dirty="0" smtClean="0"/>
            <a:t>a</a:t>
          </a:r>
          <a:r>
            <a:rPr lang="ru-RU" sz="1100" b="1" dirty="0" smtClean="0"/>
            <a:t>т</a:t>
          </a:r>
          <a:r>
            <a:rPr lang="hu-HU" sz="1100" b="1" dirty="0" smtClean="0"/>
            <a:t>. </a:t>
          </a:r>
          <a:r>
            <a:rPr lang="ru-RU" sz="1100" b="1" dirty="0" smtClean="0"/>
            <a:t>д</a:t>
          </a:r>
          <a:r>
            <a:rPr lang="hu-HU" sz="1100" b="1" dirty="0" smtClean="0"/>
            <a:t>e</a:t>
          </a:r>
          <a:r>
            <a:rPr lang="ru-RU" sz="1100" b="1" dirty="0" smtClean="0"/>
            <a:t>м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100" b="1" dirty="0" smtClean="0"/>
            <a:t>Ком</a:t>
          </a:r>
          <a:r>
            <a:rPr lang="hu-HU" sz="1100" b="1" dirty="0" smtClean="0"/>
            <a:t>. </a:t>
          </a:r>
          <a:r>
            <a:rPr lang="ru-RU" sz="1100" b="1" dirty="0" smtClean="0"/>
            <a:t>дикт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100" b="1" dirty="0" smtClean="0"/>
            <a:t>Консерв</a:t>
          </a:r>
          <a:r>
            <a:rPr lang="hu-HU" sz="1100" b="1" dirty="0" smtClean="0"/>
            <a:t>. </a:t>
          </a:r>
          <a:r>
            <a:rPr lang="ru-RU" sz="1100" b="1" dirty="0" smtClean="0"/>
            <a:t>автокр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100" b="1" dirty="0" smtClean="0"/>
            <a:t>П</a:t>
          </a:r>
          <a:r>
            <a:rPr lang="hu-HU" sz="1100" b="1" dirty="0" smtClean="0"/>
            <a:t>a</a:t>
          </a:r>
          <a:r>
            <a:rPr lang="ru-RU" sz="1100" b="1" dirty="0" smtClean="0"/>
            <a:t>т</a:t>
          </a:r>
          <a:r>
            <a:rPr lang="hu-HU" sz="1100" b="1" dirty="0" smtClean="0"/>
            <a:t>. a</a:t>
          </a:r>
          <a:r>
            <a:rPr lang="ru-RU" sz="1100" b="1" dirty="0" smtClean="0"/>
            <a:t>вт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ru-RU" sz="1100" b="1" dirty="0" smtClean="0"/>
            <a:t>Либ</a:t>
          </a:r>
          <a:r>
            <a:rPr lang="hu-HU" sz="1100" b="1" dirty="0" smtClean="0"/>
            <a:t>. </a:t>
          </a:r>
          <a:r>
            <a:rPr lang="ru-RU" sz="1100" b="1" dirty="0" smtClean="0"/>
            <a:t>д</a:t>
          </a:r>
          <a:r>
            <a:rPr lang="hu-HU" sz="1100" b="1" dirty="0" smtClean="0"/>
            <a:t>e</a:t>
          </a:r>
          <a:r>
            <a:rPr lang="ru-RU" sz="1100" b="1" dirty="0" smtClean="0"/>
            <a:t>м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63000">
              <a:srgbClr val="D2DDF1">
                <a:lumMod val="70000"/>
                <a:lumOff val="30000"/>
              </a:srgbClr>
            </a:gs>
            <a:gs pos="28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0" scaled="0"/>
        </a:gradFill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2790" custScaleY="31699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2136" custLinFactNeighborX="-39106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8285" custLinFactNeighborX="4233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62810" custLinFactNeighborX="-8050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8926BA9A-B241-471C-83F0-57AC33430B78}" type="presOf" srcId="{06D9D0F1-6B14-43C1-839E-61B9DD9B56EF}" destId="{EE256076-5DA6-4F24-8BFE-930664D18ACC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EA870C52-E43E-4433-A2B7-31C0FCF62AFE}" type="presOf" srcId="{D75FEE30-628B-4BCD-B8C9-2BF3180BA3C0}" destId="{F9260225-45E3-4E83-A7B5-93BF7662486D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E7B08BB0-C7AB-4E59-B8C0-FBDC2D1F1E08}" type="presOf" srcId="{70972A96-F39F-4054-A5D9-CCAC350AB6EA}" destId="{6AFE05B7-991B-44DA-9843-39E3CC396A11}" srcOrd="0" destOrd="0" presId="urn:microsoft.com/office/officeart/2005/8/layout/pyramid2"/>
    <dgm:cxn modelId="{6A1ECD7D-B878-42B5-B270-7470A0B51834}" type="presOf" srcId="{94EAB1EC-7FE9-40F9-8691-7534F2D2D13B}" destId="{AA40EDB2-9616-491E-8997-90DC3C7C7F8E}" srcOrd="0" destOrd="0" presId="urn:microsoft.com/office/officeart/2005/8/layout/pyramid2"/>
    <dgm:cxn modelId="{43AFB1F7-58BA-4DAB-B07A-CB9515BE334D}" type="presOf" srcId="{83210F28-54C2-4E50-BA91-C30C7F5A925A}" destId="{0E6DB8B2-458A-4F73-AF77-E844E8685CD8}" srcOrd="0" destOrd="0" presId="urn:microsoft.com/office/officeart/2005/8/layout/pyramid2"/>
    <dgm:cxn modelId="{34269CDD-6D13-48F9-A0AC-91AD475421DC}" type="presOf" srcId="{497908DE-4C30-428A-A555-3A6C2F4ADF7D}" destId="{C15E22B3-3295-4532-9D6A-325D45E50C1C}" srcOrd="0" destOrd="0" presId="urn:microsoft.com/office/officeart/2005/8/layout/pyramid2"/>
    <dgm:cxn modelId="{68C17D0F-2EDE-42E8-8166-6F375F282759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8AEB27CB-EFE4-425F-ACC3-47FE477DE331}" type="presParOf" srcId="{F9260225-45E3-4E83-A7B5-93BF7662486D}" destId="{2CAB7AE0-F53F-477F-8596-08683A702DA4}" srcOrd="0" destOrd="0" presId="urn:microsoft.com/office/officeart/2005/8/layout/pyramid2"/>
    <dgm:cxn modelId="{24ED8A0E-5294-4449-A392-DC42D357A5FB}" type="presParOf" srcId="{F9260225-45E3-4E83-A7B5-93BF7662486D}" destId="{54982EDE-BA38-419C-8C90-E7DF88B50825}" srcOrd="1" destOrd="0" presId="urn:microsoft.com/office/officeart/2005/8/layout/pyramid2"/>
    <dgm:cxn modelId="{533562C2-4226-4376-81A2-69F1365DDF4D}" type="presParOf" srcId="{54982EDE-BA38-419C-8C90-E7DF88B50825}" destId="{C15E22B3-3295-4532-9D6A-325D45E50C1C}" srcOrd="0" destOrd="0" presId="urn:microsoft.com/office/officeart/2005/8/layout/pyramid2"/>
    <dgm:cxn modelId="{A9A7AFB4-AA17-4375-9709-D2C0F1C5B03F}" type="presParOf" srcId="{54982EDE-BA38-419C-8C90-E7DF88B50825}" destId="{E349127E-BD40-4FFD-98F7-AE53232D3317}" srcOrd="1" destOrd="0" presId="urn:microsoft.com/office/officeart/2005/8/layout/pyramid2"/>
    <dgm:cxn modelId="{4EE101E5-DCCF-4F04-902C-D21528D651EE}" type="presParOf" srcId="{54982EDE-BA38-419C-8C90-E7DF88B50825}" destId="{EE256076-5DA6-4F24-8BFE-930664D18ACC}" srcOrd="2" destOrd="0" presId="urn:microsoft.com/office/officeart/2005/8/layout/pyramid2"/>
    <dgm:cxn modelId="{7980358B-18D3-421D-95C4-DB845FE548C0}" type="presParOf" srcId="{54982EDE-BA38-419C-8C90-E7DF88B50825}" destId="{500D408C-FC56-40C9-BA6F-3F0463C05A42}" srcOrd="3" destOrd="0" presId="urn:microsoft.com/office/officeart/2005/8/layout/pyramid2"/>
    <dgm:cxn modelId="{90B21B25-1531-4BBD-BF60-018E72596F62}" type="presParOf" srcId="{54982EDE-BA38-419C-8C90-E7DF88B50825}" destId="{AA40EDB2-9616-491E-8997-90DC3C7C7F8E}" srcOrd="4" destOrd="0" presId="urn:microsoft.com/office/officeart/2005/8/layout/pyramid2"/>
    <dgm:cxn modelId="{93FF2132-1282-481B-82B8-DF9E65BEE17F}" type="presParOf" srcId="{54982EDE-BA38-419C-8C90-E7DF88B50825}" destId="{9055E23A-F0BC-4AAF-9FF4-F780F02DFD21}" srcOrd="5" destOrd="0" presId="urn:microsoft.com/office/officeart/2005/8/layout/pyramid2"/>
    <dgm:cxn modelId="{0C520540-3593-468E-B25B-710E1BCA77AB}" type="presParOf" srcId="{54982EDE-BA38-419C-8C90-E7DF88B50825}" destId="{6AFE05B7-991B-44DA-9843-39E3CC396A11}" srcOrd="6" destOrd="0" presId="urn:microsoft.com/office/officeart/2005/8/layout/pyramid2"/>
    <dgm:cxn modelId="{BC3BD3F5-F7B0-4DB3-8A52-89B2F464EB9C}" type="presParOf" srcId="{54982EDE-BA38-419C-8C90-E7DF88B50825}" destId="{B370853F-B4C8-494E-B10D-01EDE232E07B}" srcOrd="7" destOrd="0" presId="urn:microsoft.com/office/officeart/2005/8/layout/pyramid2"/>
    <dgm:cxn modelId="{FB91636A-4D23-4E61-9FBA-A8DBF75F8B21}" type="presParOf" srcId="{54982EDE-BA38-419C-8C90-E7DF88B50825}" destId="{40A06F75-CF71-4FF0-9476-F881F10B4C59}" srcOrd="8" destOrd="0" presId="urn:microsoft.com/office/officeart/2005/8/layout/pyramid2"/>
    <dgm:cxn modelId="{8176A823-54AF-46AA-9E59-C5EAAE803B7F}" type="presParOf" srcId="{54982EDE-BA38-419C-8C90-E7DF88B50825}" destId="{D5AAC021-0B13-4F18-8DC6-1FA6845FB348}" srcOrd="9" destOrd="0" presId="urn:microsoft.com/office/officeart/2005/8/layout/pyramid2"/>
    <dgm:cxn modelId="{D3EE1C68-0970-4A21-B5F0-5DFFCE2670A4}" type="presParOf" srcId="{54982EDE-BA38-419C-8C90-E7DF88B50825}" destId="{0E6DB8B2-458A-4F73-AF77-E844E8685CD8}" srcOrd="10" destOrd="0" presId="urn:microsoft.com/office/officeart/2005/8/layout/pyramid2"/>
    <dgm:cxn modelId="{DFC7049B-F5EB-48DD-8774-3CF072C6CA8F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</a:t>
          </a:r>
          <a:r>
            <a:rPr lang="hu-HU" sz="1400" b="1" dirty="0" smtClean="0"/>
            <a:t>o</a:t>
          </a:r>
          <a:r>
            <a:rPr lang="ru-RU" sz="1400" b="1" dirty="0" smtClean="0"/>
            <a:t>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</a:t>
          </a:r>
          <a:r>
            <a:rPr lang="hu-HU" sz="1400" b="1" dirty="0" smtClean="0"/>
            <a:t>o</a:t>
          </a:r>
          <a:r>
            <a:rPr lang="ru-RU" sz="1400" b="1" dirty="0" smtClean="0"/>
            <a:t>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67981" custLinFactNeighborX="-40681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14050" custLinFactNeighborX="333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063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85B666C0-242F-4F3A-90DA-729C7251B765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02B9ADB3-B066-46CE-A4BE-4BC0E268F439}" type="presOf" srcId="{497908DE-4C30-428A-A555-3A6C2F4ADF7D}" destId="{C15E22B3-3295-4532-9D6A-325D45E50C1C}" srcOrd="0" destOrd="0" presId="urn:microsoft.com/office/officeart/2005/8/layout/pyramid2"/>
    <dgm:cxn modelId="{5A50B83E-5AC4-437A-AF4B-9AD2C82D256B}" type="presOf" srcId="{EA790760-0B03-448A-9F29-12DB28B7261E}" destId="{40A06F75-CF71-4FF0-9476-F881F10B4C59}" srcOrd="0" destOrd="0" presId="urn:microsoft.com/office/officeart/2005/8/layout/pyramid2"/>
    <dgm:cxn modelId="{E8B40D90-61BC-40FD-9F5F-DB64A401431E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BE3C7BDE-3F4A-4E43-BA8D-37DED261A0B4}" type="presOf" srcId="{83210F28-54C2-4E50-BA91-C30C7F5A925A}" destId="{0E6DB8B2-458A-4F73-AF77-E844E8685CD8}" srcOrd="0" destOrd="0" presId="urn:microsoft.com/office/officeart/2005/8/layout/pyramid2"/>
    <dgm:cxn modelId="{A9066963-15D1-49E5-8957-092CA230FBE6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1347F399-D316-4081-A9C6-97878A14B941}" type="presOf" srcId="{3CA4390E-8AEC-4EA2-A3EC-8DD042504D56}" destId="{585EDA03-E1D1-49E2-ABCC-D095A33C60CB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D03B75C6-CAB9-4B19-814C-EF19F663C616}" type="presParOf" srcId="{F9260225-45E3-4E83-A7B5-93BF7662486D}" destId="{2CAB7AE0-F53F-477F-8596-08683A702DA4}" srcOrd="0" destOrd="0" presId="urn:microsoft.com/office/officeart/2005/8/layout/pyramid2"/>
    <dgm:cxn modelId="{54F37C6F-FE03-436A-B8B8-583F53A7A453}" type="presParOf" srcId="{F9260225-45E3-4E83-A7B5-93BF7662486D}" destId="{54982EDE-BA38-419C-8C90-E7DF88B50825}" srcOrd="1" destOrd="0" presId="urn:microsoft.com/office/officeart/2005/8/layout/pyramid2"/>
    <dgm:cxn modelId="{B5A9F13D-D9ED-498A-8D44-FF9DEC88F01A}" type="presParOf" srcId="{54982EDE-BA38-419C-8C90-E7DF88B50825}" destId="{C15E22B3-3295-4532-9D6A-325D45E50C1C}" srcOrd="0" destOrd="0" presId="urn:microsoft.com/office/officeart/2005/8/layout/pyramid2"/>
    <dgm:cxn modelId="{1D691284-04D5-4B50-BD11-E63DEA671601}" type="presParOf" srcId="{54982EDE-BA38-419C-8C90-E7DF88B50825}" destId="{E349127E-BD40-4FFD-98F7-AE53232D3317}" srcOrd="1" destOrd="0" presId="urn:microsoft.com/office/officeart/2005/8/layout/pyramid2"/>
    <dgm:cxn modelId="{866913BE-F149-4A55-996B-E561BC376C95}" type="presParOf" srcId="{54982EDE-BA38-419C-8C90-E7DF88B50825}" destId="{585EDA03-E1D1-49E2-ABCC-D095A33C60CB}" srcOrd="2" destOrd="0" presId="urn:microsoft.com/office/officeart/2005/8/layout/pyramid2"/>
    <dgm:cxn modelId="{8E27940F-287B-4AB0-9A17-90D5BA3A8980}" type="presParOf" srcId="{54982EDE-BA38-419C-8C90-E7DF88B50825}" destId="{689CAA53-9D6E-44E6-B0D8-615A6D07FB5B}" srcOrd="3" destOrd="0" presId="urn:microsoft.com/office/officeart/2005/8/layout/pyramid2"/>
    <dgm:cxn modelId="{F5678835-84D2-4CE6-A2B0-59DCE7DB6258}" type="presParOf" srcId="{54982EDE-BA38-419C-8C90-E7DF88B50825}" destId="{AA40EDB2-9616-491E-8997-90DC3C7C7F8E}" srcOrd="4" destOrd="0" presId="urn:microsoft.com/office/officeart/2005/8/layout/pyramid2"/>
    <dgm:cxn modelId="{8A6042C1-FEAE-42FE-B9A1-66D399B56BFA}" type="presParOf" srcId="{54982EDE-BA38-419C-8C90-E7DF88B50825}" destId="{9055E23A-F0BC-4AAF-9FF4-F780F02DFD21}" srcOrd="5" destOrd="0" presId="urn:microsoft.com/office/officeart/2005/8/layout/pyramid2"/>
    <dgm:cxn modelId="{8DDA8636-9EE8-4537-9C84-18EEBBD943FA}" type="presParOf" srcId="{54982EDE-BA38-419C-8C90-E7DF88B50825}" destId="{6AFE05B7-991B-44DA-9843-39E3CC396A11}" srcOrd="6" destOrd="0" presId="urn:microsoft.com/office/officeart/2005/8/layout/pyramid2"/>
    <dgm:cxn modelId="{B629387A-313B-40D7-A781-2EE14C64C73E}" type="presParOf" srcId="{54982EDE-BA38-419C-8C90-E7DF88B50825}" destId="{B370853F-B4C8-494E-B10D-01EDE232E07B}" srcOrd="7" destOrd="0" presId="urn:microsoft.com/office/officeart/2005/8/layout/pyramid2"/>
    <dgm:cxn modelId="{5DBEB719-0BA5-47DA-BC2B-A19ED02B0FE4}" type="presParOf" srcId="{54982EDE-BA38-419C-8C90-E7DF88B50825}" destId="{40A06F75-CF71-4FF0-9476-F881F10B4C59}" srcOrd="8" destOrd="0" presId="urn:microsoft.com/office/officeart/2005/8/layout/pyramid2"/>
    <dgm:cxn modelId="{071BA2F1-D21C-41E4-A433-E79A37D9F0EC}" type="presParOf" srcId="{54982EDE-BA38-419C-8C90-E7DF88B50825}" destId="{D5AAC021-0B13-4F18-8DC6-1FA6845FB348}" srcOrd="9" destOrd="0" presId="urn:microsoft.com/office/officeart/2005/8/layout/pyramid2"/>
    <dgm:cxn modelId="{7633C1F6-0C0A-4D21-80B2-C4BFCF4DDCCD}" type="presParOf" srcId="{54982EDE-BA38-419C-8C90-E7DF88B50825}" destId="{0E6DB8B2-458A-4F73-AF77-E844E8685CD8}" srcOrd="10" destOrd="0" presId="urn:microsoft.com/office/officeart/2005/8/layout/pyramid2"/>
    <dgm:cxn modelId="{9E6DBAAB-D351-4C90-A4A1-42EF267A2D99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</a:t>
          </a:r>
          <a:r>
            <a:rPr lang="hu-HU" sz="1400" b="1" dirty="0" smtClean="0"/>
            <a:t>o</a:t>
          </a:r>
          <a:r>
            <a:rPr lang="ru-RU" sz="1400" b="1" dirty="0" smtClean="0"/>
            <a:t>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</a:t>
          </a:r>
          <a:r>
            <a:rPr lang="hu-HU" sz="1400" b="1" dirty="0" smtClean="0"/>
            <a:t>o</a:t>
          </a:r>
          <a:r>
            <a:rPr lang="ru-RU" sz="1400" b="1" dirty="0" smtClean="0"/>
            <a:t>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8987" custLinFactNeighborX="-100000" custLinFactNeighborY="-119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13670" custLinFactNeighborX="322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802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1CC28FFA-51D5-4F81-BB70-3549D40CA880}" type="presOf" srcId="{D75FEE30-628B-4BCD-B8C9-2BF3180BA3C0}" destId="{F9260225-45E3-4E83-A7B5-93BF7662486D}" srcOrd="0" destOrd="0" presId="urn:microsoft.com/office/officeart/2005/8/layout/pyramid2"/>
    <dgm:cxn modelId="{3D369610-C4C4-4C1C-A082-DB24B289C79D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CEEDFF13-60ED-443E-BA6A-DB1967774524}" type="presOf" srcId="{EA790760-0B03-448A-9F29-12DB28B7261E}" destId="{40A06F75-CF71-4FF0-9476-F881F10B4C59}" srcOrd="0" destOrd="0" presId="urn:microsoft.com/office/officeart/2005/8/layout/pyramid2"/>
    <dgm:cxn modelId="{ED8D1941-A137-438F-A675-B6AA68ACEAAE}" type="presOf" srcId="{3CA4390E-8AEC-4EA2-A3EC-8DD042504D56}" destId="{585EDA03-E1D1-49E2-ABCC-D095A33C60CB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B428A1CD-B74C-414D-A5E8-58246CE43E33}" type="presOf" srcId="{497908DE-4C30-428A-A555-3A6C2F4ADF7D}" destId="{C15E22B3-3295-4532-9D6A-325D45E50C1C}" srcOrd="0" destOrd="0" presId="urn:microsoft.com/office/officeart/2005/8/layout/pyramid2"/>
    <dgm:cxn modelId="{6B88506C-670F-44FA-B205-4B3C5A7417AD}" type="presOf" srcId="{83210F28-54C2-4E50-BA91-C30C7F5A925A}" destId="{0E6DB8B2-458A-4F73-AF77-E844E8685CD8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72084D74-D823-4147-B24E-1E070CD3FA53}" type="presOf" srcId="{70972A96-F39F-4054-A5D9-CCAC350AB6EA}" destId="{6AFE05B7-991B-44DA-9843-39E3CC396A11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AB808AA5-A6BD-4442-A84D-E655316EDF76}" type="presParOf" srcId="{F9260225-45E3-4E83-A7B5-93BF7662486D}" destId="{2CAB7AE0-F53F-477F-8596-08683A702DA4}" srcOrd="0" destOrd="0" presId="urn:microsoft.com/office/officeart/2005/8/layout/pyramid2"/>
    <dgm:cxn modelId="{382F4B94-0446-41AF-909F-7388C5A3C7FB}" type="presParOf" srcId="{F9260225-45E3-4E83-A7B5-93BF7662486D}" destId="{54982EDE-BA38-419C-8C90-E7DF88B50825}" srcOrd="1" destOrd="0" presId="urn:microsoft.com/office/officeart/2005/8/layout/pyramid2"/>
    <dgm:cxn modelId="{97493771-0A52-4EDB-A3B8-79971E75FB4E}" type="presParOf" srcId="{54982EDE-BA38-419C-8C90-E7DF88B50825}" destId="{C15E22B3-3295-4532-9D6A-325D45E50C1C}" srcOrd="0" destOrd="0" presId="urn:microsoft.com/office/officeart/2005/8/layout/pyramid2"/>
    <dgm:cxn modelId="{A8E54A68-1E19-41BF-8595-AB39C4D41B59}" type="presParOf" srcId="{54982EDE-BA38-419C-8C90-E7DF88B50825}" destId="{E349127E-BD40-4FFD-98F7-AE53232D3317}" srcOrd="1" destOrd="0" presId="urn:microsoft.com/office/officeart/2005/8/layout/pyramid2"/>
    <dgm:cxn modelId="{1D8A1F5C-E4E0-440F-A526-40BB72F69306}" type="presParOf" srcId="{54982EDE-BA38-419C-8C90-E7DF88B50825}" destId="{585EDA03-E1D1-49E2-ABCC-D095A33C60CB}" srcOrd="2" destOrd="0" presId="urn:microsoft.com/office/officeart/2005/8/layout/pyramid2"/>
    <dgm:cxn modelId="{AB12EF41-5D3F-4D88-A29F-145DF389219E}" type="presParOf" srcId="{54982EDE-BA38-419C-8C90-E7DF88B50825}" destId="{689CAA53-9D6E-44E6-B0D8-615A6D07FB5B}" srcOrd="3" destOrd="0" presId="urn:microsoft.com/office/officeart/2005/8/layout/pyramid2"/>
    <dgm:cxn modelId="{0A5E299E-AEE2-4604-B50C-8EB37C89A481}" type="presParOf" srcId="{54982EDE-BA38-419C-8C90-E7DF88B50825}" destId="{AA40EDB2-9616-491E-8997-90DC3C7C7F8E}" srcOrd="4" destOrd="0" presId="urn:microsoft.com/office/officeart/2005/8/layout/pyramid2"/>
    <dgm:cxn modelId="{25BA080B-959A-4CE8-907B-E11C8EF6122D}" type="presParOf" srcId="{54982EDE-BA38-419C-8C90-E7DF88B50825}" destId="{9055E23A-F0BC-4AAF-9FF4-F780F02DFD21}" srcOrd="5" destOrd="0" presId="urn:microsoft.com/office/officeart/2005/8/layout/pyramid2"/>
    <dgm:cxn modelId="{9EBB3F72-EE98-4CAA-AB09-ADE0765FA311}" type="presParOf" srcId="{54982EDE-BA38-419C-8C90-E7DF88B50825}" destId="{6AFE05B7-991B-44DA-9843-39E3CC396A11}" srcOrd="6" destOrd="0" presId="urn:microsoft.com/office/officeart/2005/8/layout/pyramid2"/>
    <dgm:cxn modelId="{0E41FA29-CF43-400F-9C70-F5FC145C4DBD}" type="presParOf" srcId="{54982EDE-BA38-419C-8C90-E7DF88B50825}" destId="{B370853F-B4C8-494E-B10D-01EDE232E07B}" srcOrd="7" destOrd="0" presId="urn:microsoft.com/office/officeart/2005/8/layout/pyramid2"/>
    <dgm:cxn modelId="{AF81CDFD-4379-41C4-803D-5B9653D9E3AE}" type="presParOf" srcId="{54982EDE-BA38-419C-8C90-E7DF88B50825}" destId="{40A06F75-CF71-4FF0-9476-F881F10B4C59}" srcOrd="8" destOrd="0" presId="urn:microsoft.com/office/officeart/2005/8/layout/pyramid2"/>
    <dgm:cxn modelId="{67CCA816-CC19-4279-9F47-93AE043B5FD0}" type="presParOf" srcId="{54982EDE-BA38-419C-8C90-E7DF88B50825}" destId="{D5AAC021-0B13-4F18-8DC6-1FA6845FB348}" srcOrd="9" destOrd="0" presId="urn:microsoft.com/office/officeart/2005/8/layout/pyramid2"/>
    <dgm:cxn modelId="{3730B284-5C4B-49DF-8C92-DF3B68A46A0C}" type="presParOf" srcId="{54982EDE-BA38-419C-8C90-E7DF88B50825}" destId="{0E6DB8B2-458A-4F73-AF77-E844E8685CD8}" srcOrd="10" destOrd="0" presId="urn:microsoft.com/office/officeart/2005/8/layout/pyramid2"/>
    <dgm:cxn modelId="{330C3AD4-3CBD-4C6A-B325-3DC801868187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</a:t>
          </a:r>
          <a:r>
            <a:rPr lang="hu-HU" sz="1400" b="1" dirty="0" smtClean="0"/>
            <a:t>o</a:t>
          </a:r>
          <a:r>
            <a:rPr lang="ru-RU" sz="1400" b="1" dirty="0" smtClean="0"/>
            <a:t>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</a:t>
          </a:r>
          <a:r>
            <a:rPr lang="hu-HU" sz="1400" b="1" dirty="0" smtClean="0"/>
            <a:t>o</a:t>
          </a:r>
          <a:r>
            <a:rPr lang="ru-RU" sz="1400" b="1" dirty="0" smtClean="0"/>
            <a:t>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964" custLinFactNeighborX="29857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3973" custLinFactY="-3680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6F1BFA79-7E55-4637-B130-120095EABE13}" type="presOf" srcId="{70972A96-F39F-4054-A5D9-CCAC350AB6EA}" destId="{6AFE05B7-991B-44DA-9843-39E3CC396A11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E3A74742-C480-4B87-955F-C703AA83600A}" type="presOf" srcId="{83210F28-54C2-4E50-BA91-C30C7F5A925A}" destId="{0E6DB8B2-458A-4F73-AF77-E844E8685CD8}" srcOrd="0" destOrd="0" presId="urn:microsoft.com/office/officeart/2005/8/layout/pyramid2"/>
    <dgm:cxn modelId="{72C880DC-A005-41EA-83E9-D5EE82A42EFC}" type="presOf" srcId="{3CA4390E-8AEC-4EA2-A3EC-8DD042504D56}" destId="{585EDA03-E1D1-49E2-ABCC-D095A33C60CB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B5A1841B-9A70-4DAB-8884-41CF35565626}" type="presOf" srcId="{94EAB1EC-7FE9-40F9-8691-7534F2D2D13B}" destId="{AA40EDB2-9616-491E-8997-90DC3C7C7F8E}" srcOrd="0" destOrd="0" presId="urn:microsoft.com/office/officeart/2005/8/layout/pyramid2"/>
    <dgm:cxn modelId="{C7BD8F52-3E5E-4F9F-AD2C-09BDD52D38F7}" type="presOf" srcId="{EA790760-0B03-448A-9F29-12DB28B7261E}" destId="{40A06F75-CF71-4FF0-9476-F881F10B4C59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90FED3FA-8DCC-4CEA-9FC9-DA0E7235B952}" type="presOf" srcId="{497908DE-4C30-428A-A555-3A6C2F4ADF7D}" destId="{C15E22B3-3295-4532-9D6A-325D45E50C1C}" srcOrd="0" destOrd="0" presId="urn:microsoft.com/office/officeart/2005/8/layout/pyramid2"/>
    <dgm:cxn modelId="{E795195B-A21B-424E-99CC-EB1FE98AC075}" type="presOf" srcId="{D75FEE30-628B-4BCD-B8C9-2BF3180BA3C0}" destId="{F9260225-45E3-4E83-A7B5-93BF7662486D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DD536D22-E23F-4039-9B39-8BDBC5B601A7}" type="presParOf" srcId="{F9260225-45E3-4E83-A7B5-93BF7662486D}" destId="{2CAB7AE0-F53F-477F-8596-08683A702DA4}" srcOrd="0" destOrd="0" presId="urn:microsoft.com/office/officeart/2005/8/layout/pyramid2"/>
    <dgm:cxn modelId="{E47209CA-3BC7-4290-ACCE-5BE6414A79BB}" type="presParOf" srcId="{F9260225-45E3-4E83-A7B5-93BF7662486D}" destId="{54982EDE-BA38-419C-8C90-E7DF88B50825}" srcOrd="1" destOrd="0" presId="urn:microsoft.com/office/officeart/2005/8/layout/pyramid2"/>
    <dgm:cxn modelId="{75D8CC8D-99E3-41AD-BBCF-EA8358B8D23F}" type="presParOf" srcId="{54982EDE-BA38-419C-8C90-E7DF88B50825}" destId="{C15E22B3-3295-4532-9D6A-325D45E50C1C}" srcOrd="0" destOrd="0" presId="urn:microsoft.com/office/officeart/2005/8/layout/pyramid2"/>
    <dgm:cxn modelId="{CFC78D16-6F9B-4C69-9F9C-1FBA46B2B788}" type="presParOf" srcId="{54982EDE-BA38-419C-8C90-E7DF88B50825}" destId="{E349127E-BD40-4FFD-98F7-AE53232D3317}" srcOrd="1" destOrd="0" presId="urn:microsoft.com/office/officeart/2005/8/layout/pyramid2"/>
    <dgm:cxn modelId="{767D26B3-EFA1-4C2A-B3A9-A8DA6996247A}" type="presParOf" srcId="{54982EDE-BA38-419C-8C90-E7DF88B50825}" destId="{585EDA03-E1D1-49E2-ABCC-D095A33C60CB}" srcOrd="2" destOrd="0" presId="urn:microsoft.com/office/officeart/2005/8/layout/pyramid2"/>
    <dgm:cxn modelId="{C8CEDCE1-E6CA-4D8E-B48F-A0B37F78722A}" type="presParOf" srcId="{54982EDE-BA38-419C-8C90-E7DF88B50825}" destId="{689CAA53-9D6E-44E6-B0D8-615A6D07FB5B}" srcOrd="3" destOrd="0" presId="urn:microsoft.com/office/officeart/2005/8/layout/pyramid2"/>
    <dgm:cxn modelId="{C2F6DFAE-5E7F-4F96-955D-66E66250F5F2}" type="presParOf" srcId="{54982EDE-BA38-419C-8C90-E7DF88B50825}" destId="{AA40EDB2-9616-491E-8997-90DC3C7C7F8E}" srcOrd="4" destOrd="0" presId="urn:microsoft.com/office/officeart/2005/8/layout/pyramid2"/>
    <dgm:cxn modelId="{15F03E6D-FD81-458D-8A6D-9FE89296CC94}" type="presParOf" srcId="{54982EDE-BA38-419C-8C90-E7DF88B50825}" destId="{9055E23A-F0BC-4AAF-9FF4-F780F02DFD21}" srcOrd="5" destOrd="0" presId="urn:microsoft.com/office/officeart/2005/8/layout/pyramid2"/>
    <dgm:cxn modelId="{A3BF1F34-D6E9-48E4-8A65-F739CEF6195B}" type="presParOf" srcId="{54982EDE-BA38-419C-8C90-E7DF88B50825}" destId="{6AFE05B7-991B-44DA-9843-39E3CC396A11}" srcOrd="6" destOrd="0" presId="urn:microsoft.com/office/officeart/2005/8/layout/pyramid2"/>
    <dgm:cxn modelId="{1A73B30C-F6C5-40DF-91F0-8A79C6E7A6F1}" type="presParOf" srcId="{54982EDE-BA38-419C-8C90-E7DF88B50825}" destId="{B370853F-B4C8-494E-B10D-01EDE232E07B}" srcOrd="7" destOrd="0" presId="urn:microsoft.com/office/officeart/2005/8/layout/pyramid2"/>
    <dgm:cxn modelId="{A3932354-1847-483E-AAC1-78265A442A12}" type="presParOf" srcId="{54982EDE-BA38-419C-8C90-E7DF88B50825}" destId="{40A06F75-CF71-4FF0-9476-F881F10B4C59}" srcOrd="8" destOrd="0" presId="urn:microsoft.com/office/officeart/2005/8/layout/pyramid2"/>
    <dgm:cxn modelId="{58ED5D83-BF40-48C8-A4E9-8A540BDD876B}" type="presParOf" srcId="{54982EDE-BA38-419C-8C90-E7DF88B50825}" destId="{D5AAC021-0B13-4F18-8DC6-1FA6845FB348}" srcOrd="9" destOrd="0" presId="urn:microsoft.com/office/officeart/2005/8/layout/pyramid2"/>
    <dgm:cxn modelId="{CA6D5D41-65A4-451E-A9BF-B0518A42DE73}" type="presParOf" srcId="{54982EDE-BA38-419C-8C90-E7DF88B50825}" destId="{0E6DB8B2-458A-4F73-AF77-E844E8685CD8}" srcOrd="10" destOrd="0" presId="urn:microsoft.com/office/officeart/2005/8/layout/pyramid2"/>
    <dgm:cxn modelId="{94F76B1C-E01C-4E2A-A1E2-391121272EDB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</a:t>
          </a:r>
          <a:r>
            <a:rPr lang="hu-HU" sz="1400" b="1" dirty="0" smtClean="0"/>
            <a:t>o</a:t>
          </a:r>
          <a:r>
            <a:rPr lang="ru-RU" sz="1400" b="1" dirty="0" smtClean="0"/>
            <a:t>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</a:t>
          </a:r>
          <a:r>
            <a:rPr lang="hu-HU" sz="1400" b="1" dirty="0" smtClean="0"/>
            <a:t>o</a:t>
          </a:r>
          <a:r>
            <a:rPr lang="ru-RU" sz="1400" b="1" dirty="0" smtClean="0"/>
            <a:t>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964" custLinFactNeighborX="29857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5649" custLinFactY="-3680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481477B4-0E93-4955-B852-8140D98164BE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185445DD-1D6A-4D18-9CA7-E881D242FBE0}" type="presOf" srcId="{70972A96-F39F-4054-A5D9-CCAC350AB6EA}" destId="{6AFE05B7-991B-44DA-9843-39E3CC396A11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B9BB9B4A-B9DF-4C15-A6B9-DDC3F89E0F76}" type="presOf" srcId="{3CA4390E-8AEC-4EA2-A3EC-8DD042504D56}" destId="{585EDA03-E1D1-49E2-ABCC-D095A33C60CB}" srcOrd="0" destOrd="0" presId="urn:microsoft.com/office/officeart/2005/8/layout/pyramid2"/>
    <dgm:cxn modelId="{593DDB99-74A0-4FFF-B4F7-8132D6BC93BD}" type="presOf" srcId="{83210F28-54C2-4E50-BA91-C30C7F5A925A}" destId="{0E6DB8B2-458A-4F73-AF77-E844E8685CD8}" srcOrd="0" destOrd="0" presId="urn:microsoft.com/office/officeart/2005/8/layout/pyramid2"/>
    <dgm:cxn modelId="{DCDE90C1-18CD-4EAE-88CA-5AA814EE9B50}" type="presOf" srcId="{497908DE-4C30-428A-A555-3A6C2F4ADF7D}" destId="{C15E22B3-3295-4532-9D6A-325D45E50C1C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5813FFB5-FCEC-4969-9DF1-87D8FA4C38D5}" type="presOf" srcId="{D75FEE30-628B-4BCD-B8C9-2BF3180BA3C0}" destId="{F9260225-45E3-4E83-A7B5-93BF7662486D}" srcOrd="0" destOrd="0" presId="urn:microsoft.com/office/officeart/2005/8/layout/pyramid2"/>
    <dgm:cxn modelId="{4ACEED68-05EA-4790-B8C7-0CFF5D5621EE}" type="presOf" srcId="{EA790760-0B03-448A-9F29-12DB28B7261E}" destId="{40A06F75-CF71-4FF0-9476-F881F10B4C59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4348AAE7-2C57-4C89-8FCE-5F7F56A07469}" type="presParOf" srcId="{F9260225-45E3-4E83-A7B5-93BF7662486D}" destId="{2CAB7AE0-F53F-477F-8596-08683A702DA4}" srcOrd="0" destOrd="0" presId="urn:microsoft.com/office/officeart/2005/8/layout/pyramid2"/>
    <dgm:cxn modelId="{6149C00B-68D7-4E01-A5E2-810F157032AF}" type="presParOf" srcId="{F9260225-45E3-4E83-A7B5-93BF7662486D}" destId="{54982EDE-BA38-419C-8C90-E7DF88B50825}" srcOrd="1" destOrd="0" presId="urn:microsoft.com/office/officeart/2005/8/layout/pyramid2"/>
    <dgm:cxn modelId="{96FDF356-835E-48C8-A132-559E2A5384F5}" type="presParOf" srcId="{54982EDE-BA38-419C-8C90-E7DF88B50825}" destId="{C15E22B3-3295-4532-9D6A-325D45E50C1C}" srcOrd="0" destOrd="0" presId="urn:microsoft.com/office/officeart/2005/8/layout/pyramid2"/>
    <dgm:cxn modelId="{3DB1220C-F017-418A-9E15-230D3F444D3D}" type="presParOf" srcId="{54982EDE-BA38-419C-8C90-E7DF88B50825}" destId="{E349127E-BD40-4FFD-98F7-AE53232D3317}" srcOrd="1" destOrd="0" presId="urn:microsoft.com/office/officeart/2005/8/layout/pyramid2"/>
    <dgm:cxn modelId="{C7223DA3-160C-4685-935B-75CF62809731}" type="presParOf" srcId="{54982EDE-BA38-419C-8C90-E7DF88B50825}" destId="{585EDA03-E1D1-49E2-ABCC-D095A33C60CB}" srcOrd="2" destOrd="0" presId="urn:microsoft.com/office/officeart/2005/8/layout/pyramid2"/>
    <dgm:cxn modelId="{4C477FEE-6CA1-4611-A5F9-4672580A1970}" type="presParOf" srcId="{54982EDE-BA38-419C-8C90-E7DF88B50825}" destId="{689CAA53-9D6E-44E6-B0D8-615A6D07FB5B}" srcOrd="3" destOrd="0" presId="urn:microsoft.com/office/officeart/2005/8/layout/pyramid2"/>
    <dgm:cxn modelId="{BAE91729-1016-4C1C-B9E1-50DB0C9B0C80}" type="presParOf" srcId="{54982EDE-BA38-419C-8C90-E7DF88B50825}" destId="{AA40EDB2-9616-491E-8997-90DC3C7C7F8E}" srcOrd="4" destOrd="0" presId="urn:microsoft.com/office/officeart/2005/8/layout/pyramid2"/>
    <dgm:cxn modelId="{69910A3E-3701-408F-904E-2C845853C8BF}" type="presParOf" srcId="{54982EDE-BA38-419C-8C90-E7DF88B50825}" destId="{9055E23A-F0BC-4AAF-9FF4-F780F02DFD21}" srcOrd="5" destOrd="0" presId="urn:microsoft.com/office/officeart/2005/8/layout/pyramid2"/>
    <dgm:cxn modelId="{FC1902CF-5FA2-42A1-B3B5-AEAE9B9CD520}" type="presParOf" srcId="{54982EDE-BA38-419C-8C90-E7DF88B50825}" destId="{6AFE05B7-991B-44DA-9843-39E3CC396A11}" srcOrd="6" destOrd="0" presId="urn:microsoft.com/office/officeart/2005/8/layout/pyramid2"/>
    <dgm:cxn modelId="{77A47CA0-40CC-4A77-BB17-539CDFA8DFBA}" type="presParOf" srcId="{54982EDE-BA38-419C-8C90-E7DF88B50825}" destId="{B370853F-B4C8-494E-B10D-01EDE232E07B}" srcOrd="7" destOrd="0" presId="urn:microsoft.com/office/officeart/2005/8/layout/pyramid2"/>
    <dgm:cxn modelId="{A4A7C1CB-A17E-449B-A48A-E39A7F022B41}" type="presParOf" srcId="{54982EDE-BA38-419C-8C90-E7DF88B50825}" destId="{40A06F75-CF71-4FF0-9476-F881F10B4C59}" srcOrd="8" destOrd="0" presId="urn:microsoft.com/office/officeart/2005/8/layout/pyramid2"/>
    <dgm:cxn modelId="{53A9942D-9928-45B3-BBF6-02BE7A3DC8A2}" type="presParOf" srcId="{54982EDE-BA38-419C-8C90-E7DF88B50825}" destId="{D5AAC021-0B13-4F18-8DC6-1FA6845FB348}" srcOrd="9" destOrd="0" presId="urn:microsoft.com/office/officeart/2005/8/layout/pyramid2"/>
    <dgm:cxn modelId="{F09DF4AD-DF40-4986-94F9-23FF64419D5C}" type="presParOf" srcId="{54982EDE-BA38-419C-8C90-E7DF88B50825}" destId="{0E6DB8B2-458A-4F73-AF77-E844E8685CD8}" srcOrd="10" destOrd="0" presId="urn:microsoft.com/office/officeart/2005/8/layout/pyramid2"/>
    <dgm:cxn modelId="{098B29D0-7341-4543-B8C5-148D55628609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</a:t>
          </a:r>
          <a:r>
            <a:rPr lang="hu-HU" sz="1400" b="1" dirty="0" smtClean="0"/>
            <a:t>o</a:t>
          </a:r>
          <a:r>
            <a:rPr lang="ru-RU" sz="1400" b="1" dirty="0" smtClean="0"/>
            <a:t>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</a:t>
          </a:r>
          <a:r>
            <a:rPr lang="hu-HU" sz="1400" b="1" dirty="0" smtClean="0"/>
            <a:t>o</a:t>
          </a:r>
          <a:r>
            <a:rPr lang="ru-RU" sz="1400" b="1" dirty="0" smtClean="0"/>
            <a:t>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41401" custLinFactNeighborX="-100000" custLinFactNeighborY="-1156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964" custLinFactNeighborX="29857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6387" custLinFactY="-3680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36A5503D-A9A2-4B70-9D27-84A51C284911}" type="presOf" srcId="{70972A96-F39F-4054-A5D9-CCAC350AB6EA}" destId="{6AFE05B7-991B-44DA-9843-39E3CC396A11}" srcOrd="0" destOrd="0" presId="urn:microsoft.com/office/officeart/2005/8/layout/pyramid2"/>
    <dgm:cxn modelId="{396D1E50-BEE6-4FE1-9DE8-C6E16951E9D3}" type="presOf" srcId="{83210F28-54C2-4E50-BA91-C30C7F5A925A}" destId="{0E6DB8B2-458A-4F73-AF77-E844E8685CD8}" srcOrd="0" destOrd="0" presId="urn:microsoft.com/office/officeart/2005/8/layout/pyramid2"/>
    <dgm:cxn modelId="{96895102-E4B0-4C71-941A-D047E7DC37C6}" type="presOf" srcId="{497908DE-4C30-428A-A555-3A6C2F4ADF7D}" destId="{C15E22B3-3295-4532-9D6A-325D45E50C1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9E742E58-6E76-40E2-99F8-2EC314989B68}" type="presOf" srcId="{94EAB1EC-7FE9-40F9-8691-7534F2D2D13B}" destId="{AA40EDB2-9616-491E-8997-90DC3C7C7F8E}" srcOrd="0" destOrd="0" presId="urn:microsoft.com/office/officeart/2005/8/layout/pyramid2"/>
    <dgm:cxn modelId="{B8A03489-F41A-41FE-BE31-69C6B80953DA}" type="presOf" srcId="{D75FEE30-628B-4BCD-B8C9-2BF3180BA3C0}" destId="{F9260225-45E3-4E83-A7B5-93BF7662486D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449E4C08-73FE-40C4-8EEE-B49E891D5775}" type="presOf" srcId="{EA790760-0B03-448A-9F29-12DB28B7261E}" destId="{40A06F75-CF71-4FF0-9476-F881F10B4C59}" srcOrd="0" destOrd="0" presId="urn:microsoft.com/office/officeart/2005/8/layout/pyramid2"/>
    <dgm:cxn modelId="{2B0D991E-145A-415F-8F01-2D482232AE89}" type="presOf" srcId="{3CA4390E-8AEC-4EA2-A3EC-8DD042504D56}" destId="{585EDA03-E1D1-49E2-ABCC-D095A33C60CB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45C2B5BE-F7C6-4F65-BB05-BB0F1F3BA352}" type="presParOf" srcId="{F9260225-45E3-4E83-A7B5-93BF7662486D}" destId="{2CAB7AE0-F53F-477F-8596-08683A702DA4}" srcOrd="0" destOrd="0" presId="urn:microsoft.com/office/officeart/2005/8/layout/pyramid2"/>
    <dgm:cxn modelId="{175D1068-974F-4A16-A45A-598AD4F59BBC}" type="presParOf" srcId="{F9260225-45E3-4E83-A7B5-93BF7662486D}" destId="{54982EDE-BA38-419C-8C90-E7DF88B50825}" srcOrd="1" destOrd="0" presId="urn:microsoft.com/office/officeart/2005/8/layout/pyramid2"/>
    <dgm:cxn modelId="{10344BF8-F127-4C1B-AA33-18BC02AD373B}" type="presParOf" srcId="{54982EDE-BA38-419C-8C90-E7DF88B50825}" destId="{C15E22B3-3295-4532-9D6A-325D45E50C1C}" srcOrd="0" destOrd="0" presId="urn:microsoft.com/office/officeart/2005/8/layout/pyramid2"/>
    <dgm:cxn modelId="{F8E2E4C4-1065-43BB-8CFD-CBB8AE750316}" type="presParOf" srcId="{54982EDE-BA38-419C-8C90-E7DF88B50825}" destId="{E349127E-BD40-4FFD-98F7-AE53232D3317}" srcOrd="1" destOrd="0" presId="urn:microsoft.com/office/officeart/2005/8/layout/pyramid2"/>
    <dgm:cxn modelId="{888A0015-25A8-4EDC-A7BC-601440E052BF}" type="presParOf" srcId="{54982EDE-BA38-419C-8C90-E7DF88B50825}" destId="{585EDA03-E1D1-49E2-ABCC-D095A33C60CB}" srcOrd="2" destOrd="0" presId="urn:microsoft.com/office/officeart/2005/8/layout/pyramid2"/>
    <dgm:cxn modelId="{DF0F143C-BFBB-476D-9A8E-B4996DA569D6}" type="presParOf" srcId="{54982EDE-BA38-419C-8C90-E7DF88B50825}" destId="{689CAA53-9D6E-44E6-B0D8-615A6D07FB5B}" srcOrd="3" destOrd="0" presId="urn:microsoft.com/office/officeart/2005/8/layout/pyramid2"/>
    <dgm:cxn modelId="{F342C291-A558-4DE3-B094-6ABB4AA156B0}" type="presParOf" srcId="{54982EDE-BA38-419C-8C90-E7DF88B50825}" destId="{AA40EDB2-9616-491E-8997-90DC3C7C7F8E}" srcOrd="4" destOrd="0" presId="urn:microsoft.com/office/officeart/2005/8/layout/pyramid2"/>
    <dgm:cxn modelId="{8630C601-0A98-46D6-89D4-446258C3E85F}" type="presParOf" srcId="{54982EDE-BA38-419C-8C90-E7DF88B50825}" destId="{9055E23A-F0BC-4AAF-9FF4-F780F02DFD21}" srcOrd="5" destOrd="0" presId="urn:microsoft.com/office/officeart/2005/8/layout/pyramid2"/>
    <dgm:cxn modelId="{73D8C2AB-0B4E-432D-AD23-0799EF5C3D4C}" type="presParOf" srcId="{54982EDE-BA38-419C-8C90-E7DF88B50825}" destId="{6AFE05B7-991B-44DA-9843-39E3CC396A11}" srcOrd="6" destOrd="0" presId="urn:microsoft.com/office/officeart/2005/8/layout/pyramid2"/>
    <dgm:cxn modelId="{9BC6F2AD-0B3D-4663-81A2-E7D18EA87079}" type="presParOf" srcId="{54982EDE-BA38-419C-8C90-E7DF88B50825}" destId="{B370853F-B4C8-494E-B10D-01EDE232E07B}" srcOrd="7" destOrd="0" presId="urn:microsoft.com/office/officeart/2005/8/layout/pyramid2"/>
    <dgm:cxn modelId="{98156C5C-C27B-488E-9A6D-FBCA97F6E0EC}" type="presParOf" srcId="{54982EDE-BA38-419C-8C90-E7DF88B50825}" destId="{40A06F75-CF71-4FF0-9476-F881F10B4C59}" srcOrd="8" destOrd="0" presId="urn:microsoft.com/office/officeart/2005/8/layout/pyramid2"/>
    <dgm:cxn modelId="{A9501C4E-9302-4E47-BF75-0F0F7701FBD7}" type="presParOf" srcId="{54982EDE-BA38-419C-8C90-E7DF88B50825}" destId="{D5AAC021-0B13-4F18-8DC6-1FA6845FB348}" srcOrd="9" destOrd="0" presId="urn:microsoft.com/office/officeart/2005/8/layout/pyramid2"/>
    <dgm:cxn modelId="{D2A740C7-E57A-448D-9854-C64EADFA956D}" type="presParOf" srcId="{54982EDE-BA38-419C-8C90-E7DF88B50825}" destId="{0E6DB8B2-458A-4F73-AF77-E844E8685CD8}" srcOrd="10" destOrd="0" presId="urn:microsoft.com/office/officeart/2005/8/layout/pyramid2"/>
    <dgm:cxn modelId="{A6EE4176-DA78-4698-8BBF-DC5308F5116D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68063" y="936122"/>
          <a:ext cx="3572600" cy="255863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5904656" y="701528"/>
          <a:ext cx="1732539" cy="5212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 (Северная Корея)</a:t>
          </a:r>
          <a:endParaRPr lang="hu-HU" sz="1400" b="1" kern="1200" dirty="0"/>
        </a:p>
      </dsp:txBody>
      <dsp:txXfrm>
        <a:off x="5904656" y="701528"/>
        <a:ext cx="1732539" cy="521265"/>
      </dsp:txXfrm>
    </dsp:sp>
    <dsp:sp modelId="{585EDA03-E1D1-49E2-ABCC-D095A33C60CB}">
      <dsp:nvSpPr>
        <dsp:cNvPr id="0" name=""/>
        <dsp:cNvSpPr/>
      </dsp:nvSpPr>
      <dsp:spPr>
        <a:xfrm>
          <a:off x="432055" y="701528"/>
          <a:ext cx="1675837" cy="580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демократия (Эстония, Чехия)</a:t>
          </a:r>
          <a:endParaRPr lang="hu-HU" sz="1400" b="1" kern="1200" dirty="0"/>
        </a:p>
      </dsp:txBody>
      <dsp:txXfrm>
        <a:off x="432055" y="701528"/>
        <a:ext cx="1675837" cy="580672"/>
      </dsp:txXfrm>
    </dsp:sp>
    <dsp:sp modelId="{AA40EDB2-9616-491E-8997-90DC3C7C7F8E}">
      <dsp:nvSpPr>
        <dsp:cNvPr id="0" name=""/>
        <dsp:cNvSpPr/>
      </dsp:nvSpPr>
      <dsp:spPr>
        <a:xfrm>
          <a:off x="2664290" y="3454361"/>
          <a:ext cx="2805543" cy="70156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втократия (Венгрия, Россия, Среднеазиатские респ.)</a:t>
          </a:r>
          <a:endParaRPr lang="hu-HU" sz="1400" b="1" kern="1200" dirty="0"/>
        </a:p>
      </dsp:txBody>
      <dsp:txXfrm>
        <a:off x="2664290" y="3454361"/>
        <a:ext cx="2805543" cy="701564"/>
      </dsp:txXfrm>
    </dsp:sp>
    <dsp:sp modelId="{6AFE05B7-991B-44DA-9843-39E3CC396A11}">
      <dsp:nvSpPr>
        <dsp:cNvPr id="0" name=""/>
        <dsp:cNvSpPr/>
      </dsp:nvSpPr>
      <dsp:spPr>
        <a:xfrm>
          <a:off x="3024340" y="358229"/>
          <a:ext cx="1732160" cy="5156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 (Польша)</a:t>
          </a:r>
          <a:endParaRPr lang="hu-HU" sz="1400" b="1" kern="1200" dirty="0"/>
        </a:p>
      </dsp:txBody>
      <dsp:txXfrm>
        <a:off x="3024340" y="358229"/>
        <a:ext cx="1732160" cy="515654"/>
      </dsp:txXfrm>
    </dsp:sp>
    <dsp:sp modelId="{40A06F75-CF71-4FF0-9476-F881F10B4C59}">
      <dsp:nvSpPr>
        <dsp:cNvPr id="0" name=""/>
        <dsp:cNvSpPr/>
      </dsp:nvSpPr>
      <dsp:spPr>
        <a:xfrm>
          <a:off x="5112579" y="2118376"/>
          <a:ext cx="2527303" cy="43482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 </a:t>
          </a:r>
          <a:r>
            <a:rPr lang="hu-HU" sz="1400" b="1" kern="1200" dirty="0" smtClean="0"/>
            <a:t>a</a:t>
          </a:r>
          <a:r>
            <a:rPr lang="ru-RU" sz="1400" b="1" kern="1200" dirty="0" smtClean="0"/>
            <a:t>втократия (Китай, Вьетнам)</a:t>
          </a:r>
          <a:endParaRPr lang="hu-HU" sz="1400" b="1" kern="1200" dirty="0"/>
        </a:p>
      </dsp:txBody>
      <dsp:txXfrm>
        <a:off x="5112579" y="2118376"/>
        <a:ext cx="2527303" cy="434826"/>
      </dsp:txXfrm>
    </dsp:sp>
    <dsp:sp modelId="{0E6DB8B2-458A-4F73-AF77-E844E8685CD8}">
      <dsp:nvSpPr>
        <dsp:cNvPr id="0" name=""/>
        <dsp:cNvSpPr/>
      </dsp:nvSpPr>
      <dsp:spPr>
        <a:xfrm>
          <a:off x="720086" y="2077830"/>
          <a:ext cx="2317219" cy="4593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 (Болгария, Румыния)</a:t>
          </a:r>
          <a:endParaRPr lang="hu-HU" sz="1400" b="1" kern="1200" dirty="0"/>
        </a:p>
      </dsp:txBody>
      <dsp:txXfrm>
        <a:off x="720086" y="2077830"/>
        <a:ext cx="2317219" cy="45938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кратия</a:t>
          </a:r>
          <a:endParaRPr lang="hu-HU" sz="14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081468" y="2455994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6081468" y="2455994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1944211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944211" y="2448271"/>
        <a:ext cx="1922195" cy="35183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200786" y="1008122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7200786" y="1008122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кратия</a:t>
          </a:r>
          <a:endParaRPr lang="hu-HU" sz="14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120684" y="2520276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6120684" y="2520276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2088221" y="2528487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2088221" y="2528487"/>
        <a:ext cx="1922195" cy="3518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535850" y="785428"/>
          <a:ext cx="3528354" cy="252694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215703" y="543643"/>
          <a:ext cx="1711082" cy="4052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6215703" y="543643"/>
        <a:ext cx="1711082" cy="405299"/>
      </dsp:txXfrm>
    </dsp:sp>
    <dsp:sp modelId="{585EDA03-E1D1-49E2-ABCC-D095A33C60CB}">
      <dsp:nvSpPr>
        <dsp:cNvPr id="0" name=""/>
        <dsp:cNvSpPr/>
      </dsp:nvSpPr>
      <dsp:spPr>
        <a:xfrm>
          <a:off x="766698" y="596341"/>
          <a:ext cx="1655082" cy="3926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демократия</a:t>
          </a:r>
          <a:endParaRPr lang="hu-HU" sz="1400" b="1" kern="1200" dirty="0"/>
        </a:p>
      </dsp:txBody>
      <dsp:txXfrm>
        <a:off x="766698" y="596341"/>
        <a:ext cx="1655082" cy="392624"/>
      </dsp:txXfrm>
    </dsp:sp>
    <dsp:sp modelId="{AA40EDB2-9616-491E-8997-90DC3C7C7F8E}">
      <dsp:nvSpPr>
        <dsp:cNvPr id="0" name=""/>
        <dsp:cNvSpPr/>
      </dsp:nvSpPr>
      <dsp:spPr>
        <a:xfrm>
          <a:off x="3442691" y="3414529"/>
          <a:ext cx="1710708" cy="47390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3442691" y="3414529"/>
        <a:ext cx="1710708" cy="473901"/>
      </dsp:txXfrm>
    </dsp:sp>
    <dsp:sp modelId="{6AFE05B7-991B-44DA-9843-39E3CC396A11}">
      <dsp:nvSpPr>
        <dsp:cNvPr id="0" name=""/>
        <dsp:cNvSpPr/>
      </dsp:nvSpPr>
      <dsp:spPr>
        <a:xfrm>
          <a:off x="3384371" y="288035"/>
          <a:ext cx="1710708" cy="35750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384371" y="288035"/>
        <a:ext cx="1710708" cy="357508"/>
      </dsp:txXfrm>
    </dsp:sp>
    <dsp:sp modelId="{40A06F75-CF71-4FF0-9476-F881F10B4C59}">
      <dsp:nvSpPr>
        <dsp:cNvPr id="0" name=""/>
        <dsp:cNvSpPr/>
      </dsp:nvSpPr>
      <dsp:spPr>
        <a:xfrm>
          <a:off x="5328587" y="2023527"/>
          <a:ext cx="1774391" cy="49675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5328587" y="2023527"/>
        <a:ext cx="1774391" cy="496755"/>
      </dsp:txXfrm>
    </dsp:sp>
    <dsp:sp modelId="{0E6DB8B2-458A-4F73-AF77-E844E8685CD8}">
      <dsp:nvSpPr>
        <dsp:cNvPr id="0" name=""/>
        <dsp:cNvSpPr/>
      </dsp:nvSpPr>
      <dsp:spPr>
        <a:xfrm>
          <a:off x="1656188" y="2016226"/>
          <a:ext cx="1719619" cy="5709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656188" y="2016226"/>
        <a:ext cx="1719619" cy="5709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56000">
              <a:srgbClr val="D2DDF1">
                <a:lumMod val="70000"/>
                <a:lumOff val="30000"/>
              </a:srgbClr>
            </a:gs>
            <a:gs pos="39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6600000" scaled="0"/>
        </a:gra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144903" y="1218596"/>
          <a:ext cx="967658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К</a:t>
          </a:r>
          <a:r>
            <a:rPr lang="hu-HU" sz="1100" b="1" kern="1200" dirty="0" smtClean="0"/>
            <a:t>o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дикт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144903" y="1218596"/>
        <a:ext cx="967658" cy="509589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Либ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</a:t>
          </a:r>
          <a:r>
            <a:rPr lang="hu-HU" sz="1100" b="1" kern="1200" dirty="0" smtClean="0"/>
            <a:t>e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823675" y="1258349"/>
        <a:ext cx="760516" cy="469843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</a:t>
          </a:r>
          <a:r>
            <a:rPr lang="hu-HU" sz="1100" b="1" kern="1200" dirty="0" smtClean="0"/>
            <a:t>a</a:t>
          </a:r>
          <a:r>
            <a:rPr lang="ru-RU" sz="1100" b="1" kern="1200" dirty="0" smtClean="0"/>
            <a:t>т</a:t>
          </a:r>
          <a:r>
            <a:rPr lang="hu-HU" sz="1100" b="1" kern="1200" dirty="0" smtClean="0"/>
            <a:t>. a</a:t>
          </a:r>
          <a:r>
            <a:rPr lang="ru-RU" sz="1100" b="1" kern="1200" dirty="0" smtClean="0"/>
            <a:t>вт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386742" y="3445004"/>
        <a:ext cx="997629" cy="340751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Консерв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автокр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20269" y="1131595"/>
        <a:ext cx="837635" cy="340751"/>
      </dsp:txXfrm>
    </dsp:sp>
    <dsp:sp modelId="{40A06F75-CF71-4FF0-9476-F881F10B4C59}">
      <dsp:nvSpPr>
        <dsp:cNvPr id="0" name=""/>
        <dsp:cNvSpPr/>
      </dsp:nvSpPr>
      <dsp:spPr>
        <a:xfrm>
          <a:off x="3672376" y="2289078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Бюрокр</a:t>
          </a:r>
          <a:r>
            <a:rPr lang="hu-HU" sz="1100" b="1" kern="1200" dirty="0" smtClean="0"/>
            <a:t>.  a</a:t>
          </a:r>
          <a:r>
            <a:rPr lang="ru-RU" sz="1100" b="1" kern="1200" dirty="0" smtClean="0"/>
            <a:t>вт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72376" y="2289078"/>
        <a:ext cx="1040901" cy="317527"/>
      </dsp:txXfrm>
    </dsp:sp>
    <dsp:sp modelId="{0E6DB8B2-458A-4F73-AF77-E844E8685CD8}">
      <dsp:nvSpPr>
        <dsp:cNvPr id="0" name=""/>
        <dsp:cNvSpPr/>
      </dsp:nvSpPr>
      <dsp:spPr>
        <a:xfrm>
          <a:off x="1296142" y="2203194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</a:t>
          </a:r>
          <a:r>
            <a:rPr lang="hu-HU" sz="1100" b="1" kern="1200" dirty="0" smtClean="0"/>
            <a:t>a</a:t>
          </a:r>
          <a:r>
            <a:rPr lang="ru-RU" sz="1100" b="1" kern="1200" dirty="0" smtClean="0"/>
            <a:t>т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</a:t>
          </a:r>
          <a:r>
            <a:rPr lang="hu-HU" sz="1100" b="1" kern="1200" dirty="0" smtClean="0"/>
            <a:t>e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1296142" y="2203194"/>
        <a:ext cx="739462" cy="3170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63000">
              <a:srgbClr val="D2DDF1">
                <a:lumMod val="70000"/>
                <a:lumOff val="30000"/>
              </a:srgbClr>
            </a:gs>
            <a:gs pos="28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0" scaled="0"/>
        </a:gra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88912" y="1204830"/>
          <a:ext cx="679639" cy="5692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Ком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дикт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88912" y="1204830"/>
        <a:ext cx="679639" cy="569238"/>
      </dsp:txXfrm>
    </dsp:sp>
    <dsp:sp modelId="{EE256076-5DA6-4F24-8BFE-930664D18ACC}">
      <dsp:nvSpPr>
        <dsp:cNvPr id="0" name=""/>
        <dsp:cNvSpPr/>
      </dsp:nvSpPr>
      <dsp:spPr>
        <a:xfrm>
          <a:off x="823675" y="1313427"/>
          <a:ext cx="760516" cy="46064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Либ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</a:t>
          </a:r>
          <a:r>
            <a:rPr lang="hu-HU" sz="1100" b="1" kern="1200" dirty="0" smtClean="0"/>
            <a:t>e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823675" y="1313427"/>
        <a:ext cx="760516" cy="460648"/>
      </dsp:txXfrm>
    </dsp:sp>
    <dsp:sp modelId="{AA40EDB2-9616-491E-8997-90DC3C7C7F8E}">
      <dsp:nvSpPr>
        <dsp:cNvPr id="0" name=""/>
        <dsp:cNvSpPr/>
      </dsp:nvSpPr>
      <dsp:spPr>
        <a:xfrm>
          <a:off x="2386742" y="3457290"/>
          <a:ext cx="997629" cy="334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</a:t>
          </a:r>
          <a:r>
            <a:rPr lang="hu-HU" sz="1100" b="1" kern="1200" dirty="0" smtClean="0"/>
            <a:t>a</a:t>
          </a:r>
          <a:r>
            <a:rPr lang="ru-RU" sz="1100" b="1" kern="1200" dirty="0" smtClean="0"/>
            <a:t>т</a:t>
          </a:r>
          <a:r>
            <a:rPr lang="hu-HU" sz="1100" b="1" kern="1200" dirty="0" smtClean="0"/>
            <a:t>. a</a:t>
          </a:r>
          <a:r>
            <a:rPr lang="ru-RU" sz="1100" b="1" kern="1200" dirty="0" smtClean="0"/>
            <a:t>вт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386742" y="3457290"/>
        <a:ext cx="997629" cy="334083"/>
      </dsp:txXfrm>
    </dsp:sp>
    <dsp:sp modelId="{6AFE05B7-991B-44DA-9843-39E3CC396A11}">
      <dsp:nvSpPr>
        <dsp:cNvPr id="0" name=""/>
        <dsp:cNvSpPr/>
      </dsp:nvSpPr>
      <dsp:spPr>
        <a:xfrm>
          <a:off x="2481560" y="1157548"/>
          <a:ext cx="837635" cy="334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Консерв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автокр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81560" y="1157548"/>
        <a:ext cx="837635" cy="334083"/>
      </dsp:txXfrm>
    </dsp:sp>
    <dsp:sp modelId="{40A06F75-CF71-4FF0-9476-F881F10B4C59}">
      <dsp:nvSpPr>
        <dsp:cNvPr id="0" name=""/>
        <dsp:cNvSpPr/>
      </dsp:nvSpPr>
      <dsp:spPr>
        <a:xfrm>
          <a:off x="3672376" y="2323985"/>
          <a:ext cx="1040901" cy="31131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Бюрокр</a:t>
          </a:r>
          <a:r>
            <a:rPr lang="hu-HU" sz="1100" b="1" kern="1200" dirty="0" smtClean="0"/>
            <a:t>.  a</a:t>
          </a:r>
          <a:r>
            <a:rPr lang="ru-RU" sz="1100" b="1" kern="1200" dirty="0" smtClean="0"/>
            <a:t>вт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72376" y="2323985"/>
        <a:ext cx="1040901" cy="311313"/>
      </dsp:txXfrm>
    </dsp:sp>
    <dsp:sp modelId="{0E6DB8B2-458A-4F73-AF77-E844E8685CD8}">
      <dsp:nvSpPr>
        <dsp:cNvPr id="0" name=""/>
        <dsp:cNvSpPr/>
      </dsp:nvSpPr>
      <dsp:spPr>
        <a:xfrm>
          <a:off x="1296142" y="2239781"/>
          <a:ext cx="739462" cy="3108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</a:t>
          </a:r>
          <a:r>
            <a:rPr lang="hu-HU" sz="1100" b="1" kern="1200" dirty="0" smtClean="0"/>
            <a:t>a</a:t>
          </a:r>
          <a:r>
            <a:rPr lang="ru-RU" sz="1100" b="1" kern="1200" dirty="0" smtClean="0"/>
            <a:t>т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</a:t>
          </a:r>
          <a:r>
            <a:rPr lang="hu-HU" sz="1100" b="1" kern="1200" dirty="0" smtClean="0"/>
            <a:t>e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1296142" y="2239781"/>
        <a:ext cx="739462" cy="3108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кратия</a:t>
          </a:r>
          <a:endParaRPr lang="hu-HU" sz="14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0684" y="648074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980684" y="648074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153488" y="2376265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6153488" y="2376265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1966249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966249" y="2448271"/>
        <a:ext cx="1922195" cy="3518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80108" y="1005396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080108" y="1005396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кратия</a:t>
          </a:r>
          <a:endParaRPr lang="hu-HU" sz="14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120684" y="2383988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6120684" y="2383988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1944211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944211" y="2448271"/>
        <a:ext cx="1922195" cy="3518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кратия</a:t>
          </a:r>
          <a:endParaRPr lang="hu-HU" sz="14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048664" y="2520276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6048664" y="2520276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2088221" y="2520276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2088221" y="2520276"/>
        <a:ext cx="1922195" cy="35183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кратия</a:t>
          </a:r>
          <a:endParaRPr lang="hu-HU" sz="14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048664" y="2520276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6048664" y="2520276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2038239" y="2520276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2038239" y="2520276"/>
        <a:ext cx="1922195" cy="35183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08119" y="1006458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008119" y="1006458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кратия</a:t>
          </a:r>
          <a:endParaRPr lang="hu-HU" sz="14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048664" y="2520276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6048664" y="2520276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2016231" y="2520276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2016231" y="2520276"/>
        <a:ext cx="1922195" cy="351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5E96E-BA0A-4883-9651-0D0915ECE984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15F9B-CBD9-406C-9F92-26040156D6F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3676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4938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0894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15F9B-CBD9-406C-9F92-26040156D6F4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4358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31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49383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79547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79547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79547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24665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79547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9796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79547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39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4823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15F9B-CBD9-406C-9F92-26040156D6F4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4358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5258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1793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0A469-B3DD-4230-9436-EE48B5266C9B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3255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5580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9785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4CF1B-70C8-40BB-8183-1B2286461483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7097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700DE-2598-4E29-A11F-40C232610881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93E4-3FD8-4AF9-A733-22E5DE14F7D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267494"/>
            <a:ext cx="9144000" cy="3456383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Об интерпретационных рамках</a:t>
            </a:r>
            <a:r>
              <a:rPr lang="en-US" sz="4800" b="1" dirty="0" smtClean="0"/>
              <a:t> </a:t>
            </a:r>
            <a:r>
              <a:rPr lang="ru-RU" sz="4800" b="1" dirty="0" smtClean="0"/>
              <a:t>описания</a:t>
            </a:r>
            <a:r>
              <a:rPr lang="en-US" sz="4800" b="1" dirty="0" smtClean="0"/>
              <a:t> </a:t>
            </a:r>
            <a:r>
              <a:rPr lang="ru-RU" sz="4800" b="1" dirty="0" smtClean="0"/>
              <a:t>посткоммунистических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ru-RU" sz="4800" b="1" dirty="0" smtClean="0"/>
              <a:t>автократий</a:t>
            </a:r>
            <a:endParaRPr lang="hu-HU" sz="4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49588"/>
            <a:ext cx="6400800" cy="1314450"/>
          </a:xfrm>
        </p:spPr>
        <p:txBody>
          <a:bodyPr/>
          <a:lstStyle/>
          <a:p>
            <a:r>
              <a:rPr lang="ru-RU" sz="2400" b="1" smtClean="0">
                <a:solidFill>
                  <a:schemeClr val="tx1"/>
                </a:solidFill>
              </a:rPr>
              <a:t>Балинт </a:t>
            </a:r>
            <a:r>
              <a:rPr lang="ru-RU" sz="2400" b="1" smtClean="0">
                <a:solidFill>
                  <a:schemeClr val="tx1"/>
                </a:solidFill>
              </a:rPr>
              <a:t>Мадяр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91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55525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Какое действие</a:t>
            </a:r>
            <a:r>
              <a:rPr lang="hu-H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  <a:br>
              <a:rPr lang="hu-H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Интерпретационные</a:t>
            </a:r>
            <a:r>
              <a:rPr lang="en-US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уровни категорий для описания мафиозного</a:t>
            </a:r>
            <a:r>
              <a:rPr lang="en-US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государства</a:t>
            </a:r>
            <a:endParaRPr lang="hu-HU" sz="20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518800"/>
              </p:ext>
            </p:extLst>
          </p:nvPr>
        </p:nvGraphicFramePr>
        <p:xfrm>
          <a:off x="143000" y="617190"/>
          <a:ext cx="874948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ип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государства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Интерпретационные уровни категории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 какому свойству государства относится категория</a:t>
                      </a:r>
                      <a:endParaRPr lang="hu-H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41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1.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Гос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ударст</a:t>
                      </a:r>
                      <a:r>
                        <a:rPr lang="ru-RU" b="1" dirty="0" smtClean="0"/>
                        <a:t>во</a:t>
                      </a:r>
                      <a:r>
                        <a:rPr lang="hu-HU" b="1" dirty="0" smtClean="0"/>
                        <a:t> </a:t>
                      </a:r>
                    </a:p>
                    <a:p>
                      <a:r>
                        <a:rPr lang="hu-HU" sz="1200" b="1" dirty="0" smtClean="0"/>
                        <a:t>(</a:t>
                      </a:r>
                      <a:r>
                        <a:rPr lang="ru-RU" sz="1200" b="1" dirty="0" smtClean="0"/>
                        <a:t>для общественного блага</a:t>
                      </a:r>
                      <a:r>
                        <a:rPr lang="hu-HU" sz="1200" b="1" dirty="0" smtClean="0"/>
                        <a:t>)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Монополия налогообложения</a:t>
                      </a:r>
                      <a:r>
                        <a:rPr lang="hu-HU" sz="1600" b="1" dirty="0" smtClean="0"/>
                        <a:t> (</a:t>
                      </a:r>
                      <a:r>
                        <a:rPr lang="ru-RU" sz="1600" b="1" dirty="0" smtClean="0"/>
                        <a:t>налог</a:t>
                      </a:r>
                      <a:r>
                        <a:rPr lang="hu-HU" sz="1600" b="1" dirty="0" smtClean="0"/>
                        <a:t>,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рента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и т. д.</a:t>
                      </a:r>
                      <a:r>
                        <a:rPr lang="hu-HU" sz="1600" b="1" baseline="0" dirty="0" smtClean="0"/>
                        <a:t>) </a:t>
                      </a:r>
                      <a:r>
                        <a:rPr lang="ru-RU" sz="1600" b="1" baseline="0" dirty="0" smtClean="0"/>
                        <a:t>для обеспечения публичных функций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Главный источник госдоходов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41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2.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Государство</a:t>
                      </a:r>
                      <a:r>
                        <a:rPr lang="hu-HU" b="1" dirty="0" smtClean="0"/>
                        <a:t>-</a:t>
                      </a:r>
                      <a:r>
                        <a:rPr lang="ru-RU" b="1" dirty="0" smtClean="0"/>
                        <a:t>рантье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свойство</a:t>
                      </a:r>
                      <a:r>
                        <a:rPr lang="hu-HU" sz="1600" b="1" baseline="0" dirty="0" smtClean="0"/>
                        <a:t> + </a:t>
                      </a:r>
                      <a:r>
                        <a:rPr lang="ru-RU" sz="1600" b="1" baseline="0" dirty="0" smtClean="0"/>
                        <a:t>законное повышение налогов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в пользу общественных или частных акторов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Фаворитизм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ru-RU" sz="1600" b="1" dirty="0" smtClean="0"/>
                        <a:t>для увеличения поддержки в среде государственной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ru-RU" sz="1600" b="1" dirty="0" smtClean="0"/>
                        <a:t>бюрократии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344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3.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/>
                        <a:t>K</a:t>
                      </a:r>
                      <a:r>
                        <a:rPr lang="ru-RU" b="1" dirty="0" smtClean="0"/>
                        <a:t>лептократичес</a:t>
                      </a:r>
                      <a:r>
                        <a:rPr lang="hu-HU" b="1" dirty="0" smtClean="0"/>
                        <a:t>-</a:t>
                      </a:r>
                      <a:r>
                        <a:rPr lang="ru-RU" b="1" dirty="0" smtClean="0"/>
                        <a:t>кое</a:t>
                      </a:r>
                      <a:r>
                        <a:rPr lang="hu-HU" b="1" dirty="0" smtClean="0"/>
                        <a:t> </a:t>
                      </a:r>
                      <a:r>
                        <a:rPr lang="ru-RU" b="1" dirty="0" smtClean="0"/>
                        <a:t>гос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ударст</a:t>
                      </a:r>
                      <a:r>
                        <a:rPr lang="ru-RU" b="1" dirty="0" smtClean="0"/>
                        <a:t>во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baseline="0" dirty="0" smtClean="0"/>
                        <a:t>+ </a:t>
                      </a:r>
                      <a:r>
                        <a:rPr lang="ru-RU" sz="1600" b="1" baseline="0" dirty="0" smtClean="0"/>
                        <a:t>незаконный перевод текущих доходов частным лицам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Незаконный фавортизм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014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4.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Хищническое</a:t>
                      </a:r>
                      <a:endParaRPr lang="hu-HU" b="1" dirty="0" smtClean="0"/>
                    </a:p>
                    <a:p>
                      <a:r>
                        <a:rPr lang="ru-RU" b="1" dirty="0" smtClean="0"/>
                        <a:t>государство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+ 3‐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hu-HU" sz="1600" b="1" baseline="0" dirty="0" smtClean="0"/>
                        <a:t> + </a:t>
                      </a:r>
                      <a:r>
                        <a:rPr lang="ru-RU" sz="1600" b="1" baseline="0" dirty="0" smtClean="0"/>
                        <a:t>экспроприация собственности с использованием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незаконного государственного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ru-RU" sz="1600" b="1" dirty="0" smtClean="0"/>
                        <a:t>принуждения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Незаконное хищничество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108520" y="465998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Внутренние аспекты</a:t>
            </a:r>
            <a:r>
              <a:rPr lang="hu-HU" sz="1400" b="1" i="1" dirty="0" smtClean="0"/>
              <a:t>: </a:t>
            </a:r>
            <a:r>
              <a:rPr lang="ru-RU" sz="1400" b="1" i="1" dirty="0" smtClean="0"/>
              <a:t>публичная политика</a:t>
            </a:r>
            <a:r>
              <a:rPr lang="hu-HU" sz="1400" b="1" i="1" dirty="0" smtClean="0"/>
              <a:t> vs. </a:t>
            </a:r>
            <a:r>
              <a:rPr lang="ru-RU" sz="1400" b="1" i="1" dirty="0"/>
              <a:t>ч</a:t>
            </a:r>
            <a:r>
              <a:rPr lang="ru-RU" sz="1400" b="1" i="1" dirty="0" smtClean="0"/>
              <a:t>астные цели</a:t>
            </a:r>
            <a:r>
              <a:rPr lang="hu-HU" sz="1400" b="1" i="1" dirty="0" smtClean="0"/>
              <a:t>; </a:t>
            </a:r>
            <a:r>
              <a:rPr lang="ru-RU" sz="1400" b="1" i="1" dirty="0" smtClean="0"/>
              <a:t>нормативный</a:t>
            </a:r>
            <a:r>
              <a:rPr lang="hu-HU" sz="1400" b="1" i="1" dirty="0" smtClean="0"/>
              <a:t> vs. </a:t>
            </a:r>
            <a:r>
              <a:rPr lang="ru-RU" sz="1400" b="1" i="1" dirty="0" smtClean="0"/>
              <a:t>дискрециональный</a:t>
            </a:r>
            <a:r>
              <a:rPr lang="hu-HU" sz="1400" b="1" i="1" dirty="0" smtClean="0"/>
              <a:t>; </a:t>
            </a:r>
            <a:r>
              <a:rPr lang="ru-RU" sz="1400" b="1" i="1" dirty="0" smtClean="0"/>
              <a:t>законный</a:t>
            </a:r>
            <a:r>
              <a:rPr lang="hu-HU" sz="1400" b="1" i="1" dirty="0" smtClean="0"/>
              <a:t> vs. </a:t>
            </a:r>
            <a:r>
              <a:rPr lang="ru-RU" sz="1400" b="1" i="1" dirty="0" smtClean="0"/>
              <a:t>незаконный</a:t>
            </a:r>
            <a:endParaRPr lang="hu-HU" sz="1400" b="1" i="1" dirty="0"/>
          </a:p>
        </p:txBody>
      </p:sp>
    </p:spTree>
    <p:extLst>
      <p:ext uri="{BB962C8B-B14F-4D97-AF65-F5344CB8AC3E}">
        <p14:creationId xmlns:p14="http://schemas.microsoft.com/office/powerpoint/2010/main" val="1141333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99541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Законно ли действие</a:t>
            </a:r>
            <a:r>
              <a:rPr lang="hu-H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  <a:br>
              <a:rPr lang="hu-H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Интерпретационные</a:t>
            </a:r>
            <a:r>
              <a:rPr lang="en-US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уровни категорий для описания мафиозного</a:t>
            </a:r>
            <a:r>
              <a:rPr lang="en-US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государства</a:t>
            </a:r>
            <a:endParaRPr lang="hu-HU" sz="20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9373516"/>
              </p:ext>
            </p:extLst>
          </p:nvPr>
        </p:nvGraphicFramePr>
        <p:xfrm>
          <a:off x="0" y="773430"/>
          <a:ext cx="9108504" cy="4318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7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32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ип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государства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Интерпретационные уровни категории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К какому свойству государ</a:t>
                      </a:r>
                      <a:r>
                        <a:rPr lang="hu-HU" sz="18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ства относится категория</a:t>
                      </a:r>
                      <a:endParaRPr lang="hu-H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1.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Конституциональ</a:t>
                      </a:r>
                      <a:r>
                        <a:rPr lang="hu-HU" sz="1800" b="1" dirty="0" smtClean="0"/>
                        <a:t>-</a:t>
                      </a:r>
                      <a:r>
                        <a:rPr lang="ru-RU" sz="1800" b="1" dirty="0" smtClean="0"/>
                        <a:t>ное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ru-RU" sz="1800" b="1" dirty="0" smtClean="0"/>
                        <a:t>государство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Монополия налогообложения</a:t>
                      </a:r>
                      <a:r>
                        <a:rPr lang="hu-HU" sz="1400" b="1" dirty="0" smtClean="0"/>
                        <a:t> (</a:t>
                      </a:r>
                      <a:r>
                        <a:rPr lang="ru-RU" sz="1400" b="1" dirty="0" smtClean="0"/>
                        <a:t>налог</a:t>
                      </a:r>
                      <a:r>
                        <a:rPr lang="hu-HU" sz="1400" b="1" dirty="0" smtClean="0"/>
                        <a:t>,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рента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и т. д.</a:t>
                      </a:r>
                      <a:r>
                        <a:rPr lang="hu-HU" sz="1400" b="1" baseline="0" dirty="0" smtClean="0"/>
                        <a:t>) </a:t>
                      </a:r>
                      <a:r>
                        <a:rPr lang="ru-RU" sz="1400" b="1" baseline="0" dirty="0" smtClean="0"/>
                        <a:t>для обеспечения публичных функций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Главный источник госдоходов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2.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Коррумпирован‐</a:t>
                      </a:r>
                    </a:p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ное</a:t>
                      </a:r>
                      <a:r>
                        <a:rPr lang="hu-HU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государство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свойство</a:t>
                      </a:r>
                      <a:r>
                        <a:rPr lang="hu-HU" sz="1400" b="1" baseline="0" dirty="0" smtClean="0"/>
                        <a:t> + </a:t>
                      </a:r>
                      <a:r>
                        <a:rPr lang="ru-RU" sz="1400" b="1" baseline="0" dirty="0" smtClean="0"/>
                        <a:t>злоупотребление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доверенной властью для личной выгоды</a:t>
                      </a:r>
                      <a:r>
                        <a:rPr lang="hu-HU" sz="1400" b="1" dirty="0" smtClean="0"/>
                        <a:t> (</a:t>
                      </a:r>
                      <a:r>
                        <a:rPr lang="ru-RU" sz="1400" b="1" dirty="0" smtClean="0"/>
                        <a:t>отдельные</a:t>
                      </a:r>
                      <a:r>
                        <a:rPr lang="hu-HU" sz="1400" b="1" dirty="0" smtClean="0"/>
                        <a:t>,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нестабильные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цепочки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вассальной зависимости</a:t>
                      </a:r>
                      <a:r>
                        <a:rPr lang="hu-HU" sz="1400" b="1" baseline="0" dirty="0" smtClean="0"/>
                        <a:t>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Коррупция</a:t>
                      </a:r>
                      <a:r>
                        <a:rPr lang="hu-HU" sz="1600" b="1" baseline="0" dirty="0" smtClean="0"/>
                        <a:t> = </a:t>
                      </a:r>
                      <a:r>
                        <a:rPr lang="ru-RU" sz="1600" b="1" baseline="0" dirty="0" smtClean="0"/>
                        <a:t>девиантный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элемент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системы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3312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3.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Частично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пленен</a:t>
                      </a:r>
                      <a:r>
                        <a:rPr lang="hu-HU" sz="1800" b="1" baseline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ное</a:t>
                      </a:r>
                      <a:r>
                        <a:rPr lang="hu-HU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гос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ударст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во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smtClean="0"/>
                        <a:t> + </a:t>
                      </a:r>
                      <a:r>
                        <a:rPr lang="ru-RU" sz="1400" b="1" dirty="0" smtClean="0"/>
                        <a:t>постоянный характер цепочек коррупционного вассалитета, инициированного олигархами</a:t>
                      </a:r>
                      <a:r>
                        <a:rPr lang="hu-HU" sz="1400" b="1" dirty="0" smtClean="0"/>
                        <a:t> 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Коррупция</a:t>
                      </a:r>
                      <a:r>
                        <a:rPr lang="hu-HU" sz="1600" b="1" dirty="0" smtClean="0"/>
                        <a:t> = </a:t>
                      </a:r>
                      <a:r>
                        <a:rPr lang="ru-RU" sz="1600" b="1" dirty="0" smtClean="0"/>
                        <a:t>структурный </a:t>
                      </a:r>
                      <a:r>
                        <a:rPr lang="ru-RU" sz="1600" b="1" baseline="0" dirty="0" smtClean="0"/>
                        <a:t>элемент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системы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0009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4.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Криминальное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ru-RU" sz="1800" b="1" dirty="0" smtClean="0"/>
                        <a:t>государство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+ 3‐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hu-HU" sz="1400" b="1" dirty="0" smtClean="0"/>
                        <a:t> + </a:t>
                      </a:r>
                      <a:r>
                        <a:rPr lang="ru-RU" sz="1400" b="1" dirty="0" smtClean="0"/>
                        <a:t>подчиненность политическому предпринимательству, находящемуся в монопольном положении</a:t>
                      </a:r>
                      <a:r>
                        <a:rPr lang="hu-HU" sz="1400" b="1" dirty="0" smtClean="0"/>
                        <a:t> (</a:t>
                      </a:r>
                      <a:r>
                        <a:rPr lang="ru-RU" sz="1400" b="1" dirty="0" smtClean="0"/>
                        <a:t>управление по принципу криминальной организации</a:t>
                      </a:r>
                      <a:r>
                        <a:rPr lang="hu-HU" sz="1400" b="1" dirty="0" smtClean="0"/>
                        <a:t>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Коррупция</a:t>
                      </a:r>
                      <a:r>
                        <a:rPr lang="hu-HU" sz="1600" b="1" dirty="0" smtClean="0"/>
                        <a:t> = </a:t>
                      </a:r>
                      <a:r>
                        <a:rPr lang="ru-RU" sz="1600" b="1" smtClean="0"/>
                        <a:t>основной формирующий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ru-RU" sz="1600" b="1" baseline="0" dirty="0" smtClean="0"/>
                        <a:t>элемент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системы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100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443658"/>
              </p:ext>
            </p:extLst>
          </p:nvPr>
        </p:nvGraphicFramePr>
        <p:xfrm>
          <a:off x="36513" y="605405"/>
          <a:ext cx="8999983" cy="4558633"/>
        </p:xfrm>
        <a:graphic>
          <a:graphicData uri="http://schemas.openxmlformats.org/drawingml/2006/table">
            <a:tbl>
              <a:tblPr/>
              <a:tblGrid>
                <a:gridCol w="28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1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3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Либеральная демократия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Посткоммунистическая</a:t>
                      </a:r>
                      <a:r>
                        <a:rPr lang="hu-HU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r>
                        <a:rPr lang="hu-HU" sz="1800" b="1" dirty="0" smtClean="0">
                          <a:latin typeface="+mn-lt"/>
                          <a:ea typeface="Calibri"/>
                          <a:cs typeface="Times New Roman"/>
                        </a:rPr>
                        <a:t> a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втократия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Коммунистический режим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глава</a:t>
                      </a:r>
                      <a:r>
                        <a:rPr lang="en-GB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исполнительной власти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зидент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премьер˗министр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патрон</a:t>
                      </a:r>
                      <a:endParaRPr lang="hu-HU" sz="13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тр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льный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зид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нци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лизм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генеральный секретарь партии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7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управляет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в рамках формальных полномочий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распоряжается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вне формальных полномочий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командует 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в рамках формальных полномочий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6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правительство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двор патрона</a:t>
                      </a:r>
                      <a:r>
                        <a:rPr lang="hu-HU" sz="13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литбюро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автономные</a:t>
                      </a:r>
                      <a:r>
                        <a:rPr lang="ru-RU" sz="1300" b="1" baseline="0" dirty="0" smtClean="0">
                          <a:latin typeface="+mn-lt"/>
                          <a:ea typeface="Calibri"/>
                          <a:cs typeface="Times New Roman"/>
                        </a:rPr>
                        <a:t> элиты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приемная</a:t>
                      </a:r>
                      <a:r>
                        <a:rPr lang="en-GB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политическая</a:t>
                      </a:r>
                      <a:r>
                        <a:rPr lang="en-GB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семья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многопартийная система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система с доминирующей партией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однопартийная</a:t>
                      </a:r>
                      <a:r>
                        <a:rPr lang="ru-RU" sz="1300" b="1" baseline="0" dirty="0" smtClean="0">
                          <a:latin typeface="+mn-lt"/>
                          <a:ea typeface="Calibri"/>
                          <a:cs typeface="Times New Roman"/>
                        </a:rPr>
                        <a:t> система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51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политическая партия</a:t>
                      </a:r>
                      <a:endParaRPr lang="hu-HU" sz="13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правящая партия</a:t>
                      </a:r>
                      <a:endParaRPr lang="hu-HU" sz="13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демократическая</a:t>
                      </a:r>
                      <a:r>
                        <a:rPr lang="ru-RU" sz="1300" b="1" baseline="0" dirty="0" smtClean="0">
                          <a:latin typeface="+mn-lt"/>
                          <a:ea typeface="Calibri"/>
                          <a:cs typeface="Times New Roman"/>
                        </a:rPr>
                        <a:t> партия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партия патрона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партия как приводной ремень</a:t>
                      </a:r>
                      <a:endParaRPr lang="hu-HU" sz="13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вассальная партия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партия˗государство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дровая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ртия</a:t>
                      </a:r>
                      <a:endParaRPr lang="hu-HU" sz="13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централизованная партия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политик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полигарх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300" b="1" baseline="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300" b="1" baseline="0" dirty="0" smtClean="0">
                          <a:latin typeface="+mn-lt"/>
                          <a:ea typeface="Calibri"/>
                          <a:cs typeface="Times New Roman"/>
                        </a:rPr>
                        <a:t>политический 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предпрени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матель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) /</a:t>
                      </a:r>
                      <a:r>
                        <a:rPr lang="hu-HU" sz="13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baseline="0" dirty="0" smtClean="0">
                          <a:latin typeface="+mn-lt"/>
                          <a:ea typeface="Calibri"/>
                          <a:cs typeface="Times New Roman"/>
                        </a:rPr>
                        <a:t>политическая</a:t>
                      </a:r>
                      <a:r>
                        <a:rPr lang="hu-HU" sz="13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марионетка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высшие партийные кадры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функционеры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4495" algn="r"/>
                        </a:tabLs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госслужащий</a:t>
                      </a:r>
                      <a:r>
                        <a:rPr lang="en-GB" sz="1300" b="1" dirty="0">
                          <a:latin typeface="+mn-lt"/>
                          <a:ea typeface="Calibri"/>
                          <a:cs typeface="Times New Roman"/>
                        </a:rPr>
                        <a:t>	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служащий патрона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административные кадры</a:t>
                      </a:r>
                      <a:endParaRPr lang="hu-HU" sz="13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3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3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ппаратчик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предприниматель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лигарх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300" b="1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минигарх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глава государственного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предприятия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лоббист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брокер˗коррупционер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толкач</a:t>
                      </a:r>
                      <a:r>
                        <a:rPr lang="hu-HU" sz="13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, „</a:t>
                      </a:r>
                      <a:r>
                        <a:rPr lang="hu-HU" sz="13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pusher</a:t>
                      </a:r>
                      <a:r>
                        <a:rPr lang="hu-HU" sz="13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”</a:t>
                      </a:r>
                      <a:endParaRPr lang="hu-HU" sz="13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85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представительство интересов бизнеса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содействие коррупционным сделкам</a:t>
                      </a:r>
                      <a:endParaRPr lang="hu-HU" sz="13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плановые</a:t>
                      </a:r>
                      <a:r>
                        <a:rPr lang="hu-H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hu-H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бартерные сделки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03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неприменимо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экономическая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марионетка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подставное лицо</a:t>
                      </a:r>
                      <a:r>
                        <a:rPr lang="hu-HU" sz="13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неприменимо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Cím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498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ru-RU" sz="2300" b="1" dirty="0" smtClean="0"/>
              <a:t>Ключевые</a:t>
            </a:r>
            <a:r>
              <a:rPr lang="en-US" sz="2300" b="1" dirty="0" smtClean="0"/>
              <a:t> </a:t>
            </a:r>
            <a:r>
              <a:rPr lang="ru-RU" sz="2300" b="1" dirty="0" smtClean="0"/>
              <a:t>системные компоненты</a:t>
            </a:r>
            <a:r>
              <a:rPr lang="en-US" sz="2300" b="1" dirty="0" smtClean="0"/>
              <a:t> </a:t>
            </a:r>
            <a:r>
              <a:rPr lang="ru-RU" sz="2300" b="1" dirty="0" smtClean="0"/>
              <a:t>и</a:t>
            </a:r>
            <a:r>
              <a:rPr lang="en-US" sz="2300" b="1" dirty="0" smtClean="0"/>
              <a:t> a</a:t>
            </a:r>
            <a:r>
              <a:rPr lang="ru-RU" sz="2300" b="1" dirty="0" smtClean="0"/>
              <a:t>кторы</a:t>
            </a:r>
            <a:r>
              <a:rPr lang="en-US" sz="2300" b="1" dirty="0" smtClean="0"/>
              <a:t> </a:t>
            </a:r>
            <a:r>
              <a:rPr lang="ru-RU" sz="2300" b="1" dirty="0" smtClean="0"/>
              <a:t>трех идеально</a:t>
            </a:r>
            <a:r>
              <a:rPr lang="en-US" sz="2300" b="1" dirty="0" smtClean="0"/>
              <a:t>-</a:t>
            </a:r>
            <a:r>
              <a:rPr lang="ru-RU" sz="2300" b="1" dirty="0" smtClean="0"/>
              <a:t>типических</a:t>
            </a:r>
            <a:r>
              <a:rPr lang="en-US" sz="2300" b="1" dirty="0" smtClean="0"/>
              <a:t> </a:t>
            </a:r>
            <a:r>
              <a:rPr lang="ru-RU" sz="2300" b="1" dirty="0" smtClean="0"/>
              <a:t>политических режимов</a:t>
            </a:r>
            <a:endParaRPr lang="hu-HU" sz="2300" dirty="0"/>
          </a:p>
        </p:txBody>
      </p:sp>
    </p:spTree>
    <p:extLst>
      <p:ext uri="{BB962C8B-B14F-4D97-AF65-F5344CB8AC3E}">
        <p14:creationId xmlns:p14="http://schemas.microsoft.com/office/powerpoint/2010/main" val="268266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483517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Реляционное перераспределение рынка</a:t>
            </a:r>
            <a:endParaRPr lang="hu-HU" sz="32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925823"/>
              </p:ext>
            </p:extLst>
          </p:nvPr>
        </p:nvGraphicFramePr>
        <p:xfrm>
          <a:off x="107504" y="520030"/>
          <a:ext cx="8964488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4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0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02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54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Мелкая</a:t>
                      </a:r>
                      <a:endParaRPr lang="hu-HU" sz="1600" b="1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корруп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ция</a:t>
                      </a:r>
                      <a:endParaRPr lang="hu-H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Систематическое</a:t>
                      </a:r>
                      <a:r>
                        <a:rPr lang="hu-HU" sz="1400" b="1" dirty="0" smtClean="0"/>
                        <a:t>  </a:t>
                      </a:r>
                      <a:r>
                        <a:rPr lang="ru-RU" sz="1400" b="1" dirty="0" smtClean="0"/>
                        <a:t>или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несистематическое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Г</a:t>
                      </a:r>
                      <a:r>
                        <a:rPr lang="hu-HU" sz="1400" b="1" dirty="0" smtClean="0"/>
                        <a:t>o</a:t>
                      </a:r>
                      <a:r>
                        <a:rPr lang="ru-RU" sz="1400" b="1" dirty="0" smtClean="0"/>
                        <a:t>ризонталь˗</a:t>
                      </a:r>
                    </a:p>
                    <a:p>
                      <a:r>
                        <a:rPr lang="ru-RU" sz="1400" b="1" dirty="0" smtClean="0"/>
                        <a:t>ное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Нецентра˗лизован˗</a:t>
                      </a:r>
                    </a:p>
                    <a:p>
                      <a:r>
                        <a:rPr lang="ru-RU" sz="1400" b="1" dirty="0" smtClean="0"/>
                        <a:t>ное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Конкурентное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Добро˗</a:t>
                      </a:r>
                    </a:p>
                    <a:p>
                      <a:r>
                        <a:rPr lang="ru-RU" sz="1400" b="1" dirty="0" smtClean="0"/>
                        <a:t>вольное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Ad hoc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Откаты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лигархическое</a:t>
                      </a:r>
                      <a:r>
                        <a:rPr lang="hu-HU" sz="1600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b="1" i="1" baseline="0" dirty="0" smtClean="0">
                          <a:solidFill>
                            <a:srgbClr val="FF0000"/>
                          </a:solidFill>
                        </a:rPr>
                        <a:t>пленение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гос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ва</a:t>
                      </a:r>
                      <a:endParaRPr lang="hu-H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Систематическое</a:t>
                      </a:r>
                      <a:r>
                        <a:rPr lang="hu-HU" sz="1400" b="1" dirty="0" smtClean="0"/>
                        <a:t>  </a:t>
                      </a:r>
                      <a:r>
                        <a:rPr lang="ru-RU" sz="1400" b="1" dirty="0" smtClean="0"/>
                        <a:t>или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несистематическое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</a:t>
                      </a:r>
                      <a:r>
                        <a:rPr lang="hu-HU" sz="1400" b="1" dirty="0" smtClean="0"/>
                        <a:t>a</a:t>
                      </a:r>
                      <a:r>
                        <a:rPr lang="ru-RU" sz="1400" b="1" dirty="0" smtClean="0"/>
                        <a:t>р</a:t>
                      </a:r>
                      <a:r>
                        <a:rPr lang="hu-HU" sz="1400" b="1" dirty="0" smtClean="0"/>
                        <a:t>a</a:t>
                      </a:r>
                      <a:r>
                        <a:rPr lang="ru-RU" sz="1400" b="1" dirty="0" smtClean="0"/>
                        <a:t>лл</a:t>
                      </a:r>
                      <a:r>
                        <a:rPr lang="hu-HU" sz="1400" b="1" dirty="0" smtClean="0"/>
                        <a:t>e</a:t>
                      </a:r>
                      <a:r>
                        <a:rPr lang="ru-RU" sz="1400" b="1" dirty="0" smtClean="0"/>
                        <a:t>ль˗</a:t>
                      </a:r>
                    </a:p>
                    <a:p>
                      <a:r>
                        <a:rPr lang="ru-RU" sz="1400" b="1" dirty="0" smtClean="0"/>
                        <a:t>ные вертикали</a:t>
                      </a:r>
                      <a:endParaRPr lang="hu-HU" sz="1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smtClean="0"/>
                        <a:t>(</a:t>
                      </a:r>
                      <a:r>
                        <a:rPr lang="ru-RU" sz="1400" b="1" dirty="0" smtClean="0"/>
                        <a:t>снизу вверх</a:t>
                      </a:r>
                      <a:r>
                        <a:rPr lang="hu-HU" sz="1400" b="1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Умеренно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централи˗зованно</a:t>
                      </a:r>
                      <a:r>
                        <a:rPr lang="hu-HU" sz="1400" b="1" dirty="0" smtClean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smtClean="0"/>
                        <a:t>O</a:t>
                      </a:r>
                      <a:r>
                        <a:rPr lang="ru-RU" sz="1400" b="1" dirty="0" smtClean="0"/>
                        <a:t>лигополисти˗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ческое</a:t>
                      </a:r>
                      <a:r>
                        <a:rPr lang="hu-HU" sz="1400" b="1" dirty="0" smtClean="0"/>
                        <a:t> / </a:t>
                      </a:r>
                      <a:r>
                        <a:rPr lang="ru-RU" sz="1400" b="1" dirty="0" smtClean="0"/>
                        <a:t>локальные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или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вертикальные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м</a:t>
                      </a:r>
                      <a:r>
                        <a:rPr lang="hu-HU" sz="1400" b="1" dirty="0" smtClean="0"/>
                        <a:t>o</a:t>
                      </a:r>
                      <a:r>
                        <a:rPr lang="ru-RU" sz="1400" b="1" dirty="0" smtClean="0"/>
                        <a:t>н</a:t>
                      </a:r>
                      <a:r>
                        <a:rPr lang="hu-HU" sz="1400" b="1" dirty="0" smtClean="0"/>
                        <a:t>o</a:t>
                      </a:r>
                      <a:r>
                        <a:rPr lang="ru-RU" sz="1400" b="1" dirty="0" smtClean="0"/>
                        <a:t>п</a:t>
                      </a:r>
                      <a:r>
                        <a:rPr lang="hu-HU" sz="1400" b="1" dirty="0" smtClean="0"/>
                        <a:t>o</a:t>
                      </a:r>
                      <a:r>
                        <a:rPr lang="ru-RU" sz="1400" b="1" dirty="0" smtClean="0"/>
                        <a:t>лии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Добро˗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вольное</a:t>
                      </a:r>
                      <a:r>
                        <a:rPr lang="hu-HU" sz="1400" b="1" dirty="0" smtClean="0">
                          <a:solidFill>
                            <a:schemeClr val="tx1"/>
                          </a:solidFill>
                        </a:rPr>
                        <a:t> /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принуди˗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тельное</a:t>
                      </a:r>
                      <a:endParaRPr lang="hu-H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Временная</a:t>
                      </a:r>
                      <a:r>
                        <a:rPr lang="hu-HU" sz="1400" b="1" dirty="0" smtClean="0"/>
                        <a:t> / </a:t>
                      </a:r>
                      <a:r>
                        <a:rPr lang="ru-RU" sz="1400" b="1" dirty="0" smtClean="0"/>
                        <a:t>частичная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зависимость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Откаты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Партий˗ное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пленение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гос˗ва</a:t>
                      </a:r>
                      <a:endParaRPr lang="hu-H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Систематическое</a:t>
                      </a:r>
                      <a:r>
                        <a:rPr lang="hu-HU" sz="1400" b="1" dirty="0" smtClean="0"/>
                        <a:t>  </a:t>
                      </a:r>
                      <a:r>
                        <a:rPr lang="ru-RU" sz="1400" b="1" dirty="0" smtClean="0"/>
                        <a:t>или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несистематическое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</a:t>
                      </a:r>
                      <a:r>
                        <a:rPr lang="hu-HU" sz="1400" b="1" dirty="0" smtClean="0"/>
                        <a:t>a</a:t>
                      </a:r>
                      <a:r>
                        <a:rPr lang="ru-RU" sz="1400" b="1" dirty="0" smtClean="0"/>
                        <a:t>р</a:t>
                      </a:r>
                      <a:r>
                        <a:rPr lang="hu-HU" sz="1400" b="1" dirty="0" smtClean="0"/>
                        <a:t>a</a:t>
                      </a:r>
                      <a:r>
                        <a:rPr lang="ru-RU" sz="1400" b="1" dirty="0" smtClean="0"/>
                        <a:t>лл</a:t>
                      </a:r>
                      <a:r>
                        <a:rPr lang="hu-HU" sz="1400" b="1" dirty="0" smtClean="0"/>
                        <a:t>e</a:t>
                      </a:r>
                      <a:r>
                        <a:rPr lang="ru-RU" sz="1400" b="1" dirty="0" smtClean="0"/>
                        <a:t>ль˗</a:t>
                      </a:r>
                    </a:p>
                    <a:p>
                      <a:r>
                        <a:rPr lang="ru-RU" sz="1400" b="1" dirty="0" smtClean="0"/>
                        <a:t>ные вертикали</a:t>
                      </a:r>
                      <a:endParaRPr lang="hu-HU" sz="1400" b="1" dirty="0" smtClean="0"/>
                    </a:p>
                    <a:p>
                      <a:r>
                        <a:rPr lang="hu-HU" sz="1400" b="1" dirty="0" smtClean="0"/>
                        <a:t>(</a:t>
                      </a:r>
                      <a:r>
                        <a:rPr lang="ru-RU" sz="1400" b="1" dirty="0" smtClean="0"/>
                        <a:t>сверху вниз)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Частично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централи˗зованно</a:t>
                      </a:r>
                      <a:r>
                        <a:rPr lang="hu-HU" sz="1400" b="1" dirty="0" smtClean="0"/>
                        <a:t>e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smtClean="0"/>
                        <a:t>O</a:t>
                      </a:r>
                      <a:r>
                        <a:rPr lang="ru-RU" sz="1400" b="1" dirty="0" smtClean="0"/>
                        <a:t>лигополисти˗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ческое</a:t>
                      </a:r>
                      <a:r>
                        <a:rPr lang="hu-HU" sz="1400" b="1" dirty="0" smtClean="0"/>
                        <a:t> / </a:t>
                      </a:r>
                      <a:r>
                        <a:rPr lang="ru-RU" sz="1400" b="1" dirty="0" smtClean="0"/>
                        <a:t>локальные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или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вертикальные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м</a:t>
                      </a:r>
                      <a:r>
                        <a:rPr lang="hu-HU" sz="1400" b="1" dirty="0" smtClean="0"/>
                        <a:t>o</a:t>
                      </a:r>
                      <a:r>
                        <a:rPr lang="ru-RU" sz="1400" b="1" dirty="0" smtClean="0"/>
                        <a:t>н</a:t>
                      </a:r>
                      <a:r>
                        <a:rPr lang="hu-HU" sz="1400" b="1" dirty="0" smtClean="0"/>
                        <a:t>o</a:t>
                      </a:r>
                      <a:r>
                        <a:rPr lang="ru-RU" sz="1400" b="1" dirty="0" smtClean="0"/>
                        <a:t>п</a:t>
                      </a:r>
                      <a:r>
                        <a:rPr lang="hu-HU" sz="1400" b="1" dirty="0" smtClean="0"/>
                        <a:t>o</a:t>
                      </a:r>
                      <a:r>
                        <a:rPr lang="ru-RU" sz="1400" b="1" dirty="0" smtClean="0"/>
                        <a:t>лии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Добро˗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вольное</a:t>
                      </a:r>
                      <a:r>
                        <a:rPr lang="hu-HU" sz="1400" b="1" dirty="0" smtClean="0">
                          <a:solidFill>
                            <a:schemeClr val="tx1"/>
                          </a:solidFill>
                        </a:rPr>
                        <a:t> /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принуди˗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тельное</a:t>
                      </a:r>
                      <a:endParaRPr lang="hu-H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Постоянная</a:t>
                      </a:r>
                      <a:r>
                        <a:rPr lang="hu-HU" sz="1400" b="1" dirty="0" smtClean="0"/>
                        <a:t> / </a:t>
                      </a:r>
                      <a:r>
                        <a:rPr lang="ru-RU" sz="1400" b="1" dirty="0" smtClean="0"/>
                        <a:t>частичная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зависимость</a:t>
                      </a:r>
                      <a:endParaRPr lang="hu-HU" sz="1400" b="1" dirty="0" smtClean="0"/>
                    </a:p>
                    <a:p>
                      <a:r>
                        <a:rPr lang="hu-HU" sz="1200" b="1" dirty="0" smtClean="0"/>
                        <a:t>(</a:t>
                      </a:r>
                      <a:r>
                        <a:rPr lang="ru-RU" sz="1200" b="1" dirty="0" smtClean="0"/>
                        <a:t>вассальные</a:t>
                      </a:r>
                      <a:r>
                        <a:rPr lang="hu-HU" sz="1200" b="1" dirty="0" smtClean="0"/>
                        <a:t> c</a:t>
                      </a:r>
                      <a:r>
                        <a:rPr lang="ru-RU" sz="1200" b="1" dirty="0" smtClean="0"/>
                        <a:t>вязи</a:t>
                      </a:r>
                      <a:r>
                        <a:rPr lang="hu-HU" sz="1200" b="1" dirty="0" smtClean="0"/>
                        <a:t>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Плата за защиту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9288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Криминальное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</a:rPr>
                        <a:t>гос˗во</a:t>
                      </a:r>
                      <a:endParaRPr lang="hu-H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Систематическое</a:t>
                      </a:r>
                      <a:r>
                        <a:rPr lang="hu-HU" sz="1400" b="1" dirty="0" smtClean="0"/>
                        <a:t>  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Единственная вертикаль</a:t>
                      </a:r>
                      <a:r>
                        <a:rPr lang="hu-HU" sz="1400" b="1" dirty="0" smtClean="0"/>
                        <a:t> (</a:t>
                      </a:r>
                      <a:r>
                        <a:rPr lang="ru-RU" sz="1400" b="1" dirty="0" smtClean="0"/>
                        <a:t>сверху вниз)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Централи˗зованное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err="1" smtClean="0"/>
                        <a:t>Mo</a:t>
                      </a:r>
                      <a:r>
                        <a:rPr lang="ru-RU" sz="1400" b="1" dirty="0" smtClean="0"/>
                        <a:t>нополис˗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тическое</a:t>
                      </a:r>
                      <a:endParaRPr lang="hu-HU" sz="1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Принуди˗</a:t>
                      </a:r>
                    </a:p>
                    <a:p>
                      <a:r>
                        <a:rPr lang="ru-RU" sz="1400" b="1" dirty="0" smtClean="0"/>
                        <a:t>тельное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Постоянная</a:t>
                      </a:r>
                      <a:r>
                        <a:rPr lang="hu-HU" sz="1400" b="1" dirty="0" smtClean="0"/>
                        <a:t> / </a:t>
                      </a:r>
                      <a:r>
                        <a:rPr lang="ru-RU" sz="1400" b="1" dirty="0" smtClean="0"/>
                        <a:t>всеобщая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зависимость</a:t>
                      </a:r>
                      <a:endParaRPr lang="hu-HU" sz="1400" b="1" dirty="0" smtClean="0"/>
                    </a:p>
                    <a:p>
                      <a:r>
                        <a:rPr lang="hu-HU" sz="1200" b="1" dirty="0" smtClean="0"/>
                        <a:t>(</a:t>
                      </a:r>
                      <a:r>
                        <a:rPr lang="ru-RU" sz="1200" b="1" dirty="0" smtClean="0"/>
                        <a:t>вассальные связи</a:t>
                      </a:r>
                      <a:r>
                        <a:rPr lang="hu-HU" sz="1200" b="1" dirty="0" smtClean="0"/>
                        <a:t>)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Плата за защиту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107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44017"/>
            <a:ext cx="8229600" cy="69954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2400" b="1" dirty="0"/>
              <a:t>Модели коррупции</a:t>
            </a:r>
            <a:r>
              <a:rPr lang="hu-HU" sz="2400" b="1" dirty="0"/>
              <a:t/>
            </a:r>
            <a:br>
              <a:rPr lang="hu-HU" sz="2400" b="1" dirty="0"/>
            </a:br>
            <a:r>
              <a:rPr lang="ru-RU" sz="2400" b="1" dirty="0" smtClean="0"/>
              <a:t>при </a:t>
            </a:r>
            <a:r>
              <a:rPr lang="ru-RU" sz="2400" b="1" dirty="0"/>
              <a:t>трех </a:t>
            </a:r>
            <a:r>
              <a:rPr lang="ru-RU" sz="2400" b="1" dirty="0" smtClean="0"/>
              <a:t>идеально˗типических </a:t>
            </a:r>
            <a:r>
              <a:rPr lang="ru-RU" sz="2400" b="1" dirty="0"/>
              <a:t>политических </a:t>
            </a:r>
            <a:r>
              <a:rPr lang="ru-RU" sz="2400" b="1" dirty="0" smtClean="0"/>
              <a:t>режимах</a:t>
            </a:r>
            <a:r>
              <a:rPr lang="hu-HU" sz="2800" dirty="0"/>
              <a:t/>
            </a:r>
            <a:br>
              <a:rPr lang="hu-HU" sz="2800" dirty="0"/>
            </a:br>
            <a:endParaRPr lang="hu-HU" sz="28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571947"/>
              </p:ext>
            </p:extLst>
          </p:nvPr>
        </p:nvGraphicFramePr>
        <p:xfrm>
          <a:off x="107502" y="724870"/>
          <a:ext cx="8928994" cy="4367160"/>
        </p:xfrm>
        <a:graphic>
          <a:graphicData uri="http://schemas.openxmlformats.org/drawingml/2006/table">
            <a:tbl>
              <a:tblPr/>
              <a:tblGrid>
                <a:gridCol w="2775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6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Либеральная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демократия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Посткоммунистическая патрональная автократия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Коммунистический режим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ru-R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коррупция на конкурентном рынке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коррупция на реляционном рынке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коррупция на 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дминистративном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рынке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коррупция от излишков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нет данных</a:t>
                      </a:r>
                      <a:endParaRPr lang="hu-HU" sz="14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коррупция от дефицита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коррупция продавцов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нет данных</a:t>
                      </a:r>
                      <a:endParaRPr lang="hu-HU" sz="1400" b="1" i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коррупция покупателей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система, уничтожающая коррупцию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система, утверждающая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коррупцию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система , смазывающая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коррупцию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5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коррумпирование</a:t>
                      </a:r>
                      <a:r>
                        <a:rPr lang="ru-R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лиц и фирм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+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организованное преступное подполье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рганизованное преступное 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надполье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организованное преступное подполье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коррумпирование лиц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коррумпирование лиц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откаты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+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плата за защиту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плата за защиту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+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откаты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откаты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83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39825" algn="l"/>
                        </a:tabLst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обычно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нормативно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преследуется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селективно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поощряется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 (</a:t>
                      </a:r>
                      <a:r>
                        <a:rPr lang="ru-RU" sz="1600" b="1" i="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крыша</a:t>
                      </a:r>
                      <a:r>
                        <a:rPr lang="hu-HU" sz="1600" b="1" i="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hu-HU" sz="1600" b="1" i="0" u="sng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sng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hu-HU" sz="1600" b="1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преследуется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терпима в умеренных масштабах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87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166721"/>
              </p:ext>
            </p:extLst>
          </p:nvPr>
        </p:nvGraphicFramePr>
        <p:xfrm>
          <a:off x="0" y="483518"/>
          <a:ext cx="9108504" cy="4665028"/>
        </p:xfrm>
        <a:graphic>
          <a:graphicData uri="http://schemas.openxmlformats.org/drawingml/2006/table">
            <a:tbl>
              <a:tblPr/>
              <a:tblGrid>
                <a:gridCol w="1224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5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498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Сила государства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«Легитима</a:t>
                      </a:r>
                      <a:r>
                        <a:rPr lang="hu-HU" sz="1400" b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ция» рейдерских захватов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Инициатор или клиент рейдерских захватов компаний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811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Организованная верхушка /</a:t>
                      </a:r>
                      <a:r>
                        <a:rPr lang="ru-RU" sz="1400" b="1" i="1" baseline="0" dirty="0" smtClean="0">
                          <a:latin typeface="Calibri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надполье»/</a:t>
                      </a:r>
                      <a:r>
                        <a:rPr lang="hu-H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главный патрон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высшая полити</a:t>
                      </a:r>
                      <a:r>
                        <a:rPr lang="hu-H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ческая власть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Органы власти среднего или низшего уровня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Конкуренты, предприниматели или олигархи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Организованное «подполье»: преступные группировки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49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Сильное государство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4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4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4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I</a:t>
                      </a:r>
                      <a:endParaRPr lang="hu-HU" sz="1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Слабое государство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Белое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рейдерство</a:t>
                      </a:r>
                      <a:endParaRPr lang="hu-HU" sz="1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80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Серое рейдерство</a:t>
                      </a:r>
                      <a:endParaRPr lang="hu-HU" sz="1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48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Черное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рейдерство</a:t>
                      </a:r>
                      <a:endParaRPr lang="hu-HU" sz="1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468">
                <a:tc rowSpan="4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Институциональная среда и характерные черты рейдерских захватов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Криминальное государство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Государственная преступность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Корпоративная преступность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Преступность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384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Пирамидальная патрональная систем</a:t>
                      </a:r>
                      <a:r>
                        <a:rPr lang="hu-HU" sz="14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Мульти-пирамидальная </a:t>
                      </a:r>
                      <a:r>
                        <a:rPr lang="ru-RU" sz="1400" b="1" dirty="0" err="1" smtClean="0">
                          <a:latin typeface="Calibri"/>
                          <a:ea typeface="Calibri"/>
                          <a:cs typeface="Times New Roman"/>
                        </a:rPr>
                        <a:t>патрональная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 система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222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Монополизированный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Олигархический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Конкурентный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5117">
                <a:tc gridSpan="2"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Захват рынка и олигархический</a:t>
                      </a:r>
                      <a:r>
                        <a:rPr lang="ru-RU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захват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Частично государственный захват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0" y="36081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Типы и некоторые черты </a:t>
            </a:r>
            <a:r>
              <a:rPr kumimoji="0" lang="ru-RU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рейдерства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при посткоммунистических режимах</a:t>
            </a:r>
            <a:endParaRPr kumimoji="0" lang="en-US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1"/>
            <a:ext cx="8640960" cy="699541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prstClr val="black"/>
                </a:solidFill>
              </a:rPr>
              <a:t>Социальные</a:t>
            </a:r>
            <a:r>
              <a:rPr lang="hu-HU" sz="2000" b="1" dirty="0" smtClean="0">
                <a:solidFill>
                  <a:prstClr val="black"/>
                </a:solidFill>
              </a:rPr>
              <a:t>/</a:t>
            </a:r>
            <a:r>
              <a:rPr lang="ru-RU" sz="2000" b="1" dirty="0" smtClean="0">
                <a:solidFill>
                  <a:prstClr val="black"/>
                </a:solidFill>
              </a:rPr>
              <a:t>экономические</a:t>
            </a:r>
            <a:r>
              <a:rPr lang="hu-HU" sz="2000" b="1" dirty="0" smtClean="0">
                <a:solidFill>
                  <a:prstClr val="black"/>
                </a:solidFill>
              </a:rPr>
              <a:t> </a:t>
            </a:r>
            <a:r>
              <a:rPr lang="ru-RU" sz="2000" b="1" dirty="0" smtClean="0">
                <a:solidFill>
                  <a:prstClr val="black"/>
                </a:solidFill>
              </a:rPr>
              <a:t>интеграционные схемы</a:t>
            </a:r>
            <a:r>
              <a:rPr lang="hu-HU" sz="2000" b="1" dirty="0" smtClean="0">
                <a:solidFill>
                  <a:prstClr val="black"/>
                </a:solidFill>
              </a:rPr>
              <a:t>/</a:t>
            </a:r>
            <a:r>
              <a:rPr lang="ru-RU" sz="2000" b="1" dirty="0" smtClean="0">
                <a:solidFill>
                  <a:prstClr val="black"/>
                </a:solidFill>
              </a:rPr>
              <a:t>координационные механизмы </a:t>
            </a:r>
            <a:r>
              <a:rPr lang="ru-RU" sz="2000" b="1" dirty="0"/>
              <a:t>трех идеально</a:t>
            </a:r>
            <a:r>
              <a:rPr lang="en-US" sz="2000" b="1" dirty="0"/>
              <a:t>-</a:t>
            </a:r>
            <a:r>
              <a:rPr lang="ru-RU" sz="2000" b="1" dirty="0"/>
              <a:t>типических</a:t>
            </a:r>
            <a:r>
              <a:rPr lang="en-US" sz="2000" b="1" dirty="0"/>
              <a:t> </a:t>
            </a:r>
            <a:r>
              <a:rPr lang="ru-RU" sz="2000" b="1" dirty="0"/>
              <a:t>политических </a:t>
            </a:r>
            <a:r>
              <a:rPr lang="ru-RU" sz="2000" b="1" dirty="0" smtClean="0"/>
              <a:t>режимов</a:t>
            </a:r>
            <a:r>
              <a:rPr lang="en-US" sz="2400" b="1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hu-HU" sz="24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988387"/>
              </p:ext>
            </p:extLst>
          </p:nvPr>
        </p:nvGraphicFramePr>
        <p:xfrm>
          <a:off x="19973" y="819502"/>
          <a:ext cx="9088531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5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2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44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Капиталистическая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ru-RU" sz="1800" b="1" dirty="0" smtClean="0"/>
                        <a:t>система</a:t>
                      </a:r>
                      <a:endParaRPr lang="hu-H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Социалистическая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ru-RU" sz="1800" b="1" dirty="0" smtClean="0"/>
                        <a:t>сист</a:t>
                      </a:r>
                      <a:r>
                        <a:rPr lang="hu-HU" sz="1800" b="1" dirty="0" smtClean="0"/>
                        <a:t>e</a:t>
                      </a:r>
                      <a:r>
                        <a:rPr lang="ru-RU" sz="1800" b="1" dirty="0" smtClean="0"/>
                        <a:t>ма</a:t>
                      </a:r>
                      <a:endParaRPr lang="hu-H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00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Рыночная</a:t>
                      </a:r>
                      <a:r>
                        <a:rPr lang="hu-HU" sz="16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экономика</a:t>
                      </a:r>
                      <a:endParaRPr lang="hu-H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Реляционная экономика</a:t>
                      </a:r>
                      <a:endParaRPr lang="hu-H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командная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экон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мика</a:t>
                      </a:r>
                      <a:endParaRPr lang="hu-H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1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Социально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политически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«разукорененная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экономика»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Патронально</a:t>
                      </a:r>
                      <a:r>
                        <a:rPr lang="hu-HU" sz="1600" b="1" dirty="0" smtClean="0"/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«укорененная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экономика»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Бюрократически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«укорененная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экономика»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91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Доминирующая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интеграционная схема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координационный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механизм</a:t>
                      </a:r>
                      <a:endParaRPr kumimoji="0" lang="hu-H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4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Конкурентный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8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рынок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Реляционное перераспределение рынка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Бюрократическое перераспределение ресурсов</a:t>
                      </a:r>
                      <a:endParaRPr lang="hu-H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8552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р</a:t>
                      </a:r>
                      <a:r>
                        <a:rPr lang="hu-HU" sz="1400" b="1" dirty="0" smtClean="0"/>
                        <a:t>e</a:t>
                      </a:r>
                      <a:r>
                        <a:rPr lang="ru-RU" sz="1400" b="1" dirty="0" smtClean="0"/>
                        <a:t>гулируемый</a:t>
                      </a:r>
                      <a:endParaRPr lang="hu-HU" sz="14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имперсональный</a:t>
                      </a:r>
                      <a:endParaRPr lang="hu-HU" sz="14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нормативный</a:t>
                      </a:r>
                      <a:endParaRPr lang="hu-HU" sz="14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доминирующий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неформализованный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персональный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дискрециональный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dirty="0" smtClean="0"/>
                        <a:t>доминирующий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формализованный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имперсональный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нормативный</a:t>
                      </a:r>
                      <a:endParaRPr lang="hu-HU" sz="14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всеобщий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тотальный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15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Невидимая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рука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/>
                        <a:t>имперсональных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сил рынка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Видимая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рука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патрона,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влияющего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на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силы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рынка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Централизованное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</a:rPr>
                        <a:t> планирование</a:t>
                      </a:r>
                      <a:r>
                        <a:rPr lang="hu-HU" sz="1400" b="1" dirty="0" smtClean="0"/>
                        <a:t> </a:t>
                      </a:r>
                    </a:p>
                    <a:p>
                      <a:pPr algn="ctr"/>
                      <a:r>
                        <a:rPr lang="ru-RU" sz="1400" b="1" dirty="0" smtClean="0"/>
                        <a:t>в обход рынка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545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Горизонтальный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Вертикальный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Вертикальный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40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470"/>
            <a:ext cx="8229600" cy="432048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A</a:t>
            </a:r>
            <a:r>
              <a:rPr lang="ru-RU" sz="3200" b="1" dirty="0" smtClean="0"/>
              <a:t>дминистративный</a:t>
            </a:r>
            <a:r>
              <a:rPr lang="en-US" sz="3200" b="1" dirty="0" smtClean="0"/>
              <a:t> </a:t>
            </a:r>
            <a:r>
              <a:rPr lang="ru-RU" sz="3200" b="1" dirty="0" smtClean="0"/>
              <a:t>рынок</a:t>
            </a:r>
            <a:endParaRPr lang="en-US" sz="32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593883"/>
              </p:ext>
            </p:extLst>
          </p:nvPr>
        </p:nvGraphicFramePr>
        <p:xfrm>
          <a:off x="17857" y="555526"/>
          <a:ext cx="9090647" cy="4579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9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45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02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8032">
                <a:tc gridSpan="3">
                  <a:txBody>
                    <a:bodyPr/>
                    <a:lstStyle/>
                    <a:p>
                      <a:pPr algn="l"/>
                      <a:r>
                        <a:rPr lang="ru-RU" sz="1800" b="1" noProof="0" dirty="0" smtClean="0">
                          <a:solidFill>
                            <a:schemeClr val="tx1"/>
                          </a:solidFill>
                        </a:rPr>
                        <a:t>Механизмы</a:t>
                      </a:r>
                      <a:r>
                        <a:rPr lang="en-US" sz="1800" b="1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="1" noProof="0" dirty="0" smtClean="0">
                          <a:solidFill>
                            <a:schemeClr val="tx1"/>
                          </a:solidFill>
                        </a:rPr>
                        <a:t>к</a:t>
                      </a:r>
                      <a:r>
                        <a:rPr lang="en-US" sz="1800" b="1" noProof="0" dirty="0" err="1" smtClean="0">
                          <a:solidFill>
                            <a:schemeClr val="tx1"/>
                          </a:solidFill>
                        </a:rPr>
                        <a:t>oo</a:t>
                      </a:r>
                      <a:r>
                        <a:rPr lang="ru-RU" sz="1800" b="1" noProof="0" dirty="0" smtClean="0">
                          <a:solidFill>
                            <a:schemeClr val="tx1"/>
                          </a:solidFill>
                        </a:rPr>
                        <a:t>рдин</a:t>
                      </a:r>
                      <a:r>
                        <a:rPr lang="en-US" sz="1800" b="1" noProof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ru-RU" sz="1800" b="1" noProof="0" dirty="0" smtClean="0">
                          <a:solidFill>
                            <a:schemeClr val="tx1"/>
                          </a:solidFill>
                        </a:rPr>
                        <a:t>ции</a:t>
                      </a:r>
                      <a:endParaRPr lang="en-US" sz="1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ru-RU" sz="1800" b="1" noProof="0" dirty="0" smtClean="0">
                          <a:solidFill>
                            <a:schemeClr val="tx1"/>
                          </a:solidFill>
                        </a:rPr>
                        <a:t>кторы трансакции</a:t>
                      </a:r>
                      <a:endParaRPr lang="en-US" sz="1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noProof="0" dirty="0" smtClean="0">
                          <a:solidFill>
                            <a:schemeClr val="tx1"/>
                          </a:solidFill>
                        </a:rPr>
                        <a:t>Товары</a:t>
                      </a:r>
                      <a:r>
                        <a:rPr lang="en-US" sz="1800" b="1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="1" baseline="0" noProof="0" dirty="0" smtClean="0">
                          <a:solidFill>
                            <a:schemeClr val="tx1"/>
                          </a:solidFill>
                        </a:rPr>
                        <a:t>трансакции</a:t>
                      </a:r>
                      <a:endParaRPr lang="en-US" sz="1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935">
                <a:tc grid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Главный</a:t>
                      </a:r>
                      <a:r>
                        <a:rPr lang="en-US" sz="14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м</a:t>
                      </a:r>
                      <a:r>
                        <a:rPr lang="en-US" sz="1400" b="1" noProof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х</a:t>
                      </a:r>
                      <a:r>
                        <a:rPr lang="en-US" sz="1400" b="1" noProof="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низм</a:t>
                      </a:r>
                      <a:r>
                        <a:rPr lang="hu-HU" sz="14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к</a:t>
                      </a:r>
                      <a:r>
                        <a:rPr lang="hu-HU" sz="1400" b="1" noProof="0" dirty="0" err="1" smtClean="0">
                          <a:solidFill>
                            <a:srgbClr val="FF0000"/>
                          </a:solidFill>
                        </a:rPr>
                        <a:t>oo</a:t>
                      </a:r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рдин</a:t>
                      </a:r>
                      <a:r>
                        <a:rPr lang="hu-HU" sz="1400" b="1" noProof="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ции</a:t>
                      </a:r>
                      <a:endParaRPr lang="en-US" sz="14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300" b="1" noProof="0" dirty="0" smtClean="0">
                          <a:solidFill>
                            <a:srgbClr val="FF0000"/>
                          </a:solidFill>
                        </a:rPr>
                        <a:t>Бюрократическое</a:t>
                      </a:r>
                      <a:r>
                        <a:rPr lang="hu-HU" sz="13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300" b="1" noProof="0" dirty="0" smtClean="0">
                          <a:solidFill>
                            <a:srgbClr val="FF0000"/>
                          </a:solidFill>
                        </a:rPr>
                        <a:t>перераспределе</a:t>
                      </a:r>
                      <a:r>
                        <a:rPr lang="hu-HU" sz="1300" b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300" b="1" noProof="0" dirty="0" smtClean="0">
                          <a:solidFill>
                            <a:srgbClr val="FF0000"/>
                          </a:solidFill>
                        </a:rPr>
                        <a:t>ние ресурсов</a:t>
                      </a:r>
                      <a:endParaRPr lang="en-US" sz="13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600" b="1" noProof="0" dirty="0" smtClean="0"/>
                        <a:t>Полном</a:t>
                      </a:r>
                      <a:r>
                        <a:rPr lang="en-US" sz="1600" b="1" noProof="0" dirty="0" smtClean="0"/>
                        <a:t>o</a:t>
                      </a:r>
                      <a:r>
                        <a:rPr lang="ru-RU" sz="1600" b="1" noProof="0" dirty="0" smtClean="0"/>
                        <a:t>чные</a:t>
                      </a:r>
                      <a:r>
                        <a:rPr lang="en-US" sz="1600" b="1" noProof="0" dirty="0" smtClean="0"/>
                        <a:t> </a:t>
                      </a:r>
                      <a:r>
                        <a:rPr lang="ru-RU" sz="1600" b="1" noProof="0" dirty="0" smtClean="0"/>
                        <a:t>члены</a:t>
                      </a:r>
                      <a:r>
                        <a:rPr lang="en-US" sz="1600" b="1" noProof="0" dirty="0" smtClean="0"/>
                        <a:t> </a:t>
                      </a:r>
                      <a:r>
                        <a:rPr lang="ru-RU" sz="1600" b="1" noProof="0" dirty="0" smtClean="0"/>
                        <a:t>н</a:t>
                      </a:r>
                      <a:r>
                        <a:rPr lang="en-US" sz="1600" b="1" noProof="0" dirty="0" smtClean="0"/>
                        <a:t>o</a:t>
                      </a:r>
                      <a:r>
                        <a:rPr lang="ru-RU" sz="1600" b="1" noProof="0" dirty="0" smtClean="0"/>
                        <a:t>менкл</a:t>
                      </a:r>
                      <a:r>
                        <a:rPr lang="en-US" sz="1600" b="1" noProof="0" dirty="0" smtClean="0"/>
                        <a:t>a</a:t>
                      </a:r>
                      <a:r>
                        <a:rPr lang="ru-RU" sz="1600" b="1" noProof="0" dirty="0" smtClean="0"/>
                        <a:t>туры</a:t>
                      </a:r>
                      <a:endParaRPr lang="en-US" sz="1600" b="1" noProof="0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600" b="1" noProof="0" dirty="0" smtClean="0"/>
                        <a:t>Производственные</a:t>
                      </a:r>
                      <a:r>
                        <a:rPr lang="en-US" sz="1600" b="1" noProof="0" dirty="0" smtClean="0"/>
                        <a:t> </a:t>
                      </a:r>
                      <a:r>
                        <a:rPr lang="ru-RU" sz="1600" b="1" noProof="0" dirty="0" smtClean="0"/>
                        <a:t>и</a:t>
                      </a:r>
                      <a:r>
                        <a:rPr lang="en-US" sz="1600" b="1" noProof="0" dirty="0" smtClean="0"/>
                        <a:t> </a:t>
                      </a:r>
                      <a:r>
                        <a:rPr lang="ru-RU" sz="1600" b="1" noProof="0" dirty="0" smtClean="0"/>
                        <a:t>потребительские затраты</a:t>
                      </a:r>
                      <a:endParaRPr lang="en-US" sz="1600" b="1" noProof="0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787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noProof="0" dirty="0" smtClean="0">
                          <a:solidFill>
                            <a:srgbClr val="FF0000"/>
                          </a:solidFill>
                        </a:rPr>
                        <a:t>Корр</a:t>
                      </a:r>
                      <a:r>
                        <a:rPr lang="en-US" sz="1400" b="1" i="1" noProof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ru-RU" sz="1400" b="1" i="1" noProof="0" dirty="0" smtClean="0">
                          <a:solidFill>
                            <a:srgbClr val="FF0000"/>
                          </a:solidFill>
                        </a:rPr>
                        <a:t>к</a:t>
                      </a:r>
                      <a:r>
                        <a:rPr lang="hu-HU" sz="14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400" b="1" i="1" noProof="0" dirty="0" smtClean="0">
                          <a:solidFill>
                            <a:srgbClr val="FF0000"/>
                          </a:solidFill>
                        </a:rPr>
                        <a:t>тирую</a:t>
                      </a:r>
                      <a:r>
                        <a:rPr lang="hu-HU" sz="14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400" b="1" i="1" noProof="0" dirty="0" smtClean="0">
                          <a:solidFill>
                            <a:srgbClr val="FF0000"/>
                          </a:solidFill>
                        </a:rPr>
                        <a:t>щие</a:t>
                      </a:r>
                      <a:r>
                        <a:rPr lang="en-US" sz="1400" b="1" i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i="1" noProof="0" dirty="0" smtClean="0">
                          <a:solidFill>
                            <a:srgbClr val="FF0000"/>
                          </a:solidFill>
                        </a:rPr>
                        <a:t>меха</a:t>
                      </a:r>
                      <a:r>
                        <a:rPr lang="hu-HU" sz="14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400" b="1" i="1" noProof="0" dirty="0" smtClean="0">
                          <a:solidFill>
                            <a:srgbClr val="FF0000"/>
                          </a:solidFill>
                        </a:rPr>
                        <a:t>низмы</a:t>
                      </a:r>
                      <a:endParaRPr lang="en-US" sz="1400" b="1" i="1" noProof="0" dirty="0" smtClean="0">
                        <a:solidFill>
                          <a:srgbClr val="FF0000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en-US" sz="1400" b="1" noProof="0" dirty="0"/>
                    </a:p>
                  </a:txBody>
                  <a:tcPr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5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1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r>
                        <a:rPr lang="ru-RU" sz="1400" b="1" noProof="0" dirty="0" smtClean="0"/>
                        <a:t>Неле</a:t>
                      </a:r>
                      <a:r>
                        <a:rPr lang="hu-HU" sz="1400" b="1" noProof="0" dirty="0" smtClean="0"/>
                        <a:t>-</a:t>
                      </a:r>
                      <a:r>
                        <a:rPr lang="ru-RU" sz="1400" b="1" noProof="0" dirty="0" smtClean="0"/>
                        <a:t>галь</a:t>
                      </a:r>
                      <a:r>
                        <a:rPr lang="hu-HU" sz="1400" b="1" noProof="0" dirty="0" smtClean="0"/>
                        <a:t>-</a:t>
                      </a:r>
                      <a:r>
                        <a:rPr lang="ru-RU" sz="1400" b="1" noProof="0" dirty="0" smtClean="0"/>
                        <a:t>ный</a:t>
                      </a:r>
                      <a:endParaRPr lang="hu-HU" sz="1400" b="1" noProof="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Очереди</a:t>
                      </a:r>
                      <a:r>
                        <a:rPr lang="en-US" sz="1400" b="1" noProof="0" dirty="0" smtClean="0"/>
                        <a:t>, </a:t>
                      </a:r>
                      <a:r>
                        <a:rPr lang="ru-RU" sz="1400" b="1" noProof="0" dirty="0" smtClean="0"/>
                        <a:t>список ожидающих очереди</a:t>
                      </a:r>
                      <a:endParaRPr lang="en-US" sz="1400" b="1" noProof="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дмин</a:t>
                      </a:r>
                      <a:r>
                        <a:rPr lang="en-US" sz="1400" b="1" noProof="0" dirty="0" smtClean="0"/>
                        <a:t>.</a:t>
                      </a:r>
                      <a:r>
                        <a:rPr lang="ru-RU" sz="1400" b="1" noProof="0" dirty="0" smtClean="0"/>
                        <a:t>к</a:t>
                      </a:r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дры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ru-RU" sz="1400" b="1" noProof="0" dirty="0" smtClean="0"/>
                        <a:t>Частное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лицо</a:t>
                      </a:r>
                      <a:endParaRPr lang="en-US" sz="1400" b="1" noProof="0" dirty="0" smtClean="0"/>
                    </a:p>
                    <a:p>
                      <a:pPr lvl="0" algn="l"/>
                      <a:r>
                        <a:rPr lang="en-US" sz="1400" b="1" noProof="0" dirty="0" smtClean="0"/>
                        <a:t>              </a:t>
                      </a:r>
                      <a:r>
                        <a:rPr lang="ru-RU" sz="1400" b="1" noProof="0" dirty="0" smtClean="0"/>
                        <a:t>Продавец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ru-RU" sz="1400" b="1" noProof="0" dirty="0" smtClean="0">
                          <a:sym typeface="Wingdings" pitchFamily="2" charset="2"/>
                        </a:rPr>
                        <a:t>Покупатель</a:t>
                      </a:r>
                      <a:endParaRPr lang="en-US" sz="1400" b="1" noProof="0" dirty="0" smtClean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Потребтовары</a:t>
                      </a:r>
                      <a:r>
                        <a:rPr lang="en-US" sz="1400" b="1" noProof="0" dirty="0" smtClean="0"/>
                        <a:t> 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ru-RU" sz="1400" b="1" noProof="0" dirty="0" smtClean="0"/>
                        <a:t>Время</a:t>
                      </a:r>
                      <a:endParaRPr lang="en-US" sz="1400" b="1" noProof="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747">
                <a:tc vMerge="1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endParaRPr lang="en-US" sz="1400" b="1" noProof="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noProof="0" dirty="0" smtClean="0"/>
                        <a:t>Плановая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сделка</a:t>
                      </a:r>
                      <a:endParaRPr lang="en-US" sz="1400" b="1" noProof="0" dirty="0" smtClean="0"/>
                    </a:p>
                    <a:p>
                      <a:pPr lvl="0" algn="l"/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noProof="0" dirty="0" smtClean="0"/>
                        <a:t>Парткадры</a:t>
                      </a:r>
                      <a:r>
                        <a:rPr lang="en-US" sz="1400" b="1" noProof="0" dirty="0" smtClean="0"/>
                        <a:t>    </a:t>
                      </a:r>
                      <a:r>
                        <a:rPr lang="hu-HU" sz="1400" b="1" noProof="0" dirty="0" smtClean="0"/>
                        <a:t>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  </a:t>
                      </a:r>
                      <a:r>
                        <a:rPr lang="ru-RU" sz="1400" b="1" noProof="0" dirty="0" smtClean="0"/>
                        <a:t>Парткадры</a:t>
                      </a:r>
                      <a:endParaRPr lang="en-US" sz="1400" b="1" noProof="0" dirty="0" smtClean="0"/>
                    </a:p>
                    <a:p>
                      <a:pPr lvl="0" algn="l"/>
                      <a:r>
                        <a:rPr lang="ru-RU" sz="1400" b="1" noProof="0" dirty="0" smtClean="0"/>
                        <a:t>Парткадры</a:t>
                      </a:r>
                      <a:r>
                        <a:rPr lang="hu-HU" sz="1400" b="1" noProof="0" dirty="0" smtClean="0"/>
                        <a:t>   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A</a:t>
                      </a:r>
                      <a:r>
                        <a:rPr lang="ru-RU" sz="1400" b="1" noProof="0" dirty="0" smtClean="0"/>
                        <a:t>дмин</a:t>
                      </a:r>
                      <a:r>
                        <a:rPr lang="en-US" sz="1400" b="1" noProof="0" dirty="0" smtClean="0"/>
                        <a:t>.</a:t>
                      </a:r>
                      <a:r>
                        <a:rPr lang="ru-RU" sz="1400" b="1" noProof="0" dirty="0" smtClean="0"/>
                        <a:t>к</a:t>
                      </a:r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дры</a:t>
                      </a:r>
                      <a:r>
                        <a:rPr lang="en-US" sz="1400" b="1" noProof="0" dirty="0" smtClean="0"/>
                        <a:t> A</a:t>
                      </a:r>
                      <a:r>
                        <a:rPr lang="ru-RU" sz="1400" b="1" noProof="0" dirty="0" smtClean="0"/>
                        <a:t>дмин</a:t>
                      </a:r>
                      <a:r>
                        <a:rPr lang="en-US" sz="1400" b="1" noProof="0" dirty="0" smtClean="0"/>
                        <a:t>.</a:t>
                      </a:r>
                      <a:r>
                        <a:rPr lang="ru-RU" sz="1400" b="1" noProof="0" dirty="0" smtClean="0"/>
                        <a:t>к</a:t>
                      </a:r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дры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baseline="0" noProof="0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Глава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госпредприятия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Произв.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noProof="0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400" b="1" noProof="0" dirty="0" smtClean="0">
                          <a:sym typeface="Wingdings" pitchFamily="2" charset="2"/>
                        </a:rPr>
                        <a:t>Политич.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влияни</a:t>
                      </a:r>
                      <a:r>
                        <a:rPr lang="en-US" sz="1400" b="1" noProof="0" dirty="0" smtClean="0"/>
                        <a:t>e,</a:t>
                      </a:r>
                    </a:p>
                    <a:p>
                      <a:pPr lvl="0" algn="l"/>
                      <a:r>
                        <a:rPr lang="ru-RU" sz="1400" b="1" noProof="0" dirty="0" smtClean="0"/>
                        <a:t>затраты</a:t>
                      </a:r>
                      <a:r>
                        <a:rPr lang="en-US" sz="1400" b="1" noProof="0" dirty="0" smtClean="0"/>
                        <a:t>                   </a:t>
                      </a:r>
                      <a:r>
                        <a:rPr lang="ru-RU" sz="1400" b="1" noProof="0" dirty="0" smtClean="0"/>
                        <a:t>лояльность</a:t>
                      </a:r>
                      <a:endParaRPr lang="en-US" sz="14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871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Заниженное планирование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дмин</a:t>
                      </a:r>
                      <a:r>
                        <a:rPr lang="en-US" sz="1400" b="1" noProof="0" dirty="0" smtClean="0"/>
                        <a:t>.</a:t>
                      </a:r>
                      <a:r>
                        <a:rPr lang="ru-RU" sz="1400" b="1" noProof="0" dirty="0" smtClean="0"/>
                        <a:t>к</a:t>
                      </a:r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дры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Глава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госпредприятия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Мягкие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бюджет˗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Иллюзия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  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ные ограниче˗   </a:t>
                      </a:r>
                      <a:r>
                        <a:rPr lang="hu-HU" sz="1400" b="1" baseline="0" noProof="0" dirty="0" smtClean="0">
                          <a:sym typeface="Wingdings" pitchFamily="2" charset="2"/>
                        </a:rPr>
                        <a:t>   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жестких бюдж.</a:t>
                      </a:r>
                      <a:r>
                        <a:rPr lang="en-US" sz="1400" b="1" noProof="0" dirty="0" smtClean="0"/>
                        <a:t>        </a:t>
                      </a:r>
                      <a:r>
                        <a:rPr lang="ru-RU" sz="1400" b="1" noProof="0" dirty="0" smtClean="0"/>
                        <a:t>ния                        </a:t>
                      </a:r>
                      <a:r>
                        <a:rPr lang="hu-HU" sz="1400" b="1" noProof="0" dirty="0" smtClean="0"/>
                        <a:t>  </a:t>
                      </a:r>
                      <a:r>
                        <a:rPr lang="ru-RU" sz="1400" b="1" noProof="0" dirty="0" smtClean="0"/>
                        <a:t> ограничений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 </a:t>
                      </a:r>
                      <a:endParaRPr lang="en-US" sz="1400" b="1" baseline="0" noProof="0" dirty="0" smtClean="0">
                        <a:sym typeface="Wingdings" pitchFamily="2" charset="2"/>
                      </a:endParaRPr>
                    </a:p>
                    <a:p>
                      <a:pPr lvl="0" algn="l"/>
                      <a:r>
                        <a:rPr lang="ru-RU" sz="1400" b="1" noProof="0" dirty="0" smtClean="0"/>
                        <a:t>Будущие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произв. затраты</a:t>
                      </a:r>
                      <a:endParaRPr lang="en-US" sz="1400" b="1" noProof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871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noProof="0" dirty="0" smtClean="0"/>
                        <a:t>Бартер</a:t>
                      </a:r>
                      <a:endParaRPr lang="en-US" sz="1400" b="1" noProof="0" dirty="0" smtClean="0"/>
                    </a:p>
                    <a:p>
                      <a:pPr lvl="0" algn="l"/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Глава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госпредприятия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Глава госпредприяия</a:t>
                      </a:r>
                      <a:r>
                        <a:rPr lang="en-US" sz="1400" b="1" baseline="0" noProof="0" dirty="0" smtClean="0"/>
                        <a:t>                   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Произв.</a:t>
                      </a:r>
                      <a:r>
                        <a:rPr lang="en-US" sz="1400" b="1" noProof="0" dirty="0" smtClean="0"/>
                        <a:t>   </a:t>
                      </a:r>
                      <a:r>
                        <a:rPr lang="hu-HU" sz="1400" b="1" noProof="0" dirty="0" smtClean="0"/>
                        <a:t>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hu-HU" sz="1400" b="1" noProof="0" dirty="0" smtClean="0"/>
                        <a:t> </a:t>
                      </a:r>
                      <a:r>
                        <a:rPr lang="ru-RU" sz="1400" b="1" noProof="0" dirty="0" smtClean="0"/>
                        <a:t>Произв.</a:t>
                      </a:r>
                      <a:endParaRPr lang="en-US" sz="1400" b="1" noProof="0" dirty="0" smtClean="0"/>
                    </a:p>
                    <a:p>
                      <a:pPr lvl="0" algn="l"/>
                      <a:r>
                        <a:rPr lang="ru-RU" sz="1400" b="1" noProof="0" dirty="0" smtClean="0"/>
                        <a:t>затраты</a:t>
                      </a:r>
                      <a:r>
                        <a:rPr lang="en-US" sz="1400" b="1" baseline="0" noProof="0" dirty="0" smtClean="0"/>
                        <a:t>                 </a:t>
                      </a:r>
                      <a:r>
                        <a:rPr lang="ru-RU" sz="1400" b="1" baseline="0" noProof="0" dirty="0" smtClean="0"/>
                        <a:t>затраты</a:t>
                      </a:r>
                      <a:endParaRPr lang="en-US" sz="1400" b="1" noProof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7683">
                <a:tc vMerge="1">
                  <a:txBody>
                    <a:bodyPr/>
                    <a:lstStyle/>
                    <a:p>
                      <a:pPr lvl="0" algn="l"/>
                      <a:endParaRPr lang="hu-HU" sz="1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Коррупция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дмин</a:t>
                      </a:r>
                      <a:r>
                        <a:rPr lang="en-US" sz="1400" b="1" noProof="0" dirty="0" smtClean="0"/>
                        <a:t>.</a:t>
                      </a:r>
                      <a:r>
                        <a:rPr lang="ru-RU" sz="1400" b="1" noProof="0" dirty="0" smtClean="0"/>
                        <a:t>к</a:t>
                      </a:r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дры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ru-RU" sz="1400" b="1" noProof="0" dirty="0" smtClean="0"/>
                        <a:t>Частное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лицо</a:t>
                      </a:r>
                      <a:endParaRPr lang="en-US" sz="1400" b="1" noProof="0" dirty="0" smtClean="0"/>
                    </a:p>
                    <a:p>
                      <a:pPr lvl="0" algn="l"/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baseline="0" noProof="0" dirty="0" smtClean="0"/>
                        <a:t>      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Продавец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noProof="0" dirty="0" smtClean="0">
                          <a:sym typeface="Wingdings" pitchFamily="2" charset="2"/>
                        </a:rPr>
                        <a:t>  </a:t>
                      </a:r>
                      <a:r>
                        <a:rPr lang="ru-RU" sz="1400" b="1" noProof="0" dirty="0" smtClean="0">
                          <a:sym typeface="Wingdings" pitchFamily="2" charset="2"/>
                        </a:rPr>
                        <a:t>Покупатель</a:t>
                      </a:r>
                      <a:endParaRPr lang="en-US" sz="1400" b="1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Потребтовары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hu-HU" sz="1400" b="1" noProof="0" dirty="0" smtClean="0"/>
                        <a:t>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ru-RU" sz="1400" b="1" noProof="0" dirty="0" smtClean="0"/>
                        <a:t>Деньги</a:t>
                      </a:r>
                      <a:endParaRPr lang="en-US" sz="14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5" name="Egyenes összekötő nyíllal 4"/>
          <p:cNvCxnSpPr/>
          <p:nvPr/>
        </p:nvCxnSpPr>
        <p:spPr>
          <a:xfrm>
            <a:off x="1115616" y="2427734"/>
            <a:ext cx="0" cy="194421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5"/>
          <p:cNvSpPr txBox="1"/>
          <p:nvPr/>
        </p:nvSpPr>
        <p:spPr>
          <a:xfrm>
            <a:off x="827584" y="1923677"/>
            <a:ext cx="7920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b="1" dirty="0" smtClean="0"/>
              <a:t>Легаль</a:t>
            </a:r>
            <a:r>
              <a:rPr lang="hu-HU" sz="1300" b="1" dirty="0" smtClean="0"/>
              <a:t>-</a:t>
            </a:r>
            <a:r>
              <a:rPr lang="ru-RU" sz="1300" b="1" dirty="0" smtClean="0"/>
              <a:t>ный</a:t>
            </a:r>
            <a:endParaRPr lang="hu-HU" sz="1300" b="1" dirty="0"/>
          </a:p>
        </p:txBody>
      </p:sp>
    </p:spTree>
    <p:extLst>
      <p:ext uri="{BB962C8B-B14F-4D97-AF65-F5344CB8AC3E}">
        <p14:creationId xmlns:p14="http://schemas.microsoft.com/office/powerpoint/2010/main" val="8642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6512" y="-20538"/>
            <a:ext cx="9144000" cy="432048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Конкурентный</a:t>
            </a:r>
            <a:r>
              <a:rPr lang="en-US" sz="3000" b="1" dirty="0" smtClean="0"/>
              <a:t> </a:t>
            </a:r>
            <a:r>
              <a:rPr lang="ru-RU" sz="3000" b="1" dirty="0" smtClean="0"/>
              <a:t>рынок</a:t>
            </a:r>
            <a:endParaRPr lang="en-US" sz="30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4486661"/>
              </p:ext>
            </p:extLst>
          </p:nvPr>
        </p:nvGraphicFramePr>
        <p:xfrm>
          <a:off x="107504" y="409158"/>
          <a:ext cx="9001000" cy="4560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6408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Me</a:t>
                      </a:r>
                      <a:r>
                        <a:rPr lang="ru-RU" sz="2000" b="1" noProof="0" dirty="0" smtClean="0">
                          <a:solidFill>
                            <a:schemeClr val="tx1"/>
                          </a:solidFill>
                        </a:rPr>
                        <a:t>ханизмы</a:t>
                      </a:r>
                      <a:r>
                        <a:rPr lang="en-US" sz="2000" b="1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baseline="0" noProof="0" dirty="0" smtClean="0">
                          <a:solidFill>
                            <a:schemeClr val="tx1"/>
                          </a:solidFill>
                        </a:rPr>
                        <a:t>к</a:t>
                      </a:r>
                      <a:r>
                        <a:rPr lang="en-US" sz="2000" b="1" baseline="0" noProof="0" dirty="0" err="1" smtClean="0">
                          <a:solidFill>
                            <a:schemeClr val="tx1"/>
                          </a:solidFill>
                        </a:rPr>
                        <a:t>oo</a:t>
                      </a:r>
                      <a:r>
                        <a:rPr lang="ru-RU" sz="2000" b="1" baseline="0" noProof="0" dirty="0" smtClean="0">
                          <a:solidFill>
                            <a:schemeClr val="tx1"/>
                          </a:solidFill>
                        </a:rPr>
                        <a:t>рдинации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ru-RU" sz="2000" b="1" noProof="0" dirty="0" smtClean="0">
                          <a:solidFill>
                            <a:schemeClr val="tx1"/>
                          </a:solidFill>
                        </a:rPr>
                        <a:t>кторы</a:t>
                      </a:r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noProof="0" dirty="0" smtClean="0">
                          <a:solidFill>
                            <a:schemeClr val="tx1"/>
                          </a:solidFill>
                        </a:rPr>
                        <a:t>трансакции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noProof="0" dirty="0" smtClean="0">
                          <a:solidFill>
                            <a:schemeClr val="tx1"/>
                          </a:solidFill>
                        </a:rPr>
                        <a:t>Товары</a:t>
                      </a:r>
                      <a:r>
                        <a:rPr lang="en-US" sz="2000" b="1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baseline="0" noProof="0" dirty="0" smtClean="0">
                          <a:solidFill>
                            <a:schemeClr val="tx1"/>
                          </a:solidFill>
                        </a:rPr>
                        <a:t>трансакции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5488">
                <a:tc gridSpan="2">
                  <a:txBody>
                    <a:bodyPr/>
                    <a:lstStyle/>
                    <a:p>
                      <a:pPr lvl="0" algn="l"/>
                      <a:r>
                        <a:rPr lang="ru-RU" sz="1600" b="1" noProof="0" dirty="0" smtClean="0">
                          <a:solidFill>
                            <a:srgbClr val="FF0000"/>
                          </a:solidFill>
                        </a:rPr>
                        <a:t>Главный</a:t>
                      </a:r>
                      <a:r>
                        <a:rPr lang="en-US" sz="16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b="1" noProof="0" dirty="0" smtClean="0">
                          <a:solidFill>
                            <a:srgbClr val="FF0000"/>
                          </a:solidFill>
                        </a:rPr>
                        <a:t>м</a:t>
                      </a:r>
                      <a:r>
                        <a:rPr lang="en-US" sz="1600" b="1" noProof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ru-RU" sz="1600" b="1" noProof="0" dirty="0" smtClean="0">
                          <a:solidFill>
                            <a:srgbClr val="FF0000"/>
                          </a:solidFill>
                        </a:rPr>
                        <a:t>ханизм</a:t>
                      </a:r>
                      <a:r>
                        <a:rPr lang="hu-HU" sz="16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b="1" noProof="0" dirty="0" smtClean="0">
                          <a:solidFill>
                            <a:srgbClr val="FF0000"/>
                          </a:solidFill>
                        </a:rPr>
                        <a:t>координации</a:t>
                      </a:r>
                      <a:endParaRPr lang="en-US" sz="16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Рыночная</a:t>
                      </a:r>
                      <a:r>
                        <a:rPr lang="en-US" sz="14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координация</a:t>
                      </a:r>
                      <a:r>
                        <a:rPr lang="en-US" sz="1400" b="1" noProof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ru-RU" sz="1400" b="1" noProof="0" dirty="0" smtClean="0">
                          <a:solidFill>
                            <a:srgbClr val="FF0000"/>
                          </a:solidFill>
                        </a:rPr>
                        <a:t>ценовый</a:t>
                      </a:r>
                      <a:r>
                        <a:rPr lang="en-US" sz="1400" b="1" baseline="0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baseline="0" noProof="0" dirty="0" smtClean="0">
                          <a:solidFill>
                            <a:srgbClr val="FF0000"/>
                          </a:solidFill>
                        </a:rPr>
                        <a:t>м</a:t>
                      </a:r>
                      <a:r>
                        <a:rPr lang="en-US" sz="1400" b="1" baseline="0" noProof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ru-RU" sz="1400" b="1" baseline="0" noProof="0" dirty="0" smtClean="0">
                          <a:solidFill>
                            <a:srgbClr val="FF0000"/>
                          </a:solidFill>
                        </a:rPr>
                        <a:t>х</a:t>
                      </a:r>
                      <a:r>
                        <a:rPr lang="en-US" sz="1400" b="1" baseline="0" noProof="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ru-RU" sz="1400" b="1" baseline="0" noProof="0" dirty="0" smtClean="0">
                          <a:solidFill>
                            <a:srgbClr val="FF0000"/>
                          </a:solidFill>
                        </a:rPr>
                        <a:t>низм</a:t>
                      </a:r>
                      <a:endParaRPr lang="en-US" sz="14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800" b="1" noProof="0" dirty="0" smtClean="0">
                          <a:solidFill>
                            <a:schemeClr val="tx1"/>
                          </a:solidFill>
                        </a:rPr>
                        <a:t>         Частные акторы</a:t>
                      </a:r>
                      <a:endParaRPr lang="en-US" sz="1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>
                          <a:solidFill>
                            <a:schemeClr val="tx1"/>
                          </a:solidFill>
                        </a:rPr>
                        <a:t>            </a:t>
                      </a:r>
                      <a:r>
                        <a:rPr lang="ru-RU" sz="1800" b="1" noProof="0" dirty="0" smtClean="0">
                          <a:solidFill>
                            <a:schemeClr val="tx1"/>
                          </a:solidFill>
                        </a:rPr>
                        <a:t>Товары и услуги</a:t>
                      </a:r>
                      <a:endParaRPr lang="en-US" sz="1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21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noProof="0" dirty="0" smtClean="0">
                          <a:solidFill>
                            <a:srgbClr val="FF0000"/>
                          </a:solidFill>
                        </a:rPr>
                        <a:t>Дефор˗миру</a:t>
                      </a:r>
                      <a:r>
                        <a:rPr lang="hu-HU" sz="16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600" b="1" i="1" noProof="0" dirty="0" smtClean="0">
                          <a:solidFill>
                            <a:srgbClr val="FF0000"/>
                          </a:solidFill>
                        </a:rPr>
                        <a:t>ющие</a:t>
                      </a:r>
                      <a:r>
                        <a:rPr lang="en-US" sz="1600" b="1" i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b="1" i="1" noProof="0" dirty="0" smtClean="0">
                          <a:solidFill>
                            <a:srgbClr val="FF0000"/>
                          </a:solidFill>
                        </a:rPr>
                        <a:t>м</a:t>
                      </a:r>
                      <a:r>
                        <a:rPr lang="en-US" sz="1600" b="1" i="1" noProof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ru-RU" sz="1600" b="1" i="1" noProof="0" dirty="0" smtClean="0">
                          <a:solidFill>
                            <a:srgbClr val="FF0000"/>
                          </a:solidFill>
                        </a:rPr>
                        <a:t>х</a:t>
                      </a:r>
                      <a:r>
                        <a:rPr lang="en-US" sz="1600" b="1" i="1" noProof="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hu-HU" sz="16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600" b="1" i="1" noProof="0" dirty="0" smtClean="0">
                          <a:solidFill>
                            <a:srgbClr val="FF0000"/>
                          </a:solidFill>
                        </a:rPr>
                        <a:t>низмы</a:t>
                      </a:r>
                      <a:endParaRPr lang="en-US" sz="1600" b="1" i="1" noProof="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r>
                        <a:rPr lang="ru-RU" sz="1400" b="1" noProof="0" dirty="0" smtClean="0"/>
                        <a:t>Легаль</a:t>
                      </a:r>
                      <a:r>
                        <a:rPr lang="hu-HU" sz="1400" b="1" noProof="0" dirty="0" smtClean="0"/>
                        <a:t>-</a:t>
                      </a:r>
                      <a:r>
                        <a:rPr lang="ru-RU" sz="1400" b="1" noProof="0" dirty="0" smtClean="0"/>
                        <a:t>ный</a:t>
                      </a: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r>
                        <a:rPr lang="hu-HU" sz="1400" b="1" noProof="0" dirty="0" smtClean="0"/>
                        <a:t>H</a:t>
                      </a:r>
                      <a:r>
                        <a:rPr lang="ru-RU" sz="1400" b="1" noProof="0" dirty="0" smtClean="0"/>
                        <a:t>еле</a:t>
                      </a:r>
                      <a:r>
                        <a:rPr lang="hu-HU" sz="1400" b="1" noProof="0" dirty="0" smtClean="0"/>
                        <a:t>-</a:t>
                      </a:r>
                      <a:r>
                        <a:rPr lang="ru-RU" sz="1400" b="1" noProof="0" dirty="0" smtClean="0"/>
                        <a:t>галь</a:t>
                      </a:r>
                      <a:r>
                        <a:rPr lang="hu-HU" sz="1400" b="1" noProof="0" dirty="0" smtClean="0"/>
                        <a:t>-</a:t>
                      </a:r>
                      <a:r>
                        <a:rPr lang="ru-RU" sz="1400" b="1" noProof="0" dirty="0" smtClean="0"/>
                        <a:t>ный</a:t>
                      </a:r>
                      <a:endParaRPr lang="en-US" sz="1200" b="1" i="1" noProof="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Лоббирование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 smtClean="0">
                          <a:sym typeface="Wingdings" pitchFamily="2" charset="2"/>
                        </a:rPr>
                        <a:t>Предприниматель</a:t>
                      </a:r>
                      <a:r>
                        <a:rPr lang="hu-HU" sz="1400" b="1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П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o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литик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noProof="0" dirty="0" smtClean="0"/>
                        <a:t>Гос.</a:t>
                      </a:r>
                      <a:r>
                        <a:rPr lang="hu-HU" sz="1400" b="1" noProof="0" dirty="0" smtClean="0"/>
                        <a:t> </a:t>
                      </a:r>
                      <a:r>
                        <a:rPr lang="ru-RU" sz="1400" b="1" noProof="0" dirty="0" smtClean="0"/>
                        <a:t>р</a:t>
                      </a:r>
                      <a:r>
                        <a:rPr lang="hu-HU" sz="1400" b="1" noProof="0" dirty="0" smtClean="0"/>
                        <a:t>e</a:t>
                      </a:r>
                      <a:r>
                        <a:rPr lang="ru-RU" sz="1400" b="1" noProof="0" dirty="0" smtClean="0"/>
                        <a:t>гулирование</a:t>
                      </a:r>
                      <a:r>
                        <a:rPr lang="hu-HU" sz="1400" b="1" noProof="0" dirty="0" smtClean="0"/>
                        <a:t> </a:t>
                      </a:r>
                      <a:r>
                        <a:rPr lang="ru-RU" sz="1400" b="1" noProof="0" dirty="0" smtClean="0"/>
                        <a:t>и субсидии</a:t>
                      </a:r>
                      <a:r>
                        <a:rPr lang="hu-HU" sz="1400" b="1" baseline="0" noProof="0" dirty="0" smtClean="0"/>
                        <a:t>  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        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Политический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успех</a:t>
                      </a:r>
                      <a:endParaRPr lang="en-US" sz="1400" b="1" noProof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21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noProof="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hu-HU" sz="1400" b="1" noProof="0" dirty="0" smtClean="0"/>
                        <a:t>C</a:t>
                      </a:r>
                      <a:r>
                        <a:rPr lang="ru-RU" sz="1400" b="1" noProof="0" dirty="0" smtClean="0"/>
                        <a:t>ерый рынок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noProof="0" dirty="0" smtClean="0"/>
                        <a:t>Покупатель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Продавец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noProof="0" dirty="0" smtClean="0"/>
                        <a:t>Скидка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на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товары</a:t>
                      </a:r>
                      <a:r>
                        <a:rPr lang="en-US" sz="1400" b="1" baseline="0" noProof="0" dirty="0" smtClean="0"/>
                        <a:t>/</a:t>
                      </a:r>
                      <a:r>
                        <a:rPr lang="ru-RU" sz="1400" b="1" baseline="0" noProof="0" dirty="0" smtClean="0"/>
                        <a:t>услуги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     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                   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Уклонение от налогов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                                        </a:t>
                      </a:r>
                      <a:r>
                        <a:rPr lang="hu-HU" sz="1400" b="1" baseline="0" dirty="0" smtClean="0">
                          <a:sym typeface="Wingdings" pitchFamily="2" charset="2"/>
                        </a:rPr>
                        <a:t>    </a:t>
                      </a:r>
                      <a:endParaRPr lang="en-US" sz="1400" b="1" noProof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21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noProof="0" dirty="0" smtClean="0"/>
                        <a:t>Рыночная коррупция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 smtClean="0">
                          <a:sym typeface="Wingdings" pitchFamily="2" charset="2"/>
                        </a:rPr>
                        <a:t>Предприниматель</a:t>
                      </a:r>
                      <a:r>
                        <a:rPr lang="hu-HU" sz="1400" b="1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П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o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литик</a:t>
                      </a:r>
                      <a:r>
                        <a:rPr lang="hu-HU" sz="1400" b="1" baseline="0" dirty="0" smtClean="0">
                          <a:sym typeface="Wingdings" pitchFamily="2" charset="2"/>
                        </a:rPr>
                        <a:t> / </a:t>
                      </a:r>
                      <a:r>
                        <a:rPr lang="ru-RU" sz="1400" b="1" baseline="0" dirty="0" smtClean="0">
                          <a:sym typeface="Wingdings" pitchFamily="2" charset="2"/>
                        </a:rPr>
                        <a:t>госслужащий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Бюрократическое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содействие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Взятка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210">
                <a:tc vMerge="1">
                  <a:txBody>
                    <a:bodyPr/>
                    <a:lstStyle/>
                    <a:p>
                      <a:pPr lvl="0" algn="l"/>
                      <a:endParaRPr lang="hu-HU" sz="1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Полицейская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коррупция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Гангстер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Госслужащий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Неприменение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зак</a:t>
                      </a:r>
                      <a:r>
                        <a:rPr lang="en-US" sz="1400" b="1" baseline="0" noProof="0" dirty="0" smtClean="0"/>
                        <a:t>o</a:t>
                      </a:r>
                      <a:r>
                        <a:rPr lang="ru-RU" sz="1400" b="1" baseline="0" noProof="0" dirty="0" smtClean="0"/>
                        <a:t>н</a:t>
                      </a:r>
                      <a:r>
                        <a:rPr lang="en-US" sz="1400" b="1" baseline="0" noProof="0" dirty="0" smtClean="0"/>
                        <a:t>a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Взятка</a:t>
                      </a:r>
                      <a:endParaRPr lang="en-US" sz="1400" b="1" noProof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21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Захват партии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лигарх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Партийный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лидер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Будущая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гос.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защита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Парт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-  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финансирование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210">
                <a:tc vMerge="1">
                  <a:txBody>
                    <a:bodyPr/>
                    <a:lstStyle/>
                    <a:p>
                      <a:pPr lvl="0" algn="l"/>
                      <a:endParaRPr lang="hu-HU" sz="1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Частичный захват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гос˗ва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лиг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рх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гангст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П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o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лит.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элита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400" b="1" noProof="0" dirty="0" smtClean="0"/>
                        <a:t>Гос.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защита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ru-RU" sz="1400" b="1" dirty="0" smtClean="0">
                          <a:sym typeface="Wingdings" pitchFamily="2" charset="2"/>
                        </a:rPr>
                        <a:t>Взятка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5" name="Egyenes összekötő nyíllal 4"/>
          <p:cNvCxnSpPr/>
          <p:nvPr/>
        </p:nvCxnSpPr>
        <p:spPr>
          <a:xfrm>
            <a:off x="1187624" y="2571750"/>
            <a:ext cx="0" cy="158417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07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-92545"/>
            <a:ext cx="9144000" cy="720079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Реляционный</a:t>
            </a:r>
            <a:r>
              <a:rPr lang="en-US" sz="3000" b="1" dirty="0" smtClean="0"/>
              <a:t> </a:t>
            </a:r>
            <a:r>
              <a:rPr lang="ru-RU" sz="3000" b="1" dirty="0" smtClean="0"/>
              <a:t>рынок</a:t>
            </a:r>
            <a:endParaRPr lang="en-US" sz="30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981694"/>
              </p:ext>
            </p:extLst>
          </p:nvPr>
        </p:nvGraphicFramePr>
        <p:xfrm>
          <a:off x="35496" y="627534"/>
          <a:ext cx="9014242" cy="41470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93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1647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Me</a:t>
                      </a:r>
                      <a:r>
                        <a:rPr lang="ru-RU" sz="2000" b="1" noProof="0" dirty="0" smtClean="0">
                          <a:solidFill>
                            <a:schemeClr val="tx1"/>
                          </a:solidFill>
                        </a:rPr>
                        <a:t>ханизмы</a:t>
                      </a:r>
                      <a:r>
                        <a:rPr lang="hu-HU" sz="2000" b="1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baseline="0" noProof="0" dirty="0" smtClean="0">
                          <a:solidFill>
                            <a:schemeClr val="tx1"/>
                          </a:solidFill>
                        </a:rPr>
                        <a:t>координации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ru-RU" sz="2000" b="1" noProof="0" dirty="0" smtClean="0">
                          <a:solidFill>
                            <a:schemeClr val="tx1"/>
                          </a:solidFill>
                        </a:rPr>
                        <a:t>кторы</a:t>
                      </a:r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noProof="0" dirty="0" smtClean="0">
                          <a:solidFill>
                            <a:schemeClr val="tx1"/>
                          </a:solidFill>
                        </a:rPr>
                        <a:t>трансакций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noProof="0" dirty="0" smtClean="0">
                          <a:solidFill>
                            <a:schemeClr val="tx1"/>
                          </a:solidFill>
                        </a:rPr>
                        <a:t>Товары</a:t>
                      </a:r>
                      <a:r>
                        <a:rPr lang="en-US" sz="2000" b="1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baseline="0" noProof="0" dirty="0" smtClean="0">
                          <a:solidFill>
                            <a:schemeClr val="tx1"/>
                          </a:solidFill>
                        </a:rPr>
                        <a:t>трансакций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385">
                <a:tc gridSpan="2">
                  <a:txBody>
                    <a:bodyPr/>
                    <a:lstStyle/>
                    <a:p>
                      <a:pPr lvl="0" algn="l"/>
                      <a:r>
                        <a:rPr lang="ru-RU" sz="1800" b="1" noProof="0" dirty="0" smtClean="0">
                          <a:solidFill>
                            <a:srgbClr val="FF0000"/>
                          </a:solidFill>
                        </a:rPr>
                        <a:t>Главный</a:t>
                      </a:r>
                      <a:r>
                        <a:rPr lang="en-US" sz="18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1" noProof="0" dirty="0" smtClean="0">
                          <a:solidFill>
                            <a:srgbClr val="FF0000"/>
                          </a:solidFill>
                        </a:rPr>
                        <a:t>м</a:t>
                      </a:r>
                      <a:r>
                        <a:rPr lang="en-US" sz="1800" b="1" noProof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ru-RU" sz="1800" b="1" noProof="0" dirty="0" smtClean="0">
                          <a:solidFill>
                            <a:srgbClr val="FF0000"/>
                          </a:solidFill>
                        </a:rPr>
                        <a:t>х</a:t>
                      </a:r>
                      <a:r>
                        <a:rPr lang="en-US" sz="1800" b="1" noProof="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ru-RU" sz="1800" b="1" noProof="0" dirty="0" smtClean="0">
                          <a:solidFill>
                            <a:srgbClr val="FF0000"/>
                          </a:solidFill>
                        </a:rPr>
                        <a:t>низм</a:t>
                      </a:r>
                      <a:r>
                        <a:rPr lang="hu-HU" sz="18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1" noProof="0" dirty="0" smtClean="0">
                          <a:solidFill>
                            <a:srgbClr val="FF0000"/>
                          </a:solidFill>
                        </a:rPr>
                        <a:t>координации</a:t>
                      </a:r>
                      <a:endParaRPr lang="en-US" sz="18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800" b="1" noProof="0" dirty="0" smtClean="0">
                          <a:solidFill>
                            <a:srgbClr val="FF0000"/>
                          </a:solidFill>
                        </a:rPr>
                        <a:t>Реляционное</a:t>
                      </a:r>
                      <a:r>
                        <a:rPr lang="en-US" sz="18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1" noProof="0" dirty="0" smtClean="0">
                          <a:solidFill>
                            <a:srgbClr val="FF0000"/>
                          </a:solidFill>
                        </a:rPr>
                        <a:t>перераспреде˗</a:t>
                      </a:r>
                    </a:p>
                    <a:p>
                      <a:pPr lvl="0" algn="l"/>
                      <a:r>
                        <a:rPr lang="ru-RU" sz="1800" b="1" noProof="0" dirty="0" smtClean="0">
                          <a:solidFill>
                            <a:srgbClr val="FF0000"/>
                          </a:solidFill>
                        </a:rPr>
                        <a:t>ление рынка</a:t>
                      </a:r>
                      <a:endParaRPr lang="en-US" sz="18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600" b="1" baseline="0" noProof="0" dirty="0" smtClean="0"/>
                        <a:t>Полномочные</a:t>
                      </a:r>
                      <a:r>
                        <a:rPr lang="hu-HU" sz="1600" b="1" baseline="0" noProof="0" dirty="0" smtClean="0"/>
                        <a:t> </a:t>
                      </a:r>
                      <a:r>
                        <a:rPr lang="ru-RU" sz="1600" b="1" baseline="0" noProof="0" dirty="0" smtClean="0"/>
                        <a:t>члены</a:t>
                      </a:r>
                      <a:r>
                        <a:rPr lang="en-US" sz="1600" b="1" baseline="0" noProof="0" dirty="0" smtClean="0"/>
                        <a:t> </a:t>
                      </a:r>
                      <a:r>
                        <a:rPr lang="ru-RU" sz="1600" b="1" baseline="0" noProof="0" dirty="0" smtClean="0"/>
                        <a:t>приемной политической</a:t>
                      </a:r>
                      <a:r>
                        <a:rPr lang="en-US" sz="1600" b="1" baseline="0" noProof="0" dirty="0" smtClean="0"/>
                        <a:t> </a:t>
                      </a:r>
                      <a:r>
                        <a:rPr lang="ru-RU" sz="1600" b="1" baseline="0" noProof="0" dirty="0" smtClean="0"/>
                        <a:t>семьи</a:t>
                      </a:r>
                      <a:endParaRPr lang="en-US" sz="1600" b="1" noProof="0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600" b="1" noProof="0" dirty="0" smtClean="0"/>
                        <a:t>Власть</a:t>
                      </a:r>
                      <a:r>
                        <a:rPr lang="hu-HU" sz="1600" b="1" noProof="0" dirty="0" smtClean="0"/>
                        <a:t>&amp;</a:t>
                      </a:r>
                      <a:r>
                        <a:rPr lang="ru-RU" sz="1600" b="1" noProof="0" dirty="0" smtClean="0"/>
                        <a:t>с</a:t>
                      </a:r>
                      <a:r>
                        <a:rPr lang="en-US" sz="1600" b="1" noProof="0" dirty="0" smtClean="0"/>
                        <a:t>o</a:t>
                      </a:r>
                      <a:r>
                        <a:rPr lang="ru-RU" sz="1600" b="1" noProof="0" dirty="0" smtClean="0"/>
                        <a:t>бственность</a:t>
                      </a:r>
                      <a:r>
                        <a:rPr lang="hu-HU" sz="1600" b="1" noProof="0" dirty="0" smtClean="0"/>
                        <a:t> /</a:t>
                      </a:r>
                      <a:r>
                        <a:rPr lang="ru-RU" sz="1600" b="1" noProof="0" dirty="0" smtClean="0"/>
                        <a:t>доходы</a:t>
                      </a:r>
                      <a:endParaRPr lang="en-US" sz="1600" b="1" noProof="0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510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noProof="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ru-RU" sz="1800" b="1" i="1" noProof="0" dirty="0" smtClean="0">
                          <a:solidFill>
                            <a:srgbClr val="FF0000"/>
                          </a:solidFill>
                        </a:rPr>
                        <a:t>нн</a:t>
                      </a:r>
                      <a:r>
                        <a:rPr lang="en-US" sz="1800" b="1" i="1" noProof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ru-RU" sz="1800" b="1" i="1" noProof="0" dirty="0" smtClean="0">
                          <a:solidFill>
                            <a:srgbClr val="FF0000"/>
                          </a:solidFill>
                        </a:rPr>
                        <a:t>к</a:t>
                      </a:r>
                      <a:r>
                        <a:rPr lang="hu-HU" sz="18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800" b="1" i="1" noProof="0" dirty="0" smtClean="0">
                          <a:solidFill>
                            <a:srgbClr val="FF0000"/>
                          </a:solidFill>
                        </a:rPr>
                        <a:t>сионные</a:t>
                      </a:r>
                      <a:r>
                        <a:rPr lang="hu-HU" sz="1800" b="1" i="1" baseline="0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1" i="1" baseline="0" noProof="0" dirty="0" smtClean="0">
                          <a:solidFill>
                            <a:srgbClr val="FF0000"/>
                          </a:solidFill>
                        </a:rPr>
                        <a:t>м</a:t>
                      </a:r>
                      <a:r>
                        <a:rPr lang="en-US" sz="1800" b="1" i="1" noProof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ru-RU" sz="1800" b="1" i="1" noProof="0" dirty="0" smtClean="0">
                          <a:solidFill>
                            <a:srgbClr val="FF0000"/>
                          </a:solidFill>
                        </a:rPr>
                        <a:t>х</a:t>
                      </a:r>
                      <a:r>
                        <a:rPr lang="en-US" sz="1800" b="1" i="1" noProof="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hu-HU" sz="18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800" b="1" i="1" noProof="0" dirty="0" smtClean="0">
                          <a:solidFill>
                            <a:srgbClr val="FF0000"/>
                          </a:solidFill>
                        </a:rPr>
                        <a:t>низмы</a:t>
                      </a:r>
                      <a:endParaRPr lang="en-US" sz="1800" b="1" i="1" noProof="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noProof="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ru-RU" sz="1400" b="1" i="0" noProof="0" dirty="0" smtClean="0">
                          <a:solidFill>
                            <a:schemeClr val="tx1"/>
                          </a:solidFill>
                        </a:rPr>
                        <a:t>говор</a:t>
                      </a:r>
                      <a:r>
                        <a:rPr lang="hu-HU" sz="1400" b="1" i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="1" i="0" noProof="0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r>
                        <a:rPr lang="hu-HU" sz="1400" b="1" i="0" noProof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lang="ru-RU" sz="1400" b="1" i="0" noProof="0" dirty="0" smtClean="0">
                          <a:solidFill>
                            <a:schemeClr val="tx1"/>
                          </a:solidFill>
                        </a:rPr>
                        <a:t>г</a:t>
                      </a:r>
                      <a:r>
                        <a:rPr lang="hu-HU" sz="1400" b="1" i="0" noProof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ru-RU" sz="1400" b="1" i="0" noProof="0" dirty="0" smtClean="0">
                          <a:solidFill>
                            <a:schemeClr val="tx1"/>
                          </a:solidFill>
                        </a:rPr>
                        <a:t>льных и</a:t>
                      </a:r>
                      <a:r>
                        <a:rPr lang="hu-HU" sz="1400" b="1" i="0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="1" i="0" baseline="0" noProof="0" dirty="0" smtClean="0">
                          <a:solidFill>
                            <a:schemeClr val="tx1"/>
                          </a:solidFill>
                        </a:rPr>
                        <a:t>нелег</a:t>
                      </a:r>
                      <a:r>
                        <a:rPr lang="hu-HU" sz="1400" b="1" i="0" baseline="0" noProof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ru-RU" sz="1400" b="1" i="0" baseline="0" noProof="0" dirty="0" smtClean="0">
                          <a:solidFill>
                            <a:schemeClr val="tx1"/>
                          </a:solidFill>
                        </a:rPr>
                        <a:t>ль</a:t>
                      </a:r>
                      <a:r>
                        <a:rPr lang="hu-HU" sz="1400" b="1" i="0" baseline="0" noProof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ru-RU" sz="1400" b="1" i="0" baseline="0" noProof="0" dirty="0" smtClean="0">
                          <a:solidFill>
                            <a:schemeClr val="tx1"/>
                          </a:solidFill>
                        </a:rPr>
                        <a:t>ных</a:t>
                      </a:r>
                      <a:r>
                        <a:rPr lang="hu-HU" sz="1400" b="1" i="0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="1" i="0" baseline="0" noProof="0" dirty="0" smtClean="0">
                          <a:solidFill>
                            <a:schemeClr val="tx1"/>
                          </a:solidFill>
                        </a:rPr>
                        <a:t>элементов</a:t>
                      </a:r>
                      <a:endParaRPr lang="en-US" sz="1800" b="1" i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Политическая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лиза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ция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лиг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рх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6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ru-RU" sz="1600" b="1" dirty="0" smtClean="0">
                          <a:sym typeface="Wingdings" pitchFamily="2" charset="2"/>
                        </a:rPr>
                        <a:t>служащий патрона</a:t>
                      </a:r>
                      <a:endParaRPr lang="hu-HU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Сервилизм, вытекаю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marL="0" lvl="0" algn="l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щий</a:t>
                      </a:r>
                      <a:r>
                        <a:rPr lang="hu-HU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из</a:t>
                      </a:r>
                      <a:r>
                        <a:rPr lang="hu-HU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безусловной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лояльности</a:t>
                      </a:r>
                      <a:r>
                        <a:rPr lang="en-US" sz="16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ru-RU" sz="1600" b="1" dirty="0" smtClean="0">
                          <a:sym typeface="Wingdings" pitchFamily="2" charset="2"/>
                        </a:rPr>
                        <a:t>оплата административными постами</a:t>
                      </a:r>
                      <a:endParaRPr lang="hu-HU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6537">
                <a:tc vMerge="1">
                  <a:txBody>
                    <a:bodyPr/>
                    <a:lstStyle/>
                    <a:p>
                      <a:pPr lvl="0" algn="l"/>
                      <a:endParaRPr lang="hu-HU" sz="1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Экономическая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лиза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ция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лиг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рх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лигарх</a:t>
                      </a:r>
                      <a:r>
                        <a:rPr lang="hu-H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подставн</a:t>
                      </a:r>
                      <a:r>
                        <a:rPr lang="hu-HU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oe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лицо</a:t>
                      </a:r>
                      <a:endParaRPr lang="hu-HU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ru-RU" sz="16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Состояние</a:t>
                      </a:r>
                      <a:r>
                        <a:rPr lang="hu-HU" sz="16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6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дискрецион</a:t>
                      </a:r>
                      <a:r>
                        <a:rPr lang="hu-HU" sz="16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6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ный доступ к ресурсам и рынкам</a:t>
                      </a:r>
                      <a:r>
                        <a:rPr lang="hu-HU" sz="16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endParaRPr lang="en-US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09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30324"/>
            <a:ext cx="8208912" cy="497210"/>
          </a:xfrm>
        </p:spPr>
        <p:txBody>
          <a:bodyPr>
            <a:normAutofit fontScale="90000"/>
          </a:bodyPr>
          <a:lstStyle/>
          <a:p>
            <a:r>
              <a:rPr lang="ru-RU" sz="3400" b="1" dirty="0" smtClean="0"/>
              <a:t>Иллюзии,</a:t>
            </a:r>
            <a:r>
              <a:rPr lang="en-US" sz="3400" b="1" dirty="0" smtClean="0"/>
              <a:t> </a:t>
            </a:r>
            <a:r>
              <a:rPr lang="ru-RU" sz="3400" b="1" dirty="0" smtClean="0"/>
              <a:t>развеянные</a:t>
            </a:r>
            <a:r>
              <a:rPr lang="en-US" sz="3400" b="1" dirty="0" smtClean="0"/>
              <a:t> </a:t>
            </a:r>
            <a:r>
              <a:rPr lang="ru-RU" sz="3400" b="1" dirty="0" smtClean="0"/>
              <a:t>жесткими структурами</a:t>
            </a:r>
            <a:endParaRPr lang="hu-HU" sz="3400" dirty="0"/>
          </a:p>
        </p:txBody>
      </p:sp>
      <p:sp>
        <p:nvSpPr>
          <p:cNvPr id="5" name="Téglalap 4"/>
          <p:cNvSpPr/>
          <p:nvPr/>
        </p:nvSpPr>
        <p:spPr>
          <a:xfrm>
            <a:off x="107504" y="627534"/>
            <a:ext cx="89284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Иллюзии</a:t>
            </a:r>
            <a:r>
              <a:rPr lang="en-US" sz="2400" b="1" dirty="0" smtClean="0"/>
              <a:t>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/>
              <a:t>л</a:t>
            </a:r>
            <a:r>
              <a:rPr lang="ru-RU" sz="2000" b="1" dirty="0" smtClean="0"/>
              <a:t>инейного прогресса в сторону</a:t>
            </a:r>
            <a:r>
              <a:rPr lang="en-US" sz="2000" b="1" dirty="0" smtClean="0"/>
              <a:t> </a:t>
            </a:r>
            <a:r>
              <a:rPr lang="ru-RU" sz="2000" b="1" dirty="0" smtClean="0"/>
              <a:t>либеральной демократии</a:t>
            </a:r>
            <a:r>
              <a:rPr lang="en-US" sz="2000" b="1" dirty="0" smtClean="0"/>
              <a:t> </a:t>
            </a:r>
            <a:r>
              <a:rPr lang="ru-RU" sz="2000" b="1" dirty="0" smtClean="0"/>
              <a:t>после</a:t>
            </a:r>
            <a:r>
              <a:rPr lang="en-US" sz="2000" b="1" dirty="0" smtClean="0"/>
              <a:t> </a:t>
            </a:r>
            <a:r>
              <a:rPr lang="ru-RU" sz="2000" b="1" dirty="0" smtClean="0"/>
              <a:t>смены</a:t>
            </a:r>
            <a:r>
              <a:rPr lang="en-US" sz="2000" b="1" dirty="0" smtClean="0"/>
              <a:t> </a:t>
            </a:r>
            <a:r>
              <a:rPr lang="ru-RU" sz="2000" b="1" dirty="0" smtClean="0"/>
              <a:t>политического режима</a:t>
            </a:r>
            <a:r>
              <a:rPr lang="en-US" sz="2000" b="1" dirty="0" smtClean="0"/>
              <a:t> </a:t>
            </a:r>
            <a:r>
              <a:rPr lang="ru-RU" sz="2000" b="1" dirty="0" smtClean="0"/>
              <a:t>в</a:t>
            </a:r>
            <a:r>
              <a:rPr lang="en-US" sz="2000" b="1" dirty="0" smtClean="0"/>
              <a:t> 1989-1990</a:t>
            </a:r>
            <a:r>
              <a:rPr lang="ru-RU" sz="2000" b="1" dirty="0" smtClean="0"/>
              <a:t> гг.</a:t>
            </a:r>
            <a:r>
              <a:rPr lang="en-US" sz="2000" b="1" dirty="0" smtClean="0"/>
              <a:t>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 smtClean="0"/>
              <a:t>любой режим может быть создан на развалинах любой коммунистической диктатуры</a:t>
            </a:r>
            <a:r>
              <a:rPr lang="en-US" sz="2000" b="1" dirty="0" smtClean="0"/>
              <a:t>.</a:t>
            </a:r>
            <a:endParaRPr lang="hu-HU" sz="2000" b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000" b="1" dirty="0" smtClean="0"/>
          </a:p>
          <a:p>
            <a:r>
              <a:rPr lang="ru-RU" sz="2400" b="1" dirty="0" smtClean="0"/>
              <a:t>Жесткие структуры</a:t>
            </a:r>
            <a:r>
              <a:rPr lang="en-US" sz="2400" b="1" dirty="0" smtClean="0"/>
              <a:t>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 smtClean="0"/>
              <a:t>отсутствие надлежащего разграничения</a:t>
            </a:r>
            <a:r>
              <a:rPr lang="en-US" sz="2000" b="1" dirty="0" smtClean="0"/>
              <a:t> </a:t>
            </a:r>
            <a:r>
              <a:rPr lang="ru-RU" sz="2000" b="1" dirty="0" smtClean="0"/>
              <a:t>трех сфер социальной деятельности</a:t>
            </a:r>
            <a:r>
              <a:rPr lang="en-US" sz="2000" b="1" dirty="0" smtClean="0"/>
              <a:t> (</a:t>
            </a:r>
            <a:r>
              <a:rPr lang="ru-RU" sz="2000" b="1" dirty="0" smtClean="0"/>
              <a:t>политической</a:t>
            </a:r>
            <a:r>
              <a:rPr lang="en-US" sz="2000" b="1" dirty="0" smtClean="0"/>
              <a:t>, </a:t>
            </a:r>
            <a:r>
              <a:rPr lang="ru-RU" sz="2000" b="1" dirty="0" smtClean="0"/>
              <a:t>рыночной</a:t>
            </a:r>
            <a:r>
              <a:rPr lang="en-US" sz="2000" b="1" dirty="0" smtClean="0"/>
              <a:t>, </a:t>
            </a:r>
            <a:r>
              <a:rPr lang="ru-RU" sz="2000" b="1" dirty="0" smtClean="0"/>
              <a:t>общественной</a:t>
            </a:r>
            <a:r>
              <a:rPr lang="en-US" sz="2000" b="1" dirty="0" smtClean="0"/>
              <a:t>) (</a:t>
            </a:r>
            <a:r>
              <a:rPr lang="ru-RU" sz="2000" b="1" dirty="0" smtClean="0"/>
              <a:t>Клаус Оффе</a:t>
            </a:r>
            <a:r>
              <a:rPr lang="en-US" sz="2000" b="1" dirty="0" smtClean="0"/>
              <a:t>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b="1" dirty="0" smtClean="0"/>
              <a:t>c</a:t>
            </a:r>
            <a:r>
              <a:rPr lang="ru-RU" sz="2000" b="1" dirty="0" smtClean="0"/>
              <a:t>говор власти</a:t>
            </a:r>
            <a:r>
              <a:rPr lang="hu-HU" sz="2000" b="1" dirty="0" smtClean="0"/>
              <a:t>&amp;</a:t>
            </a:r>
            <a:r>
              <a:rPr lang="ru-RU" sz="2000" b="1" dirty="0" smtClean="0"/>
              <a:t>собственности</a:t>
            </a:r>
            <a:r>
              <a:rPr lang="en-US" sz="2000" b="1" dirty="0" smtClean="0"/>
              <a:t> (A</a:t>
            </a:r>
            <a:r>
              <a:rPr lang="ru-RU" sz="2000" b="1" dirty="0" smtClean="0"/>
              <a:t>ндрей Рябов</a:t>
            </a:r>
            <a:r>
              <a:rPr lang="en-US" sz="2000" b="1" dirty="0" smtClean="0"/>
              <a:t>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i="1" dirty="0" smtClean="0"/>
              <a:t>патримониализация</a:t>
            </a:r>
            <a:r>
              <a:rPr lang="en-US" sz="2000" b="1" dirty="0" smtClean="0"/>
              <a:t>: </a:t>
            </a:r>
            <a:r>
              <a:rPr lang="ru-RU" sz="2000" b="1" dirty="0" smtClean="0"/>
              <a:t>частная апроприация</a:t>
            </a:r>
            <a:r>
              <a:rPr lang="en-US" sz="2000" b="1" dirty="0" smtClean="0"/>
              <a:t> </a:t>
            </a:r>
            <a:r>
              <a:rPr lang="ru-RU" sz="2000" b="1" dirty="0" smtClean="0"/>
              <a:t>публичной</a:t>
            </a:r>
            <a:r>
              <a:rPr lang="en-US" sz="2000" b="1" dirty="0" smtClean="0"/>
              <a:t> </a:t>
            </a:r>
            <a:r>
              <a:rPr lang="ru-RU" sz="2000" b="1" dirty="0" smtClean="0"/>
              <a:t>власти</a:t>
            </a:r>
            <a:r>
              <a:rPr lang="en-US" sz="2000" b="1" dirty="0" smtClean="0"/>
              <a:t> (Ma</a:t>
            </a:r>
            <a:r>
              <a:rPr lang="ru-RU" sz="2000" b="1" dirty="0" smtClean="0"/>
              <a:t>кс</a:t>
            </a:r>
            <a:r>
              <a:rPr lang="en-US" sz="2000" b="1" dirty="0" smtClean="0"/>
              <a:t> </a:t>
            </a:r>
            <a:r>
              <a:rPr lang="ru-RU" sz="2000" b="1" dirty="0" smtClean="0"/>
              <a:t>Вебер</a:t>
            </a:r>
            <a:r>
              <a:rPr lang="en-US" sz="2000" b="1" dirty="0" smtClean="0"/>
              <a:t>, </a:t>
            </a:r>
            <a:r>
              <a:rPr lang="ru-RU" sz="2000" b="1" dirty="0" smtClean="0"/>
              <a:t>Александр Фисун</a:t>
            </a:r>
            <a:r>
              <a:rPr lang="en-US" sz="2000" b="1" dirty="0" smtClean="0"/>
              <a:t>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 smtClean="0"/>
              <a:t>патронажно</a:t>
            </a:r>
            <a:r>
              <a:rPr lang="en-US" sz="2000" b="1" dirty="0" smtClean="0"/>
              <a:t>-</a:t>
            </a:r>
            <a:r>
              <a:rPr lang="ru-RU" sz="2000" b="1" dirty="0" smtClean="0"/>
              <a:t>клиентарные</a:t>
            </a:r>
            <a:r>
              <a:rPr lang="en-US" sz="2000" b="1" dirty="0" smtClean="0"/>
              <a:t> </a:t>
            </a:r>
            <a:r>
              <a:rPr lang="ru-RU" sz="2000" b="1" dirty="0" smtClean="0"/>
              <a:t>отношения</a:t>
            </a:r>
            <a:r>
              <a:rPr lang="en-US" sz="2000" b="1" dirty="0" smtClean="0"/>
              <a:t> (</a:t>
            </a:r>
            <a:r>
              <a:rPr lang="ru-RU" sz="2000" b="1" dirty="0" smtClean="0"/>
              <a:t>Генри Хейл</a:t>
            </a:r>
            <a:r>
              <a:rPr lang="en-US" sz="2000" b="1" dirty="0" smtClean="0"/>
              <a:t>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/>
              <a:t>ц</a:t>
            </a:r>
            <a:r>
              <a:rPr lang="ru-RU" sz="2000" b="1" dirty="0" smtClean="0"/>
              <a:t>ентрализованные и монополизированные</a:t>
            </a:r>
            <a:r>
              <a:rPr lang="en-US" sz="2000" b="1" dirty="0" smtClean="0"/>
              <a:t> </a:t>
            </a:r>
            <a:r>
              <a:rPr lang="ru-RU" sz="2000" b="1" dirty="0" smtClean="0"/>
              <a:t>формы</a:t>
            </a:r>
            <a:r>
              <a:rPr lang="en-US" sz="2000" b="1" dirty="0" smtClean="0"/>
              <a:t> </a:t>
            </a:r>
            <a:r>
              <a:rPr lang="ru-RU" sz="2000" b="1" dirty="0" smtClean="0"/>
              <a:t>коррупции</a:t>
            </a:r>
            <a:r>
              <a:rPr lang="en-US" sz="20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8658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504056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ru-RU" sz="2700" b="1" dirty="0" smtClean="0"/>
              <a:t>Характерные черты</a:t>
            </a:r>
            <a:r>
              <a:rPr lang="en-US" sz="2700" b="1" dirty="0" smtClean="0"/>
              <a:t> </a:t>
            </a:r>
            <a:r>
              <a:rPr lang="ru-RU" sz="2700" b="1" dirty="0" smtClean="0"/>
              <a:t>«прав</a:t>
            </a:r>
            <a:r>
              <a:rPr lang="en-US" sz="2700" b="1" dirty="0" smtClean="0"/>
              <a:t> </a:t>
            </a:r>
            <a:r>
              <a:rPr lang="ru-RU" sz="2700" b="1" dirty="0" smtClean="0"/>
              <a:t>собственности»</a:t>
            </a:r>
            <a:r>
              <a:rPr lang="en-US" sz="2700" b="1" dirty="0" smtClean="0"/>
              <a:t> </a:t>
            </a:r>
            <a:r>
              <a:rPr lang="hu-HU" sz="2700" b="1" dirty="0"/>
              <a:t/>
            </a:r>
            <a:br>
              <a:rPr lang="hu-HU" sz="2700" b="1" dirty="0"/>
            </a:br>
            <a:r>
              <a:rPr lang="ru-RU" sz="2700" b="1" dirty="0" smtClean="0"/>
              <a:t>при</a:t>
            </a:r>
            <a:r>
              <a:rPr lang="en-US" sz="2700" b="1" dirty="0" smtClean="0"/>
              <a:t> </a:t>
            </a:r>
            <a:r>
              <a:rPr lang="ru-RU" sz="2700" b="1" dirty="0" smtClean="0"/>
              <a:t>трех</a:t>
            </a:r>
            <a:r>
              <a:rPr lang="en-US" sz="2700" b="1" dirty="0" smtClean="0"/>
              <a:t> </a:t>
            </a:r>
            <a:r>
              <a:rPr lang="ru-RU" sz="2700" b="1" dirty="0" smtClean="0"/>
              <a:t>идеально</a:t>
            </a:r>
            <a:r>
              <a:rPr lang="en-US" sz="2700" b="1" dirty="0" smtClean="0"/>
              <a:t>-</a:t>
            </a:r>
            <a:r>
              <a:rPr lang="ru-RU" sz="2700" b="1" dirty="0" smtClean="0"/>
              <a:t>типических</a:t>
            </a:r>
            <a:r>
              <a:rPr lang="en-US" sz="2700" b="1" dirty="0" smtClean="0"/>
              <a:t> </a:t>
            </a:r>
            <a:r>
              <a:rPr lang="ru-RU" sz="2700" b="1" dirty="0" smtClean="0"/>
              <a:t>политических</a:t>
            </a:r>
            <a:r>
              <a:rPr lang="en-US" sz="2700" b="1" dirty="0" smtClean="0"/>
              <a:t> </a:t>
            </a:r>
            <a:r>
              <a:rPr lang="ru-RU" sz="2700" b="1" dirty="0" smtClean="0"/>
              <a:t>режимах</a:t>
            </a:r>
            <a:r>
              <a:rPr lang="hu-HU" sz="2400" b="1" dirty="0">
                <a:ea typeface="Calibri"/>
                <a:cs typeface="Times New Roman"/>
              </a:rPr>
              <a:t/>
            </a:r>
            <a:br>
              <a:rPr lang="hu-HU" sz="2400" b="1" dirty="0">
                <a:ea typeface="Calibri"/>
                <a:cs typeface="Times New Roman"/>
              </a:rPr>
            </a:br>
            <a:endParaRPr lang="hu-HU" sz="24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802344"/>
              </p:ext>
            </p:extLst>
          </p:nvPr>
        </p:nvGraphicFramePr>
        <p:xfrm>
          <a:off x="107504" y="843559"/>
          <a:ext cx="9001000" cy="4277492"/>
        </p:xfrm>
        <a:graphic>
          <a:graphicData uri="http://schemas.openxmlformats.org/drawingml/2006/table">
            <a:tbl>
              <a:tblPr/>
              <a:tblGrid>
                <a:gridCol w="2160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3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7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Либеральная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демократия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Посткоммунистическая патрональная автократия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Коммунистический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жим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частная собственность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власть&amp;собственность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государственная собственность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8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конкурентный рынок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реляционный</a:t>
                      </a:r>
                      <a:r>
                        <a:rPr lang="ru-R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рынок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дминистративный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рынок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рыночная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экон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мика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реляционная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экономика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командная экономика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39825" algn="l"/>
                        </a:tabLst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конкурентный рынок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реляционное перераспределение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рынка</a:t>
                      </a:r>
                      <a:endParaRPr lang="hu-H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бюрократическое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распределение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сурсов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44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торговля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налоги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взятие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налогов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ренты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дани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добычи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 и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извлечение ренты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из административных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бюджетных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природных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ресурсов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централизованное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распределение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: (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пере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распределение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приватиз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ция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рихватизация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нет данных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6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национализация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деприватизация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ренационализация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патримониализация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национализация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коллективизация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насильственный захват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компаний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рейдерство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руководимый из центра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захват компаний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экспроприация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38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7"/>
            <a:ext cx="8229600" cy="360041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Права собственности</a:t>
            </a:r>
            <a:r>
              <a:rPr lang="hu-HU" sz="2400" b="1" dirty="0" smtClean="0"/>
              <a:t> – </a:t>
            </a:r>
            <a:r>
              <a:rPr lang="ru-RU" sz="2400" b="1" dirty="0" smtClean="0"/>
              <a:t>Экспроприация</a:t>
            </a:r>
            <a:r>
              <a:rPr lang="hu-HU" sz="2400" b="1" dirty="0" smtClean="0"/>
              <a:t> </a:t>
            </a:r>
            <a:r>
              <a:rPr lang="ru-RU" sz="2400" b="1" dirty="0" smtClean="0"/>
              <a:t>эндогенных прав</a:t>
            </a:r>
            <a:endParaRPr lang="hu-HU" sz="24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150336"/>
              </p:ext>
            </p:extLst>
          </p:nvPr>
        </p:nvGraphicFramePr>
        <p:xfrm>
          <a:off x="35496" y="483518"/>
          <a:ext cx="9056385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0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2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11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1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56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32">
                <a:tc rowSpan="3"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Результат</a:t>
                      </a:r>
                      <a:r>
                        <a:rPr lang="hu-HU" sz="2400" b="1" dirty="0" smtClean="0"/>
                        <a:t> </a:t>
                      </a:r>
                      <a:r>
                        <a:rPr lang="ru-RU" sz="2400" b="1" dirty="0" smtClean="0"/>
                        <a:t>патронализации</a:t>
                      </a:r>
                      <a:r>
                        <a:rPr lang="hu-HU" sz="2400" b="1" dirty="0" smtClean="0"/>
                        <a:t> /</a:t>
                      </a:r>
                      <a:r>
                        <a:rPr lang="ru-RU" sz="2400" b="1" dirty="0" smtClean="0"/>
                        <a:t>экспроприации</a:t>
                      </a:r>
                      <a:endParaRPr lang="hu-HU" sz="2400" b="1" dirty="0" smtClean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u-H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b="1" dirty="0" smtClean="0"/>
                        <a:t>Рыночная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экономика</a:t>
                      </a:r>
                      <a:endParaRPr lang="hu-H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400" b="1" dirty="0" smtClean="0"/>
                        <a:t>Р</a:t>
                      </a:r>
                      <a:r>
                        <a:rPr lang="hu-HU" sz="1400" b="1" dirty="0" smtClean="0"/>
                        <a:t>e</a:t>
                      </a:r>
                      <a:r>
                        <a:rPr lang="ru-RU" sz="1400" b="1" dirty="0" smtClean="0"/>
                        <a:t>ляционная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экономика</a:t>
                      </a:r>
                      <a:endParaRPr lang="hu-H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280">
                <a:tc gridSpan="3"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400" dirty="0" smtClean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hu-HU" sz="1400" b="1" dirty="0" smtClean="0"/>
                        <a:t>De jure = de facto</a:t>
                      </a:r>
                    </a:p>
                    <a:p>
                      <a:r>
                        <a:rPr lang="ru-RU" sz="1400" b="1" i="1" dirty="0" smtClean="0"/>
                        <a:t>Тождество</a:t>
                      </a:r>
                      <a:endParaRPr lang="hu-HU" sz="1400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u-HU" sz="1400" b="1" dirty="0" smtClean="0"/>
                        <a:t>De jure =/=</a:t>
                      </a:r>
                      <a:r>
                        <a:rPr lang="hu-HU" sz="1400" b="1" baseline="0" dirty="0" smtClean="0"/>
                        <a:t> de facto </a:t>
                      </a:r>
                    </a:p>
                    <a:p>
                      <a:r>
                        <a:rPr lang="hu-HU" sz="1400" b="1" i="1" baseline="0" dirty="0" smtClean="0"/>
                        <a:t>C</a:t>
                      </a:r>
                      <a:r>
                        <a:rPr lang="ru-RU" sz="1400" b="1" i="1" baseline="0" dirty="0" smtClean="0"/>
                        <a:t>говор</a:t>
                      </a:r>
                      <a:r>
                        <a:rPr lang="hu-HU" sz="1200" b="1" i="1" baseline="0" dirty="0" smtClean="0"/>
                        <a:t> </a:t>
                      </a:r>
                      <a:r>
                        <a:rPr lang="hu-HU" sz="1200" b="1" baseline="0" dirty="0" smtClean="0"/>
                        <a:t>(o</a:t>
                      </a:r>
                      <a:r>
                        <a:rPr lang="ru-RU" sz="1200" b="1" baseline="0" dirty="0" smtClean="0"/>
                        <a:t>фшор</a:t>
                      </a:r>
                      <a:r>
                        <a:rPr lang="hu-HU" sz="1200" b="1" baseline="0" dirty="0" smtClean="0"/>
                        <a:t>, </a:t>
                      </a:r>
                      <a:r>
                        <a:rPr lang="ru-RU" sz="1200" b="1" baseline="0" dirty="0" smtClean="0"/>
                        <a:t>подст. лицо</a:t>
                      </a:r>
                      <a:r>
                        <a:rPr lang="hu-HU" sz="1200" b="1" baseline="0" dirty="0" smtClean="0"/>
                        <a:t>)</a:t>
                      </a:r>
                      <a:endParaRPr lang="hu-HU" sz="1200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176">
                <a:tc gridSpan="3"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400" dirty="0" smtClean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Нормативные</a:t>
                      </a:r>
                      <a:r>
                        <a:rPr lang="hu-HU" sz="1400" b="1" dirty="0" smtClean="0"/>
                        <a:t> / </a:t>
                      </a:r>
                      <a:r>
                        <a:rPr lang="ru-RU" sz="1400" b="1" dirty="0" smtClean="0"/>
                        <a:t>постоянные правила</a:t>
                      </a:r>
                      <a:endParaRPr lang="hu-H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400" b="1" dirty="0" smtClean="0"/>
                        <a:t>Дискрецион</a:t>
                      </a:r>
                      <a:r>
                        <a:rPr lang="hu-HU" sz="1400" b="1" dirty="0" smtClean="0"/>
                        <a:t>a</a:t>
                      </a:r>
                      <a:r>
                        <a:rPr lang="ru-RU" sz="1400" b="1" dirty="0" smtClean="0"/>
                        <a:t>льные</a:t>
                      </a:r>
                      <a:r>
                        <a:rPr lang="hu-HU" sz="1400" b="1" dirty="0" smtClean="0"/>
                        <a:t> / ad hoc </a:t>
                      </a:r>
                      <a:r>
                        <a:rPr lang="ru-RU" sz="1400" b="1" dirty="0" smtClean="0"/>
                        <a:t>правила</a:t>
                      </a:r>
                      <a:endParaRPr lang="hu-H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89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Эндогенные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ru-RU" sz="1800" b="1" dirty="0" smtClean="0"/>
                        <a:t>права</a:t>
                      </a:r>
                      <a:endParaRPr lang="hu-HU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Право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Политик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Предпри</a:t>
                      </a:r>
                      <a:r>
                        <a:rPr lang="hu-HU" sz="1400" b="1" dirty="0" smtClean="0"/>
                        <a:t>-</a:t>
                      </a:r>
                      <a:r>
                        <a:rPr lang="ru-RU" sz="1400" b="1" dirty="0" smtClean="0"/>
                        <a:t>ниматель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лигарх</a:t>
                      </a:r>
                      <a:endParaRPr lang="hu-H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Подстав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ное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лицо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hu-H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лигарх</a:t>
                      </a:r>
                      <a:endParaRPr lang="hu-H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575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Права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пользо</a:t>
                      </a:r>
                      <a:r>
                        <a:rPr lang="hu-HU" sz="1400" b="1" dirty="0" smtClean="0"/>
                        <a:t>-</a:t>
                      </a:r>
                      <a:r>
                        <a:rPr lang="ru-RU" sz="1400" b="1" dirty="0" smtClean="0"/>
                        <a:t>вания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Доступ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altLang="hu-HU" sz="1100" b="1" dirty="0" smtClean="0"/>
                        <a:t>Владение определенной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физической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собственностью</a:t>
                      </a:r>
                      <a:r>
                        <a:rPr lang="en-GB" altLang="hu-HU" sz="1100" b="1" dirty="0" smtClean="0"/>
                        <a:t> </a:t>
                      </a:r>
                      <a:endParaRPr lang="hu-H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-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345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Извлечение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hu-HU" sz="1100" b="1" dirty="0" smtClean="0"/>
                        <a:t>получение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«продуктов» от затраченных ресурсов</a:t>
                      </a:r>
                      <a:endParaRPr lang="hu-H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-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-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 -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2864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Права конт</a:t>
                      </a:r>
                      <a:r>
                        <a:rPr lang="hu-HU" sz="1400" b="1" dirty="0" smtClean="0"/>
                        <a:t>-</a:t>
                      </a:r>
                      <a:r>
                        <a:rPr lang="ru-RU" sz="1400" b="1" dirty="0" smtClean="0"/>
                        <a:t>роля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Управл</a:t>
                      </a:r>
                      <a:r>
                        <a:rPr lang="hu-HU" sz="1400" b="1" dirty="0" smtClean="0"/>
                        <a:t>e</a:t>
                      </a:r>
                      <a:r>
                        <a:rPr lang="ru-RU" sz="1400" b="1" dirty="0" smtClean="0"/>
                        <a:t>ние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altLang="hu-HU" sz="1100" b="1" dirty="0" smtClean="0"/>
                        <a:t>регулирование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внутреннего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использования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структур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и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применения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ресурсов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 с помощью улучшений</a:t>
                      </a:r>
                      <a:r>
                        <a:rPr lang="en-GB" altLang="hu-HU" sz="1100" b="1" dirty="0" smtClean="0"/>
                        <a:t> </a:t>
                      </a:r>
                      <a:endParaRPr lang="hu-H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-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 -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r>
                        <a:rPr lang="hu-HU" sz="1400" b="0" dirty="0" smtClean="0"/>
                        <a:t> -</a:t>
                      </a:r>
                      <a:endParaRPr lang="hu-H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720">
                <a:tc vMerge="1">
                  <a:txBody>
                    <a:bodyPr/>
                    <a:lstStyle/>
                    <a:p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Недопущение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altLang="hu-HU" sz="1100" b="1" dirty="0" smtClean="0"/>
                        <a:t>определение,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кто будет обладать правом доступа</a:t>
                      </a:r>
                      <a:r>
                        <a:rPr lang="en-GB" altLang="hu-HU" sz="1100" b="1" dirty="0" smtClean="0"/>
                        <a:t>, </a:t>
                      </a:r>
                      <a:r>
                        <a:rPr lang="ru-RU" altLang="hu-HU" sz="1100" b="1" dirty="0" smtClean="0"/>
                        <a:t>и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как оно может передаваться</a:t>
                      </a:r>
                      <a:r>
                        <a:rPr lang="en-GB" altLang="hu-HU" sz="1100" b="1" dirty="0" smtClean="0"/>
                        <a:t> </a:t>
                      </a:r>
                      <a:endParaRPr lang="hu-H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-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-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 -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7112">
                <a:tc vMerge="1">
                  <a:txBody>
                    <a:bodyPr/>
                    <a:lstStyle/>
                    <a:p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Отчуждение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altLang="hu-HU" sz="1100" b="1" dirty="0" smtClean="0"/>
                        <a:t>продажа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или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передача</a:t>
                      </a:r>
                      <a:r>
                        <a:rPr lang="ru-RU" altLang="hu-HU" sz="1100" b="1" baseline="0" dirty="0" smtClean="0"/>
                        <a:t> в аренду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прав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управления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и</a:t>
                      </a:r>
                      <a:r>
                        <a:rPr lang="en-GB" altLang="hu-HU" sz="1100" b="1" dirty="0" smtClean="0"/>
                        <a:t> </a:t>
                      </a:r>
                      <a:r>
                        <a:rPr lang="ru-RU" altLang="hu-HU" sz="1100" b="1" dirty="0" smtClean="0"/>
                        <a:t>н</a:t>
                      </a:r>
                      <a:r>
                        <a:rPr lang="en-GB" altLang="hu-HU" sz="1100" b="1" dirty="0" smtClean="0"/>
                        <a:t>e</a:t>
                      </a:r>
                      <a:r>
                        <a:rPr lang="ru-RU" altLang="hu-HU" sz="1100" b="1" dirty="0" smtClean="0"/>
                        <a:t>допущения</a:t>
                      </a:r>
                      <a:endParaRPr lang="hu-HU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-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+ 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49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915564"/>
          </a:xfrm>
        </p:spPr>
        <p:txBody>
          <a:bodyPr>
            <a:noAutofit/>
          </a:bodyPr>
          <a:lstStyle/>
          <a:p>
            <a:r>
              <a:rPr lang="ru-RU" sz="3100" b="1" dirty="0" smtClean="0"/>
              <a:t>Интерпретационная</a:t>
            </a:r>
            <a:r>
              <a:rPr lang="hu-HU" sz="3100" b="1" dirty="0" smtClean="0"/>
              <a:t> </a:t>
            </a:r>
            <a:r>
              <a:rPr lang="ru-RU" sz="3100" b="1" dirty="0" smtClean="0"/>
              <a:t>рамка</a:t>
            </a:r>
            <a:r>
              <a:rPr lang="hu-HU" sz="3100" b="1" dirty="0" smtClean="0"/>
              <a:t> </a:t>
            </a:r>
            <a:r>
              <a:rPr lang="ru-RU" sz="3100" b="1" dirty="0" smtClean="0"/>
              <a:t>для анализа</a:t>
            </a:r>
            <a:r>
              <a:rPr lang="hu-HU" sz="3100" b="1" dirty="0" smtClean="0"/>
              <a:t> </a:t>
            </a:r>
            <a:r>
              <a:rPr lang="ru-RU" sz="3100" b="1" dirty="0" smtClean="0"/>
              <a:t>посткоммунистических</a:t>
            </a:r>
            <a:r>
              <a:rPr lang="hu-HU" sz="3100" b="1" dirty="0" smtClean="0"/>
              <a:t> </a:t>
            </a:r>
            <a:r>
              <a:rPr lang="ru-RU" sz="3100" b="1" dirty="0" smtClean="0"/>
              <a:t>режимов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531317"/>
              </p:ext>
            </p:extLst>
          </p:nvPr>
        </p:nvGraphicFramePr>
        <p:xfrm>
          <a:off x="323528" y="843558"/>
          <a:ext cx="843528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8955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Место</a:t>
            </a:r>
            <a:r>
              <a:rPr lang="en-US" sz="2800" b="1" dirty="0" smtClean="0"/>
              <a:t> </a:t>
            </a:r>
            <a:r>
              <a:rPr lang="ru-RU" sz="2800" b="1" dirty="0" smtClean="0"/>
              <a:t>реляционного</a:t>
            </a:r>
            <a:r>
              <a:rPr lang="en-US" sz="2800" b="1" dirty="0" smtClean="0"/>
              <a:t> </a:t>
            </a:r>
            <a:r>
              <a:rPr lang="ru-RU" sz="2800" b="1" dirty="0" smtClean="0"/>
              <a:t>перераспределения рынка</a:t>
            </a:r>
            <a:r>
              <a:rPr lang="en-US" sz="2800" b="1" dirty="0" smtClean="0"/>
              <a:t> </a:t>
            </a:r>
            <a:r>
              <a:rPr lang="ru-RU" sz="2800" b="1" dirty="0" smtClean="0"/>
              <a:t>в разных типах посткоммунистических режимов</a:t>
            </a:r>
            <a:endParaRPr lang="hu-HU" sz="2800" b="1" dirty="0"/>
          </a:p>
        </p:txBody>
      </p:sp>
      <p:graphicFrame>
        <p:nvGraphicFramePr>
          <p:cNvPr id="7" name="Tartalom hely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0404396"/>
              </p:ext>
            </p:extLst>
          </p:nvPr>
        </p:nvGraphicFramePr>
        <p:xfrm>
          <a:off x="3851920" y="504057"/>
          <a:ext cx="5832648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Tartalom hely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669758"/>
              </p:ext>
            </p:extLst>
          </p:nvPr>
        </p:nvGraphicFramePr>
        <p:xfrm>
          <a:off x="-684584" y="504057"/>
          <a:ext cx="5832648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755576" y="978282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Координационные</a:t>
            </a:r>
            <a:r>
              <a:rPr lang="hu-HU" b="1" dirty="0" smtClean="0"/>
              <a:t> </a:t>
            </a:r>
            <a:r>
              <a:rPr lang="ru-RU" b="1" dirty="0" smtClean="0"/>
              <a:t>механизмы</a:t>
            </a:r>
            <a:endParaRPr lang="hu-HU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148064" y="97828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</a:t>
            </a:r>
            <a:r>
              <a:rPr lang="hu-HU" b="1" dirty="0" smtClean="0"/>
              <a:t>o</a:t>
            </a:r>
            <a:r>
              <a:rPr lang="ru-RU" b="1" dirty="0" smtClean="0"/>
              <a:t>рмативность</a:t>
            </a:r>
            <a:r>
              <a:rPr lang="hu-HU" b="1" dirty="0" smtClean="0"/>
              <a:t> </a:t>
            </a:r>
            <a:r>
              <a:rPr lang="ru-RU" b="1" dirty="0" smtClean="0"/>
              <a:t>государственного</a:t>
            </a:r>
            <a:r>
              <a:rPr lang="hu-HU" b="1" dirty="0" smtClean="0"/>
              <a:t> </a:t>
            </a:r>
            <a:r>
              <a:rPr lang="ru-RU" b="1" dirty="0" smtClean="0"/>
              <a:t>р</a:t>
            </a:r>
            <a:r>
              <a:rPr lang="hu-HU" b="1" dirty="0" smtClean="0"/>
              <a:t>e</a:t>
            </a:r>
            <a:r>
              <a:rPr lang="ru-RU" b="1" dirty="0" smtClean="0"/>
              <a:t>гулир</a:t>
            </a:r>
            <a:r>
              <a:rPr lang="hu-HU" b="1" dirty="0" smtClean="0"/>
              <a:t>o</a:t>
            </a:r>
            <a:r>
              <a:rPr lang="ru-RU" b="1" dirty="0" smtClean="0"/>
              <a:t>вания</a:t>
            </a:r>
            <a:endParaRPr lang="hu-HU" b="1" dirty="0"/>
          </a:p>
        </p:txBody>
      </p:sp>
      <p:sp>
        <p:nvSpPr>
          <p:cNvPr id="27" name="Szabadkézi sokszög 26"/>
          <p:cNvSpPr/>
          <p:nvPr/>
        </p:nvSpPr>
        <p:spPr>
          <a:xfrm>
            <a:off x="1403648" y="1995687"/>
            <a:ext cx="1224136" cy="792087"/>
          </a:xfrm>
          <a:custGeom>
            <a:avLst/>
            <a:gdLst>
              <a:gd name="connsiteX0" fmla="*/ 0 w 662940"/>
              <a:gd name="connsiteY0" fmla="*/ 1028700 h 1028700"/>
              <a:gd name="connsiteX1" fmla="*/ 445770 w 662940"/>
              <a:gd name="connsiteY1" fmla="*/ 514350 h 1028700"/>
              <a:gd name="connsiteX2" fmla="*/ 662940 w 66294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abadkézi sokszög 31"/>
          <p:cNvSpPr/>
          <p:nvPr/>
        </p:nvSpPr>
        <p:spPr>
          <a:xfrm flipH="1">
            <a:off x="2627784" y="1995687"/>
            <a:ext cx="302900" cy="884684"/>
          </a:xfrm>
          <a:custGeom>
            <a:avLst/>
            <a:gdLst>
              <a:gd name="connsiteX0" fmla="*/ 0 w 662940"/>
              <a:gd name="connsiteY0" fmla="*/ 1028700 h 1028700"/>
              <a:gd name="connsiteX1" fmla="*/ 445770 w 662940"/>
              <a:gd name="connsiteY1" fmla="*/ 514350 h 1028700"/>
              <a:gd name="connsiteX2" fmla="*/ 662940 w 66294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Szabadkézi sokszög 28"/>
          <p:cNvSpPr/>
          <p:nvPr/>
        </p:nvSpPr>
        <p:spPr>
          <a:xfrm>
            <a:off x="5940152" y="2715766"/>
            <a:ext cx="1512168" cy="216024"/>
          </a:xfrm>
          <a:custGeom>
            <a:avLst/>
            <a:gdLst>
              <a:gd name="connsiteX0" fmla="*/ 0 w 1839817"/>
              <a:gd name="connsiteY0" fmla="*/ 0 h 605928"/>
              <a:gd name="connsiteX1" fmla="*/ 1035586 w 1839817"/>
              <a:gd name="connsiteY1" fmla="*/ 198304 h 605928"/>
              <a:gd name="connsiteX2" fmla="*/ 1839817 w 1839817"/>
              <a:gd name="connsiteY2" fmla="*/ 605928 h 60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39817" h="605928">
                <a:moveTo>
                  <a:pt x="0" y="0"/>
                </a:moveTo>
                <a:cubicBezTo>
                  <a:pt x="364475" y="48658"/>
                  <a:pt x="728950" y="97316"/>
                  <a:pt x="1035586" y="198304"/>
                </a:cubicBezTo>
                <a:cubicBezTo>
                  <a:pt x="1342222" y="299292"/>
                  <a:pt x="1839817" y="605928"/>
                  <a:pt x="1839817" y="605928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/>
          <p:cNvSpPr txBox="1"/>
          <p:nvPr/>
        </p:nvSpPr>
        <p:spPr>
          <a:xfrm>
            <a:off x="1043608" y="2067694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/>
              <a:t>Ценовый</a:t>
            </a:r>
            <a:r>
              <a:rPr lang="hu-HU" sz="1000" b="1" dirty="0" smtClean="0"/>
              <a:t> </a:t>
            </a:r>
            <a:r>
              <a:rPr lang="ru-RU" sz="1000" b="1" dirty="0"/>
              <a:t>м</a:t>
            </a:r>
            <a:r>
              <a:rPr lang="hu-HU" sz="1000" b="1" dirty="0" smtClean="0"/>
              <a:t>e</a:t>
            </a:r>
            <a:r>
              <a:rPr lang="ru-RU" sz="1000" b="1" dirty="0" smtClean="0"/>
              <a:t>х</a:t>
            </a:r>
            <a:r>
              <a:rPr lang="hu-HU" sz="1000" b="1" dirty="0" smtClean="0"/>
              <a:t>a</a:t>
            </a:r>
            <a:r>
              <a:rPr lang="ru-RU" sz="1000" b="1" dirty="0" smtClean="0"/>
              <a:t>низм</a:t>
            </a:r>
            <a:endParaRPr lang="hu-HU" sz="1000" b="1" dirty="0"/>
          </a:p>
        </p:txBody>
      </p:sp>
      <p:sp>
        <p:nvSpPr>
          <p:cNvPr id="36" name="Szövegdoboz 35"/>
          <p:cNvSpPr txBox="1"/>
          <p:nvPr/>
        </p:nvSpPr>
        <p:spPr>
          <a:xfrm>
            <a:off x="2627784" y="1995686"/>
            <a:ext cx="10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/>
              <a:t>Бюрокр</a:t>
            </a:r>
            <a:r>
              <a:rPr lang="hu-HU" sz="1000" b="1" dirty="0" smtClean="0"/>
              <a:t>a</a:t>
            </a:r>
            <a:r>
              <a:rPr lang="ru-RU" sz="1000" b="1" dirty="0" smtClean="0"/>
              <a:t>тиче</a:t>
            </a:r>
            <a:r>
              <a:rPr lang="hu-HU" sz="1000" b="1" dirty="0" smtClean="0"/>
              <a:t>c</a:t>
            </a:r>
            <a:r>
              <a:rPr lang="ru-RU" sz="1000" b="1" dirty="0" smtClean="0"/>
              <a:t>к.</a:t>
            </a:r>
            <a:r>
              <a:rPr lang="hu-HU" sz="1000" b="1" dirty="0" smtClean="0"/>
              <a:t> </a:t>
            </a:r>
            <a:r>
              <a:rPr lang="ru-RU" sz="1000" b="1" dirty="0" smtClean="0"/>
              <a:t>распределениер</a:t>
            </a:r>
            <a:r>
              <a:rPr lang="hu-HU" sz="1000" b="1" dirty="0" smtClean="0"/>
              <a:t>e</a:t>
            </a:r>
            <a:r>
              <a:rPr lang="ru-RU" sz="1000" b="1" dirty="0" smtClean="0"/>
              <a:t>сурсов</a:t>
            </a:r>
            <a:endParaRPr lang="hu-HU" sz="1000" b="1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1583668" y="2787774"/>
            <a:ext cx="1347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/>
              <a:t>Р</a:t>
            </a:r>
            <a:r>
              <a:rPr lang="hu-HU" sz="1000" b="1" dirty="0" smtClean="0"/>
              <a:t>e</a:t>
            </a:r>
            <a:r>
              <a:rPr lang="ru-RU" sz="1000" b="1" dirty="0" smtClean="0"/>
              <a:t>ляционн</a:t>
            </a:r>
            <a:r>
              <a:rPr lang="hu-HU" sz="1000" b="1" dirty="0" smtClean="0"/>
              <a:t>o</a:t>
            </a:r>
            <a:r>
              <a:rPr lang="ru-RU" sz="1000" b="1" dirty="0" smtClean="0"/>
              <a:t>е</a:t>
            </a:r>
            <a:r>
              <a:rPr lang="hu-HU" sz="1000" b="1" dirty="0" smtClean="0"/>
              <a:t> </a:t>
            </a:r>
            <a:r>
              <a:rPr lang="ru-RU" sz="1000" b="1" dirty="0" smtClean="0"/>
              <a:t>перераспределение</a:t>
            </a:r>
          </a:p>
          <a:p>
            <a:r>
              <a:rPr lang="ru-RU" sz="1000" b="1" dirty="0" smtClean="0"/>
              <a:t>рынка</a:t>
            </a:r>
            <a:endParaRPr lang="hu-HU" sz="1000" b="1" dirty="0"/>
          </a:p>
        </p:txBody>
      </p:sp>
      <p:sp>
        <p:nvSpPr>
          <p:cNvPr id="38" name="Szövegdoboz 37"/>
          <p:cNvSpPr txBox="1"/>
          <p:nvPr/>
        </p:nvSpPr>
        <p:spPr>
          <a:xfrm>
            <a:off x="6732240" y="2150736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Н</a:t>
            </a:r>
            <a:r>
              <a:rPr lang="hu-HU" sz="1200" b="1" dirty="0" smtClean="0"/>
              <a:t>o</a:t>
            </a:r>
            <a:r>
              <a:rPr lang="ru-RU" sz="1200" b="1" dirty="0" smtClean="0"/>
              <a:t>рмативное</a:t>
            </a:r>
            <a:endParaRPr lang="hu-HU" sz="1200" b="1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6084168" y="2859783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Дискреци</a:t>
            </a:r>
            <a:r>
              <a:rPr lang="hu-HU" sz="1200" b="1" dirty="0" smtClean="0"/>
              <a:t>o</a:t>
            </a:r>
            <a:r>
              <a:rPr lang="ru-RU" sz="1200" b="1" dirty="0" smtClean="0"/>
              <a:t>н</a:t>
            </a:r>
            <a:r>
              <a:rPr lang="hu-HU" sz="1200" b="1" dirty="0" smtClean="0"/>
              <a:t>a</a:t>
            </a:r>
            <a:r>
              <a:rPr lang="ru-RU" sz="1200" b="1" dirty="0" smtClean="0"/>
              <a:t>льное</a:t>
            </a:r>
            <a:r>
              <a:rPr lang="hu-HU" sz="1200" b="1" dirty="0" smtClean="0"/>
              <a:t>l</a:t>
            </a:r>
            <a:endParaRPr lang="hu-HU" sz="1200" b="1" dirty="0"/>
          </a:p>
        </p:txBody>
      </p:sp>
    </p:spTree>
    <p:extLst>
      <p:ext uri="{BB962C8B-B14F-4D97-AF65-F5344CB8AC3E}">
        <p14:creationId xmlns:p14="http://schemas.microsoft.com/office/powerpoint/2010/main" val="336558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Смоделированные</a:t>
            </a:r>
            <a:r>
              <a:rPr lang="hu-HU" sz="2800" b="1" dirty="0" smtClean="0"/>
              <a:t> </a:t>
            </a:r>
            <a:r>
              <a:rPr lang="ru-RU" sz="2800" b="1" dirty="0" smtClean="0"/>
              <a:t>траектории</a:t>
            </a:r>
            <a:r>
              <a:rPr lang="hu-HU" sz="2800" b="1" dirty="0" smtClean="0"/>
              <a:t> </a:t>
            </a:r>
            <a:r>
              <a:rPr lang="ru-RU" sz="2800" b="1" dirty="0" smtClean="0"/>
              <a:t>посткоммунистических режимов</a:t>
            </a:r>
            <a:r>
              <a:rPr lang="hu-HU" sz="2800" b="1" dirty="0" smtClean="0"/>
              <a:t>: 1. </a:t>
            </a:r>
            <a:r>
              <a:rPr lang="ru-RU" sz="2800" b="1" dirty="0" smtClean="0"/>
              <a:t>Венгрия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062706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483768" y="1645508"/>
            <a:ext cx="36004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 flipV="1">
            <a:off x="3203848" y="2715766"/>
            <a:ext cx="822950" cy="8477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2555778" y="1645509"/>
            <a:ext cx="1471021" cy="11550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779912" y="1675588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1990-1998</a:t>
            </a:r>
            <a:endParaRPr lang="hu-HU" sz="1050" b="1" dirty="0"/>
          </a:p>
        </p:txBody>
      </p:sp>
      <p:cxnSp>
        <p:nvCxnSpPr>
          <p:cNvPr id="49" name="Egyenes összekötő nyíllal 48"/>
          <p:cNvCxnSpPr/>
          <p:nvPr/>
        </p:nvCxnSpPr>
        <p:spPr>
          <a:xfrm>
            <a:off x="3275856" y="2715766"/>
            <a:ext cx="1008112" cy="1512167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zövegdoboz 50"/>
          <p:cNvSpPr txBox="1"/>
          <p:nvPr/>
        </p:nvSpPr>
        <p:spPr>
          <a:xfrm rot="2201740">
            <a:off x="3090228" y="2043231"/>
            <a:ext cx="8301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1998-2002</a:t>
            </a:r>
          </a:p>
        </p:txBody>
      </p:sp>
      <p:sp>
        <p:nvSpPr>
          <p:cNvPr id="52" name="Szövegdoboz 51"/>
          <p:cNvSpPr txBox="1"/>
          <p:nvPr/>
        </p:nvSpPr>
        <p:spPr>
          <a:xfrm rot="317266">
            <a:off x="3317778" y="2725673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2002-2010</a:t>
            </a:r>
          </a:p>
        </p:txBody>
      </p:sp>
      <p:sp>
        <p:nvSpPr>
          <p:cNvPr id="66" name="Szövegdoboz 65"/>
          <p:cNvSpPr txBox="1"/>
          <p:nvPr/>
        </p:nvSpPr>
        <p:spPr>
          <a:xfrm rot="3244435">
            <a:off x="3766150" y="3495374"/>
            <a:ext cx="5361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2010-</a:t>
            </a:r>
          </a:p>
        </p:txBody>
      </p:sp>
    </p:spTree>
    <p:extLst>
      <p:ext uri="{BB962C8B-B14F-4D97-AF65-F5344CB8AC3E}">
        <p14:creationId xmlns:p14="http://schemas.microsoft.com/office/powerpoint/2010/main" val="27648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/>
              <a:t>Смоделированные</a:t>
            </a:r>
            <a:r>
              <a:rPr lang="hu-HU" sz="2800" b="1" dirty="0"/>
              <a:t> </a:t>
            </a:r>
            <a:r>
              <a:rPr lang="ru-RU" sz="2800" b="1" dirty="0"/>
              <a:t>траектории</a:t>
            </a:r>
            <a:r>
              <a:rPr lang="hu-HU" sz="2800" b="1" dirty="0"/>
              <a:t> </a:t>
            </a:r>
            <a:r>
              <a:rPr lang="ru-RU" sz="2800" b="1" dirty="0"/>
              <a:t>посткоммунистических режимов</a:t>
            </a:r>
            <a:r>
              <a:rPr lang="hu-HU" sz="2800" b="1" dirty="0" smtClean="0"/>
              <a:t>: 2. </a:t>
            </a:r>
            <a:r>
              <a:rPr lang="ru-RU" sz="2800" b="1" dirty="0" smtClean="0"/>
              <a:t>П</a:t>
            </a:r>
            <a:r>
              <a:rPr lang="hu-HU" sz="2800" b="1" dirty="0" smtClean="0"/>
              <a:t>o</a:t>
            </a:r>
            <a:r>
              <a:rPr lang="ru-RU" sz="2800" b="1" dirty="0" smtClean="0"/>
              <a:t>льша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978840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771800" y="1741770"/>
            <a:ext cx="331236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903354" y="152574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1990-2015</a:t>
            </a:r>
            <a:endParaRPr lang="hu-HU" sz="1050" b="1" dirty="0"/>
          </a:p>
        </p:txBody>
      </p:sp>
      <p:sp>
        <p:nvSpPr>
          <p:cNvPr id="51" name="Szövegdoboz 50"/>
          <p:cNvSpPr txBox="1"/>
          <p:nvPr/>
        </p:nvSpPr>
        <p:spPr>
          <a:xfrm>
            <a:off x="2915816" y="1810057"/>
            <a:ext cx="7516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2015-</a:t>
            </a:r>
          </a:p>
        </p:txBody>
      </p:sp>
      <p:cxnSp>
        <p:nvCxnSpPr>
          <p:cNvPr id="14" name="Egyenes összekötő nyíllal 13"/>
          <p:cNvCxnSpPr/>
          <p:nvPr/>
        </p:nvCxnSpPr>
        <p:spPr>
          <a:xfrm>
            <a:off x="2843808" y="1851670"/>
            <a:ext cx="720080" cy="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59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/>
              <a:t>Смоделированные</a:t>
            </a:r>
            <a:r>
              <a:rPr lang="hu-HU" sz="2800" b="1" dirty="0"/>
              <a:t> </a:t>
            </a:r>
            <a:r>
              <a:rPr lang="ru-RU" sz="2800" b="1" dirty="0"/>
              <a:t>траектории</a:t>
            </a:r>
            <a:r>
              <a:rPr lang="hu-HU" sz="2800" b="1" dirty="0"/>
              <a:t> </a:t>
            </a:r>
            <a:r>
              <a:rPr lang="ru-RU" sz="2800" b="1" dirty="0"/>
              <a:t>посткоммунистических режимов</a:t>
            </a:r>
            <a:r>
              <a:rPr lang="hu-HU" sz="2800" b="1" dirty="0" smtClean="0"/>
              <a:t>: 3. </a:t>
            </a:r>
            <a:r>
              <a:rPr lang="ru-RU" sz="2800" b="1" dirty="0" smtClean="0"/>
              <a:t>Румыния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263180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3491880" y="1645508"/>
            <a:ext cx="2651825" cy="14302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19941503">
            <a:off x="4516076" y="1949684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1990-2002</a:t>
            </a:r>
            <a:endParaRPr lang="hu-HU" sz="1050" b="1" dirty="0"/>
          </a:p>
        </p:txBody>
      </p:sp>
      <p:sp>
        <p:nvSpPr>
          <p:cNvPr id="51" name="Szövegdoboz 50"/>
          <p:cNvSpPr txBox="1"/>
          <p:nvPr/>
        </p:nvSpPr>
        <p:spPr>
          <a:xfrm rot="3022291">
            <a:off x="3144898" y="2787050"/>
            <a:ext cx="8654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2002 -  </a:t>
            </a:r>
          </a:p>
        </p:txBody>
      </p:sp>
      <p:cxnSp>
        <p:nvCxnSpPr>
          <p:cNvPr id="23" name="Egyenes összekötő nyíllal 22"/>
          <p:cNvCxnSpPr/>
          <p:nvPr/>
        </p:nvCxnSpPr>
        <p:spPr>
          <a:xfrm flipH="1" flipV="1">
            <a:off x="3203848" y="2643758"/>
            <a:ext cx="288032" cy="36004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06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/>
              <a:t>Смоделированные</a:t>
            </a:r>
            <a:r>
              <a:rPr lang="hu-HU" sz="2800" b="1" dirty="0"/>
              <a:t> </a:t>
            </a:r>
            <a:r>
              <a:rPr lang="ru-RU" sz="2800" b="1" dirty="0"/>
              <a:t>траектории</a:t>
            </a:r>
            <a:r>
              <a:rPr lang="hu-HU" sz="2800" b="1" dirty="0"/>
              <a:t> </a:t>
            </a:r>
            <a:r>
              <a:rPr lang="ru-RU" sz="2800" b="1" dirty="0"/>
              <a:t>посткоммунистических режимов</a:t>
            </a:r>
            <a:r>
              <a:rPr lang="hu-HU" sz="2800" b="1" dirty="0" smtClean="0"/>
              <a:t>:  </a:t>
            </a:r>
            <a:r>
              <a:rPr lang="en-US" sz="2800" b="1" dirty="0" smtClean="0"/>
              <a:t>4</a:t>
            </a:r>
            <a:r>
              <a:rPr lang="hu-HU" sz="2800" b="1" dirty="0" smtClean="0"/>
              <a:t>. </a:t>
            </a:r>
            <a:r>
              <a:rPr lang="ru-RU" sz="2800" b="1" dirty="0" smtClean="0"/>
              <a:t>Украина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0699696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5076056" y="1645509"/>
            <a:ext cx="1067648" cy="49419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20109582">
            <a:off x="5193750" y="1623947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1990-1994</a:t>
            </a:r>
            <a:endParaRPr lang="hu-HU" sz="1050" b="1" dirty="0"/>
          </a:p>
        </p:txBody>
      </p:sp>
      <p:cxnSp>
        <p:nvCxnSpPr>
          <p:cNvPr id="49" name="Egyenes összekötő nyíllal 48"/>
          <p:cNvCxnSpPr/>
          <p:nvPr/>
        </p:nvCxnSpPr>
        <p:spPr>
          <a:xfrm flipH="1">
            <a:off x="4465106" y="2139702"/>
            <a:ext cx="694490" cy="140616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/>
          <p:cNvCxnSpPr/>
          <p:nvPr/>
        </p:nvCxnSpPr>
        <p:spPr>
          <a:xfrm flipH="1" flipV="1">
            <a:off x="3707904" y="2645345"/>
            <a:ext cx="789298" cy="8646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3607056" y="2762790"/>
            <a:ext cx="820928" cy="84058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 rot="18000000">
            <a:off x="4288655" y="2579995"/>
            <a:ext cx="99711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1994-2004</a:t>
            </a:r>
            <a:endParaRPr lang="hu-HU" sz="1050" b="1" dirty="0"/>
          </a:p>
        </p:txBody>
      </p:sp>
      <p:sp>
        <p:nvSpPr>
          <p:cNvPr id="14" name="Szövegdoboz 13"/>
          <p:cNvSpPr txBox="1"/>
          <p:nvPr/>
        </p:nvSpPr>
        <p:spPr>
          <a:xfrm rot="2888853">
            <a:off x="3831733" y="2927137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2004-2009</a:t>
            </a:r>
            <a:endParaRPr lang="hu-HU" sz="1050" b="1" dirty="0"/>
          </a:p>
        </p:txBody>
      </p:sp>
      <p:sp>
        <p:nvSpPr>
          <p:cNvPr id="27" name="Szövegdoboz 26"/>
          <p:cNvSpPr txBox="1"/>
          <p:nvPr/>
        </p:nvSpPr>
        <p:spPr>
          <a:xfrm rot="2888853">
            <a:off x="3668554" y="2999145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2009-2014</a:t>
            </a:r>
            <a:endParaRPr lang="hu-HU" sz="1050" b="1" dirty="0"/>
          </a:p>
        </p:txBody>
      </p:sp>
      <p:cxnSp>
        <p:nvCxnSpPr>
          <p:cNvPr id="28" name="Egyenes összekötő nyíllal 27"/>
          <p:cNvCxnSpPr/>
          <p:nvPr/>
        </p:nvCxnSpPr>
        <p:spPr>
          <a:xfrm flipH="1" flipV="1">
            <a:off x="3491880" y="2859190"/>
            <a:ext cx="789298" cy="8646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zövegdoboz 28"/>
          <p:cNvSpPr txBox="1"/>
          <p:nvPr/>
        </p:nvSpPr>
        <p:spPr>
          <a:xfrm rot="2888853">
            <a:off x="3615709" y="3186583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2014-2015</a:t>
            </a:r>
            <a:endParaRPr lang="hu-HU" sz="1050" b="1" dirty="0"/>
          </a:p>
        </p:txBody>
      </p:sp>
      <p:cxnSp>
        <p:nvCxnSpPr>
          <p:cNvPr id="30" name="Egyenes összekötő nyíllal 29"/>
          <p:cNvCxnSpPr/>
          <p:nvPr/>
        </p:nvCxnSpPr>
        <p:spPr>
          <a:xfrm>
            <a:off x="3463040" y="3022236"/>
            <a:ext cx="532896" cy="55762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övegdoboz 30"/>
          <p:cNvSpPr txBox="1"/>
          <p:nvPr/>
        </p:nvSpPr>
        <p:spPr>
          <a:xfrm rot="2888853">
            <a:off x="3524538" y="3258591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2015-</a:t>
            </a:r>
            <a:endParaRPr lang="hu-HU" sz="1050" b="1" dirty="0"/>
          </a:p>
        </p:txBody>
      </p:sp>
    </p:spTree>
    <p:extLst>
      <p:ext uri="{BB962C8B-B14F-4D97-AF65-F5344CB8AC3E}">
        <p14:creationId xmlns:p14="http://schemas.microsoft.com/office/powerpoint/2010/main" val="274628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/>
              <a:t>Смоделированные</a:t>
            </a:r>
            <a:r>
              <a:rPr lang="hu-HU" sz="2800" b="1" dirty="0"/>
              <a:t> </a:t>
            </a:r>
            <a:r>
              <a:rPr lang="ru-RU" sz="2800" b="1" dirty="0"/>
              <a:t>траектории</a:t>
            </a:r>
            <a:r>
              <a:rPr lang="hu-HU" sz="2800" b="1" dirty="0"/>
              <a:t> </a:t>
            </a:r>
            <a:r>
              <a:rPr lang="ru-RU" sz="2800" b="1" dirty="0"/>
              <a:t>посткоммунистических режимов</a:t>
            </a:r>
            <a:r>
              <a:rPr lang="hu-HU" sz="2800" b="1" dirty="0"/>
              <a:t>: </a:t>
            </a:r>
            <a:r>
              <a:rPr lang="en-US" sz="2800" b="1" dirty="0" smtClean="0"/>
              <a:t>5</a:t>
            </a:r>
            <a:r>
              <a:rPr lang="hu-HU" sz="2800" b="1" dirty="0" smtClean="0"/>
              <a:t>. </a:t>
            </a:r>
            <a:r>
              <a:rPr lang="ru-RU" sz="2800" b="1" dirty="0" smtClean="0"/>
              <a:t>Россия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162548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3851920" y="1645508"/>
            <a:ext cx="2291783" cy="7102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20604840">
            <a:off x="4248553" y="2065217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b="1" dirty="0" smtClean="0"/>
              <a:t>1991-1999</a:t>
            </a:r>
            <a:endParaRPr lang="hu-HU" sz="1000" b="1" dirty="0"/>
          </a:p>
        </p:txBody>
      </p:sp>
      <p:sp>
        <p:nvSpPr>
          <p:cNvPr id="51" name="Szövegdoboz 50"/>
          <p:cNvSpPr txBox="1"/>
          <p:nvPr/>
        </p:nvSpPr>
        <p:spPr>
          <a:xfrm rot="18320497">
            <a:off x="3488121" y="2535924"/>
            <a:ext cx="767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b="1" dirty="0" smtClean="0"/>
              <a:t>1999-2003</a:t>
            </a:r>
          </a:p>
        </p:txBody>
      </p:sp>
      <p:cxnSp>
        <p:nvCxnSpPr>
          <p:cNvPr id="23" name="Egyenes összekötő nyíllal 22"/>
          <p:cNvCxnSpPr/>
          <p:nvPr/>
        </p:nvCxnSpPr>
        <p:spPr>
          <a:xfrm flipH="1">
            <a:off x="3491880" y="2362804"/>
            <a:ext cx="406477" cy="56898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3491880" y="2859782"/>
            <a:ext cx="792088" cy="13681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 rot="3603855">
            <a:off x="3694420" y="3418572"/>
            <a:ext cx="767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b="1" dirty="0" smtClean="0"/>
              <a:t>2003-</a:t>
            </a:r>
          </a:p>
        </p:txBody>
      </p:sp>
    </p:spTree>
    <p:extLst>
      <p:ext uri="{BB962C8B-B14F-4D97-AF65-F5344CB8AC3E}">
        <p14:creationId xmlns:p14="http://schemas.microsoft.com/office/powerpoint/2010/main" val="302576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ru-RU" sz="2400" b="1" dirty="0" smtClean="0"/>
              <a:t>Формальный пост патрона</a:t>
            </a:r>
            <a:r>
              <a:rPr lang="en-US" sz="2400" b="1" dirty="0" smtClean="0"/>
              <a:t>, </a:t>
            </a:r>
            <a:r>
              <a:rPr lang="ru-RU" sz="2400" b="1" dirty="0" smtClean="0"/>
              <a:t>директивный </a:t>
            </a:r>
            <a:r>
              <a:rPr lang="en-US" sz="2400" b="1" dirty="0" smtClean="0"/>
              <a:t>o</a:t>
            </a:r>
            <a:r>
              <a:rPr lang="ru-RU" sz="2400" b="1" dirty="0" smtClean="0"/>
              <a:t>рган</a:t>
            </a:r>
            <a:r>
              <a:rPr lang="en-US" sz="2400" b="1" dirty="0" smtClean="0"/>
              <a:t> </a:t>
            </a:r>
            <a:r>
              <a:rPr lang="ru-RU" sz="2400" b="1" dirty="0" smtClean="0"/>
              <a:t>и</a:t>
            </a:r>
            <a:r>
              <a:rPr lang="en-US" sz="2400" b="1" dirty="0" smtClean="0"/>
              <a:t> </a:t>
            </a:r>
            <a:r>
              <a:rPr lang="ru-RU" sz="2400" b="1" dirty="0" smtClean="0"/>
              <a:t>тип</a:t>
            </a:r>
            <a:r>
              <a:rPr lang="en-US" sz="2400" b="1" dirty="0" smtClean="0"/>
              <a:t>  </a:t>
            </a:r>
            <a:r>
              <a:rPr lang="ru-RU" sz="2400" b="1" dirty="0" smtClean="0"/>
              <a:t>патрональной сети в России</a:t>
            </a:r>
            <a:endParaRPr lang="hu-HU" sz="24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213527"/>
              </p:ext>
            </p:extLst>
          </p:nvPr>
        </p:nvGraphicFramePr>
        <p:xfrm>
          <a:off x="107503" y="1059582"/>
          <a:ext cx="8928992" cy="3926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8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8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10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9223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Формальный пост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как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главы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исполнительной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власти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Руководящий орган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центр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принятия решений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Правящая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элита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в соответствии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тип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ом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патрональной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сети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Тип п</a:t>
                      </a:r>
                      <a:r>
                        <a:rPr lang="hu-H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тр</a:t>
                      </a:r>
                      <a:r>
                        <a:rPr lang="hu-H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hu-H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льного</a:t>
                      </a:r>
                      <a:r>
                        <a:rPr lang="hu-H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государства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1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до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1917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царь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дв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р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служилые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дворяне,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«сословие феодалов»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феодальное</a:t>
                      </a:r>
                      <a:r>
                        <a:rPr lang="hu-HU" sz="18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baseline="0" dirty="0" smtClean="0">
                          <a:latin typeface="+mn-lt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7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1917-1991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генеральный секретарь партии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литбюро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нкл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тур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партия˗</a:t>
                      </a:r>
                      <a:endParaRPr lang="hu-HU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после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1991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презид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нт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двор п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тр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на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приемная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политическая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семья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мафиозное</a:t>
                      </a:r>
                      <a:r>
                        <a:rPr lang="hu-HU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30324"/>
            <a:ext cx="8208912" cy="857250"/>
          </a:xfrm>
        </p:spPr>
        <p:txBody>
          <a:bodyPr>
            <a:normAutofit/>
          </a:bodyPr>
          <a:lstStyle/>
          <a:p>
            <a:r>
              <a:rPr lang="ru-RU" sz="3400" b="1" dirty="0" smtClean="0"/>
              <a:t>Ось «демократия</a:t>
            </a:r>
            <a:r>
              <a:rPr lang="en-US" sz="3400" b="1" dirty="0" smtClean="0"/>
              <a:t>—</a:t>
            </a:r>
            <a:r>
              <a:rPr lang="ru-RU" sz="3400" b="1" dirty="0" smtClean="0"/>
              <a:t>диктатура»</a:t>
            </a:r>
            <a:endParaRPr lang="en-US" sz="3400" dirty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611560" y="2366759"/>
            <a:ext cx="7920880" cy="0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467544" y="1648420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Либеральнаядемократия</a:t>
            </a:r>
            <a:endParaRPr lang="hu-HU" b="1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3419872" y="1658109"/>
            <a:ext cx="172819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К</a:t>
            </a:r>
            <a:r>
              <a:rPr lang="en-US" b="1" dirty="0" smtClean="0"/>
              <a:t>o</a:t>
            </a:r>
            <a:r>
              <a:rPr lang="ru-RU" b="1" dirty="0" smtClean="0"/>
              <a:t>мпетитивный</a:t>
            </a:r>
            <a:r>
              <a:rPr lang="en-US" b="1" dirty="0" smtClean="0"/>
              <a:t> a</a:t>
            </a:r>
            <a:r>
              <a:rPr lang="ru-RU" b="1" dirty="0" smtClean="0"/>
              <a:t>вторитаризм</a:t>
            </a:r>
            <a:endParaRPr lang="hu-HU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142756" y="1648420"/>
            <a:ext cx="165618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Г</a:t>
            </a:r>
            <a:r>
              <a:rPr lang="en-US" b="1" dirty="0" smtClean="0"/>
              <a:t>e</a:t>
            </a:r>
            <a:r>
              <a:rPr lang="ru-RU" b="1" dirty="0" smtClean="0"/>
              <a:t>г</a:t>
            </a:r>
            <a:r>
              <a:rPr lang="en-US" b="1" dirty="0" smtClean="0"/>
              <a:t>e</a:t>
            </a:r>
            <a:r>
              <a:rPr lang="ru-RU" b="1" dirty="0" smtClean="0"/>
              <a:t>м</a:t>
            </a:r>
            <a:r>
              <a:rPr lang="en-US" b="1" dirty="0" smtClean="0"/>
              <a:t>o</a:t>
            </a:r>
            <a:r>
              <a:rPr lang="ru-RU" b="1" dirty="0" smtClean="0"/>
              <a:t>нист</a:t>
            </a:r>
            <a:r>
              <a:rPr lang="en-US" b="1" dirty="0" smtClean="0"/>
              <a:t>c</a:t>
            </a:r>
            <a:r>
              <a:rPr lang="ru-RU" b="1" dirty="0" smtClean="0"/>
              <a:t>кий</a:t>
            </a:r>
            <a:r>
              <a:rPr lang="en-US" b="1" dirty="0" smtClean="0"/>
              <a:t> </a:t>
            </a:r>
            <a:r>
              <a:rPr lang="en-US" b="1" dirty="0"/>
              <a:t>a</a:t>
            </a:r>
            <a:r>
              <a:rPr lang="ru-RU" b="1" dirty="0"/>
              <a:t>вторитаризм</a:t>
            </a:r>
            <a:endParaRPr lang="hu-HU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798940" y="1648420"/>
            <a:ext cx="18002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Закрытый</a:t>
            </a:r>
            <a:r>
              <a:rPr lang="en-US" b="1" dirty="0"/>
              <a:t> a</a:t>
            </a:r>
            <a:r>
              <a:rPr lang="ru-RU" b="1" dirty="0"/>
              <a:t>вторитаризм</a:t>
            </a:r>
            <a:endParaRPr lang="hu-HU" b="1" dirty="0"/>
          </a:p>
        </p:txBody>
      </p:sp>
      <p:sp>
        <p:nvSpPr>
          <p:cNvPr id="15" name="Téglalap 14"/>
          <p:cNvSpPr/>
          <p:nvPr/>
        </p:nvSpPr>
        <p:spPr>
          <a:xfrm>
            <a:off x="35750" y="3507854"/>
            <a:ext cx="89284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1600" b="1" i="1" dirty="0" smtClean="0"/>
              <a:t>Верхние</a:t>
            </a:r>
            <a:r>
              <a:rPr lang="en-US" sz="1600" b="1" i="1" dirty="0" smtClean="0"/>
              <a:t> </a:t>
            </a:r>
            <a:r>
              <a:rPr lang="ru-RU" sz="1600" b="1" i="1" dirty="0" smtClean="0"/>
              <a:t>к</a:t>
            </a:r>
            <a:r>
              <a:rPr lang="en-US" sz="1600" b="1" i="1" dirty="0" smtClean="0"/>
              <a:t>a</a:t>
            </a:r>
            <a:r>
              <a:rPr lang="ru-RU" sz="1600" b="1" i="1" dirty="0" smtClean="0"/>
              <a:t>т</a:t>
            </a:r>
            <a:r>
              <a:rPr lang="en-US" sz="1600" b="1" i="1" dirty="0" smtClean="0"/>
              <a:t>e</a:t>
            </a:r>
            <a:r>
              <a:rPr lang="ru-RU" sz="1600" b="1" i="1" dirty="0" smtClean="0"/>
              <a:t>г</a:t>
            </a:r>
            <a:r>
              <a:rPr lang="en-US" sz="1600" b="1" i="1" dirty="0" smtClean="0"/>
              <a:t>o</a:t>
            </a:r>
            <a:r>
              <a:rPr lang="ru-RU" sz="1600" b="1" i="1" dirty="0" smtClean="0"/>
              <a:t>рии</a:t>
            </a:r>
            <a:r>
              <a:rPr lang="en-US" sz="1600" dirty="0" smtClean="0"/>
              <a:t>: </a:t>
            </a:r>
            <a:r>
              <a:rPr lang="hu-HU" sz="1600" dirty="0" smtClean="0"/>
              <a:t>Marc </a:t>
            </a:r>
            <a:r>
              <a:rPr lang="hu-HU" sz="1600" dirty="0" err="1"/>
              <a:t>Morjé</a:t>
            </a:r>
            <a:r>
              <a:rPr lang="hu-HU" sz="1600" dirty="0"/>
              <a:t> </a:t>
            </a:r>
            <a:r>
              <a:rPr lang="hu-HU" sz="1600" b="1" dirty="0"/>
              <a:t>Howard</a:t>
            </a:r>
            <a:r>
              <a:rPr lang="hu-HU" sz="1600" dirty="0"/>
              <a:t> and Philip G. </a:t>
            </a:r>
            <a:r>
              <a:rPr lang="hu-HU" sz="1600" b="1" dirty="0" err="1"/>
              <a:t>Roessler</a:t>
            </a:r>
            <a:r>
              <a:rPr lang="hu-HU" sz="1600" dirty="0"/>
              <a:t>, “</a:t>
            </a:r>
            <a:r>
              <a:rPr lang="hu-HU" sz="1600" dirty="0" err="1"/>
              <a:t>Liberalizing</a:t>
            </a:r>
            <a:r>
              <a:rPr lang="hu-HU" sz="1600" dirty="0"/>
              <a:t> </a:t>
            </a:r>
            <a:r>
              <a:rPr lang="hu-HU" sz="1600" dirty="0" err="1"/>
              <a:t>Electoral</a:t>
            </a:r>
            <a:r>
              <a:rPr lang="hu-HU" sz="1600" dirty="0"/>
              <a:t> </a:t>
            </a:r>
            <a:r>
              <a:rPr lang="hu-HU" sz="1600" dirty="0" err="1"/>
              <a:t>Outcomes</a:t>
            </a:r>
            <a:r>
              <a:rPr lang="hu-HU" sz="1600" dirty="0"/>
              <a:t> </a:t>
            </a:r>
            <a:r>
              <a:rPr lang="hu-HU" sz="1600" dirty="0" err="1"/>
              <a:t>in</a:t>
            </a:r>
            <a:r>
              <a:rPr lang="hu-HU" sz="1600" dirty="0"/>
              <a:t> </a:t>
            </a:r>
            <a:r>
              <a:rPr lang="hu-HU" sz="1600" dirty="0" err="1"/>
              <a:t>Competitive</a:t>
            </a:r>
            <a:r>
              <a:rPr lang="hu-HU" sz="1600" dirty="0"/>
              <a:t> </a:t>
            </a:r>
            <a:r>
              <a:rPr lang="hu-HU" sz="1600" dirty="0" err="1"/>
              <a:t>Authoritarian</a:t>
            </a:r>
            <a:r>
              <a:rPr lang="hu-HU" sz="1600" dirty="0"/>
              <a:t> </a:t>
            </a:r>
            <a:r>
              <a:rPr lang="hu-HU" sz="1600" dirty="0" err="1"/>
              <a:t>Regimes</a:t>
            </a:r>
            <a:r>
              <a:rPr lang="hu-HU" sz="1600" dirty="0"/>
              <a:t>,” </a:t>
            </a:r>
            <a:r>
              <a:rPr lang="hu-HU" sz="1600" i="1" dirty="0"/>
              <a:t>American Journal of </a:t>
            </a:r>
            <a:r>
              <a:rPr lang="hu-HU" sz="1600" i="1" dirty="0" err="1"/>
              <a:t>Political</a:t>
            </a:r>
            <a:r>
              <a:rPr lang="hu-HU" sz="1600" i="1" dirty="0"/>
              <a:t> Science</a:t>
            </a:r>
            <a:r>
              <a:rPr lang="hu-HU" sz="1600" dirty="0"/>
              <a:t> 50, no. 2 (</a:t>
            </a:r>
            <a:r>
              <a:rPr lang="hu-HU" sz="1600" dirty="0" err="1"/>
              <a:t>April</a:t>
            </a:r>
            <a:r>
              <a:rPr lang="hu-HU" sz="1600" dirty="0"/>
              <a:t> 1, 2006): </a:t>
            </a:r>
            <a:r>
              <a:rPr lang="hu-HU" sz="1600" dirty="0" smtClean="0"/>
              <a:t>367</a:t>
            </a:r>
            <a:endParaRPr lang="en-US" sz="16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1600" b="1" i="1" dirty="0" smtClean="0"/>
              <a:t>Нижние</a:t>
            </a:r>
            <a:r>
              <a:rPr lang="en-US" sz="1600" b="1" i="1" dirty="0" smtClean="0"/>
              <a:t> </a:t>
            </a:r>
            <a:r>
              <a:rPr lang="ru-RU" sz="1600" b="1" i="1" dirty="0"/>
              <a:t>к</a:t>
            </a:r>
            <a:r>
              <a:rPr lang="en-US" sz="1600" b="1" i="1" dirty="0"/>
              <a:t>a</a:t>
            </a:r>
            <a:r>
              <a:rPr lang="ru-RU" sz="1600" b="1" i="1" dirty="0"/>
              <a:t>т</a:t>
            </a:r>
            <a:r>
              <a:rPr lang="en-US" sz="1600" b="1" i="1" dirty="0"/>
              <a:t>e</a:t>
            </a:r>
            <a:r>
              <a:rPr lang="ru-RU" sz="1600" b="1" i="1" dirty="0"/>
              <a:t>г</a:t>
            </a:r>
            <a:r>
              <a:rPr lang="en-US" sz="1600" b="1" i="1" dirty="0"/>
              <a:t>o</a:t>
            </a:r>
            <a:r>
              <a:rPr lang="ru-RU" sz="1600" b="1" i="1" dirty="0" smtClean="0"/>
              <a:t>рии</a:t>
            </a:r>
            <a:r>
              <a:rPr lang="en-US" sz="1600" dirty="0" smtClean="0"/>
              <a:t>: </a:t>
            </a:r>
            <a:r>
              <a:rPr lang="hu-HU" sz="1600" dirty="0" smtClean="0"/>
              <a:t>János </a:t>
            </a:r>
            <a:r>
              <a:rPr lang="hu-HU" sz="1600" b="1" dirty="0" err="1"/>
              <a:t>Kornai</a:t>
            </a:r>
            <a:r>
              <a:rPr lang="hu-HU" sz="1600" dirty="0"/>
              <a:t>, “The System </a:t>
            </a:r>
            <a:r>
              <a:rPr lang="hu-HU" sz="1600" dirty="0" err="1"/>
              <a:t>Paradigm</a:t>
            </a:r>
            <a:r>
              <a:rPr lang="hu-HU" sz="1600" dirty="0"/>
              <a:t> </a:t>
            </a:r>
            <a:r>
              <a:rPr lang="hu-HU" sz="1600" dirty="0" err="1"/>
              <a:t>Revisited</a:t>
            </a:r>
            <a:r>
              <a:rPr lang="hu-HU" sz="1600" dirty="0"/>
              <a:t>,” </a:t>
            </a:r>
            <a:r>
              <a:rPr lang="hu-HU" sz="1600" i="1" dirty="0" err="1"/>
              <a:t>Acta</a:t>
            </a:r>
            <a:r>
              <a:rPr lang="hu-HU" sz="1600" i="1" dirty="0"/>
              <a:t> </a:t>
            </a:r>
            <a:r>
              <a:rPr lang="hu-HU" sz="1600" i="1" dirty="0" err="1"/>
              <a:t>Oeconomica</a:t>
            </a:r>
            <a:r>
              <a:rPr lang="hu-HU" sz="1600" dirty="0"/>
              <a:t> 66, no. 4 (1, 2016): </a:t>
            </a:r>
            <a:r>
              <a:rPr lang="hu-HU" sz="1600" dirty="0" smtClean="0"/>
              <a:t>565</a:t>
            </a:r>
            <a:endParaRPr lang="en-US" sz="1600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539552" y="2522777"/>
            <a:ext cx="136815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Демократия</a:t>
            </a:r>
            <a:endParaRPr lang="hu-HU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2411760" y="2508507"/>
            <a:ext cx="396044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A</a:t>
            </a:r>
            <a:r>
              <a:rPr lang="ru-RU" b="1" dirty="0" smtClean="0"/>
              <a:t>втократия</a:t>
            </a:r>
            <a:endParaRPr lang="hu-HU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835696" y="1658109"/>
            <a:ext cx="1584176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Электоральнаядемократия 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6798940" y="2512772"/>
            <a:ext cx="18002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Диктатура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43005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/>
              <a:t>Смоделированные</a:t>
            </a:r>
            <a:r>
              <a:rPr lang="hu-HU" sz="2800" b="1" dirty="0"/>
              <a:t> </a:t>
            </a:r>
            <a:r>
              <a:rPr lang="ru-RU" sz="2800" b="1" dirty="0"/>
              <a:t>траектории</a:t>
            </a:r>
            <a:r>
              <a:rPr lang="hu-HU" sz="2800" b="1" dirty="0"/>
              <a:t> </a:t>
            </a:r>
            <a:r>
              <a:rPr lang="ru-RU" sz="2800" b="1" dirty="0"/>
              <a:t>посткоммунистических режимов</a:t>
            </a:r>
            <a:r>
              <a:rPr lang="hu-HU" sz="2800" b="1" dirty="0"/>
              <a:t>: </a:t>
            </a:r>
            <a:r>
              <a:rPr lang="hu-HU" sz="2800" b="1" dirty="0" smtClean="0"/>
              <a:t> </a:t>
            </a:r>
            <a:r>
              <a:rPr lang="en-US" sz="2800" b="1" dirty="0" smtClean="0"/>
              <a:t>6</a:t>
            </a:r>
            <a:r>
              <a:rPr lang="hu-HU" sz="2800" b="1" dirty="0" smtClean="0"/>
              <a:t>. </a:t>
            </a:r>
            <a:r>
              <a:rPr lang="ru-RU" sz="2800" b="1" dirty="0" smtClean="0"/>
              <a:t>Узбекистан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862722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4375041" y="1645508"/>
            <a:ext cx="1768662" cy="25104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18608504">
            <a:off x="4709137" y="261782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1991-</a:t>
            </a:r>
            <a:endParaRPr lang="hu-HU" sz="1050" b="1" dirty="0"/>
          </a:p>
        </p:txBody>
      </p:sp>
    </p:spTree>
    <p:extLst>
      <p:ext uri="{BB962C8B-B14F-4D97-AF65-F5344CB8AC3E}">
        <p14:creationId xmlns:p14="http://schemas.microsoft.com/office/powerpoint/2010/main" val="296778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/>
              <a:t>Смоделированные</a:t>
            </a:r>
            <a:r>
              <a:rPr lang="hu-HU" sz="2800" b="1" dirty="0"/>
              <a:t> </a:t>
            </a:r>
            <a:r>
              <a:rPr lang="ru-RU" sz="2800" b="1" dirty="0"/>
              <a:t>траектории</a:t>
            </a:r>
            <a:r>
              <a:rPr lang="hu-HU" sz="2800" b="1" dirty="0"/>
              <a:t> </a:t>
            </a:r>
            <a:r>
              <a:rPr lang="ru-RU" sz="2800" b="1" dirty="0"/>
              <a:t>посткоммунистических режимов</a:t>
            </a:r>
            <a:r>
              <a:rPr lang="hu-HU" sz="2800" b="1" dirty="0"/>
              <a:t>: </a:t>
            </a:r>
            <a:r>
              <a:rPr lang="hu-HU" sz="2800" b="1" dirty="0" smtClean="0"/>
              <a:t> </a:t>
            </a:r>
            <a:r>
              <a:rPr lang="en-US" sz="2800" b="1" dirty="0" smtClean="0"/>
              <a:t>7</a:t>
            </a:r>
            <a:r>
              <a:rPr lang="hu-HU" sz="2800" b="1" dirty="0" smtClean="0"/>
              <a:t>. </a:t>
            </a:r>
            <a:r>
              <a:rPr lang="ru-RU" sz="2800" b="1" dirty="0" smtClean="0"/>
              <a:t>Китай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615692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5186751" y="1645509"/>
            <a:ext cx="956955" cy="13582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18608504">
            <a:off x="5213193" y="198372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</a:t>
            </a:r>
            <a:endParaRPr lang="hu-HU" sz="1050" b="1" dirty="0"/>
          </a:p>
        </p:txBody>
      </p:sp>
    </p:spTree>
    <p:extLst>
      <p:ext uri="{BB962C8B-B14F-4D97-AF65-F5344CB8AC3E}">
        <p14:creationId xmlns:p14="http://schemas.microsoft.com/office/powerpoint/2010/main" val="83861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8712968" cy="857250"/>
          </a:xfrm>
        </p:spPr>
        <p:txBody>
          <a:bodyPr>
            <a:normAutofit/>
          </a:bodyPr>
          <a:lstStyle/>
          <a:p>
            <a:r>
              <a:rPr lang="ru-RU" sz="2400" b="1" dirty="0"/>
              <a:t>Правящие элиты</a:t>
            </a:r>
            <a:r>
              <a:rPr lang="en-US" sz="2400" b="1" dirty="0"/>
              <a:t> </a:t>
            </a:r>
            <a:r>
              <a:rPr lang="ru-RU" sz="2400" b="1" dirty="0"/>
              <a:t>при</a:t>
            </a:r>
            <a:r>
              <a:rPr lang="en-US" sz="2400" b="1" dirty="0"/>
              <a:t> </a:t>
            </a:r>
            <a:r>
              <a:rPr lang="ru-RU" sz="2400" b="1" dirty="0"/>
              <a:t>либеральной</a:t>
            </a:r>
            <a:r>
              <a:rPr lang="en-US" sz="2400" b="1" dirty="0"/>
              <a:t> </a:t>
            </a:r>
            <a:r>
              <a:rPr lang="ru-RU" sz="2400" b="1" dirty="0"/>
              <a:t>демократии</a:t>
            </a:r>
            <a:r>
              <a:rPr lang="en-US" sz="2400" b="1" dirty="0"/>
              <a:t>: </a:t>
            </a:r>
            <a:r>
              <a:rPr lang="hu-HU" sz="2400" b="1" dirty="0" smtClean="0"/>
              <a:t/>
            </a:r>
            <a:br>
              <a:rPr lang="hu-HU" sz="2400" b="1" dirty="0" smtClean="0"/>
            </a:br>
            <a:r>
              <a:rPr lang="ru-RU" sz="2400" b="1" dirty="0" smtClean="0"/>
              <a:t>автономные </a:t>
            </a:r>
            <a:r>
              <a:rPr lang="ru-RU" sz="2400" b="1" dirty="0"/>
              <a:t>элиты </a:t>
            </a:r>
            <a:endParaRPr lang="hu-HU" sz="2400" b="1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" name="Háromszög 5"/>
          <p:cNvSpPr/>
          <p:nvPr/>
        </p:nvSpPr>
        <p:spPr>
          <a:xfrm>
            <a:off x="6936500" y="2931790"/>
            <a:ext cx="1080120" cy="1793881"/>
          </a:xfrm>
          <a:prstGeom prst="triangle">
            <a:avLst>
              <a:gd name="adj" fmla="val 43090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000" dirty="0">
              <a:solidFill>
                <a:schemeClr val="tx1"/>
              </a:solidFill>
            </a:endParaRPr>
          </a:p>
        </p:txBody>
      </p:sp>
      <p:grpSp>
        <p:nvGrpSpPr>
          <p:cNvPr id="3" name="Csoportba foglalás 6"/>
          <p:cNvGrpSpPr/>
          <p:nvPr/>
        </p:nvGrpSpPr>
        <p:grpSpPr>
          <a:xfrm>
            <a:off x="395536" y="1772680"/>
            <a:ext cx="1440159" cy="2959310"/>
            <a:chOff x="125293" y="1203598"/>
            <a:chExt cx="4086667" cy="3672408"/>
          </a:xfrm>
        </p:grpSpPr>
        <p:sp>
          <p:nvSpPr>
            <p:cNvPr id="15" name="Háromszög 14"/>
            <p:cNvSpPr/>
            <p:nvPr/>
          </p:nvSpPr>
          <p:spPr>
            <a:xfrm>
              <a:off x="125293" y="1203598"/>
              <a:ext cx="4086667" cy="3672408"/>
            </a:xfrm>
            <a:prstGeom prst="triangl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6800" rtlCol="0" anchor="t" anchorCtr="0"/>
            <a:lstStyle/>
            <a:p>
              <a:pPr algn="ctr"/>
              <a:endParaRPr lang="hu-HU" dirty="0">
                <a:solidFill>
                  <a:schemeClr val="tx1"/>
                </a:solidFill>
              </a:endParaRPr>
            </a:p>
          </p:txBody>
        </p:sp>
        <p:sp>
          <p:nvSpPr>
            <p:cNvPr id="16" name="Szövegdoboz 15"/>
            <p:cNvSpPr txBox="1"/>
            <p:nvPr/>
          </p:nvSpPr>
          <p:spPr>
            <a:xfrm>
              <a:off x="688731" y="3965999"/>
              <a:ext cx="3114562" cy="3437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/>
                <a:t>п</a:t>
              </a:r>
              <a:r>
                <a:rPr lang="ru-RU" sz="1200" dirty="0" smtClean="0"/>
                <a:t>олитическая</a:t>
              </a:r>
              <a:endParaRPr lang="hu-HU" sz="1200" dirty="0"/>
            </a:p>
          </p:txBody>
        </p:sp>
      </p:grpSp>
      <p:sp>
        <p:nvSpPr>
          <p:cNvPr id="10" name="Háromszög 9"/>
          <p:cNvSpPr/>
          <p:nvPr/>
        </p:nvSpPr>
        <p:spPr>
          <a:xfrm>
            <a:off x="4570596" y="2637440"/>
            <a:ext cx="1044114" cy="2088231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1" name="Háromszög 10"/>
          <p:cNvSpPr/>
          <p:nvPr/>
        </p:nvSpPr>
        <p:spPr>
          <a:xfrm>
            <a:off x="1979712" y="2074678"/>
            <a:ext cx="1152128" cy="2664295"/>
          </a:xfrm>
          <a:prstGeom prst="triangle">
            <a:avLst>
              <a:gd name="adj" fmla="val 44409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12" name="Háromszög 11"/>
          <p:cNvSpPr/>
          <p:nvPr/>
        </p:nvSpPr>
        <p:spPr>
          <a:xfrm>
            <a:off x="5731295" y="2637440"/>
            <a:ext cx="1080120" cy="2088231"/>
          </a:xfrm>
          <a:prstGeom prst="triangle">
            <a:avLst>
              <a:gd name="adj" fmla="val 41720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2195736" y="397815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админис˗</a:t>
            </a:r>
          </a:p>
          <a:p>
            <a:r>
              <a:rPr lang="ru-RU" sz="1200" dirty="0" smtClean="0"/>
              <a:t>тративная</a:t>
            </a:r>
            <a:endParaRPr lang="hu-HU" sz="1200" dirty="0"/>
          </a:p>
        </p:txBody>
      </p:sp>
      <p:sp>
        <p:nvSpPr>
          <p:cNvPr id="20" name="Háromszög 19"/>
          <p:cNvSpPr/>
          <p:nvPr/>
        </p:nvSpPr>
        <p:spPr>
          <a:xfrm>
            <a:off x="3275856" y="1923679"/>
            <a:ext cx="1196801" cy="2815294"/>
          </a:xfrm>
          <a:prstGeom prst="triangle">
            <a:avLst>
              <a:gd name="adj" fmla="val 43302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3419872" y="4007819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экономи</a:t>
            </a:r>
            <a:r>
              <a:rPr lang="hu-HU" sz="1200" dirty="0" smtClean="0"/>
              <a:t>-</a:t>
            </a:r>
            <a:r>
              <a:rPr lang="ru-RU" sz="1200" dirty="0" smtClean="0"/>
              <a:t>ческая</a:t>
            </a:r>
            <a:endParaRPr lang="hu-HU" sz="1200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868144" y="4070483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медийная</a:t>
            </a:r>
            <a:endParaRPr lang="hu-HU" sz="1200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4644008" y="4070483"/>
            <a:ext cx="9447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культурная</a:t>
            </a:r>
            <a:endParaRPr lang="hu-HU" sz="1200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7080516" y="4100151"/>
            <a:ext cx="875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в</a:t>
            </a:r>
            <a:r>
              <a:rPr lang="ru-RU" sz="1200" dirty="0" smtClean="0"/>
              <a:t>оенная, 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екретная служба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394594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8712968" cy="857250"/>
          </a:xfrm>
        </p:spPr>
        <p:txBody>
          <a:bodyPr>
            <a:normAutofit/>
          </a:bodyPr>
          <a:lstStyle/>
          <a:p>
            <a:r>
              <a:rPr lang="ru-RU" sz="2400" b="1" dirty="0"/>
              <a:t>Правящая элита при коммунистической</a:t>
            </a:r>
            <a:r>
              <a:rPr lang="en-US" sz="2400" b="1" dirty="0"/>
              <a:t> </a:t>
            </a:r>
            <a:r>
              <a:rPr lang="ru-RU" sz="2400" b="1" dirty="0"/>
              <a:t>диктатуре</a:t>
            </a:r>
            <a:r>
              <a:rPr lang="hu-HU" sz="2400" b="1" dirty="0"/>
              <a:t>: </a:t>
            </a:r>
            <a:r>
              <a:rPr lang="en-US" sz="2400" b="1" dirty="0"/>
              <a:t> </a:t>
            </a:r>
            <a:r>
              <a:rPr lang="ru-RU" sz="2400" b="1" dirty="0" smtClean="0"/>
              <a:t>номенклатура</a:t>
            </a:r>
            <a:endParaRPr lang="hu-HU" sz="2400" b="1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" name="Háromszög 5"/>
          <p:cNvSpPr/>
          <p:nvPr/>
        </p:nvSpPr>
        <p:spPr>
          <a:xfrm>
            <a:off x="3898715" y="2157610"/>
            <a:ext cx="1080120" cy="2732166"/>
          </a:xfrm>
          <a:prstGeom prst="triangle">
            <a:avLst>
              <a:gd name="adj" fmla="val 43090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000" dirty="0">
              <a:solidFill>
                <a:schemeClr val="tx1"/>
              </a:solidFill>
            </a:endParaRPr>
          </a:p>
        </p:txBody>
      </p:sp>
      <p:grpSp>
        <p:nvGrpSpPr>
          <p:cNvPr id="3" name="Csoportba foglalás 6"/>
          <p:cNvGrpSpPr/>
          <p:nvPr/>
        </p:nvGrpSpPr>
        <p:grpSpPr>
          <a:xfrm>
            <a:off x="1686122" y="1296480"/>
            <a:ext cx="5400600" cy="3638708"/>
            <a:chOff x="125293" y="1638429"/>
            <a:chExt cx="4086667" cy="3672408"/>
          </a:xfrm>
        </p:grpSpPr>
        <p:sp>
          <p:nvSpPr>
            <p:cNvPr id="15" name="Háromszög 14"/>
            <p:cNvSpPr/>
            <p:nvPr/>
          </p:nvSpPr>
          <p:spPr>
            <a:xfrm>
              <a:off x="125293" y="1638429"/>
              <a:ext cx="4086667" cy="3672408"/>
            </a:xfrm>
            <a:prstGeom prst="triangle">
              <a:avLst>
                <a:gd name="adj" fmla="val 50613"/>
              </a:avLst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6800" rtlCol="0" anchor="t" anchorCtr="0"/>
            <a:lstStyle/>
            <a:p>
              <a:pPr algn="ctr"/>
              <a:endParaRPr lang="hu-HU" dirty="0">
                <a:solidFill>
                  <a:schemeClr val="tx1"/>
                </a:solidFill>
              </a:endParaRPr>
            </a:p>
          </p:txBody>
        </p:sp>
        <p:sp>
          <p:nvSpPr>
            <p:cNvPr id="16" name="Szövegdoboz 15"/>
            <p:cNvSpPr txBox="1"/>
            <p:nvPr/>
          </p:nvSpPr>
          <p:spPr>
            <a:xfrm>
              <a:off x="638903" y="2223517"/>
              <a:ext cx="3114562" cy="3437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/>
                <a:t>п</a:t>
              </a:r>
              <a:r>
                <a:rPr lang="ru-RU" sz="1200" dirty="0" smtClean="0"/>
                <a:t>олитическая</a:t>
              </a:r>
              <a:endParaRPr lang="hu-HU" sz="1200" dirty="0"/>
            </a:p>
          </p:txBody>
        </p:sp>
      </p:grpSp>
      <p:sp>
        <p:nvSpPr>
          <p:cNvPr id="10" name="Háromszög 9"/>
          <p:cNvSpPr/>
          <p:nvPr/>
        </p:nvSpPr>
        <p:spPr>
          <a:xfrm>
            <a:off x="5060344" y="4011909"/>
            <a:ext cx="1815911" cy="819083"/>
          </a:xfrm>
          <a:prstGeom prst="triangle">
            <a:avLst>
              <a:gd name="adj" fmla="val 0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1" name="Háromszög 10"/>
          <p:cNvSpPr/>
          <p:nvPr/>
        </p:nvSpPr>
        <p:spPr>
          <a:xfrm>
            <a:off x="2699792" y="2105768"/>
            <a:ext cx="1188132" cy="1690117"/>
          </a:xfrm>
          <a:prstGeom prst="triangle">
            <a:avLst>
              <a:gd name="adj" fmla="val 100000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12" name="Háromszög 11"/>
          <p:cNvSpPr/>
          <p:nvPr/>
        </p:nvSpPr>
        <p:spPr>
          <a:xfrm>
            <a:off x="2051720" y="4070483"/>
            <a:ext cx="1242138" cy="733515"/>
          </a:xfrm>
          <a:prstGeom prst="triangle">
            <a:avLst>
              <a:gd name="adj" fmla="val 94531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2987824" y="3147814"/>
            <a:ext cx="9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админис˗</a:t>
            </a:r>
          </a:p>
          <a:p>
            <a:r>
              <a:rPr lang="ru-RU" sz="1200" dirty="0" smtClean="0"/>
              <a:t>тративная</a:t>
            </a:r>
            <a:endParaRPr lang="hu-HU" sz="1200" dirty="0"/>
          </a:p>
        </p:txBody>
      </p:sp>
      <p:sp>
        <p:nvSpPr>
          <p:cNvPr id="20" name="Háromszög 19"/>
          <p:cNvSpPr/>
          <p:nvPr/>
        </p:nvSpPr>
        <p:spPr>
          <a:xfrm>
            <a:off x="4788024" y="2283718"/>
            <a:ext cx="1368152" cy="1584176"/>
          </a:xfrm>
          <a:prstGeom prst="triangle">
            <a:avLst>
              <a:gd name="adj" fmla="val 17741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4932040" y="337864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экономи</a:t>
            </a:r>
            <a:r>
              <a:rPr lang="hu-HU" sz="1200" dirty="0" smtClean="0"/>
              <a:t>-</a:t>
            </a:r>
            <a:r>
              <a:rPr lang="ru-RU" sz="1200" dirty="0" smtClean="0"/>
              <a:t>ческая</a:t>
            </a:r>
            <a:endParaRPr lang="hu-HU" sz="1200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2446651" y="4475722"/>
            <a:ext cx="954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медийная</a:t>
            </a:r>
            <a:endParaRPr lang="hu-HU" sz="1200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5211404" y="4456266"/>
            <a:ext cx="9447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культурная</a:t>
            </a:r>
            <a:endParaRPr lang="hu-HU" sz="1200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4042731" y="4106390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/>
              <a:t>с</a:t>
            </a:r>
            <a:r>
              <a:rPr lang="ru-RU" sz="1200" dirty="0" smtClean="0"/>
              <a:t>екретная служба,</a:t>
            </a:r>
          </a:p>
          <a:p>
            <a:r>
              <a:rPr lang="ru-RU" sz="1200" dirty="0"/>
              <a:t>в</a:t>
            </a:r>
            <a:r>
              <a:rPr lang="ru-RU" sz="1200" dirty="0" smtClean="0"/>
              <a:t>оенная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249427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8712968" cy="85725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Правящая элита</a:t>
            </a:r>
            <a:r>
              <a:rPr lang="hu-HU" sz="2400" b="1" dirty="0" smtClean="0"/>
              <a:t> </a:t>
            </a:r>
            <a:r>
              <a:rPr lang="ru-RU" sz="2400" b="1" dirty="0" smtClean="0"/>
              <a:t>при</a:t>
            </a:r>
            <a:r>
              <a:rPr lang="hu-HU" sz="2400" b="1" dirty="0" smtClean="0"/>
              <a:t> </a:t>
            </a:r>
            <a:r>
              <a:rPr lang="ru-RU" sz="2400" b="1" dirty="0" smtClean="0"/>
              <a:t>патрональной</a:t>
            </a:r>
            <a:r>
              <a:rPr lang="en-US" sz="2400" b="1" dirty="0" smtClean="0"/>
              <a:t> </a:t>
            </a:r>
            <a:r>
              <a:rPr lang="ru-RU" sz="2400" b="1" dirty="0" smtClean="0"/>
              <a:t>автократии</a:t>
            </a:r>
            <a:r>
              <a:rPr lang="en-US" sz="2400" b="1" dirty="0" smtClean="0"/>
              <a:t>:</a:t>
            </a:r>
            <a:r>
              <a:rPr lang="hu-HU" sz="2400" b="1" dirty="0" smtClean="0"/>
              <a:t> </a:t>
            </a:r>
            <a:br>
              <a:rPr lang="hu-HU" sz="2400" b="1" dirty="0" smtClean="0"/>
            </a:br>
            <a:r>
              <a:rPr lang="ru-RU" sz="2400" b="1" dirty="0" smtClean="0"/>
              <a:t>приемная политическая семья</a:t>
            </a:r>
            <a:endParaRPr lang="hu-HU" sz="2400" b="1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" name="Háromszög 5"/>
          <p:cNvSpPr/>
          <p:nvPr/>
        </p:nvSpPr>
        <p:spPr>
          <a:xfrm>
            <a:off x="3941266" y="2067695"/>
            <a:ext cx="1638846" cy="66738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с</a:t>
            </a:r>
            <a:r>
              <a:rPr lang="en-US" sz="1000" dirty="0" smtClean="0">
                <a:solidFill>
                  <a:schemeClr val="tx1"/>
                </a:solidFill>
              </a:rPr>
              <a:t>e</a:t>
            </a:r>
            <a:r>
              <a:rPr lang="ru-RU" sz="1000" dirty="0" smtClean="0">
                <a:solidFill>
                  <a:schemeClr val="tx1"/>
                </a:solidFill>
              </a:rPr>
              <a:t>кретная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ru-RU" sz="1000" dirty="0" smtClean="0">
                <a:solidFill>
                  <a:schemeClr val="tx1"/>
                </a:solidFill>
              </a:rPr>
              <a:t>служба</a:t>
            </a:r>
            <a:r>
              <a:rPr lang="en-US" sz="1000" dirty="0" smtClean="0">
                <a:solidFill>
                  <a:schemeClr val="tx1"/>
                </a:solidFill>
              </a:rPr>
              <a:t>, </a:t>
            </a:r>
            <a:r>
              <a:rPr lang="ru-RU" sz="1000" dirty="0" smtClean="0">
                <a:solidFill>
                  <a:schemeClr val="tx1"/>
                </a:solidFill>
              </a:rPr>
              <a:t>военная</a:t>
            </a:r>
            <a:endParaRPr lang="hu-HU" sz="1000" dirty="0">
              <a:solidFill>
                <a:schemeClr val="tx1"/>
              </a:solidFill>
            </a:endParaRPr>
          </a:p>
        </p:txBody>
      </p:sp>
      <p:grpSp>
        <p:nvGrpSpPr>
          <p:cNvPr id="3" name="Csoportba foglalás 6"/>
          <p:cNvGrpSpPr/>
          <p:nvPr/>
        </p:nvGrpSpPr>
        <p:grpSpPr>
          <a:xfrm>
            <a:off x="2123728" y="1059582"/>
            <a:ext cx="4751841" cy="3672408"/>
            <a:chOff x="125293" y="1203598"/>
            <a:chExt cx="4086667" cy="3672408"/>
          </a:xfrm>
        </p:grpSpPr>
        <p:sp>
          <p:nvSpPr>
            <p:cNvPr id="15" name="Háromszög 14"/>
            <p:cNvSpPr/>
            <p:nvPr/>
          </p:nvSpPr>
          <p:spPr>
            <a:xfrm>
              <a:off x="125293" y="1203598"/>
              <a:ext cx="4086667" cy="3672408"/>
            </a:xfrm>
            <a:prstGeom prst="triangl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6800" rtlCol="0" anchor="t" anchorCtr="0"/>
            <a:lstStyle/>
            <a:p>
              <a:pPr algn="ctr"/>
              <a:endParaRPr lang="hu-HU" dirty="0">
                <a:solidFill>
                  <a:schemeClr val="tx1"/>
                </a:solidFill>
              </a:endParaRPr>
            </a:p>
          </p:txBody>
        </p:sp>
        <p:sp>
          <p:nvSpPr>
            <p:cNvPr id="16" name="Szövegdoboz 15"/>
            <p:cNvSpPr txBox="1"/>
            <p:nvPr/>
          </p:nvSpPr>
          <p:spPr>
            <a:xfrm>
              <a:off x="434842" y="4290650"/>
              <a:ext cx="13774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/>
                <a:t>П</a:t>
              </a:r>
              <a:r>
                <a:rPr lang="ru-RU" dirty="0" smtClean="0"/>
                <a:t>олитическая</a:t>
              </a:r>
              <a:endParaRPr lang="hu-HU" dirty="0"/>
            </a:p>
          </p:txBody>
        </p:sp>
      </p:grpSp>
      <p:sp>
        <p:nvSpPr>
          <p:cNvPr id="9" name="Háromszög 8"/>
          <p:cNvSpPr/>
          <p:nvPr/>
        </p:nvSpPr>
        <p:spPr>
          <a:xfrm>
            <a:off x="3423089" y="2735083"/>
            <a:ext cx="3579394" cy="889439"/>
          </a:xfrm>
          <a:prstGeom prst="triangle">
            <a:avLst>
              <a:gd name="adj" fmla="val 50397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эк</a:t>
            </a:r>
            <a:r>
              <a:rPr lang="en-US" sz="1600" dirty="0" smtClean="0">
                <a:solidFill>
                  <a:schemeClr val="tx1"/>
                </a:solidFill>
              </a:rPr>
              <a:t>o</a:t>
            </a:r>
            <a:r>
              <a:rPr lang="ru-RU" sz="1600" dirty="0" smtClean="0">
                <a:solidFill>
                  <a:schemeClr val="tx1"/>
                </a:solidFill>
              </a:rPr>
              <a:t>н</a:t>
            </a:r>
            <a:r>
              <a:rPr lang="en-US" sz="1600" dirty="0" smtClean="0">
                <a:solidFill>
                  <a:schemeClr val="tx1"/>
                </a:solidFill>
              </a:rPr>
              <a:t>o</a:t>
            </a:r>
            <a:r>
              <a:rPr lang="ru-RU" sz="1600" dirty="0" smtClean="0">
                <a:solidFill>
                  <a:schemeClr val="tx1"/>
                </a:solidFill>
              </a:rPr>
              <a:t>мическая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0" name="Háromszög 9"/>
          <p:cNvSpPr/>
          <p:nvPr/>
        </p:nvSpPr>
        <p:spPr>
          <a:xfrm>
            <a:off x="3905952" y="1635647"/>
            <a:ext cx="1944403" cy="43204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культурная</a:t>
            </a:r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11" name="Háromszög 10"/>
          <p:cNvSpPr/>
          <p:nvPr/>
        </p:nvSpPr>
        <p:spPr>
          <a:xfrm>
            <a:off x="3419872" y="3639650"/>
            <a:ext cx="3014226" cy="44426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</a:t>
            </a:r>
            <a:r>
              <a:rPr lang="ru-RU" sz="1200" dirty="0" smtClean="0">
                <a:solidFill>
                  <a:schemeClr val="tx1"/>
                </a:solidFill>
              </a:rPr>
              <a:t>дминистративная</a:t>
            </a:r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12" name="Háromszög 11"/>
          <p:cNvSpPr/>
          <p:nvPr/>
        </p:nvSpPr>
        <p:spPr>
          <a:xfrm>
            <a:off x="4393720" y="4083918"/>
            <a:ext cx="3202616" cy="648072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медийная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9" name="Szabadkézi sokszög 18"/>
          <p:cNvSpPr/>
          <p:nvPr/>
        </p:nvSpPr>
        <p:spPr>
          <a:xfrm>
            <a:off x="5775325" y="3000375"/>
            <a:ext cx="1206500" cy="628650"/>
          </a:xfrm>
          <a:custGeom>
            <a:avLst/>
            <a:gdLst>
              <a:gd name="connsiteX0" fmla="*/ 0 w 1206500"/>
              <a:gd name="connsiteY0" fmla="*/ 0 h 628650"/>
              <a:gd name="connsiteX1" fmla="*/ 1206500 w 1206500"/>
              <a:gd name="connsiteY1" fmla="*/ 619125 h 628650"/>
              <a:gd name="connsiteX2" fmla="*/ 384175 w 1206500"/>
              <a:gd name="connsiteY2" fmla="*/ 628650 h 628650"/>
              <a:gd name="connsiteX3" fmla="*/ 0 w 1206500"/>
              <a:gd name="connsiteY3" fmla="*/ 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6500" h="628650">
                <a:moveTo>
                  <a:pt x="0" y="0"/>
                </a:moveTo>
                <a:lnTo>
                  <a:pt x="1206500" y="619125"/>
                </a:lnTo>
                <a:lnTo>
                  <a:pt x="384175" y="628650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110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640960" cy="85725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«Разделение властей» внутри приемной политической</a:t>
            </a:r>
            <a:r>
              <a:rPr lang="en-US" sz="2800" b="1" dirty="0" smtClean="0"/>
              <a:t> </a:t>
            </a:r>
            <a:r>
              <a:rPr lang="ru-RU" sz="2800" b="1" dirty="0" smtClean="0"/>
              <a:t>семьи</a:t>
            </a:r>
            <a:endParaRPr lang="hu-HU" sz="28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649694"/>
              </p:ext>
            </p:extLst>
          </p:nvPr>
        </p:nvGraphicFramePr>
        <p:xfrm>
          <a:off x="251519" y="1188710"/>
          <a:ext cx="8712968" cy="33981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3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0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72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72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5907">
                <a:tc>
                  <a:txBody>
                    <a:bodyPr/>
                    <a:lstStyle/>
                    <a:p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Исполнитель˗ная власть</a:t>
                      </a:r>
                      <a:r>
                        <a:rPr lang="hu-HU" b="1" dirty="0" smtClean="0"/>
                        <a:t> 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Партийная</a:t>
                      </a:r>
                      <a:r>
                        <a:rPr lang="ru-RU" b="1" baseline="0" dirty="0" smtClean="0"/>
                        <a:t> база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Экономическая</a:t>
                      </a:r>
                      <a:r>
                        <a:rPr lang="hu-HU" b="1" dirty="0" smtClean="0"/>
                        <a:t> </a:t>
                      </a:r>
                      <a:r>
                        <a:rPr lang="ru-RU" b="1" dirty="0" smtClean="0"/>
                        <a:t>власть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Me</a:t>
                      </a:r>
                      <a:r>
                        <a:rPr lang="ru-RU" b="1" dirty="0" smtClean="0"/>
                        <a:t>дийная</a:t>
                      </a:r>
                      <a:r>
                        <a:rPr lang="hu-HU" b="1" dirty="0" smtClean="0"/>
                        <a:t> </a:t>
                      </a:r>
                      <a:r>
                        <a:rPr lang="ru-RU" b="1" dirty="0" smtClean="0"/>
                        <a:t>власть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Личное состояние</a:t>
                      </a:r>
                      <a:endParaRPr lang="hu-H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02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Патрон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23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Полигарх</a:t>
                      </a:r>
                      <a:r>
                        <a:rPr lang="hu-HU" b="1" dirty="0" smtClean="0"/>
                        <a:t> (1)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95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Полигарх</a:t>
                      </a:r>
                      <a:r>
                        <a:rPr lang="hu-HU" b="1" dirty="0" smtClean="0"/>
                        <a:t> (2)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833">
                <a:tc>
                  <a:txBody>
                    <a:bodyPr/>
                    <a:lstStyle/>
                    <a:p>
                      <a:r>
                        <a:rPr lang="hu-HU" b="1" dirty="0" smtClean="0"/>
                        <a:t>O</a:t>
                      </a:r>
                      <a:r>
                        <a:rPr lang="ru-RU" b="1" dirty="0" smtClean="0"/>
                        <a:t>лигарх</a:t>
                      </a:r>
                      <a:r>
                        <a:rPr lang="hu-HU" b="1" dirty="0" smtClean="0"/>
                        <a:t> (1)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090">
                <a:tc>
                  <a:txBody>
                    <a:bodyPr/>
                    <a:lstStyle/>
                    <a:p>
                      <a:r>
                        <a:rPr lang="hu-HU" b="1" dirty="0" smtClean="0"/>
                        <a:t>O</a:t>
                      </a:r>
                      <a:r>
                        <a:rPr lang="ru-RU" b="1" dirty="0" smtClean="0"/>
                        <a:t>лигарх</a:t>
                      </a:r>
                      <a:r>
                        <a:rPr lang="hu-HU" b="1" dirty="0" smtClean="0"/>
                        <a:t> (2)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0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Марионетка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06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8712968" cy="85725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Правящие</a:t>
            </a:r>
            <a:r>
              <a:rPr lang="en-US" sz="2400" b="1" dirty="0" smtClean="0"/>
              <a:t> </a:t>
            </a:r>
            <a:r>
              <a:rPr lang="ru-RU" sz="2400" b="1" dirty="0" smtClean="0"/>
              <a:t>элиты</a:t>
            </a:r>
            <a:r>
              <a:rPr lang="en-US" sz="2400" b="1" dirty="0" smtClean="0"/>
              <a:t> </a:t>
            </a:r>
            <a:r>
              <a:rPr lang="ru-RU" sz="2400" b="1" dirty="0" smtClean="0"/>
              <a:t>при</a:t>
            </a:r>
            <a:r>
              <a:rPr lang="en-US" sz="2400" b="1" dirty="0" smtClean="0"/>
              <a:t> </a:t>
            </a:r>
            <a:r>
              <a:rPr lang="ru-RU" sz="2400" b="1" dirty="0" smtClean="0"/>
              <a:t>нелиберальной</a:t>
            </a:r>
            <a:r>
              <a:rPr lang="en-US" sz="2400" b="1" dirty="0" smtClean="0"/>
              <a:t> </a:t>
            </a:r>
            <a:r>
              <a:rPr lang="ru-RU" sz="2400" b="1" dirty="0" smtClean="0"/>
              <a:t>демократии</a:t>
            </a:r>
            <a:r>
              <a:rPr lang="en-US" sz="2400" b="1" dirty="0" smtClean="0"/>
              <a:t>: </a:t>
            </a:r>
            <a:r>
              <a:rPr lang="ru-RU" sz="2400" b="1" dirty="0" smtClean="0"/>
              <a:t>авторитаризм с конкурирующими элитами</a:t>
            </a:r>
            <a:endParaRPr lang="hu-HU" sz="2400" b="1" dirty="0"/>
          </a:p>
        </p:txBody>
      </p:sp>
      <p:sp>
        <p:nvSpPr>
          <p:cNvPr id="4" name="Háromszög 3"/>
          <p:cNvSpPr/>
          <p:nvPr/>
        </p:nvSpPr>
        <p:spPr>
          <a:xfrm>
            <a:off x="3059832" y="987574"/>
            <a:ext cx="3422862" cy="3743218"/>
          </a:xfrm>
          <a:prstGeom prst="triangl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rtlCol="0" anchor="ctr" anchorCtr="0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4" name="Háromszög 13"/>
          <p:cNvSpPr/>
          <p:nvPr/>
        </p:nvSpPr>
        <p:spPr>
          <a:xfrm>
            <a:off x="3707904" y="3362488"/>
            <a:ext cx="1080120" cy="136743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00" dirty="0">
              <a:solidFill>
                <a:schemeClr val="tx1"/>
              </a:solidFill>
            </a:endParaRPr>
          </a:p>
        </p:txBody>
      </p:sp>
      <p:sp>
        <p:nvSpPr>
          <p:cNvPr id="20" name="Háromszög 19"/>
          <p:cNvSpPr/>
          <p:nvPr/>
        </p:nvSpPr>
        <p:spPr>
          <a:xfrm>
            <a:off x="2411760" y="2715766"/>
            <a:ext cx="1296144" cy="20162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21" name="Háromszög 20"/>
          <p:cNvSpPr/>
          <p:nvPr/>
        </p:nvSpPr>
        <p:spPr>
          <a:xfrm>
            <a:off x="971600" y="2715766"/>
            <a:ext cx="1440160" cy="20162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100" dirty="0">
              <a:solidFill>
                <a:schemeClr val="tx1"/>
              </a:solidFill>
            </a:endParaRPr>
          </a:p>
        </p:txBody>
      </p:sp>
      <p:sp>
        <p:nvSpPr>
          <p:cNvPr id="22" name="Háromszög 21"/>
          <p:cNvSpPr/>
          <p:nvPr/>
        </p:nvSpPr>
        <p:spPr>
          <a:xfrm>
            <a:off x="4788024" y="2704654"/>
            <a:ext cx="1080120" cy="20162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23" name="Háromszög 22"/>
          <p:cNvSpPr/>
          <p:nvPr/>
        </p:nvSpPr>
        <p:spPr>
          <a:xfrm>
            <a:off x="5868144" y="1778312"/>
            <a:ext cx="2268650" cy="295367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3995936" y="228371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политиче</a:t>
            </a:r>
            <a:r>
              <a:rPr lang="hu-HU" dirty="0" smtClean="0"/>
              <a:t>c</a:t>
            </a:r>
            <a:r>
              <a:rPr lang="ru-RU" dirty="0" smtClean="0"/>
              <a:t>к</a:t>
            </a:r>
            <a:r>
              <a:rPr lang="hu-HU" dirty="0" smtClean="0"/>
              <a:t>a</a:t>
            </a:r>
            <a:r>
              <a:rPr lang="ru-RU" dirty="0" smtClean="0"/>
              <a:t>я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3851920" y="4049945"/>
            <a:ext cx="792088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секретная</a:t>
            </a:r>
            <a:r>
              <a:rPr lang="en-US" sz="1100" dirty="0" smtClean="0"/>
              <a:t> </a:t>
            </a:r>
            <a:r>
              <a:rPr lang="ru-RU" sz="1100" dirty="0" smtClean="0"/>
              <a:t>служба</a:t>
            </a:r>
            <a:r>
              <a:rPr lang="en-US" sz="1100" dirty="0" smtClean="0"/>
              <a:t>, </a:t>
            </a:r>
            <a:r>
              <a:rPr lang="ru-RU" sz="1100" dirty="0" smtClean="0"/>
              <a:t>военная</a:t>
            </a:r>
            <a:endParaRPr lang="hu-HU" sz="1100" dirty="0"/>
          </a:p>
          <a:p>
            <a:endParaRPr lang="hu-HU" sz="10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1187624" y="4119194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культурная</a:t>
            </a:r>
            <a:endParaRPr lang="hu-HU" sz="1400" dirty="0"/>
          </a:p>
        </p:txBody>
      </p:sp>
      <p:sp>
        <p:nvSpPr>
          <p:cNvPr id="7" name="Szövegdoboz 6"/>
          <p:cNvSpPr txBox="1"/>
          <p:nvPr/>
        </p:nvSpPr>
        <p:spPr>
          <a:xfrm>
            <a:off x="2555776" y="4135898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медийная</a:t>
            </a:r>
            <a:endParaRPr lang="hu-HU" sz="14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4932040" y="4066248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админис˗тративная</a:t>
            </a:r>
            <a:endParaRPr lang="hu-HU" sz="1100" dirty="0"/>
          </a:p>
        </p:txBody>
      </p:sp>
      <p:sp>
        <p:nvSpPr>
          <p:cNvPr id="10" name="Szövegdoboz 9"/>
          <p:cNvSpPr txBox="1"/>
          <p:nvPr/>
        </p:nvSpPr>
        <p:spPr>
          <a:xfrm>
            <a:off x="6300192" y="406624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экономическая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5405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Правящие</a:t>
            </a:r>
            <a:r>
              <a:rPr lang="en-US" sz="2400" b="1" dirty="0"/>
              <a:t> </a:t>
            </a:r>
            <a:r>
              <a:rPr lang="ru-RU" sz="2400" b="1" dirty="0"/>
              <a:t>элиты</a:t>
            </a:r>
            <a:r>
              <a:rPr lang="en-US" sz="2400" b="1" dirty="0"/>
              <a:t> </a:t>
            </a:r>
            <a:r>
              <a:rPr lang="ru-RU" sz="2400" b="1" dirty="0"/>
              <a:t>при</a:t>
            </a:r>
            <a:r>
              <a:rPr lang="en-US" sz="2400" b="1" dirty="0"/>
              <a:t> </a:t>
            </a:r>
            <a:r>
              <a:rPr lang="ru-RU" sz="2400" b="1" dirty="0" smtClean="0"/>
              <a:t>патрональной демократии</a:t>
            </a:r>
            <a:r>
              <a:rPr lang="en-US" sz="2400" b="1" dirty="0" smtClean="0"/>
              <a:t>:</a:t>
            </a:r>
            <a:r>
              <a:rPr lang="hu-HU" sz="2400" b="1" dirty="0" smtClean="0"/>
              <a:t> </a:t>
            </a:r>
            <a:r>
              <a:rPr lang="ru-RU" sz="2400" b="1" dirty="0" smtClean="0"/>
              <a:t>конкурирующие</a:t>
            </a:r>
            <a:r>
              <a:rPr lang="en-US" sz="2400" b="1" dirty="0" smtClean="0"/>
              <a:t> </a:t>
            </a:r>
            <a:r>
              <a:rPr lang="ru-RU" sz="2400" b="1" dirty="0" smtClean="0"/>
              <a:t>патрональные</a:t>
            </a:r>
            <a:r>
              <a:rPr lang="en-US" sz="2400" b="1" dirty="0" smtClean="0"/>
              <a:t> </a:t>
            </a:r>
            <a:r>
              <a:rPr lang="ru-RU" sz="2400" b="1" dirty="0" smtClean="0"/>
              <a:t>сети</a:t>
            </a:r>
            <a:endParaRPr lang="hu-HU" sz="2400" b="1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" name="Szabadkézi sokszög 5"/>
          <p:cNvSpPr/>
          <p:nvPr/>
        </p:nvSpPr>
        <p:spPr>
          <a:xfrm>
            <a:off x="5377543" y="1556657"/>
            <a:ext cx="3352800" cy="3178629"/>
          </a:xfrm>
          <a:custGeom>
            <a:avLst/>
            <a:gdLst>
              <a:gd name="connsiteX0" fmla="*/ 0 w 3352800"/>
              <a:gd name="connsiteY0" fmla="*/ 3178629 h 3178629"/>
              <a:gd name="connsiteX1" fmla="*/ 805543 w 3352800"/>
              <a:gd name="connsiteY1" fmla="*/ 0 h 3178629"/>
              <a:gd name="connsiteX2" fmla="*/ 3352800 w 3352800"/>
              <a:gd name="connsiteY2" fmla="*/ 3167743 h 3178629"/>
              <a:gd name="connsiteX3" fmla="*/ 0 w 3352800"/>
              <a:gd name="connsiteY3" fmla="*/ 3178629 h 3178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2800" h="3178629">
                <a:moveTo>
                  <a:pt x="0" y="3178629"/>
                </a:moveTo>
                <a:lnTo>
                  <a:pt x="805543" y="0"/>
                </a:lnTo>
                <a:lnTo>
                  <a:pt x="3352800" y="3167743"/>
                </a:lnTo>
                <a:lnTo>
                  <a:pt x="0" y="3178629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abadkézi sokszög 7"/>
          <p:cNvSpPr/>
          <p:nvPr/>
        </p:nvSpPr>
        <p:spPr>
          <a:xfrm>
            <a:off x="544286" y="987574"/>
            <a:ext cx="4822371" cy="3744686"/>
          </a:xfrm>
          <a:custGeom>
            <a:avLst/>
            <a:gdLst>
              <a:gd name="connsiteX0" fmla="*/ 4822371 w 4822371"/>
              <a:gd name="connsiteY0" fmla="*/ 3744686 h 3744686"/>
              <a:gd name="connsiteX1" fmla="*/ 3668485 w 4822371"/>
              <a:gd name="connsiteY1" fmla="*/ 0 h 3744686"/>
              <a:gd name="connsiteX2" fmla="*/ 0 w 4822371"/>
              <a:gd name="connsiteY2" fmla="*/ 3712029 h 3744686"/>
              <a:gd name="connsiteX3" fmla="*/ 4822371 w 4822371"/>
              <a:gd name="connsiteY3" fmla="*/ 3744686 h 3744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2371" h="3744686">
                <a:moveTo>
                  <a:pt x="4822371" y="3744686"/>
                </a:moveTo>
                <a:lnTo>
                  <a:pt x="3668485" y="0"/>
                </a:lnTo>
                <a:lnTo>
                  <a:pt x="0" y="3712029"/>
                </a:lnTo>
                <a:lnTo>
                  <a:pt x="4822371" y="374468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547664" y="379588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Политическая</a:t>
            </a:r>
            <a:r>
              <a:rPr lang="hu-HU" dirty="0" smtClean="0"/>
              <a:t> (</a:t>
            </a:r>
            <a:r>
              <a:rPr lang="ru-RU" dirty="0" smtClean="0"/>
              <a:t>правящая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6804248" y="379588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Политическая</a:t>
            </a:r>
            <a:r>
              <a:rPr lang="hu-HU" dirty="0" smtClean="0"/>
              <a:t> (o</a:t>
            </a:r>
            <a:r>
              <a:rPr lang="ru-RU" dirty="0" smtClean="0"/>
              <a:t>ппозиция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7" name="Háromszög 6"/>
          <p:cNvSpPr/>
          <p:nvPr/>
        </p:nvSpPr>
        <p:spPr>
          <a:xfrm>
            <a:off x="4211961" y="4064602"/>
            <a:ext cx="1152128" cy="66738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72000"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</a:rPr>
              <a:t>с</a:t>
            </a:r>
            <a:r>
              <a:rPr lang="en-US" sz="900" dirty="0" smtClean="0">
                <a:solidFill>
                  <a:schemeClr val="tx1"/>
                </a:solidFill>
              </a:rPr>
              <a:t>e</a:t>
            </a:r>
            <a:r>
              <a:rPr lang="ru-RU" sz="900" dirty="0" smtClean="0">
                <a:solidFill>
                  <a:schemeClr val="tx1"/>
                </a:solidFill>
              </a:rPr>
              <a:t>кр</a:t>
            </a:r>
            <a:r>
              <a:rPr lang="en-US" sz="900" dirty="0" smtClean="0">
                <a:solidFill>
                  <a:schemeClr val="tx1"/>
                </a:solidFill>
              </a:rPr>
              <a:t>e</a:t>
            </a:r>
            <a:r>
              <a:rPr lang="ru-RU" sz="900" dirty="0" smtClean="0">
                <a:solidFill>
                  <a:schemeClr val="tx1"/>
                </a:solidFill>
              </a:rPr>
              <a:t>тная</a:t>
            </a:r>
            <a:r>
              <a:rPr lang="en-US" sz="900" dirty="0" smtClean="0">
                <a:solidFill>
                  <a:schemeClr val="tx1"/>
                </a:solidFill>
              </a:rPr>
              <a:t> </a:t>
            </a:r>
            <a:r>
              <a:rPr lang="ru-RU" sz="900" dirty="0" smtClean="0">
                <a:solidFill>
                  <a:schemeClr val="tx1"/>
                </a:solidFill>
              </a:rPr>
              <a:t>служба</a:t>
            </a:r>
            <a:r>
              <a:rPr lang="en-US" sz="900" dirty="0" smtClean="0">
                <a:solidFill>
                  <a:schemeClr val="tx1"/>
                </a:solidFill>
              </a:rPr>
              <a:t>, </a:t>
            </a:r>
            <a:r>
              <a:rPr lang="ru-RU" sz="900" dirty="0" smtClean="0">
                <a:solidFill>
                  <a:schemeClr val="tx1"/>
                </a:solidFill>
              </a:rPr>
              <a:t>военная</a:t>
            </a:r>
            <a:r>
              <a:rPr lang="hu-HU" sz="900" dirty="0" smtClean="0">
                <a:solidFill>
                  <a:schemeClr val="tx1"/>
                </a:solidFill>
              </a:rPr>
              <a:t> </a:t>
            </a:r>
            <a:r>
              <a:rPr lang="en-US" sz="900" dirty="0" smtClean="0">
                <a:solidFill>
                  <a:schemeClr val="tx1"/>
                </a:solidFill>
              </a:rPr>
              <a:t>(</a:t>
            </a:r>
            <a:r>
              <a:rPr lang="hu-HU" sz="900" dirty="0" smtClean="0">
                <a:solidFill>
                  <a:schemeClr val="tx1"/>
                </a:solidFill>
              </a:rPr>
              <a:t>1</a:t>
            </a:r>
            <a:r>
              <a:rPr lang="en-US" sz="900" dirty="0" smtClean="0">
                <a:solidFill>
                  <a:schemeClr val="tx1"/>
                </a:solidFill>
              </a:rPr>
              <a:t>)</a:t>
            </a:r>
            <a:endParaRPr lang="hu-HU" sz="900" dirty="0">
              <a:solidFill>
                <a:schemeClr val="tx1"/>
              </a:solidFill>
            </a:endParaRPr>
          </a:p>
        </p:txBody>
      </p:sp>
      <p:sp>
        <p:nvSpPr>
          <p:cNvPr id="15" name="Háromszög 14"/>
          <p:cNvSpPr/>
          <p:nvPr/>
        </p:nvSpPr>
        <p:spPr>
          <a:xfrm>
            <a:off x="3059832" y="2069102"/>
            <a:ext cx="3579394" cy="889439"/>
          </a:xfrm>
          <a:prstGeom prst="triangle">
            <a:avLst>
              <a:gd name="adj" fmla="val 50397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        </a:t>
            </a:r>
            <a:r>
              <a:rPr lang="ru-RU" dirty="0" smtClean="0">
                <a:solidFill>
                  <a:schemeClr val="tx1"/>
                </a:solidFill>
              </a:rPr>
              <a:t>экономическая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6" name="Háromszög 15"/>
          <p:cNvSpPr/>
          <p:nvPr/>
        </p:nvSpPr>
        <p:spPr>
          <a:xfrm>
            <a:off x="3635896" y="1851669"/>
            <a:ext cx="2689348" cy="217433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культурн</a:t>
            </a:r>
            <a:r>
              <a:rPr lang="en-US" sz="1400" dirty="0" smtClean="0">
                <a:solidFill>
                  <a:schemeClr val="tx1"/>
                </a:solidFill>
              </a:rPr>
              <a:t>a</a:t>
            </a:r>
            <a:r>
              <a:rPr lang="ru-RU" sz="1400" dirty="0" smtClean="0">
                <a:solidFill>
                  <a:schemeClr val="tx1"/>
                </a:solidFill>
              </a:rPr>
              <a:t>я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8" name="Háromszög 17"/>
          <p:cNvSpPr/>
          <p:nvPr/>
        </p:nvSpPr>
        <p:spPr>
          <a:xfrm>
            <a:off x="3203848" y="2973669"/>
            <a:ext cx="3312368" cy="44426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</a:t>
            </a:r>
            <a:r>
              <a:rPr lang="ru-RU" sz="1400" dirty="0" smtClean="0">
                <a:solidFill>
                  <a:schemeClr val="tx1"/>
                </a:solidFill>
              </a:rPr>
              <a:t>дминистративн</a:t>
            </a:r>
            <a:r>
              <a:rPr lang="ru-RU" sz="1600" dirty="0" smtClean="0">
                <a:solidFill>
                  <a:schemeClr val="tx1"/>
                </a:solidFill>
              </a:rPr>
              <a:t>ая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9" name="Háromszög 18"/>
          <p:cNvSpPr/>
          <p:nvPr/>
        </p:nvSpPr>
        <p:spPr>
          <a:xfrm>
            <a:off x="3436611" y="3417937"/>
            <a:ext cx="3202616" cy="648072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медийная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20" name="Háromszög 19"/>
          <p:cNvSpPr/>
          <p:nvPr/>
        </p:nvSpPr>
        <p:spPr>
          <a:xfrm>
            <a:off x="5364089" y="4371950"/>
            <a:ext cx="534020" cy="360040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с</a:t>
            </a:r>
            <a:r>
              <a:rPr lang="hu-HU" sz="800" dirty="0" smtClean="0">
                <a:solidFill>
                  <a:schemeClr val="tx1"/>
                </a:solidFill>
              </a:rPr>
              <a:t> </a:t>
            </a:r>
            <a:r>
              <a:rPr lang="ru-RU" sz="800" dirty="0" smtClean="0">
                <a:solidFill>
                  <a:schemeClr val="tx1"/>
                </a:solidFill>
              </a:rPr>
              <a:t>с</a:t>
            </a:r>
            <a:r>
              <a:rPr lang="hu-HU" sz="800" dirty="0" smtClean="0">
                <a:solidFill>
                  <a:schemeClr val="tx1"/>
                </a:solidFill>
              </a:rPr>
              <a:t>., </a:t>
            </a:r>
            <a:r>
              <a:rPr lang="ru-RU" sz="800" dirty="0" smtClean="0">
                <a:solidFill>
                  <a:schemeClr val="tx1"/>
                </a:solidFill>
              </a:rPr>
              <a:t>в.</a:t>
            </a:r>
            <a:r>
              <a:rPr lang="hu-HU" sz="800" dirty="0" smtClean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(</a:t>
            </a:r>
            <a:r>
              <a:rPr lang="hu-HU" sz="800" dirty="0" smtClean="0">
                <a:solidFill>
                  <a:schemeClr val="tx1"/>
                </a:solidFill>
              </a:rPr>
              <a:t>2</a:t>
            </a:r>
            <a:r>
              <a:rPr lang="en-US" sz="800" dirty="0" smtClean="0">
                <a:solidFill>
                  <a:schemeClr val="tx1"/>
                </a:solidFill>
              </a:rPr>
              <a:t>)</a:t>
            </a:r>
            <a:endParaRPr lang="hu-HU" sz="800" dirty="0">
              <a:solidFill>
                <a:schemeClr val="tx1"/>
              </a:solidFill>
            </a:endParaRPr>
          </a:p>
        </p:txBody>
      </p:sp>
      <p:sp>
        <p:nvSpPr>
          <p:cNvPr id="17" name="Szabadkézi sokszög 16"/>
          <p:cNvSpPr/>
          <p:nvPr/>
        </p:nvSpPr>
        <p:spPr>
          <a:xfrm>
            <a:off x="4586630" y="2069102"/>
            <a:ext cx="1345997" cy="886239"/>
          </a:xfrm>
          <a:custGeom>
            <a:avLst/>
            <a:gdLst>
              <a:gd name="connsiteX0" fmla="*/ 0 w 1345997"/>
              <a:gd name="connsiteY0" fmla="*/ 138989 h 877824"/>
              <a:gd name="connsiteX1" fmla="*/ 270663 w 1345997"/>
              <a:gd name="connsiteY1" fmla="*/ 0 h 877824"/>
              <a:gd name="connsiteX2" fmla="*/ 1345997 w 1345997"/>
              <a:gd name="connsiteY2" fmla="*/ 526694 h 877824"/>
              <a:gd name="connsiteX3" fmla="*/ 1243584 w 1345997"/>
              <a:gd name="connsiteY3" fmla="*/ 877824 h 877824"/>
              <a:gd name="connsiteX4" fmla="*/ 256032 w 1345997"/>
              <a:gd name="connsiteY4" fmla="*/ 877824 h 877824"/>
              <a:gd name="connsiteX5" fmla="*/ 0 w 1345997"/>
              <a:gd name="connsiteY5" fmla="*/ 138989 h 877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5997" h="877824">
                <a:moveTo>
                  <a:pt x="0" y="138989"/>
                </a:moveTo>
                <a:lnTo>
                  <a:pt x="270663" y="0"/>
                </a:lnTo>
                <a:lnTo>
                  <a:pt x="1345997" y="526694"/>
                </a:lnTo>
                <a:lnTo>
                  <a:pt x="1243584" y="877824"/>
                </a:lnTo>
                <a:lnTo>
                  <a:pt x="256032" y="877824"/>
                </a:lnTo>
                <a:lnTo>
                  <a:pt x="0" y="138989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953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8712968" cy="709587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Правящие</a:t>
            </a:r>
            <a:r>
              <a:rPr lang="en-US" sz="2400" b="1" dirty="0"/>
              <a:t> </a:t>
            </a:r>
            <a:r>
              <a:rPr lang="ru-RU" sz="2400" b="1" dirty="0"/>
              <a:t>элиты</a:t>
            </a:r>
            <a:r>
              <a:rPr lang="en-US" sz="2400" b="1" dirty="0"/>
              <a:t> </a:t>
            </a:r>
            <a:r>
              <a:rPr lang="ru-RU" sz="2400" b="1" dirty="0"/>
              <a:t>при</a:t>
            </a:r>
            <a:r>
              <a:rPr lang="en-US" sz="2400" b="1" dirty="0"/>
              <a:t> </a:t>
            </a:r>
            <a:r>
              <a:rPr lang="ru-RU" sz="2400" b="1" dirty="0" smtClean="0"/>
              <a:t>бюрократической</a:t>
            </a:r>
            <a:r>
              <a:rPr lang="en-US" sz="2400" b="1" dirty="0" smtClean="0"/>
              <a:t> </a:t>
            </a:r>
            <a:r>
              <a:rPr lang="ru-RU" sz="2400" b="1" dirty="0" smtClean="0"/>
              <a:t>автократии</a:t>
            </a:r>
            <a:r>
              <a:rPr lang="en-US" sz="2400" b="1" dirty="0" smtClean="0"/>
              <a:t>:</a:t>
            </a:r>
            <a:r>
              <a:rPr lang="hu-HU" sz="2400" b="1" dirty="0" smtClean="0"/>
              <a:t> </a:t>
            </a:r>
            <a:br>
              <a:rPr lang="hu-HU" sz="2400" b="1" dirty="0" smtClean="0"/>
            </a:br>
            <a:r>
              <a:rPr lang="ru-RU" sz="2400" b="1" dirty="0" smtClean="0"/>
              <a:t>доминирующая</a:t>
            </a:r>
            <a:r>
              <a:rPr lang="en-US" sz="2400" b="1" dirty="0" smtClean="0"/>
              <a:t> </a:t>
            </a:r>
            <a:r>
              <a:rPr lang="ru-RU" sz="2400" b="1" dirty="0" smtClean="0"/>
              <a:t>партийная</a:t>
            </a:r>
            <a:r>
              <a:rPr lang="en-US" sz="2400" b="1" dirty="0" smtClean="0"/>
              <a:t> </a:t>
            </a:r>
            <a:r>
              <a:rPr lang="ru-RU" sz="2400" b="1" dirty="0" smtClean="0"/>
              <a:t>элита</a:t>
            </a:r>
            <a:endParaRPr lang="hu-HU" sz="2400" b="1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Háromszög 3"/>
          <p:cNvSpPr/>
          <p:nvPr/>
        </p:nvSpPr>
        <p:spPr>
          <a:xfrm>
            <a:off x="1349428" y="915566"/>
            <a:ext cx="5742851" cy="3672408"/>
          </a:xfrm>
          <a:prstGeom prst="triangl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rtlCol="0" anchor="t" anchorCtr="0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6" name="Szabadkézi sokszög 5"/>
          <p:cNvSpPr/>
          <p:nvPr/>
        </p:nvSpPr>
        <p:spPr>
          <a:xfrm>
            <a:off x="4751595" y="1419622"/>
            <a:ext cx="2700725" cy="2028930"/>
          </a:xfrm>
          <a:custGeom>
            <a:avLst/>
            <a:gdLst>
              <a:gd name="connsiteX0" fmla="*/ 0 w 2412694"/>
              <a:gd name="connsiteY0" fmla="*/ 1806766 h 1806766"/>
              <a:gd name="connsiteX1" fmla="*/ 2412694 w 2412694"/>
              <a:gd name="connsiteY1" fmla="*/ 1806766 h 1806766"/>
              <a:gd name="connsiteX2" fmla="*/ 771180 w 2412694"/>
              <a:gd name="connsiteY2" fmla="*/ 0 h 1806766"/>
              <a:gd name="connsiteX3" fmla="*/ 0 w 2412694"/>
              <a:gd name="connsiteY3" fmla="*/ 1806766 h 1806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2694" h="1806766">
                <a:moveTo>
                  <a:pt x="0" y="1806766"/>
                </a:moveTo>
                <a:lnTo>
                  <a:pt x="2412694" y="1806766"/>
                </a:lnTo>
                <a:lnTo>
                  <a:pt x="771180" y="0"/>
                </a:lnTo>
                <a:lnTo>
                  <a:pt x="0" y="180676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000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экономическая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3" name="Szabadkézi sokszög 12"/>
          <p:cNvSpPr/>
          <p:nvPr/>
        </p:nvSpPr>
        <p:spPr>
          <a:xfrm>
            <a:off x="2051720" y="1779662"/>
            <a:ext cx="1656185" cy="1656184"/>
          </a:xfrm>
          <a:custGeom>
            <a:avLst/>
            <a:gdLst>
              <a:gd name="connsiteX0" fmla="*/ 0 w 1740665"/>
              <a:gd name="connsiteY0" fmla="*/ 1850834 h 1850834"/>
              <a:gd name="connsiteX1" fmla="*/ 1740665 w 1740665"/>
              <a:gd name="connsiteY1" fmla="*/ 1850834 h 1850834"/>
              <a:gd name="connsiteX2" fmla="*/ 1740665 w 1740665"/>
              <a:gd name="connsiteY2" fmla="*/ 0 h 1850834"/>
              <a:gd name="connsiteX3" fmla="*/ 0 w 1740665"/>
              <a:gd name="connsiteY3" fmla="*/ 1850834 h 1850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0665" h="1850834">
                <a:moveTo>
                  <a:pt x="0" y="1850834"/>
                </a:moveTo>
                <a:lnTo>
                  <a:pt x="1740665" y="1850834"/>
                </a:lnTo>
                <a:lnTo>
                  <a:pt x="1740665" y="0"/>
                </a:lnTo>
                <a:lnTo>
                  <a:pt x="0" y="1850834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936000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</a:t>
            </a:r>
            <a:r>
              <a:rPr lang="ru-RU" sz="1600" dirty="0" smtClean="0">
                <a:solidFill>
                  <a:schemeClr val="tx1"/>
                </a:solidFill>
              </a:rPr>
              <a:t>дминис</a:t>
            </a:r>
            <a:r>
              <a:rPr lang="en-US" sz="1600" dirty="0" smtClean="0">
                <a:solidFill>
                  <a:schemeClr val="tx1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тративная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4" name="Háromszög 13"/>
          <p:cNvSpPr/>
          <p:nvPr/>
        </p:nvSpPr>
        <p:spPr>
          <a:xfrm>
            <a:off x="3275856" y="2503543"/>
            <a:ext cx="1656184" cy="20162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</a:rPr>
              <a:t>c</a:t>
            </a:r>
            <a:r>
              <a:rPr lang="ru-RU" sz="1400" dirty="0" smtClean="0">
                <a:solidFill>
                  <a:schemeClr val="tx1"/>
                </a:solidFill>
              </a:rPr>
              <a:t>екрет</a:t>
            </a:r>
            <a:r>
              <a:rPr lang="hu-HU" sz="1400" dirty="0" smtClean="0">
                <a:solidFill>
                  <a:schemeClr val="tx1"/>
                </a:solidFill>
              </a:rPr>
              <a:t>-</a:t>
            </a:r>
            <a:r>
              <a:rPr lang="ru-RU" sz="1400" dirty="0" smtClean="0">
                <a:solidFill>
                  <a:schemeClr val="tx1"/>
                </a:solidFill>
              </a:rPr>
              <a:t>ная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служба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военная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5" name="Derékszögű háromszög 14"/>
          <p:cNvSpPr/>
          <p:nvPr/>
        </p:nvSpPr>
        <p:spPr>
          <a:xfrm flipH="1">
            <a:off x="1115616" y="3651870"/>
            <a:ext cx="1944216" cy="792088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медийная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6" name="Derékszögű háromszög 15"/>
          <p:cNvSpPr/>
          <p:nvPr/>
        </p:nvSpPr>
        <p:spPr>
          <a:xfrm>
            <a:off x="4932040" y="3651870"/>
            <a:ext cx="3240360" cy="864096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культурная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3635896" y="1635646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политическая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138807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0" y="1995686"/>
            <a:ext cx="89644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6000" b="1" i="1" dirty="0" smtClean="0"/>
              <a:t> </a:t>
            </a:r>
            <a:r>
              <a:rPr lang="ru-RU" sz="6000" b="1" i="1" dirty="0" smtClean="0"/>
              <a:t>Благодарю за внимание</a:t>
            </a:r>
            <a:endParaRPr lang="hu-HU" sz="6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528075"/>
              </p:ext>
            </p:extLst>
          </p:nvPr>
        </p:nvGraphicFramePr>
        <p:xfrm>
          <a:off x="72008" y="243046"/>
          <a:ext cx="8964488" cy="4632960"/>
        </p:xfrm>
        <a:graphic>
          <a:graphicData uri="http://schemas.openxmlformats.org/drawingml/2006/table">
            <a:tbl>
              <a:tblPr/>
              <a:tblGrid>
                <a:gridCol w="216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191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+mn-lt"/>
                          <a:ea typeface="Calibri"/>
                          <a:cs typeface="Times New Roman"/>
                        </a:rPr>
                        <a:t>Янош</a:t>
                      </a:r>
                      <a:r>
                        <a:rPr lang="ru-RU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 Корнаи: характерные черты демократии, автократии и диктатуры</a:t>
                      </a:r>
                      <a:endParaRPr lang="hu-H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7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8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Демократия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Автократия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Диктатура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43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П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Р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Ч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Н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Ы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Правительство</a:t>
                      </a:r>
                      <a:r>
                        <a:rPr lang="ru-RU" sz="14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можно сместить путем мирных и цивилизованных процедур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Правительство</a:t>
                      </a:r>
                      <a:r>
                        <a:rPr lang="ru-RU" sz="14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нельзя сместить путем мирных и цивилизованных процедур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Правительство</a:t>
                      </a:r>
                      <a:r>
                        <a:rPr lang="ru-RU" sz="14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нельзя сместить путем мирных и цивилизованных процедур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144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Действуют устоявшиеся институты, которые по общему согласию обеспечивают подотчетность власти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Институты, которые по общему согласию гарантируют подотчетность власти, являются слабыми или формальными.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Институты, которые обеспечивают /гарантируют подотчетность властей, не существуют.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43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hu-HU" sz="14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Существует легальная парламентская оппозиция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много партий участвует в выборах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Существует легальная парламентская оппозиция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много партий участвует в выборах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Легальная парламентская оппозиция отсутствует, в выборах участвует только одна партия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62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hu-HU" sz="14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Нет террора (широкомасштабного содержания людей в лагерях принудительного труда и казней)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Нет террора (широкомасштабного содержания людей в лагерях принудительного труда и казней)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однако против политических противников используются различные средства принуждения (тюремное заключение по сфабрикованным обвинениям или убийства по политическим мотивам)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Имеет место террор (широкомасштабное содержание людей в лагерях принудительного труда и казни)</a:t>
                      </a:r>
                      <a:endParaRPr lang="hu-HU" sz="1400" b="1" i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528075"/>
              </p:ext>
            </p:extLst>
          </p:nvPr>
        </p:nvGraphicFramePr>
        <p:xfrm>
          <a:off x="35496" y="312390"/>
          <a:ext cx="9001000" cy="4419600"/>
        </p:xfrm>
        <a:graphic>
          <a:graphicData uri="http://schemas.openxmlformats.org/drawingml/2006/table">
            <a:tbl>
              <a:tblPr/>
              <a:tblGrid>
                <a:gridCol w="21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191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+mn-lt"/>
                          <a:ea typeface="Calibri"/>
                          <a:cs typeface="Times New Roman"/>
                        </a:rPr>
                        <a:t>Янош</a:t>
                      </a:r>
                      <a:r>
                        <a:rPr lang="ru-RU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 Корнаи: характерные черты демократии, автократии и диктатуры</a:t>
                      </a:r>
                      <a:endParaRPr lang="hu-H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7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8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Демократия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Автократия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Диктатура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430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Т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О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Р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Ч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Н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Ы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 dirty="0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Репрессивные меры против парламентской оппозиции не применяются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Против парламентской оппозиции</a:t>
                      </a:r>
                      <a:r>
                        <a:rPr lang="ru-RU" sz="12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применяются репрессивные меры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Парламентская оппозиция отсутствует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43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hu-HU" sz="12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Институты «сдержек и противовесов» активно действуют и являются независимыми.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Институты «сдержек и противовесов» слабые и несамостоятельные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Не были созданы институты , которые могли бы действовать в качестве «сдержек и противовесов»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3144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hu-HU" sz="12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Относительно небольшое число официальных должностных лиц назначено правящей политической группировкой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Правящая политическая группировка назначает свои кадры практически на все важные государственные посты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Правящая политическая группировка назначает свои кадры на все важные государственные посты</a:t>
                      </a:r>
                      <a:endParaRPr lang="hu-HU" sz="1200" b="1" i="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144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hu-HU" sz="12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Гражданский</a:t>
                      </a:r>
                      <a:r>
                        <a:rPr lang="ru-RU" sz="12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протест против правительства не ограничивается законом; сильное гражданское общество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Гражданский</a:t>
                      </a:r>
                      <a:r>
                        <a:rPr lang="ru-RU" sz="12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протест против правительства не ограничивается законом; слабое гражданское общество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Гражданский</a:t>
                      </a:r>
                      <a:r>
                        <a:rPr lang="ru-RU" sz="12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протест против правительства запрещен законом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085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hu-HU" sz="12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Заинтересованные лица и их организации в различных формах и в соответствующей степени принимают участие в подготовке к принятию решений (значительный</a:t>
                      </a:r>
                      <a:r>
                        <a:rPr lang="ru-RU" sz="12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уровень участия)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Существуют предусмотренные законом рамки для участия в принятии решений, но они практически не функционируют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Участие не предусмотрено даже формально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3144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hu-HU" sz="12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Свобода прессы гарантируется законом, и ее соблюдение обеспечивается в</a:t>
                      </a:r>
                      <a:r>
                        <a:rPr lang="ru-RU" sz="12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принудительном порядке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Свобода прессы ограничивается юридическими</a:t>
                      </a:r>
                      <a:r>
                        <a:rPr lang="ru-RU" sz="12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и экономическими средствами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latin typeface="+mn-lt"/>
                          <a:ea typeface="Calibri"/>
                          <a:cs typeface="Times New Roman"/>
                        </a:rPr>
                        <a:t>Свобода</a:t>
                      </a:r>
                      <a:r>
                        <a:rPr lang="ru-RU" sz="12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прессы отсутствует</a:t>
                      </a:r>
                      <a:endParaRPr lang="hu-HU" sz="12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7504" y="205979"/>
            <a:ext cx="8928992" cy="925611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Политические институциональные системы посткоммунистических стран</a:t>
            </a:r>
            <a:r>
              <a:rPr lang="hu-HU" sz="2400" b="1" dirty="0" smtClean="0"/>
              <a:t/>
            </a:r>
            <a:br>
              <a:rPr lang="hu-HU" sz="2400" b="1" dirty="0" smtClean="0"/>
            </a:br>
            <a:r>
              <a:rPr lang="hu-HU" sz="2400" b="1" dirty="0" smtClean="0"/>
              <a:t>(</a:t>
            </a:r>
            <a:r>
              <a:rPr lang="ru-RU" sz="2400" b="1" dirty="0">
                <a:ea typeface="Calibri"/>
                <a:cs typeface="Times New Roman"/>
              </a:rPr>
              <a:t>Янош </a:t>
            </a:r>
            <a:r>
              <a:rPr lang="ru-RU" sz="2400" b="1" dirty="0" smtClean="0">
                <a:ea typeface="Calibri"/>
                <a:cs typeface="Times New Roman"/>
              </a:rPr>
              <a:t>Корнаи</a:t>
            </a:r>
            <a:r>
              <a:rPr lang="hu-HU" sz="2400" b="1" dirty="0" smtClean="0"/>
              <a:t>)</a:t>
            </a:r>
            <a:endParaRPr lang="hu-HU" sz="24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490307"/>
              </p:ext>
            </p:extLst>
          </p:nvPr>
        </p:nvGraphicFramePr>
        <p:xfrm>
          <a:off x="457200" y="1419622"/>
          <a:ext cx="8229600" cy="29283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Calibri"/>
                          <a:ea typeface="Calibri"/>
                          <a:cs typeface="Times New Roman"/>
                        </a:rPr>
                        <a:t>Демократии</a:t>
                      </a:r>
                      <a:endParaRPr lang="hu-H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2400" b="1" dirty="0" smtClean="0">
                          <a:latin typeface="Calibri"/>
                          <a:ea typeface="Calibri"/>
                          <a:cs typeface="Times New Roman"/>
                        </a:rPr>
                        <a:t>втократии</a:t>
                      </a:r>
                      <a:endParaRPr lang="hu-H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Calibri"/>
                          <a:ea typeface="Calibri"/>
                          <a:cs typeface="Times New Roman"/>
                        </a:rPr>
                        <a:t>Диктатуры</a:t>
                      </a:r>
                      <a:endParaRPr lang="hu-H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6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лбания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Болгария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Хорватия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Чехия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Эстония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Грузия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Латвия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Литва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Ma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кедония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 , Mo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лдавия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Польша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Румыния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Сербия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Словакия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Словения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Украина</a:t>
                      </a:r>
                      <a:endParaRPr lang="hu-HU" sz="18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рмения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A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зербайджан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Белоруссия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Венгрия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b="0" i="0" dirty="0" err="1" smtClean="0">
                          <a:latin typeface="Calibri"/>
                          <a:ea typeface="Calibri"/>
                          <a:cs typeface="Times New Roman"/>
                        </a:rPr>
                        <a:t>Ka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захстан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K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иргизия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Россия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Ta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джикистан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T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уркмения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Узбекистан</a:t>
                      </a:r>
                      <a:endParaRPr lang="hu-HU" sz="18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Китай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Вьетнам</a:t>
                      </a:r>
                      <a:r>
                        <a:rPr lang="hu-HU" sz="1800" b="0" i="0" dirty="0" smtClean="0">
                          <a:latin typeface="+mn-lt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800" b="0" i="0" dirty="0" smtClean="0">
                          <a:latin typeface="+mn-lt"/>
                          <a:ea typeface="Calibri"/>
                          <a:cs typeface="Times New Roman"/>
                        </a:rPr>
                        <a:t> Северная</a:t>
                      </a:r>
                      <a:endParaRPr lang="hu-HU" sz="1800" b="0" i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dirty="0" err="1" smtClean="0">
                          <a:latin typeface="+mn-lt"/>
                          <a:ea typeface="Calibri"/>
                          <a:cs typeface="Times New Roman"/>
                        </a:rPr>
                        <a:t>Ko</a:t>
                      </a:r>
                      <a:r>
                        <a:rPr lang="ru-RU" sz="1800" b="0" i="0" dirty="0" smtClean="0">
                          <a:latin typeface="+mn-lt"/>
                          <a:ea typeface="Calibri"/>
                          <a:cs typeface="Times New Roman"/>
                        </a:rPr>
                        <a:t>рея</a:t>
                      </a:r>
                      <a:endParaRPr lang="hu-HU" sz="18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553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Проблемы политико</a:t>
            </a:r>
            <a:r>
              <a:rPr lang="hu-HU" sz="3600" b="1" dirty="0" smtClean="0"/>
              <a:t>-</a:t>
            </a:r>
            <a:r>
              <a:rPr lang="ru-RU" sz="3600" b="1" dirty="0" smtClean="0"/>
              <a:t>институционального</a:t>
            </a:r>
            <a:r>
              <a:rPr lang="hu-HU" sz="3600" b="1" dirty="0" smtClean="0"/>
              <a:t> </a:t>
            </a:r>
            <a:r>
              <a:rPr lang="ru-RU" sz="3600" b="1" dirty="0" smtClean="0"/>
              <a:t>подхода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37518"/>
            <a:ext cx="8229600" cy="3394472"/>
          </a:xfrm>
        </p:spPr>
        <p:txBody>
          <a:bodyPr>
            <a:normAutofit fontScale="70000" lnSpcReduction="20000"/>
          </a:bodyPr>
          <a:lstStyle/>
          <a:p>
            <a:r>
              <a:rPr lang="ru-RU" sz="2800" b="1" dirty="0" smtClean="0"/>
              <a:t>В каждой категории содержатся гетерогенные наборы случаев</a:t>
            </a:r>
            <a:r>
              <a:rPr lang="hu-HU" sz="2800" b="1" dirty="0" smtClean="0"/>
              <a:t>.</a:t>
            </a:r>
            <a:endParaRPr lang="en-US" sz="2800" b="1" dirty="0" smtClean="0"/>
          </a:p>
          <a:p>
            <a:r>
              <a:rPr lang="ru-RU" sz="2800" b="1" dirty="0" smtClean="0"/>
              <a:t>Анализ ограничивается политическим уровнем</a:t>
            </a:r>
            <a:r>
              <a:rPr lang="en-US" sz="2800" b="1" dirty="0" smtClean="0"/>
              <a:t> level, </a:t>
            </a:r>
            <a:r>
              <a:rPr lang="ru-RU" sz="2800" b="1" dirty="0" smtClean="0"/>
              <a:t>не уделяется внимания связанным с ним социологическим и экономическим структурам</a:t>
            </a:r>
            <a:r>
              <a:rPr lang="hu-HU" sz="2800" b="1" dirty="0" smtClean="0"/>
              <a:t>.</a:t>
            </a:r>
            <a:endParaRPr lang="en-US" sz="2800" b="1" dirty="0" smtClean="0"/>
          </a:p>
          <a:p>
            <a:endParaRPr lang="en-US" sz="2800" b="1" dirty="0">
              <a:sym typeface="Wingdings" panose="05000000000000000000" pitchFamily="2" charset="2"/>
            </a:endParaRPr>
          </a:p>
          <a:p>
            <a:r>
              <a:rPr lang="ru-RU" sz="2800" b="1" dirty="0" smtClean="0">
                <a:sym typeface="Wingdings" panose="05000000000000000000" pitchFamily="2" charset="2"/>
              </a:rPr>
              <a:t>Как можно включить в типологию посткоммунистических</a:t>
            </a:r>
            <a:r>
              <a:rPr lang="en-US" sz="2800" b="1" dirty="0" smtClean="0">
                <a:sym typeface="Wingdings" panose="05000000000000000000" pitchFamily="2" charset="2"/>
              </a:rPr>
              <a:t> </a:t>
            </a:r>
            <a:r>
              <a:rPr lang="ru-RU" sz="2800" b="1" dirty="0" smtClean="0">
                <a:sym typeface="Wingdings" panose="05000000000000000000" pitchFamily="2" charset="2"/>
              </a:rPr>
              <a:t>режимов</a:t>
            </a:r>
            <a:r>
              <a:rPr lang="en-US" sz="2800" b="1" dirty="0" smtClean="0">
                <a:sym typeface="Wingdings" panose="05000000000000000000" pitchFamily="2" charset="2"/>
              </a:rPr>
              <a:t> </a:t>
            </a:r>
            <a:r>
              <a:rPr lang="ru-RU" sz="2800" b="1" dirty="0" smtClean="0">
                <a:sym typeface="Wingdings" panose="05000000000000000000" pitchFamily="2" charset="2"/>
              </a:rPr>
              <a:t>другие аспекты</a:t>
            </a:r>
            <a:r>
              <a:rPr lang="hu-HU" sz="2800" b="1" dirty="0" smtClean="0">
                <a:sym typeface="Wingdings" panose="05000000000000000000" pitchFamily="2" charset="2"/>
              </a:rPr>
              <a:t>?</a:t>
            </a:r>
            <a:endParaRPr lang="en-US" sz="2800" b="1" dirty="0" smtClean="0">
              <a:sym typeface="Wingdings" panose="05000000000000000000" pitchFamily="2" charset="2"/>
            </a:endParaRPr>
          </a:p>
          <a:p>
            <a:pPr lvl="1">
              <a:buFont typeface="Wingdings" pitchFamily="2" charset="2"/>
              <a:buChar char="§"/>
            </a:pPr>
            <a:r>
              <a:rPr lang="ru-RU" sz="3000" b="1" i="1" dirty="0">
                <a:solidFill>
                  <a:srgbClr val="FF0000"/>
                </a:solidFill>
                <a:sym typeface="Wingdings" panose="05000000000000000000" pitchFamily="2" charset="2"/>
              </a:rPr>
              <a:t>о</a:t>
            </a:r>
            <a:r>
              <a:rPr lang="ru-RU" sz="30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тношения собственности</a:t>
            </a:r>
            <a:r>
              <a:rPr lang="en-US" sz="30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;</a:t>
            </a:r>
          </a:p>
          <a:p>
            <a:pPr lvl="1">
              <a:buFont typeface="Wingdings" pitchFamily="2" charset="2"/>
              <a:buChar char="§"/>
            </a:pPr>
            <a:r>
              <a:rPr lang="ru-RU" sz="30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экономику</a:t>
            </a:r>
            <a:r>
              <a:rPr lang="en-US" sz="30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;</a:t>
            </a:r>
          </a:p>
          <a:p>
            <a:pPr lvl="1">
              <a:buFont typeface="Wingdings" pitchFamily="2" charset="2"/>
              <a:buChar char="§"/>
            </a:pPr>
            <a:r>
              <a:rPr lang="ru-RU" sz="3000" b="1" i="1" dirty="0">
                <a:solidFill>
                  <a:srgbClr val="FF0000"/>
                </a:solidFill>
                <a:sym typeface="Wingdings" panose="05000000000000000000" pitchFamily="2" charset="2"/>
              </a:rPr>
              <a:t>с</a:t>
            </a:r>
            <a:r>
              <a:rPr lang="ru-RU" sz="30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труктуру правящей элиты</a:t>
            </a:r>
            <a:r>
              <a:rPr lang="en-US" sz="30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  <a:endParaRPr lang="hu-HU" sz="3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791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120359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Интерпретационная</a:t>
            </a:r>
            <a:r>
              <a:rPr lang="hu-HU" sz="2800" b="1" dirty="0" smtClean="0"/>
              <a:t> </a:t>
            </a:r>
            <a:r>
              <a:rPr lang="ru-RU" sz="2800" b="1" dirty="0" smtClean="0"/>
              <a:t>рамка</a:t>
            </a:r>
            <a:r>
              <a:rPr lang="hu-HU" sz="2800" b="1" dirty="0" smtClean="0"/>
              <a:t> </a:t>
            </a:r>
            <a:r>
              <a:rPr lang="ru-RU" sz="2800" b="1" dirty="0" smtClean="0"/>
              <a:t>для анализа</a:t>
            </a:r>
            <a:r>
              <a:rPr lang="hu-HU" sz="2800" b="1" dirty="0" smtClean="0"/>
              <a:t> </a:t>
            </a:r>
            <a:r>
              <a:rPr lang="ru-RU" sz="2800" b="1" dirty="0" smtClean="0"/>
              <a:t>посткоммунистических</a:t>
            </a:r>
            <a:r>
              <a:rPr lang="hu-HU" sz="2800" b="1" dirty="0" smtClean="0"/>
              <a:t> </a:t>
            </a:r>
            <a:r>
              <a:rPr lang="ru-RU" sz="2800" b="1" dirty="0" smtClean="0"/>
              <a:t>режимов</a:t>
            </a: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2000" b="1" dirty="0" smtClean="0"/>
              <a:t>(комбинация политических, экономических и социологических</a:t>
            </a:r>
            <a:r>
              <a:rPr lang="ru-RU" sz="2400" b="1" dirty="0" smtClean="0"/>
              <a:t> аспектов)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634856"/>
              </p:ext>
            </p:extLst>
          </p:nvPr>
        </p:nvGraphicFramePr>
        <p:xfrm>
          <a:off x="323528" y="843558"/>
          <a:ext cx="8435280" cy="4155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8955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747643"/>
              </p:ext>
            </p:extLst>
          </p:nvPr>
        </p:nvGraphicFramePr>
        <p:xfrm>
          <a:off x="16768" y="678332"/>
          <a:ext cx="9091736" cy="4384058"/>
        </p:xfrm>
        <a:graphic>
          <a:graphicData uri="http://schemas.openxmlformats.org/drawingml/2006/table">
            <a:tbl>
              <a:tblPr/>
              <a:tblGrid>
                <a:gridCol w="306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67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ип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госу</a:t>
                      </a:r>
                      <a:r>
                        <a:rPr lang="hu-HU" sz="18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дарства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Интерпретационные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уровни категории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К какому свойству государства относится категория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7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Гос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ударст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во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функционирует посредством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формальных институтов</a:t>
                      </a:r>
                      <a:r>
                        <a:rPr lang="hu-HU" sz="9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Mo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нопольное право уполномочивать на законное применение 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насилия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Институт, с помощью которого правящая элита осуществляет законное принуждение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тевое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свойство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растущий неформальный характер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связей внутри и между разными частями государства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Праящая элита осуществляет власть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главным образом через</a:t>
                      </a:r>
                      <a:r>
                        <a:rPr lang="ru-RU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неформальные властные сети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Патрональное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2‐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персональный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патрональный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иерархический характер правящей элиты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Внутренняя зависимость правящей элиты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тронажно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клиентарные отношения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патрональная властная сеть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49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Клановое государство</a:t>
                      </a:r>
                      <a:r>
                        <a:rPr lang="hu-HU" sz="1800" b="1" dirty="0">
                          <a:latin typeface="Calibri"/>
                        </a:rPr>
                        <a:t/>
                      </a:r>
                      <a:br>
                        <a:rPr lang="hu-HU" sz="1800" b="1" dirty="0">
                          <a:latin typeface="Calibri"/>
                        </a:rPr>
                      </a:b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+ 3‐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строение правящей элиты как приемной политической семьи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политическо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экономический клан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Антропологическая структура</a:t>
                      </a:r>
                      <a:r>
                        <a:rPr lang="ru-RU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и культурные модели правящей элиты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88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Ma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фиозное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+ 3‐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 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+4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незаконный характер осуществления власти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правящей элитой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Законность действий правящей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элиты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0" y="1"/>
            <a:ext cx="9144000" cy="771550"/>
          </a:xfrm>
        </p:spPr>
        <p:txBody>
          <a:bodyPr>
            <a:no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Кто актор</a:t>
            </a:r>
            <a:r>
              <a:rPr kumimoji="0" lang="hu-H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Интерпретационные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уровни категорий для описания мафиозного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государства</a:t>
            </a:r>
            <a:endParaRPr kumimoji="0" lang="en-US" sz="2000" b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3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5401</TotalTime>
  <Words>3386</Words>
  <Application>Microsoft Office PowerPoint</Application>
  <PresentationFormat>On-screen Show (16:9)</PresentationFormat>
  <Paragraphs>828</Paragraphs>
  <Slides>39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Times New Roman</vt:lpstr>
      <vt:lpstr>Wingdings</vt:lpstr>
      <vt:lpstr>Office-téma</vt:lpstr>
      <vt:lpstr>Об интерпретационных рамках описания посткоммунистических автократий</vt:lpstr>
      <vt:lpstr>Иллюзии, развеянные жесткими структурами</vt:lpstr>
      <vt:lpstr>Ось «демократия—диктатура»</vt:lpstr>
      <vt:lpstr>PowerPoint Presentation</vt:lpstr>
      <vt:lpstr>PowerPoint Presentation</vt:lpstr>
      <vt:lpstr>Политические институциональные системы посткоммунистических стран (Янош Корнаи)</vt:lpstr>
      <vt:lpstr>Проблемы политико-институционального подхода</vt:lpstr>
      <vt:lpstr>Интерпретационная рамка для анализа посткоммунистических режимов (комбинация политических, экономических и социологических аспектов)</vt:lpstr>
      <vt:lpstr>PowerPoint Presentation</vt:lpstr>
      <vt:lpstr>Какое действие?  Интерпретационные уровни категорий для описания мафиозного государства</vt:lpstr>
      <vt:lpstr>Законно ли действие?  Интерпретационные уровни категорий для описания мафиозного государства</vt:lpstr>
      <vt:lpstr>Ключевые системные компоненты и aкторы трех идеально-типических политических режимов</vt:lpstr>
      <vt:lpstr>Реляционное перераспределение рынка</vt:lpstr>
      <vt:lpstr>Модели коррупции при трех идеально˗типических политических режимах </vt:lpstr>
      <vt:lpstr>PowerPoint Presentation</vt:lpstr>
      <vt:lpstr>Социальные/экономические интеграционные схемы/координационные механизмы трех идеально-типических политических режимов </vt:lpstr>
      <vt:lpstr>Aдминистративный рынок</vt:lpstr>
      <vt:lpstr>Конкурентный рынок</vt:lpstr>
      <vt:lpstr>Реляционный рынок</vt:lpstr>
      <vt:lpstr>Характерные черты «прав собственности»  при трех идеально-типических политических режимах </vt:lpstr>
      <vt:lpstr>Права собственности – Экспроприация эндогенных прав</vt:lpstr>
      <vt:lpstr>Интерпретационная рамка для анализа посткоммунистических режимов</vt:lpstr>
      <vt:lpstr>Место реляционного перераспределения рынка в разных типах посткоммунистических режимов</vt:lpstr>
      <vt:lpstr>Смоделированные траектории посткоммунистических режимов: 1. Венгрия</vt:lpstr>
      <vt:lpstr>Смоделированные траектории посткоммунистических режимов: 2. Пoльша</vt:lpstr>
      <vt:lpstr>Смоделированные траектории посткоммунистических режимов: 3. Румыния</vt:lpstr>
      <vt:lpstr>Смоделированные траектории посткоммунистических режимов:  4. Украина</vt:lpstr>
      <vt:lpstr>Смоделированные траектории посткоммунистических режимов: 5. Россия</vt:lpstr>
      <vt:lpstr>Формальный пост патрона, директивный oрган и тип  патрональной сети в России</vt:lpstr>
      <vt:lpstr>Смоделированные траектории посткоммунистических режимов:  6. Узбекистан</vt:lpstr>
      <vt:lpstr>Смоделированные траектории посткоммунистических режимов:  7. Китай</vt:lpstr>
      <vt:lpstr>Правящие элиты при либеральной демократии:  автономные элиты </vt:lpstr>
      <vt:lpstr>Правящая элита при коммунистической диктатуре:  номенклатура</vt:lpstr>
      <vt:lpstr>Правящая элита при патрональной автократии:  приемная политическая семья</vt:lpstr>
      <vt:lpstr>«Разделение властей» внутри приемной политической семьи</vt:lpstr>
      <vt:lpstr>Правящие элиты при нелиберальной демократии: авторитаризм с конкурирующими элитами</vt:lpstr>
      <vt:lpstr>Правящие элиты при патрональной демократии: конкурирующие патрональные сети</vt:lpstr>
      <vt:lpstr>Правящие элиты при бюрократической автократии:  доминирующая партийная элита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</dc:title>
  <dc:creator>Magyar Bálint</dc:creator>
  <cp:lastModifiedBy>Balint</cp:lastModifiedBy>
  <cp:revision>420</cp:revision>
  <dcterms:created xsi:type="dcterms:W3CDTF">2016-10-13T14:14:49Z</dcterms:created>
  <dcterms:modified xsi:type="dcterms:W3CDTF">2020-05-16T13:21:07Z</dcterms:modified>
</cp:coreProperties>
</file>