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9" r:id="rId4"/>
    <p:sldId id="262" r:id="rId5"/>
    <p:sldId id="261" r:id="rId6"/>
    <p:sldId id="268" r:id="rId7"/>
    <p:sldId id="269" r:id="rId8"/>
    <p:sldId id="270" r:id="rId9"/>
    <p:sldId id="271" r:id="rId10"/>
    <p:sldId id="266" r:id="rId11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276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демократия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Коммунистическая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81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51961" custLinFactY="4479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50336" custLinFactX="-39768" custLinFactY="-2822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60756" custLinFactY="220241" custLinFactNeighborX="-38422" custLinFactNeighborY="3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45834" custLinFactY="-191344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63686" custLinFactY="-39681" custLinFactNeighborX="3346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73198" custLinFactX="-5218" custLinFactY="-104303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8679D3D9-4492-453F-9B5B-242C6404B427}" type="presOf" srcId="{3CA4390E-8AEC-4EA2-A3EC-8DD042504D56}" destId="{585EDA03-E1D1-49E2-ABCC-D095A33C60CB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CFA6CA0-5A79-498F-98C8-207AD9C6D05B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8B4FF1F8-DDA7-4DE6-B234-483C914BDC23}" type="presOf" srcId="{497908DE-4C30-428A-A555-3A6C2F4ADF7D}" destId="{C15E22B3-3295-4532-9D6A-325D45E50C1C}" srcOrd="0" destOrd="0" presId="urn:microsoft.com/office/officeart/2005/8/layout/pyramid2"/>
    <dgm:cxn modelId="{D08BD7A9-8BD7-4B58-8187-3E1F99ABF768}" type="presOf" srcId="{D75FEE30-628B-4BCD-B8C9-2BF3180BA3C0}" destId="{F9260225-45E3-4E83-A7B5-93BF7662486D}" srcOrd="0" destOrd="0" presId="urn:microsoft.com/office/officeart/2005/8/layout/pyramid2"/>
    <dgm:cxn modelId="{1B7BE93B-52D5-403F-8F3B-73F03F78A7D2}" type="presOf" srcId="{EA790760-0B03-448A-9F29-12DB28B7261E}" destId="{40A06F75-CF71-4FF0-9476-F881F10B4C59}" srcOrd="0" destOrd="0" presId="urn:microsoft.com/office/officeart/2005/8/layout/pyramid2"/>
    <dgm:cxn modelId="{0EF47BB3-6B44-41AE-B786-3D8085D283D8}" type="presOf" srcId="{94EAB1EC-7FE9-40F9-8691-7534F2D2D13B}" destId="{AA40EDB2-9616-491E-8997-90DC3C7C7F8E}" srcOrd="0" destOrd="0" presId="urn:microsoft.com/office/officeart/2005/8/layout/pyramid2"/>
    <dgm:cxn modelId="{B18AB0DC-6365-4C54-91E5-62E796B78B8C}" type="presOf" srcId="{83210F28-54C2-4E50-BA91-C30C7F5A925A}" destId="{0E6DB8B2-458A-4F73-AF77-E844E8685CD8}" srcOrd="0" destOrd="0" presId="urn:microsoft.com/office/officeart/2005/8/layout/pyramid2"/>
    <dgm:cxn modelId="{A11773A3-6B83-4A01-8003-8EE4D458DA97}" type="presParOf" srcId="{F9260225-45E3-4E83-A7B5-93BF7662486D}" destId="{2CAB7AE0-F53F-477F-8596-08683A702DA4}" srcOrd="0" destOrd="0" presId="urn:microsoft.com/office/officeart/2005/8/layout/pyramid2"/>
    <dgm:cxn modelId="{1B77DE4A-B80E-427B-BD19-0D77BF166CCE}" type="presParOf" srcId="{F9260225-45E3-4E83-A7B5-93BF7662486D}" destId="{54982EDE-BA38-419C-8C90-E7DF88B50825}" srcOrd="1" destOrd="0" presId="urn:microsoft.com/office/officeart/2005/8/layout/pyramid2"/>
    <dgm:cxn modelId="{E42D33C4-8076-421A-8DC1-EA921D121C6A}" type="presParOf" srcId="{54982EDE-BA38-419C-8C90-E7DF88B50825}" destId="{C15E22B3-3295-4532-9D6A-325D45E50C1C}" srcOrd="0" destOrd="0" presId="urn:microsoft.com/office/officeart/2005/8/layout/pyramid2"/>
    <dgm:cxn modelId="{9AEEFC91-50BE-42CE-8CEB-131F67497315}" type="presParOf" srcId="{54982EDE-BA38-419C-8C90-E7DF88B50825}" destId="{E349127E-BD40-4FFD-98F7-AE53232D3317}" srcOrd="1" destOrd="0" presId="urn:microsoft.com/office/officeart/2005/8/layout/pyramid2"/>
    <dgm:cxn modelId="{E136ED02-93CD-425C-8E96-4A2B9F8EC159}" type="presParOf" srcId="{54982EDE-BA38-419C-8C90-E7DF88B50825}" destId="{585EDA03-E1D1-49E2-ABCC-D095A33C60CB}" srcOrd="2" destOrd="0" presId="urn:microsoft.com/office/officeart/2005/8/layout/pyramid2"/>
    <dgm:cxn modelId="{F0165BD8-FEA0-4D0F-84C8-5E5A697D4155}" type="presParOf" srcId="{54982EDE-BA38-419C-8C90-E7DF88B50825}" destId="{689CAA53-9D6E-44E6-B0D8-615A6D07FB5B}" srcOrd="3" destOrd="0" presId="urn:microsoft.com/office/officeart/2005/8/layout/pyramid2"/>
    <dgm:cxn modelId="{123468BF-E3D1-4C89-861F-21EE4F757AD3}" type="presParOf" srcId="{54982EDE-BA38-419C-8C90-E7DF88B50825}" destId="{AA40EDB2-9616-491E-8997-90DC3C7C7F8E}" srcOrd="4" destOrd="0" presId="urn:microsoft.com/office/officeart/2005/8/layout/pyramid2"/>
    <dgm:cxn modelId="{40DF7CDB-5EDC-40A5-9CE3-AC216E7BF47D}" type="presParOf" srcId="{54982EDE-BA38-419C-8C90-E7DF88B50825}" destId="{9055E23A-F0BC-4AAF-9FF4-F780F02DFD21}" srcOrd="5" destOrd="0" presId="urn:microsoft.com/office/officeart/2005/8/layout/pyramid2"/>
    <dgm:cxn modelId="{519B3133-7663-4AE0-9664-1A636B0D25E1}" type="presParOf" srcId="{54982EDE-BA38-419C-8C90-E7DF88B50825}" destId="{6AFE05B7-991B-44DA-9843-39E3CC396A11}" srcOrd="6" destOrd="0" presId="urn:microsoft.com/office/officeart/2005/8/layout/pyramid2"/>
    <dgm:cxn modelId="{8AD64C83-637B-42B2-823B-5BED0D3BABC1}" type="presParOf" srcId="{54982EDE-BA38-419C-8C90-E7DF88B50825}" destId="{B370853F-B4C8-494E-B10D-01EDE232E07B}" srcOrd="7" destOrd="0" presId="urn:microsoft.com/office/officeart/2005/8/layout/pyramid2"/>
    <dgm:cxn modelId="{8055E7F9-779D-45AB-A23F-58745AF5A06A}" type="presParOf" srcId="{54982EDE-BA38-419C-8C90-E7DF88B50825}" destId="{40A06F75-CF71-4FF0-9476-F881F10B4C59}" srcOrd="8" destOrd="0" presId="urn:microsoft.com/office/officeart/2005/8/layout/pyramid2"/>
    <dgm:cxn modelId="{26A81BC7-CF91-4AF7-AB4B-71137CA800D8}" type="presParOf" srcId="{54982EDE-BA38-419C-8C90-E7DF88B50825}" destId="{D5AAC021-0B13-4F18-8DC6-1FA6845FB348}" srcOrd="9" destOrd="0" presId="urn:microsoft.com/office/officeart/2005/8/layout/pyramid2"/>
    <dgm:cxn modelId="{476E6EC4-C95F-48C7-BFF0-57B02F880AB1}" type="presParOf" srcId="{54982EDE-BA38-419C-8C90-E7DF88B50825}" destId="{0E6DB8B2-458A-4F73-AF77-E844E8685CD8}" srcOrd="10" destOrd="0" presId="urn:microsoft.com/office/officeart/2005/8/layout/pyramid2"/>
    <dgm:cxn modelId="{720488F0-6BAD-4808-86A8-B9172B2EF9B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100" b="1" dirty="0" smtClean="0"/>
            <a:t>Бюрокр</a:t>
          </a:r>
          <a:r>
            <a:rPr lang="hu-HU" sz="1100" b="1" dirty="0" smtClean="0"/>
            <a:t>. 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100" b="1" dirty="0" smtClean="0"/>
            <a:t>К</a:t>
          </a:r>
          <a:r>
            <a:rPr lang="hu-HU" sz="1100" b="1" dirty="0" smtClean="0"/>
            <a:t>o</a:t>
          </a:r>
          <a:r>
            <a:rPr lang="ru-RU" sz="1100" b="1" dirty="0" smtClean="0"/>
            <a:t>м</a:t>
          </a:r>
          <a:r>
            <a:rPr lang="hu-HU" sz="1100" b="1" dirty="0" smtClean="0"/>
            <a:t>. </a:t>
          </a:r>
          <a:r>
            <a:rPr lang="ru-RU" sz="1100" b="1" dirty="0" smtClean="0"/>
            <a:t>дикт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100" b="1" dirty="0" smtClean="0"/>
            <a:t>Консерв</a:t>
          </a:r>
          <a:r>
            <a:rPr lang="hu-HU" sz="1100" b="1" dirty="0" smtClean="0"/>
            <a:t>. </a:t>
          </a:r>
          <a:r>
            <a:rPr lang="ru-RU" sz="1100" b="1" dirty="0" smtClean="0"/>
            <a:t>автокр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ru-RU" sz="1100" b="1" dirty="0" smtClean="0"/>
            <a:t>Либ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32448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AF11ECBB-7597-48AF-9D48-1DF6C9E80E6E}" type="presOf" srcId="{70972A96-F39F-4054-A5D9-CCAC350AB6EA}" destId="{6AFE05B7-991B-44DA-9843-39E3CC396A11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AE347DDA-CE80-4DE5-826F-F9596674CFC3}" type="presOf" srcId="{D75FEE30-628B-4BCD-B8C9-2BF3180BA3C0}" destId="{F9260225-45E3-4E83-A7B5-93BF7662486D}" srcOrd="0" destOrd="0" presId="urn:microsoft.com/office/officeart/2005/8/layout/pyramid2"/>
    <dgm:cxn modelId="{945DB008-4E94-429D-A58A-F45B53D45CE0}" type="presOf" srcId="{83210F28-54C2-4E50-BA91-C30C7F5A925A}" destId="{0E6DB8B2-458A-4F73-AF77-E844E8685CD8}" srcOrd="0" destOrd="0" presId="urn:microsoft.com/office/officeart/2005/8/layout/pyramid2"/>
    <dgm:cxn modelId="{3D808ACA-8C82-4271-82DA-041AD6CE9064}" type="presOf" srcId="{497908DE-4C30-428A-A555-3A6C2F4ADF7D}" destId="{C15E22B3-3295-4532-9D6A-325D45E50C1C}" srcOrd="0" destOrd="0" presId="urn:microsoft.com/office/officeart/2005/8/layout/pyramid2"/>
    <dgm:cxn modelId="{6974B1B3-0007-4319-A205-06144119834C}" type="presOf" srcId="{06D9D0F1-6B14-43C1-839E-61B9DD9B56EF}" destId="{EE256076-5DA6-4F24-8BFE-930664D18ACC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CDDC4C78-77C6-41F7-841B-06B93439DF23}" type="presOf" srcId="{94EAB1EC-7FE9-40F9-8691-7534F2D2D13B}" destId="{AA40EDB2-9616-491E-8997-90DC3C7C7F8E}" srcOrd="0" destOrd="0" presId="urn:microsoft.com/office/officeart/2005/8/layout/pyramid2"/>
    <dgm:cxn modelId="{9413141B-5A0D-4BB9-A821-3476EC780443}" type="presOf" srcId="{EA790760-0B03-448A-9F29-12DB28B7261E}" destId="{40A06F75-CF71-4FF0-9476-F881F10B4C59}" srcOrd="0" destOrd="0" presId="urn:microsoft.com/office/officeart/2005/8/layout/pyramid2"/>
    <dgm:cxn modelId="{F3049405-443F-4E86-A5D9-F413F6279D2B}" type="presParOf" srcId="{F9260225-45E3-4E83-A7B5-93BF7662486D}" destId="{2CAB7AE0-F53F-477F-8596-08683A702DA4}" srcOrd="0" destOrd="0" presId="urn:microsoft.com/office/officeart/2005/8/layout/pyramid2"/>
    <dgm:cxn modelId="{8E293578-A0B5-4230-AFB4-F94EEC086E0A}" type="presParOf" srcId="{F9260225-45E3-4E83-A7B5-93BF7662486D}" destId="{54982EDE-BA38-419C-8C90-E7DF88B50825}" srcOrd="1" destOrd="0" presId="urn:microsoft.com/office/officeart/2005/8/layout/pyramid2"/>
    <dgm:cxn modelId="{D8B635F1-90D2-4DEF-9205-915DF414BD12}" type="presParOf" srcId="{54982EDE-BA38-419C-8C90-E7DF88B50825}" destId="{C15E22B3-3295-4532-9D6A-325D45E50C1C}" srcOrd="0" destOrd="0" presId="urn:microsoft.com/office/officeart/2005/8/layout/pyramid2"/>
    <dgm:cxn modelId="{27342CAC-3CE2-4CDC-AD40-2A44B3153953}" type="presParOf" srcId="{54982EDE-BA38-419C-8C90-E7DF88B50825}" destId="{E349127E-BD40-4FFD-98F7-AE53232D3317}" srcOrd="1" destOrd="0" presId="urn:microsoft.com/office/officeart/2005/8/layout/pyramid2"/>
    <dgm:cxn modelId="{5A34DD75-ED55-4425-BF3D-0340093BDDE6}" type="presParOf" srcId="{54982EDE-BA38-419C-8C90-E7DF88B50825}" destId="{EE256076-5DA6-4F24-8BFE-930664D18ACC}" srcOrd="2" destOrd="0" presId="urn:microsoft.com/office/officeart/2005/8/layout/pyramid2"/>
    <dgm:cxn modelId="{81249A44-B551-4877-A0A0-CAA3F6EB1780}" type="presParOf" srcId="{54982EDE-BA38-419C-8C90-E7DF88B50825}" destId="{500D408C-FC56-40C9-BA6F-3F0463C05A42}" srcOrd="3" destOrd="0" presId="urn:microsoft.com/office/officeart/2005/8/layout/pyramid2"/>
    <dgm:cxn modelId="{E5361A85-473A-4E43-990C-E40B039FFDFE}" type="presParOf" srcId="{54982EDE-BA38-419C-8C90-E7DF88B50825}" destId="{AA40EDB2-9616-491E-8997-90DC3C7C7F8E}" srcOrd="4" destOrd="0" presId="urn:microsoft.com/office/officeart/2005/8/layout/pyramid2"/>
    <dgm:cxn modelId="{9EDE8467-7A9B-4074-BDCA-D0A7600818DA}" type="presParOf" srcId="{54982EDE-BA38-419C-8C90-E7DF88B50825}" destId="{9055E23A-F0BC-4AAF-9FF4-F780F02DFD21}" srcOrd="5" destOrd="0" presId="urn:microsoft.com/office/officeart/2005/8/layout/pyramid2"/>
    <dgm:cxn modelId="{421C24AA-C7D8-49AC-8DD0-5A4335DE4171}" type="presParOf" srcId="{54982EDE-BA38-419C-8C90-E7DF88B50825}" destId="{6AFE05B7-991B-44DA-9843-39E3CC396A11}" srcOrd="6" destOrd="0" presId="urn:microsoft.com/office/officeart/2005/8/layout/pyramid2"/>
    <dgm:cxn modelId="{7CCC5BB8-978A-491D-B606-7F28AF27D7F4}" type="presParOf" srcId="{54982EDE-BA38-419C-8C90-E7DF88B50825}" destId="{B370853F-B4C8-494E-B10D-01EDE232E07B}" srcOrd="7" destOrd="0" presId="urn:microsoft.com/office/officeart/2005/8/layout/pyramid2"/>
    <dgm:cxn modelId="{5AB526E0-6D7A-4665-9E6D-272D8BFC17F0}" type="presParOf" srcId="{54982EDE-BA38-419C-8C90-E7DF88B50825}" destId="{40A06F75-CF71-4FF0-9476-F881F10B4C59}" srcOrd="8" destOrd="0" presId="urn:microsoft.com/office/officeart/2005/8/layout/pyramid2"/>
    <dgm:cxn modelId="{CA88D637-32B1-4881-A5EC-7CFA140148CD}" type="presParOf" srcId="{54982EDE-BA38-419C-8C90-E7DF88B50825}" destId="{D5AAC021-0B13-4F18-8DC6-1FA6845FB348}" srcOrd="9" destOrd="0" presId="urn:microsoft.com/office/officeart/2005/8/layout/pyramid2"/>
    <dgm:cxn modelId="{C4953D19-E92F-4BD2-99D5-C3681781C7C8}" type="presParOf" srcId="{54982EDE-BA38-419C-8C90-E7DF88B50825}" destId="{0E6DB8B2-458A-4F73-AF77-E844E8685CD8}" srcOrd="10" destOrd="0" presId="urn:microsoft.com/office/officeart/2005/8/layout/pyramid2"/>
    <dgm:cxn modelId="{0DA84893-6F33-4D39-A067-3356C79F0AEF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100" b="1" dirty="0" smtClean="0"/>
            <a:t>Бюрокр</a:t>
          </a:r>
          <a:r>
            <a:rPr lang="hu-HU" sz="1100" b="1" dirty="0" smtClean="0"/>
            <a:t>. 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100" b="1" dirty="0" smtClean="0"/>
            <a:t>Ком</a:t>
          </a:r>
          <a:r>
            <a:rPr lang="hu-HU" sz="1100" b="1" dirty="0" smtClean="0"/>
            <a:t>. </a:t>
          </a:r>
          <a:r>
            <a:rPr lang="ru-RU" sz="1100" b="1" dirty="0" smtClean="0"/>
            <a:t>дикт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100" b="1" dirty="0" smtClean="0"/>
            <a:t>Консерв</a:t>
          </a:r>
          <a:r>
            <a:rPr lang="hu-HU" sz="1100" b="1" dirty="0" smtClean="0"/>
            <a:t>. </a:t>
          </a:r>
          <a:r>
            <a:rPr lang="ru-RU" sz="1100" b="1" dirty="0" smtClean="0"/>
            <a:t>автокр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100" b="1" dirty="0" smtClean="0"/>
            <a:t>П</a:t>
          </a:r>
          <a:r>
            <a:rPr lang="hu-HU" sz="1100" b="1" dirty="0" smtClean="0"/>
            <a:t>a</a:t>
          </a:r>
          <a:r>
            <a:rPr lang="ru-RU" sz="1100" b="1" dirty="0" smtClean="0"/>
            <a:t>т</a:t>
          </a:r>
          <a:r>
            <a:rPr lang="hu-HU" sz="1100" b="1" dirty="0" smtClean="0"/>
            <a:t>. a</a:t>
          </a:r>
          <a:r>
            <a:rPr lang="ru-RU" sz="1100" b="1" dirty="0" smtClean="0"/>
            <a:t>вт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ru-RU" sz="1100" b="1" dirty="0" smtClean="0"/>
            <a:t>Либ</a:t>
          </a:r>
          <a:r>
            <a:rPr lang="hu-HU" sz="1100" b="1" dirty="0" smtClean="0"/>
            <a:t>. </a:t>
          </a:r>
          <a:r>
            <a:rPr lang="ru-RU" sz="1100" b="1" dirty="0" smtClean="0"/>
            <a:t>д</a:t>
          </a:r>
          <a:r>
            <a:rPr lang="hu-HU" sz="1100" b="1" dirty="0" smtClean="0"/>
            <a:t>e</a:t>
          </a:r>
          <a:r>
            <a:rPr lang="ru-RU" sz="1100" b="1" dirty="0" smtClean="0"/>
            <a:t>м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2790" custScaleY="31699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2136" custLinFactNeighborX="-39106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D3DEC7E8-9E7E-4ACE-97B9-4C4D4ED666A1}" type="presOf" srcId="{83210F28-54C2-4E50-BA91-C30C7F5A925A}" destId="{0E6DB8B2-458A-4F73-AF77-E844E8685CD8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4B2ED0FA-8A0A-4B6E-A727-2E2D84069AA1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F19CCD9E-87FE-4C2A-95C0-502B262E971B}" type="presOf" srcId="{EA790760-0B03-448A-9F29-12DB28B7261E}" destId="{40A06F75-CF71-4FF0-9476-F881F10B4C59}" srcOrd="0" destOrd="0" presId="urn:microsoft.com/office/officeart/2005/8/layout/pyramid2"/>
    <dgm:cxn modelId="{BF87A539-AC77-4396-8267-4DC3CB18A0D5}" type="presOf" srcId="{06D9D0F1-6B14-43C1-839E-61B9DD9B56EF}" destId="{EE256076-5DA6-4F24-8BFE-930664D18ACC}" srcOrd="0" destOrd="0" presId="urn:microsoft.com/office/officeart/2005/8/layout/pyramid2"/>
    <dgm:cxn modelId="{0CC07129-7D24-454B-B48B-17A0468CB799}" type="presOf" srcId="{497908DE-4C30-428A-A555-3A6C2F4ADF7D}" destId="{C15E22B3-3295-4532-9D6A-325D45E50C1C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7B7B7A22-9076-41BF-8EE1-CB9B59EAF9FF}" type="presOf" srcId="{D75FEE30-628B-4BCD-B8C9-2BF3180BA3C0}" destId="{F9260225-45E3-4E83-A7B5-93BF7662486D}" srcOrd="0" destOrd="0" presId="urn:microsoft.com/office/officeart/2005/8/layout/pyramid2"/>
    <dgm:cxn modelId="{2A09BD0A-026E-4F17-ADDC-752865F14368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A5419AD7-AFCA-4DDC-8D23-169411321734}" type="presParOf" srcId="{F9260225-45E3-4E83-A7B5-93BF7662486D}" destId="{2CAB7AE0-F53F-477F-8596-08683A702DA4}" srcOrd="0" destOrd="0" presId="urn:microsoft.com/office/officeart/2005/8/layout/pyramid2"/>
    <dgm:cxn modelId="{D65B574E-5A44-434F-9562-AAECDCA28411}" type="presParOf" srcId="{F9260225-45E3-4E83-A7B5-93BF7662486D}" destId="{54982EDE-BA38-419C-8C90-E7DF88B50825}" srcOrd="1" destOrd="0" presId="urn:microsoft.com/office/officeart/2005/8/layout/pyramid2"/>
    <dgm:cxn modelId="{7C7DF770-E97F-435E-A6BE-D61467C461DC}" type="presParOf" srcId="{54982EDE-BA38-419C-8C90-E7DF88B50825}" destId="{C15E22B3-3295-4532-9D6A-325D45E50C1C}" srcOrd="0" destOrd="0" presId="urn:microsoft.com/office/officeart/2005/8/layout/pyramid2"/>
    <dgm:cxn modelId="{AA29DF81-2FA1-404F-860A-3F0D3B15CBA8}" type="presParOf" srcId="{54982EDE-BA38-419C-8C90-E7DF88B50825}" destId="{E349127E-BD40-4FFD-98F7-AE53232D3317}" srcOrd="1" destOrd="0" presId="urn:microsoft.com/office/officeart/2005/8/layout/pyramid2"/>
    <dgm:cxn modelId="{E8EF7902-ACD1-462B-B402-F355D09948FA}" type="presParOf" srcId="{54982EDE-BA38-419C-8C90-E7DF88B50825}" destId="{EE256076-5DA6-4F24-8BFE-930664D18ACC}" srcOrd="2" destOrd="0" presId="urn:microsoft.com/office/officeart/2005/8/layout/pyramid2"/>
    <dgm:cxn modelId="{A9017F19-316F-4CA7-BF4E-0AB0CDFEDA17}" type="presParOf" srcId="{54982EDE-BA38-419C-8C90-E7DF88B50825}" destId="{500D408C-FC56-40C9-BA6F-3F0463C05A42}" srcOrd="3" destOrd="0" presId="urn:microsoft.com/office/officeart/2005/8/layout/pyramid2"/>
    <dgm:cxn modelId="{9A07507C-91F9-44BA-8CEB-EDF1276D3AED}" type="presParOf" srcId="{54982EDE-BA38-419C-8C90-E7DF88B50825}" destId="{AA40EDB2-9616-491E-8997-90DC3C7C7F8E}" srcOrd="4" destOrd="0" presId="urn:microsoft.com/office/officeart/2005/8/layout/pyramid2"/>
    <dgm:cxn modelId="{E5A87493-1BA9-4BB1-8E32-8E3260805BB0}" type="presParOf" srcId="{54982EDE-BA38-419C-8C90-E7DF88B50825}" destId="{9055E23A-F0BC-4AAF-9FF4-F780F02DFD21}" srcOrd="5" destOrd="0" presId="urn:microsoft.com/office/officeart/2005/8/layout/pyramid2"/>
    <dgm:cxn modelId="{B9239A38-265B-4107-B4FA-71B18A7649F2}" type="presParOf" srcId="{54982EDE-BA38-419C-8C90-E7DF88B50825}" destId="{6AFE05B7-991B-44DA-9843-39E3CC396A11}" srcOrd="6" destOrd="0" presId="urn:microsoft.com/office/officeart/2005/8/layout/pyramid2"/>
    <dgm:cxn modelId="{B8427B8A-DDE4-4487-9719-DD155B8DD476}" type="presParOf" srcId="{54982EDE-BA38-419C-8C90-E7DF88B50825}" destId="{B370853F-B4C8-494E-B10D-01EDE232E07B}" srcOrd="7" destOrd="0" presId="urn:microsoft.com/office/officeart/2005/8/layout/pyramid2"/>
    <dgm:cxn modelId="{E140DE68-B140-475D-981F-4BD103492CC4}" type="presParOf" srcId="{54982EDE-BA38-419C-8C90-E7DF88B50825}" destId="{40A06F75-CF71-4FF0-9476-F881F10B4C59}" srcOrd="8" destOrd="0" presId="urn:microsoft.com/office/officeart/2005/8/layout/pyramid2"/>
    <dgm:cxn modelId="{1ED0FBE8-430B-4BD8-9673-3987C6B37C0E}" type="presParOf" srcId="{54982EDE-BA38-419C-8C90-E7DF88B50825}" destId="{D5AAC021-0B13-4F18-8DC6-1FA6845FB348}" srcOrd="9" destOrd="0" presId="urn:microsoft.com/office/officeart/2005/8/layout/pyramid2"/>
    <dgm:cxn modelId="{3496BEDE-E299-4222-BBDC-9EF24941D8BE}" type="presParOf" srcId="{54982EDE-BA38-419C-8C90-E7DF88B50825}" destId="{0E6DB8B2-458A-4F73-AF77-E844E8685CD8}" srcOrd="10" destOrd="0" presId="urn:microsoft.com/office/officeart/2005/8/layout/pyramid2"/>
    <dgm:cxn modelId="{5D839AF1-2175-42F2-A488-B811296BA92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67981" custLinFactNeighborX="-40681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4050" custLinFactNeighborX="333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C07294A-F6A9-45A9-BB01-5A1641DA5563}" type="presOf" srcId="{94EAB1EC-7FE9-40F9-8691-7534F2D2D13B}" destId="{AA40EDB2-9616-491E-8997-90DC3C7C7F8E}" srcOrd="0" destOrd="0" presId="urn:microsoft.com/office/officeart/2005/8/layout/pyramid2"/>
    <dgm:cxn modelId="{62F2788B-9DEE-4F70-BE9F-61B672AB6DC2}" type="presOf" srcId="{70972A96-F39F-4054-A5D9-CCAC350AB6EA}" destId="{6AFE05B7-991B-44DA-9843-39E3CC396A11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26D770BD-5A64-4E6A-89DE-569811503FFF}" type="presOf" srcId="{3CA4390E-8AEC-4EA2-A3EC-8DD042504D56}" destId="{585EDA03-E1D1-49E2-ABCC-D095A33C60CB}" srcOrd="0" destOrd="0" presId="urn:microsoft.com/office/officeart/2005/8/layout/pyramid2"/>
    <dgm:cxn modelId="{CC4DECBE-BE3C-43D1-9723-7FB520C34B10}" type="presOf" srcId="{EA790760-0B03-448A-9F29-12DB28B7261E}" destId="{40A06F75-CF71-4FF0-9476-F881F10B4C59}" srcOrd="0" destOrd="0" presId="urn:microsoft.com/office/officeart/2005/8/layout/pyramid2"/>
    <dgm:cxn modelId="{6821B8F7-8CC2-450E-90A1-45283924D43C}" type="presOf" srcId="{D75FEE30-628B-4BCD-B8C9-2BF3180BA3C0}" destId="{F9260225-45E3-4E83-A7B5-93BF7662486D}" srcOrd="0" destOrd="0" presId="urn:microsoft.com/office/officeart/2005/8/layout/pyramid2"/>
    <dgm:cxn modelId="{2F333008-0BB4-4AF9-AA15-98930348FBC6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A0AD1793-64A0-4ED8-9176-8064C18C4A97}" type="presOf" srcId="{497908DE-4C30-428A-A555-3A6C2F4ADF7D}" destId="{C15E22B3-3295-4532-9D6A-325D45E50C1C}" srcOrd="0" destOrd="0" presId="urn:microsoft.com/office/officeart/2005/8/layout/pyramid2"/>
    <dgm:cxn modelId="{B702AB5D-D468-4411-9927-B010939C2D40}" type="presParOf" srcId="{F9260225-45E3-4E83-A7B5-93BF7662486D}" destId="{2CAB7AE0-F53F-477F-8596-08683A702DA4}" srcOrd="0" destOrd="0" presId="urn:microsoft.com/office/officeart/2005/8/layout/pyramid2"/>
    <dgm:cxn modelId="{8B558A45-F6E2-45DE-BAAB-96CCB5BF7ED0}" type="presParOf" srcId="{F9260225-45E3-4E83-A7B5-93BF7662486D}" destId="{54982EDE-BA38-419C-8C90-E7DF88B50825}" srcOrd="1" destOrd="0" presId="urn:microsoft.com/office/officeart/2005/8/layout/pyramid2"/>
    <dgm:cxn modelId="{DB882B10-0CBC-406B-8004-A8957BDEB50F}" type="presParOf" srcId="{54982EDE-BA38-419C-8C90-E7DF88B50825}" destId="{C15E22B3-3295-4532-9D6A-325D45E50C1C}" srcOrd="0" destOrd="0" presId="urn:microsoft.com/office/officeart/2005/8/layout/pyramid2"/>
    <dgm:cxn modelId="{DDB801EB-F31D-441B-A451-78655CDA13A2}" type="presParOf" srcId="{54982EDE-BA38-419C-8C90-E7DF88B50825}" destId="{E349127E-BD40-4FFD-98F7-AE53232D3317}" srcOrd="1" destOrd="0" presId="urn:microsoft.com/office/officeart/2005/8/layout/pyramid2"/>
    <dgm:cxn modelId="{AEFD1AD6-DFD6-4D72-A04D-F2695D5FB4DC}" type="presParOf" srcId="{54982EDE-BA38-419C-8C90-E7DF88B50825}" destId="{585EDA03-E1D1-49E2-ABCC-D095A33C60CB}" srcOrd="2" destOrd="0" presId="urn:microsoft.com/office/officeart/2005/8/layout/pyramid2"/>
    <dgm:cxn modelId="{118BAB82-E48C-4352-B33A-11F228885159}" type="presParOf" srcId="{54982EDE-BA38-419C-8C90-E7DF88B50825}" destId="{689CAA53-9D6E-44E6-B0D8-615A6D07FB5B}" srcOrd="3" destOrd="0" presId="urn:microsoft.com/office/officeart/2005/8/layout/pyramid2"/>
    <dgm:cxn modelId="{812E8B6E-4D42-44D4-85E6-8B8D575C4534}" type="presParOf" srcId="{54982EDE-BA38-419C-8C90-E7DF88B50825}" destId="{AA40EDB2-9616-491E-8997-90DC3C7C7F8E}" srcOrd="4" destOrd="0" presId="urn:microsoft.com/office/officeart/2005/8/layout/pyramid2"/>
    <dgm:cxn modelId="{07BB7E8C-4B2C-4174-A4FC-7ED813B0108C}" type="presParOf" srcId="{54982EDE-BA38-419C-8C90-E7DF88B50825}" destId="{9055E23A-F0BC-4AAF-9FF4-F780F02DFD21}" srcOrd="5" destOrd="0" presId="urn:microsoft.com/office/officeart/2005/8/layout/pyramid2"/>
    <dgm:cxn modelId="{CD7CB543-063C-406F-8DFF-2B8E8B613A1F}" type="presParOf" srcId="{54982EDE-BA38-419C-8C90-E7DF88B50825}" destId="{6AFE05B7-991B-44DA-9843-39E3CC396A11}" srcOrd="6" destOrd="0" presId="urn:microsoft.com/office/officeart/2005/8/layout/pyramid2"/>
    <dgm:cxn modelId="{1D19CD0C-9768-4262-BB1A-7A19E8DB301F}" type="presParOf" srcId="{54982EDE-BA38-419C-8C90-E7DF88B50825}" destId="{B370853F-B4C8-494E-B10D-01EDE232E07B}" srcOrd="7" destOrd="0" presId="urn:microsoft.com/office/officeart/2005/8/layout/pyramid2"/>
    <dgm:cxn modelId="{79C29D32-124C-49EA-A20E-C8A8BF5B2929}" type="presParOf" srcId="{54982EDE-BA38-419C-8C90-E7DF88B50825}" destId="{40A06F75-CF71-4FF0-9476-F881F10B4C59}" srcOrd="8" destOrd="0" presId="urn:microsoft.com/office/officeart/2005/8/layout/pyramid2"/>
    <dgm:cxn modelId="{7BEB9641-AC63-4FF7-853F-AABAC366FA36}" type="presParOf" srcId="{54982EDE-BA38-419C-8C90-E7DF88B50825}" destId="{D5AAC021-0B13-4F18-8DC6-1FA6845FB348}" srcOrd="9" destOrd="0" presId="urn:microsoft.com/office/officeart/2005/8/layout/pyramid2"/>
    <dgm:cxn modelId="{C1DE7A3A-900C-49B0-A57A-6E4AF4EA8D04}" type="presParOf" srcId="{54982EDE-BA38-419C-8C90-E7DF88B50825}" destId="{0E6DB8B2-458A-4F73-AF77-E844E8685CD8}" srcOrd="10" destOrd="0" presId="urn:microsoft.com/office/officeart/2005/8/layout/pyramid2"/>
    <dgm:cxn modelId="{A8955512-71C9-4D2A-BF10-5958A68EAC7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ru-RU" sz="1400" b="1" dirty="0" smtClean="0"/>
            <a:t>Либеральная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a</a:t>
          </a:r>
          <a:r>
            <a:rPr lang="ru-RU" sz="1400" b="1" dirty="0" smtClean="0"/>
            <a:t>вт</a:t>
          </a:r>
          <a:r>
            <a:rPr lang="hu-HU" sz="1400" b="1" dirty="0" smtClean="0"/>
            <a:t>o</a:t>
          </a:r>
          <a:r>
            <a:rPr lang="ru-RU" sz="1400" b="1" dirty="0" smtClean="0"/>
            <a:t>кратия</a:t>
          </a:r>
          <a:endParaRPr lang="hu-HU" sz="1400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ru-RU" sz="1400" b="1" dirty="0" smtClean="0"/>
            <a:t>Бюрократическая</a:t>
          </a:r>
          <a:r>
            <a:rPr lang="hu-HU" sz="1400" b="1" dirty="0" smtClean="0"/>
            <a:t>  a</a:t>
          </a:r>
          <a:r>
            <a:rPr lang="ru-RU" sz="1400" b="1" dirty="0" smtClean="0"/>
            <a:t>втократия</a:t>
          </a:r>
          <a:endParaRPr lang="hu-HU" sz="14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ru-RU" sz="1400" b="1" dirty="0" smtClean="0"/>
            <a:t>Патрональная</a:t>
          </a:r>
          <a:r>
            <a:rPr lang="hu-HU" sz="1400" b="1" dirty="0" smtClean="0"/>
            <a:t> </a:t>
          </a:r>
          <a:r>
            <a:rPr lang="ru-RU" sz="1400" b="1" dirty="0" smtClean="0"/>
            <a:t>д</a:t>
          </a:r>
          <a:r>
            <a:rPr lang="hu-HU" sz="1400" b="1" dirty="0" smtClean="0"/>
            <a:t>e</a:t>
          </a:r>
          <a:r>
            <a:rPr lang="ru-RU" sz="1400" b="1" dirty="0" smtClean="0"/>
            <a:t>мократия</a:t>
          </a:r>
          <a:endParaRPr lang="hu-HU" sz="14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ru-RU" sz="1400" b="1" dirty="0" smtClean="0"/>
            <a:t>К</a:t>
          </a:r>
          <a:r>
            <a:rPr lang="hu-HU" sz="1400" b="1" dirty="0" smtClean="0"/>
            <a:t>o</a:t>
          </a:r>
          <a:r>
            <a:rPr lang="ru-RU" sz="1400" b="1" dirty="0" smtClean="0"/>
            <a:t>ммунистическая</a:t>
          </a:r>
          <a:r>
            <a:rPr lang="hu-HU" sz="1400" b="1" dirty="0" smtClean="0"/>
            <a:t> </a:t>
          </a:r>
          <a:r>
            <a:rPr lang="ru-RU" sz="1400" b="1" dirty="0" smtClean="0"/>
            <a:t>диктатура</a:t>
          </a:r>
          <a:endParaRPr lang="hu-HU" sz="14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ru-RU" sz="1400" b="1" dirty="0" smtClean="0"/>
            <a:t>Консервативная</a:t>
          </a:r>
          <a:r>
            <a:rPr lang="hu-HU" sz="1400" b="1" dirty="0" smtClean="0"/>
            <a:t> </a:t>
          </a:r>
          <a:r>
            <a:rPr lang="ru-RU" sz="1400" b="1" dirty="0" smtClean="0"/>
            <a:t>автократия</a:t>
          </a:r>
          <a:endParaRPr lang="hu-HU" sz="14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8987" custLinFactNeighborX="-100000" custLinFactNeighborY="-119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3670" custLinFactNeighborX="322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802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5895A93A-6663-4BF3-9DE8-0D083D0BAF8E}" type="presOf" srcId="{D75FEE30-628B-4BCD-B8C9-2BF3180BA3C0}" destId="{F9260225-45E3-4E83-A7B5-93BF7662486D}" srcOrd="0" destOrd="0" presId="urn:microsoft.com/office/officeart/2005/8/layout/pyramid2"/>
    <dgm:cxn modelId="{F6BF6802-7CD7-4970-8C60-D4F839B0C434}" type="presOf" srcId="{83210F28-54C2-4E50-BA91-C30C7F5A925A}" destId="{0E6DB8B2-458A-4F73-AF77-E844E8685CD8}" srcOrd="0" destOrd="0" presId="urn:microsoft.com/office/officeart/2005/8/layout/pyramid2"/>
    <dgm:cxn modelId="{282B3E4D-9275-4DCF-93FF-E4735878C19A}" type="presOf" srcId="{3CA4390E-8AEC-4EA2-A3EC-8DD042504D56}" destId="{585EDA03-E1D1-49E2-ABCC-D095A33C60CB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AFD4650-9240-4118-9B64-866BD1FB5EAE}" type="presOf" srcId="{EA790760-0B03-448A-9F29-12DB28B7261E}" destId="{40A06F75-CF71-4FF0-9476-F881F10B4C59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CE7ACA87-E153-4B9A-9250-D3BF14F35257}" type="presOf" srcId="{94EAB1EC-7FE9-40F9-8691-7534F2D2D13B}" destId="{AA40EDB2-9616-491E-8997-90DC3C7C7F8E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2EFD9FD-2CA5-494A-A766-7F865C4C9F63}" type="presOf" srcId="{497908DE-4C30-428A-A555-3A6C2F4ADF7D}" destId="{C15E22B3-3295-4532-9D6A-325D45E50C1C}" srcOrd="0" destOrd="0" presId="urn:microsoft.com/office/officeart/2005/8/layout/pyramid2"/>
    <dgm:cxn modelId="{3D300F97-55D1-412B-AA98-39AB59F284CE}" type="presOf" srcId="{70972A96-F39F-4054-A5D9-CCAC350AB6EA}" destId="{6AFE05B7-991B-44DA-9843-39E3CC396A11}" srcOrd="0" destOrd="0" presId="urn:microsoft.com/office/officeart/2005/8/layout/pyramid2"/>
    <dgm:cxn modelId="{410AA69A-7E69-44F8-A0A9-74C54AEDC166}" type="presParOf" srcId="{F9260225-45E3-4E83-A7B5-93BF7662486D}" destId="{2CAB7AE0-F53F-477F-8596-08683A702DA4}" srcOrd="0" destOrd="0" presId="urn:microsoft.com/office/officeart/2005/8/layout/pyramid2"/>
    <dgm:cxn modelId="{71526E71-8E13-4C25-86D6-13DD9A611FF1}" type="presParOf" srcId="{F9260225-45E3-4E83-A7B5-93BF7662486D}" destId="{54982EDE-BA38-419C-8C90-E7DF88B50825}" srcOrd="1" destOrd="0" presId="urn:microsoft.com/office/officeart/2005/8/layout/pyramid2"/>
    <dgm:cxn modelId="{8FE355F6-93C1-4E8A-972D-4B136D24D421}" type="presParOf" srcId="{54982EDE-BA38-419C-8C90-E7DF88B50825}" destId="{C15E22B3-3295-4532-9D6A-325D45E50C1C}" srcOrd="0" destOrd="0" presId="urn:microsoft.com/office/officeart/2005/8/layout/pyramid2"/>
    <dgm:cxn modelId="{5E8154B4-75E9-4152-8E6F-DDC4FF6EC1AA}" type="presParOf" srcId="{54982EDE-BA38-419C-8C90-E7DF88B50825}" destId="{E349127E-BD40-4FFD-98F7-AE53232D3317}" srcOrd="1" destOrd="0" presId="urn:microsoft.com/office/officeart/2005/8/layout/pyramid2"/>
    <dgm:cxn modelId="{FB93A9B5-C015-46E3-AC72-AAD1F2EF7369}" type="presParOf" srcId="{54982EDE-BA38-419C-8C90-E7DF88B50825}" destId="{585EDA03-E1D1-49E2-ABCC-D095A33C60CB}" srcOrd="2" destOrd="0" presId="urn:microsoft.com/office/officeart/2005/8/layout/pyramid2"/>
    <dgm:cxn modelId="{A5C74EDC-1037-4ADB-BA86-E3791D3C8FDF}" type="presParOf" srcId="{54982EDE-BA38-419C-8C90-E7DF88B50825}" destId="{689CAA53-9D6E-44E6-B0D8-615A6D07FB5B}" srcOrd="3" destOrd="0" presId="urn:microsoft.com/office/officeart/2005/8/layout/pyramid2"/>
    <dgm:cxn modelId="{C3E41A1B-C9BB-4591-8D97-C3918167DE46}" type="presParOf" srcId="{54982EDE-BA38-419C-8C90-E7DF88B50825}" destId="{AA40EDB2-9616-491E-8997-90DC3C7C7F8E}" srcOrd="4" destOrd="0" presId="urn:microsoft.com/office/officeart/2005/8/layout/pyramid2"/>
    <dgm:cxn modelId="{782BF292-22CE-4F42-A9B8-796AF01F449E}" type="presParOf" srcId="{54982EDE-BA38-419C-8C90-E7DF88B50825}" destId="{9055E23A-F0BC-4AAF-9FF4-F780F02DFD21}" srcOrd="5" destOrd="0" presId="urn:microsoft.com/office/officeart/2005/8/layout/pyramid2"/>
    <dgm:cxn modelId="{C48D162D-ADF8-42A3-8FBF-D12E2157FF19}" type="presParOf" srcId="{54982EDE-BA38-419C-8C90-E7DF88B50825}" destId="{6AFE05B7-991B-44DA-9843-39E3CC396A11}" srcOrd="6" destOrd="0" presId="urn:microsoft.com/office/officeart/2005/8/layout/pyramid2"/>
    <dgm:cxn modelId="{FF6EFFA0-87DF-45FA-B9B9-D752B60FD7F0}" type="presParOf" srcId="{54982EDE-BA38-419C-8C90-E7DF88B50825}" destId="{B370853F-B4C8-494E-B10D-01EDE232E07B}" srcOrd="7" destOrd="0" presId="urn:microsoft.com/office/officeart/2005/8/layout/pyramid2"/>
    <dgm:cxn modelId="{538E0325-3DCC-44B1-8F02-9BDB54921522}" type="presParOf" srcId="{54982EDE-BA38-419C-8C90-E7DF88B50825}" destId="{40A06F75-CF71-4FF0-9476-F881F10B4C59}" srcOrd="8" destOrd="0" presId="urn:microsoft.com/office/officeart/2005/8/layout/pyramid2"/>
    <dgm:cxn modelId="{1A04AFEE-73E1-4BDA-8413-D4962EA0EBF5}" type="presParOf" srcId="{54982EDE-BA38-419C-8C90-E7DF88B50825}" destId="{D5AAC021-0B13-4F18-8DC6-1FA6845FB348}" srcOrd="9" destOrd="0" presId="urn:microsoft.com/office/officeart/2005/8/layout/pyramid2"/>
    <dgm:cxn modelId="{BD5FDE8B-9F84-47FE-8E30-7258ED42B99A}" type="presParOf" srcId="{54982EDE-BA38-419C-8C90-E7DF88B50825}" destId="{0E6DB8B2-458A-4F73-AF77-E844E8685CD8}" srcOrd="10" destOrd="0" presId="urn:microsoft.com/office/officeart/2005/8/layout/pyramid2"/>
    <dgm:cxn modelId="{0F5DBBC4-1619-49D8-AE3E-CD043E06A5D7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535850" y="785428"/>
          <a:ext cx="3528354" cy="252694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215703" y="543643"/>
          <a:ext cx="1711082" cy="4052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6215703" y="543643"/>
        <a:ext cx="1711082" cy="405299"/>
      </dsp:txXfrm>
    </dsp:sp>
    <dsp:sp modelId="{585EDA03-E1D1-49E2-ABCC-D095A33C60CB}">
      <dsp:nvSpPr>
        <dsp:cNvPr id="0" name=""/>
        <dsp:cNvSpPr/>
      </dsp:nvSpPr>
      <dsp:spPr>
        <a:xfrm>
          <a:off x="766698" y="596341"/>
          <a:ext cx="1655082" cy="3926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демократия</a:t>
          </a:r>
          <a:endParaRPr lang="hu-HU" sz="1400" b="1" kern="1200" dirty="0"/>
        </a:p>
      </dsp:txBody>
      <dsp:txXfrm>
        <a:off x="766698" y="596341"/>
        <a:ext cx="1655082" cy="392624"/>
      </dsp:txXfrm>
    </dsp:sp>
    <dsp:sp modelId="{AA40EDB2-9616-491E-8997-90DC3C7C7F8E}">
      <dsp:nvSpPr>
        <dsp:cNvPr id="0" name=""/>
        <dsp:cNvSpPr/>
      </dsp:nvSpPr>
      <dsp:spPr>
        <a:xfrm>
          <a:off x="3442691" y="3414529"/>
          <a:ext cx="1710708" cy="47390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3442691" y="3414529"/>
        <a:ext cx="1710708" cy="473901"/>
      </dsp:txXfrm>
    </dsp:sp>
    <dsp:sp modelId="{6AFE05B7-991B-44DA-9843-39E3CC396A11}">
      <dsp:nvSpPr>
        <dsp:cNvPr id="0" name=""/>
        <dsp:cNvSpPr/>
      </dsp:nvSpPr>
      <dsp:spPr>
        <a:xfrm>
          <a:off x="3384371" y="288035"/>
          <a:ext cx="1710708" cy="35750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384371" y="288035"/>
        <a:ext cx="1710708" cy="357508"/>
      </dsp:txXfrm>
    </dsp:sp>
    <dsp:sp modelId="{40A06F75-CF71-4FF0-9476-F881F10B4C59}">
      <dsp:nvSpPr>
        <dsp:cNvPr id="0" name=""/>
        <dsp:cNvSpPr/>
      </dsp:nvSpPr>
      <dsp:spPr>
        <a:xfrm>
          <a:off x="5328587" y="2023527"/>
          <a:ext cx="1774391" cy="49675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5328587" y="2023527"/>
        <a:ext cx="1774391" cy="496755"/>
      </dsp:txXfrm>
    </dsp:sp>
    <dsp:sp modelId="{0E6DB8B2-458A-4F73-AF77-E844E8685CD8}">
      <dsp:nvSpPr>
        <dsp:cNvPr id="0" name=""/>
        <dsp:cNvSpPr/>
      </dsp:nvSpPr>
      <dsp:spPr>
        <a:xfrm>
          <a:off x="1656188" y="2016226"/>
          <a:ext cx="1719619" cy="5709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656188" y="2016226"/>
        <a:ext cx="1719619" cy="5709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144903" y="1218596"/>
          <a:ext cx="967658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</a:t>
          </a:r>
          <a:r>
            <a:rPr lang="hu-HU" sz="1100" b="1" kern="1200" dirty="0" smtClean="0"/>
            <a:t>o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дикт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144903" y="1218596"/>
        <a:ext cx="967658" cy="509589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Либ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823675" y="1258349"/>
        <a:ext cx="760516" cy="469843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45004"/>
        <a:ext cx="997629" cy="340751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Консерв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автокр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20269" y="1131595"/>
        <a:ext cx="837635" cy="340751"/>
      </dsp:txXfrm>
    </dsp:sp>
    <dsp:sp modelId="{40A06F75-CF71-4FF0-9476-F881F10B4C59}">
      <dsp:nvSpPr>
        <dsp:cNvPr id="0" name=""/>
        <dsp:cNvSpPr/>
      </dsp:nvSpPr>
      <dsp:spPr>
        <a:xfrm>
          <a:off x="3672376" y="2289078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Бюрокр</a:t>
          </a:r>
          <a:r>
            <a:rPr lang="hu-HU" sz="1100" b="1" kern="1200" dirty="0" smtClean="0"/>
            <a:t>. 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289078"/>
        <a:ext cx="1040901" cy="317527"/>
      </dsp:txXfrm>
    </dsp:sp>
    <dsp:sp modelId="{0E6DB8B2-458A-4F73-AF77-E844E8685CD8}">
      <dsp:nvSpPr>
        <dsp:cNvPr id="0" name=""/>
        <dsp:cNvSpPr/>
      </dsp:nvSpPr>
      <dsp:spPr>
        <a:xfrm>
          <a:off x="1296142" y="2203194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1296142" y="2203194"/>
        <a:ext cx="739462" cy="31708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88912" y="1204830"/>
          <a:ext cx="679639" cy="569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Ком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дикт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88912" y="1204830"/>
        <a:ext cx="679639" cy="569238"/>
      </dsp:txXfrm>
    </dsp:sp>
    <dsp:sp modelId="{EE256076-5DA6-4F24-8BFE-930664D18ACC}">
      <dsp:nvSpPr>
        <dsp:cNvPr id="0" name=""/>
        <dsp:cNvSpPr/>
      </dsp:nvSpPr>
      <dsp:spPr>
        <a:xfrm>
          <a:off x="823675" y="1313427"/>
          <a:ext cx="760516" cy="46064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Либ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823675" y="1313427"/>
        <a:ext cx="760516" cy="460648"/>
      </dsp:txXfrm>
    </dsp:sp>
    <dsp:sp modelId="{AA40EDB2-9616-491E-8997-90DC3C7C7F8E}">
      <dsp:nvSpPr>
        <dsp:cNvPr id="0" name=""/>
        <dsp:cNvSpPr/>
      </dsp:nvSpPr>
      <dsp:spPr>
        <a:xfrm>
          <a:off x="2386742" y="3457290"/>
          <a:ext cx="997629" cy="334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57290"/>
        <a:ext cx="997629" cy="334083"/>
      </dsp:txXfrm>
    </dsp:sp>
    <dsp:sp modelId="{6AFE05B7-991B-44DA-9843-39E3CC396A11}">
      <dsp:nvSpPr>
        <dsp:cNvPr id="0" name=""/>
        <dsp:cNvSpPr/>
      </dsp:nvSpPr>
      <dsp:spPr>
        <a:xfrm>
          <a:off x="2481560" y="1157548"/>
          <a:ext cx="837635" cy="3340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Консерв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автокр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481560" y="1157548"/>
        <a:ext cx="837635" cy="334083"/>
      </dsp:txXfrm>
    </dsp:sp>
    <dsp:sp modelId="{40A06F75-CF71-4FF0-9476-F881F10B4C59}">
      <dsp:nvSpPr>
        <dsp:cNvPr id="0" name=""/>
        <dsp:cNvSpPr/>
      </dsp:nvSpPr>
      <dsp:spPr>
        <a:xfrm>
          <a:off x="3672376" y="2323985"/>
          <a:ext cx="1040901" cy="3113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Бюрокр</a:t>
          </a:r>
          <a:r>
            <a:rPr lang="hu-HU" sz="1100" b="1" kern="1200" dirty="0" smtClean="0"/>
            <a:t>.  a</a:t>
          </a:r>
          <a:r>
            <a:rPr lang="ru-RU" sz="1100" b="1" kern="1200" dirty="0" smtClean="0"/>
            <a:t>вт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323985"/>
        <a:ext cx="1040901" cy="311313"/>
      </dsp:txXfrm>
    </dsp:sp>
    <dsp:sp modelId="{0E6DB8B2-458A-4F73-AF77-E844E8685CD8}">
      <dsp:nvSpPr>
        <dsp:cNvPr id="0" name=""/>
        <dsp:cNvSpPr/>
      </dsp:nvSpPr>
      <dsp:spPr>
        <a:xfrm>
          <a:off x="1296142" y="2239781"/>
          <a:ext cx="739462" cy="3108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</a:t>
          </a:r>
          <a:r>
            <a:rPr lang="hu-HU" sz="1100" b="1" kern="1200" dirty="0" smtClean="0"/>
            <a:t>a</a:t>
          </a:r>
          <a:r>
            <a:rPr lang="ru-RU" sz="1100" b="1" kern="1200" dirty="0" smtClean="0"/>
            <a:t>т</a:t>
          </a:r>
          <a:r>
            <a:rPr lang="hu-HU" sz="1100" b="1" kern="1200" dirty="0" smtClean="0"/>
            <a:t>. </a:t>
          </a:r>
          <a:r>
            <a:rPr lang="ru-RU" sz="1100" b="1" kern="1200" dirty="0" smtClean="0"/>
            <a:t>д</a:t>
          </a:r>
          <a:r>
            <a:rPr lang="hu-HU" sz="1100" b="1" kern="1200" dirty="0" smtClean="0"/>
            <a:t>e</a:t>
          </a:r>
          <a:r>
            <a:rPr lang="ru-RU" sz="1100" b="1" kern="1200" dirty="0" smtClean="0"/>
            <a:t>м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1296142" y="2239781"/>
        <a:ext cx="739462" cy="31088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0684" y="648074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0684" y="648074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53488" y="2376265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153488" y="2376265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966249" y="2448271"/>
        <a:ext cx="1922195" cy="35183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ммунистическая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диктатура</a:t>
          </a:r>
          <a:endParaRPr lang="hu-HU" sz="14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80108" y="1005396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Либеральная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080108" y="1005396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a</a:t>
          </a:r>
          <a:r>
            <a:rPr lang="ru-RU" sz="1400" b="1" kern="1200" dirty="0" smtClean="0"/>
            <a:t>вт</a:t>
          </a:r>
          <a:r>
            <a:rPr lang="hu-HU" sz="1400" b="1" kern="1200" dirty="0" smtClean="0"/>
            <a:t>o</a:t>
          </a:r>
          <a:r>
            <a:rPr lang="ru-RU" sz="1400" b="1" kern="1200" dirty="0" smtClean="0"/>
            <a:t>кратия</a:t>
          </a:r>
          <a:endParaRPr lang="hu-HU" sz="14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Консервативная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автократия</a:t>
          </a:r>
          <a:endParaRPr lang="hu-HU" sz="14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20684" y="2383988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Бюрократическая</a:t>
          </a:r>
          <a:r>
            <a:rPr lang="hu-HU" sz="1400" b="1" kern="1200" dirty="0" smtClean="0"/>
            <a:t>  a</a:t>
          </a:r>
          <a:r>
            <a:rPr lang="ru-RU" sz="1400" b="1" kern="1200" dirty="0" smtClean="0"/>
            <a:t>втократия</a:t>
          </a:r>
          <a:endParaRPr lang="hu-HU" sz="1400" b="1" kern="1200" dirty="0"/>
        </a:p>
      </dsp:txBody>
      <dsp:txXfrm>
        <a:off x="6120684" y="2383988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44211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Патрональная</a:t>
          </a:r>
          <a:r>
            <a:rPr lang="hu-HU" sz="1400" b="1" kern="1200" dirty="0" smtClean="0"/>
            <a:t> </a:t>
          </a:r>
          <a:r>
            <a:rPr lang="ru-RU" sz="1400" b="1" kern="1200" dirty="0" smtClean="0"/>
            <a:t>д</a:t>
          </a:r>
          <a:r>
            <a:rPr lang="hu-HU" sz="1400" b="1" kern="1200" dirty="0" smtClean="0"/>
            <a:t>e</a:t>
          </a:r>
          <a:r>
            <a:rPr lang="ru-RU" sz="1400" b="1" kern="1200" dirty="0" smtClean="0"/>
            <a:t>мократия</a:t>
          </a:r>
          <a:endParaRPr lang="hu-HU" sz="1400" b="1" kern="1200" dirty="0"/>
        </a:p>
      </dsp:txBody>
      <dsp:txXfrm>
        <a:off x="1944211" y="2448271"/>
        <a:ext cx="1922195" cy="35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63B3-919E-4A68-8253-75BEC9F9A9B0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BE150-25AB-4E43-9449-595010CA8F6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15F9B-CBD9-406C-9F92-26040156D6F4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14358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51554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51554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5155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6EE4C-72E5-41D2-8733-5AA1A6820A6E}" type="datetimeFigureOut">
              <a:rPr lang="hu-HU" smtClean="0"/>
              <a:pPr/>
              <a:t>2019.09.28.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812BB-EA8F-4DBD-BAA2-28CB78825BE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627534"/>
            <a:ext cx="7772400" cy="4515966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>Польша и Венгрия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ru-RU" b="1" dirty="0" smtClean="0"/>
              <a:t>Две</a:t>
            </a:r>
            <a:r>
              <a:rPr lang="hu-HU" b="1" dirty="0" smtClean="0"/>
              <a:t> </a:t>
            </a:r>
            <a:r>
              <a:rPr lang="ru-RU" b="1" dirty="0" smtClean="0"/>
              <a:t>автократические</a:t>
            </a:r>
            <a:r>
              <a:rPr lang="hu-HU" b="1" dirty="0" smtClean="0"/>
              <a:t> </a:t>
            </a:r>
            <a:r>
              <a:rPr lang="ru-RU" b="1" dirty="0" smtClean="0"/>
              <a:t>попытки</a:t>
            </a:r>
            <a:r>
              <a:rPr lang="hu-HU" b="1" dirty="0" smtClean="0"/>
              <a:t> </a:t>
            </a:r>
            <a:r>
              <a:rPr lang="ru-RU" b="1" dirty="0" smtClean="0"/>
              <a:t>ликвидировать</a:t>
            </a:r>
            <a:r>
              <a:rPr lang="hu-HU" b="1" dirty="0" smtClean="0"/>
              <a:t> </a:t>
            </a:r>
            <a:r>
              <a:rPr lang="ru-RU" b="1" dirty="0" smtClean="0"/>
              <a:t>либеральную</a:t>
            </a:r>
            <a:r>
              <a:rPr lang="hu-HU" b="1" dirty="0" smtClean="0"/>
              <a:t> </a:t>
            </a:r>
            <a:r>
              <a:rPr lang="ru-RU" b="1" dirty="0" smtClean="0"/>
              <a:t>д</a:t>
            </a:r>
            <a:r>
              <a:rPr lang="hu-HU" b="1" dirty="0" smtClean="0"/>
              <a:t>e</a:t>
            </a:r>
            <a:r>
              <a:rPr lang="ru-RU" b="1" dirty="0" smtClean="0"/>
              <a:t>м</a:t>
            </a:r>
            <a:r>
              <a:rPr lang="hu-HU" b="1" dirty="0" smtClean="0"/>
              <a:t>o</a:t>
            </a:r>
            <a:r>
              <a:rPr lang="ru-RU" b="1" dirty="0" smtClean="0"/>
              <a:t>кр</a:t>
            </a:r>
            <a:r>
              <a:rPr lang="hu-HU" b="1" dirty="0" smtClean="0"/>
              <a:t>a</a:t>
            </a:r>
            <a:r>
              <a:rPr lang="ru-RU" b="1" dirty="0" smtClean="0"/>
              <a:t>тию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ru-RU" sz="2800" b="1" dirty="0" smtClean="0"/>
              <a:t>Балинт Мадяр</a:t>
            </a:r>
            <a:r>
              <a:rPr lang="hu-HU" sz="2800" b="1" dirty="0" smtClean="0"/>
              <a:t/>
            </a:r>
            <a:br>
              <a:rPr lang="hu-HU" sz="2800" b="1" dirty="0" smtClean="0"/>
            </a:br>
            <a:endParaRPr lang="hu-H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742035"/>
          </a:xfrm>
        </p:spPr>
        <p:txBody>
          <a:bodyPr/>
          <a:lstStyle/>
          <a:p>
            <a:r>
              <a:rPr lang="ru-RU" b="1" dirty="0"/>
              <a:t>С</a:t>
            </a:r>
            <a:r>
              <a:rPr lang="ru-RU" b="1" dirty="0" smtClean="0"/>
              <a:t>пасибо за внимание</a:t>
            </a:r>
            <a:r>
              <a:rPr lang="hu-HU" b="1" dirty="0" smtClean="0"/>
              <a:t>!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954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Общие</a:t>
            </a:r>
            <a:r>
              <a:rPr lang="en-US" sz="2400" b="1" dirty="0" smtClean="0"/>
              <a:t> </a:t>
            </a:r>
            <a:r>
              <a:rPr lang="ru-RU" sz="2400" b="1" dirty="0" smtClean="0"/>
              <a:t>идеологические</a:t>
            </a:r>
            <a:r>
              <a:rPr lang="en-US" sz="2400" b="1" dirty="0" smtClean="0"/>
              <a:t> </a:t>
            </a:r>
            <a:r>
              <a:rPr lang="ru-RU" sz="2400" b="1" dirty="0" smtClean="0"/>
              <a:t>панели</a:t>
            </a:r>
            <a:r>
              <a:rPr lang="hu-HU" sz="2400" b="1" dirty="0" smtClean="0"/>
              <a:t>:</a:t>
            </a:r>
            <a:r>
              <a:rPr lang="hu-HU" sz="2400" dirty="0" smtClean="0"/>
              <a:t> </a:t>
            </a:r>
            <a:r>
              <a:rPr lang="ru-RU" sz="2400" b="1" dirty="0" smtClean="0"/>
              <a:t>явное сходство</a:t>
            </a:r>
            <a:r>
              <a:rPr lang="hu-HU" sz="2400" b="1" dirty="0" smtClean="0"/>
              <a:t> </a:t>
            </a:r>
            <a:r>
              <a:rPr lang="ru-RU" sz="2400" b="1" dirty="0" smtClean="0"/>
              <a:t>польской и</a:t>
            </a:r>
            <a:r>
              <a:rPr lang="hu-HU" sz="2400" b="1" dirty="0" smtClean="0"/>
              <a:t> </a:t>
            </a:r>
            <a:r>
              <a:rPr lang="ru-RU" sz="2400" b="1" dirty="0" smtClean="0"/>
              <a:t>венгерской автократической попытки</a:t>
            </a:r>
            <a:endParaRPr lang="hu-HU" sz="2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627534"/>
            <a:ext cx="9001000" cy="4515966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dirty="0" smtClean="0"/>
              <a:t>управление определяется не как смена правительства, а как </a:t>
            </a:r>
            <a:r>
              <a:rPr lang="ru-RU" sz="1600" b="1" dirty="0" smtClean="0"/>
              <a:t>смена режима</a:t>
            </a:r>
            <a:r>
              <a:rPr lang="en-US" sz="1600" dirty="0" smtClean="0"/>
              <a:t>; </a:t>
            </a:r>
            <a:endParaRPr lang="hu-HU" sz="16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dirty="0" smtClean="0"/>
              <a:t>соответственно</a:t>
            </a:r>
            <a:r>
              <a:rPr lang="en-US" sz="1600" dirty="0" smtClean="0"/>
              <a:t> </a:t>
            </a:r>
            <a:r>
              <a:rPr lang="ru-RU" sz="1600" dirty="0" smtClean="0"/>
              <a:t>правящие ныне партии дистанцируются от смены режима, осуществленного четверть века назад</a:t>
            </a:r>
            <a:r>
              <a:rPr lang="en-US" sz="1600" dirty="0" smtClean="0"/>
              <a:t>, </a:t>
            </a:r>
            <a:r>
              <a:rPr lang="ru-RU" sz="1600" dirty="0" smtClean="0"/>
              <a:t>и</a:t>
            </a:r>
            <a:r>
              <a:rPr lang="en-US" sz="1600" dirty="0" smtClean="0"/>
              <a:t> </a:t>
            </a:r>
            <a:r>
              <a:rPr lang="ru-RU" sz="1600" dirty="0" smtClean="0"/>
              <a:t>считают историю </a:t>
            </a:r>
            <a:r>
              <a:rPr lang="ru-RU" sz="1600" b="1" dirty="0" smtClean="0"/>
              <a:t>мирной, основанной на договоре смены режима сделкой элит через голову общества</a:t>
            </a:r>
            <a:r>
              <a:rPr lang="en-US" sz="1600" dirty="0" smtClean="0"/>
              <a:t>; </a:t>
            </a:r>
            <a:r>
              <a:rPr lang="ru-RU" sz="1600" dirty="0" smtClean="0"/>
              <a:t>эта интерпретация используется для легализации необходимости актуальной смены режима, представленной правящими ныне партиями</a:t>
            </a:r>
            <a:r>
              <a:rPr lang="en-US" sz="1600" dirty="0" smtClean="0"/>
              <a:t>;</a:t>
            </a:r>
            <a:endParaRPr lang="hu-HU" sz="16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dirty="0"/>
              <a:t>п</a:t>
            </a:r>
            <a:r>
              <a:rPr lang="ru-RU" sz="1600" dirty="0" smtClean="0"/>
              <a:t>од </a:t>
            </a:r>
            <a:r>
              <a:rPr lang="ru-RU" sz="1600" b="1" dirty="0" smtClean="0"/>
              <a:t>нацией</a:t>
            </a:r>
            <a:r>
              <a:rPr lang="en-US" sz="1600" b="1" dirty="0" smtClean="0"/>
              <a:t> </a:t>
            </a:r>
            <a:r>
              <a:rPr lang="ru-RU" sz="1600" b="1" dirty="0" smtClean="0"/>
              <a:t>скорее понимается сообщество людей, преданных определенной идеологии,</a:t>
            </a:r>
            <a:r>
              <a:rPr lang="en-US" sz="1600" dirty="0" smtClean="0"/>
              <a:t> </a:t>
            </a:r>
            <a:r>
              <a:rPr lang="ru-RU" sz="1600" dirty="0" smtClean="0"/>
              <a:t>чем сообщество автономных граждан</a:t>
            </a:r>
            <a:r>
              <a:rPr lang="en-US" sz="1600" dirty="0" smtClean="0"/>
              <a:t>, </a:t>
            </a:r>
            <a:r>
              <a:rPr lang="ru-RU" sz="1600" dirty="0" smtClean="0"/>
              <a:t>что означает попытку создать легитимационную базу и аргумент для </a:t>
            </a:r>
            <a:r>
              <a:rPr lang="ru-RU" sz="1600" dirty="0"/>
              <a:t>исключения критиков </a:t>
            </a:r>
            <a:r>
              <a:rPr lang="ru-RU" sz="1600" dirty="0" smtClean="0"/>
              <a:t>режима и</a:t>
            </a:r>
            <a:r>
              <a:rPr lang="en-US" sz="1600" dirty="0" smtClean="0"/>
              <a:t> </a:t>
            </a:r>
            <a:r>
              <a:rPr lang="ru-RU" sz="1600" dirty="0" smtClean="0"/>
              <a:t>изображения их проводниками  чужих интересов</a:t>
            </a:r>
            <a:r>
              <a:rPr lang="en-US" sz="1600" dirty="0" smtClean="0"/>
              <a:t>;</a:t>
            </a:r>
            <a:endParaRPr lang="hu-HU" sz="1600" dirty="0" smtClean="0"/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dirty="0" smtClean="0"/>
              <a:t>общей является </a:t>
            </a:r>
            <a:r>
              <a:rPr lang="en-US" sz="1600" dirty="0" smtClean="0"/>
              <a:t> </a:t>
            </a:r>
            <a:r>
              <a:rPr lang="ru-RU" sz="1600" dirty="0" smtClean="0"/>
              <a:t>партикулярная форма</a:t>
            </a:r>
            <a:r>
              <a:rPr lang="en-US" sz="1600" dirty="0" smtClean="0"/>
              <a:t> </a:t>
            </a:r>
            <a:r>
              <a:rPr lang="ru-RU" sz="1600" b="1" dirty="0" smtClean="0"/>
              <a:t>евроскептицизма</a:t>
            </a:r>
            <a:r>
              <a:rPr lang="en-US" sz="1600" dirty="0" smtClean="0"/>
              <a:t>, a</a:t>
            </a:r>
            <a:r>
              <a:rPr lang="ru-RU" sz="1600" dirty="0" smtClean="0"/>
              <a:t> также </a:t>
            </a:r>
            <a:r>
              <a:rPr lang="ru-RU" sz="1600" b="1" dirty="0" smtClean="0"/>
              <a:t>«национально‐освободительная борьба против диктатуры Брюсселя»</a:t>
            </a:r>
            <a:r>
              <a:rPr lang="en-US" sz="1600" b="1" dirty="0" smtClean="0"/>
              <a:t> </a:t>
            </a:r>
            <a:r>
              <a:rPr lang="ru-RU" sz="1600" dirty="0" smtClean="0"/>
              <a:t>на базе </a:t>
            </a:r>
            <a:r>
              <a:rPr lang="en-US" sz="1600" dirty="0" smtClean="0"/>
              <a:t> </a:t>
            </a:r>
            <a:r>
              <a:rPr lang="ru-RU" sz="1600" dirty="0" smtClean="0"/>
              <a:t>политики исторических обид при одновременном ожидании притока евроресурсов</a:t>
            </a:r>
            <a:r>
              <a:rPr lang="en-US" sz="1600" dirty="0" smtClean="0"/>
              <a:t>; </a:t>
            </a:r>
            <a:r>
              <a:rPr lang="ru-RU" sz="1600" dirty="0" smtClean="0"/>
              <a:t>Это ничто иное, как реализация политики сбора ренты в международных масштабах  без всяких моральных ограничений</a:t>
            </a:r>
            <a:r>
              <a:rPr lang="hu-HU" sz="1600" dirty="0" smtClean="0"/>
              <a:t>;</a:t>
            </a:r>
          </a:p>
          <a:p>
            <a:pPr marL="0" lvl="0" indent="0">
              <a:spcBef>
                <a:spcPts val="0"/>
              </a:spcBef>
              <a:buFont typeface="Wingdings" pitchFamily="2" charset="2"/>
              <a:buChar char="§"/>
            </a:pPr>
            <a:r>
              <a:rPr lang="ru-RU" sz="1600" dirty="0"/>
              <a:t>в</a:t>
            </a:r>
            <a:r>
              <a:rPr lang="ru-RU" sz="1600" dirty="0" smtClean="0"/>
              <a:t> обеих странах исключительно сильны </a:t>
            </a:r>
            <a:r>
              <a:rPr lang="ru-RU" sz="1600" b="1" dirty="0" smtClean="0"/>
              <a:t>страхи и подозрения в связи с беженцами, </a:t>
            </a:r>
            <a:r>
              <a:rPr lang="ru-RU" sz="1600" dirty="0" smtClean="0"/>
              <a:t>мигрантами и иностранцами</a:t>
            </a:r>
            <a:r>
              <a:rPr lang="en-US" sz="1600" dirty="0" smtClean="0"/>
              <a:t>, </a:t>
            </a:r>
            <a:r>
              <a:rPr lang="ru-RU" sz="1600" dirty="0" smtClean="0"/>
              <a:t>что под влиянием </a:t>
            </a:r>
            <a:r>
              <a:rPr lang="ru-RU" sz="1600" b="1" dirty="0" smtClean="0"/>
              <a:t>популистской политики</a:t>
            </a:r>
            <a:r>
              <a:rPr lang="en-US" sz="1600" dirty="0" smtClean="0"/>
              <a:t> </a:t>
            </a:r>
            <a:r>
              <a:rPr lang="ru-RU" sz="1600" b="1" dirty="0" smtClean="0"/>
              <a:t>легко превращается в активную ксенофобию</a:t>
            </a:r>
            <a:r>
              <a:rPr lang="hu-HU" sz="1600" b="1" i="1" dirty="0" smtClean="0"/>
              <a:t> (</a:t>
            </a:r>
            <a:r>
              <a:rPr lang="ru-RU" sz="1600" b="1" i="1" dirty="0" smtClean="0"/>
              <a:t>кампания ненависти</a:t>
            </a:r>
            <a:r>
              <a:rPr lang="hu-HU" sz="1600" b="1" i="1" dirty="0" smtClean="0"/>
              <a:t> </a:t>
            </a:r>
            <a:r>
              <a:rPr lang="hu-HU" sz="1600" b="1" i="1" dirty="0" smtClean="0">
                <a:sym typeface="Wingdings" pitchFamily="2" charset="2"/>
              </a:rPr>
              <a:t>  </a:t>
            </a:r>
            <a:r>
              <a:rPr lang="ru-RU" sz="1600" b="1" i="1" dirty="0" smtClean="0">
                <a:sym typeface="Wingdings" pitchFamily="2" charset="2"/>
              </a:rPr>
              <a:t>кампания устрашения</a:t>
            </a:r>
            <a:r>
              <a:rPr lang="hu-HU" sz="1600" b="1" i="1" dirty="0" smtClean="0">
                <a:sym typeface="Wingdings" pitchFamily="2" charset="2"/>
              </a:rPr>
              <a:t>)</a:t>
            </a:r>
            <a:r>
              <a:rPr lang="ru-RU" sz="1600" b="1" i="1" dirty="0" smtClean="0">
                <a:sym typeface="Wingdings" pitchFamily="2" charset="2"/>
              </a:rPr>
              <a:t>.</a:t>
            </a:r>
            <a:endParaRPr lang="hu-HU" sz="1600" b="1" i="1" dirty="0" smtClean="0"/>
          </a:p>
          <a:p>
            <a:pPr marL="0" indent="0">
              <a:spcBef>
                <a:spcPts val="0"/>
              </a:spcBef>
              <a:buNone/>
            </a:pPr>
            <a:endParaRPr lang="hu-HU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i="1" dirty="0" smtClean="0"/>
              <a:t>Сходство между этими идеологическими моделями показывает, что они могут быть одинаково адаптированы к нуждам разных типов автократических</a:t>
            </a:r>
            <a:r>
              <a:rPr lang="en-US" sz="1800" b="1" i="1" dirty="0" smtClean="0"/>
              <a:t> </a:t>
            </a:r>
            <a:r>
              <a:rPr lang="ru-RU" sz="1800" b="1" i="1" dirty="0" smtClean="0"/>
              <a:t>р</a:t>
            </a:r>
            <a:r>
              <a:rPr lang="en-US" sz="1800" b="1" i="1" dirty="0" smtClean="0"/>
              <a:t>e</a:t>
            </a:r>
            <a:r>
              <a:rPr lang="ru-RU" sz="1800" b="1" i="1" dirty="0" smtClean="0"/>
              <a:t>жимов</a:t>
            </a:r>
            <a:r>
              <a:rPr lang="en-US" sz="1800" b="1" i="1" dirty="0" smtClean="0"/>
              <a:t>.</a:t>
            </a:r>
            <a:endParaRPr lang="hu-HU" sz="1800" b="1" i="1" dirty="0" smtClean="0"/>
          </a:p>
          <a:p>
            <a:pPr lvl="0">
              <a:buNone/>
            </a:pPr>
            <a:endParaRPr lang="hu-H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11509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Два типа</a:t>
            </a:r>
            <a:r>
              <a:rPr lang="hu-HU" sz="2400" b="1" dirty="0" smtClean="0"/>
              <a:t> </a:t>
            </a:r>
            <a:r>
              <a:rPr lang="ru-RU" sz="2400" b="1" dirty="0" smtClean="0"/>
              <a:t>посткоммунистических</a:t>
            </a:r>
            <a:r>
              <a:rPr lang="hu-HU" sz="2400" b="1" dirty="0" smtClean="0"/>
              <a:t> a</a:t>
            </a:r>
            <a:r>
              <a:rPr lang="ru-RU" sz="2400" b="1" dirty="0" smtClean="0"/>
              <a:t>втократий</a:t>
            </a:r>
            <a:endParaRPr lang="hu-HU" sz="24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79512" y="339503"/>
            <a:ext cx="4317876" cy="360040"/>
          </a:xfrm>
        </p:spPr>
        <p:txBody>
          <a:bodyPr>
            <a:normAutofit/>
          </a:bodyPr>
          <a:lstStyle/>
          <a:p>
            <a:pPr algn="ctr"/>
            <a:r>
              <a:rPr lang="ru-RU" sz="1500" dirty="0" smtClean="0"/>
              <a:t>Польская консервативная</a:t>
            </a:r>
            <a:r>
              <a:rPr lang="hu-HU" sz="1500" dirty="0" smtClean="0"/>
              <a:t> a</a:t>
            </a:r>
            <a:r>
              <a:rPr lang="ru-RU" sz="1500" dirty="0" smtClean="0"/>
              <a:t>втократия</a:t>
            </a:r>
            <a:endParaRPr lang="hu-HU" sz="15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699542"/>
            <a:ext cx="4499992" cy="4443958"/>
          </a:xfrm>
        </p:spPr>
        <p:txBody>
          <a:bodyPr>
            <a:noAutofit/>
          </a:bodyPr>
          <a:lstStyle/>
          <a:p>
            <a:r>
              <a:rPr lang="ru-RU" sz="1400" dirty="0" smtClean="0"/>
              <a:t>мотивируется </a:t>
            </a:r>
            <a:r>
              <a:rPr lang="ru-RU" sz="1400" b="1" dirty="0" smtClean="0"/>
              <a:t>властью и</a:t>
            </a:r>
            <a:r>
              <a:rPr lang="en-US" sz="1400" b="1" dirty="0" smtClean="0"/>
              <a:t> </a:t>
            </a:r>
            <a:r>
              <a:rPr lang="ru-RU" sz="1400" b="1" dirty="0" smtClean="0"/>
              <a:t>идеологией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у</a:t>
            </a:r>
            <a:r>
              <a:rPr lang="ru-RU" sz="1400" b="1" dirty="0" smtClean="0"/>
              <a:t>правляется идеологией</a:t>
            </a:r>
            <a:r>
              <a:rPr lang="hu-HU" sz="1400" dirty="0" smtClean="0"/>
              <a:t>: </a:t>
            </a:r>
            <a:r>
              <a:rPr lang="ru-RU" sz="1400" b="1" dirty="0" smtClean="0"/>
              <a:t>«фанатическое»</a:t>
            </a:r>
            <a:r>
              <a:rPr lang="hu-HU" sz="1400" b="1" dirty="0" smtClean="0"/>
              <a:t> </a:t>
            </a:r>
            <a:r>
              <a:rPr lang="ru-RU" sz="1400" dirty="0" smtClean="0"/>
              <a:t>и </a:t>
            </a:r>
            <a:r>
              <a:rPr lang="ru-RU" sz="1400" b="1" dirty="0" smtClean="0"/>
              <a:t>«эмоциональное»</a:t>
            </a:r>
            <a:r>
              <a:rPr lang="hu-HU" sz="1400" dirty="0" smtClean="0"/>
              <a:t>;</a:t>
            </a:r>
          </a:p>
          <a:p>
            <a:r>
              <a:rPr lang="ru-RU" sz="1400" dirty="0"/>
              <a:t>а</a:t>
            </a:r>
            <a:r>
              <a:rPr lang="ru-RU" sz="1400" dirty="0" smtClean="0"/>
              <a:t>ктуальные решения принимаются </a:t>
            </a:r>
            <a:r>
              <a:rPr lang="ru-RU" sz="1400" b="1" dirty="0" smtClean="0"/>
              <a:t>в рамках формальных институтов</a:t>
            </a:r>
            <a:r>
              <a:rPr lang="hu-HU" sz="1400" dirty="0" smtClean="0"/>
              <a:t>;</a:t>
            </a:r>
          </a:p>
          <a:p>
            <a:r>
              <a:rPr lang="ru-RU" sz="1400" b="1" smtClean="0"/>
              <a:t>формальный </a:t>
            </a:r>
            <a:r>
              <a:rPr lang="ru-RU" sz="1400" b="1" dirty="0" smtClean="0"/>
              <a:t>руководящий орган</a:t>
            </a:r>
            <a:r>
              <a:rPr lang="hu-HU" sz="1400" dirty="0" smtClean="0"/>
              <a:t>: </a:t>
            </a:r>
            <a:r>
              <a:rPr lang="ru-RU" sz="1400" b="1" dirty="0" smtClean="0"/>
              <a:t>руководство </a:t>
            </a:r>
            <a:r>
              <a:rPr lang="hu-HU" sz="1400" b="1" dirty="0" err="1" smtClean="0"/>
              <a:t>PiS</a:t>
            </a:r>
            <a:r>
              <a:rPr lang="hu-HU" sz="1400" b="1" dirty="0" smtClean="0"/>
              <a:t>  </a:t>
            </a:r>
            <a:r>
              <a:rPr lang="hu-HU" sz="1400" dirty="0" smtClean="0"/>
              <a:t>(</a:t>
            </a:r>
            <a:r>
              <a:rPr lang="ru-RU" sz="1400" dirty="0" smtClean="0"/>
              <a:t>«политбюро»</a:t>
            </a:r>
            <a:r>
              <a:rPr lang="hu-HU" sz="1400" dirty="0" smtClean="0"/>
              <a:t>);</a:t>
            </a:r>
          </a:p>
          <a:p>
            <a:r>
              <a:rPr lang="ru-RU" sz="1400" b="1" dirty="0"/>
              <a:t>п</a:t>
            </a:r>
            <a:r>
              <a:rPr lang="ru-RU" sz="1400" b="1" dirty="0" smtClean="0"/>
              <a:t>равящая партия</a:t>
            </a:r>
            <a:r>
              <a:rPr lang="hu-HU" sz="1400" b="1" dirty="0" smtClean="0"/>
              <a:t> = </a:t>
            </a:r>
            <a:r>
              <a:rPr lang="ru-RU" sz="1400" b="1" dirty="0" smtClean="0"/>
              <a:t>ц</a:t>
            </a:r>
            <a:r>
              <a:rPr lang="hu-HU" sz="1400" b="1" dirty="0" smtClean="0"/>
              <a:t>e</a:t>
            </a:r>
            <a:r>
              <a:rPr lang="ru-RU" sz="1400" b="1" dirty="0" smtClean="0"/>
              <a:t>нтрализованная</a:t>
            </a:r>
            <a:r>
              <a:rPr lang="hu-HU" sz="1400" b="1" dirty="0" smtClean="0"/>
              <a:t> </a:t>
            </a:r>
            <a:r>
              <a:rPr lang="ru-RU" sz="1400" b="1" dirty="0" smtClean="0"/>
              <a:t>п</a:t>
            </a:r>
            <a:r>
              <a:rPr lang="hu-HU" sz="1400" b="1" dirty="0" smtClean="0"/>
              <a:t>a</a:t>
            </a:r>
            <a:r>
              <a:rPr lang="ru-RU" sz="1400" b="1" dirty="0" smtClean="0"/>
              <a:t>ртия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д</a:t>
            </a:r>
            <a:r>
              <a:rPr lang="ru-RU" sz="1400" b="1" dirty="0" smtClean="0"/>
              <a:t>иктуемый государством бюрократический контроль</a:t>
            </a:r>
            <a:r>
              <a:rPr lang="hu-HU" sz="1400" dirty="0" smtClean="0"/>
              <a:t>; </a:t>
            </a:r>
          </a:p>
          <a:p>
            <a:r>
              <a:rPr lang="ru-RU" sz="1400" b="1" dirty="0"/>
              <a:t>у</a:t>
            </a:r>
            <a:r>
              <a:rPr lang="ru-RU" sz="1400" b="1" dirty="0" smtClean="0"/>
              <a:t>важение конкуренции на свободном рынке</a:t>
            </a:r>
            <a:r>
              <a:rPr lang="en-US" sz="1400" b="1" dirty="0" smtClean="0"/>
              <a:t> </a:t>
            </a:r>
            <a:r>
              <a:rPr lang="ru-RU" sz="1400" b="1" dirty="0" smtClean="0"/>
              <a:t>и</a:t>
            </a:r>
            <a:r>
              <a:rPr lang="en-US" sz="1400" b="1" dirty="0" smtClean="0"/>
              <a:t> </a:t>
            </a:r>
            <a:r>
              <a:rPr lang="ru-RU" sz="1400" b="1" dirty="0" smtClean="0"/>
              <a:t>свободы предпринимательства</a:t>
            </a:r>
            <a:r>
              <a:rPr lang="hu-HU" sz="1400" dirty="0" smtClean="0"/>
              <a:t>;</a:t>
            </a:r>
          </a:p>
          <a:p>
            <a:r>
              <a:rPr lang="ru-RU" sz="1400" b="1" dirty="0"/>
              <a:t>п</a:t>
            </a:r>
            <a:r>
              <a:rPr lang="ru-RU" sz="1400" b="1" dirty="0" smtClean="0"/>
              <a:t>артийный политический н</a:t>
            </a:r>
            <a:r>
              <a:rPr lang="en-US" sz="1400" b="1" dirty="0" smtClean="0"/>
              <a:t>e</a:t>
            </a:r>
            <a:r>
              <a:rPr lang="ru-RU" sz="1400" b="1" dirty="0" smtClean="0"/>
              <a:t>п</a:t>
            </a:r>
            <a:r>
              <a:rPr lang="en-US" sz="1400" b="1" dirty="0" smtClean="0"/>
              <a:t>o</a:t>
            </a:r>
            <a:r>
              <a:rPr lang="ru-RU" sz="1400" b="1" dirty="0" smtClean="0"/>
              <a:t>тизм</a:t>
            </a:r>
            <a:r>
              <a:rPr lang="hu-HU" sz="1400" dirty="0" smtClean="0"/>
              <a:t>;</a:t>
            </a:r>
          </a:p>
          <a:p>
            <a:r>
              <a:rPr lang="ru-RU" sz="1400" b="1" dirty="0" smtClean="0"/>
              <a:t>фаворитизм</a:t>
            </a:r>
            <a:r>
              <a:rPr lang="hu-HU" sz="1400" dirty="0" smtClean="0"/>
              <a:t>, </a:t>
            </a:r>
            <a:r>
              <a:rPr lang="ru-RU" sz="1400" dirty="0" smtClean="0"/>
              <a:t>но более или менее активная борьба с коррупцией</a:t>
            </a:r>
            <a:r>
              <a:rPr lang="hu-HU" sz="1400" dirty="0" smtClean="0"/>
              <a:t>;</a:t>
            </a:r>
            <a:r>
              <a:rPr lang="ru-RU" sz="1400" dirty="0" smtClean="0"/>
              <a:t> </a:t>
            </a:r>
            <a:r>
              <a:rPr lang="ru-RU" sz="1400" b="1" dirty="0" smtClean="0"/>
              <a:t>лояльная элита</a:t>
            </a:r>
            <a:r>
              <a:rPr lang="hu-HU" sz="1400" b="1" dirty="0" smtClean="0"/>
              <a:t> </a:t>
            </a:r>
            <a:r>
              <a:rPr lang="ru-RU" sz="1400" b="1" dirty="0" smtClean="0"/>
              <a:t>награждается в основном гос‐ми постами, а не имуществом</a:t>
            </a:r>
            <a:r>
              <a:rPr lang="hu-HU" sz="1400" b="1" dirty="0" smtClean="0"/>
              <a:t>;</a:t>
            </a:r>
            <a:endParaRPr lang="hu-HU" sz="1400" dirty="0" smtClean="0"/>
          </a:p>
          <a:p>
            <a:pPr>
              <a:spcBef>
                <a:spcPts val="0"/>
              </a:spcBef>
            </a:pPr>
            <a:r>
              <a:rPr lang="ru-RU" sz="1400" b="1" dirty="0"/>
              <a:t>а</a:t>
            </a:r>
            <a:r>
              <a:rPr lang="ru-RU" sz="1400" b="1" dirty="0" smtClean="0"/>
              <a:t>вторитарное государство</a:t>
            </a:r>
            <a:r>
              <a:rPr lang="hu-HU" sz="1400" b="1" dirty="0" smtClean="0"/>
              <a:t>.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427984" y="411511"/>
            <a:ext cx="4824536" cy="28803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1600" dirty="0" smtClean="0"/>
              <a:t>Венгерское посткоммунистическое мафиозное</a:t>
            </a:r>
            <a:r>
              <a:rPr lang="hu-HU" sz="1600" dirty="0" smtClean="0"/>
              <a:t> </a:t>
            </a:r>
            <a:r>
              <a:rPr lang="ru-RU" sz="1600" dirty="0" smtClean="0"/>
              <a:t>гос‐во</a:t>
            </a:r>
            <a:endParaRPr lang="hu-HU" sz="16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27984" y="699542"/>
            <a:ext cx="4716016" cy="444395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00" dirty="0"/>
              <a:t>мотивируется </a:t>
            </a:r>
            <a:r>
              <a:rPr lang="ru-RU" sz="1300" b="1" dirty="0"/>
              <a:t>властью и</a:t>
            </a:r>
            <a:r>
              <a:rPr lang="en-US" sz="1300" b="1" dirty="0"/>
              <a:t> </a:t>
            </a:r>
            <a:r>
              <a:rPr lang="ru-RU" sz="1300" b="1" dirty="0" smtClean="0"/>
              <a:t>личным обогащением</a:t>
            </a:r>
            <a:r>
              <a:rPr lang="hu-HU" sz="13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00" b="1" dirty="0"/>
              <a:t>п</a:t>
            </a:r>
            <a:r>
              <a:rPr lang="ru-RU" sz="1300" b="1" dirty="0" smtClean="0"/>
              <a:t>ользуется идеологией</a:t>
            </a:r>
            <a:r>
              <a:rPr lang="hu-HU" sz="1300" dirty="0" smtClean="0"/>
              <a:t>: </a:t>
            </a:r>
            <a:r>
              <a:rPr lang="ru-RU" sz="1300" b="1" dirty="0" smtClean="0"/>
              <a:t>«циничное»</a:t>
            </a:r>
            <a:r>
              <a:rPr lang="hu-HU" sz="1300" b="1" dirty="0" smtClean="0"/>
              <a:t> </a:t>
            </a:r>
            <a:r>
              <a:rPr lang="ru-RU" sz="1300" b="1" dirty="0" smtClean="0"/>
              <a:t>и</a:t>
            </a:r>
            <a:r>
              <a:rPr lang="hu-HU" sz="1300" b="1" dirty="0" smtClean="0"/>
              <a:t> </a:t>
            </a:r>
            <a:r>
              <a:rPr lang="ru-RU" sz="1300" b="1" dirty="0" smtClean="0"/>
              <a:t>«рациональное»</a:t>
            </a:r>
            <a:r>
              <a:rPr lang="hu-HU" sz="1300" dirty="0" smtClean="0"/>
              <a:t>; (</a:t>
            </a:r>
            <a:r>
              <a:rPr lang="ru-RU" sz="1300" dirty="0" smtClean="0"/>
              <a:t>аморальный фамилизм</a:t>
            </a:r>
            <a:r>
              <a:rPr lang="hu-HU" sz="1300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ru-RU" sz="1300" dirty="0"/>
              <a:t>п</a:t>
            </a:r>
            <a:r>
              <a:rPr lang="ru-RU" sz="1300" dirty="0" smtClean="0"/>
              <a:t>олитические и экономические </a:t>
            </a:r>
            <a:r>
              <a:rPr lang="ru-RU" sz="1300" b="1" dirty="0" smtClean="0"/>
              <a:t>решения принимаются вне определенных законом</a:t>
            </a:r>
            <a:r>
              <a:rPr lang="en-US" sz="1300" b="1" dirty="0" smtClean="0"/>
              <a:t>, </a:t>
            </a:r>
            <a:r>
              <a:rPr lang="ru-RU" sz="1300" b="1" dirty="0" smtClean="0"/>
              <a:t>формальных организаций</a:t>
            </a:r>
            <a:r>
              <a:rPr lang="en-US" sz="1300" b="1" dirty="0" smtClean="0"/>
              <a:t> </a:t>
            </a:r>
            <a:r>
              <a:rPr lang="ru-RU" sz="1300" dirty="0" smtClean="0"/>
              <a:t>и</a:t>
            </a:r>
            <a:r>
              <a:rPr lang="en-US" sz="1300" dirty="0" smtClean="0"/>
              <a:t> </a:t>
            </a:r>
            <a:r>
              <a:rPr lang="ru-RU" sz="1300" dirty="0" smtClean="0"/>
              <a:t>общественного контроля</a:t>
            </a:r>
            <a:r>
              <a:rPr lang="hu-HU" sz="13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00" b="1" dirty="0" smtClean="0"/>
              <a:t>неформальный </a:t>
            </a:r>
            <a:r>
              <a:rPr lang="ru-RU" sz="1300" b="1" dirty="0"/>
              <a:t>руководящий </a:t>
            </a:r>
            <a:r>
              <a:rPr lang="ru-RU" sz="1300" b="1" dirty="0" smtClean="0"/>
              <a:t>орган</a:t>
            </a:r>
            <a:r>
              <a:rPr lang="hu-HU" sz="1300" dirty="0" smtClean="0"/>
              <a:t>: </a:t>
            </a:r>
            <a:r>
              <a:rPr lang="ru-RU" sz="1300" b="1" dirty="0" smtClean="0"/>
              <a:t>двор патрона</a:t>
            </a:r>
            <a:r>
              <a:rPr lang="hu-HU" sz="1300" b="1" dirty="0" smtClean="0"/>
              <a:t> </a:t>
            </a:r>
            <a:r>
              <a:rPr lang="hu-HU" sz="1300" dirty="0" smtClean="0"/>
              <a:t>(</a:t>
            </a:r>
            <a:r>
              <a:rPr lang="ru-RU" sz="1300" dirty="0" smtClean="0"/>
              <a:t>«п</a:t>
            </a:r>
            <a:r>
              <a:rPr lang="hu-HU" sz="1300" dirty="0" smtClean="0"/>
              <a:t>o</a:t>
            </a:r>
            <a:r>
              <a:rPr lang="ru-RU" sz="1300" dirty="0" smtClean="0"/>
              <a:t>липбюро»</a:t>
            </a:r>
            <a:r>
              <a:rPr lang="hu-HU" sz="1300" dirty="0" smtClean="0"/>
              <a:t>);</a:t>
            </a:r>
          </a:p>
          <a:p>
            <a:r>
              <a:rPr lang="ru-RU" sz="1300" b="1" dirty="0" smtClean="0"/>
              <a:t>«правящая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п</a:t>
            </a:r>
            <a:r>
              <a:rPr lang="hu-HU" sz="1300" b="1" dirty="0" smtClean="0"/>
              <a:t>a</a:t>
            </a:r>
            <a:r>
              <a:rPr lang="ru-RU" sz="1300" b="1" dirty="0" smtClean="0"/>
              <a:t>ртия»</a:t>
            </a:r>
            <a:r>
              <a:rPr lang="hu-HU" sz="1300" b="1" dirty="0" smtClean="0"/>
              <a:t> = </a:t>
            </a:r>
            <a:r>
              <a:rPr lang="ru-RU" sz="1300" b="1" dirty="0" smtClean="0"/>
              <a:t>партия как приводной ремень</a:t>
            </a:r>
            <a:r>
              <a:rPr lang="hu-HU" sz="1300" dirty="0" smtClean="0"/>
              <a:t>; </a:t>
            </a:r>
          </a:p>
          <a:p>
            <a:r>
              <a:rPr lang="ru-RU" sz="1300" b="1" dirty="0" smtClean="0"/>
              <a:t>простая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пирамидальная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п</a:t>
            </a:r>
            <a:r>
              <a:rPr lang="hu-HU" sz="1300" b="1" dirty="0" smtClean="0"/>
              <a:t>a</a:t>
            </a:r>
            <a:r>
              <a:rPr lang="ru-RU" sz="1300" b="1" dirty="0" smtClean="0"/>
              <a:t>трональная</a:t>
            </a:r>
            <a:r>
              <a:rPr lang="hu-HU" sz="1300" b="1" dirty="0" smtClean="0"/>
              <a:t> </a:t>
            </a:r>
            <a:r>
              <a:rPr lang="ru-RU" sz="1300" b="1" dirty="0" smtClean="0"/>
              <a:t>сеть</a:t>
            </a:r>
            <a:r>
              <a:rPr lang="hu-HU" sz="1300" dirty="0" smtClean="0"/>
              <a:t>;</a:t>
            </a:r>
          </a:p>
          <a:p>
            <a:r>
              <a:rPr lang="ru-RU" sz="1300" b="1" dirty="0"/>
              <a:t>ц</a:t>
            </a:r>
            <a:r>
              <a:rPr lang="ru-RU" sz="1300" b="1" dirty="0" smtClean="0"/>
              <a:t>ентрализованная цепочка директив, основанная на патронажно‐клиентарном вассалитете</a:t>
            </a:r>
            <a:r>
              <a:rPr lang="hu-HU" sz="1300" dirty="0" smtClean="0"/>
              <a:t>;</a:t>
            </a:r>
          </a:p>
          <a:p>
            <a:r>
              <a:rPr lang="ru-RU" sz="1300" b="1" dirty="0"/>
              <a:t>п</a:t>
            </a:r>
            <a:r>
              <a:rPr lang="ru-RU" sz="1300" b="1" dirty="0" smtClean="0"/>
              <a:t>риемная политическая</a:t>
            </a:r>
            <a:r>
              <a:rPr lang="en-US" sz="1300" b="1" dirty="0" smtClean="0"/>
              <a:t> </a:t>
            </a:r>
            <a:r>
              <a:rPr lang="ru-RU" sz="1300" b="1" dirty="0" smtClean="0"/>
              <a:t>семья</a:t>
            </a:r>
            <a:r>
              <a:rPr lang="hu-HU" sz="1300" dirty="0" smtClean="0"/>
              <a:t>; </a:t>
            </a:r>
          </a:p>
          <a:p>
            <a:r>
              <a:rPr lang="ru-RU" sz="1300" b="1" dirty="0" smtClean="0"/>
              <a:t>мафиозное</a:t>
            </a:r>
            <a:r>
              <a:rPr lang="hu-HU" sz="1300" b="1" dirty="0" smtClean="0"/>
              <a:t> </a:t>
            </a:r>
            <a:r>
              <a:rPr lang="ru-RU" sz="1300" b="1" dirty="0" smtClean="0"/>
              <a:t>гос‐во</a:t>
            </a:r>
            <a:r>
              <a:rPr lang="hu-HU" sz="1300" dirty="0" smtClean="0"/>
              <a:t>: </a:t>
            </a:r>
            <a:r>
              <a:rPr lang="ru-RU" sz="1300" dirty="0" smtClean="0"/>
              <a:t>централизованная и монополизированная</a:t>
            </a:r>
            <a:r>
              <a:rPr lang="hu-HU" sz="1300" dirty="0" smtClean="0"/>
              <a:t> </a:t>
            </a:r>
            <a:r>
              <a:rPr lang="ru-RU" sz="1300" dirty="0" smtClean="0"/>
              <a:t>коррупция</a:t>
            </a:r>
            <a:r>
              <a:rPr lang="hu-HU" sz="1300" dirty="0" smtClean="0"/>
              <a:t>; </a:t>
            </a:r>
          </a:p>
          <a:p>
            <a:r>
              <a:rPr lang="ru-RU" sz="1300" b="1" dirty="0"/>
              <a:t>п</a:t>
            </a:r>
            <a:r>
              <a:rPr lang="ru-RU" sz="1300" b="1" dirty="0" smtClean="0"/>
              <a:t>риемная политическая семья</a:t>
            </a:r>
            <a:r>
              <a:rPr lang="en-US" sz="1300" b="1" dirty="0" smtClean="0"/>
              <a:t> a</a:t>
            </a:r>
            <a:r>
              <a:rPr lang="ru-RU" sz="1300" b="1" dirty="0" smtClean="0"/>
              <a:t>ккумулирует собсьвенность </a:t>
            </a:r>
            <a:r>
              <a:rPr lang="ru-RU" sz="1300" dirty="0" smtClean="0"/>
              <a:t>с помощью бескровных средств государственного принуждения</a:t>
            </a:r>
            <a:r>
              <a:rPr lang="hu-HU" sz="1300" dirty="0" smtClean="0"/>
              <a:t>: </a:t>
            </a:r>
            <a:r>
              <a:rPr lang="ru-RU" sz="1300" b="1" dirty="0" smtClean="0"/>
              <a:t>сбора ренты</a:t>
            </a:r>
            <a:r>
              <a:rPr lang="hu-HU" sz="1300" b="1" dirty="0" smtClean="0"/>
              <a:t> </a:t>
            </a:r>
            <a:r>
              <a:rPr lang="ru-RU" sz="1300" b="1" dirty="0" smtClean="0"/>
              <a:t>и руководимого из центра рейдерства</a:t>
            </a:r>
            <a:r>
              <a:rPr lang="hu-HU" sz="1300" b="1" dirty="0" smtClean="0"/>
              <a:t>;</a:t>
            </a:r>
          </a:p>
          <a:p>
            <a:r>
              <a:rPr lang="ru-RU" sz="1300" b="1" dirty="0"/>
              <a:t>к</a:t>
            </a:r>
            <a:r>
              <a:rPr lang="ru-RU" sz="1300" b="1" dirty="0" smtClean="0"/>
              <a:t>риминальное гос‐во</a:t>
            </a:r>
            <a:r>
              <a:rPr lang="hu-HU" sz="1300" b="1" dirty="0" smtClean="0"/>
              <a:t> (</a:t>
            </a:r>
            <a:r>
              <a:rPr lang="ru-RU" sz="1300" b="1" dirty="0" smtClean="0"/>
              <a:t>приватизированная форма</a:t>
            </a:r>
            <a:r>
              <a:rPr lang="hu-HU" sz="1300" b="1" dirty="0" smtClean="0"/>
              <a:t> </a:t>
            </a:r>
            <a:r>
              <a:rPr lang="ru-RU" sz="1300" b="1" dirty="0" smtClean="0"/>
              <a:t>паразитического государства</a:t>
            </a:r>
            <a:r>
              <a:rPr lang="hu-HU" sz="1300" b="1" dirty="0" smtClean="0"/>
              <a:t>)</a:t>
            </a:r>
            <a:r>
              <a:rPr lang="hu-HU" sz="1300" dirty="0" smtClean="0"/>
              <a:t>.</a:t>
            </a:r>
            <a:endParaRPr lang="hu-HU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411509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Международные преференции</a:t>
            </a:r>
            <a:r>
              <a:rPr lang="en-US" sz="2400" b="1" dirty="0" smtClean="0"/>
              <a:t> </a:t>
            </a:r>
            <a:r>
              <a:rPr lang="ru-RU" sz="2400" b="1" dirty="0" smtClean="0"/>
              <a:t>в двух автократических</a:t>
            </a:r>
            <a:r>
              <a:rPr lang="en-US" sz="2400" b="1" dirty="0" smtClean="0"/>
              <a:t> </a:t>
            </a:r>
            <a:r>
              <a:rPr lang="ru-RU" sz="2400" b="1" dirty="0" smtClean="0"/>
              <a:t>моделях</a:t>
            </a:r>
            <a:endParaRPr lang="hu-HU" sz="240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339502"/>
            <a:ext cx="4040188" cy="28803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000" dirty="0" smtClean="0"/>
              <a:t>В Польше</a:t>
            </a:r>
            <a:r>
              <a:rPr lang="hu-HU" sz="2000" dirty="0" smtClean="0"/>
              <a:t> </a:t>
            </a:r>
            <a:r>
              <a:rPr lang="en-US" sz="2000" dirty="0" err="1" smtClean="0"/>
              <a:t>Ka</a:t>
            </a:r>
            <a:r>
              <a:rPr lang="ru-RU" sz="2000" dirty="0" smtClean="0"/>
              <a:t>чиньский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0" y="555526"/>
            <a:ext cx="4427984" cy="4587974"/>
          </a:xfrm>
        </p:spPr>
        <p:txBody>
          <a:bodyPr>
            <a:noAutofit/>
          </a:bodyPr>
          <a:lstStyle/>
          <a:p>
            <a:r>
              <a:rPr lang="ru-RU" sz="1350" dirty="0"/>
              <a:t>в</a:t>
            </a:r>
            <a:r>
              <a:rPr lang="ru-RU" sz="1350" dirty="0" smtClean="0"/>
              <a:t>нешняя политика</a:t>
            </a:r>
            <a:r>
              <a:rPr lang="hu-HU" sz="1350" dirty="0" smtClean="0"/>
              <a:t> = </a:t>
            </a:r>
            <a:r>
              <a:rPr lang="ru-RU" sz="1350" b="1" dirty="0" smtClean="0"/>
              <a:t>п</a:t>
            </a:r>
            <a:r>
              <a:rPr lang="hu-HU" sz="1350" b="1" dirty="0" smtClean="0"/>
              <a:t>o</a:t>
            </a:r>
            <a:r>
              <a:rPr lang="ru-RU" sz="1350" b="1" dirty="0" smtClean="0"/>
              <a:t>зиционирование</a:t>
            </a:r>
            <a:r>
              <a:rPr lang="hu-HU" sz="1350" b="1" dirty="0" smtClean="0"/>
              <a:t> </a:t>
            </a:r>
            <a:r>
              <a:rPr lang="ru-RU" sz="1350" b="1" dirty="0" smtClean="0"/>
              <a:t>П</a:t>
            </a:r>
            <a:r>
              <a:rPr lang="hu-HU" sz="1350" b="1" dirty="0" smtClean="0"/>
              <a:t>o</a:t>
            </a:r>
            <a:r>
              <a:rPr lang="ru-RU" sz="1350" b="1" dirty="0" smtClean="0"/>
              <a:t>льши</a:t>
            </a:r>
            <a:r>
              <a:rPr lang="hu-HU" sz="1350" dirty="0" smtClean="0"/>
              <a:t>;</a:t>
            </a:r>
          </a:p>
          <a:p>
            <a:r>
              <a:rPr lang="ru-RU" sz="1350" b="1" dirty="0"/>
              <a:t>а</a:t>
            </a:r>
            <a:r>
              <a:rPr lang="ru-RU" sz="1350" b="1" dirty="0" smtClean="0"/>
              <a:t>мбивалентные отношения с Германией</a:t>
            </a:r>
            <a:r>
              <a:rPr lang="hu-HU" sz="1350" dirty="0" smtClean="0"/>
              <a:t>;</a:t>
            </a:r>
          </a:p>
          <a:p>
            <a:r>
              <a:rPr lang="ru-RU" sz="1350" dirty="0" smtClean="0"/>
              <a:t>непоколебимо </a:t>
            </a:r>
            <a:r>
              <a:rPr lang="ru-RU" sz="1350" b="1" dirty="0" smtClean="0"/>
              <a:t>привержен</a:t>
            </a:r>
            <a:r>
              <a:rPr lang="en-US" sz="1350" b="1" dirty="0" smtClean="0"/>
              <a:t> A</a:t>
            </a:r>
            <a:r>
              <a:rPr lang="ru-RU" sz="1350" b="1" dirty="0" smtClean="0"/>
              <a:t>тлантическому альянсу</a:t>
            </a:r>
            <a:r>
              <a:rPr lang="hu-HU" sz="1350" dirty="0" smtClean="0"/>
              <a:t>;</a:t>
            </a:r>
          </a:p>
          <a:p>
            <a:pPr marL="288000"/>
            <a:endParaRPr lang="hu-HU" sz="1350" dirty="0" smtClean="0"/>
          </a:p>
          <a:p>
            <a:pPr marL="288000"/>
            <a:r>
              <a:rPr lang="ru-RU" sz="1350" dirty="0" smtClean="0"/>
              <a:t>верит в то, что </a:t>
            </a:r>
            <a:r>
              <a:rPr lang="ru-RU" sz="1350" b="1" dirty="0" smtClean="0"/>
              <a:t>зависимость от российской энергии имеет политическую цену</a:t>
            </a:r>
            <a:r>
              <a:rPr lang="hu-HU" sz="1350" dirty="0" smtClean="0"/>
              <a:t>; </a:t>
            </a:r>
            <a:r>
              <a:rPr lang="ru-RU" sz="1350" dirty="0" smtClean="0"/>
              <a:t>поддерживает независимость всех стран и лиц, борющихся против</a:t>
            </a:r>
            <a:r>
              <a:rPr lang="en-US" sz="1350" dirty="0" smtClean="0"/>
              <a:t> </a:t>
            </a:r>
            <a:r>
              <a:rPr lang="ru-RU" sz="1350" dirty="0" smtClean="0"/>
              <a:t>России</a:t>
            </a:r>
            <a:r>
              <a:rPr lang="en-US" sz="1350" dirty="0" smtClean="0"/>
              <a:t> (</a:t>
            </a:r>
            <a:r>
              <a:rPr lang="ru-RU" sz="1350" dirty="0" smtClean="0"/>
              <a:t>Украины, Чечни, Грузии</a:t>
            </a:r>
            <a:r>
              <a:rPr lang="en-US" sz="1350" dirty="0" smtClean="0"/>
              <a:t>)</a:t>
            </a:r>
            <a:r>
              <a:rPr lang="hu-HU" sz="1350" dirty="0" smtClean="0"/>
              <a:t>;</a:t>
            </a:r>
          </a:p>
          <a:p>
            <a:pPr>
              <a:buNone/>
            </a:pPr>
            <a:endParaRPr lang="hu-HU" sz="1350" dirty="0" smtClean="0"/>
          </a:p>
          <a:p>
            <a:r>
              <a:rPr lang="ru-RU" sz="1350" b="1" dirty="0" smtClean="0"/>
              <a:t>оппозиция Брюсселю</a:t>
            </a:r>
            <a:r>
              <a:rPr lang="en-US" sz="1350" b="1" dirty="0" smtClean="0"/>
              <a:t> </a:t>
            </a:r>
            <a:r>
              <a:rPr lang="ru-RU" sz="1350" b="1" dirty="0" smtClean="0"/>
              <a:t>мотивируется</a:t>
            </a:r>
            <a:r>
              <a:rPr lang="en-US" sz="1350" b="1" dirty="0" smtClean="0"/>
              <a:t> </a:t>
            </a:r>
            <a:r>
              <a:rPr lang="ru-RU" sz="1350" b="1" dirty="0" smtClean="0"/>
              <a:t>репозиционированием Польше</a:t>
            </a:r>
            <a:r>
              <a:rPr lang="en-US" sz="1350" b="1" dirty="0" smtClean="0"/>
              <a:t> </a:t>
            </a:r>
            <a:r>
              <a:rPr lang="ru-RU" sz="1350" b="1" dirty="0" smtClean="0"/>
              <a:t>внутри ЕС</a:t>
            </a:r>
            <a:r>
              <a:rPr lang="hu-HU" sz="1350" dirty="0" smtClean="0"/>
              <a:t>; </a:t>
            </a:r>
            <a:r>
              <a:rPr lang="ru-RU" sz="1350" dirty="0" smtClean="0"/>
              <a:t>но не означает  намерения покинуть его</a:t>
            </a:r>
            <a:r>
              <a:rPr lang="hu-HU" sz="1350" dirty="0" smtClean="0"/>
              <a:t>; (</a:t>
            </a:r>
            <a:r>
              <a:rPr lang="ru-RU" sz="1350" dirty="0" smtClean="0"/>
              <a:t>«сделаем Польшу маленькой снова»</a:t>
            </a:r>
            <a:r>
              <a:rPr lang="hu-HU" sz="1350" dirty="0" smtClean="0"/>
              <a:t>);</a:t>
            </a:r>
          </a:p>
          <a:p>
            <a:r>
              <a:rPr lang="ru-RU" sz="1350" dirty="0"/>
              <a:t>у</a:t>
            </a:r>
            <a:r>
              <a:rPr lang="ru-RU" sz="1350" dirty="0" smtClean="0"/>
              <a:t>силение националистического идеологического течения </a:t>
            </a:r>
            <a:r>
              <a:rPr lang="ru-RU" sz="1350" b="1" dirty="0" smtClean="0"/>
              <a:t>«Европы наций»</a:t>
            </a:r>
            <a:r>
              <a:rPr lang="hu-HU" sz="1350" b="1" dirty="0" smtClean="0"/>
              <a:t> </a:t>
            </a:r>
            <a:r>
              <a:rPr lang="en-US" sz="1350" b="1" dirty="0" smtClean="0"/>
              <a:t> </a:t>
            </a:r>
            <a:r>
              <a:rPr lang="ru-RU" sz="1350" dirty="0" smtClean="0"/>
              <a:t>является не частью</a:t>
            </a:r>
            <a:r>
              <a:rPr lang="en-US" sz="1350" dirty="0" smtClean="0"/>
              <a:t> </a:t>
            </a:r>
            <a:r>
              <a:rPr lang="ru-RU" sz="1350" dirty="0" smtClean="0"/>
              <a:t>более широкой стратегии, а спонтанной реакцией</a:t>
            </a:r>
            <a:r>
              <a:rPr lang="en-US" sz="1350" dirty="0" smtClean="0"/>
              <a:t> </a:t>
            </a:r>
            <a:r>
              <a:rPr lang="ru-RU" sz="1350" dirty="0" smtClean="0"/>
              <a:t>на критику его правительства</a:t>
            </a:r>
            <a:r>
              <a:rPr lang="hu-HU" sz="1350" dirty="0" smtClean="0"/>
              <a:t>;</a:t>
            </a:r>
          </a:p>
          <a:p>
            <a:r>
              <a:rPr lang="ru-RU" sz="1350" b="1" dirty="0"/>
              <a:t>многоскоростной</a:t>
            </a:r>
            <a:r>
              <a:rPr lang="hu-HU" sz="1350" b="1" dirty="0"/>
              <a:t> E</a:t>
            </a:r>
            <a:r>
              <a:rPr lang="ru-RU" sz="1350" b="1" dirty="0"/>
              <a:t>С</a:t>
            </a:r>
            <a:r>
              <a:rPr lang="hu-HU" sz="1350" b="1" dirty="0" smtClean="0"/>
              <a:t> </a:t>
            </a:r>
            <a:r>
              <a:rPr lang="hu-HU" sz="1350" dirty="0" smtClean="0"/>
              <a:t>= </a:t>
            </a:r>
            <a:r>
              <a:rPr lang="ru-RU" sz="1350" dirty="0" smtClean="0"/>
              <a:t>шанс войти в </a:t>
            </a:r>
            <a:r>
              <a:rPr lang="ru-RU" sz="1350" b="1" dirty="0" smtClean="0"/>
              <a:t>клуб ведущих стран ЕС</a:t>
            </a:r>
            <a:r>
              <a:rPr lang="hu-HU" sz="1350" dirty="0" smtClean="0"/>
              <a:t>;</a:t>
            </a:r>
          </a:p>
          <a:p>
            <a:endParaRPr lang="hu-HU" sz="1400" dirty="0" smtClean="0"/>
          </a:p>
          <a:p>
            <a:endParaRPr lang="hu-HU" sz="1400" dirty="0" smtClean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339502"/>
            <a:ext cx="4391470" cy="28803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000" dirty="0" smtClean="0"/>
              <a:t>В Венгрии</a:t>
            </a:r>
            <a:r>
              <a:rPr lang="hu-HU" sz="2000" dirty="0" smtClean="0"/>
              <a:t> O</a:t>
            </a:r>
            <a:r>
              <a:rPr lang="ru-RU" sz="2000" dirty="0" smtClean="0"/>
              <a:t>рбан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355976" y="555526"/>
            <a:ext cx="4824536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50" dirty="0"/>
              <a:t>внешняя политика</a:t>
            </a:r>
            <a:r>
              <a:rPr lang="hu-HU" sz="1350" dirty="0"/>
              <a:t> = </a:t>
            </a:r>
            <a:r>
              <a:rPr lang="ru-RU" sz="1350" b="1" dirty="0"/>
              <a:t>п</a:t>
            </a:r>
            <a:r>
              <a:rPr lang="hu-HU" sz="1350" b="1" dirty="0"/>
              <a:t>o</a:t>
            </a:r>
            <a:r>
              <a:rPr lang="ru-RU" sz="1350" b="1" dirty="0"/>
              <a:t>зиционирование</a:t>
            </a:r>
            <a:r>
              <a:rPr lang="hu-HU" sz="1350" b="1" dirty="0" smtClean="0"/>
              <a:t> O</a:t>
            </a:r>
            <a:r>
              <a:rPr lang="ru-RU" sz="1350" b="1" dirty="0" smtClean="0"/>
              <a:t>рбана</a:t>
            </a:r>
            <a:r>
              <a:rPr lang="hu-HU" sz="1350" dirty="0" smtClean="0"/>
              <a:t>;  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б</a:t>
            </a:r>
            <a:r>
              <a:rPr lang="ru-RU" sz="1350" b="1" dirty="0" smtClean="0"/>
              <a:t>орьба не с Германией</a:t>
            </a:r>
            <a:r>
              <a:rPr lang="en-US" sz="1350" b="1" dirty="0" smtClean="0"/>
              <a:t>, </a:t>
            </a:r>
            <a:r>
              <a:rPr lang="ru-RU" sz="1350" b="1" dirty="0" smtClean="0"/>
              <a:t>а с</a:t>
            </a:r>
            <a:r>
              <a:rPr lang="en-US" sz="1350" b="1" dirty="0" smtClean="0"/>
              <a:t> Me</a:t>
            </a:r>
            <a:r>
              <a:rPr lang="ru-RU" sz="1350" b="1" dirty="0" smtClean="0"/>
              <a:t>ркель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у</a:t>
            </a:r>
            <a:r>
              <a:rPr lang="ru-RU" sz="1350" b="1" dirty="0" smtClean="0"/>
              <a:t>далил </a:t>
            </a:r>
            <a:r>
              <a:rPr lang="ru-RU" sz="1350" dirty="0" smtClean="0"/>
              <a:t>из своей внешнеполитической команды</a:t>
            </a:r>
            <a:r>
              <a:rPr lang="en-US" sz="1350" b="1" dirty="0" smtClean="0"/>
              <a:t> </a:t>
            </a:r>
            <a:r>
              <a:rPr lang="ru-RU" sz="1350" b="1" dirty="0" smtClean="0"/>
              <a:t>всех</a:t>
            </a:r>
            <a:r>
              <a:rPr lang="en-US" sz="1350" b="1" dirty="0" smtClean="0"/>
              <a:t> </a:t>
            </a:r>
            <a:r>
              <a:rPr lang="ru-RU" sz="1350" b="1" dirty="0" smtClean="0"/>
              <a:t>политиков и дипломатов, приверженных </a:t>
            </a:r>
            <a:r>
              <a:rPr lang="en-US" sz="1350" b="1" dirty="0"/>
              <a:t>A</a:t>
            </a:r>
            <a:r>
              <a:rPr lang="ru-RU" sz="1350" b="1" dirty="0"/>
              <a:t>тлантическому альянсу </a:t>
            </a:r>
            <a:r>
              <a:rPr lang="hu-HU" sz="1350" dirty="0" smtClean="0"/>
              <a:t>;</a:t>
            </a:r>
            <a:r>
              <a:rPr lang="en-US" sz="1350" dirty="0" smtClean="0"/>
              <a:t> </a:t>
            </a:r>
            <a:endParaRPr lang="hu-HU" sz="1350" dirty="0" smtClean="0"/>
          </a:p>
          <a:p>
            <a:pPr algn="just">
              <a:spcBef>
                <a:spcPts val="0"/>
              </a:spcBef>
            </a:pPr>
            <a:r>
              <a:rPr lang="ru-RU" sz="1350" dirty="0"/>
              <a:t>п</a:t>
            </a:r>
            <a:r>
              <a:rPr lang="ru-RU" sz="1350" dirty="0" smtClean="0"/>
              <a:t>осредством программы</a:t>
            </a:r>
            <a:r>
              <a:rPr lang="en-US" sz="1350" dirty="0" smtClean="0"/>
              <a:t> </a:t>
            </a:r>
            <a:r>
              <a:rPr lang="ru-RU" sz="1350" dirty="0" smtClean="0"/>
              <a:t>«</a:t>
            </a:r>
            <a:r>
              <a:rPr lang="ru-RU" sz="1350" b="1" dirty="0" smtClean="0"/>
              <a:t>Открытости на Восток»</a:t>
            </a:r>
            <a:r>
              <a:rPr lang="en-US" sz="1350" dirty="0" smtClean="0"/>
              <a:t> </a:t>
            </a:r>
            <a:r>
              <a:rPr lang="ru-RU" sz="1350" dirty="0" smtClean="0"/>
              <a:t>внешняя политика стремится обеспечить приемной политической семье не контролируемые обществом, свободно используемые ресурсы благодаря связям с Путиным и другими автократами</a:t>
            </a:r>
            <a:r>
              <a:rPr lang="hu-HU" sz="1350" dirty="0" smtClean="0"/>
              <a:t>, </a:t>
            </a:r>
            <a:r>
              <a:rPr lang="ru-RU" sz="1350" dirty="0" smtClean="0"/>
              <a:t>стабилизировать автократическую власть в стране</a:t>
            </a:r>
            <a:r>
              <a:rPr lang="hu-HU" sz="1350" dirty="0" smtClean="0"/>
              <a:t>; </a:t>
            </a:r>
            <a:r>
              <a:rPr lang="hu-HU" sz="1350" b="1" dirty="0" smtClean="0"/>
              <a:t>(</a:t>
            </a:r>
            <a:r>
              <a:rPr lang="ru-RU" sz="1350" b="1" dirty="0" smtClean="0"/>
              <a:t>«Интернационал автократов»</a:t>
            </a:r>
            <a:r>
              <a:rPr lang="hu-HU" sz="1350" b="1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ru-RU" sz="1350" dirty="0"/>
              <a:t>о</a:t>
            </a:r>
            <a:r>
              <a:rPr lang="ru-RU" sz="1350" dirty="0" smtClean="0"/>
              <a:t>бладает позицией шантажера Бросселя</a:t>
            </a:r>
            <a:r>
              <a:rPr lang="en-US" sz="1350" dirty="0" smtClean="0"/>
              <a:t>,</a:t>
            </a:r>
            <a:r>
              <a:rPr lang="hu-HU" sz="1350" dirty="0" smtClean="0"/>
              <a:t> </a:t>
            </a:r>
            <a:r>
              <a:rPr lang="ru-RU" sz="1350" dirty="0" smtClean="0"/>
              <a:t>ищет союзников в рамках </a:t>
            </a:r>
            <a:r>
              <a:rPr lang="ru-RU" sz="1350" b="1" dirty="0" smtClean="0"/>
              <a:t>вышеградской четверки</a:t>
            </a:r>
            <a:r>
              <a:rPr lang="hu-HU" sz="1350" b="1" dirty="0" smtClean="0"/>
              <a:t> </a:t>
            </a:r>
            <a:r>
              <a:rPr lang="ru-RU" sz="1350" b="1" dirty="0" smtClean="0"/>
              <a:t>и</a:t>
            </a:r>
            <a:r>
              <a:rPr lang="hu-HU" sz="1350" dirty="0" smtClean="0"/>
              <a:t> </a:t>
            </a:r>
            <a:r>
              <a:rPr lang="ru-RU" sz="1350" dirty="0" smtClean="0"/>
              <a:t>среди других кандидатов в ЕС  на западе Балкан</a:t>
            </a:r>
            <a:r>
              <a:rPr lang="hu-HU" sz="1350" dirty="0" smtClean="0"/>
              <a:t>; </a:t>
            </a:r>
            <a:r>
              <a:rPr lang="hu-HU" sz="1350" dirty="0" smtClean="0">
                <a:sym typeface="Wingdings" pitchFamily="2" charset="2"/>
              </a:rPr>
              <a:t> </a:t>
            </a:r>
            <a:r>
              <a:rPr lang="ru-RU" sz="1350" b="1" dirty="0" smtClean="0">
                <a:sym typeface="Wingdings" pitchFamily="2" charset="2"/>
              </a:rPr>
              <a:t>Славковский</a:t>
            </a:r>
            <a:r>
              <a:rPr lang="hu-HU" sz="1350" b="1" dirty="0" smtClean="0">
                <a:sym typeface="Wingdings" pitchFamily="2" charset="2"/>
              </a:rPr>
              <a:t> </a:t>
            </a:r>
            <a:r>
              <a:rPr lang="ru-RU" sz="1350" b="1" dirty="0" smtClean="0">
                <a:sym typeface="Wingdings" pitchFamily="2" charset="2"/>
              </a:rPr>
              <a:t>треугольник</a:t>
            </a:r>
            <a:r>
              <a:rPr lang="hu-HU" sz="1350" b="1" dirty="0" smtClean="0">
                <a:sym typeface="Wingdings" pitchFamily="2" charset="2"/>
              </a:rPr>
              <a:t> </a:t>
            </a:r>
            <a:r>
              <a:rPr lang="ru-RU" sz="1350" dirty="0" smtClean="0">
                <a:sym typeface="Wingdings" pitchFamily="2" charset="2"/>
              </a:rPr>
              <a:t>и</a:t>
            </a:r>
            <a:r>
              <a:rPr lang="hu-HU" sz="1350" dirty="0" smtClean="0">
                <a:sym typeface="Wingdings" pitchFamily="2" charset="2"/>
              </a:rPr>
              <a:t> </a:t>
            </a:r>
            <a:r>
              <a:rPr lang="ru-RU" sz="1350" b="1" dirty="0" smtClean="0">
                <a:sym typeface="Wingdings" pitchFamily="2" charset="2"/>
              </a:rPr>
              <a:t>Инициатива трех</a:t>
            </a:r>
            <a:r>
              <a:rPr lang="hu-HU" sz="1350" b="1" dirty="0" smtClean="0">
                <a:sym typeface="Wingdings" pitchFamily="2" charset="2"/>
              </a:rPr>
              <a:t> </a:t>
            </a:r>
            <a:r>
              <a:rPr lang="ru-RU" sz="1350" b="1" dirty="0" smtClean="0">
                <a:sym typeface="Wingdings" pitchFamily="2" charset="2"/>
              </a:rPr>
              <a:t>морей</a:t>
            </a:r>
            <a:r>
              <a:rPr lang="hu-HU" sz="1350" dirty="0" smtClean="0">
                <a:sym typeface="Wingdings" pitchFamily="2" charset="2"/>
              </a:rPr>
              <a:t>;</a:t>
            </a:r>
            <a:endParaRPr lang="hu-HU" sz="1350" dirty="0" smtClean="0"/>
          </a:p>
          <a:p>
            <a:pPr algn="just">
              <a:spcBef>
                <a:spcPts val="0"/>
              </a:spcBef>
            </a:pPr>
            <a:r>
              <a:rPr lang="ru-RU" sz="1350" dirty="0" smtClean="0"/>
              <a:t>использование требования </a:t>
            </a:r>
            <a:r>
              <a:rPr lang="en-US" sz="1350" dirty="0" smtClean="0"/>
              <a:t> </a:t>
            </a:r>
            <a:r>
              <a:rPr lang="ru-RU" sz="1350" b="1" dirty="0" smtClean="0"/>
              <a:t>«Европы наций»</a:t>
            </a:r>
            <a:r>
              <a:rPr lang="en-US" sz="1350" dirty="0" smtClean="0"/>
              <a:t> </a:t>
            </a:r>
            <a:r>
              <a:rPr lang="ru-RU" sz="1350" dirty="0" smtClean="0"/>
              <a:t>для складывания новых отношений с ЕС</a:t>
            </a:r>
            <a:r>
              <a:rPr lang="en-US" sz="1350" dirty="0" smtClean="0"/>
              <a:t>: </a:t>
            </a:r>
            <a:r>
              <a:rPr lang="ru-RU" sz="1350" dirty="0" smtClean="0"/>
              <a:t>сохранения обязательств по трансферу ресурсов ЕС при обеспечении автономии</a:t>
            </a:r>
            <a:r>
              <a:rPr lang="hu-HU" sz="1350" dirty="0" smtClean="0"/>
              <a:t> (</a:t>
            </a:r>
            <a:r>
              <a:rPr lang="ru-RU" sz="1350" dirty="0" smtClean="0"/>
              <a:t>«безнаказанности»</a:t>
            </a:r>
            <a:r>
              <a:rPr lang="hu-HU" sz="1350" dirty="0" smtClean="0"/>
              <a:t>)</a:t>
            </a:r>
            <a:r>
              <a:rPr lang="en-US" sz="1350" dirty="0" smtClean="0"/>
              <a:t> </a:t>
            </a:r>
            <a:r>
              <a:rPr lang="ru-RU" sz="1350" dirty="0" smtClean="0"/>
              <a:t>н</a:t>
            </a:r>
            <a:r>
              <a:rPr lang="hu-HU" sz="1350" dirty="0" smtClean="0"/>
              <a:t>a</a:t>
            </a:r>
            <a:r>
              <a:rPr lang="ru-RU" sz="1350" dirty="0" smtClean="0"/>
              <a:t>циональных</a:t>
            </a:r>
            <a:r>
              <a:rPr lang="en-US" sz="1350" dirty="0" smtClean="0"/>
              <a:t> </a:t>
            </a:r>
            <a:r>
              <a:rPr lang="hu-HU" sz="1350" dirty="0" smtClean="0"/>
              <a:t>a</a:t>
            </a:r>
            <a:r>
              <a:rPr lang="ru-RU" sz="1350" dirty="0" smtClean="0"/>
              <a:t>втократий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 smtClean="0"/>
              <a:t>многоскоростной</a:t>
            </a:r>
            <a:r>
              <a:rPr lang="hu-HU" sz="1350" b="1" dirty="0" smtClean="0"/>
              <a:t> E</a:t>
            </a:r>
            <a:r>
              <a:rPr lang="ru-RU" sz="1350" b="1" dirty="0" smtClean="0"/>
              <a:t>С</a:t>
            </a:r>
            <a:r>
              <a:rPr lang="hu-HU" sz="1350" b="1" dirty="0" smtClean="0"/>
              <a:t> </a:t>
            </a:r>
            <a:r>
              <a:rPr lang="hu-HU" sz="1350" dirty="0" smtClean="0"/>
              <a:t>= </a:t>
            </a:r>
            <a:r>
              <a:rPr lang="ru-RU" sz="1350" dirty="0" smtClean="0"/>
              <a:t>опасность</a:t>
            </a:r>
            <a:r>
              <a:rPr lang="hu-HU" sz="1350" dirty="0" smtClean="0"/>
              <a:t> </a:t>
            </a:r>
            <a:r>
              <a:rPr lang="ru-RU" sz="1350" b="1" dirty="0" smtClean="0"/>
              <a:t>м</a:t>
            </a:r>
            <a:r>
              <a:rPr lang="hu-HU" sz="1350" b="1" dirty="0" smtClean="0"/>
              <a:t>a</a:t>
            </a:r>
            <a:r>
              <a:rPr lang="ru-RU" sz="1350" b="1" dirty="0" smtClean="0"/>
              <a:t>ргин</a:t>
            </a:r>
            <a:r>
              <a:rPr lang="hu-HU" sz="1350" b="1" dirty="0" smtClean="0"/>
              <a:t>a</a:t>
            </a:r>
            <a:r>
              <a:rPr lang="ru-RU" sz="1350" b="1" dirty="0" smtClean="0"/>
              <a:t>лиз</a:t>
            </a:r>
            <a:r>
              <a:rPr lang="hu-HU" sz="1350" b="1" dirty="0" smtClean="0"/>
              <a:t>a</a:t>
            </a:r>
            <a:r>
              <a:rPr lang="ru-RU" sz="1350" b="1" dirty="0" smtClean="0"/>
              <a:t>ции</a:t>
            </a:r>
            <a:r>
              <a:rPr lang="hu-HU" sz="1350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83517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Пределы автократических попыток</a:t>
            </a:r>
            <a:endParaRPr lang="hu-HU" sz="28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339502"/>
            <a:ext cx="4389884" cy="2880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hu-HU" sz="2000" dirty="0" smtClean="0"/>
              <a:t>   </a:t>
            </a:r>
            <a:r>
              <a:rPr lang="ru-RU" sz="2000" dirty="0" smtClean="0"/>
              <a:t>Польша</a:t>
            </a:r>
            <a:r>
              <a:rPr lang="hu-HU" sz="2000" dirty="0" smtClean="0"/>
              <a:t>: </a:t>
            </a:r>
            <a:r>
              <a:rPr lang="ru-RU" sz="2000" dirty="0" smtClean="0"/>
              <a:t>далеко от точки невозврата</a:t>
            </a:r>
            <a:endParaRPr lang="hu-HU" sz="20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-36512" y="555526"/>
            <a:ext cx="4824536" cy="451596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350" b="1" dirty="0"/>
              <a:t>п</a:t>
            </a:r>
            <a:r>
              <a:rPr lang="ru-RU" sz="1350" b="1" dirty="0" smtClean="0"/>
              <a:t>ропорциональная избирательная система и</a:t>
            </a:r>
            <a:r>
              <a:rPr lang="hu-HU" sz="1350" b="1" dirty="0" smtClean="0"/>
              <a:t> </a:t>
            </a:r>
            <a:r>
              <a:rPr lang="ru-RU" sz="1350" b="1" dirty="0" smtClean="0"/>
              <a:t>разделенная исполнительная</a:t>
            </a:r>
            <a:r>
              <a:rPr lang="hu-HU" sz="1350" b="1" dirty="0" smtClean="0"/>
              <a:t> </a:t>
            </a:r>
            <a:r>
              <a:rPr lang="ru-RU" sz="1350" b="1" dirty="0" smtClean="0"/>
              <a:t>власть</a:t>
            </a:r>
            <a:r>
              <a:rPr lang="en-US" sz="1350" dirty="0" smtClean="0"/>
              <a:t>— </a:t>
            </a:r>
            <a:r>
              <a:rPr lang="ru-RU" sz="1350" dirty="0" smtClean="0"/>
              <a:t>конституционная преграда чрезмерной концентрации власти</a:t>
            </a:r>
            <a:r>
              <a:rPr lang="hu-HU" sz="1350" dirty="0" smtClean="0"/>
              <a:t>; (</a:t>
            </a:r>
            <a:r>
              <a:rPr lang="ru-RU" sz="1350" dirty="0" smtClean="0"/>
              <a:t>«</a:t>
            </a:r>
            <a:r>
              <a:rPr lang="ru-RU" sz="1350" b="1" dirty="0" smtClean="0"/>
              <a:t>свободные и честные</a:t>
            </a:r>
            <a:r>
              <a:rPr lang="hu-HU" sz="1350" b="1" dirty="0" smtClean="0"/>
              <a:t> </a:t>
            </a:r>
            <a:r>
              <a:rPr lang="ru-RU" sz="1350" b="1" dirty="0" smtClean="0"/>
              <a:t>выборы</a:t>
            </a:r>
            <a:r>
              <a:rPr lang="ru-RU" sz="1350" dirty="0" smtClean="0"/>
              <a:t>»</a:t>
            </a:r>
            <a:r>
              <a:rPr lang="hu-HU" sz="135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ru-RU" sz="1350" dirty="0" smtClean="0"/>
              <a:t>отчасти</a:t>
            </a:r>
            <a:r>
              <a:rPr lang="hu-HU" sz="1350" dirty="0" smtClean="0"/>
              <a:t> </a:t>
            </a:r>
            <a:r>
              <a:rPr lang="ru-RU" sz="1350" b="1" dirty="0"/>
              <a:t>разделенная исполнительная</a:t>
            </a:r>
            <a:r>
              <a:rPr lang="hu-HU" sz="1350" b="1" dirty="0"/>
              <a:t> </a:t>
            </a:r>
            <a:r>
              <a:rPr lang="ru-RU" sz="1350" b="1" dirty="0" smtClean="0"/>
              <a:t>власть</a:t>
            </a:r>
            <a:r>
              <a:rPr lang="hu-HU" sz="1350" dirty="0" smtClean="0"/>
              <a:t>;  </a:t>
            </a:r>
            <a:r>
              <a:rPr lang="ru-RU" sz="1350" b="1" dirty="0" smtClean="0"/>
              <a:t>прямые выборы президента</a:t>
            </a:r>
            <a:r>
              <a:rPr lang="hu-HU" sz="1350" b="1" dirty="0" smtClean="0"/>
              <a:t> </a:t>
            </a:r>
            <a:r>
              <a:rPr lang="hu-HU" sz="1350" b="1" dirty="0" smtClean="0">
                <a:sym typeface="Wingdings" pitchFamily="2" charset="2"/>
              </a:rPr>
              <a:t> </a:t>
            </a:r>
            <a:r>
              <a:rPr lang="ru-RU" sz="1350" b="1" dirty="0" smtClean="0">
                <a:sym typeface="Wingdings" pitchFamily="2" charset="2"/>
              </a:rPr>
              <a:t>относительно</a:t>
            </a:r>
            <a:r>
              <a:rPr lang="hu-HU" sz="1350" b="1" dirty="0" smtClean="0">
                <a:sym typeface="Wingdings" pitchFamily="2" charset="2"/>
              </a:rPr>
              <a:t> </a:t>
            </a:r>
            <a:r>
              <a:rPr lang="ru-RU" sz="1350" b="1" dirty="0" smtClean="0">
                <a:sym typeface="Wingdings" pitchFamily="2" charset="2"/>
              </a:rPr>
              <a:t>сильная легитимация президента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о</a:t>
            </a:r>
            <a:r>
              <a:rPr lang="ru-RU" sz="1350" b="1" dirty="0" smtClean="0"/>
              <a:t>бщественные традиции сопротивления</a:t>
            </a:r>
            <a:r>
              <a:rPr lang="ru-RU" sz="1350" dirty="0" smtClean="0"/>
              <a:t> власти</a:t>
            </a:r>
            <a:r>
              <a:rPr lang="hu-HU" sz="1350" dirty="0" smtClean="0"/>
              <a:t> </a:t>
            </a:r>
            <a:r>
              <a:rPr lang="ru-RU" sz="1350" dirty="0" smtClean="0"/>
              <a:t>и</a:t>
            </a:r>
            <a:r>
              <a:rPr lang="en-US" sz="1350" dirty="0" smtClean="0"/>
              <a:t> </a:t>
            </a:r>
            <a:r>
              <a:rPr lang="ru-RU" sz="1350" dirty="0" smtClean="0"/>
              <a:t>гражданские движения, основанные на этих традициях</a:t>
            </a:r>
            <a:r>
              <a:rPr lang="hu-HU" sz="1350" dirty="0" smtClean="0"/>
              <a:t>;</a:t>
            </a:r>
            <a:r>
              <a:rPr lang="en-US" sz="1350" dirty="0" smtClean="0"/>
              <a:t> </a:t>
            </a:r>
            <a:endParaRPr lang="hu-HU" sz="1350" dirty="0" smtClean="0"/>
          </a:p>
          <a:p>
            <a:pPr>
              <a:spcBef>
                <a:spcPts val="0"/>
              </a:spcBef>
            </a:pPr>
            <a:r>
              <a:rPr lang="ru-RU" sz="1350" b="1" dirty="0" smtClean="0"/>
              <a:t>наличие</a:t>
            </a:r>
            <a:r>
              <a:rPr lang="en-US" sz="1350" b="1" dirty="0" smtClean="0"/>
              <a:t> </a:t>
            </a:r>
            <a:r>
              <a:rPr lang="ru-RU" sz="1350" b="1" dirty="0" smtClean="0"/>
              <a:t>умеренных правых и либеральных партий</a:t>
            </a:r>
            <a:r>
              <a:rPr lang="en-US" sz="1350" b="1" dirty="0" smtClean="0"/>
              <a:t> </a:t>
            </a:r>
            <a:r>
              <a:rPr lang="ru-RU" sz="1350" dirty="0" smtClean="0"/>
              <a:t>обеспечивает основной контингент оппозиционных сил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1350" b="1" dirty="0" err="1" smtClean="0"/>
              <a:t>PiS</a:t>
            </a:r>
            <a:r>
              <a:rPr lang="en-US" sz="1350" dirty="0" smtClean="0"/>
              <a:t> </a:t>
            </a:r>
            <a:r>
              <a:rPr lang="ru-RU" sz="1350" dirty="0" smtClean="0"/>
              <a:t>оттесняется на </a:t>
            </a:r>
            <a:r>
              <a:rPr lang="ru-RU" sz="1350" b="1" dirty="0" smtClean="0"/>
              <a:t>правый край</a:t>
            </a:r>
            <a:r>
              <a:rPr lang="en-US" sz="1350" b="1" dirty="0" smtClean="0"/>
              <a:t> </a:t>
            </a:r>
            <a:r>
              <a:rPr lang="ru-RU" sz="1350" dirty="0" smtClean="0"/>
              <a:t>политического спектра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endParaRPr lang="hu-HU" sz="1350" b="1" dirty="0" smtClean="0"/>
          </a:p>
          <a:p>
            <a:pPr>
              <a:spcBef>
                <a:spcPts val="0"/>
              </a:spcBef>
            </a:pPr>
            <a:endParaRPr lang="hu-HU" sz="1350" b="1" dirty="0" smtClean="0"/>
          </a:p>
          <a:p>
            <a:pPr>
              <a:spcBef>
                <a:spcPts val="0"/>
              </a:spcBef>
            </a:pPr>
            <a:r>
              <a:rPr lang="ru-RU" sz="1350" b="1" dirty="0" smtClean="0"/>
              <a:t>автономное частное предпринимательство</a:t>
            </a:r>
            <a:r>
              <a:rPr lang="hu-HU" sz="1350" dirty="0" smtClean="0"/>
              <a:t>; </a:t>
            </a:r>
            <a:r>
              <a:rPr lang="ru-RU" sz="1350" dirty="0" smtClean="0"/>
              <a:t>пока не</a:t>
            </a:r>
            <a:endParaRPr lang="hu-HU" sz="1350" dirty="0" smtClean="0"/>
          </a:p>
          <a:p>
            <a:pPr>
              <a:spcBef>
                <a:spcPts val="0"/>
              </a:spcBef>
              <a:buNone/>
            </a:pPr>
            <a:r>
              <a:rPr lang="hu-HU" sz="1350" dirty="0" smtClean="0"/>
              <a:t>        </a:t>
            </a:r>
            <a:r>
              <a:rPr lang="ru-RU" sz="1350" dirty="0" smtClean="0"/>
              <a:t> под жестким контролем государства</a:t>
            </a:r>
            <a:r>
              <a:rPr lang="hu-HU" sz="1350" dirty="0" smtClean="0"/>
              <a:t>/</a:t>
            </a:r>
            <a:r>
              <a:rPr lang="ru-RU" sz="1350" dirty="0" smtClean="0"/>
              <a:t>правительства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1350" dirty="0" smtClean="0"/>
              <a:t> </a:t>
            </a:r>
            <a:endParaRPr lang="hu-HU" sz="1350" dirty="0" smtClean="0"/>
          </a:p>
          <a:p>
            <a:pPr>
              <a:spcBef>
                <a:spcPts val="0"/>
              </a:spcBef>
            </a:pPr>
            <a:r>
              <a:rPr lang="ru-RU" sz="1350" dirty="0" smtClean="0"/>
              <a:t>политическое многообразие</a:t>
            </a:r>
            <a:r>
              <a:rPr lang="en-US" sz="1350" dirty="0" smtClean="0"/>
              <a:t> </a:t>
            </a:r>
            <a:r>
              <a:rPr lang="ru-RU" sz="1350" dirty="0" smtClean="0"/>
              <a:t>и</a:t>
            </a:r>
            <a:r>
              <a:rPr lang="hu-HU" sz="1350" dirty="0" smtClean="0"/>
              <a:t> </a:t>
            </a:r>
            <a:r>
              <a:rPr lang="ru-RU" sz="1350" dirty="0" smtClean="0"/>
              <a:t>прибежище для </a:t>
            </a:r>
            <a:endParaRPr lang="hu-HU" sz="1350" dirty="0" smtClean="0"/>
          </a:p>
          <a:p>
            <a:pPr>
              <a:spcBef>
                <a:spcPts val="0"/>
              </a:spcBef>
              <a:buNone/>
            </a:pPr>
            <a:r>
              <a:rPr lang="hu-HU" sz="1350" dirty="0" smtClean="0"/>
              <a:t>          </a:t>
            </a:r>
            <a:r>
              <a:rPr lang="ru-RU" sz="1350" dirty="0" smtClean="0"/>
              <a:t>оппозиции обеспечиваются </a:t>
            </a:r>
            <a:r>
              <a:rPr lang="ru-RU" sz="1350" b="1" dirty="0" smtClean="0"/>
              <a:t>муниципальными </a:t>
            </a:r>
            <a:endParaRPr lang="hu-HU" sz="1350" b="1" dirty="0" smtClean="0"/>
          </a:p>
          <a:p>
            <a:pPr>
              <a:spcBef>
                <a:spcPts val="0"/>
              </a:spcBef>
              <a:buNone/>
            </a:pPr>
            <a:r>
              <a:rPr lang="hu-HU" sz="1350" b="1" dirty="0" smtClean="0"/>
              <a:t>          </a:t>
            </a:r>
            <a:r>
              <a:rPr lang="ru-RU" sz="1350" b="1" dirty="0" smtClean="0"/>
              <a:t>властями</a:t>
            </a:r>
            <a:r>
              <a:rPr lang="hu-HU" sz="1350" dirty="0" smtClean="0"/>
              <a:t>;</a:t>
            </a:r>
            <a:r>
              <a:rPr lang="en-US" sz="1350" dirty="0" smtClean="0"/>
              <a:t> </a:t>
            </a:r>
            <a:r>
              <a:rPr lang="hu-HU" sz="1350" dirty="0" smtClean="0"/>
              <a:t> </a:t>
            </a:r>
            <a:r>
              <a:rPr lang="ru-RU" sz="1350" dirty="0" smtClean="0"/>
              <a:t>сильные центры вне Варшавы</a:t>
            </a:r>
            <a:r>
              <a:rPr lang="hu-HU" sz="1350" dirty="0" smtClean="0"/>
              <a:t>;</a:t>
            </a:r>
          </a:p>
          <a:p>
            <a:r>
              <a:rPr lang="ru-RU" sz="1350" b="1" dirty="0" smtClean="0"/>
              <a:t>независимые медиа</a:t>
            </a:r>
            <a:r>
              <a:rPr lang="en-US" sz="1350" b="1" dirty="0" smtClean="0"/>
              <a:t>-</a:t>
            </a:r>
            <a:r>
              <a:rPr lang="ru-RU" sz="1350" b="1" dirty="0" smtClean="0"/>
              <a:t>платформы</a:t>
            </a:r>
            <a:r>
              <a:rPr lang="en-US" sz="1350" b="1" dirty="0" smtClean="0"/>
              <a:t> </a:t>
            </a:r>
            <a:r>
              <a:rPr lang="ru-RU" sz="1350" b="1" dirty="0" smtClean="0"/>
              <a:t>для </a:t>
            </a:r>
            <a:r>
              <a:rPr lang="ru-RU" sz="1350" dirty="0" smtClean="0"/>
              <a:t>свободного выражения мнений</a:t>
            </a:r>
            <a:r>
              <a:rPr lang="hu-HU" sz="1350" dirty="0" smtClean="0"/>
              <a:t>.</a:t>
            </a:r>
            <a:endParaRPr lang="hu-HU" sz="1350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339502"/>
            <a:ext cx="4498974" cy="2880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hu-HU" sz="2000" dirty="0" smtClean="0"/>
              <a:t>   </a:t>
            </a:r>
            <a:r>
              <a:rPr lang="ru-RU" sz="2000" dirty="0" smtClean="0"/>
              <a:t>Венгрия</a:t>
            </a:r>
            <a:r>
              <a:rPr lang="hu-HU" sz="2000" dirty="0" smtClean="0"/>
              <a:t>: </a:t>
            </a:r>
            <a:r>
              <a:rPr lang="ru-RU" sz="2000" dirty="0" smtClean="0"/>
              <a:t>близко к точке</a:t>
            </a:r>
            <a:r>
              <a:rPr lang="hu-HU" sz="2000" dirty="0" smtClean="0"/>
              <a:t> </a:t>
            </a:r>
            <a:r>
              <a:rPr lang="ru-RU" sz="2000" dirty="0" smtClean="0"/>
              <a:t>невозврата</a:t>
            </a:r>
            <a:endParaRPr lang="hu-HU" sz="200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427984" y="555526"/>
            <a:ext cx="4716016" cy="4392488"/>
          </a:xfrm>
        </p:spPr>
        <p:txBody>
          <a:bodyPr>
            <a:noAutofit/>
          </a:bodyPr>
          <a:lstStyle/>
          <a:p>
            <a:r>
              <a:rPr lang="ru-RU" sz="1350" b="1" dirty="0" smtClean="0"/>
              <a:t>непропорциональная</a:t>
            </a:r>
            <a:r>
              <a:rPr lang="en-US" sz="1350" b="1" dirty="0" smtClean="0"/>
              <a:t> </a:t>
            </a:r>
            <a:r>
              <a:rPr lang="ru-RU" sz="1350" b="1" dirty="0" smtClean="0"/>
              <a:t>и</a:t>
            </a:r>
            <a:r>
              <a:rPr lang="en-US" sz="1350" b="1" dirty="0" smtClean="0"/>
              <a:t> </a:t>
            </a:r>
            <a:r>
              <a:rPr lang="ru-RU" sz="1350" b="1" dirty="0" smtClean="0"/>
              <a:t>манипулятивная</a:t>
            </a:r>
            <a:r>
              <a:rPr lang="en-US" sz="1350" b="1" dirty="0" smtClean="0"/>
              <a:t> </a:t>
            </a:r>
            <a:r>
              <a:rPr lang="ru-RU" sz="1350" b="1" dirty="0" smtClean="0"/>
              <a:t>избирательная система</a:t>
            </a:r>
            <a:r>
              <a:rPr lang="ru-RU" sz="1350" dirty="0" smtClean="0"/>
              <a:t>, делающая выборы подтасовкой действительного положения</a:t>
            </a:r>
            <a:r>
              <a:rPr lang="hu-HU" sz="1350" dirty="0" smtClean="0"/>
              <a:t>; (</a:t>
            </a:r>
            <a:r>
              <a:rPr lang="ru-RU" sz="1350" dirty="0" smtClean="0"/>
              <a:t>это не «свободные</a:t>
            </a:r>
            <a:r>
              <a:rPr lang="hu-HU" sz="1350" dirty="0" smtClean="0"/>
              <a:t>, </a:t>
            </a:r>
            <a:r>
              <a:rPr lang="ru-RU" sz="1350" dirty="0" smtClean="0"/>
              <a:t>но</a:t>
            </a:r>
            <a:r>
              <a:rPr lang="hu-HU" sz="1350" dirty="0" smtClean="0"/>
              <a:t> </a:t>
            </a:r>
            <a:r>
              <a:rPr lang="ru-RU" sz="1350" dirty="0" smtClean="0"/>
              <a:t>не</a:t>
            </a:r>
            <a:r>
              <a:rPr lang="hu-HU" sz="1350" dirty="0" smtClean="0"/>
              <a:t> </a:t>
            </a:r>
            <a:r>
              <a:rPr lang="ru-RU" sz="1350" dirty="0" smtClean="0"/>
              <a:t>честные»</a:t>
            </a:r>
            <a:r>
              <a:rPr lang="hu-HU" sz="1350" dirty="0" smtClean="0"/>
              <a:t>, </a:t>
            </a:r>
            <a:r>
              <a:rPr lang="ru-RU" sz="1350" dirty="0" smtClean="0"/>
              <a:t>а</a:t>
            </a:r>
            <a:r>
              <a:rPr lang="hu-HU" sz="1350" dirty="0" smtClean="0"/>
              <a:t> </a:t>
            </a:r>
            <a:r>
              <a:rPr lang="ru-RU" sz="1350" b="1" dirty="0" smtClean="0"/>
              <a:t>манипулированные выборы</a:t>
            </a:r>
            <a:r>
              <a:rPr lang="hu-HU" sz="1350" dirty="0" smtClean="0"/>
              <a:t>;)</a:t>
            </a:r>
          </a:p>
          <a:p>
            <a:pPr>
              <a:spcBef>
                <a:spcPts val="0"/>
              </a:spcBef>
            </a:pPr>
            <a:r>
              <a:rPr lang="ru-RU" sz="1350" b="1" dirty="0" smtClean="0"/>
              <a:t>неразделенная </a:t>
            </a:r>
            <a:r>
              <a:rPr lang="ru-RU" sz="1350" b="1" dirty="0"/>
              <a:t>исполнительная</a:t>
            </a:r>
            <a:r>
              <a:rPr lang="hu-HU" sz="1350" b="1" dirty="0"/>
              <a:t> </a:t>
            </a:r>
            <a:r>
              <a:rPr lang="ru-RU" sz="1350" b="1" dirty="0" smtClean="0"/>
              <a:t>власть</a:t>
            </a:r>
            <a:r>
              <a:rPr lang="hu-HU" sz="1350" dirty="0" smtClean="0"/>
              <a:t>; </a:t>
            </a:r>
            <a:r>
              <a:rPr lang="ru-RU" sz="1350" b="1" dirty="0" smtClean="0"/>
              <a:t>непрямые выборы президента</a:t>
            </a:r>
            <a:r>
              <a:rPr lang="hu-HU" sz="1350" b="1" dirty="0" smtClean="0"/>
              <a:t> </a:t>
            </a:r>
            <a:r>
              <a:rPr lang="hu-HU" sz="1350" b="1" dirty="0" smtClean="0">
                <a:sym typeface="Wingdings" pitchFamily="2" charset="2"/>
              </a:rPr>
              <a:t> </a:t>
            </a:r>
            <a:r>
              <a:rPr lang="ru-RU" sz="1350" b="1" dirty="0" smtClean="0">
                <a:sym typeface="Wingdings" pitchFamily="2" charset="2"/>
              </a:rPr>
              <a:t>сладая легитимация президента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dirty="0"/>
              <a:t>и</a:t>
            </a:r>
            <a:r>
              <a:rPr lang="ru-RU" sz="1350" dirty="0" smtClean="0"/>
              <a:t>сторическая культура </a:t>
            </a:r>
            <a:r>
              <a:rPr lang="ru-RU" sz="1350" b="1" dirty="0" smtClean="0"/>
              <a:t>частных соглашений </a:t>
            </a:r>
            <a:r>
              <a:rPr lang="ru-RU" sz="1350" dirty="0" smtClean="0"/>
              <a:t>с властными режимами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о</a:t>
            </a:r>
            <a:r>
              <a:rPr lang="ru-RU" sz="1350" b="1" dirty="0" smtClean="0"/>
              <a:t>тсутствие умеренных правых и либеральных партий </a:t>
            </a:r>
            <a:r>
              <a:rPr lang="ru-RU" sz="1350" dirty="0" smtClean="0"/>
              <a:t>для отошедших от «Фидес» избирателей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 smtClean="0"/>
              <a:t>центральная позиция «Фидес» </a:t>
            </a:r>
            <a:r>
              <a:rPr lang="ru-RU" sz="1350" dirty="0" smtClean="0"/>
              <a:t>в трехчастном политическом пространстве</a:t>
            </a:r>
            <a:r>
              <a:rPr lang="hu-HU" sz="1350" dirty="0" smtClean="0"/>
              <a:t>; (</a:t>
            </a:r>
            <a:r>
              <a:rPr lang="ru-RU" sz="1350" dirty="0" smtClean="0"/>
              <a:t>несмотря на попытку партии «Йоббик» передвинуться в центр</a:t>
            </a:r>
            <a:r>
              <a:rPr lang="hu-HU" sz="1350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в</a:t>
            </a:r>
            <a:r>
              <a:rPr lang="ru-RU" sz="1350" b="1" dirty="0" smtClean="0"/>
              <a:t>ассальные частные предприятия</a:t>
            </a:r>
            <a:r>
              <a:rPr lang="hu-HU" sz="1350" dirty="0" smtClean="0"/>
              <a:t>; </a:t>
            </a:r>
            <a:r>
              <a:rPr lang="ru-RU" sz="1350" dirty="0" smtClean="0"/>
              <a:t>входят в патронажно</a:t>
            </a:r>
            <a:r>
              <a:rPr lang="hu-HU" sz="1350" dirty="0" smtClean="0"/>
              <a:t>-</a:t>
            </a:r>
            <a:r>
              <a:rPr lang="ru-RU" sz="1350" dirty="0" smtClean="0"/>
              <a:t>клиентарные цепи приемной политической семьи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е</a:t>
            </a:r>
            <a:r>
              <a:rPr lang="ru-RU" sz="1350" b="1" dirty="0" smtClean="0"/>
              <a:t>динообразие политической институциональной карты</a:t>
            </a:r>
            <a:r>
              <a:rPr lang="en-US" sz="1350" b="1" dirty="0" smtClean="0"/>
              <a:t> </a:t>
            </a:r>
            <a:r>
              <a:rPr lang="ru-RU" sz="1350" dirty="0" smtClean="0"/>
              <a:t>с интеграцией муниципалитетов в систему власти</a:t>
            </a:r>
            <a:r>
              <a:rPr lang="hu-HU" sz="1350" dirty="0" smtClean="0"/>
              <a:t>; </a:t>
            </a:r>
            <a:r>
              <a:rPr lang="ru-RU" sz="1350" dirty="0" smtClean="0"/>
              <a:t>страна с центром в Будапеште</a:t>
            </a:r>
            <a:r>
              <a:rPr lang="hu-HU" sz="135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350" b="1" dirty="0"/>
              <a:t>л</a:t>
            </a:r>
            <a:r>
              <a:rPr lang="ru-RU" sz="1350" b="1" dirty="0" smtClean="0"/>
              <a:t>иквидация или</a:t>
            </a:r>
            <a:r>
              <a:rPr lang="en-US" sz="1350" b="1" dirty="0" smtClean="0"/>
              <a:t> </a:t>
            </a:r>
            <a:r>
              <a:rPr lang="ru-RU" sz="1350" b="1" dirty="0" smtClean="0"/>
              <a:t>геттоизация</a:t>
            </a:r>
            <a:r>
              <a:rPr lang="en-US" sz="1350" b="1" dirty="0" smtClean="0"/>
              <a:t> </a:t>
            </a:r>
            <a:r>
              <a:rPr lang="ru-RU" sz="1350" b="1" dirty="0" smtClean="0"/>
              <a:t>платформ для свободного выражения мнений</a:t>
            </a:r>
            <a:r>
              <a:rPr lang="hu-HU" sz="1350" dirty="0" smtClean="0"/>
              <a:t>;</a:t>
            </a:r>
            <a:endParaRPr lang="hu-HU" sz="13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915564"/>
          </a:xfrm>
        </p:spPr>
        <p:txBody>
          <a:bodyPr>
            <a:noAutofit/>
          </a:bodyPr>
          <a:lstStyle/>
          <a:p>
            <a:r>
              <a:rPr lang="ru-RU" sz="3100" b="1" dirty="0" smtClean="0"/>
              <a:t>Интерпретационная</a:t>
            </a:r>
            <a:r>
              <a:rPr lang="hu-HU" sz="3100" b="1" dirty="0" smtClean="0"/>
              <a:t> </a:t>
            </a:r>
            <a:r>
              <a:rPr lang="ru-RU" sz="3100" b="1" dirty="0" smtClean="0"/>
              <a:t>рамка</a:t>
            </a:r>
            <a:r>
              <a:rPr lang="hu-HU" sz="3100" b="1" dirty="0" smtClean="0"/>
              <a:t> </a:t>
            </a:r>
            <a:r>
              <a:rPr lang="ru-RU" sz="3100" b="1" dirty="0" smtClean="0"/>
              <a:t>для анализа</a:t>
            </a:r>
            <a:r>
              <a:rPr lang="hu-HU" sz="3100" b="1" dirty="0" smtClean="0"/>
              <a:t> </a:t>
            </a:r>
            <a:r>
              <a:rPr lang="ru-RU" sz="3100" b="1" dirty="0" smtClean="0"/>
              <a:t>посткоммунистических</a:t>
            </a:r>
            <a:r>
              <a:rPr lang="hu-HU" sz="3100" b="1" dirty="0" smtClean="0"/>
              <a:t> </a:t>
            </a:r>
            <a:r>
              <a:rPr lang="ru-RU" sz="3100" b="1" dirty="0" smtClean="0"/>
              <a:t>режимов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70531317"/>
              </p:ext>
            </p:extLst>
          </p:nvPr>
        </p:nvGraphicFramePr>
        <p:xfrm>
          <a:off x="323528" y="843558"/>
          <a:ext cx="843528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6895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Место</a:t>
            </a:r>
            <a:r>
              <a:rPr lang="en-US" sz="2800" b="1" dirty="0" smtClean="0"/>
              <a:t> </a:t>
            </a:r>
            <a:r>
              <a:rPr lang="ru-RU" sz="2800" b="1" dirty="0" smtClean="0"/>
              <a:t>реляционного</a:t>
            </a:r>
            <a:r>
              <a:rPr lang="en-US" sz="2800" b="1" dirty="0" smtClean="0"/>
              <a:t> </a:t>
            </a:r>
            <a:r>
              <a:rPr lang="ru-RU" sz="2800" b="1" dirty="0" smtClean="0"/>
              <a:t>перераспределения рынка</a:t>
            </a:r>
            <a:r>
              <a:rPr lang="en-US" sz="2800" b="1" dirty="0" smtClean="0"/>
              <a:t> </a:t>
            </a:r>
            <a:r>
              <a:rPr lang="ru-RU" sz="2800" b="1" dirty="0" smtClean="0"/>
              <a:t>в разных типах посткоммунистических режимов</a:t>
            </a:r>
            <a:endParaRPr lang="hu-HU" sz="2800" b="1" dirty="0"/>
          </a:p>
        </p:txBody>
      </p:sp>
      <p:graphicFrame>
        <p:nvGraphicFramePr>
          <p:cNvPr id="7" name="Tartalom hely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70404396"/>
              </p:ext>
            </p:extLst>
          </p:nvPr>
        </p:nvGraphicFramePr>
        <p:xfrm>
          <a:off x="3851920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Tartalom hely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33669758"/>
              </p:ext>
            </p:extLst>
          </p:nvPr>
        </p:nvGraphicFramePr>
        <p:xfrm>
          <a:off x="-684584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755576" y="97828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Координационные</a:t>
            </a:r>
            <a:r>
              <a:rPr lang="hu-HU" b="1" dirty="0" smtClean="0"/>
              <a:t> </a:t>
            </a:r>
            <a:r>
              <a:rPr lang="ru-RU" b="1" dirty="0" smtClean="0"/>
              <a:t>механизмы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148064" y="97828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</a:t>
            </a:r>
            <a:r>
              <a:rPr lang="hu-HU" b="1" dirty="0" smtClean="0"/>
              <a:t>o</a:t>
            </a:r>
            <a:r>
              <a:rPr lang="ru-RU" b="1" dirty="0" smtClean="0"/>
              <a:t>рмативность</a:t>
            </a:r>
            <a:r>
              <a:rPr lang="hu-HU" b="1" dirty="0" smtClean="0"/>
              <a:t> </a:t>
            </a:r>
            <a:r>
              <a:rPr lang="ru-RU" b="1" dirty="0" smtClean="0"/>
              <a:t>государственного</a:t>
            </a:r>
            <a:r>
              <a:rPr lang="hu-HU" b="1" dirty="0" smtClean="0"/>
              <a:t> </a:t>
            </a:r>
            <a:r>
              <a:rPr lang="ru-RU" b="1" dirty="0" smtClean="0"/>
              <a:t>р</a:t>
            </a:r>
            <a:r>
              <a:rPr lang="hu-HU" b="1" dirty="0" smtClean="0"/>
              <a:t>e</a:t>
            </a:r>
            <a:r>
              <a:rPr lang="ru-RU" b="1" dirty="0" smtClean="0"/>
              <a:t>гулир</a:t>
            </a:r>
            <a:r>
              <a:rPr lang="hu-HU" b="1" dirty="0" smtClean="0"/>
              <a:t>o</a:t>
            </a:r>
            <a:r>
              <a:rPr lang="ru-RU" b="1" dirty="0" smtClean="0"/>
              <a:t>вания</a:t>
            </a:r>
            <a:endParaRPr lang="hu-HU" b="1" dirty="0"/>
          </a:p>
        </p:txBody>
      </p:sp>
      <p:sp>
        <p:nvSpPr>
          <p:cNvPr id="27" name="Szabadkézi sokszög 26"/>
          <p:cNvSpPr/>
          <p:nvPr/>
        </p:nvSpPr>
        <p:spPr>
          <a:xfrm>
            <a:off x="1403648" y="1995687"/>
            <a:ext cx="1224136" cy="792087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H="1">
            <a:off x="2627784" y="1995687"/>
            <a:ext cx="302900" cy="884684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abadkézi sokszög 28"/>
          <p:cNvSpPr/>
          <p:nvPr/>
        </p:nvSpPr>
        <p:spPr>
          <a:xfrm>
            <a:off x="5940152" y="2715766"/>
            <a:ext cx="1512168" cy="216024"/>
          </a:xfrm>
          <a:custGeom>
            <a:avLst/>
            <a:gdLst>
              <a:gd name="connsiteX0" fmla="*/ 0 w 1839817"/>
              <a:gd name="connsiteY0" fmla="*/ 0 h 605928"/>
              <a:gd name="connsiteX1" fmla="*/ 1035586 w 1839817"/>
              <a:gd name="connsiteY1" fmla="*/ 198304 h 605928"/>
              <a:gd name="connsiteX2" fmla="*/ 1839817 w 1839817"/>
              <a:gd name="connsiteY2" fmla="*/ 605928 h 60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9817" h="605928">
                <a:moveTo>
                  <a:pt x="0" y="0"/>
                </a:moveTo>
                <a:cubicBezTo>
                  <a:pt x="364475" y="48658"/>
                  <a:pt x="728950" y="97316"/>
                  <a:pt x="1035586" y="198304"/>
                </a:cubicBezTo>
                <a:cubicBezTo>
                  <a:pt x="1342222" y="299292"/>
                  <a:pt x="1839817" y="605928"/>
                  <a:pt x="1839817" y="605928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043608" y="2067694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Ценовый</a:t>
            </a:r>
            <a:r>
              <a:rPr lang="hu-HU" sz="1000" b="1" dirty="0" smtClean="0"/>
              <a:t> </a:t>
            </a:r>
            <a:r>
              <a:rPr lang="ru-RU" sz="1000" b="1" dirty="0"/>
              <a:t>м</a:t>
            </a:r>
            <a:r>
              <a:rPr lang="hu-HU" sz="1000" b="1" dirty="0" smtClean="0"/>
              <a:t>e</a:t>
            </a:r>
            <a:r>
              <a:rPr lang="ru-RU" sz="1000" b="1" dirty="0" smtClean="0"/>
              <a:t>х</a:t>
            </a:r>
            <a:r>
              <a:rPr lang="hu-HU" sz="1000" b="1" dirty="0" smtClean="0"/>
              <a:t>a</a:t>
            </a:r>
            <a:r>
              <a:rPr lang="ru-RU" sz="1000" b="1" dirty="0" smtClean="0"/>
              <a:t>низм</a:t>
            </a:r>
            <a:endParaRPr lang="hu-HU" sz="1000" b="1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2627784" y="1995686"/>
            <a:ext cx="10801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Бюрокр</a:t>
            </a:r>
            <a:r>
              <a:rPr lang="hu-HU" sz="1000" b="1" dirty="0" smtClean="0"/>
              <a:t>a</a:t>
            </a:r>
            <a:r>
              <a:rPr lang="ru-RU" sz="1000" b="1" dirty="0" smtClean="0"/>
              <a:t>тиче</a:t>
            </a:r>
            <a:r>
              <a:rPr lang="hu-HU" sz="1000" b="1" dirty="0" smtClean="0"/>
              <a:t>c</a:t>
            </a:r>
            <a:r>
              <a:rPr lang="ru-RU" sz="1000" b="1" dirty="0" smtClean="0"/>
              <a:t>к.</a:t>
            </a:r>
            <a:r>
              <a:rPr lang="hu-HU" sz="1000" b="1" dirty="0" smtClean="0"/>
              <a:t> </a:t>
            </a:r>
            <a:r>
              <a:rPr lang="ru-RU" sz="1000" b="1" dirty="0" smtClean="0"/>
              <a:t>распределениер</a:t>
            </a:r>
            <a:r>
              <a:rPr lang="hu-HU" sz="1000" b="1" dirty="0" smtClean="0"/>
              <a:t>e</a:t>
            </a:r>
            <a:r>
              <a:rPr lang="ru-RU" sz="1000" b="1" dirty="0" smtClean="0"/>
              <a:t>сурсов</a:t>
            </a:r>
            <a:endParaRPr lang="hu-HU" sz="1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1583668" y="2787774"/>
            <a:ext cx="13470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Р</a:t>
            </a:r>
            <a:r>
              <a:rPr lang="hu-HU" sz="1000" b="1" dirty="0" smtClean="0"/>
              <a:t>e</a:t>
            </a:r>
            <a:r>
              <a:rPr lang="ru-RU" sz="1000" b="1" dirty="0" smtClean="0"/>
              <a:t>ляционн</a:t>
            </a:r>
            <a:r>
              <a:rPr lang="hu-HU" sz="1000" b="1" dirty="0" smtClean="0"/>
              <a:t>o</a:t>
            </a:r>
            <a:r>
              <a:rPr lang="ru-RU" sz="1000" b="1" dirty="0" smtClean="0"/>
              <a:t>е</a:t>
            </a:r>
            <a:r>
              <a:rPr lang="hu-HU" sz="1000" b="1" dirty="0" smtClean="0"/>
              <a:t> </a:t>
            </a:r>
            <a:r>
              <a:rPr lang="ru-RU" sz="1000" b="1" dirty="0" smtClean="0"/>
              <a:t>перераспределение</a:t>
            </a:r>
          </a:p>
          <a:p>
            <a:r>
              <a:rPr lang="ru-RU" sz="1000" b="1" dirty="0" smtClean="0"/>
              <a:t>рынка</a:t>
            </a:r>
            <a:endParaRPr lang="hu-HU" sz="1000" b="1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6732240" y="215073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Н</a:t>
            </a:r>
            <a:r>
              <a:rPr lang="hu-HU" sz="1200" b="1" dirty="0" smtClean="0"/>
              <a:t>o</a:t>
            </a:r>
            <a:r>
              <a:rPr lang="ru-RU" sz="1200" b="1" dirty="0" smtClean="0"/>
              <a:t>рмативное</a:t>
            </a:r>
            <a:endParaRPr lang="hu-HU" sz="1200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6084168" y="2859783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Дискреци</a:t>
            </a:r>
            <a:r>
              <a:rPr lang="hu-HU" sz="1200" b="1" dirty="0" smtClean="0"/>
              <a:t>o</a:t>
            </a:r>
            <a:r>
              <a:rPr lang="ru-RU" sz="1200" b="1" dirty="0" smtClean="0"/>
              <a:t>н</a:t>
            </a:r>
            <a:r>
              <a:rPr lang="hu-HU" sz="1200" b="1" dirty="0" smtClean="0"/>
              <a:t>a</a:t>
            </a:r>
            <a:r>
              <a:rPr lang="ru-RU" sz="1200" b="1" dirty="0" smtClean="0"/>
              <a:t>льное</a:t>
            </a:r>
            <a:r>
              <a:rPr lang="hu-HU" sz="1200" b="1" dirty="0" smtClean="0"/>
              <a:t>l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33655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Смоделированные</a:t>
            </a:r>
            <a:r>
              <a:rPr lang="hu-HU" sz="2800" b="1" dirty="0" smtClean="0"/>
              <a:t> </a:t>
            </a:r>
            <a:r>
              <a:rPr lang="ru-RU" sz="2800" b="1" dirty="0" smtClean="0"/>
              <a:t>траектории</a:t>
            </a:r>
            <a:r>
              <a:rPr lang="hu-HU" sz="2800" b="1" dirty="0" smtClean="0"/>
              <a:t> </a:t>
            </a:r>
            <a:r>
              <a:rPr lang="ru-RU" sz="2800" b="1" dirty="0" smtClean="0"/>
              <a:t>посткоммунистических режимов</a:t>
            </a:r>
            <a:r>
              <a:rPr lang="hu-HU" sz="2800" b="1" dirty="0" smtClean="0"/>
              <a:t>: 1. </a:t>
            </a:r>
            <a:r>
              <a:rPr lang="ru-RU" sz="2800" b="1" dirty="0" smtClean="0"/>
              <a:t>Венгрия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49062706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483768" y="1645508"/>
            <a:ext cx="36004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3203848" y="2715766"/>
            <a:ext cx="822950" cy="8477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555778" y="1645509"/>
            <a:ext cx="1471021" cy="11550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779912" y="1675588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1990-1998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>
            <a:off x="3275856" y="2715766"/>
            <a:ext cx="1008112" cy="151216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zövegdoboz 50"/>
          <p:cNvSpPr txBox="1"/>
          <p:nvPr/>
        </p:nvSpPr>
        <p:spPr>
          <a:xfrm rot="2201740">
            <a:off x="3090228" y="2043231"/>
            <a:ext cx="8301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1998-2002</a:t>
            </a:r>
          </a:p>
        </p:txBody>
      </p:sp>
      <p:sp>
        <p:nvSpPr>
          <p:cNvPr id="52" name="Szövegdoboz 51"/>
          <p:cNvSpPr txBox="1"/>
          <p:nvPr/>
        </p:nvSpPr>
        <p:spPr>
          <a:xfrm rot="317266">
            <a:off x="3317778" y="2725673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2002-2010</a:t>
            </a:r>
          </a:p>
        </p:txBody>
      </p:sp>
      <p:sp>
        <p:nvSpPr>
          <p:cNvPr id="66" name="Szövegdoboz 65"/>
          <p:cNvSpPr txBox="1"/>
          <p:nvPr/>
        </p:nvSpPr>
        <p:spPr>
          <a:xfrm rot="3244435">
            <a:off x="3766150" y="3495374"/>
            <a:ext cx="536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2010-</a:t>
            </a:r>
          </a:p>
        </p:txBody>
      </p:sp>
    </p:spTree>
    <p:extLst>
      <p:ext uri="{BB962C8B-B14F-4D97-AF65-F5344CB8AC3E}">
        <p14:creationId xmlns:p14="http://schemas.microsoft.com/office/powerpoint/2010/main" xmlns="" val="27648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ru-RU" sz="2800" b="1" dirty="0"/>
              <a:t>Смоделированные</a:t>
            </a:r>
            <a:r>
              <a:rPr lang="hu-HU" sz="2800" b="1" dirty="0"/>
              <a:t> </a:t>
            </a:r>
            <a:r>
              <a:rPr lang="ru-RU" sz="2800" b="1" dirty="0"/>
              <a:t>траектории</a:t>
            </a:r>
            <a:r>
              <a:rPr lang="hu-HU" sz="2800" b="1" dirty="0"/>
              <a:t> </a:t>
            </a:r>
            <a:r>
              <a:rPr lang="ru-RU" sz="2800" b="1" dirty="0"/>
              <a:t>посткоммунистических режимов</a:t>
            </a:r>
            <a:r>
              <a:rPr lang="hu-HU" sz="2800" b="1" dirty="0" smtClean="0"/>
              <a:t>: 2. </a:t>
            </a:r>
            <a:r>
              <a:rPr lang="ru-RU" sz="2800" b="1" dirty="0" smtClean="0"/>
              <a:t>П</a:t>
            </a:r>
            <a:r>
              <a:rPr lang="hu-HU" sz="2800" b="1" dirty="0" smtClean="0"/>
              <a:t>o</a:t>
            </a:r>
            <a:r>
              <a:rPr lang="ru-RU" sz="2800" b="1" dirty="0" smtClean="0"/>
              <a:t>льша</a:t>
            </a:r>
            <a:endParaRPr lang="hu-HU" sz="28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997884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771800" y="1741770"/>
            <a:ext cx="331236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03354" y="152574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1990-2015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915816" y="1810057"/>
            <a:ext cx="7516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843808" y="1851670"/>
            <a:ext cx="72008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585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1173</Words>
  <Application>Microsoft Office PowerPoint</Application>
  <PresentationFormat>Diavetítés a képernyőre (16:9 oldalarány)</PresentationFormat>
  <Paragraphs>130</Paragraphs>
  <Slides>10</Slides>
  <Notes>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Польша и Венгрия  Две автократические попытки ликвидировать либеральную дeмoкрaтию  Балинт Мадяр </vt:lpstr>
      <vt:lpstr>Общие идеологические панели: явное сходство польской и венгерской автократической попытки</vt:lpstr>
      <vt:lpstr>Два типа посткоммунистических aвтократий</vt:lpstr>
      <vt:lpstr>Международные преференции в двух автократических моделях</vt:lpstr>
      <vt:lpstr>Пределы автократических попыток</vt:lpstr>
      <vt:lpstr>Интерпретационная рамка для анализа посткоммунистических режимов</vt:lpstr>
      <vt:lpstr>Место реляционного перераспределения рынка в разных типах посткоммунистических режимов</vt:lpstr>
      <vt:lpstr>Смоделированные траектории посткоммунистических режимов: 1. Венгрия</vt:lpstr>
      <vt:lpstr>Смоделированные траектории посткоммунистических режимов: 2. Пoльша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Poland and Hungary Two autocratic attempts to overthrow liberal democracy</dc:title>
  <dc:creator>Magyar Bálint</dc:creator>
  <cp:lastModifiedBy>Magyar Bálint</cp:lastModifiedBy>
  <cp:revision>95</cp:revision>
  <dcterms:created xsi:type="dcterms:W3CDTF">2017-05-31T08:03:47Z</dcterms:created>
  <dcterms:modified xsi:type="dcterms:W3CDTF">2019-09-28T09:44:11Z</dcterms:modified>
</cp:coreProperties>
</file>