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62" r:id="rId2"/>
    <p:sldId id="367" r:id="rId3"/>
    <p:sldId id="368" r:id="rId4"/>
    <p:sldId id="369" r:id="rId5"/>
    <p:sldId id="370" r:id="rId6"/>
    <p:sldId id="371" r:id="rId7"/>
    <p:sldId id="376" r:id="rId8"/>
    <p:sldId id="334" r:id="rId9"/>
    <p:sldId id="345" r:id="rId10"/>
    <p:sldId id="343" r:id="rId11"/>
    <p:sldId id="342" r:id="rId12"/>
    <p:sldId id="336" r:id="rId13"/>
    <p:sldId id="338" r:id="rId14"/>
    <p:sldId id="335" r:id="rId15"/>
    <p:sldId id="337" r:id="rId16"/>
    <p:sldId id="385" r:id="rId17"/>
    <p:sldId id="339" r:id="rId18"/>
    <p:sldId id="378" r:id="rId19"/>
    <p:sldId id="380" r:id="rId20"/>
    <p:sldId id="340" r:id="rId21"/>
    <p:sldId id="392" r:id="rId22"/>
    <p:sldId id="393" r:id="rId23"/>
    <p:sldId id="341" r:id="rId24"/>
    <p:sldId id="386" r:id="rId25"/>
    <p:sldId id="384" r:id="rId26"/>
    <p:sldId id="344" r:id="rId27"/>
    <p:sldId id="347" r:id="rId28"/>
    <p:sldId id="351" r:id="rId29"/>
    <p:sldId id="354" r:id="rId30"/>
    <p:sldId id="353" r:id="rId31"/>
    <p:sldId id="355" r:id="rId32"/>
    <p:sldId id="348" r:id="rId33"/>
    <p:sldId id="356" r:id="rId34"/>
    <p:sldId id="358" r:id="rId35"/>
    <p:sldId id="387" r:id="rId36"/>
    <p:sldId id="357" r:id="rId37"/>
    <p:sldId id="359" r:id="rId38"/>
    <p:sldId id="360" r:id="rId39"/>
    <p:sldId id="361" r:id="rId40"/>
    <p:sldId id="372" r:id="rId41"/>
    <p:sldId id="388" r:id="rId42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4" autoAdjust="0"/>
    <p:restoredTop sz="91909" autoAdjust="0"/>
  </p:normalViewPr>
  <p:slideViewPr>
    <p:cSldViewPr>
      <p:cViewPr varScale="1">
        <p:scale>
          <a:sx n="89" d="100"/>
          <a:sy n="89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демократия 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pPr>
            <a:lnSpc>
              <a:spcPct val="100000"/>
            </a:lnSpc>
          </a:pPr>
          <a:r>
            <a:rPr lang="ru-RU" sz="1400" b="1" dirty="0" smtClean="0"/>
            <a:t>Диктатура, использующая рынок 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 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Коммунистическая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 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 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70117" custLinFactNeighborX="6904" custLinFactNeighborY="3307"/>
      <dgm:spPr>
        <a:solidFill>
          <a:schemeClr val="bg2"/>
        </a:solidFill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64361" custLinFactY="173444" custLinFactNeighborX="62420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1425" custScaleY="335707" custLinFactX="-41217" custLinFactY="-153417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87863" custScaleY="245983" custLinFactY="1097988" custLinFactNeighborX="-37582" custLinFactNeighborY="1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Ang="0" custScaleX="85334" custScaleY="446987" custLinFactY="-1100000" custLinFactNeighborX="-44212" custLinFactNeighborY="-117175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93557" custScaleY="303941" custLinFactY="-419764" custLinFactNeighborX="47809" custLinFactNeighborY="-5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85780" custScaleY="321109" custLinFactX="-23924" custLinFactY="-728379" custLinFactNeighborX="-100000" custLinFactNeighborY="-8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AAE2B133-5026-491E-B284-610D395930C8}" type="presOf" srcId="{D75FEE30-628B-4BCD-B8C9-2BF3180BA3C0}" destId="{F9260225-45E3-4E83-A7B5-93BF7662486D}" srcOrd="0" destOrd="0" presId="urn:microsoft.com/office/officeart/2005/8/layout/pyramid2"/>
    <dgm:cxn modelId="{D335863D-8BCB-45BE-AC3A-E87834CFBAE2}" type="presOf" srcId="{83210F28-54C2-4E50-BA91-C30C7F5A925A}" destId="{0E6DB8B2-458A-4F73-AF77-E844E8685CD8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24628B49-F0E3-4F88-9B45-343A3D6A0AE9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2801B3CB-B647-425F-BDC4-7CAC1EB460C8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18851E5C-3E5A-476A-A5A0-0E4E0D7EDF6C}" type="presOf" srcId="{70972A96-F39F-4054-A5D9-CCAC350AB6EA}" destId="{6AFE05B7-991B-44DA-9843-39E3CC396A11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B2B2D21-DDCE-4B72-9942-07EFA537A51F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4EB093CA-E2FA-401F-878D-5236A1C33890}" type="presOf" srcId="{497908DE-4C30-428A-A555-3A6C2F4ADF7D}" destId="{C15E22B3-3295-4532-9D6A-325D45E50C1C}" srcOrd="0" destOrd="0" presId="urn:microsoft.com/office/officeart/2005/8/layout/pyramid2"/>
    <dgm:cxn modelId="{25DD8FAD-B9EC-43AB-9F98-0808F9EEE671}" type="presParOf" srcId="{F9260225-45E3-4E83-A7B5-93BF7662486D}" destId="{2CAB7AE0-F53F-477F-8596-08683A702DA4}" srcOrd="0" destOrd="0" presId="urn:microsoft.com/office/officeart/2005/8/layout/pyramid2"/>
    <dgm:cxn modelId="{7256963A-081C-4D94-9DC2-A2EE6AC9A001}" type="presParOf" srcId="{F9260225-45E3-4E83-A7B5-93BF7662486D}" destId="{54982EDE-BA38-419C-8C90-E7DF88B50825}" srcOrd="1" destOrd="0" presId="urn:microsoft.com/office/officeart/2005/8/layout/pyramid2"/>
    <dgm:cxn modelId="{3209A88C-291B-4C13-9568-3CF292A3B819}" type="presParOf" srcId="{54982EDE-BA38-419C-8C90-E7DF88B50825}" destId="{C15E22B3-3295-4532-9D6A-325D45E50C1C}" srcOrd="0" destOrd="0" presId="urn:microsoft.com/office/officeart/2005/8/layout/pyramid2"/>
    <dgm:cxn modelId="{0646B0C4-EE93-4DC8-AF08-3A9156573D58}" type="presParOf" srcId="{54982EDE-BA38-419C-8C90-E7DF88B50825}" destId="{E349127E-BD40-4FFD-98F7-AE53232D3317}" srcOrd="1" destOrd="0" presId="urn:microsoft.com/office/officeart/2005/8/layout/pyramid2"/>
    <dgm:cxn modelId="{4212DF24-A1D0-4499-AA62-42F72222FD0C}" type="presParOf" srcId="{54982EDE-BA38-419C-8C90-E7DF88B50825}" destId="{585EDA03-E1D1-49E2-ABCC-D095A33C60CB}" srcOrd="2" destOrd="0" presId="urn:microsoft.com/office/officeart/2005/8/layout/pyramid2"/>
    <dgm:cxn modelId="{DE3A0DB0-008E-4CC8-999B-407BBD36E574}" type="presParOf" srcId="{54982EDE-BA38-419C-8C90-E7DF88B50825}" destId="{689CAA53-9D6E-44E6-B0D8-615A6D07FB5B}" srcOrd="3" destOrd="0" presId="urn:microsoft.com/office/officeart/2005/8/layout/pyramid2"/>
    <dgm:cxn modelId="{AB88ABF4-1A24-46AD-ADA3-9B3F4F5D3BF8}" type="presParOf" srcId="{54982EDE-BA38-419C-8C90-E7DF88B50825}" destId="{AA40EDB2-9616-491E-8997-90DC3C7C7F8E}" srcOrd="4" destOrd="0" presId="urn:microsoft.com/office/officeart/2005/8/layout/pyramid2"/>
    <dgm:cxn modelId="{A37907F1-7335-4D18-BCC0-88F34C11D58A}" type="presParOf" srcId="{54982EDE-BA38-419C-8C90-E7DF88B50825}" destId="{9055E23A-F0BC-4AAF-9FF4-F780F02DFD21}" srcOrd="5" destOrd="0" presId="urn:microsoft.com/office/officeart/2005/8/layout/pyramid2"/>
    <dgm:cxn modelId="{5C2804B9-3256-4ABE-9995-F79D58DFC466}" type="presParOf" srcId="{54982EDE-BA38-419C-8C90-E7DF88B50825}" destId="{6AFE05B7-991B-44DA-9843-39E3CC396A11}" srcOrd="6" destOrd="0" presId="urn:microsoft.com/office/officeart/2005/8/layout/pyramid2"/>
    <dgm:cxn modelId="{F957F9EB-B32E-457D-8014-1BB9B3F3DC4F}" type="presParOf" srcId="{54982EDE-BA38-419C-8C90-E7DF88B50825}" destId="{B370853F-B4C8-494E-B10D-01EDE232E07B}" srcOrd="7" destOrd="0" presId="urn:microsoft.com/office/officeart/2005/8/layout/pyramid2"/>
    <dgm:cxn modelId="{A924E350-C769-443B-9821-60180C1BD5FB}" type="presParOf" srcId="{54982EDE-BA38-419C-8C90-E7DF88B50825}" destId="{40A06F75-CF71-4FF0-9476-F881F10B4C59}" srcOrd="8" destOrd="0" presId="urn:microsoft.com/office/officeart/2005/8/layout/pyramid2"/>
    <dgm:cxn modelId="{5293D075-0EFB-4F79-8052-0CAA46888B48}" type="presParOf" srcId="{54982EDE-BA38-419C-8C90-E7DF88B50825}" destId="{D5AAC021-0B13-4F18-8DC6-1FA6845FB348}" srcOrd="9" destOrd="0" presId="urn:microsoft.com/office/officeart/2005/8/layout/pyramid2"/>
    <dgm:cxn modelId="{6005B650-1BDF-4F80-805E-6F1D442D5AFB}" type="presParOf" srcId="{54982EDE-BA38-419C-8C90-E7DF88B50825}" destId="{0E6DB8B2-458A-4F73-AF77-E844E8685CD8}" srcOrd="10" destOrd="0" presId="urn:microsoft.com/office/officeart/2005/8/layout/pyramid2"/>
    <dgm:cxn modelId="{57606C0D-E375-468B-9451-BE446B3C21AC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900" b="1" dirty="0" smtClean="0"/>
            <a:t>Либеральная</a:t>
          </a:r>
          <a:r>
            <a:rPr lang="hu-HU" sz="900" b="1" dirty="0" smtClean="0"/>
            <a:t> </a:t>
          </a:r>
          <a:r>
            <a:rPr lang="ru-RU" sz="900" b="1" dirty="0" smtClean="0"/>
            <a:t>демократия</a:t>
          </a:r>
          <a:endParaRPr lang="hu-HU" sz="9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9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9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9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9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9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9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900" b="1" dirty="0" smtClean="0"/>
            <a:t>Диктатура, использующая рынок</a:t>
          </a:r>
          <a:endParaRPr lang="hu-HU" sz="9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9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9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9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9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9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9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9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9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9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9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9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9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9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9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900" b="1" dirty="0" smtClean="0"/>
            <a:t>Консервативная</a:t>
          </a:r>
          <a:r>
            <a:rPr lang="hu-HU" sz="900" b="1" dirty="0" smtClean="0"/>
            <a:t> a</a:t>
          </a:r>
          <a:r>
            <a:rPr lang="ru-RU" sz="900" b="1" dirty="0" smtClean="0"/>
            <a:t>втократия</a:t>
          </a:r>
          <a:endParaRPr lang="hu-HU" sz="9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9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9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792BBDB-5CC6-4EA5-8DF7-7FD9B49DE76E}" type="presOf" srcId="{D75FEE30-628B-4BCD-B8C9-2BF3180BA3C0}" destId="{F9260225-45E3-4E83-A7B5-93BF7662486D}" srcOrd="0" destOrd="0" presId="urn:microsoft.com/office/officeart/2005/8/layout/pyramid2"/>
    <dgm:cxn modelId="{9ED14001-EC2F-40D1-9712-CE1E7DDC8D13}" type="presOf" srcId="{70972A96-F39F-4054-A5D9-CCAC350AB6EA}" destId="{6AFE05B7-991B-44DA-9843-39E3CC396A11}" srcOrd="0" destOrd="0" presId="urn:microsoft.com/office/officeart/2005/8/layout/pyramid2"/>
    <dgm:cxn modelId="{8D9C679F-F5AE-4AB6-B59B-F1D203ED43F2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44FC49E-E7FB-479E-A447-5340B680E1B7}" type="presOf" srcId="{497908DE-4C30-428A-A555-3A6C2F4ADF7D}" destId="{C15E22B3-3295-4532-9D6A-325D45E50C1C}" srcOrd="0" destOrd="0" presId="urn:microsoft.com/office/officeart/2005/8/layout/pyramid2"/>
    <dgm:cxn modelId="{142452ED-0389-4E23-A002-35A8832CEBFB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34BC54F1-DBD6-4794-A91F-EA8D426952B7}" type="presOf" srcId="{94EAB1EC-7FE9-40F9-8691-7534F2D2D13B}" destId="{AA40EDB2-9616-491E-8997-90DC3C7C7F8E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9117839A-A977-4045-8522-607A07D87F97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7E62BE2-AA2A-4DF2-B0E3-E3AC79791E80}" type="presParOf" srcId="{F9260225-45E3-4E83-A7B5-93BF7662486D}" destId="{2CAB7AE0-F53F-477F-8596-08683A702DA4}" srcOrd="0" destOrd="0" presId="urn:microsoft.com/office/officeart/2005/8/layout/pyramid2"/>
    <dgm:cxn modelId="{0D0E236E-33F2-4E46-BC98-4CF5BA986D5F}" type="presParOf" srcId="{F9260225-45E3-4E83-A7B5-93BF7662486D}" destId="{54982EDE-BA38-419C-8C90-E7DF88B50825}" srcOrd="1" destOrd="0" presId="urn:microsoft.com/office/officeart/2005/8/layout/pyramid2"/>
    <dgm:cxn modelId="{A789CCB7-4747-4286-ADA3-88C2849748A0}" type="presParOf" srcId="{54982EDE-BA38-419C-8C90-E7DF88B50825}" destId="{C15E22B3-3295-4532-9D6A-325D45E50C1C}" srcOrd="0" destOrd="0" presId="urn:microsoft.com/office/officeart/2005/8/layout/pyramid2"/>
    <dgm:cxn modelId="{7461CB74-F02E-4AD5-B1F0-D6BF3DC02468}" type="presParOf" srcId="{54982EDE-BA38-419C-8C90-E7DF88B50825}" destId="{E349127E-BD40-4FFD-98F7-AE53232D3317}" srcOrd="1" destOrd="0" presId="urn:microsoft.com/office/officeart/2005/8/layout/pyramid2"/>
    <dgm:cxn modelId="{A6D17191-BD62-4409-999D-6350C2AAE88A}" type="presParOf" srcId="{54982EDE-BA38-419C-8C90-E7DF88B50825}" destId="{585EDA03-E1D1-49E2-ABCC-D095A33C60CB}" srcOrd="2" destOrd="0" presId="urn:microsoft.com/office/officeart/2005/8/layout/pyramid2"/>
    <dgm:cxn modelId="{F1A77CED-F529-4B30-95DA-53BA2D70BDB1}" type="presParOf" srcId="{54982EDE-BA38-419C-8C90-E7DF88B50825}" destId="{689CAA53-9D6E-44E6-B0D8-615A6D07FB5B}" srcOrd="3" destOrd="0" presId="urn:microsoft.com/office/officeart/2005/8/layout/pyramid2"/>
    <dgm:cxn modelId="{29CB3C32-B3D0-4700-977B-06C1BFC23A84}" type="presParOf" srcId="{54982EDE-BA38-419C-8C90-E7DF88B50825}" destId="{AA40EDB2-9616-491E-8997-90DC3C7C7F8E}" srcOrd="4" destOrd="0" presId="urn:microsoft.com/office/officeart/2005/8/layout/pyramid2"/>
    <dgm:cxn modelId="{70CB4487-1A71-4358-89CA-32E1663E5DBE}" type="presParOf" srcId="{54982EDE-BA38-419C-8C90-E7DF88B50825}" destId="{9055E23A-F0BC-4AAF-9FF4-F780F02DFD21}" srcOrd="5" destOrd="0" presId="urn:microsoft.com/office/officeart/2005/8/layout/pyramid2"/>
    <dgm:cxn modelId="{16D717EA-E657-4CFE-9CA9-08FEA7C29235}" type="presParOf" srcId="{54982EDE-BA38-419C-8C90-E7DF88B50825}" destId="{6AFE05B7-991B-44DA-9843-39E3CC396A11}" srcOrd="6" destOrd="0" presId="urn:microsoft.com/office/officeart/2005/8/layout/pyramid2"/>
    <dgm:cxn modelId="{BE0A42EB-084D-4E1E-B9D0-06DDFC494C38}" type="presParOf" srcId="{54982EDE-BA38-419C-8C90-E7DF88B50825}" destId="{B370853F-B4C8-494E-B10D-01EDE232E07B}" srcOrd="7" destOrd="0" presId="urn:microsoft.com/office/officeart/2005/8/layout/pyramid2"/>
    <dgm:cxn modelId="{0645DAB1-9DCB-4423-8F0F-A3DE93908353}" type="presParOf" srcId="{54982EDE-BA38-419C-8C90-E7DF88B50825}" destId="{40A06F75-CF71-4FF0-9476-F881F10B4C59}" srcOrd="8" destOrd="0" presId="urn:microsoft.com/office/officeart/2005/8/layout/pyramid2"/>
    <dgm:cxn modelId="{7147F520-0B4D-4308-BD97-95D42986981C}" type="presParOf" srcId="{54982EDE-BA38-419C-8C90-E7DF88B50825}" destId="{D5AAC021-0B13-4F18-8DC6-1FA6845FB348}" srcOrd="9" destOrd="0" presId="urn:microsoft.com/office/officeart/2005/8/layout/pyramid2"/>
    <dgm:cxn modelId="{D8794859-0D92-4960-9C61-8FA80587F0A5}" type="presParOf" srcId="{54982EDE-BA38-419C-8C90-E7DF88B50825}" destId="{0E6DB8B2-458A-4F73-AF77-E844E8685CD8}" srcOrd="10" destOrd="0" presId="urn:microsoft.com/office/officeart/2005/8/layout/pyramid2"/>
    <dgm:cxn modelId="{DA13D786-9281-47DD-AD6B-74BDD442067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5482830-B582-43E9-A911-33EA7E751836}" type="presOf" srcId="{94EAB1EC-7FE9-40F9-8691-7534F2D2D13B}" destId="{AA40EDB2-9616-491E-8997-90DC3C7C7F8E}" srcOrd="0" destOrd="0" presId="urn:microsoft.com/office/officeart/2005/8/layout/pyramid2"/>
    <dgm:cxn modelId="{36293F95-A5F1-46A0-9874-080B0271DC4D}" type="presOf" srcId="{83210F28-54C2-4E50-BA91-C30C7F5A925A}" destId="{0E6DB8B2-458A-4F73-AF77-E844E8685CD8}" srcOrd="0" destOrd="0" presId="urn:microsoft.com/office/officeart/2005/8/layout/pyramid2"/>
    <dgm:cxn modelId="{66770E55-FB08-4D2B-AB06-145D832A5D42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1F4CEDB6-9B61-45FA-AF2C-EC2190C56E8E}" type="presOf" srcId="{497908DE-4C30-428A-A555-3A6C2F4ADF7D}" destId="{C15E22B3-3295-4532-9D6A-325D45E50C1C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256B78E-81DB-4DF5-8C36-DB4BF308AB76}" type="presOf" srcId="{70972A96-F39F-4054-A5D9-CCAC350AB6EA}" destId="{6AFE05B7-991B-44DA-9843-39E3CC396A11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E89CF8F-E4B4-42D8-A0F8-E1719EC30F2B}" type="presOf" srcId="{EA790760-0B03-448A-9F29-12DB28B7261E}" destId="{40A06F75-CF71-4FF0-9476-F881F10B4C59}" srcOrd="0" destOrd="0" presId="urn:microsoft.com/office/officeart/2005/8/layout/pyramid2"/>
    <dgm:cxn modelId="{C8EE6CAE-FB86-46DB-8665-06D696ADFAAD}" type="presOf" srcId="{3CA4390E-8AEC-4EA2-A3EC-8DD042504D56}" destId="{585EDA03-E1D1-49E2-ABCC-D095A33C60CB}" srcOrd="0" destOrd="0" presId="urn:microsoft.com/office/officeart/2005/8/layout/pyramid2"/>
    <dgm:cxn modelId="{6A7FBCF0-CDAB-495A-B7A9-A84E1C906289}" type="presParOf" srcId="{F9260225-45E3-4E83-A7B5-93BF7662486D}" destId="{2CAB7AE0-F53F-477F-8596-08683A702DA4}" srcOrd="0" destOrd="0" presId="urn:microsoft.com/office/officeart/2005/8/layout/pyramid2"/>
    <dgm:cxn modelId="{0E806760-A95E-474B-A0F9-D8015C80D68C}" type="presParOf" srcId="{F9260225-45E3-4E83-A7B5-93BF7662486D}" destId="{54982EDE-BA38-419C-8C90-E7DF88B50825}" srcOrd="1" destOrd="0" presId="urn:microsoft.com/office/officeart/2005/8/layout/pyramid2"/>
    <dgm:cxn modelId="{4BD3AE5F-CBA8-4094-BFE8-86EF92F9FDB3}" type="presParOf" srcId="{54982EDE-BA38-419C-8C90-E7DF88B50825}" destId="{C15E22B3-3295-4532-9D6A-325D45E50C1C}" srcOrd="0" destOrd="0" presId="urn:microsoft.com/office/officeart/2005/8/layout/pyramid2"/>
    <dgm:cxn modelId="{4D53A8F9-7065-46D9-9D03-19ACD4CEAD8F}" type="presParOf" srcId="{54982EDE-BA38-419C-8C90-E7DF88B50825}" destId="{E349127E-BD40-4FFD-98F7-AE53232D3317}" srcOrd="1" destOrd="0" presId="urn:microsoft.com/office/officeart/2005/8/layout/pyramid2"/>
    <dgm:cxn modelId="{1F899668-31A6-4008-B93E-08F6FFE8AA9B}" type="presParOf" srcId="{54982EDE-BA38-419C-8C90-E7DF88B50825}" destId="{585EDA03-E1D1-49E2-ABCC-D095A33C60CB}" srcOrd="2" destOrd="0" presId="urn:microsoft.com/office/officeart/2005/8/layout/pyramid2"/>
    <dgm:cxn modelId="{E44D5408-AAF6-4510-9FCB-0361FD4BBC72}" type="presParOf" srcId="{54982EDE-BA38-419C-8C90-E7DF88B50825}" destId="{689CAA53-9D6E-44E6-B0D8-615A6D07FB5B}" srcOrd="3" destOrd="0" presId="urn:microsoft.com/office/officeart/2005/8/layout/pyramid2"/>
    <dgm:cxn modelId="{2C1708E9-D6F6-4A56-A9C7-0558B8D7F899}" type="presParOf" srcId="{54982EDE-BA38-419C-8C90-E7DF88B50825}" destId="{AA40EDB2-9616-491E-8997-90DC3C7C7F8E}" srcOrd="4" destOrd="0" presId="urn:microsoft.com/office/officeart/2005/8/layout/pyramid2"/>
    <dgm:cxn modelId="{779EE61F-EEF6-4A9C-9D9A-683D87DFFFB0}" type="presParOf" srcId="{54982EDE-BA38-419C-8C90-E7DF88B50825}" destId="{9055E23A-F0BC-4AAF-9FF4-F780F02DFD21}" srcOrd="5" destOrd="0" presId="urn:microsoft.com/office/officeart/2005/8/layout/pyramid2"/>
    <dgm:cxn modelId="{506D20A5-2331-4D90-9779-C6C21785C5FD}" type="presParOf" srcId="{54982EDE-BA38-419C-8C90-E7DF88B50825}" destId="{6AFE05B7-991B-44DA-9843-39E3CC396A11}" srcOrd="6" destOrd="0" presId="urn:microsoft.com/office/officeart/2005/8/layout/pyramid2"/>
    <dgm:cxn modelId="{8B302402-CA8F-4662-9925-8B6F06B4EE9A}" type="presParOf" srcId="{54982EDE-BA38-419C-8C90-E7DF88B50825}" destId="{B370853F-B4C8-494E-B10D-01EDE232E07B}" srcOrd="7" destOrd="0" presId="urn:microsoft.com/office/officeart/2005/8/layout/pyramid2"/>
    <dgm:cxn modelId="{99F66B42-C018-4E42-A206-8F977735467D}" type="presParOf" srcId="{54982EDE-BA38-419C-8C90-E7DF88B50825}" destId="{40A06F75-CF71-4FF0-9476-F881F10B4C59}" srcOrd="8" destOrd="0" presId="urn:microsoft.com/office/officeart/2005/8/layout/pyramid2"/>
    <dgm:cxn modelId="{DFB7F7DD-8C43-456A-9C3A-9430C66126B1}" type="presParOf" srcId="{54982EDE-BA38-419C-8C90-E7DF88B50825}" destId="{D5AAC021-0B13-4F18-8DC6-1FA6845FB348}" srcOrd="9" destOrd="0" presId="urn:microsoft.com/office/officeart/2005/8/layout/pyramid2"/>
    <dgm:cxn modelId="{FD143A33-6504-40B6-A220-675202F84F64}" type="presParOf" srcId="{54982EDE-BA38-419C-8C90-E7DF88B50825}" destId="{0E6DB8B2-458A-4F73-AF77-E844E8685CD8}" srcOrd="10" destOrd="0" presId="urn:microsoft.com/office/officeart/2005/8/layout/pyramid2"/>
    <dgm:cxn modelId="{C94E96A1-CA5B-4C00-A558-2BFAEC969D4D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FBEA4CD-DC91-4AC6-80A8-CACAB1EE5115}" type="presOf" srcId="{94EAB1EC-7FE9-40F9-8691-7534F2D2D13B}" destId="{AA40EDB2-9616-491E-8997-90DC3C7C7F8E}" srcOrd="0" destOrd="0" presId="urn:microsoft.com/office/officeart/2005/8/layout/pyramid2"/>
    <dgm:cxn modelId="{39C057D4-7644-4117-A665-283DAE4D73B0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E781365-F477-489B-A712-E65941D847AC}" type="presOf" srcId="{497908DE-4C30-428A-A555-3A6C2F4ADF7D}" destId="{C15E22B3-3295-4532-9D6A-325D45E50C1C}" srcOrd="0" destOrd="0" presId="urn:microsoft.com/office/officeart/2005/8/layout/pyramid2"/>
    <dgm:cxn modelId="{E7A3F416-A6FF-48B8-A5C8-50EEA70C5B98}" type="presOf" srcId="{D75FEE30-628B-4BCD-B8C9-2BF3180BA3C0}" destId="{F9260225-45E3-4E83-A7B5-93BF7662486D}" srcOrd="0" destOrd="0" presId="urn:microsoft.com/office/officeart/2005/8/layout/pyramid2"/>
    <dgm:cxn modelId="{471680C2-BBA1-4E52-B369-3E6C965A0537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A7D008F6-DEA5-4312-9A97-D9E6102AF15F}" type="presOf" srcId="{70972A96-F39F-4054-A5D9-CCAC350AB6EA}" destId="{6AFE05B7-991B-44DA-9843-39E3CC396A11}" srcOrd="0" destOrd="0" presId="urn:microsoft.com/office/officeart/2005/8/layout/pyramid2"/>
    <dgm:cxn modelId="{6351C218-30E5-4184-9BE7-20EBB637BF4C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16AADFCE-CF84-42DB-95BF-C21ADFFCC147}" type="presParOf" srcId="{F9260225-45E3-4E83-A7B5-93BF7662486D}" destId="{2CAB7AE0-F53F-477F-8596-08683A702DA4}" srcOrd="0" destOrd="0" presId="urn:microsoft.com/office/officeart/2005/8/layout/pyramid2"/>
    <dgm:cxn modelId="{56E2C392-9DFC-41B5-8712-6561FD770CC5}" type="presParOf" srcId="{F9260225-45E3-4E83-A7B5-93BF7662486D}" destId="{54982EDE-BA38-419C-8C90-E7DF88B50825}" srcOrd="1" destOrd="0" presId="urn:microsoft.com/office/officeart/2005/8/layout/pyramid2"/>
    <dgm:cxn modelId="{F1037F27-2B05-42DB-8E13-46027A81E229}" type="presParOf" srcId="{54982EDE-BA38-419C-8C90-E7DF88B50825}" destId="{C15E22B3-3295-4532-9D6A-325D45E50C1C}" srcOrd="0" destOrd="0" presId="urn:microsoft.com/office/officeart/2005/8/layout/pyramid2"/>
    <dgm:cxn modelId="{F9914D75-004E-402F-BC9E-81D522F57B09}" type="presParOf" srcId="{54982EDE-BA38-419C-8C90-E7DF88B50825}" destId="{E349127E-BD40-4FFD-98F7-AE53232D3317}" srcOrd="1" destOrd="0" presId="urn:microsoft.com/office/officeart/2005/8/layout/pyramid2"/>
    <dgm:cxn modelId="{FA0D9B97-0FB0-43BB-8C92-0BFE7EE0D382}" type="presParOf" srcId="{54982EDE-BA38-419C-8C90-E7DF88B50825}" destId="{585EDA03-E1D1-49E2-ABCC-D095A33C60CB}" srcOrd="2" destOrd="0" presId="urn:microsoft.com/office/officeart/2005/8/layout/pyramid2"/>
    <dgm:cxn modelId="{CB12D10F-8BAD-42ED-881C-6ABD3F403F8B}" type="presParOf" srcId="{54982EDE-BA38-419C-8C90-E7DF88B50825}" destId="{689CAA53-9D6E-44E6-B0D8-615A6D07FB5B}" srcOrd="3" destOrd="0" presId="urn:microsoft.com/office/officeart/2005/8/layout/pyramid2"/>
    <dgm:cxn modelId="{ADA74CA1-7879-4163-9275-5137B4ABBB01}" type="presParOf" srcId="{54982EDE-BA38-419C-8C90-E7DF88B50825}" destId="{AA40EDB2-9616-491E-8997-90DC3C7C7F8E}" srcOrd="4" destOrd="0" presId="urn:microsoft.com/office/officeart/2005/8/layout/pyramid2"/>
    <dgm:cxn modelId="{E6F2AF87-629A-453B-9E74-142B45FD6E74}" type="presParOf" srcId="{54982EDE-BA38-419C-8C90-E7DF88B50825}" destId="{9055E23A-F0BC-4AAF-9FF4-F780F02DFD21}" srcOrd="5" destOrd="0" presId="urn:microsoft.com/office/officeart/2005/8/layout/pyramid2"/>
    <dgm:cxn modelId="{15620547-8BCE-44A4-82B2-AAD6A4645E84}" type="presParOf" srcId="{54982EDE-BA38-419C-8C90-E7DF88B50825}" destId="{6AFE05B7-991B-44DA-9843-39E3CC396A11}" srcOrd="6" destOrd="0" presId="urn:microsoft.com/office/officeart/2005/8/layout/pyramid2"/>
    <dgm:cxn modelId="{850CC490-5083-4C8C-9352-6C3BB9AD7634}" type="presParOf" srcId="{54982EDE-BA38-419C-8C90-E7DF88B50825}" destId="{B370853F-B4C8-494E-B10D-01EDE232E07B}" srcOrd="7" destOrd="0" presId="urn:microsoft.com/office/officeart/2005/8/layout/pyramid2"/>
    <dgm:cxn modelId="{D1E0A636-1149-4915-A616-7D905176F803}" type="presParOf" srcId="{54982EDE-BA38-419C-8C90-E7DF88B50825}" destId="{40A06F75-CF71-4FF0-9476-F881F10B4C59}" srcOrd="8" destOrd="0" presId="urn:microsoft.com/office/officeart/2005/8/layout/pyramid2"/>
    <dgm:cxn modelId="{1D3584D2-9F64-4F8C-8F6A-BE80B2465073}" type="presParOf" srcId="{54982EDE-BA38-419C-8C90-E7DF88B50825}" destId="{D5AAC021-0B13-4F18-8DC6-1FA6845FB348}" srcOrd="9" destOrd="0" presId="urn:microsoft.com/office/officeart/2005/8/layout/pyramid2"/>
    <dgm:cxn modelId="{6CB32001-5B62-41B3-BF59-98767A8FC3C5}" type="presParOf" srcId="{54982EDE-BA38-419C-8C90-E7DF88B50825}" destId="{0E6DB8B2-458A-4F73-AF77-E844E8685CD8}" srcOrd="10" destOrd="0" presId="urn:microsoft.com/office/officeart/2005/8/layout/pyramid2"/>
    <dgm:cxn modelId="{098DC705-5BFF-42CD-97AB-21CB7ACBC28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4E3191F-B991-4F6E-9AD3-67C0C2D73247}" type="presOf" srcId="{EA790760-0B03-448A-9F29-12DB28B7261E}" destId="{40A06F75-CF71-4FF0-9476-F881F10B4C59}" srcOrd="0" destOrd="0" presId="urn:microsoft.com/office/officeart/2005/8/layout/pyramid2"/>
    <dgm:cxn modelId="{EE04BF04-8E2F-468C-9351-A2858FA381C2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05E0FA8-F9CA-47D7-8198-034D8FFF4E0A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7444D63-1147-4409-8696-50DEC7726FF8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BD35345-1D25-460B-8930-A83CE5F6836D}" type="presOf" srcId="{83210F28-54C2-4E50-BA91-C30C7F5A925A}" destId="{0E6DB8B2-458A-4F73-AF77-E844E8685CD8}" srcOrd="0" destOrd="0" presId="urn:microsoft.com/office/officeart/2005/8/layout/pyramid2"/>
    <dgm:cxn modelId="{D99AE434-A431-4B40-BFAD-CE1CB04ED67B}" type="presOf" srcId="{94EAB1EC-7FE9-40F9-8691-7534F2D2D13B}" destId="{AA40EDB2-9616-491E-8997-90DC3C7C7F8E}" srcOrd="0" destOrd="0" presId="urn:microsoft.com/office/officeart/2005/8/layout/pyramid2"/>
    <dgm:cxn modelId="{362783E2-E258-4AE2-AD20-7FDB7891A433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02777FE4-69AC-4A64-9A51-2022D25A01AE}" type="presParOf" srcId="{F9260225-45E3-4E83-A7B5-93BF7662486D}" destId="{2CAB7AE0-F53F-477F-8596-08683A702DA4}" srcOrd="0" destOrd="0" presId="urn:microsoft.com/office/officeart/2005/8/layout/pyramid2"/>
    <dgm:cxn modelId="{C81128CA-28C5-49FB-A7EF-6FCD8F63AF03}" type="presParOf" srcId="{F9260225-45E3-4E83-A7B5-93BF7662486D}" destId="{54982EDE-BA38-419C-8C90-E7DF88B50825}" srcOrd="1" destOrd="0" presId="urn:microsoft.com/office/officeart/2005/8/layout/pyramid2"/>
    <dgm:cxn modelId="{C731B09D-1EDA-4616-8B18-65A8149D7491}" type="presParOf" srcId="{54982EDE-BA38-419C-8C90-E7DF88B50825}" destId="{C15E22B3-3295-4532-9D6A-325D45E50C1C}" srcOrd="0" destOrd="0" presId="urn:microsoft.com/office/officeart/2005/8/layout/pyramid2"/>
    <dgm:cxn modelId="{91F98294-39D5-4182-A13C-AEA805CDDA1B}" type="presParOf" srcId="{54982EDE-BA38-419C-8C90-E7DF88B50825}" destId="{E349127E-BD40-4FFD-98F7-AE53232D3317}" srcOrd="1" destOrd="0" presId="urn:microsoft.com/office/officeart/2005/8/layout/pyramid2"/>
    <dgm:cxn modelId="{88BC81D4-1E1D-4E76-9A1F-7171C9D1F470}" type="presParOf" srcId="{54982EDE-BA38-419C-8C90-E7DF88B50825}" destId="{585EDA03-E1D1-49E2-ABCC-D095A33C60CB}" srcOrd="2" destOrd="0" presId="urn:microsoft.com/office/officeart/2005/8/layout/pyramid2"/>
    <dgm:cxn modelId="{006B3EA8-4320-41AA-9E63-33786800D251}" type="presParOf" srcId="{54982EDE-BA38-419C-8C90-E7DF88B50825}" destId="{689CAA53-9D6E-44E6-B0D8-615A6D07FB5B}" srcOrd="3" destOrd="0" presId="urn:microsoft.com/office/officeart/2005/8/layout/pyramid2"/>
    <dgm:cxn modelId="{3784E746-6B41-4018-BBDD-D9DB7732049A}" type="presParOf" srcId="{54982EDE-BA38-419C-8C90-E7DF88B50825}" destId="{AA40EDB2-9616-491E-8997-90DC3C7C7F8E}" srcOrd="4" destOrd="0" presId="urn:microsoft.com/office/officeart/2005/8/layout/pyramid2"/>
    <dgm:cxn modelId="{B4BC39A4-FE52-4474-BAB2-213996A1D6AA}" type="presParOf" srcId="{54982EDE-BA38-419C-8C90-E7DF88B50825}" destId="{9055E23A-F0BC-4AAF-9FF4-F780F02DFD21}" srcOrd="5" destOrd="0" presId="urn:microsoft.com/office/officeart/2005/8/layout/pyramid2"/>
    <dgm:cxn modelId="{9B06BBB1-D08E-4D79-B56B-9BB9981F0DEA}" type="presParOf" srcId="{54982EDE-BA38-419C-8C90-E7DF88B50825}" destId="{6AFE05B7-991B-44DA-9843-39E3CC396A11}" srcOrd="6" destOrd="0" presId="urn:microsoft.com/office/officeart/2005/8/layout/pyramid2"/>
    <dgm:cxn modelId="{788B7E8E-48B3-4287-B25B-A205C6D5E277}" type="presParOf" srcId="{54982EDE-BA38-419C-8C90-E7DF88B50825}" destId="{B370853F-B4C8-494E-B10D-01EDE232E07B}" srcOrd="7" destOrd="0" presId="urn:microsoft.com/office/officeart/2005/8/layout/pyramid2"/>
    <dgm:cxn modelId="{515E6E2C-A0CC-4F69-8E61-11AC316C8BCF}" type="presParOf" srcId="{54982EDE-BA38-419C-8C90-E7DF88B50825}" destId="{40A06F75-CF71-4FF0-9476-F881F10B4C59}" srcOrd="8" destOrd="0" presId="urn:microsoft.com/office/officeart/2005/8/layout/pyramid2"/>
    <dgm:cxn modelId="{F850257F-1792-426A-A02D-5752F40407A3}" type="presParOf" srcId="{54982EDE-BA38-419C-8C90-E7DF88B50825}" destId="{D5AAC021-0B13-4F18-8DC6-1FA6845FB348}" srcOrd="9" destOrd="0" presId="urn:microsoft.com/office/officeart/2005/8/layout/pyramid2"/>
    <dgm:cxn modelId="{9B20BC25-5913-4825-8C09-48C77B0FDC51}" type="presParOf" srcId="{54982EDE-BA38-419C-8C90-E7DF88B50825}" destId="{0E6DB8B2-458A-4F73-AF77-E844E8685CD8}" srcOrd="10" destOrd="0" presId="urn:microsoft.com/office/officeart/2005/8/layout/pyramid2"/>
    <dgm:cxn modelId="{A7969B39-16B4-4E2B-9E5F-3442DCCDE59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000" b="1" dirty="0" smtClean="0"/>
            <a:t>Либеральная</a:t>
          </a:r>
          <a:r>
            <a:rPr lang="hu-HU" sz="1000" b="1" dirty="0" smtClean="0"/>
            <a:t> </a:t>
          </a:r>
          <a:r>
            <a:rPr lang="ru-RU" sz="1000" b="1" dirty="0" smtClean="0"/>
            <a:t>демократия</a:t>
          </a:r>
          <a:endParaRPr lang="hu-HU" sz="10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0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0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000" b="1" dirty="0" smtClean="0"/>
            <a:t>Патрональная</a:t>
          </a:r>
          <a:r>
            <a:rPr lang="hu-HU" sz="1000" b="1" dirty="0" smtClean="0"/>
            <a:t> a</a:t>
          </a:r>
          <a:r>
            <a:rPr lang="ru-RU" sz="1000" b="1" dirty="0" smtClean="0"/>
            <a:t>втократия</a:t>
          </a:r>
          <a:endParaRPr lang="hu-HU" sz="10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0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0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000" b="1" dirty="0" smtClean="0"/>
            <a:t>Диктатура, использующая рынок</a:t>
          </a:r>
          <a:endParaRPr lang="hu-HU" sz="10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0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0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0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0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0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0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0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0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0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0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0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0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0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0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000" b="1" dirty="0" smtClean="0"/>
            <a:t>Консервативная</a:t>
          </a:r>
          <a:r>
            <a:rPr lang="hu-HU" sz="1000" b="1" dirty="0" smtClean="0"/>
            <a:t> a</a:t>
          </a:r>
          <a:r>
            <a:rPr lang="ru-RU" sz="1000" b="1" dirty="0" smtClean="0"/>
            <a:t>втократия</a:t>
          </a:r>
          <a:endParaRPr lang="hu-HU" sz="10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0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0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71883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95930BF2-42E9-4D60-8650-5FA503991E1B}" type="presOf" srcId="{D75FEE30-628B-4BCD-B8C9-2BF3180BA3C0}" destId="{F9260225-45E3-4E83-A7B5-93BF7662486D}" srcOrd="0" destOrd="0" presId="urn:microsoft.com/office/officeart/2005/8/layout/pyramid2"/>
    <dgm:cxn modelId="{E6625C59-41BB-4713-B234-38A859C2EC2B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A73D892-9C8C-49D9-9EFB-9CDCA8D8D6D7}" type="presOf" srcId="{94EAB1EC-7FE9-40F9-8691-7534F2D2D13B}" destId="{AA40EDB2-9616-491E-8997-90DC3C7C7F8E}" srcOrd="0" destOrd="0" presId="urn:microsoft.com/office/officeart/2005/8/layout/pyramid2"/>
    <dgm:cxn modelId="{77E5033B-1197-42D6-A86E-3CFD55A0D1BD}" type="presOf" srcId="{EA790760-0B03-448A-9F29-12DB28B7261E}" destId="{40A06F75-CF71-4FF0-9476-F881F10B4C59}" srcOrd="0" destOrd="0" presId="urn:microsoft.com/office/officeart/2005/8/layout/pyramid2"/>
    <dgm:cxn modelId="{55621256-DE3E-4E9F-859F-0F2BF46D3C3E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DF5654A9-B55E-4EF8-B312-00A33AD5A9E7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10E149A-BB87-4B83-B1C2-0E1403F011C8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ADB3AE6-E6B9-4FCF-9BCC-B39AD086CD7D}" type="presParOf" srcId="{F9260225-45E3-4E83-A7B5-93BF7662486D}" destId="{2CAB7AE0-F53F-477F-8596-08683A702DA4}" srcOrd="0" destOrd="0" presId="urn:microsoft.com/office/officeart/2005/8/layout/pyramid2"/>
    <dgm:cxn modelId="{4D7FF80C-D2CC-412C-9773-17361D1566D0}" type="presParOf" srcId="{F9260225-45E3-4E83-A7B5-93BF7662486D}" destId="{54982EDE-BA38-419C-8C90-E7DF88B50825}" srcOrd="1" destOrd="0" presId="urn:microsoft.com/office/officeart/2005/8/layout/pyramid2"/>
    <dgm:cxn modelId="{492DA000-BB4B-4933-8771-223CD85AB3FF}" type="presParOf" srcId="{54982EDE-BA38-419C-8C90-E7DF88B50825}" destId="{C15E22B3-3295-4532-9D6A-325D45E50C1C}" srcOrd="0" destOrd="0" presId="urn:microsoft.com/office/officeart/2005/8/layout/pyramid2"/>
    <dgm:cxn modelId="{203E1F72-E009-489C-BFBB-5F62A0A00389}" type="presParOf" srcId="{54982EDE-BA38-419C-8C90-E7DF88B50825}" destId="{E349127E-BD40-4FFD-98F7-AE53232D3317}" srcOrd="1" destOrd="0" presId="urn:microsoft.com/office/officeart/2005/8/layout/pyramid2"/>
    <dgm:cxn modelId="{6CC492DE-35DD-4C95-8554-0430F3DA639F}" type="presParOf" srcId="{54982EDE-BA38-419C-8C90-E7DF88B50825}" destId="{585EDA03-E1D1-49E2-ABCC-D095A33C60CB}" srcOrd="2" destOrd="0" presId="urn:microsoft.com/office/officeart/2005/8/layout/pyramid2"/>
    <dgm:cxn modelId="{4560DCD5-ED3B-453B-B4B7-5B4E2FFA6DB9}" type="presParOf" srcId="{54982EDE-BA38-419C-8C90-E7DF88B50825}" destId="{689CAA53-9D6E-44E6-B0D8-615A6D07FB5B}" srcOrd="3" destOrd="0" presId="urn:microsoft.com/office/officeart/2005/8/layout/pyramid2"/>
    <dgm:cxn modelId="{74167357-2CAB-4BEB-A0DD-F587C0AC76D8}" type="presParOf" srcId="{54982EDE-BA38-419C-8C90-E7DF88B50825}" destId="{AA40EDB2-9616-491E-8997-90DC3C7C7F8E}" srcOrd="4" destOrd="0" presId="urn:microsoft.com/office/officeart/2005/8/layout/pyramid2"/>
    <dgm:cxn modelId="{95E73A96-605C-459B-8DD5-E011270B5449}" type="presParOf" srcId="{54982EDE-BA38-419C-8C90-E7DF88B50825}" destId="{9055E23A-F0BC-4AAF-9FF4-F780F02DFD21}" srcOrd="5" destOrd="0" presId="urn:microsoft.com/office/officeart/2005/8/layout/pyramid2"/>
    <dgm:cxn modelId="{9FDD2604-BB83-48D4-9949-58651D47B402}" type="presParOf" srcId="{54982EDE-BA38-419C-8C90-E7DF88B50825}" destId="{6AFE05B7-991B-44DA-9843-39E3CC396A11}" srcOrd="6" destOrd="0" presId="urn:microsoft.com/office/officeart/2005/8/layout/pyramid2"/>
    <dgm:cxn modelId="{5BF18F4D-6B34-438D-A78F-3579736F5578}" type="presParOf" srcId="{54982EDE-BA38-419C-8C90-E7DF88B50825}" destId="{B370853F-B4C8-494E-B10D-01EDE232E07B}" srcOrd="7" destOrd="0" presId="urn:microsoft.com/office/officeart/2005/8/layout/pyramid2"/>
    <dgm:cxn modelId="{B3FAA66C-7F32-4D72-8412-845528002008}" type="presParOf" srcId="{54982EDE-BA38-419C-8C90-E7DF88B50825}" destId="{40A06F75-CF71-4FF0-9476-F881F10B4C59}" srcOrd="8" destOrd="0" presId="urn:microsoft.com/office/officeart/2005/8/layout/pyramid2"/>
    <dgm:cxn modelId="{DBC616B7-E25E-4445-8B79-CD1055429FC4}" type="presParOf" srcId="{54982EDE-BA38-419C-8C90-E7DF88B50825}" destId="{D5AAC021-0B13-4F18-8DC6-1FA6845FB348}" srcOrd="9" destOrd="0" presId="urn:microsoft.com/office/officeart/2005/8/layout/pyramid2"/>
    <dgm:cxn modelId="{FB5B2DF9-596E-4008-9B75-60A2C759D12F}" type="presParOf" srcId="{54982EDE-BA38-419C-8C90-E7DF88B50825}" destId="{0E6DB8B2-458A-4F73-AF77-E844E8685CD8}" srcOrd="10" destOrd="0" presId="urn:microsoft.com/office/officeart/2005/8/layout/pyramid2"/>
    <dgm:cxn modelId="{AF641894-67E8-4D38-A97A-D9D4383EAB72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E1339B75-04FA-4EDF-9B14-5094886A8D11}" type="presOf" srcId="{3CA4390E-8AEC-4EA2-A3EC-8DD042504D56}" destId="{585EDA03-E1D1-49E2-ABCC-D095A33C60CB}" srcOrd="0" destOrd="0" presId="urn:microsoft.com/office/officeart/2005/8/layout/pyramid2"/>
    <dgm:cxn modelId="{F7D4F14E-98D3-427D-8088-22686C6C2AE2}" type="presOf" srcId="{EA790760-0B03-448A-9F29-12DB28B7261E}" destId="{40A06F75-CF71-4FF0-9476-F881F10B4C59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0B9A5CFE-275E-4BE6-A406-9069A34BCE79}" type="presOf" srcId="{497908DE-4C30-428A-A555-3A6C2F4ADF7D}" destId="{C15E22B3-3295-4532-9D6A-325D45E50C1C}" srcOrd="0" destOrd="0" presId="urn:microsoft.com/office/officeart/2005/8/layout/pyramid2"/>
    <dgm:cxn modelId="{D8A1CEEC-DC0C-4F3B-995F-C073A9BC9DCF}" type="presOf" srcId="{83210F28-54C2-4E50-BA91-C30C7F5A925A}" destId="{0E6DB8B2-458A-4F73-AF77-E844E8685CD8}" srcOrd="0" destOrd="0" presId="urn:microsoft.com/office/officeart/2005/8/layout/pyramid2"/>
    <dgm:cxn modelId="{DD87BA8C-F199-4438-A760-F19A1817D19F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ACE1814F-686B-443F-B790-C2DA3A0FDC0B}" type="presOf" srcId="{D75FEE30-628B-4BCD-B8C9-2BF3180BA3C0}" destId="{F9260225-45E3-4E83-A7B5-93BF7662486D}" srcOrd="0" destOrd="0" presId="urn:microsoft.com/office/officeart/2005/8/layout/pyramid2"/>
    <dgm:cxn modelId="{CEA8F35C-4F2B-4A9F-999A-D66E1F190C52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95C67CEE-6BC0-4A5C-A6E4-0E4F60399D29}" type="presParOf" srcId="{F9260225-45E3-4E83-A7B5-93BF7662486D}" destId="{2CAB7AE0-F53F-477F-8596-08683A702DA4}" srcOrd="0" destOrd="0" presId="urn:microsoft.com/office/officeart/2005/8/layout/pyramid2"/>
    <dgm:cxn modelId="{DB25F115-0EB2-48D7-A50D-C91C424E855D}" type="presParOf" srcId="{F9260225-45E3-4E83-A7B5-93BF7662486D}" destId="{54982EDE-BA38-419C-8C90-E7DF88B50825}" srcOrd="1" destOrd="0" presId="urn:microsoft.com/office/officeart/2005/8/layout/pyramid2"/>
    <dgm:cxn modelId="{9E4D1920-20F4-4950-9E66-9EF47DCA506B}" type="presParOf" srcId="{54982EDE-BA38-419C-8C90-E7DF88B50825}" destId="{C15E22B3-3295-4532-9D6A-325D45E50C1C}" srcOrd="0" destOrd="0" presId="urn:microsoft.com/office/officeart/2005/8/layout/pyramid2"/>
    <dgm:cxn modelId="{5A5ABEF0-810A-4582-93B1-731E25EB339E}" type="presParOf" srcId="{54982EDE-BA38-419C-8C90-E7DF88B50825}" destId="{E349127E-BD40-4FFD-98F7-AE53232D3317}" srcOrd="1" destOrd="0" presId="urn:microsoft.com/office/officeart/2005/8/layout/pyramid2"/>
    <dgm:cxn modelId="{25C6C956-FB61-418F-92C1-0A0714F98B76}" type="presParOf" srcId="{54982EDE-BA38-419C-8C90-E7DF88B50825}" destId="{585EDA03-E1D1-49E2-ABCC-D095A33C60CB}" srcOrd="2" destOrd="0" presId="urn:microsoft.com/office/officeart/2005/8/layout/pyramid2"/>
    <dgm:cxn modelId="{A89CB4BC-203C-4FAD-9BDF-AD4DE997A08A}" type="presParOf" srcId="{54982EDE-BA38-419C-8C90-E7DF88B50825}" destId="{689CAA53-9D6E-44E6-B0D8-615A6D07FB5B}" srcOrd="3" destOrd="0" presId="urn:microsoft.com/office/officeart/2005/8/layout/pyramid2"/>
    <dgm:cxn modelId="{6E377DBE-4A13-4E8F-8B4E-AE768B47DD16}" type="presParOf" srcId="{54982EDE-BA38-419C-8C90-E7DF88B50825}" destId="{AA40EDB2-9616-491E-8997-90DC3C7C7F8E}" srcOrd="4" destOrd="0" presId="urn:microsoft.com/office/officeart/2005/8/layout/pyramid2"/>
    <dgm:cxn modelId="{D964E300-164A-4939-B9C1-0A36A89A539D}" type="presParOf" srcId="{54982EDE-BA38-419C-8C90-E7DF88B50825}" destId="{9055E23A-F0BC-4AAF-9FF4-F780F02DFD21}" srcOrd="5" destOrd="0" presId="urn:microsoft.com/office/officeart/2005/8/layout/pyramid2"/>
    <dgm:cxn modelId="{80F40931-D034-417D-BFF0-549FFBD04CA8}" type="presParOf" srcId="{54982EDE-BA38-419C-8C90-E7DF88B50825}" destId="{6AFE05B7-991B-44DA-9843-39E3CC396A11}" srcOrd="6" destOrd="0" presId="urn:microsoft.com/office/officeart/2005/8/layout/pyramid2"/>
    <dgm:cxn modelId="{0EF8C64F-142E-49BA-B0E5-15630A6E5900}" type="presParOf" srcId="{54982EDE-BA38-419C-8C90-E7DF88B50825}" destId="{B370853F-B4C8-494E-B10D-01EDE232E07B}" srcOrd="7" destOrd="0" presId="urn:microsoft.com/office/officeart/2005/8/layout/pyramid2"/>
    <dgm:cxn modelId="{17ABE5C2-8491-4F47-9E27-35AD647E7DFA}" type="presParOf" srcId="{54982EDE-BA38-419C-8C90-E7DF88B50825}" destId="{40A06F75-CF71-4FF0-9476-F881F10B4C59}" srcOrd="8" destOrd="0" presId="urn:microsoft.com/office/officeart/2005/8/layout/pyramid2"/>
    <dgm:cxn modelId="{31C1BCCD-BC48-4D73-9436-17B9A62F6DAE}" type="presParOf" srcId="{54982EDE-BA38-419C-8C90-E7DF88B50825}" destId="{D5AAC021-0B13-4F18-8DC6-1FA6845FB348}" srcOrd="9" destOrd="0" presId="urn:microsoft.com/office/officeart/2005/8/layout/pyramid2"/>
    <dgm:cxn modelId="{4D2D038C-2A77-4B2E-A21A-642D4A2A41CD}" type="presParOf" srcId="{54982EDE-BA38-419C-8C90-E7DF88B50825}" destId="{0E6DB8B2-458A-4F73-AF77-E844E8685CD8}" srcOrd="10" destOrd="0" presId="urn:microsoft.com/office/officeart/2005/8/layout/pyramid2"/>
    <dgm:cxn modelId="{6A1B3FC4-31E1-4F8D-9FB3-6D4CB028F86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8CF8747-C745-45F1-9546-F02A70AE8DA7}" type="presOf" srcId="{94EAB1EC-7FE9-40F9-8691-7534F2D2D13B}" destId="{AA40EDB2-9616-491E-8997-90DC3C7C7F8E}" srcOrd="0" destOrd="0" presId="urn:microsoft.com/office/officeart/2005/8/layout/pyramid2"/>
    <dgm:cxn modelId="{4A15AF31-2C17-423F-B386-6AF076D5E2A8}" type="presOf" srcId="{83210F28-54C2-4E50-BA91-C30C7F5A925A}" destId="{0E6DB8B2-458A-4F73-AF77-E844E8685CD8}" srcOrd="0" destOrd="0" presId="urn:microsoft.com/office/officeart/2005/8/layout/pyramid2"/>
    <dgm:cxn modelId="{3A9D50B1-D428-412A-A051-2A6223361CA6}" type="presOf" srcId="{D75FEE30-628B-4BCD-B8C9-2BF3180BA3C0}" destId="{F9260225-45E3-4E83-A7B5-93BF7662486D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631271BB-819A-44E5-9B0C-0B8C6367C419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4CCBF027-7102-4A19-9280-66BA932FADB6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36B4CF7-0ADD-45E9-88EB-0ECB0DD21B88}" type="presOf" srcId="{497908DE-4C30-428A-A555-3A6C2F4ADF7D}" destId="{C15E22B3-3295-4532-9D6A-325D45E50C1C}" srcOrd="0" destOrd="0" presId="urn:microsoft.com/office/officeart/2005/8/layout/pyramid2"/>
    <dgm:cxn modelId="{95A304CA-1474-4C5B-9A03-9E0742ECDB7F}" type="presOf" srcId="{EA790760-0B03-448A-9F29-12DB28B7261E}" destId="{40A06F75-CF71-4FF0-9476-F881F10B4C59}" srcOrd="0" destOrd="0" presId="urn:microsoft.com/office/officeart/2005/8/layout/pyramid2"/>
    <dgm:cxn modelId="{73FE974C-46F5-42D3-B2C1-3185E45579B6}" type="presParOf" srcId="{F9260225-45E3-4E83-A7B5-93BF7662486D}" destId="{2CAB7AE0-F53F-477F-8596-08683A702DA4}" srcOrd="0" destOrd="0" presId="urn:microsoft.com/office/officeart/2005/8/layout/pyramid2"/>
    <dgm:cxn modelId="{A703F737-D6A7-493C-86D2-20930A0264A3}" type="presParOf" srcId="{F9260225-45E3-4E83-A7B5-93BF7662486D}" destId="{54982EDE-BA38-419C-8C90-E7DF88B50825}" srcOrd="1" destOrd="0" presId="urn:microsoft.com/office/officeart/2005/8/layout/pyramid2"/>
    <dgm:cxn modelId="{174745C5-2675-44C5-BBFC-DE76955B9963}" type="presParOf" srcId="{54982EDE-BA38-419C-8C90-E7DF88B50825}" destId="{C15E22B3-3295-4532-9D6A-325D45E50C1C}" srcOrd="0" destOrd="0" presId="urn:microsoft.com/office/officeart/2005/8/layout/pyramid2"/>
    <dgm:cxn modelId="{322E2979-337A-4756-91BB-F46D48A63723}" type="presParOf" srcId="{54982EDE-BA38-419C-8C90-E7DF88B50825}" destId="{E349127E-BD40-4FFD-98F7-AE53232D3317}" srcOrd="1" destOrd="0" presId="urn:microsoft.com/office/officeart/2005/8/layout/pyramid2"/>
    <dgm:cxn modelId="{2E7329C7-5CB0-4B16-BE44-2FB3C2CABF36}" type="presParOf" srcId="{54982EDE-BA38-419C-8C90-E7DF88B50825}" destId="{585EDA03-E1D1-49E2-ABCC-D095A33C60CB}" srcOrd="2" destOrd="0" presId="urn:microsoft.com/office/officeart/2005/8/layout/pyramid2"/>
    <dgm:cxn modelId="{B7F0C3EA-F351-49D4-8D7E-811FBE66CCE9}" type="presParOf" srcId="{54982EDE-BA38-419C-8C90-E7DF88B50825}" destId="{689CAA53-9D6E-44E6-B0D8-615A6D07FB5B}" srcOrd="3" destOrd="0" presId="urn:microsoft.com/office/officeart/2005/8/layout/pyramid2"/>
    <dgm:cxn modelId="{A89DA14C-4502-408C-AFE8-FF2C0150F4AD}" type="presParOf" srcId="{54982EDE-BA38-419C-8C90-E7DF88B50825}" destId="{AA40EDB2-9616-491E-8997-90DC3C7C7F8E}" srcOrd="4" destOrd="0" presId="urn:microsoft.com/office/officeart/2005/8/layout/pyramid2"/>
    <dgm:cxn modelId="{24F42DED-6BD8-41D3-80E2-992C8574E6F2}" type="presParOf" srcId="{54982EDE-BA38-419C-8C90-E7DF88B50825}" destId="{9055E23A-F0BC-4AAF-9FF4-F780F02DFD21}" srcOrd="5" destOrd="0" presId="urn:microsoft.com/office/officeart/2005/8/layout/pyramid2"/>
    <dgm:cxn modelId="{D4FED652-3036-4D59-8AC4-65E8E2EBC2B4}" type="presParOf" srcId="{54982EDE-BA38-419C-8C90-E7DF88B50825}" destId="{6AFE05B7-991B-44DA-9843-39E3CC396A11}" srcOrd="6" destOrd="0" presId="urn:microsoft.com/office/officeart/2005/8/layout/pyramid2"/>
    <dgm:cxn modelId="{80DF2C49-21D0-4390-990A-E10CD518E0B0}" type="presParOf" srcId="{54982EDE-BA38-419C-8C90-E7DF88B50825}" destId="{B370853F-B4C8-494E-B10D-01EDE232E07B}" srcOrd="7" destOrd="0" presId="urn:microsoft.com/office/officeart/2005/8/layout/pyramid2"/>
    <dgm:cxn modelId="{EBE02030-8D07-4CCF-A3FF-8B0496A99958}" type="presParOf" srcId="{54982EDE-BA38-419C-8C90-E7DF88B50825}" destId="{40A06F75-CF71-4FF0-9476-F881F10B4C59}" srcOrd="8" destOrd="0" presId="urn:microsoft.com/office/officeart/2005/8/layout/pyramid2"/>
    <dgm:cxn modelId="{BC471C9B-D630-4B46-AE01-05E4D7B97595}" type="presParOf" srcId="{54982EDE-BA38-419C-8C90-E7DF88B50825}" destId="{D5AAC021-0B13-4F18-8DC6-1FA6845FB348}" srcOrd="9" destOrd="0" presId="urn:microsoft.com/office/officeart/2005/8/layout/pyramid2"/>
    <dgm:cxn modelId="{F27D94BD-367F-4261-B862-62FCAA7B0489}" type="presParOf" srcId="{54982EDE-BA38-419C-8C90-E7DF88B50825}" destId="{0E6DB8B2-458A-4F73-AF77-E844E8685CD8}" srcOrd="10" destOrd="0" presId="urn:microsoft.com/office/officeart/2005/8/layout/pyramid2"/>
    <dgm:cxn modelId="{1E4F2DDF-C383-4B49-B54A-44E967A1AF7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100" b="1" dirty="0" smtClean="0"/>
            <a:t>Либеральная</a:t>
          </a:r>
          <a:r>
            <a:rPr lang="hu-HU" sz="1100" b="1" dirty="0" smtClean="0"/>
            <a:t> </a:t>
          </a:r>
          <a:r>
            <a:rPr lang="ru-RU" sz="1100" b="1" dirty="0" smtClean="0"/>
            <a:t>демократия</a:t>
          </a:r>
          <a:endParaRPr lang="hu-HU" sz="11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1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1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1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1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1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1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100" b="1" dirty="0" smtClean="0"/>
            <a:t>Диктатура, использующая рынок</a:t>
          </a:r>
          <a:endParaRPr lang="hu-HU" sz="11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1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1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1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1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1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1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1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1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1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1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1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1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1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1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100" b="1" dirty="0" smtClean="0"/>
            <a:t>Консервативная</a:t>
          </a:r>
          <a:r>
            <a:rPr lang="hu-HU" sz="1100" b="1" dirty="0" smtClean="0"/>
            <a:t> a</a:t>
          </a:r>
          <a:r>
            <a:rPr lang="ru-RU" sz="1100" b="1" dirty="0" smtClean="0"/>
            <a:t>втократия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1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1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00E50B9-BDD5-447E-84CC-A5F1915B7EB4}" type="presOf" srcId="{497908DE-4C30-428A-A555-3A6C2F4ADF7D}" destId="{C15E22B3-3295-4532-9D6A-325D45E50C1C}" srcOrd="0" destOrd="0" presId="urn:microsoft.com/office/officeart/2005/8/layout/pyramid2"/>
    <dgm:cxn modelId="{F1EF77E4-6D67-4265-B98F-000460C905D6}" type="presOf" srcId="{D75FEE30-628B-4BCD-B8C9-2BF3180BA3C0}" destId="{F9260225-45E3-4E83-A7B5-93BF7662486D}" srcOrd="0" destOrd="0" presId="urn:microsoft.com/office/officeart/2005/8/layout/pyramid2"/>
    <dgm:cxn modelId="{851EC7E7-AC8E-4653-806E-6B20F04B253A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2EA2C123-B7BA-4F56-8E38-0F93417A0F72}" type="presOf" srcId="{94EAB1EC-7FE9-40F9-8691-7534F2D2D13B}" destId="{AA40EDB2-9616-491E-8997-90DC3C7C7F8E}" srcOrd="0" destOrd="0" presId="urn:microsoft.com/office/officeart/2005/8/layout/pyramid2"/>
    <dgm:cxn modelId="{57078687-F16C-4926-9247-6B673F2FAF27}" type="presOf" srcId="{83210F28-54C2-4E50-BA91-C30C7F5A925A}" destId="{0E6DB8B2-458A-4F73-AF77-E844E8685CD8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D3505DB-B4BC-44DF-B176-1B135B04CB23}" type="presOf" srcId="{70972A96-F39F-4054-A5D9-CCAC350AB6EA}" destId="{6AFE05B7-991B-44DA-9843-39E3CC396A11}" srcOrd="0" destOrd="0" presId="urn:microsoft.com/office/officeart/2005/8/layout/pyramid2"/>
    <dgm:cxn modelId="{74A7600B-81D6-43C4-B1D0-0C77D28E66FC}" type="presOf" srcId="{EA790760-0B03-448A-9F29-12DB28B7261E}" destId="{40A06F75-CF71-4FF0-9476-F881F10B4C59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2F4D248A-CA10-4E72-A171-6D52AE2FFD1F}" type="presParOf" srcId="{F9260225-45E3-4E83-A7B5-93BF7662486D}" destId="{2CAB7AE0-F53F-477F-8596-08683A702DA4}" srcOrd="0" destOrd="0" presId="urn:microsoft.com/office/officeart/2005/8/layout/pyramid2"/>
    <dgm:cxn modelId="{4AC380B5-CF78-408B-9440-4BDEE3908EB0}" type="presParOf" srcId="{F9260225-45E3-4E83-A7B5-93BF7662486D}" destId="{54982EDE-BA38-419C-8C90-E7DF88B50825}" srcOrd="1" destOrd="0" presId="urn:microsoft.com/office/officeart/2005/8/layout/pyramid2"/>
    <dgm:cxn modelId="{E6499A90-835C-462C-9DFE-26CAB33467F0}" type="presParOf" srcId="{54982EDE-BA38-419C-8C90-E7DF88B50825}" destId="{C15E22B3-3295-4532-9D6A-325D45E50C1C}" srcOrd="0" destOrd="0" presId="urn:microsoft.com/office/officeart/2005/8/layout/pyramid2"/>
    <dgm:cxn modelId="{7DA2B8D1-2271-4A56-A2DA-154516710C0C}" type="presParOf" srcId="{54982EDE-BA38-419C-8C90-E7DF88B50825}" destId="{E349127E-BD40-4FFD-98F7-AE53232D3317}" srcOrd="1" destOrd="0" presId="urn:microsoft.com/office/officeart/2005/8/layout/pyramid2"/>
    <dgm:cxn modelId="{BC1851A8-CE58-4318-A23A-E045810C80A8}" type="presParOf" srcId="{54982EDE-BA38-419C-8C90-E7DF88B50825}" destId="{585EDA03-E1D1-49E2-ABCC-D095A33C60CB}" srcOrd="2" destOrd="0" presId="urn:microsoft.com/office/officeart/2005/8/layout/pyramid2"/>
    <dgm:cxn modelId="{B97A3C4A-DC77-4F52-AF57-D88E5227AEEB}" type="presParOf" srcId="{54982EDE-BA38-419C-8C90-E7DF88B50825}" destId="{689CAA53-9D6E-44E6-B0D8-615A6D07FB5B}" srcOrd="3" destOrd="0" presId="urn:microsoft.com/office/officeart/2005/8/layout/pyramid2"/>
    <dgm:cxn modelId="{495B1B2A-1633-4CA0-849A-39818529B4EB}" type="presParOf" srcId="{54982EDE-BA38-419C-8C90-E7DF88B50825}" destId="{AA40EDB2-9616-491E-8997-90DC3C7C7F8E}" srcOrd="4" destOrd="0" presId="urn:microsoft.com/office/officeart/2005/8/layout/pyramid2"/>
    <dgm:cxn modelId="{4F973E50-5EB7-4A30-9039-239D20E5569C}" type="presParOf" srcId="{54982EDE-BA38-419C-8C90-E7DF88B50825}" destId="{9055E23A-F0BC-4AAF-9FF4-F780F02DFD21}" srcOrd="5" destOrd="0" presId="urn:microsoft.com/office/officeart/2005/8/layout/pyramid2"/>
    <dgm:cxn modelId="{4F3F571E-E256-4896-B311-57D620C62F07}" type="presParOf" srcId="{54982EDE-BA38-419C-8C90-E7DF88B50825}" destId="{6AFE05B7-991B-44DA-9843-39E3CC396A11}" srcOrd="6" destOrd="0" presId="urn:microsoft.com/office/officeart/2005/8/layout/pyramid2"/>
    <dgm:cxn modelId="{15E813E8-A56F-41AC-8FAB-96F314F0649A}" type="presParOf" srcId="{54982EDE-BA38-419C-8C90-E7DF88B50825}" destId="{B370853F-B4C8-494E-B10D-01EDE232E07B}" srcOrd="7" destOrd="0" presId="urn:microsoft.com/office/officeart/2005/8/layout/pyramid2"/>
    <dgm:cxn modelId="{558399B0-785A-4DA7-B3A7-FC2905804636}" type="presParOf" srcId="{54982EDE-BA38-419C-8C90-E7DF88B50825}" destId="{40A06F75-CF71-4FF0-9476-F881F10B4C59}" srcOrd="8" destOrd="0" presId="urn:microsoft.com/office/officeart/2005/8/layout/pyramid2"/>
    <dgm:cxn modelId="{60B1556E-0AD6-4311-A27A-8F28B917F38D}" type="presParOf" srcId="{54982EDE-BA38-419C-8C90-E7DF88B50825}" destId="{D5AAC021-0B13-4F18-8DC6-1FA6845FB348}" srcOrd="9" destOrd="0" presId="urn:microsoft.com/office/officeart/2005/8/layout/pyramid2"/>
    <dgm:cxn modelId="{555098C3-75BB-4828-AEAA-9679F2EC1A05}" type="presParOf" srcId="{54982EDE-BA38-419C-8C90-E7DF88B50825}" destId="{0E6DB8B2-458A-4F73-AF77-E844E8685CD8}" srcOrd="10" destOrd="0" presId="urn:microsoft.com/office/officeart/2005/8/layout/pyramid2"/>
    <dgm:cxn modelId="{D61EB8B3-44AB-45A1-B1D9-94AB0F8A512A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CDE7BD8-B637-420A-88F2-F1150C143E0E}" type="presOf" srcId="{3CA4390E-8AEC-4EA2-A3EC-8DD042504D56}" destId="{585EDA03-E1D1-49E2-ABCC-D095A33C60CB}" srcOrd="0" destOrd="0" presId="urn:microsoft.com/office/officeart/2005/8/layout/pyramid2"/>
    <dgm:cxn modelId="{1A20C17C-43DD-4AF8-8A62-1E5555009F32}" type="presOf" srcId="{497908DE-4C30-428A-A555-3A6C2F4ADF7D}" destId="{C15E22B3-3295-4532-9D6A-325D45E50C1C}" srcOrd="0" destOrd="0" presId="urn:microsoft.com/office/officeart/2005/8/layout/pyramid2"/>
    <dgm:cxn modelId="{644F5A96-D7D1-434D-A7F0-2AB293C0719F}" type="presOf" srcId="{70972A96-F39F-4054-A5D9-CCAC350AB6EA}" destId="{6AFE05B7-991B-44DA-9843-39E3CC396A11}" srcOrd="0" destOrd="0" presId="urn:microsoft.com/office/officeart/2005/8/layout/pyramid2"/>
    <dgm:cxn modelId="{3D0A9698-2F51-455C-8C73-C3C66B898B42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D2D2633C-7A56-4486-BF3C-CA1FC71FB26A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50AA79BB-224A-44F3-8475-86274C5313FA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F9EEDF17-84FA-4C3E-B187-B35667BBBD51}" type="presOf" srcId="{D75FEE30-628B-4BCD-B8C9-2BF3180BA3C0}" destId="{F9260225-45E3-4E83-A7B5-93BF7662486D}" srcOrd="0" destOrd="0" presId="urn:microsoft.com/office/officeart/2005/8/layout/pyramid2"/>
    <dgm:cxn modelId="{73B23C0F-7284-4D2C-BCE7-31D2E7A43005}" type="presParOf" srcId="{F9260225-45E3-4E83-A7B5-93BF7662486D}" destId="{2CAB7AE0-F53F-477F-8596-08683A702DA4}" srcOrd="0" destOrd="0" presId="urn:microsoft.com/office/officeart/2005/8/layout/pyramid2"/>
    <dgm:cxn modelId="{7716DD17-F81C-41FD-84FA-C4A8ECD372F2}" type="presParOf" srcId="{F9260225-45E3-4E83-A7B5-93BF7662486D}" destId="{54982EDE-BA38-419C-8C90-E7DF88B50825}" srcOrd="1" destOrd="0" presId="urn:microsoft.com/office/officeart/2005/8/layout/pyramid2"/>
    <dgm:cxn modelId="{BEFE9C30-8AC5-4DBE-9668-5332DE7D8F39}" type="presParOf" srcId="{54982EDE-BA38-419C-8C90-E7DF88B50825}" destId="{C15E22B3-3295-4532-9D6A-325D45E50C1C}" srcOrd="0" destOrd="0" presId="urn:microsoft.com/office/officeart/2005/8/layout/pyramid2"/>
    <dgm:cxn modelId="{6C059B43-805D-4573-9B98-80B87E528D89}" type="presParOf" srcId="{54982EDE-BA38-419C-8C90-E7DF88B50825}" destId="{E349127E-BD40-4FFD-98F7-AE53232D3317}" srcOrd="1" destOrd="0" presId="urn:microsoft.com/office/officeart/2005/8/layout/pyramid2"/>
    <dgm:cxn modelId="{6BE3BEA7-74FC-44DE-88AC-5E9774463915}" type="presParOf" srcId="{54982EDE-BA38-419C-8C90-E7DF88B50825}" destId="{585EDA03-E1D1-49E2-ABCC-D095A33C60CB}" srcOrd="2" destOrd="0" presId="urn:microsoft.com/office/officeart/2005/8/layout/pyramid2"/>
    <dgm:cxn modelId="{7039B9D1-D5BE-4C96-9222-E7CFD0931715}" type="presParOf" srcId="{54982EDE-BA38-419C-8C90-E7DF88B50825}" destId="{689CAA53-9D6E-44E6-B0D8-615A6D07FB5B}" srcOrd="3" destOrd="0" presId="urn:microsoft.com/office/officeart/2005/8/layout/pyramid2"/>
    <dgm:cxn modelId="{6CEF81AF-0942-4A7B-9986-8AEF789AE16F}" type="presParOf" srcId="{54982EDE-BA38-419C-8C90-E7DF88B50825}" destId="{AA40EDB2-9616-491E-8997-90DC3C7C7F8E}" srcOrd="4" destOrd="0" presId="urn:microsoft.com/office/officeart/2005/8/layout/pyramid2"/>
    <dgm:cxn modelId="{BB1973CD-191B-4374-848A-9A944C7601BD}" type="presParOf" srcId="{54982EDE-BA38-419C-8C90-E7DF88B50825}" destId="{9055E23A-F0BC-4AAF-9FF4-F780F02DFD21}" srcOrd="5" destOrd="0" presId="urn:microsoft.com/office/officeart/2005/8/layout/pyramid2"/>
    <dgm:cxn modelId="{F32B8A2B-BDAA-4929-A961-3CE14B9B6315}" type="presParOf" srcId="{54982EDE-BA38-419C-8C90-E7DF88B50825}" destId="{6AFE05B7-991B-44DA-9843-39E3CC396A11}" srcOrd="6" destOrd="0" presId="urn:microsoft.com/office/officeart/2005/8/layout/pyramid2"/>
    <dgm:cxn modelId="{15A39EDA-5829-4E20-9E56-9597C682FF07}" type="presParOf" srcId="{54982EDE-BA38-419C-8C90-E7DF88B50825}" destId="{B370853F-B4C8-494E-B10D-01EDE232E07B}" srcOrd="7" destOrd="0" presId="urn:microsoft.com/office/officeart/2005/8/layout/pyramid2"/>
    <dgm:cxn modelId="{0AA6CCCB-D934-45D9-9D15-ECE0C368746C}" type="presParOf" srcId="{54982EDE-BA38-419C-8C90-E7DF88B50825}" destId="{40A06F75-CF71-4FF0-9476-F881F10B4C59}" srcOrd="8" destOrd="0" presId="urn:microsoft.com/office/officeart/2005/8/layout/pyramid2"/>
    <dgm:cxn modelId="{7F6EF69F-240A-4C63-B21C-3CEBE0E039F1}" type="presParOf" srcId="{54982EDE-BA38-419C-8C90-E7DF88B50825}" destId="{D5AAC021-0B13-4F18-8DC6-1FA6845FB348}" srcOrd="9" destOrd="0" presId="urn:microsoft.com/office/officeart/2005/8/layout/pyramid2"/>
    <dgm:cxn modelId="{FA61F725-1C3F-4FA6-85E6-B5355117B563}" type="presParOf" srcId="{54982EDE-BA38-419C-8C90-E7DF88B50825}" destId="{0E6DB8B2-458A-4F73-AF77-E844E8685CD8}" srcOrd="10" destOrd="0" presId="urn:microsoft.com/office/officeart/2005/8/layout/pyramid2"/>
    <dgm:cxn modelId="{3D0E3EF3-B463-442F-98D2-4EA802FB4A83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000" b="1" dirty="0" smtClean="0"/>
            <a:t>Либеральная</a:t>
          </a:r>
          <a:r>
            <a:rPr lang="hu-HU" sz="1000" b="1" dirty="0" smtClean="0"/>
            <a:t> </a:t>
          </a:r>
          <a:r>
            <a:rPr lang="ru-RU" sz="1000" b="1" dirty="0" smtClean="0"/>
            <a:t>демократия</a:t>
          </a:r>
          <a:endParaRPr lang="hu-HU" sz="10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 sz="1000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 sz="1000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0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0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 sz="100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 sz="1000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000" b="1" dirty="0" smtClean="0"/>
            <a:t>Диктатура, использующая рынок</a:t>
          </a:r>
          <a:endParaRPr lang="hu-HU" sz="10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 sz="1000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 sz="1000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0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0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 sz="1000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 sz="1000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0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0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000" b="1" dirty="0" smtClean="0">
              <a:latin typeface="Calibri"/>
              <a:ea typeface="Calibri"/>
              <a:cs typeface="Times New Roman"/>
            </a:rPr>
            <a:t>ммунистичес-кая</a:t>
          </a:r>
          <a:r>
            <a:rPr lang="en-US" sz="10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0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0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 sz="1000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 sz="1000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000" b="1" dirty="0" smtClean="0"/>
            <a:t>Консервативная</a:t>
          </a:r>
          <a:r>
            <a:rPr lang="hu-HU" sz="1000" b="1" dirty="0" smtClean="0"/>
            <a:t> a</a:t>
          </a:r>
          <a:r>
            <a:rPr lang="ru-RU" sz="1000" b="1" dirty="0" smtClean="0"/>
            <a:t>втократия</a:t>
          </a:r>
          <a:endParaRPr lang="hu-HU" sz="10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 sz="1000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 sz="1000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64390F1-F463-4FA9-A726-06682B5EA738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327103B9-694D-4385-82D0-DCE303C6424D}" type="presOf" srcId="{3CA4390E-8AEC-4EA2-A3EC-8DD042504D56}" destId="{585EDA03-E1D1-49E2-ABCC-D095A33C60CB}" srcOrd="0" destOrd="0" presId="urn:microsoft.com/office/officeart/2005/8/layout/pyramid2"/>
    <dgm:cxn modelId="{A7007ADC-ADD9-44D7-BBA9-99B7642B474D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D0DC541D-0553-4CC8-BC9B-F510289BE130}" type="presOf" srcId="{D75FEE30-628B-4BCD-B8C9-2BF3180BA3C0}" destId="{F9260225-45E3-4E83-A7B5-93BF7662486D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AB19CF4B-310C-461F-B4AF-C5BE65155AA7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C01B606-462E-4C24-B3F0-ABB0B1199FBC}" type="presOf" srcId="{497908DE-4C30-428A-A555-3A6C2F4ADF7D}" destId="{C15E22B3-3295-4532-9D6A-325D45E50C1C}" srcOrd="0" destOrd="0" presId="urn:microsoft.com/office/officeart/2005/8/layout/pyramid2"/>
    <dgm:cxn modelId="{699B878B-1871-40DF-A1D5-8E47B4DD6A2E}" type="presOf" srcId="{70972A96-F39F-4054-A5D9-CCAC350AB6EA}" destId="{6AFE05B7-991B-44DA-9843-39E3CC396A11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5287F74E-B89E-4AD7-AFC5-E03BB27BC4FA}" type="presParOf" srcId="{F9260225-45E3-4E83-A7B5-93BF7662486D}" destId="{2CAB7AE0-F53F-477F-8596-08683A702DA4}" srcOrd="0" destOrd="0" presId="urn:microsoft.com/office/officeart/2005/8/layout/pyramid2"/>
    <dgm:cxn modelId="{3DB88B2E-29A7-44E3-8760-CC1DB1504669}" type="presParOf" srcId="{F9260225-45E3-4E83-A7B5-93BF7662486D}" destId="{54982EDE-BA38-419C-8C90-E7DF88B50825}" srcOrd="1" destOrd="0" presId="urn:microsoft.com/office/officeart/2005/8/layout/pyramid2"/>
    <dgm:cxn modelId="{95671354-C29E-4418-9C5B-F74892243A5E}" type="presParOf" srcId="{54982EDE-BA38-419C-8C90-E7DF88B50825}" destId="{C15E22B3-3295-4532-9D6A-325D45E50C1C}" srcOrd="0" destOrd="0" presId="urn:microsoft.com/office/officeart/2005/8/layout/pyramid2"/>
    <dgm:cxn modelId="{AAF4AB2D-D163-469A-8D1C-3052992E172E}" type="presParOf" srcId="{54982EDE-BA38-419C-8C90-E7DF88B50825}" destId="{E349127E-BD40-4FFD-98F7-AE53232D3317}" srcOrd="1" destOrd="0" presId="urn:microsoft.com/office/officeart/2005/8/layout/pyramid2"/>
    <dgm:cxn modelId="{8702EA0B-AEDF-4BF0-A9DA-83519763330C}" type="presParOf" srcId="{54982EDE-BA38-419C-8C90-E7DF88B50825}" destId="{585EDA03-E1D1-49E2-ABCC-D095A33C60CB}" srcOrd="2" destOrd="0" presId="urn:microsoft.com/office/officeart/2005/8/layout/pyramid2"/>
    <dgm:cxn modelId="{D3A156D5-2AF6-4E5B-B0BA-3E2C6A4CA0D4}" type="presParOf" srcId="{54982EDE-BA38-419C-8C90-E7DF88B50825}" destId="{689CAA53-9D6E-44E6-B0D8-615A6D07FB5B}" srcOrd="3" destOrd="0" presId="urn:microsoft.com/office/officeart/2005/8/layout/pyramid2"/>
    <dgm:cxn modelId="{117F5404-691D-46BC-84E8-98C9C1A7E792}" type="presParOf" srcId="{54982EDE-BA38-419C-8C90-E7DF88B50825}" destId="{AA40EDB2-9616-491E-8997-90DC3C7C7F8E}" srcOrd="4" destOrd="0" presId="urn:microsoft.com/office/officeart/2005/8/layout/pyramid2"/>
    <dgm:cxn modelId="{EF4E6748-84D0-48D1-9EB9-A60DED32DAB2}" type="presParOf" srcId="{54982EDE-BA38-419C-8C90-E7DF88B50825}" destId="{9055E23A-F0BC-4AAF-9FF4-F780F02DFD21}" srcOrd="5" destOrd="0" presId="urn:microsoft.com/office/officeart/2005/8/layout/pyramid2"/>
    <dgm:cxn modelId="{7CFF3C57-BB61-4416-9398-46286A067321}" type="presParOf" srcId="{54982EDE-BA38-419C-8C90-E7DF88B50825}" destId="{6AFE05B7-991B-44DA-9843-39E3CC396A11}" srcOrd="6" destOrd="0" presId="urn:microsoft.com/office/officeart/2005/8/layout/pyramid2"/>
    <dgm:cxn modelId="{D031D08F-7663-4B2A-B470-3BAB88DCD448}" type="presParOf" srcId="{54982EDE-BA38-419C-8C90-E7DF88B50825}" destId="{B370853F-B4C8-494E-B10D-01EDE232E07B}" srcOrd="7" destOrd="0" presId="urn:microsoft.com/office/officeart/2005/8/layout/pyramid2"/>
    <dgm:cxn modelId="{8825485F-8103-405F-B706-BEB1D75C1851}" type="presParOf" srcId="{54982EDE-BA38-419C-8C90-E7DF88B50825}" destId="{40A06F75-CF71-4FF0-9476-F881F10B4C59}" srcOrd="8" destOrd="0" presId="urn:microsoft.com/office/officeart/2005/8/layout/pyramid2"/>
    <dgm:cxn modelId="{AA82BAB6-CEB9-4F41-8493-EF830872D230}" type="presParOf" srcId="{54982EDE-BA38-419C-8C90-E7DF88B50825}" destId="{D5AAC021-0B13-4F18-8DC6-1FA6845FB348}" srcOrd="9" destOrd="0" presId="urn:microsoft.com/office/officeart/2005/8/layout/pyramid2"/>
    <dgm:cxn modelId="{63BDD1D0-6F7D-4F94-A443-F9BE52A61A66}" type="presParOf" srcId="{54982EDE-BA38-419C-8C90-E7DF88B50825}" destId="{0E6DB8B2-458A-4F73-AF77-E844E8685CD8}" srcOrd="10" destOrd="0" presId="urn:microsoft.com/office/officeart/2005/8/layout/pyramid2"/>
    <dgm:cxn modelId="{9FEF6E37-2DD1-41DC-BA03-20DED0C29A2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 smtClean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 smtClean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 smtClean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 smtClean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 smtClean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9842" custLinFactNeighborX="-38454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26E1655-A399-470F-B7CD-DAC6F552613A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846A222-FC56-41C8-84E5-6B8D2ED0F74E}" type="presOf" srcId="{70972A96-F39F-4054-A5D9-CCAC350AB6EA}" destId="{6AFE05B7-991B-44DA-9843-39E3CC396A11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940825AC-AE38-403D-A1DD-0057C8DE249D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5F0D913D-233B-4854-A660-D5B2DF220AA3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DF2A2AA2-FB6E-4C99-AC8D-2DD51B284FB7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E58C65C-C214-487C-AA86-70DB4D46CA51}" type="presOf" srcId="{EA790760-0B03-448A-9F29-12DB28B7261E}" destId="{40A06F75-CF71-4FF0-9476-F881F10B4C59}" srcOrd="0" destOrd="0" presId="urn:microsoft.com/office/officeart/2005/8/layout/pyramid2"/>
    <dgm:cxn modelId="{69021EAD-67E8-494A-9151-ECD9AEB05892}" type="presOf" srcId="{D75FEE30-628B-4BCD-B8C9-2BF3180BA3C0}" destId="{F9260225-45E3-4E83-A7B5-93BF7662486D}" srcOrd="0" destOrd="0" presId="urn:microsoft.com/office/officeart/2005/8/layout/pyramid2"/>
    <dgm:cxn modelId="{DCBF09E6-7158-423A-BBE4-1E52788653D5}" type="presParOf" srcId="{F9260225-45E3-4E83-A7B5-93BF7662486D}" destId="{2CAB7AE0-F53F-477F-8596-08683A702DA4}" srcOrd="0" destOrd="0" presId="urn:microsoft.com/office/officeart/2005/8/layout/pyramid2"/>
    <dgm:cxn modelId="{A9A6FE6D-0B1F-43FF-8BE0-47C05404C0F3}" type="presParOf" srcId="{F9260225-45E3-4E83-A7B5-93BF7662486D}" destId="{54982EDE-BA38-419C-8C90-E7DF88B50825}" srcOrd="1" destOrd="0" presId="urn:microsoft.com/office/officeart/2005/8/layout/pyramid2"/>
    <dgm:cxn modelId="{409AFD92-458F-40BC-A2E6-D178662842CF}" type="presParOf" srcId="{54982EDE-BA38-419C-8C90-E7DF88B50825}" destId="{C15E22B3-3295-4532-9D6A-325D45E50C1C}" srcOrd="0" destOrd="0" presId="urn:microsoft.com/office/officeart/2005/8/layout/pyramid2"/>
    <dgm:cxn modelId="{AAF21271-5699-435F-9D68-36306079BC16}" type="presParOf" srcId="{54982EDE-BA38-419C-8C90-E7DF88B50825}" destId="{E349127E-BD40-4FFD-98F7-AE53232D3317}" srcOrd="1" destOrd="0" presId="urn:microsoft.com/office/officeart/2005/8/layout/pyramid2"/>
    <dgm:cxn modelId="{1CF2A2CE-B100-41B5-9AB6-044A64CB5878}" type="presParOf" srcId="{54982EDE-BA38-419C-8C90-E7DF88B50825}" destId="{585EDA03-E1D1-49E2-ABCC-D095A33C60CB}" srcOrd="2" destOrd="0" presId="urn:microsoft.com/office/officeart/2005/8/layout/pyramid2"/>
    <dgm:cxn modelId="{59D24C6E-BB26-4113-A89F-AFEC0E9441A5}" type="presParOf" srcId="{54982EDE-BA38-419C-8C90-E7DF88B50825}" destId="{689CAA53-9D6E-44E6-B0D8-615A6D07FB5B}" srcOrd="3" destOrd="0" presId="urn:microsoft.com/office/officeart/2005/8/layout/pyramid2"/>
    <dgm:cxn modelId="{10F6C1BB-4454-4204-B5DD-42E163DD3A20}" type="presParOf" srcId="{54982EDE-BA38-419C-8C90-E7DF88B50825}" destId="{AA40EDB2-9616-491E-8997-90DC3C7C7F8E}" srcOrd="4" destOrd="0" presId="urn:microsoft.com/office/officeart/2005/8/layout/pyramid2"/>
    <dgm:cxn modelId="{F7F63068-8834-4D38-874A-D16190D65963}" type="presParOf" srcId="{54982EDE-BA38-419C-8C90-E7DF88B50825}" destId="{9055E23A-F0BC-4AAF-9FF4-F780F02DFD21}" srcOrd="5" destOrd="0" presId="urn:microsoft.com/office/officeart/2005/8/layout/pyramid2"/>
    <dgm:cxn modelId="{032107AA-AE0C-4B83-8D1D-138DA1CB2B47}" type="presParOf" srcId="{54982EDE-BA38-419C-8C90-E7DF88B50825}" destId="{6AFE05B7-991B-44DA-9843-39E3CC396A11}" srcOrd="6" destOrd="0" presId="urn:microsoft.com/office/officeart/2005/8/layout/pyramid2"/>
    <dgm:cxn modelId="{A459288C-F1F5-405C-B7AE-B1DE1393B3C1}" type="presParOf" srcId="{54982EDE-BA38-419C-8C90-E7DF88B50825}" destId="{B370853F-B4C8-494E-B10D-01EDE232E07B}" srcOrd="7" destOrd="0" presId="urn:microsoft.com/office/officeart/2005/8/layout/pyramid2"/>
    <dgm:cxn modelId="{C6B1BC88-5376-4C14-A710-C58CBDA7400E}" type="presParOf" srcId="{54982EDE-BA38-419C-8C90-E7DF88B50825}" destId="{40A06F75-CF71-4FF0-9476-F881F10B4C59}" srcOrd="8" destOrd="0" presId="urn:microsoft.com/office/officeart/2005/8/layout/pyramid2"/>
    <dgm:cxn modelId="{BBA18484-9F2C-4C30-B13C-248BC4B6F6B3}" type="presParOf" srcId="{54982EDE-BA38-419C-8C90-E7DF88B50825}" destId="{D5AAC021-0B13-4F18-8DC6-1FA6845FB348}" srcOrd="9" destOrd="0" presId="urn:microsoft.com/office/officeart/2005/8/layout/pyramid2"/>
    <dgm:cxn modelId="{86953CE3-44DB-49EA-99DC-A9A449DEA219}" type="presParOf" srcId="{54982EDE-BA38-419C-8C90-E7DF88B50825}" destId="{0E6DB8B2-458A-4F73-AF77-E844E8685CD8}" srcOrd="10" destOrd="0" presId="urn:microsoft.com/office/officeart/2005/8/layout/pyramid2"/>
    <dgm:cxn modelId="{CD4EE470-6DBC-4D5E-B538-7FEB39B3C6A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200" b="1" dirty="0" smtClean="0"/>
            <a:t>Либеральная</a:t>
          </a:r>
          <a:r>
            <a:rPr lang="hu-HU" sz="1200" b="1" dirty="0" smtClean="0"/>
            <a:t> </a:t>
          </a:r>
          <a:r>
            <a:rPr lang="ru-RU" sz="1200" b="1" dirty="0" smtClean="0"/>
            <a:t>демократия</a:t>
          </a:r>
          <a:endParaRPr lang="hu-HU" sz="12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200" b="1" dirty="0" smtClean="0"/>
            <a:t>Диктатура, использующая рынок</a:t>
          </a:r>
          <a:endParaRPr lang="hu-HU" sz="12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200" b="1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200" b="1" dirty="0" smtClean="0"/>
            <a:t>Консервативная</a:t>
          </a:r>
          <a:r>
            <a:rPr lang="hu-HU" sz="1200" b="1" dirty="0" smtClean="0"/>
            <a:t> a</a:t>
          </a:r>
          <a:r>
            <a:rPr lang="ru-RU" sz="1200" b="1" dirty="0" smtClean="0"/>
            <a:t>втократия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4050" custLinFactNeighborX="333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18AE601C-E2E6-4990-92D8-9BF5B23C145F}" type="presOf" srcId="{D75FEE30-628B-4BCD-B8C9-2BF3180BA3C0}" destId="{F9260225-45E3-4E83-A7B5-93BF7662486D}" srcOrd="0" destOrd="0" presId="urn:microsoft.com/office/officeart/2005/8/layout/pyramid2"/>
    <dgm:cxn modelId="{DBC71D40-46D6-4023-B951-389ABE4E1C1F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5EA4FC8-B9A7-45B9-88E3-51DA48EF9743}" type="presOf" srcId="{497908DE-4C30-428A-A555-3A6C2F4ADF7D}" destId="{C15E22B3-3295-4532-9D6A-325D45E50C1C}" srcOrd="0" destOrd="0" presId="urn:microsoft.com/office/officeart/2005/8/layout/pyramid2"/>
    <dgm:cxn modelId="{4430E018-E047-4A1D-99E3-3A53F8B39AF6}" type="presOf" srcId="{EA790760-0B03-448A-9F29-12DB28B7261E}" destId="{40A06F75-CF71-4FF0-9476-F881F10B4C59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281F3481-E208-4D38-872B-069A02816D6D}" type="presOf" srcId="{83210F28-54C2-4E50-BA91-C30C7F5A925A}" destId="{0E6DB8B2-458A-4F73-AF77-E844E8685CD8}" srcOrd="0" destOrd="0" presId="urn:microsoft.com/office/officeart/2005/8/layout/pyramid2"/>
    <dgm:cxn modelId="{2A4B85EC-7EE3-405C-B14D-9DBA2586FD91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D4980E6D-D841-4A4A-A057-4D804E3782EA}" type="presOf" srcId="{94EAB1EC-7FE9-40F9-8691-7534F2D2D13B}" destId="{AA40EDB2-9616-491E-8997-90DC3C7C7F8E}" srcOrd="0" destOrd="0" presId="urn:microsoft.com/office/officeart/2005/8/layout/pyramid2"/>
    <dgm:cxn modelId="{A53DDE4A-723B-4C48-AC5E-ECE80EC83F3F}" type="presParOf" srcId="{F9260225-45E3-4E83-A7B5-93BF7662486D}" destId="{2CAB7AE0-F53F-477F-8596-08683A702DA4}" srcOrd="0" destOrd="0" presId="urn:microsoft.com/office/officeart/2005/8/layout/pyramid2"/>
    <dgm:cxn modelId="{73112674-FC06-4965-8685-D316B33126AB}" type="presParOf" srcId="{F9260225-45E3-4E83-A7B5-93BF7662486D}" destId="{54982EDE-BA38-419C-8C90-E7DF88B50825}" srcOrd="1" destOrd="0" presId="urn:microsoft.com/office/officeart/2005/8/layout/pyramid2"/>
    <dgm:cxn modelId="{B02D99BF-48B3-4D41-9B1E-EA0C04FE84BA}" type="presParOf" srcId="{54982EDE-BA38-419C-8C90-E7DF88B50825}" destId="{C15E22B3-3295-4532-9D6A-325D45E50C1C}" srcOrd="0" destOrd="0" presId="urn:microsoft.com/office/officeart/2005/8/layout/pyramid2"/>
    <dgm:cxn modelId="{1545D19F-1A0D-4071-845B-556143274822}" type="presParOf" srcId="{54982EDE-BA38-419C-8C90-E7DF88B50825}" destId="{E349127E-BD40-4FFD-98F7-AE53232D3317}" srcOrd="1" destOrd="0" presId="urn:microsoft.com/office/officeart/2005/8/layout/pyramid2"/>
    <dgm:cxn modelId="{38CE2747-69D1-41B0-8D19-C4E33A577C5D}" type="presParOf" srcId="{54982EDE-BA38-419C-8C90-E7DF88B50825}" destId="{585EDA03-E1D1-49E2-ABCC-D095A33C60CB}" srcOrd="2" destOrd="0" presId="urn:microsoft.com/office/officeart/2005/8/layout/pyramid2"/>
    <dgm:cxn modelId="{451F0A98-9F44-488B-A41C-61BDED4ED9BE}" type="presParOf" srcId="{54982EDE-BA38-419C-8C90-E7DF88B50825}" destId="{689CAA53-9D6E-44E6-B0D8-615A6D07FB5B}" srcOrd="3" destOrd="0" presId="urn:microsoft.com/office/officeart/2005/8/layout/pyramid2"/>
    <dgm:cxn modelId="{5F4150F1-468A-454C-92DE-9D6850FE0237}" type="presParOf" srcId="{54982EDE-BA38-419C-8C90-E7DF88B50825}" destId="{AA40EDB2-9616-491E-8997-90DC3C7C7F8E}" srcOrd="4" destOrd="0" presId="urn:microsoft.com/office/officeart/2005/8/layout/pyramid2"/>
    <dgm:cxn modelId="{5E889ABF-4F2E-487D-9A26-CD0719652032}" type="presParOf" srcId="{54982EDE-BA38-419C-8C90-E7DF88B50825}" destId="{9055E23A-F0BC-4AAF-9FF4-F780F02DFD21}" srcOrd="5" destOrd="0" presId="urn:microsoft.com/office/officeart/2005/8/layout/pyramid2"/>
    <dgm:cxn modelId="{8A0E47C6-DD74-4DCB-ACDA-C2709F93F874}" type="presParOf" srcId="{54982EDE-BA38-419C-8C90-E7DF88B50825}" destId="{6AFE05B7-991B-44DA-9843-39E3CC396A11}" srcOrd="6" destOrd="0" presId="urn:microsoft.com/office/officeart/2005/8/layout/pyramid2"/>
    <dgm:cxn modelId="{FFFC3AD8-917A-4994-99DF-BA3A7043C6D1}" type="presParOf" srcId="{54982EDE-BA38-419C-8C90-E7DF88B50825}" destId="{B370853F-B4C8-494E-B10D-01EDE232E07B}" srcOrd="7" destOrd="0" presId="urn:microsoft.com/office/officeart/2005/8/layout/pyramid2"/>
    <dgm:cxn modelId="{650E4E01-15EC-4459-BFF6-3283266C9408}" type="presParOf" srcId="{54982EDE-BA38-419C-8C90-E7DF88B50825}" destId="{40A06F75-CF71-4FF0-9476-F881F10B4C59}" srcOrd="8" destOrd="0" presId="urn:microsoft.com/office/officeart/2005/8/layout/pyramid2"/>
    <dgm:cxn modelId="{9CC57FEF-2F49-402A-AE37-CCBE987E1AB8}" type="presParOf" srcId="{54982EDE-BA38-419C-8C90-E7DF88B50825}" destId="{D5AAC021-0B13-4F18-8DC6-1FA6845FB348}" srcOrd="9" destOrd="0" presId="urn:microsoft.com/office/officeart/2005/8/layout/pyramid2"/>
    <dgm:cxn modelId="{A95885FD-209A-417C-A946-68EE19806FCC}" type="presParOf" srcId="{54982EDE-BA38-419C-8C90-E7DF88B50825}" destId="{0E6DB8B2-458A-4F73-AF77-E844E8685CD8}" srcOrd="10" destOrd="0" presId="urn:microsoft.com/office/officeart/2005/8/layout/pyramid2"/>
    <dgm:cxn modelId="{93E1C4E5-F203-4FB2-978A-6C559713E30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304251" y="758394"/>
          <a:ext cx="3572600" cy="2914010"/>
        </a:xfrm>
        <a:prstGeom prst="triangle">
          <a:avLst/>
        </a:prstGeom>
        <a:solidFill>
          <a:schemeClr val="bg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974216" y="732128"/>
          <a:ext cx="1732539" cy="5781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 </a:t>
          </a:r>
          <a:endParaRPr lang="hu-HU" sz="1400" b="1" kern="1200" dirty="0"/>
        </a:p>
      </dsp:txBody>
      <dsp:txXfrm>
        <a:off x="5974216" y="732128"/>
        <a:ext cx="1732539" cy="578197"/>
      </dsp:txXfrm>
    </dsp:sp>
    <dsp:sp modelId="{585EDA03-E1D1-49E2-ABCC-D095A33C60CB}">
      <dsp:nvSpPr>
        <dsp:cNvPr id="0" name=""/>
        <dsp:cNvSpPr/>
      </dsp:nvSpPr>
      <dsp:spPr>
        <a:xfrm>
          <a:off x="374813" y="732128"/>
          <a:ext cx="1929440" cy="5327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демократия </a:t>
          </a:r>
          <a:endParaRPr lang="hu-HU" sz="1400" b="1" kern="1200" dirty="0"/>
        </a:p>
      </dsp:txBody>
      <dsp:txXfrm>
        <a:off x="374813" y="732128"/>
        <a:ext cx="1929440" cy="532727"/>
      </dsp:txXfrm>
    </dsp:sp>
    <dsp:sp modelId="{AA40EDB2-9616-491E-8997-90DC3C7C7F8E}">
      <dsp:nvSpPr>
        <dsp:cNvPr id="0" name=""/>
        <dsp:cNvSpPr/>
      </dsp:nvSpPr>
      <dsp:spPr>
        <a:xfrm>
          <a:off x="2952335" y="3528392"/>
          <a:ext cx="2373488" cy="3903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2952335" y="3528392"/>
        <a:ext cx="2373488" cy="390345"/>
      </dsp:txXfrm>
    </dsp:sp>
    <dsp:sp modelId="{6AFE05B7-991B-44DA-9843-39E3CC396A11}">
      <dsp:nvSpPr>
        <dsp:cNvPr id="0" name=""/>
        <dsp:cNvSpPr/>
      </dsp:nvSpPr>
      <dsp:spPr>
        <a:xfrm>
          <a:off x="2807394" y="0"/>
          <a:ext cx="2305171" cy="70931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 </a:t>
          </a:r>
          <a:endParaRPr lang="hu-HU" sz="1400" b="1" kern="1200" dirty="0"/>
        </a:p>
      </dsp:txBody>
      <dsp:txXfrm>
        <a:off x="2807394" y="0"/>
        <a:ext cx="2305171" cy="709315"/>
      </dsp:txXfrm>
    </dsp:sp>
    <dsp:sp modelId="{40A06F75-CF71-4FF0-9476-F881F10B4C59}">
      <dsp:nvSpPr>
        <dsp:cNvPr id="0" name=""/>
        <dsp:cNvSpPr/>
      </dsp:nvSpPr>
      <dsp:spPr>
        <a:xfrm>
          <a:off x="5182139" y="1941856"/>
          <a:ext cx="2527303" cy="4823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Диктатура, использующая рынок </a:t>
          </a:r>
          <a:endParaRPr lang="hu-HU" sz="1400" b="1" kern="1200" dirty="0"/>
        </a:p>
      </dsp:txBody>
      <dsp:txXfrm>
        <a:off x="5182139" y="1941856"/>
        <a:ext cx="2527303" cy="482318"/>
      </dsp:txXfrm>
    </dsp:sp>
    <dsp:sp modelId="{0E6DB8B2-458A-4F73-AF77-E844E8685CD8}">
      <dsp:nvSpPr>
        <dsp:cNvPr id="0" name=""/>
        <dsp:cNvSpPr/>
      </dsp:nvSpPr>
      <dsp:spPr>
        <a:xfrm>
          <a:off x="648068" y="1894767"/>
          <a:ext cx="2317219" cy="5095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 </a:t>
          </a:r>
          <a:endParaRPr lang="hu-HU" sz="1400" b="1" kern="1200" dirty="0"/>
        </a:p>
      </dsp:txBody>
      <dsp:txXfrm>
        <a:off x="648068" y="1894767"/>
        <a:ext cx="2317219" cy="5095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12895" y="496474"/>
          <a:ext cx="3521946" cy="2522360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833150" y="416645"/>
          <a:ext cx="1707974" cy="4292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9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9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9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9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900" b="1" kern="1200" dirty="0" smtClean="0"/>
        </a:p>
      </dsp:txBody>
      <dsp:txXfrm>
        <a:off x="5833150" y="416645"/>
        <a:ext cx="1707974" cy="429273"/>
      </dsp:txXfrm>
    </dsp:sp>
    <dsp:sp modelId="{585EDA03-E1D1-49E2-ABCC-D095A33C60CB}">
      <dsp:nvSpPr>
        <dsp:cNvPr id="0" name=""/>
        <dsp:cNvSpPr/>
      </dsp:nvSpPr>
      <dsp:spPr>
        <a:xfrm>
          <a:off x="208466" y="432795"/>
          <a:ext cx="1885546" cy="390522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Либеральная</a:t>
          </a:r>
          <a:r>
            <a:rPr lang="hu-HU" sz="900" b="1" kern="1200" dirty="0" smtClean="0"/>
            <a:t> </a:t>
          </a:r>
          <a:r>
            <a:rPr lang="ru-RU" sz="900" b="1" kern="1200" dirty="0" smtClean="0"/>
            <a:t>демократия</a:t>
          </a:r>
          <a:endParaRPr lang="hu-HU" sz="900" b="1" kern="1200" dirty="0" smtClean="0"/>
        </a:p>
      </dsp:txBody>
      <dsp:txXfrm>
        <a:off x="208466" y="432795"/>
        <a:ext cx="1885546" cy="390522"/>
      </dsp:txXfrm>
    </dsp:sp>
    <dsp:sp modelId="{AA40EDB2-9616-491E-8997-90DC3C7C7F8E}">
      <dsp:nvSpPr>
        <dsp:cNvPr id="0" name=""/>
        <dsp:cNvSpPr/>
      </dsp:nvSpPr>
      <dsp:spPr>
        <a:xfrm>
          <a:off x="2734743" y="3026833"/>
          <a:ext cx="2474294" cy="4170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900" b="1" kern="1200" dirty="0" smtClean="0"/>
        </a:p>
      </dsp:txBody>
      <dsp:txXfrm>
        <a:off x="2734743" y="3026833"/>
        <a:ext cx="2474294" cy="417007"/>
      </dsp:txXfrm>
    </dsp:sp>
    <dsp:sp modelId="{6AFE05B7-991B-44DA-9843-39E3CC396A11}">
      <dsp:nvSpPr>
        <dsp:cNvPr id="0" name=""/>
        <dsp:cNvSpPr/>
      </dsp:nvSpPr>
      <dsp:spPr>
        <a:xfrm>
          <a:off x="3059875" y="69441"/>
          <a:ext cx="1707601" cy="3900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Консервативная</a:t>
          </a:r>
          <a:r>
            <a:rPr lang="hu-HU" sz="900" b="1" kern="1200" dirty="0" smtClean="0"/>
            <a:t> a</a:t>
          </a:r>
          <a:r>
            <a:rPr lang="ru-RU" sz="900" b="1" kern="1200" dirty="0" smtClean="0"/>
            <a:t>втократия</a:t>
          </a:r>
          <a:endParaRPr lang="hu-HU" sz="900" b="1" kern="1200" dirty="0"/>
        </a:p>
      </dsp:txBody>
      <dsp:txXfrm>
        <a:off x="3059875" y="69441"/>
        <a:ext cx="1707601" cy="390032"/>
      </dsp:txXfrm>
    </dsp:sp>
    <dsp:sp modelId="{40A06F75-CF71-4FF0-9476-F881F10B4C59}">
      <dsp:nvSpPr>
        <dsp:cNvPr id="0" name=""/>
        <dsp:cNvSpPr/>
      </dsp:nvSpPr>
      <dsp:spPr>
        <a:xfrm>
          <a:off x="4896168" y="1736022"/>
          <a:ext cx="2256376" cy="40806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Диктатура, использующая рынок</a:t>
          </a:r>
          <a:endParaRPr lang="hu-HU" sz="900" b="1" kern="1200" dirty="0" smtClean="0"/>
        </a:p>
      </dsp:txBody>
      <dsp:txXfrm>
        <a:off x="4896168" y="1736022"/>
        <a:ext cx="2256376" cy="408061"/>
      </dsp:txXfrm>
    </dsp:sp>
    <dsp:sp modelId="{0E6DB8B2-458A-4F73-AF77-E844E8685CD8}">
      <dsp:nvSpPr>
        <dsp:cNvPr id="0" name=""/>
        <dsp:cNvSpPr/>
      </dsp:nvSpPr>
      <dsp:spPr>
        <a:xfrm>
          <a:off x="1276483" y="1736017"/>
          <a:ext cx="1716496" cy="3829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900" b="1" kern="1200" dirty="0" smtClean="0"/>
        </a:p>
      </dsp:txBody>
      <dsp:txXfrm>
        <a:off x="1276483" y="1736017"/>
        <a:ext cx="1716496" cy="38294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469480" y="329504"/>
          <a:ext cx="2337472" cy="1674059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3803737" y="276522"/>
          <a:ext cx="1270484" cy="2849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0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0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0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0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000" b="1" kern="1200" dirty="0" smtClean="0"/>
        </a:p>
      </dsp:txBody>
      <dsp:txXfrm>
        <a:off x="3803737" y="276522"/>
        <a:ext cx="1270484" cy="284903"/>
      </dsp:txXfrm>
    </dsp:sp>
    <dsp:sp modelId="{585EDA03-E1D1-49E2-ABCC-D095A33C60CB}">
      <dsp:nvSpPr>
        <dsp:cNvPr id="0" name=""/>
        <dsp:cNvSpPr/>
      </dsp:nvSpPr>
      <dsp:spPr>
        <a:xfrm>
          <a:off x="139165" y="287241"/>
          <a:ext cx="1251414" cy="259185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Либеральная</a:t>
          </a:r>
          <a:r>
            <a:rPr lang="hu-HU" sz="1000" b="1" kern="1200" dirty="0" smtClean="0"/>
            <a:t> </a:t>
          </a:r>
          <a:r>
            <a:rPr lang="ru-RU" sz="1000" b="1" kern="1200" dirty="0" smtClean="0"/>
            <a:t>демократия</a:t>
          </a:r>
          <a:endParaRPr lang="hu-HU" sz="1000" b="1" kern="1200" dirty="0" smtClean="0"/>
        </a:p>
      </dsp:txBody>
      <dsp:txXfrm>
        <a:off x="139165" y="287241"/>
        <a:ext cx="1251414" cy="259185"/>
      </dsp:txXfrm>
    </dsp:sp>
    <dsp:sp modelId="{AA40EDB2-9616-491E-8997-90DC3C7C7F8E}">
      <dsp:nvSpPr>
        <dsp:cNvPr id="0" name=""/>
        <dsp:cNvSpPr/>
      </dsp:nvSpPr>
      <dsp:spPr>
        <a:xfrm>
          <a:off x="1815824" y="2008872"/>
          <a:ext cx="1642158" cy="2767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Патрональная</a:t>
          </a:r>
          <a:r>
            <a:rPr lang="hu-HU" sz="1000" b="1" kern="1200" dirty="0" smtClean="0"/>
            <a:t> a</a:t>
          </a:r>
          <a:r>
            <a:rPr lang="ru-RU" sz="1000" b="1" kern="1200" dirty="0" smtClean="0"/>
            <a:t>втократия</a:t>
          </a:r>
          <a:endParaRPr lang="hu-HU" sz="1000" b="1" kern="1200" dirty="0" smtClean="0"/>
        </a:p>
      </dsp:txBody>
      <dsp:txXfrm>
        <a:off x="1815824" y="2008872"/>
        <a:ext cx="1642158" cy="276762"/>
      </dsp:txXfrm>
    </dsp:sp>
    <dsp:sp modelId="{6AFE05B7-991B-44DA-9843-39E3CC396A11}">
      <dsp:nvSpPr>
        <dsp:cNvPr id="0" name=""/>
        <dsp:cNvSpPr/>
      </dsp:nvSpPr>
      <dsp:spPr>
        <a:xfrm>
          <a:off x="2031610" y="46087"/>
          <a:ext cx="1133314" cy="2588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Консервативная</a:t>
          </a:r>
          <a:r>
            <a:rPr lang="hu-HU" sz="1000" b="1" kern="1200" dirty="0" smtClean="0"/>
            <a:t> a</a:t>
          </a:r>
          <a:r>
            <a:rPr lang="ru-RU" sz="1000" b="1" kern="1200" dirty="0" smtClean="0"/>
            <a:t>втократия</a:t>
          </a:r>
          <a:endParaRPr lang="hu-HU" sz="1000" b="1" kern="1200" dirty="0"/>
        </a:p>
      </dsp:txBody>
      <dsp:txXfrm>
        <a:off x="2031610" y="46087"/>
        <a:ext cx="1133314" cy="258859"/>
      </dsp:txXfrm>
    </dsp:sp>
    <dsp:sp modelId="{40A06F75-CF71-4FF0-9476-F881F10B4C59}">
      <dsp:nvSpPr>
        <dsp:cNvPr id="0" name=""/>
        <dsp:cNvSpPr/>
      </dsp:nvSpPr>
      <dsp:spPr>
        <a:xfrm>
          <a:off x="3250335" y="1152176"/>
          <a:ext cx="1497529" cy="2708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Диктатура, использующая рынок</a:t>
          </a:r>
          <a:endParaRPr lang="hu-HU" sz="1000" b="1" kern="1200" dirty="0" smtClean="0"/>
        </a:p>
      </dsp:txBody>
      <dsp:txXfrm>
        <a:off x="3250335" y="1152176"/>
        <a:ext cx="1497529" cy="270825"/>
      </dsp:txXfrm>
    </dsp:sp>
    <dsp:sp modelId="{0E6DB8B2-458A-4F73-AF77-E844E8685CD8}">
      <dsp:nvSpPr>
        <dsp:cNvPr id="0" name=""/>
        <dsp:cNvSpPr/>
      </dsp:nvSpPr>
      <dsp:spPr>
        <a:xfrm>
          <a:off x="847994" y="1152173"/>
          <a:ext cx="1139217" cy="2541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000" b="1" kern="1200" dirty="0" smtClean="0"/>
        </a:p>
      </dsp:txBody>
      <dsp:txXfrm>
        <a:off x="847994" y="1152173"/>
        <a:ext cx="1139217" cy="254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139134" y="479926"/>
          <a:ext cx="3404552" cy="243828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5638717" y="402757"/>
          <a:ext cx="1651044" cy="4149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1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1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1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1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100" b="1" kern="1200" dirty="0" smtClean="0"/>
        </a:p>
      </dsp:txBody>
      <dsp:txXfrm>
        <a:off x="5638717" y="402757"/>
        <a:ext cx="1651044" cy="414965"/>
      </dsp:txXfrm>
    </dsp:sp>
    <dsp:sp modelId="{585EDA03-E1D1-49E2-ABCC-D095A33C60CB}">
      <dsp:nvSpPr>
        <dsp:cNvPr id="0" name=""/>
        <dsp:cNvSpPr/>
      </dsp:nvSpPr>
      <dsp:spPr>
        <a:xfrm>
          <a:off x="201516" y="418369"/>
          <a:ext cx="1822697" cy="377505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Либеральная</a:t>
          </a:r>
          <a:r>
            <a:rPr lang="hu-HU" sz="1100" b="1" kern="1200" dirty="0" smtClean="0"/>
            <a:t> </a:t>
          </a:r>
          <a:r>
            <a:rPr lang="ru-RU" sz="1100" b="1" kern="1200" dirty="0" smtClean="0"/>
            <a:t>демократия</a:t>
          </a:r>
          <a:endParaRPr lang="hu-HU" sz="1100" b="1" kern="1200" dirty="0" smtClean="0"/>
        </a:p>
      </dsp:txBody>
      <dsp:txXfrm>
        <a:off x="201516" y="418369"/>
        <a:ext cx="1822697" cy="377505"/>
      </dsp:txXfrm>
    </dsp:sp>
    <dsp:sp modelId="{AA40EDB2-9616-491E-8997-90DC3C7C7F8E}">
      <dsp:nvSpPr>
        <dsp:cNvPr id="0" name=""/>
        <dsp:cNvSpPr/>
      </dsp:nvSpPr>
      <dsp:spPr>
        <a:xfrm>
          <a:off x="2643587" y="2925942"/>
          <a:ext cx="2391820" cy="4031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100" b="1" kern="1200" dirty="0" smtClean="0"/>
        </a:p>
      </dsp:txBody>
      <dsp:txXfrm>
        <a:off x="2643587" y="2925942"/>
        <a:ext cx="2391820" cy="403107"/>
      </dsp:txXfrm>
    </dsp:sp>
    <dsp:sp modelId="{6AFE05B7-991B-44DA-9843-39E3CC396A11}">
      <dsp:nvSpPr>
        <dsp:cNvPr id="0" name=""/>
        <dsp:cNvSpPr/>
      </dsp:nvSpPr>
      <dsp:spPr>
        <a:xfrm>
          <a:off x="2957882" y="67127"/>
          <a:ext cx="1650683" cy="3770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Консервативная</a:t>
          </a:r>
          <a:r>
            <a:rPr lang="hu-HU" sz="1100" b="1" kern="1200" dirty="0" smtClean="0"/>
            <a:t> a</a:t>
          </a:r>
          <a:r>
            <a:rPr lang="ru-RU" sz="1100" b="1" kern="1200" dirty="0" smtClean="0"/>
            <a:t>втократия</a:t>
          </a:r>
          <a:endParaRPr lang="hu-HU" sz="1100" b="1" kern="1200" dirty="0"/>
        </a:p>
      </dsp:txBody>
      <dsp:txXfrm>
        <a:off x="2957882" y="67127"/>
        <a:ext cx="1650683" cy="377031"/>
      </dsp:txXfrm>
    </dsp:sp>
    <dsp:sp modelId="{40A06F75-CF71-4FF0-9476-F881F10B4C59}">
      <dsp:nvSpPr>
        <dsp:cNvPr id="0" name=""/>
        <dsp:cNvSpPr/>
      </dsp:nvSpPr>
      <dsp:spPr>
        <a:xfrm>
          <a:off x="4732968" y="1678156"/>
          <a:ext cx="2181166" cy="39445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Диктатура, использующая рынок</a:t>
          </a:r>
          <a:endParaRPr lang="hu-HU" sz="1100" b="1" kern="1200" dirty="0" smtClean="0"/>
        </a:p>
      </dsp:txBody>
      <dsp:txXfrm>
        <a:off x="4732968" y="1678156"/>
        <a:ext cx="2181166" cy="394459"/>
      </dsp:txXfrm>
    </dsp:sp>
    <dsp:sp modelId="{0E6DB8B2-458A-4F73-AF77-E844E8685CD8}">
      <dsp:nvSpPr>
        <dsp:cNvPr id="0" name=""/>
        <dsp:cNvSpPr/>
      </dsp:nvSpPr>
      <dsp:spPr>
        <a:xfrm>
          <a:off x="1233934" y="1678152"/>
          <a:ext cx="1659281" cy="37018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100" b="1" kern="1200" dirty="0" smtClean="0"/>
        </a:p>
      </dsp:txBody>
      <dsp:txXfrm>
        <a:off x="1233934" y="1678152"/>
        <a:ext cx="1659281" cy="3701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400932" y="314133"/>
          <a:ext cx="2228434" cy="1595968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3691568" y="263623"/>
          <a:ext cx="1080683" cy="2716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0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000" b="1" kern="1200" dirty="0" smtClean="0">
              <a:latin typeface="Calibri"/>
              <a:ea typeface="Calibri"/>
              <a:cs typeface="Times New Roman"/>
            </a:rPr>
            <a:t>ммунистичес-кая</a:t>
          </a:r>
          <a:r>
            <a:rPr lang="en-US" sz="10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0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000" b="1" kern="1200" dirty="0" smtClean="0"/>
        </a:p>
      </dsp:txBody>
      <dsp:txXfrm>
        <a:off x="3691568" y="263623"/>
        <a:ext cx="1080683" cy="271613"/>
      </dsp:txXfrm>
    </dsp:sp>
    <dsp:sp modelId="{585EDA03-E1D1-49E2-ABCC-D095A33C60CB}">
      <dsp:nvSpPr>
        <dsp:cNvPr id="0" name=""/>
        <dsp:cNvSpPr/>
      </dsp:nvSpPr>
      <dsp:spPr>
        <a:xfrm>
          <a:off x="132673" y="273842"/>
          <a:ext cx="1193038" cy="247094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Либеральная</a:t>
          </a:r>
          <a:r>
            <a:rPr lang="hu-HU" sz="1000" b="1" kern="1200" dirty="0" smtClean="0"/>
            <a:t> </a:t>
          </a:r>
          <a:r>
            <a:rPr lang="ru-RU" sz="1000" b="1" kern="1200" dirty="0" smtClean="0"/>
            <a:t>демократия</a:t>
          </a:r>
          <a:endParaRPr lang="hu-HU" sz="1000" b="1" kern="1200" dirty="0" smtClean="0"/>
        </a:p>
      </dsp:txBody>
      <dsp:txXfrm>
        <a:off x="132673" y="273842"/>
        <a:ext cx="1193038" cy="247094"/>
      </dsp:txXfrm>
    </dsp:sp>
    <dsp:sp modelId="{AA40EDB2-9616-491E-8997-90DC3C7C7F8E}">
      <dsp:nvSpPr>
        <dsp:cNvPr id="0" name=""/>
        <dsp:cNvSpPr/>
      </dsp:nvSpPr>
      <dsp:spPr>
        <a:xfrm>
          <a:off x="1731119" y="1915162"/>
          <a:ext cx="1565555" cy="2638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000" b="1" kern="1200" dirty="0" smtClean="0"/>
        </a:p>
      </dsp:txBody>
      <dsp:txXfrm>
        <a:off x="1731119" y="1915162"/>
        <a:ext cx="1565555" cy="263852"/>
      </dsp:txXfrm>
    </dsp:sp>
    <dsp:sp modelId="{6AFE05B7-991B-44DA-9843-39E3CC396A11}">
      <dsp:nvSpPr>
        <dsp:cNvPr id="0" name=""/>
        <dsp:cNvSpPr/>
      </dsp:nvSpPr>
      <dsp:spPr>
        <a:xfrm>
          <a:off x="1936839" y="43937"/>
          <a:ext cx="1080447" cy="2467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Консервативная</a:t>
          </a:r>
          <a:r>
            <a:rPr lang="hu-HU" sz="1000" b="1" kern="1200" dirty="0" smtClean="0"/>
            <a:t> a</a:t>
          </a:r>
          <a:r>
            <a:rPr lang="ru-RU" sz="1000" b="1" kern="1200" dirty="0" smtClean="0"/>
            <a:t>втократия</a:t>
          </a:r>
          <a:endParaRPr lang="hu-HU" sz="1000" b="1" kern="1200" dirty="0"/>
        </a:p>
      </dsp:txBody>
      <dsp:txXfrm>
        <a:off x="1936839" y="43937"/>
        <a:ext cx="1080447" cy="246784"/>
      </dsp:txXfrm>
    </dsp:sp>
    <dsp:sp modelId="{40A06F75-CF71-4FF0-9476-F881F10B4C59}">
      <dsp:nvSpPr>
        <dsp:cNvPr id="0" name=""/>
        <dsp:cNvSpPr/>
      </dsp:nvSpPr>
      <dsp:spPr>
        <a:xfrm>
          <a:off x="3098714" y="1098429"/>
          <a:ext cx="1427672" cy="2581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Диктатура, использующая рынок</a:t>
          </a:r>
          <a:endParaRPr lang="hu-HU" sz="1000" b="1" kern="1200" dirty="0" smtClean="0"/>
        </a:p>
      </dsp:txBody>
      <dsp:txXfrm>
        <a:off x="3098714" y="1098429"/>
        <a:ext cx="1427672" cy="258191"/>
      </dsp:txXfrm>
    </dsp:sp>
    <dsp:sp modelId="{0E6DB8B2-458A-4F73-AF77-E844E8685CD8}">
      <dsp:nvSpPr>
        <dsp:cNvPr id="0" name=""/>
        <dsp:cNvSpPr/>
      </dsp:nvSpPr>
      <dsp:spPr>
        <a:xfrm>
          <a:off x="808437" y="1098427"/>
          <a:ext cx="1086075" cy="2423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000" b="1" kern="1200" dirty="0" smtClean="0"/>
        </a:p>
      </dsp:txBody>
      <dsp:txXfrm>
        <a:off x="808437" y="1098427"/>
        <a:ext cx="1086075" cy="2423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 smtClean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 smtClean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4817" y="3168355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 smtClean="0"/>
        </a:p>
      </dsp:txBody>
      <dsp:txXfrm>
        <a:off x="2834817" y="3168355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 smtClean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 smtClean="0"/>
        </a:p>
      </dsp:txBody>
      <dsp:txXfrm>
        <a:off x="1323527" y="1800200"/>
        <a:ext cx="1779956" cy="3971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К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o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ммунистическая</a:t>
          </a:r>
          <a:r>
            <a:rPr lang="en-US" sz="1200" b="1" kern="1200" dirty="0" smtClean="0">
              <a:latin typeface="Calibri"/>
              <a:ea typeface="Calibri"/>
              <a:cs typeface="Times New Roman"/>
            </a:rPr>
            <a:t> </a:t>
          </a:r>
          <a:r>
            <a:rPr lang="ru-RU" sz="1200" b="1" kern="1200" dirty="0" smtClean="0">
              <a:latin typeface="Calibri"/>
              <a:ea typeface="Calibri"/>
              <a:cs typeface="Times New Roman"/>
            </a:rPr>
            <a:t>диктатура</a:t>
          </a:r>
          <a:endParaRPr lang="hu-HU" sz="12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Либеральная</a:t>
          </a:r>
          <a:r>
            <a:rPr lang="hu-HU" sz="1200" b="1" kern="1200" dirty="0" smtClean="0"/>
            <a:t> </a:t>
          </a:r>
          <a:r>
            <a:rPr lang="ru-RU" sz="1200" b="1" kern="1200" dirty="0" smtClean="0"/>
            <a:t>демократия</a:t>
          </a:r>
          <a:endParaRPr lang="hu-HU" sz="12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автократия</a:t>
          </a:r>
          <a:endParaRPr lang="hu-HU" sz="12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Консервативная</a:t>
          </a:r>
          <a:r>
            <a:rPr lang="hu-HU" sz="1200" b="1" kern="1200" dirty="0" smtClean="0"/>
            <a:t> a</a:t>
          </a:r>
          <a:r>
            <a:rPr lang="ru-RU" sz="1200" b="1" kern="1200" dirty="0" smtClean="0"/>
            <a:t>втократия</a:t>
          </a:r>
          <a:endParaRPr lang="hu-HU" sz="12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53488" y="2376265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Диктатура, использующая рынок</a:t>
          </a:r>
          <a:endParaRPr lang="hu-HU" sz="1200" b="1" kern="1200" dirty="0"/>
        </a:p>
      </dsp:txBody>
      <dsp:txXfrm>
        <a:off x="6153488" y="2376265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alibri"/>
              <a:ea typeface="Calibri"/>
              <a:cs typeface="Times New Roman"/>
            </a:rPr>
            <a:t>Патрональная демократия</a:t>
          </a:r>
          <a:endParaRPr lang="hu-HU" sz="1200" b="1" kern="1200" dirty="0"/>
        </a:p>
      </dsp:txBody>
      <dsp:txXfrm>
        <a:off x="1966249" y="2448271"/>
        <a:ext cx="1922195" cy="35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F1B6C-BCD4-42B0-88F5-C5E258B8D2BC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A179-5995-42C8-A8DD-75973595F13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0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71831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Lehet, hogy nem mind a 4 teljesül, és</a:t>
            </a:r>
            <a:r>
              <a:rPr lang="hu-HU" baseline="0" dirty="0" smtClean="0"/>
              <a:t> akkor lehet, hogy nem </a:t>
            </a:r>
            <a:r>
              <a:rPr lang="hu-HU" baseline="0" dirty="0" err="1" smtClean="0"/>
              <a:t>mafia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state</a:t>
            </a:r>
            <a:r>
              <a:rPr lang="hu-HU" baseline="0" dirty="0" smtClean="0"/>
              <a:t>!</a:t>
            </a:r>
          </a:p>
          <a:p>
            <a:endParaRPr lang="hu-HU" dirty="0" smtClean="0"/>
          </a:p>
          <a:p>
            <a:r>
              <a:rPr lang="hu-HU" dirty="0" err="1" smtClean="0"/>
              <a:t>Weber</a:t>
            </a:r>
            <a:r>
              <a:rPr lang="hu-HU" dirty="0" smtClean="0"/>
              <a:t> </a:t>
            </a:r>
            <a:r>
              <a:rPr lang="hu-HU" dirty="0" err="1" smtClean="0"/>
              <a:t>def</a:t>
            </a:r>
            <a:r>
              <a:rPr lang="hu-HU" baseline="0" dirty="0" smtClean="0"/>
              <a:t> + </a:t>
            </a:r>
            <a:r>
              <a:rPr lang="hu-HU" baseline="0" dirty="0" err="1" smtClean="0"/>
              <a:t>Guliyev</a:t>
            </a:r>
            <a:r>
              <a:rPr lang="hu-HU" baseline="0" dirty="0" smtClean="0"/>
              <a:t> 88fn (</a:t>
            </a:r>
            <a:r>
              <a:rPr lang="hu-HU" baseline="0" dirty="0" err="1" smtClean="0"/>
              <a:t>Fishmann</a:t>
            </a:r>
            <a:r>
              <a:rPr lang="hu-HU" baseline="0" dirty="0" smtClean="0"/>
              <a:t>)</a:t>
            </a:r>
            <a:endParaRPr lang="en-US" baseline="0" dirty="0" smtClean="0"/>
          </a:p>
          <a:p>
            <a:r>
              <a:rPr lang="en-US" baseline="0" dirty="0" err="1" smtClean="0"/>
              <a:t>Clientalism</a:t>
            </a:r>
            <a:r>
              <a:rPr lang="en-US" baseline="0" dirty="0" smtClean="0"/>
              <a:t> – patronalism – adopted political family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3609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4CF1B-70C8-40BB-8183-1B2286461483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4127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94192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3255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Hybrid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regime</a:t>
            </a:r>
            <a:r>
              <a:rPr lang="hu-HU" baseline="0" dirty="0" smtClean="0"/>
              <a:t> helyett </a:t>
            </a:r>
            <a:r>
              <a:rPr lang="hu-HU" baseline="0" dirty="0" err="1" smtClean="0"/>
              <a:t>grey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zone</a:t>
            </a:r>
            <a:r>
              <a:rPr lang="hu-HU" baseline="0" dirty="0" smtClean="0"/>
              <a:t>?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26294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624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79303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79497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67415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1912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bureaucratic transformation of societal</a:t>
            </a:r>
            <a:r>
              <a:rPr lang="hu-HU" baseline="0" dirty="0" smtClean="0"/>
              <a:t> interest és a private appropriation közti konfliktus: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dirty="0" smtClean="0"/>
              <a:t>Csanádi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dirty="0" smtClean="0"/>
              <a:t>Pártszervezeteket</a:t>
            </a:r>
            <a:r>
              <a:rPr lang="hu-HU" baseline="0" dirty="0" smtClean="0"/>
              <a:t> visszaviszik a gazdasági szervezetekbe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hu-HU" baseline="0" smtClean="0"/>
              <a:t>Antikorrupciós kampányok (Zhu, Corruption in the Reform Era, 316-318)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86595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06500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1912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34199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1912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64496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74189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426AD-4E4A-4F33-AD2F-8396B1BB5C04}" type="slidenum">
              <a:rPr lang="hu-HU" smtClean="0"/>
              <a:pPr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61498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40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Bal: intézményi, jobb:</a:t>
            </a:r>
            <a:r>
              <a:rPr lang="hu-HU" baseline="0" dirty="0" smtClean="0"/>
              <a:t> személyi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2358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5F9B-CBD9-406C-9F92-26040156D6F4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5274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A9B-E3FB-4FD3-A5B2-9BF015E5B4A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915566"/>
            <a:ext cx="8424936" cy="194421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См</a:t>
            </a:r>
            <a:r>
              <a:rPr lang="en-US" sz="4000" b="1" dirty="0" smtClean="0"/>
              <a:t>o</a:t>
            </a:r>
            <a:r>
              <a:rPr lang="ru-RU" sz="4000" b="1" dirty="0" smtClean="0"/>
              <a:t>д</a:t>
            </a:r>
            <a:r>
              <a:rPr lang="en-US" sz="4000" b="1" dirty="0" smtClean="0"/>
              <a:t>e</a:t>
            </a:r>
            <a:r>
              <a:rPr lang="ru-RU" sz="4000" b="1" dirty="0" smtClean="0"/>
              <a:t>лированные</a:t>
            </a:r>
            <a:r>
              <a:rPr lang="en-US" sz="4000" b="1" dirty="0" smtClean="0"/>
              <a:t> </a:t>
            </a:r>
            <a:r>
              <a:rPr lang="ru-RU" sz="4000" b="1" dirty="0" smtClean="0"/>
              <a:t>траектории</a:t>
            </a:r>
            <a:r>
              <a:rPr lang="en-US" sz="4000" b="1" dirty="0" smtClean="0"/>
              <a:t> 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ru-RU" sz="4000" b="1" dirty="0" smtClean="0"/>
              <a:t>посткоммунистических режимов</a:t>
            </a:r>
            <a:endParaRPr lang="en-US" sz="2900" b="1" dirty="0"/>
          </a:p>
        </p:txBody>
      </p:sp>
      <p:sp>
        <p:nvSpPr>
          <p:cNvPr id="3" name="Alcím 4"/>
          <p:cNvSpPr>
            <a:spLocks noGrp="1"/>
          </p:cNvSpPr>
          <p:nvPr>
            <p:ph type="subTitle" idx="1"/>
          </p:nvPr>
        </p:nvSpPr>
        <p:spPr>
          <a:xfrm>
            <a:off x="0" y="2931790"/>
            <a:ext cx="9144000" cy="2304256"/>
          </a:xfrm>
        </p:spPr>
        <p:txBody>
          <a:bodyPr>
            <a:normAutofit fontScale="92500" lnSpcReduction="10000"/>
          </a:bodyPr>
          <a:lstStyle/>
          <a:p>
            <a:r>
              <a:rPr lang="ru-RU" sz="3800" b="1" dirty="0" smtClean="0">
                <a:solidFill>
                  <a:schemeClr val="tx1"/>
                </a:solidFill>
              </a:rPr>
              <a:t>Балинт</a:t>
            </a:r>
            <a:r>
              <a:rPr lang="hu-HU" sz="3800" b="1" dirty="0" smtClean="0">
                <a:solidFill>
                  <a:schemeClr val="tx1"/>
                </a:solidFill>
              </a:rPr>
              <a:t> Ma</a:t>
            </a:r>
            <a:r>
              <a:rPr lang="ru-RU" sz="3800" b="1" dirty="0" smtClean="0">
                <a:solidFill>
                  <a:schemeClr val="tx1"/>
                </a:solidFill>
              </a:rPr>
              <a:t>дьяр</a:t>
            </a:r>
            <a:endParaRPr lang="hu-HU" sz="3800" b="1" dirty="0" smtClean="0">
              <a:solidFill>
                <a:schemeClr val="tx1"/>
              </a:solidFill>
            </a:endParaRPr>
          </a:p>
          <a:p>
            <a:endParaRPr lang="hu-HU" sz="2800" dirty="0" smtClean="0"/>
          </a:p>
          <a:p>
            <a:r>
              <a:rPr lang="hu-HU" sz="2700" dirty="0" smtClean="0"/>
              <a:t>(</a:t>
            </a:r>
            <a:r>
              <a:rPr lang="ru-RU" sz="2700" dirty="0" smtClean="0"/>
              <a:t>на основании книги:</a:t>
            </a:r>
            <a:r>
              <a:rPr lang="hu-HU" sz="2700" dirty="0" smtClean="0"/>
              <a:t> </a:t>
            </a:r>
            <a:r>
              <a:rPr lang="ru-RU" sz="2700" dirty="0" smtClean="0"/>
              <a:t>Балинт</a:t>
            </a:r>
            <a:r>
              <a:rPr lang="hu-HU" sz="2700" dirty="0" smtClean="0"/>
              <a:t> Ma</a:t>
            </a:r>
            <a:r>
              <a:rPr lang="ru-RU" sz="2700" dirty="0" smtClean="0"/>
              <a:t>дьяр</a:t>
            </a:r>
            <a:r>
              <a:rPr lang="hu-HU" sz="2700" dirty="0" smtClean="0"/>
              <a:t>—</a:t>
            </a:r>
            <a:r>
              <a:rPr lang="ru-RU" sz="2700" dirty="0" smtClean="0"/>
              <a:t>Балинт</a:t>
            </a:r>
            <a:r>
              <a:rPr lang="hu-HU" sz="2700" dirty="0" smtClean="0"/>
              <a:t> Ma</a:t>
            </a:r>
            <a:r>
              <a:rPr lang="ru-RU" sz="2700" dirty="0" smtClean="0"/>
              <a:t>длович</a:t>
            </a:r>
            <a:r>
              <a:rPr lang="hu-HU" sz="2700" dirty="0" smtClean="0"/>
              <a:t>. </a:t>
            </a:r>
            <a:r>
              <a:rPr lang="hu-HU" sz="2700" i="1" dirty="0" smtClean="0"/>
              <a:t>The Anatomy of Post-Communist Regimes: A Conceptual Framework</a:t>
            </a:r>
            <a:r>
              <a:rPr lang="hu-HU" sz="2700" dirty="0" smtClean="0"/>
              <a:t>. Budapest: CEU Press, </a:t>
            </a:r>
            <a:r>
              <a:rPr lang="ru-RU" sz="2700" dirty="0" smtClean="0"/>
              <a:t>в печати</a:t>
            </a:r>
            <a:r>
              <a:rPr lang="hu-HU" sz="2700" dirty="0" smtClean="0"/>
              <a:t>)</a:t>
            </a:r>
            <a:r>
              <a:rPr lang="ru-RU" sz="2700" dirty="0" smtClean="0"/>
              <a:t>.</a:t>
            </a:r>
            <a:endParaRPr lang="hu-H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Плюрализм властных сетей</a:t>
            </a:r>
            <a:r>
              <a:rPr lang="hu-HU" sz="3200" b="1" dirty="0" smtClean="0"/>
              <a:t> / </a:t>
            </a:r>
            <a:r>
              <a:rPr lang="ru-RU" sz="3200" b="1" dirty="0" smtClean="0"/>
              <a:t>легитимацмя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53" name="Csoportba foglalás 253"/>
          <p:cNvGrpSpPr>
            <a:grpSpLocks/>
          </p:cNvGrpSpPr>
          <p:nvPr/>
        </p:nvGrpSpPr>
        <p:grpSpPr bwMode="auto">
          <a:xfrm>
            <a:off x="271618" y="1954294"/>
            <a:ext cx="4236018" cy="2697162"/>
            <a:chOff x="9558" y="10997"/>
            <a:chExt cx="39377" cy="27229"/>
          </a:xfrm>
        </p:grpSpPr>
        <p:pic>
          <p:nvPicPr>
            <p:cNvPr id="254" name="Tartalom hely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55" name="Szabadkézi sokszög 255"/>
            <p:cNvSpPr>
              <a:spLocks/>
            </p:cNvSpPr>
            <p:nvPr/>
          </p:nvSpPr>
          <p:spPr bwMode="auto">
            <a:xfrm>
              <a:off x="25917" y="14916"/>
              <a:ext cx="1440" cy="14401"/>
            </a:xfrm>
            <a:custGeom>
              <a:avLst/>
              <a:gdLst>
                <a:gd name="T0" fmla="*/ 0 w 662940"/>
                <a:gd name="T1" fmla="*/ 1440160 h 1028700"/>
                <a:gd name="T2" fmla="*/ 96838 w 662940"/>
                <a:gd name="T3" fmla="*/ 720080 h 1028700"/>
                <a:gd name="T4" fmla="*/ 14401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56" name="Szövegdoboz 20"/>
            <p:cNvSpPr txBox="1">
              <a:spLocks noChangeArrowheads="1"/>
            </p:cNvSpPr>
            <p:nvPr/>
          </p:nvSpPr>
          <p:spPr bwMode="auto">
            <a:xfrm>
              <a:off x="17404" y="15266"/>
              <a:ext cx="10710" cy="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M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ультипира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мидальная сеть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/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Правовая, рациональная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легитим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ция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7" name="Szövegdoboz 22"/>
            <p:cNvSpPr txBox="1">
              <a:spLocks noChangeArrowheads="1"/>
            </p:cNvSpPr>
            <p:nvPr/>
          </p:nvSpPr>
          <p:spPr bwMode="auto">
            <a:xfrm>
              <a:off x="27444" y="15266"/>
              <a:ext cx="10710" cy="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Однопирами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дальная сеть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/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Субстантивно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р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циональная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л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гитим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ция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853836"/>
              </p:ext>
            </p:extLst>
          </p:nvPr>
        </p:nvGraphicFramePr>
        <p:xfrm>
          <a:off x="4644008" y="1995686"/>
          <a:ext cx="4392488" cy="2664297"/>
        </p:xfrm>
        <a:graphic>
          <a:graphicData uri="http://schemas.openxmlformats.org/drawingml/2006/table">
            <a:tbl>
              <a:tblPr/>
              <a:tblGrid>
                <a:gridCol w="1537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5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Наличие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оппозиционной элиты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 шансами на победу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или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влиянием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управление государством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ультипирами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дальная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властная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сеть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Однопирамидаль-ная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властная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сеть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Ограниченность власти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464014" y="1108980"/>
            <a:ext cx="4138678" cy="3293231"/>
            <a:chOff x="9558" y="4227"/>
            <a:chExt cx="39377" cy="33999"/>
          </a:xfrm>
        </p:grpSpPr>
        <p:grpSp>
          <p:nvGrpSpPr>
            <p:cNvPr id="242" name="Csoportba foglalás 242"/>
            <p:cNvGrpSpPr>
              <a:grpSpLocks/>
            </p:cNvGrpSpPr>
            <p:nvPr/>
          </p:nvGrpSpPr>
          <p:grpSpPr bwMode="auto">
            <a:xfrm>
              <a:off x="9558" y="4227"/>
              <a:ext cx="39377" cy="33999"/>
              <a:chOff x="9558" y="4227"/>
              <a:chExt cx="39377" cy="33999"/>
            </a:xfrm>
          </p:grpSpPr>
          <p:grpSp>
            <p:nvGrpSpPr>
              <p:cNvPr id="243" name="Csoportba foglalás 24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244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245" name="Szabadkézi sokszög 245"/>
                <p:cNvSpPr>
                  <a:spLocks/>
                </p:cNvSpPr>
                <p:nvPr/>
              </p:nvSpPr>
              <p:spPr bwMode="auto">
                <a:xfrm>
                  <a:off x="34563" y="14916"/>
                  <a:ext cx="3601" cy="5492"/>
                </a:xfrm>
                <a:custGeom>
                  <a:avLst/>
                  <a:gdLst>
                    <a:gd name="T0" fmla="*/ 360040 w 468630"/>
                    <a:gd name="T1" fmla="*/ 549209 h 1085850"/>
                    <a:gd name="T2" fmla="*/ 87815 w 468630"/>
                    <a:gd name="T3" fmla="*/ 23702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46" name="Szövegdoboz 42"/>
                <p:cNvSpPr txBox="1">
                  <a:spLocks noChangeArrowheads="1"/>
                </p:cNvSpPr>
                <p:nvPr/>
              </p:nvSpPr>
              <p:spPr bwMode="auto">
                <a:xfrm>
                  <a:off x="34561" y="14913"/>
                  <a:ext cx="8994" cy="47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To</a:t>
                  </a: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тали</a:t>
                  </a: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-</a:t>
                  </a:r>
                  <a:r>
                    <a:rPr lang="ru-RU" sz="1200" b="1" dirty="0">
                      <a:solidFill>
                        <a:srgbClr val="000000"/>
                      </a:solidFill>
                      <a:latin typeface="Calibri" pitchFamily="34" charset="0"/>
                    </a:rPr>
                    <a:t>т</a:t>
                  </a: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рн</a:t>
                  </a: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я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7" name="Szövegdoboz 43"/>
                <p:cNvSpPr txBox="1">
                  <a:spLocks noChangeArrowheads="1"/>
                </p:cNvSpPr>
                <p:nvPr/>
              </p:nvSpPr>
              <p:spPr bwMode="auto">
                <a:xfrm>
                  <a:off x="17813" y="15899"/>
                  <a:ext cx="11357" cy="28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Ограниченная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8" name="Szövegdoboz 44"/>
                <p:cNvSpPr txBox="1">
                  <a:spLocks noChangeArrowheads="1"/>
                </p:cNvSpPr>
                <p:nvPr/>
              </p:nvSpPr>
              <p:spPr bwMode="auto">
                <a:xfrm>
                  <a:off x="25349" y="20815"/>
                  <a:ext cx="12675" cy="28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Неогранич</a:t>
                  </a:r>
                  <a:r>
                    <a:rPr kumimoji="0" lang="hu-H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e</a:t>
                  </a: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нная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49" name="Text Box 10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250" name="Szabadkézi sokszög 250"/>
            <p:cNvSpPr>
              <a:spLocks/>
            </p:cNvSpPr>
            <p:nvPr/>
          </p:nvSpPr>
          <p:spPr bwMode="auto">
            <a:xfrm>
              <a:off x="23401" y="14616"/>
              <a:ext cx="5041" cy="11520"/>
            </a:xfrm>
            <a:custGeom>
              <a:avLst/>
              <a:gdLst>
                <a:gd name="T0" fmla="*/ 0 w 662940"/>
                <a:gd name="T1" fmla="*/ 1152000 h 1028700"/>
                <a:gd name="T2" fmla="*/ 338934 w 662940"/>
                <a:gd name="T3" fmla="*/ 576000 h 1028700"/>
                <a:gd name="T4" fmla="*/ 50405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400576"/>
              </p:ext>
            </p:extLst>
          </p:nvPr>
        </p:nvGraphicFramePr>
        <p:xfrm>
          <a:off x="4788024" y="1779662"/>
          <a:ext cx="4176464" cy="2975459"/>
        </p:xfrm>
        <a:graphic>
          <a:graphicData uri="http://schemas.openxmlformats.org/drawingml/2006/table">
            <a:tbl>
              <a:tblPr/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21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Руководящая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литическая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элита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7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располагает</a:t>
                      </a:r>
                      <a:r>
                        <a:rPr lang="ru-RU" sz="1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широкой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мплитудой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произвола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ставит все сферы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социальной деятельности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под контроль государства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Ограниченная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Неограниченная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талитарная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Члены правящей партии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92358"/>
              </p:ext>
            </p:extLst>
          </p:nvPr>
        </p:nvGraphicFramePr>
        <p:xfrm>
          <a:off x="4572000" y="1635648"/>
          <a:ext cx="4464495" cy="2902342"/>
        </p:xfrm>
        <a:graphic>
          <a:graphicData uri="http://schemas.openxmlformats.org/drawingml/2006/table">
            <a:tbl>
              <a:tblPr/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8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5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Ее члены ‒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клиенты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руководителя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главного патрона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Ее члены ‒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лояльны к партии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как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формальной организации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Партия</a:t>
                      </a:r>
                      <a:r>
                        <a:rPr lang="ru-RU" sz="12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 п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литиков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Партия вассалов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6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Партия функционе-ров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75" name="Group 33"/>
          <p:cNvGrpSpPr>
            <a:grpSpLocks/>
          </p:cNvGrpSpPr>
          <p:nvPr/>
        </p:nvGrpSpPr>
        <p:grpSpPr bwMode="auto">
          <a:xfrm>
            <a:off x="389880" y="1034448"/>
            <a:ext cx="4182119" cy="3274675"/>
            <a:chOff x="9558" y="4741"/>
            <a:chExt cx="39377" cy="33485"/>
          </a:xfrm>
        </p:grpSpPr>
        <p:grpSp>
          <p:nvGrpSpPr>
            <p:cNvPr id="276" name="Csoportba foglalás 276"/>
            <p:cNvGrpSpPr>
              <a:grpSpLocks/>
            </p:cNvGrpSpPr>
            <p:nvPr/>
          </p:nvGrpSpPr>
          <p:grpSpPr bwMode="auto">
            <a:xfrm>
              <a:off x="9558" y="4741"/>
              <a:ext cx="39377" cy="33485"/>
              <a:chOff x="9558" y="4741"/>
              <a:chExt cx="39377" cy="33485"/>
            </a:xfrm>
          </p:grpSpPr>
          <p:pic>
            <p:nvPicPr>
              <p:cNvPr id="277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78" name="Szövegdoboz 29"/>
              <p:cNvSpPr txBox="1">
                <a:spLocks noChangeArrowheads="1"/>
              </p:cNvSpPr>
              <p:nvPr/>
            </p:nvSpPr>
            <p:spPr bwMode="auto">
              <a:xfrm>
                <a:off x="15841" y="4741"/>
                <a:ext cx="28803" cy="54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279" name="Szövegdoboz 32"/>
              <p:cNvSpPr txBox="1">
                <a:spLocks noChangeArrowheads="1"/>
              </p:cNvSpPr>
              <p:nvPr/>
            </p:nvSpPr>
            <p:spPr bwMode="auto">
              <a:xfrm>
                <a:off x="19285" y="15404"/>
                <a:ext cx="10084" cy="35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Партия</a:t>
                </a:r>
                <a:r>
                  <a:rPr kumimoji="0" 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политиков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0" name="Szövegdoboz 34"/>
              <p:cNvSpPr txBox="1">
                <a:spLocks noChangeArrowheads="1"/>
              </p:cNvSpPr>
              <p:nvPr/>
            </p:nvSpPr>
            <p:spPr bwMode="auto">
              <a:xfrm>
                <a:off x="32040" y="16052"/>
                <a:ext cx="10075" cy="4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Партия функционеров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1" name="Szövegdoboz 35"/>
              <p:cNvSpPr txBox="1">
                <a:spLocks noChangeArrowheads="1"/>
              </p:cNvSpPr>
              <p:nvPr/>
            </p:nvSpPr>
            <p:spPr bwMode="auto">
              <a:xfrm>
                <a:off x="25549" y="23395"/>
                <a:ext cx="10084" cy="4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Партия вассалов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82" name="Szabadkézi sokszög 282"/>
            <p:cNvSpPr>
              <a:spLocks/>
            </p:cNvSpPr>
            <p:nvPr/>
          </p:nvSpPr>
          <p:spPr bwMode="auto">
            <a:xfrm rot="18414420">
              <a:off x="30457" y="16476"/>
              <a:ext cx="3417" cy="9597"/>
            </a:xfrm>
            <a:custGeom>
              <a:avLst/>
              <a:gdLst>
                <a:gd name="T0" fmla="*/ 566365 w 996860"/>
                <a:gd name="T1" fmla="*/ 0 h 1531345"/>
                <a:gd name="T2" fmla="*/ 209589 w 996860"/>
                <a:gd name="T3" fmla="*/ 501660 h 1531345"/>
                <a:gd name="T4" fmla="*/ 9294 w 996860"/>
                <a:gd name="T5" fmla="*/ 1010591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3" name="Szabadkézi sokszög 283"/>
            <p:cNvSpPr>
              <a:spLocks/>
            </p:cNvSpPr>
            <p:nvPr/>
          </p:nvSpPr>
          <p:spPr bwMode="auto">
            <a:xfrm>
              <a:off x="22414" y="14911"/>
              <a:ext cx="7829" cy="7539"/>
            </a:xfrm>
            <a:custGeom>
              <a:avLst/>
              <a:gdLst>
                <a:gd name="T0" fmla="*/ 0 w 662940"/>
                <a:gd name="T1" fmla="*/ 753863 h 1028700"/>
                <a:gd name="T2" fmla="*/ 526452 w 662940"/>
                <a:gd name="T3" fmla="*/ 376932 h 1028700"/>
                <a:gd name="T4" fmla="*/ 78292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Функция правящей партии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2" name="Group 27"/>
          <p:cNvGrpSpPr>
            <a:grpSpLocks/>
          </p:cNvGrpSpPr>
          <p:nvPr/>
        </p:nvGrpSpPr>
        <p:grpSpPr bwMode="auto">
          <a:xfrm>
            <a:off x="323528" y="1166240"/>
            <a:ext cx="3986346" cy="3170396"/>
            <a:chOff x="9558" y="4232"/>
            <a:chExt cx="39377" cy="33994"/>
          </a:xfrm>
        </p:grpSpPr>
        <p:grpSp>
          <p:nvGrpSpPr>
            <p:cNvPr id="34" name="Csoportba foglalás 197"/>
            <p:cNvGrpSpPr>
              <a:grpSpLocks/>
            </p:cNvGrpSpPr>
            <p:nvPr/>
          </p:nvGrpSpPr>
          <p:grpSpPr bwMode="auto">
            <a:xfrm>
              <a:off x="9558" y="4232"/>
              <a:ext cx="39377" cy="33994"/>
              <a:chOff x="9558" y="4232"/>
              <a:chExt cx="39377" cy="33994"/>
            </a:xfrm>
          </p:grpSpPr>
          <p:grpSp>
            <p:nvGrpSpPr>
              <p:cNvPr id="40" name="Csoportba foglalás 198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42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43" name="Szövegdoboz 47"/>
                <p:cNvSpPr txBox="1">
                  <a:spLocks noChangeArrowheads="1"/>
                </p:cNvSpPr>
                <p:nvPr/>
              </p:nvSpPr>
              <p:spPr bwMode="auto">
                <a:xfrm>
                  <a:off x="31297" y="15772"/>
                  <a:ext cx="9735" cy="46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Партия-государство</a:t>
                  </a:r>
                  <a:endPara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1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5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800"/>
              </a:p>
            </p:txBody>
          </p:sp>
        </p:grpSp>
        <p:sp>
          <p:nvSpPr>
            <p:cNvPr id="35" name="Szabadkézi sokszög 202"/>
            <p:cNvSpPr>
              <a:spLocks/>
            </p:cNvSpPr>
            <p:nvPr/>
          </p:nvSpPr>
          <p:spPr bwMode="auto">
            <a:xfrm flipV="1">
              <a:off x="31031" y="18697"/>
              <a:ext cx="4252" cy="6300"/>
            </a:xfrm>
            <a:custGeom>
              <a:avLst/>
              <a:gdLst>
                <a:gd name="T0" fmla="*/ 425255 w 996860"/>
                <a:gd name="T1" fmla="*/ 0 h 1531345"/>
                <a:gd name="T2" fmla="*/ 157370 w 996860"/>
                <a:gd name="T3" fmla="*/ 312734 h 1531345"/>
                <a:gd name="T4" fmla="*/ 6978 w 996860"/>
                <a:gd name="T5" fmla="*/ 630000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6" name="Szabadkézi sokszög 203"/>
            <p:cNvSpPr>
              <a:spLocks/>
            </p:cNvSpPr>
            <p:nvPr/>
          </p:nvSpPr>
          <p:spPr bwMode="auto">
            <a:xfrm>
              <a:off x="24350" y="14916"/>
              <a:ext cx="8053" cy="11823"/>
            </a:xfrm>
            <a:custGeom>
              <a:avLst/>
              <a:gdLst>
                <a:gd name="T0" fmla="*/ 0 w 662940"/>
                <a:gd name="T1" fmla="*/ 1182329 h 1028700"/>
                <a:gd name="T2" fmla="*/ 541494 w 662940"/>
                <a:gd name="T3" fmla="*/ 591165 h 1028700"/>
                <a:gd name="T4" fmla="*/ 80529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8" name="Text Box 35"/>
            <p:cNvSpPr txBox="1">
              <a:spLocks noChangeArrowheads="1"/>
            </p:cNvSpPr>
            <p:nvPr/>
          </p:nvSpPr>
          <p:spPr bwMode="auto">
            <a:xfrm>
              <a:off x="19849" y="16577"/>
              <a:ext cx="9761" cy="4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Правящая</a:t>
              </a: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партия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" name="Szövegdoboz 49"/>
            <p:cNvSpPr txBox="1">
              <a:spLocks noChangeArrowheads="1"/>
            </p:cNvSpPr>
            <p:nvPr/>
          </p:nvSpPr>
          <p:spPr bwMode="auto">
            <a:xfrm>
              <a:off x="25593" y="24048"/>
              <a:ext cx="9557" cy="6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Партия-</a:t>
              </a:r>
              <a:r>
                <a:rPr kumimoji="0" lang="ru-RU" sz="11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«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приводной</a:t>
              </a: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ремень»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108354"/>
              </p:ext>
            </p:extLst>
          </p:nvPr>
        </p:nvGraphicFramePr>
        <p:xfrm>
          <a:off x="4427984" y="1347614"/>
          <a:ext cx="4487660" cy="3579863"/>
        </p:xfrm>
        <a:graphic>
          <a:graphicData uri="http://schemas.openxmlformats.org/drawingml/2006/table">
            <a:tbl>
              <a:tblPr/>
              <a:tblGrid>
                <a:gridCol w="1433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7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55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Политические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решения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54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принимаются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соответственных формальных партийных органах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ограничены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c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держками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противовесами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или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конкуренцией за власть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4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Правящая партия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2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i="1" dirty="0" smtClean="0">
                          <a:latin typeface="Calibri"/>
                        </a:rPr>
                        <a:t>Партия-государство</a:t>
                      </a:r>
                      <a:r>
                        <a:rPr lang="en-US" sz="1800" dirty="0" smtClean="0">
                          <a:latin typeface="Calibri"/>
                        </a:rPr>
                        <a:t> 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1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Партия-</a:t>
                      </a:r>
                      <a:r>
                        <a:rPr lang="ru-RU" sz="12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 «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приводной ремень»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/>
              <a:t>П</a:t>
            </a:r>
            <a:r>
              <a:rPr lang="hu-HU" sz="3200" b="1" dirty="0" smtClean="0"/>
              <a:t>a</a:t>
            </a:r>
            <a:r>
              <a:rPr lang="ru-RU" sz="3200" b="1" dirty="0" smtClean="0"/>
              <a:t>трональность</a:t>
            </a:r>
            <a:r>
              <a:rPr lang="hu-HU" sz="3200" b="1" dirty="0" smtClean="0"/>
              <a:t> </a:t>
            </a:r>
            <a:r>
              <a:rPr lang="ru-RU" sz="3200" b="1" dirty="0" smtClean="0"/>
              <a:t>правления</a:t>
            </a:r>
            <a:endParaRPr lang="hu-HU" sz="32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11479"/>
              </p:ext>
            </p:extLst>
          </p:nvPr>
        </p:nvGraphicFramePr>
        <p:xfrm>
          <a:off x="4283968" y="1203598"/>
          <a:ext cx="4842764" cy="3687931"/>
        </p:xfrm>
        <a:graphic>
          <a:graphicData uri="http://schemas.openxmlformats.org/drawingml/2006/table">
            <a:tbl>
              <a:tblPr/>
              <a:tblGrid>
                <a:gridCol w="1142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7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562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Правящая элита</a:t>
                      </a:r>
                      <a:r>
                        <a:rPr lang="en-US" sz="1200" b="1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2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организова-на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 принципу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патронажно-клиентарных отношений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находится в рамках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формальных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институцио-нальных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норм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распространяет-ся за рамки формальных институцио-нальных норм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5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Непатрональ-ное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Бюрократически-п</a:t>
                      </a:r>
                      <a:r>
                        <a:rPr lang="en-US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трональ-ное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Неформально-патрональ-ное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61" name="Group 25"/>
          <p:cNvGrpSpPr>
            <a:grpSpLocks/>
          </p:cNvGrpSpPr>
          <p:nvPr/>
        </p:nvGrpSpPr>
        <p:grpSpPr bwMode="auto">
          <a:xfrm>
            <a:off x="35496" y="924706"/>
            <a:ext cx="4248471" cy="3348378"/>
            <a:chOff x="9561" y="4115"/>
            <a:chExt cx="39388" cy="34119"/>
          </a:xfrm>
        </p:grpSpPr>
        <p:grpSp>
          <p:nvGrpSpPr>
            <p:cNvPr id="262" name="Group 4"/>
            <p:cNvGrpSpPr>
              <a:grpSpLocks/>
            </p:cNvGrpSpPr>
            <p:nvPr/>
          </p:nvGrpSpPr>
          <p:grpSpPr bwMode="auto">
            <a:xfrm>
              <a:off x="9561" y="4115"/>
              <a:ext cx="39388" cy="34119"/>
              <a:chOff x="9561" y="4115"/>
              <a:chExt cx="39388" cy="34119"/>
            </a:xfrm>
          </p:grpSpPr>
          <p:grpSp>
            <p:nvGrpSpPr>
              <p:cNvPr id="263" name="Group 28"/>
              <p:cNvGrpSpPr>
                <a:grpSpLocks/>
              </p:cNvGrpSpPr>
              <p:nvPr/>
            </p:nvGrpSpPr>
            <p:grpSpPr bwMode="auto">
              <a:xfrm>
                <a:off x="9561" y="11000"/>
                <a:ext cx="39388" cy="27234"/>
                <a:chOff x="9561" y="11000"/>
                <a:chExt cx="39388" cy="27234"/>
              </a:xfrm>
            </p:grpSpPr>
            <p:pic>
              <p:nvPicPr>
                <p:cNvPr id="264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61" y="11000"/>
                  <a:ext cx="39388" cy="27234"/>
                </a:xfrm>
                <a:prstGeom prst="rect">
                  <a:avLst/>
                </a:prstGeom>
                <a:noFill/>
              </p:spPr>
            </p:pic>
            <p:sp>
              <p:nvSpPr>
                <p:cNvPr id="265" name="Szabadkézi sokszög 8"/>
                <p:cNvSpPr>
                  <a:spLocks/>
                </p:cNvSpPr>
                <p:nvPr/>
              </p:nvSpPr>
              <p:spPr bwMode="auto">
                <a:xfrm flipV="1">
                  <a:off x="21242" y="15028"/>
                  <a:ext cx="12662" cy="7809"/>
                </a:xfrm>
                <a:custGeom>
                  <a:avLst/>
                  <a:gdLst>
                    <a:gd name="T0" fmla="*/ 0 w 1839817"/>
                    <a:gd name="T1" fmla="*/ 0 h 605928"/>
                    <a:gd name="T2" fmla="*/ 5534 w 1839817"/>
                    <a:gd name="T3" fmla="*/ 3107 h 605928"/>
                    <a:gd name="T4" fmla="*/ 9832 w 1839817"/>
                    <a:gd name="T5" fmla="*/ 9494 h 60592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39817" h="605928">
                      <a:moveTo>
                        <a:pt x="0" y="0"/>
                      </a:moveTo>
                      <a:cubicBezTo>
                        <a:pt x="364475" y="48658"/>
                        <a:pt x="728950" y="97316"/>
                        <a:pt x="1035586" y="198304"/>
                      </a:cubicBezTo>
                      <a:cubicBezTo>
                        <a:pt x="1342222" y="299292"/>
                        <a:pt x="1839817" y="605928"/>
                        <a:pt x="1839817" y="605928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  <p:sp>
              <p:nvSpPr>
                <p:cNvPr id="3102" name="Szövegdoboz 37"/>
                <p:cNvSpPr txBox="1">
                  <a:spLocks noChangeArrowheads="1"/>
                </p:cNvSpPr>
                <p:nvPr/>
              </p:nvSpPr>
              <p:spPr bwMode="auto">
                <a:xfrm>
                  <a:off x="20058" y="16466"/>
                  <a:ext cx="11265" cy="50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Непатрональное</a:t>
                  </a:r>
                  <a:endPara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10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4437" y="23335"/>
                  <a:ext cx="10820" cy="70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Информально-патрональное</a:t>
                  </a:r>
                  <a:endPara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68" name="Szövegdoboz 11"/>
              <p:cNvSpPr txBox="1">
                <a:spLocks noChangeArrowheads="1"/>
              </p:cNvSpPr>
              <p:nvPr/>
            </p:nvSpPr>
            <p:spPr bwMode="auto">
              <a:xfrm>
                <a:off x="14041" y="4115"/>
                <a:ext cx="32404" cy="3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269" name="Szabadkézi sokszög 3"/>
            <p:cNvSpPr>
              <a:spLocks/>
            </p:cNvSpPr>
            <p:nvPr/>
          </p:nvSpPr>
          <p:spPr bwMode="auto">
            <a:xfrm flipH="1">
              <a:off x="29825" y="19270"/>
              <a:ext cx="4378" cy="7167"/>
            </a:xfrm>
            <a:custGeom>
              <a:avLst/>
              <a:gdLst>
                <a:gd name="T0" fmla="*/ 0 w 662940"/>
                <a:gd name="T1" fmla="*/ 4515 h 1028700"/>
                <a:gd name="T2" fmla="*/ 1599 w 662940"/>
                <a:gd name="T3" fmla="*/ 2258 h 1028700"/>
                <a:gd name="T4" fmla="*/ 237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30703" y="17070"/>
              <a:ext cx="11784" cy="5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Бюрократическо-патрональное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28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Формальность</a:t>
            </a:r>
            <a:r>
              <a:rPr lang="hu-HU" sz="3200" b="1" dirty="0" smtClean="0"/>
              <a:t> </a:t>
            </a:r>
            <a:r>
              <a:rPr lang="ru-RU" sz="3200" b="1" dirty="0" smtClean="0"/>
              <a:t>институтов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Csoportba foglalás 23"/>
          <p:cNvGrpSpPr>
            <a:grpSpLocks/>
          </p:cNvGrpSpPr>
          <p:nvPr/>
        </p:nvGrpSpPr>
        <p:grpSpPr bwMode="auto">
          <a:xfrm>
            <a:off x="323528" y="1707654"/>
            <a:ext cx="4029484" cy="2566635"/>
            <a:chOff x="9558" y="10997"/>
            <a:chExt cx="39377" cy="27229"/>
          </a:xfrm>
        </p:grpSpPr>
        <p:grpSp>
          <p:nvGrpSpPr>
            <p:cNvPr id="8" name="Csoportba foglalás 24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grpSp>
            <p:nvGrpSpPr>
              <p:cNvPr id="13" name="Csoportba foglalás 25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17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28" name="Szabadkézi sokszög 28"/>
                <p:cNvSpPr>
                  <a:spLocks/>
                </p:cNvSpPr>
                <p:nvPr/>
              </p:nvSpPr>
              <p:spPr bwMode="auto">
                <a:xfrm rot="21085922" flipV="1">
                  <a:off x="20998" y="18401"/>
                  <a:ext cx="16949" cy="2736"/>
                </a:xfrm>
                <a:custGeom>
                  <a:avLst/>
                  <a:gdLst>
                    <a:gd name="T0" fmla="*/ 0 w 1872868"/>
                    <a:gd name="T1" fmla="*/ 26046 h 231447"/>
                    <a:gd name="T2" fmla="*/ 797600 w 1872868"/>
                    <a:gd name="T3" fmla="*/ 273479 h 231447"/>
                    <a:gd name="T4" fmla="*/ 1694900 w 1872868"/>
                    <a:gd name="T5" fmla="*/ 0 h 23144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72868" h="231447">
                      <a:moveTo>
                        <a:pt x="0" y="22034"/>
                      </a:moveTo>
                      <a:cubicBezTo>
                        <a:pt x="284602" y="128530"/>
                        <a:pt x="569205" y="235027"/>
                        <a:pt x="881350" y="231355"/>
                      </a:cubicBezTo>
                      <a:cubicBezTo>
                        <a:pt x="1193495" y="227683"/>
                        <a:pt x="1698434" y="86299"/>
                        <a:pt x="1872868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9" name="Szabadkézi sokszög 29"/>
                <p:cNvSpPr>
                  <a:spLocks/>
                </p:cNvSpPr>
                <p:nvPr/>
              </p:nvSpPr>
              <p:spPr bwMode="auto">
                <a:xfrm flipV="1">
                  <a:off x="25202" y="27384"/>
                  <a:ext cx="7852" cy="468"/>
                </a:xfrm>
                <a:custGeom>
                  <a:avLst/>
                  <a:gdLst>
                    <a:gd name="T0" fmla="*/ 0 w 947451"/>
                    <a:gd name="T1" fmla="*/ 0 h 99207"/>
                    <a:gd name="T2" fmla="*/ 374306 w 947451"/>
                    <a:gd name="T3" fmla="*/ 46820 h 99207"/>
                    <a:gd name="T4" fmla="*/ 785130 w 947451"/>
                    <a:gd name="T5" fmla="*/ 5202 h 9920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947451" h="99207">
                      <a:moveTo>
                        <a:pt x="0" y="0"/>
                      </a:moveTo>
                      <a:cubicBezTo>
                        <a:pt x="146892" y="48658"/>
                        <a:pt x="293784" y="97316"/>
                        <a:pt x="451692" y="99152"/>
                      </a:cubicBezTo>
                      <a:cubicBezTo>
                        <a:pt x="609600" y="100988"/>
                        <a:pt x="866661" y="56921"/>
                        <a:pt x="947451" y="11017"/>
                      </a:cubicBezTo>
                    </a:path>
                  </a:pathLst>
                </a:custGeom>
                <a:noFill/>
                <a:ln w="1905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33801" name="Szövegdoboz 56"/>
                <p:cNvSpPr txBox="1">
                  <a:spLocks noChangeArrowheads="1"/>
                </p:cNvSpPr>
                <p:nvPr/>
              </p:nvSpPr>
              <p:spPr bwMode="auto">
                <a:xfrm>
                  <a:off x="24677" y="27494"/>
                  <a:ext cx="10713" cy="48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Неформаль-ные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33799" name="Szövegdoboz 52"/>
              <p:cNvSpPr txBox="1">
                <a:spLocks noChangeArrowheads="1"/>
              </p:cNvSpPr>
              <p:nvPr/>
            </p:nvSpPr>
            <p:spPr bwMode="auto">
              <a:xfrm>
                <a:off x="23603" y="20806"/>
                <a:ext cx="11787" cy="48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SimSun"/>
                    <a:cs typeface="Times New Roman" pitchFamily="18" charset="0"/>
                  </a:rPr>
                  <a:t>Полуформаль-ные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3797" name="Szövegdoboz 50"/>
            <p:cNvSpPr txBox="1">
              <a:spLocks noChangeArrowheads="1"/>
            </p:cNvSpPr>
            <p:nvPr/>
          </p:nvSpPr>
          <p:spPr bwMode="auto">
            <a:xfrm>
              <a:off x="24677" y="15209"/>
              <a:ext cx="10798" cy="2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Формальные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95297"/>
              </p:ext>
            </p:extLst>
          </p:nvPr>
        </p:nvGraphicFramePr>
        <p:xfrm>
          <a:off x="4644008" y="1707654"/>
          <a:ext cx="4392489" cy="2708035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5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6907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Доминирующие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политические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экономические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институты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формальные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неформальные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Формальные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2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Полуформаль-ные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1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Неформаль-ные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7920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Функции государства подчинены</a:t>
            </a:r>
            <a:r>
              <a:rPr lang="en-US" sz="2400" b="1" dirty="0" smtClean="0"/>
              <a:t> </a:t>
            </a:r>
            <a:r>
              <a:rPr lang="ru-RU" sz="2400" b="1" dirty="0" smtClean="0"/>
              <a:t>частным интересам</a:t>
            </a:r>
            <a:r>
              <a:rPr lang="hu-HU" sz="2400" b="1" dirty="0" smtClean="0"/>
              <a:t>: </a:t>
            </a:r>
            <a:r>
              <a:rPr lang="ru-RU" sz="2400" b="1" dirty="0" smtClean="0"/>
              <a:t>посткоммунистическое</a:t>
            </a:r>
            <a:r>
              <a:rPr lang="hu-HU" sz="2400" b="1" dirty="0" smtClean="0"/>
              <a:t> </a:t>
            </a:r>
            <a:r>
              <a:rPr lang="ru-RU" sz="2400" b="1" dirty="0" smtClean="0"/>
              <a:t>мафиозное государство</a:t>
            </a:r>
            <a:endParaRPr lang="en-US" sz="2400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287026"/>
              </p:ext>
            </p:extLst>
          </p:nvPr>
        </p:nvGraphicFramePr>
        <p:xfrm>
          <a:off x="35496" y="915566"/>
          <a:ext cx="9036497" cy="4095717"/>
        </p:xfrm>
        <a:graphic>
          <a:graphicData uri="http://schemas.openxmlformats.org/drawingml/2006/table">
            <a:tbl>
              <a:tblPr/>
              <a:tblGrid>
                <a:gridCol w="397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5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0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Основа</a:t>
                      </a:r>
                      <a:r>
                        <a:rPr lang="ru-RU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употребленных понятий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40785" algn="l"/>
                        </a:tabLs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Понятия, относящиеся к</a:t>
                      </a: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отдельным характерным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чертам</a:t>
                      </a: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мафиозного</a:t>
                      </a:r>
                      <a:r>
                        <a:rPr lang="en-US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государства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ктор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клановое го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ударство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ru-RU" sz="20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Посткомму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нистическое </a:t>
                      </a:r>
                      <a:endParaRPr lang="hu-HU" sz="20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афиозное</a:t>
                      </a: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нацеленная на власть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неопатримониальное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/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неосултанистское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8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кция</a:t>
                      </a:r>
                      <a:r>
                        <a:rPr lang="en-US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800" b="1" noProof="0" dirty="0" smtClean="0">
                          <a:latin typeface="+mn-lt"/>
                          <a:ea typeface="Calibri"/>
                          <a:cs typeface="Times New Roman"/>
                        </a:rPr>
                        <a:t>нацеленная на</a:t>
                      </a:r>
                      <a:r>
                        <a:rPr lang="en-US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имущест</a:t>
                      </a:r>
                      <a:r>
                        <a:rPr lang="hu-H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енные блага</a:t>
                      </a:r>
                      <a:r>
                        <a:rPr lang="en-US" sz="18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en-US" sz="18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хищническое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Законность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криминальное</a:t>
                      </a: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государство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Egyenes összekötő nyíllal 5"/>
          <p:cNvCxnSpPr/>
          <p:nvPr/>
        </p:nvCxnSpPr>
        <p:spPr>
          <a:xfrm>
            <a:off x="5922045" y="2345413"/>
            <a:ext cx="450155" cy="58637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5724128" y="2715766"/>
            <a:ext cx="576064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 flipV="1">
            <a:off x="5796136" y="3723878"/>
            <a:ext cx="5040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V="1">
            <a:off x="5940152" y="4155926"/>
            <a:ext cx="432048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89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Д</a:t>
            </a:r>
            <a:r>
              <a:rPr lang="en-US" sz="3200" b="1" dirty="0" smtClean="0"/>
              <a:t>o</a:t>
            </a:r>
            <a:r>
              <a:rPr lang="ru-RU" sz="3200" b="1" dirty="0" smtClean="0"/>
              <a:t>минирующий</a:t>
            </a:r>
            <a:r>
              <a:rPr lang="en-US" sz="3200" b="1" dirty="0" smtClean="0"/>
              <a:t> </a:t>
            </a:r>
            <a:r>
              <a:rPr lang="ru-RU" sz="3200" b="1" dirty="0" smtClean="0"/>
              <a:t>экономический</a:t>
            </a:r>
            <a:r>
              <a:rPr lang="en-US" sz="3200" b="1" dirty="0" smtClean="0"/>
              <a:t> </a:t>
            </a:r>
            <a:r>
              <a:rPr lang="ru-RU" sz="3200" b="1" dirty="0" smtClean="0"/>
              <a:t>механизм</a:t>
            </a:r>
            <a:r>
              <a:rPr lang="en-US" sz="3200" b="1" dirty="0" smtClean="0"/>
              <a:t> / </a:t>
            </a:r>
            <a:r>
              <a:rPr lang="ru-RU" sz="3200" b="1" dirty="0" smtClean="0"/>
              <a:t>доминирующая</a:t>
            </a:r>
            <a:r>
              <a:rPr lang="en-US" sz="3200" b="1" dirty="0" smtClean="0"/>
              <a:t> </a:t>
            </a:r>
            <a:r>
              <a:rPr lang="ru-RU" sz="3200" b="1" dirty="0" smtClean="0"/>
              <a:t>форма</a:t>
            </a:r>
            <a:r>
              <a:rPr lang="en-US" sz="3200" b="1" dirty="0" smtClean="0"/>
              <a:t> </a:t>
            </a:r>
            <a:r>
              <a:rPr lang="ru-RU" sz="3200" b="1" dirty="0" smtClean="0"/>
              <a:t>собственности</a:t>
            </a:r>
            <a:r>
              <a:rPr lang="en-US" sz="3200" b="1" dirty="0" smtClean="0"/>
              <a:t> 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8" name="Group 3"/>
          <p:cNvGrpSpPr>
            <a:grpSpLocks/>
          </p:cNvGrpSpPr>
          <p:nvPr/>
        </p:nvGrpSpPr>
        <p:grpSpPr bwMode="auto">
          <a:xfrm>
            <a:off x="107487" y="1059581"/>
            <a:ext cx="4320480" cy="3612631"/>
            <a:chOff x="7589" y="4232"/>
            <a:chExt cx="39377" cy="33994"/>
          </a:xfrm>
        </p:grpSpPr>
        <p:grpSp>
          <p:nvGrpSpPr>
            <p:cNvPr id="209" name="Csoportba foglalás 209"/>
            <p:cNvGrpSpPr>
              <a:grpSpLocks/>
            </p:cNvGrpSpPr>
            <p:nvPr/>
          </p:nvGrpSpPr>
          <p:grpSpPr bwMode="auto">
            <a:xfrm>
              <a:off x="7589" y="10997"/>
              <a:ext cx="39377" cy="27229"/>
              <a:chOff x="7589" y="10997"/>
              <a:chExt cx="39377" cy="27229"/>
            </a:xfrm>
          </p:grpSpPr>
          <p:pic>
            <p:nvPicPr>
              <p:cNvPr id="210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89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11" name="Szabadkézi sokszög 211"/>
              <p:cNvSpPr>
                <a:spLocks/>
              </p:cNvSpPr>
              <p:nvPr/>
            </p:nvSpPr>
            <p:spPr bwMode="auto">
              <a:xfrm>
                <a:off x="21371" y="24277"/>
                <a:ext cx="12607" cy="499"/>
              </a:xfrm>
              <a:custGeom>
                <a:avLst/>
                <a:gdLst>
                  <a:gd name="T0" fmla="*/ 0 w 662940"/>
                  <a:gd name="T1" fmla="*/ 49943 h 1028700"/>
                  <a:gd name="T2" fmla="*/ 847728 w 662940"/>
                  <a:gd name="T3" fmla="*/ 24972 h 1028700"/>
                  <a:gd name="T4" fmla="*/ 126072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2" name="Szabadkézi sokszög 212"/>
              <p:cNvSpPr>
                <a:spLocks/>
              </p:cNvSpPr>
              <p:nvPr/>
            </p:nvSpPr>
            <p:spPr bwMode="auto">
              <a:xfrm flipH="1">
                <a:off x="30559" y="14916"/>
                <a:ext cx="3029" cy="8281"/>
              </a:xfrm>
              <a:custGeom>
                <a:avLst/>
                <a:gdLst>
                  <a:gd name="T0" fmla="*/ 0 w 662940"/>
                  <a:gd name="T1" fmla="*/ 828091 h 1028700"/>
                  <a:gd name="T2" fmla="*/ 203674 w 662940"/>
                  <a:gd name="T3" fmla="*/ 414046 h 1028700"/>
                  <a:gd name="T4" fmla="*/ 302900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13" name="Szövegdoboz 20"/>
              <p:cNvSpPr txBox="1">
                <a:spLocks noChangeArrowheads="1"/>
              </p:cNvSpPr>
              <p:nvPr/>
            </p:nvSpPr>
            <p:spPr bwMode="auto">
              <a:xfrm>
                <a:off x="18746" y="16174"/>
                <a:ext cx="14382" cy="5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Рыночная</a:t>
                </a:r>
                <a:r>
                  <a:rPr kumimoji="0" lang="en-US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к</a:t>
                </a:r>
                <a:r>
                  <a:rPr kumimoji="0" lang="en-US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oo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рдинация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частная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собственность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14" name="Szövegdoboz 21"/>
              <p:cNvSpPr txBox="1">
                <a:spLocks noChangeArrowheads="1"/>
              </p:cNvSpPr>
              <p:nvPr/>
            </p:nvSpPr>
            <p:spPr bwMode="auto">
              <a:xfrm>
                <a:off x="32528" y="16428"/>
                <a:ext cx="12016" cy="7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Бюрократическое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перераспр. ресурсов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</a:t>
                </a:r>
                <a:r>
                  <a:rPr lang="ru-RU" sz="1100" b="1" dirty="0" smtClean="0">
                    <a:solidFill>
                      <a:srgbClr val="000000"/>
                    </a:solidFill>
                    <a:latin typeface="Calibri" pitchFamily="34" charset="0"/>
                  </a:rPr>
                  <a:t>г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оссобственность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15" name="Szövegdoboz 22"/>
              <p:cNvSpPr txBox="1">
                <a:spLocks noChangeArrowheads="1"/>
              </p:cNvSpPr>
              <p:nvPr/>
            </p:nvSpPr>
            <p:spPr bwMode="auto">
              <a:xfrm>
                <a:off x="21371" y="25688"/>
                <a:ext cx="14742" cy="5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Перераспределение реляционного рынка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</a:t>
                </a:r>
                <a:r>
                  <a:rPr lang="ru-RU" sz="1100" b="1" dirty="0">
                    <a:solidFill>
                      <a:srgbClr val="000000"/>
                    </a:solidFill>
                    <a:latin typeface="Calibri" pitchFamily="34" charset="0"/>
                  </a:rPr>
                  <a:t>в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ласть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&amp;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с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o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бственность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16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03699"/>
              </p:ext>
            </p:extLst>
          </p:nvPr>
        </p:nvGraphicFramePr>
        <p:xfrm>
          <a:off x="4644008" y="1059582"/>
          <a:ext cx="4372082" cy="4021719"/>
        </p:xfrm>
        <a:graphic>
          <a:graphicData uri="http://schemas.openxmlformats.org/drawingml/2006/table">
            <a:tbl>
              <a:tblPr/>
              <a:tblGrid>
                <a:gridCol w="1131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9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23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Правящая элита ‒ доминирующий актор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в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определении структуры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с</a:t>
                      </a:r>
                      <a:r>
                        <a:rPr lang="en-US" sz="1200" b="1" dirty="0" smtClean="0">
                          <a:latin typeface="Calibri"/>
                        </a:rPr>
                        <a:t>o</a:t>
                      </a:r>
                      <a:r>
                        <a:rPr lang="ru-RU" sz="1200" b="1" dirty="0" smtClean="0">
                          <a:latin typeface="Calibri"/>
                        </a:rPr>
                        <a:t>бственности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Правящая элита ‒ доминирующий актор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в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определении структуры продукции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6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</a:rPr>
                        <a:t>Рыночная</a:t>
                      </a:r>
                      <a:r>
                        <a:rPr lang="en-US" sz="1200" b="1" i="1" dirty="0" smtClean="0">
                          <a:latin typeface="Calibri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</a:rPr>
                        <a:t>координация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</a:rPr>
                        <a:t>-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</a:rPr>
                        <a:t>-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</a:rPr>
                        <a:t>Перераспр. реляционного рынка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X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</a:rPr>
                        <a:t>-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11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</a:rPr>
                        <a:t>Бюрократи-ческое перераспр.</a:t>
                      </a:r>
                      <a:r>
                        <a:rPr lang="en-US" sz="1200" b="1" i="1" dirty="0" smtClean="0">
                          <a:latin typeface="Calibri"/>
                        </a:rPr>
                        <a:t> </a:t>
                      </a:r>
                      <a:r>
                        <a:rPr lang="ru-RU" sz="1200" b="1" i="1" dirty="0" smtClean="0">
                          <a:latin typeface="Calibri"/>
                        </a:rPr>
                        <a:t>р</a:t>
                      </a:r>
                      <a:r>
                        <a:rPr lang="en-US" sz="1200" b="1" i="1" dirty="0" smtClean="0">
                          <a:latin typeface="Calibri"/>
                        </a:rPr>
                        <a:t>e</a:t>
                      </a:r>
                      <a:r>
                        <a:rPr lang="ru-RU" sz="1200" b="1" i="1" dirty="0" smtClean="0">
                          <a:latin typeface="Calibri"/>
                        </a:rPr>
                        <a:t>сурсов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X</a:t>
                      </a:r>
                      <a:endParaRPr lang="en-US" sz="18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X</a:t>
                      </a: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"/>
            <a:ext cx="8640960" cy="699541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</a:rPr>
              <a:t>Социальные</a:t>
            </a:r>
            <a:r>
              <a:rPr lang="hu-HU" sz="2000" b="1" dirty="0" smtClean="0">
                <a:solidFill>
                  <a:prstClr val="black"/>
                </a:solidFill>
              </a:rPr>
              <a:t>/</a:t>
            </a:r>
            <a:r>
              <a:rPr lang="ru-RU" sz="2000" b="1" dirty="0" smtClean="0">
                <a:solidFill>
                  <a:prstClr val="black"/>
                </a:solidFill>
              </a:rPr>
              <a:t>экономические</a:t>
            </a:r>
            <a:r>
              <a:rPr lang="hu-HU" sz="2000" b="1" dirty="0" smtClean="0">
                <a:solidFill>
                  <a:prstClr val="black"/>
                </a:solidFill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</a:rPr>
              <a:t>интеграционные схемы</a:t>
            </a:r>
            <a:r>
              <a:rPr lang="hu-HU" sz="2000" b="1" dirty="0" smtClean="0">
                <a:solidFill>
                  <a:prstClr val="black"/>
                </a:solidFill>
              </a:rPr>
              <a:t>/</a:t>
            </a:r>
            <a:r>
              <a:rPr lang="ru-RU" sz="2000" b="1" dirty="0" smtClean="0">
                <a:solidFill>
                  <a:prstClr val="black"/>
                </a:solidFill>
              </a:rPr>
              <a:t>координационные механизмы </a:t>
            </a:r>
            <a:r>
              <a:rPr lang="ru-RU" sz="2000" b="1" dirty="0"/>
              <a:t>трех идеально</a:t>
            </a:r>
            <a:r>
              <a:rPr lang="en-US" sz="2000" b="1" dirty="0"/>
              <a:t>-</a:t>
            </a:r>
            <a:r>
              <a:rPr lang="ru-RU" sz="2000" b="1" dirty="0"/>
              <a:t>типических</a:t>
            </a:r>
            <a:r>
              <a:rPr lang="en-US" sz="2000" b="1" dirty="0"/>
              <a:t> </a:t>
            </a:r>
            <a:r>
              <a:rPr lang="ru-RU" sz="2000" b="1" dirty="0"/>
              <a:t>политических </a:t>
            </a:r>
            <a:r>
              <a:rPr lang="ru-RU" sz="2000" b="1" dirty="0" smtClean="0"/>
              <a:t>режимов</a:t>
            </a:r>
            <a:r>
              <a:rPr lang="en-US" sz="2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387139"/>
              </p:ext>
            </p:extLst>
          </p:nvPr>
        </p:nvGraphicFramePr>
        <p:xfrm>
          <a:off x="19973" y="819502"/>
          <a:ext cx="9088531" cy="4053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5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2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44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Капиталистическая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система</a:t>
                      </a:r>
                      <a:endParaRPr lang="hu-H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Социалистическая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ru-RU" sz="1800" b="1" dirty="0" smtClean="0"/>
                        <a:t>сист</a:t>
                      </a:r>
                      <a:r>
                        <a:rPr lang="hu-HU" sz="1800" b="1" dirty="0" smtClean="0"/>
                        <a:t>e</a:t>
                      </a:r>
                      <a:r>
                        <a:rPr lang="ru-RU" sz="1800" b="1" dirty="0" smtClean="0"/>
                        <a:t>ма</a:t>
                      </a:r>
                      <a:endParaRPr lang="hu-H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00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Рыночная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экономика</a:t>
                      </a:r>
                      <a:endParaRPr lang="hu-H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Реляционная экономика</a:t>
                      </a:r>
                      <a:endParaRPr lang="hu-H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командная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мика</a:t>
                      </a:r>
                      <a:endParaRPr lang="hu-H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1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Социально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политически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«разукорененная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Патронально</a:t>
                      </a:r>
                      <a:r>
                        <a:rPr lang="hu-HU" sz="1600" b="1" dirty="0" smtClean="0"/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Бюрократически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«укорененная</a:t>
                      </a:r>
                      <a:r>
                        <a:rPr kumimoji="0" lang="hu-H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экономика»</a:t>
                      </a:r>
                      <a:endParaRPr lang="hu-H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1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Доминирующая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интеграционная схема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координационный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механизм</a:t>
                      </a:r>
                      <a:endParaRPr kumimoji="0" lang="hu-H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Рыночная координация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Реляционное перераспределение рынка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Бюрократическое перераспределение ресурсов</a:t>
                      </a:r>
                      <a:endParaRPr lang="hu-HU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8552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р</a:t>
                      </a:r>
                      <a:r>
                        <a:rPr lang="hu-HU" sz="1400" b="1" dirty="0" smtClean="0"/>
                        <a:t>e</a:t>
                      </a:r>
                      <a:r>
                        <a:rPr lang="ru-RU" sz="1400" b="1" dirty="0" smtClean="0"/>
                        <a:t>гулируемый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имперсональный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нормативный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доминирующий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неформализованный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персональный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дискреционный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dirty="0" smtClean="0"/>
                        <a:t>доминирующий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формализованный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имперсональный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нормативный</a:t>
                      </a:r>
                      <a:endParaRPr lang="hu-HU" sz="14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всеобщий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тотальный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52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Невидимая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рука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/>
                        <a:t>имперсональных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сил рынка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Видимая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рука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патрона,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ru-RU" sz="1400" b="1" baseline="0" dirty="0" smtClean="0"/>
                        <a:t>влияющего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на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силы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ru-RU" sz="1400" b="1" dirty="0" smtClean="0"/>
                        <a:t>рынка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Централизованное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 планирование</a:t>
                      </a:r>
                      <a:r>
                        <a:rPr lang="hu-HU" sz="1400" b="1" dirty="0" smtClean="0"/>
                        <a:t> </a:t>
                      </a:r>
                    </a:p>
                    <a:p>
                      <a:pPr algn="ctr"/>
                      <a:r>
                        <a:rPr lang="ru-RU" sz="1400" b="1" dirty="0" smtClean="0"/>
                        <a:t>номенклатуры в обход рынка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45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Горизонтальный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Вертикальный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Вертикальный</a:t>
                      </a:r>
                      <a:endParaRPr lang="hu-H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78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964299"/>
              </p:ext>
            </p:extLst>
          </p:nvPr>
        </p:nvGraphicFramePr>
        <p:xfrm>
          <a:off x="0" y="510174"/>
          <a:ext cx="9108504" cy="4462322"/>
        </p:xfrm>
        <a:graphic>
          <a:graphicData uri="http://schemas.openxmlformats.org/drawingml/2006/table">
            <a:tbl>
              <a:tblPr/>
              <a:tblGrid>
                <a:gridCol w="1224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498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Сила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«Легитима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ция» рейдерских захватов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Инициатор или клиент рейдерских захватов компаний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1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Организованная верхушка /</a:t>
                      </a:r>
                      <a:r>
                        <a:rPr lang="ru-RU" sz="14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надполье»/</a:t>
                      </a:r>
                      <a:r>
                        <a:rPr lang="hu-H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главный патрон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высшая полити</a:t>
                      </a:r>
                      <a:r>
                        <a:rPr lang="hu-H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ческая власть</a:t>
                      </a:r>
                      <a:r>
                        <a:rPr lang="en-US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Органы власти среднего или низшего уровня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Конкурирующие предпринимате-ли или олигархи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Организованное «подполье»: преступные группировки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49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Сильное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4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Слабое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Белое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80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Серое 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48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Черное </a:t>
                      </a: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рейдерство</a:t>
                      </a:r>
                      <a:endParaRPr lang="hu-HU" sz="1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972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Институциональная среда и характерные черты рейдерских захватов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Криминальное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Коррумпированное/плененное</a:t>
                      </a:r>
                      <a:r>
                        <a:rPr lang="ru-RU" sz="1400" b="1" i="1" baseline="0" dirty="0" smtClean="0">
                          <a:latin typeface="Calibri"/>
                          <a:ea typeface="Calibri"/>
                          <a:cs typeface="Times New Roman"/>
                        </a:rPr>
                        <a:t> г</a:t>
                      </a: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осударсто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  <a:ea typeface="Calibri"/>
                          <a:cs typeface="Times New Roman"/>
                        </a:rPr>
                        <a:t>Несостоявшееся государство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84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Однопирамидальная властная сеть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Мультипирамидальная властная сеть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222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Монополизированный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Олигархический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Конкурентный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117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Олигархический</a:t>
                      </a:r>
                      <a:r>
                        <a:rPr lang="ru-RU" sz="14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захват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  <a:ea typeface="Calibri"/>
                          <a:cs typeface="Times New Roman"/>
                        </a:rPr>
                        <a:t>Захват государства</a:t>
                      </a:r>
                      <a:endParaRPr lang="hu-H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sz="1400" dirty="0"/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36081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Типы и некоторые черты </a:t>
            </a:r>
            <a:r>
              <a:rPr kumimoji="0" lang="ru-RU" sz="20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рейдерства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при посткоммунистических режимах</a:t>
            </a:r>
            <a:endParaRPr kumimoji="0" lang="en-US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467544" y="2211710"/>
            <a:ext cx="0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55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323528" y="555526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Иллюзия</a:t>
            </a:r>
            <a:r>
              <a:rPr lang="hu-HU" sz="3200" b="1" dirty="0" smtClean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/>
              <a:t>л</a:t>
            </a:r>
            <a:r>
              <a:rPr lang="ru-RU" sz="3200" b="1" dirty="0" smtClean="0"/>
              <a:t>инейного прогресса в сторону</a:t>
            </a:r>
            <a:r>
              <a:rPr lang="hu-HU" sz="3200" b="1" dirty="0" smtClean="0"/>
              <a:t> </a:t>
            </a:r>
            <a:r>
              <a:rPr lang="ru-RU" sz="3200" b="1" dirty="0" smtClean="0"/>
              <a:t>либеральной</a:t>
            </a:r>
            <a:r>
              <a:rPr lang="hu-HU" sz="3200" b="1" dirty="0" smtClean="0"/>
              <a:t> </a:t>
            </a:r>
            <a:r>
              <a:rPr lang="ru-RU" sz="3200" b="1" dirty="0" smtClean="0"/>
              <a:t>д</a:t>
            </a:r>
            <a:r>
              <a:rPr lang="hu-HU" sz="3200" b="1" dirty="0" smtClean="0"/>
              <a:t>e</a:t>
            </a:r>
            <a:r>
              <a:rPr lang="ru-RU" sz="3200" b="1" dirty="0" smtClean="0"/>
              <a:t>м</a:t>
            </a:r>
            <a:r>
              <a:rPr lang="hu-HU" sz="3200" b="1" dirty="0" smtClean="0"/>
              <a:t>o</a:t>
            </a:r>
            <a:r>
              <a:rPr lang="ru-RU" sz="3200" b="1" dirty="0" smtClean="0"/>
              <a:t>кратии</a:t>
            </a:r>
            <a:r>
              <a:rPr lang="hu-HU" sz="3200" b="1" dirty="0" smtClean="0"/>
              <a:t> </a:t>
            </a:r>
            <a:r>
              <a:rPr lang="ru-RU" sz="3200" b="1" dirty="0" smtClean="0"/>
              <a:t>после смены политического режима в </a:t>
            </a:r>
            <a:r>
              <a:rPr lang="hu-HU" sz="3200" b="1" dirty="0" smtClean="0"/>
              <a:t>1989-1990</a:t>
            </a:r>
            <a:r>
              <a:rPr lang="ru-RU" sz="3200" b="1" dirty="0" smtClean="0"/>
              <a:t> гг.</a:t>
            </a:r>
            <a:r>
              <a:rPr lang="hu-HU" sz="3200" b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3200" b="1" dirty="0"/>
              <a:t>ч</a:t>
            </a:r>
            <a:r>
              <a:rPr lang="ru-RU" sz="3200" b="1" dirty="0" smtClean="0"/>
              <a:t>то на развалинах любой коммунистической диктатуры</a:t>
            </a:r>
            <a:r>
              <a:rPr lang="hu-HU" sz="3200" b="1" dirty="0" smtClean="0"/>
              <a:t> </a:t>
            </a:r>
            <a:r>
              <a:rPr lang="ru-RU" sz="3200" b="1" dirty="0" smtClean="0"/>
              <a:t>может быть создан любой режим</a:t>
            </a:r>
            <a:r>
              <a:rPr lang="hu-HU" sz="3200" b="1" dirty="0" smtClean="0"/>
              <a:t>. </a:t>
            </a:r>
          </a:p>
          <a:p>
            <a:endParaRPr lang="hu-HU" sz="3200" b="1" dirty="0" smtClean="0"/>
          </a:p>
          <a:p>
            <a:r>
              <a:rPr lang="en-US" sz="3200" b="1" dirty="0" smtClean="0"/>
              <a:t>T</a:t>
            </a:r>
            <a:r>
              <a:rPr lang="ru-RU" sz="3200" b="1" dirty="0" smtClean="0"/>
              <a:t>ранзитные системы</a:t>
            </a:r>
            <a:r>
              <a:rPr lang="en-US" sz="3200" b="1" dirty="0" smtClean="0"/>
              <a:t> </a:t>
            </a:r>
            <a:r>
              <a:rPr lang="ru-RU" sz="3200" b="1" dirty="0" smtClean="0"/>
              <a:t>или</a:t>
            </a:r>
            <a:r>
              <a:rPr lang="en-US" sz="3200" b="1" dirty="0" smtClean="0"/>
              <a:t> </a:t>
            </a:r>
            <a:r>
              <a:rPr lang="ru-RU" sz="3200" b="1" dirty="0" smtClean="0"/>
              <a:t>конечные</a:t>
            </a:r>
            <a:r>
              <a:rPr lang="en-US" sz="3200" b="1" dirty="0" smtClean="0"/>
              <a:t> </a:t>
            </a:r>
            <a:r>
              <a:rPr lang="ru-RU" sz="3200" b="1" dirty="0" smtClean="0"/>
              <a:t>станции</a:t>
            </a:r>
            <a:r>
              <a:rPr lang="en-US" sz="3200" b="1" dirty="0" smtClean="0"/>
              <a:t>?</a:t>
            </a:r>
            <a:endParaRPr lang="hu-HU" sz="28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Коррупция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19" name="Group 3"/>
          <p:cNvGrpSpPr>
            <a:grpSpLocks/>
          </p:cNvGrpSpPr>
          <p:nvPr/>
        </p:nvGrpSpPr>
        <p:grpSpPr bwMode="auto">
          <a:xfrm>
            <a:off x="419849" y="1192680"/>
            <a:ext cx="4253380" cy="3382771"/>
            <a:chOff x="9558" y="4232"/>
            <a:chExt cx="39377" cy="33994"/>
          </a:xfrm>
        </p:grpSpPr>
        <p:grpSp>
          <p:nvGrpSpPr>
            <p:cNvPr id="220" name="Csoportba foglalás 220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221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22" name="Szabadkézi sokszög 222"/>
              <p:cNvSpPr>
                <a:spLocks/>
              </p:cNvSpPr>
              <p:nvPr/>
            </p:nvSpPr>
            <p:spPr bwMode="auto">
              <a:xfrm flipV="1">
                <a:off x="22682" y="24277"/>
                <a:ext cx="12241" cy="1440"/>
              </a:xfrm>
              <a:custGeom>
                <a:avLst/>
                <a:gdLst>
                  <a:gd name="T0" fmla="*/ 0 w 662940"/>
                  <a:gd name="T1" fmla="*/ 144017 h 1028700"/>
                  <a:gd name="T2" fmla="*/ 823126 w 662940"/>
                  <a:gd name="T3" fmla="*/ 72009 h 1028700"/>
                  <a:gd name="T4" fmla="*/ 1224136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3" name="Szabadkézi sokszög 223"/>
              <p:cNvSpPr>
                <a:spLocks/>
              </p:cNvSpPr>
              <p:nvPr/>
            </p:nvSpPr>
            <p:spPr bwMode="auto">
              <a:xfrm flipH="1">
                <a:off x="32665" y="14916"/>
                <a:ext cx="3961" cy="7201"/>
              </a:xfrm>
              <a:custGeom>
                <a:avLst/>
                <a:gdLst>
                  <a:gd name="T0" fmla="*/ 0 w 662940"/>
                  <a:gd name="T1" fmla="*/ 720080 h 1028700"/>
                  <a:gd name="T2" fmla="*/ 266305 w 662940"/>
                  <a:gd name="T3" fmla="*/ 360040 h 1028700"/>
                  <a:gd name="T4" fmla="*/ 39604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24" name="Szövegdoboz 20"/>
              <p:cNvSpPr txBox="1">
                <a:spLocks noChangeArrowheads="1"/>
              </p:cNvSpPr>
              <p:nvPr/>
            </p:nvSpPr>
            <p:spPr bwMode="auto">
              <a:xfrm>
                <a:off x="20942" y="17379"/>
                <a:ext cx="14390" cy="4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истеморазрушаю-щая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коррупция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5" name="Szövegdoboz 21"/>
              <p:cNvSpPr txBox="1">
                <a:spLocks noChangeArrowheads="1"/>
              </p:cNvSpPr>
              <p:nvPr/>
            </p:nvSpPr>
            <p:spPr bwMode="auto">
              <a:xfrm>
                <a:off x="33199" y="14954"/>
                <a:ext cx="10799" cy="60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Системосма-зывающая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коррупция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6" name="Szövegdoboz 22"/>
              <p:cNvSpPr txBox="1">
                <a:spLocks noChangeArrowheads="1"/>
              </p:cNvSpPr>
              <p:nvPr/>
            </p:nvSpPr>
            <p:spPr bwMode="auto">
              <a:xfrm>
                <a:off x="23999" y="24603"/>
                <a:ext cx="12254" cy="4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Системообразу-ющая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коррупция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27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470346"/>
              </p:ext>
            </p:extLst>
          </p:nvPr>
        </p:nvGraphicFramePr>
        <p:xfrm>
          <a:off x="4716016" y="1707654"/>
          <a:ext cx="4320480" cy="3422791"/>
        </p:xfrm>
        <a:graphic>
          <a:graphicData uri="http://schemas.openxmlformats.org/drawingml/2006/table">
            <a:tbl>
              <a:tblPr/>
              <a:tblGrid>
                <a:gridCol w="106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30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6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Функционирование системы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1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деформируется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коррупцией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осуществля-ется с помощью коррупции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основано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коррупции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Системообра-зующая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коррупция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Системосма-зывающая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коррупция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3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Системообра-зующая</a:t>
                      </a:r>
                      <a:r>
                        <a:rPr kumimoji="0" lang="hu-H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коррупция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-20538"/>
            <a:ext cx="8784976" cy="50405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Основные черты</a:t>
            </a:r>
            <a:r>
              <a:rPr lang="hu-HU" sz="2800" b="1" dirty="0" smtClean="0"/>
              <a:t> </a:t>
            </a:r>
            <a:r>
              <a:rPr lang="ru-RU" sz="2800" b="1" dirty="0" smtClean="0"/>
              <a:t>четырех</a:t>
            </a:r>
            <a:r>
              <a:rPr lang="hu-HU" sz="2800" b="1" dirty="0" smtClean="0"/>
              <a:t> </a:t>
            </a:r>
            <a:r>
              <a:rPr lang="ru-RU" sz="2800" b="1" dirty="0" smtClean="0"/>
              <a:t>уровней</a:t>
            </a:r>
            <a:r>
              <a:rPr lang="hu-HU" sz="2800" b="1" dirty="0" smtClean="0"/>
              <a:t> </a:t>
            </a:r>
            <a:r>
              <a:rPr lang="ru-RU" sz="2800" b="1" dirty="0" smtClean="0"/>
              <a:t>к</a:t>
            </a:r>
            <a:r>
              <a:rPr lang="hu-HU" sz="2800" b="1" dirty="0" smtClean="0"/>
              <a:t>o</a:t>
            </a:r>
            <a:r>
              <a:rPr lang="ru-RU" sz="2800" b="1" dirty="0" smtClean="0"/>
              <a:t>ррупции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151682"/>
              </p:ext>
            </p:extLst>
          </p:nvPr>
        </p:nvGraphicFramePr>
        <p:xfrm>
          <a:off x="35496" y="411510"/>
          <a:ext cx="9073008" cy="4698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7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91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58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28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9757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effectLst/>
                        </a:rPr>
                        <a:t> </a:t>
                      </a:r>
                      <a:endParaRPr lang="en-US" sz="14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Природа</a:t>
                      </a:r>
                      <a:r>
                        <a:rPr lang="hu-H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Направле-ние коррупци-онной сделки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Распреде-ление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коррупцион-ных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трансакций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Распрос-транен-ность коррупции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Форма корруп-ционных сетей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Экономичес-кая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природа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Характер отноше-ний</a:t>
                      </a:r>
                      <a:r>
                        <a:rPr lang="en-US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между акторами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noProof="0" dirty="0" smtClean="0">
                          <a:effectLst/>
                        </a:rPr>
                        <a:t>Регулярность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и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рамки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коррупцион-ных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трансакций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1" noProof="0" dirty="0" smtClean="0">
                          <a:effectLst/>
                        </a:rPr>
                        <a:t>Средство</a:t>
                      </a:r>
                      <a:r>
                        <a:rPr lang="en-US" sz="1100" b="1" i="1" noProof="0" dirty="0" smtClean="0">
                          <a:effectLst/>
                        </a:rPr>
                        <a:t> </a:t>
                      </a:r>
                      <a:r>
                        <a:rPr lang="ru-RU" sz="1100" b="1" i="1" noProof="0" dirty="0" smtClean="0">
                          <a:effectLst/>
                        </a:rPr>
                        <a:t>коррупци-онных сделок</a:t>
                      </a:r>
                      <a:endParaRPr lang="en-US" sz="1100" b="1" i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73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Коррупция на свободном рынке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Мелкая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ррупция</a:t>
                      </a: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Крупная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hu-H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baseline="0" noProof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ррупция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Снизу вверх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Нецентра-лизованное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Непри-менимо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Конкурент-ная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Произ-вольный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Ad hoc </a:t>
                      </a:r>
                      <a:r>
                        <a:rPr lang="ru-RU" sz="1100" b="1" i="1" noProof="0" dirty="0" smtClean="0">
                          <a:effectLst/>
                        </a:rPr>
                        <a:t>и </a:t>
                      </a:r>
                      <a:r>
                        <a:rPr lang="ru-RU" sz="1100" b="1" i="0" noProof="0" dirty="0" smtClean="0">
                          <a:effectLst/>
                        </a:rPr>
                        <a:t>частичная</a:t>
                      </a:r>
                      <a:endParaRPr lang="en-US" sz="1100" b="1" i="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Взятка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23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Снизу вверх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Умеренно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</a:t>
                      </a:r>
                      <a:r>
                        <a:rPr lang="en-US" sz="1100" b="1" noProof="0" dirty="0" smtClean="0">
                          <a:effectLst/>
                        </a:rPr>
                        <a:t>e</a:t>
                      </a:r>
                      <a:r>
                        <a:rPr lang="ru-RU" sz="1100" b="1" noProof="0" dirty="0" smtClean="0">
                          <a:effectLst/>
                        </a:rPr>
                        <a:t>нтрализо-ванное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Парал-лельные вертика-ли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лигополис-тическая</a:t>
                      </a:r>
                      <a:r>
                        <a:rPr lang="en-US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локально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монополис-тическая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Произ-вольный</a:t>
                      </a:r>
                      <a:r>
                        <a:rPr lang="hu-HU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Временная</a:t>
                      </a:r>
                      <a:r>
                        <a:rPr lang="en-US" sz="1100" b="1" noProof="0" dirty="0" smtClean="0">
                          <a:effectLst/>
                        </a:rPr>
                        <a:t>/ </a:t>
                      </a: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частичная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Взятка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4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«Захват гос-ва» сверху вниз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34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Сверху вниз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Частично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централизо-ванное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noProof="0" dirty="0" smtClean="0">
                          <a:effectLst/>
                        </a:rPr>
                        <a:t>Несистем-ная или системная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Парал-лельные вертика-ли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лигополис-тическая</a:t>
                      </a:r>
                      <a:r>
                        <a:rPr lang="en-US" sz="1100" b="1" noProof="0" dirty="0" smtClean="0">
                          <a:effectLst/>
                        </a:rPr>
                        <a:t> / </a:t>
                      </a:r>
                      <a:r>
                        <a:rPr lang="ru-RU" sz="1100" b="1" noProof="0" dirty="0" smtClean="0">
                          <a:effectLst/>
                        </a:rPr>
                        <a:t>локально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монополис-тическая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частичная</a:t>
                      </a:r>
                      <a:endParaRPr lang="en-US" sz="1100" b="1" noProof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</a:t>
                      </a:r>
                      <a:r>
                        <a:rPr lang="ru-RU" sz="1100" b="1" noProof="0" dirty="0" smtClean="0">
                          <a:effectLst/>
                        </a:rPr>
                        <a:t>вассальные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цепочки</a:t>
                      </a:r>
                      <a:r>
                        <a:rPr lang="en-US" sz="1100" b="1" noProof="0" dirty="0" smtClean="0">
                          <a:effectLst/>
                        </a:rPr>
                        <a:t>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Плата за защиту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006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«Захват гос-ва» снизу вверх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Сверху вниз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Централи-зованное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Системная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Един</a:t>
                      </a:r>
                      <a:r>
                        <a:rPr lang="hu-HU" sz="1100" b="1" noProof="0" dirty="0" smtClean="0">
                          <a:effectLst/>
                        </a:rPr>
                        <a:t>c</a:t>
                      </a:r>
                      <a:r>
                        <a:rPr lang="ru-RU" sz="1100" b="1" noProof="0" dirty="0" smtClean="0">
                          <a:effectLst/>
                        </a:rPr>
                        <a:t>т-венная 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верти-каль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Mo</a:t>
                      </a:r>
                      <a:r>
                        <a:rPr lang="ru-RU" sz="1100" b="1" noProof="0" dirty="0" smtClean="0">
                          <a:effectLst/>
                        </a:rPr>
                        <a:t>н</a:t>
                      </a: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п</a:t>
                      </a:r>
                      <a:r>
                        <a:rPr lang="en-US" sz="1100" b="1" noProof="0" dirty="0" smtClean="0">
                          <a:effectLst/>
                        </a:rPr>
                        <a:t>o</a:t>
                      </a:r>
                      <a:r>
                        <a:rPr lang="ru-RU" sz="1100" b="1" noProof="0" dirty="0" smtClean="0">
                          <a:effectLst/>
                        </a:rPr>
                        <a:t>лис-тическая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Принуди-тельный</a:t>
                      </a:r>
                      <a:endParaRPr lang="en-US" sz="1100" b="1" noProof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Постоянная и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всеобщая</a:t>
                      </a:r>
                      <a:endParaRPr lang="en-US" sz="1100" b="1" noProof="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</a:t>
                      </a:r>
                      <a:r>
                        <a:rPr lang="ru-RU" sz="1100" b="1" noProof="0" dirty="0" smtClean="0">
                          <a:effectLst/>
                        </a:rPr>
                        <a:t>в</a:t>
                      </a:r>
                      <a:r>
                        <a:rPr lang="en-US" sz="1100" b="1" noProof="0" dirty="0" smtClean="0">
                          <a:effectLst/>
                        </a:rPr>
                        <a:t>a</a:t>
                      </a:r>
                      <a:r>
                        <a:rPr lang="ru-RU" sz="1100" b="1" noProof="0" dirty="0" smtClean="0">
                          <a:effectLst/>
                        </a:rPr>
                        <a:t>сс</a:t>
                      </a:r>
                      <a:r>
                        <a:rPr lang="en-US" sz="1100" b="1" noProof="0" dirty="0" smtClean="0">
                          <a:effectLst/>
                        </a:rPr>
                        <a:t>a</a:t>
                      </a:r>
                      <a:r>
                        <a:rPr lang="ru-RU" sz="1100" b="1" noProof="0" dirty="0" smtClean="0">
                          <a:effectLst/>
                        </a:rPr>
                        <a:t>льные</a:t>
                      </a:r>
                      <a:r>
                        <a:rPr lang="en-US" sz="1100" b="1" noProof="0" dirty="0" smtClean="0">
                          <a:effectLst/>
                        </a:rPr>
                        <a:t> </a:t>
                      </a:r>
                      <a:r>
                        <a:rPr lang="ru-RU" sz="1100" b="1" noProof="0" dirty="0" smtClean="0">
                          <a:effectLst/>
                        </a:rPr>
                        <a:t>цепочки</a:t>
                      </a:r>
                      <a:r>
                        <a:rPr lang="en-US" sz="1100" b="1" noProof="0" dirty="0" smtClean="0">
                          <a:effectLst/>
                        </a:rPr>
                        <a:t>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noProof="0" dirty="0" smtClean="0">
                          <a:effectLst/>
                        </a:rPr>
                        <a:t>Плата за защиту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1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Крими-нальное</a:t>
                      </a:r>
                      <a:r>
                        <a:rPr lang="en-US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12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гос-во</a:t>
                      </a:r>
                      <a:endParaRPr lang="en-US" sz="12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403648" y="1923678"/>
            <a:ext cx="0" cy="27363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0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51470"/>
            <a:ext cx="9180512" cy="36004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Отношение различных государств</a:t>
            </a:r>
            <a:r>
              <a:rPr lang="en-US" sz="3200" b="1" dirty="0" smtClean="0"/>
              <a:t> </a:t>
            </a:r>
            <a:r>
              <a:rPr lang="ru-RU" sz="3200" b="1" dirty="0" smtClean="0"/>
              <a:t>к коррупции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496690"/>
              </p:ext>
            </p:extLst>
          </p:nvPr>
        </p:nvGraphicFramePr>
        <p:xfrm>
          <a:off x="35496" y="592255"/>
          <a:ext cx="9036496" cy="4494252"/>
        </p:xfrm>
        <a:graphic>
          <a:graphicData uri="http://schemas.openxmlformats.org/drawingml/2006/table">
            <a:tbl>
              <a:tblPr/>
              <a:tblGrid>
                <a:gridCol w="1043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Политичес-кий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режим</a:t>
                      </a:r>
                      <a:r>
                        <a:rPr lang="en-US" sz="1400" b="1" i="1" dirty="0" smtClean="0">
                          <a:latin typeface="Calibri"/>
                        </a:rPr>
                        <a:t> (</a:t>
                      </a:r>
                      <a:r>
                        <a:rPr lang="ru-RU" sz="1400" b="1" i="1" dirty="0" smtClean="0">
                          <a:latin typeface="Calibri"/>
                        </a:rPr>
                        <a:t>тип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гос-ва</a:t>
                      </a:r>
                      <a:r>
                        <a:rPr lang="en-US" sz="1400" b="1" i="1" dirty="0" smtClean="0">
                          <a:latin typeface="Calibri"/>
                        </a:rPr>
                        <a:t>)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Д</a:t>
                      </a:r>
                      <a:r>
                        <a:rPr lang="en-US" sz="1400" b="1" i="1" dirty="0" smtClean="0">
                          <a:latin typeface="Calibri"/>
                        </a:rPr>
                        <a:t>o</a:t>
                      </a:r>
                      <a:r>
                        <a:rPr lang="ru-RU" sz="1400" b="1" i="1" dirty="0" smtClean="0">
                          <a:latin typeface="Calibri"/>
                        </a:rPr>
                        <a:t>минирующие формы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коррупции по сговору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Интенциярегулято-ра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Интенция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доминирующего</a:t>
                      </a:r>
                      <a:r>
                        <a:rPr lang="ru-RU" sz="1400" b="1" i="1" baseline="0" dirty="0" smtClean="0">
                          <a:latin typeface="Calibri"/>
                        </a:rPr>
                        <a:t> ин</a:t>
                      </a:r>
                      <a:r>
                        <a:rPr lang="ru-RU" sz="1400" b="1" i="1" dirty="0" smtClean="0">
                          <a:latin typeface="Calibri"/>
                        </a:rPr>
                        <a:t>ститута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Calibri"/>
                        </a:rPr>
                        <a:t>Дискреционный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подход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как результат</a:t>
                      </a:r>
                      <a:r>
                        <a:rPr lang="en-US" sz="1400" b="1" i="1" dirty="0" smtClean="0">
                          <a:latin typeface="Calibri"/>
                        </a:rPr>
                        <a:t> </a:t>
                      </a:r>
                      <a:r>
                        <a:rPr lang="ru-RU" sz="1400" b="1" i="1" dirty="0" smtClean="0">
                          <a:latin typeface="Calibri"/>
                        </a:rPr>
                        <a:t>коррупции</a:t>
                      </a:r>
                      <a:r>
                        <a:rPr lang="en-US" sz="1400" b="1" i="1" dirty="0" smtClean="0">
                          <a:latin typeface="Calibri"/>
                        </a:rPr>
                        <a:t> …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либеральн</a:t>
                      </a:r>
                      <a:r>
                        <a:rPr lang="hu-HU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я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д</a:t>
                      </a:r>
                      <a:r>
                        <a:rPr lang="en-US" sz="1200" b="1" dirty="0" smtClean="0">
                          <a:latin typeface="Calibri"/>
                        </a:rPr>
                        <a:t>e</a:t>
                      </a:r>
                      <a:r>
                        <a:rPr lang="ru-RU" sz="1200" b="1" dirty="0" smtClean="0">
                          <a:latin typeface="Calibri"/>
                        </a:rPr>
                        <a:t>мократия</a:t>
                      </a:r>
                      <a:r>
                        <a:rPr lang="en-US" sz="1200" b="1" dirty="0">
                          <a:latin typeface="Calibri"/>
                        </a:rPr>
                        <a:t/>
                      </a:r>
                      <a:br>
                        <a:rPr lang="en-US" sz="1200" b="1" dirty="0">
                          <a:latin typeface="Calibri"/>
                        </a:rPr>
                      </a:br>
                      <a:r>
                        <a:rPr lang="en-US" sz="1200" b="1" dirty="0" smtClean="0">
                          <a:latin typeface="Calibri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</a:rPr>
                        <a:t>конституционное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гос-во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</a:rPr>
                        <a:t/>
                      </a:r>
                      <a:br>
                        <a:rPr lang="en-US" sz="1200" dirty="0">
                          <a:latin typeface="Calibri"/>
                        </a:rPr>
                      </a:br>
                      <a:endParaRPr lang="en-US" sz="1200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патрональная</a:t>
                      </a:r>
                      <a:r>
                        <a:rPr lang="en-US" sz="1200" b="1" dirty="0" smtClean="0">
                          <a:latin typeface="Calibri"/>
                        </a:rPr>
                        <a:t> a</a:t>
                      </a:r>
                      <a:r>
                        <a:rPr lang="ru-RU" sz="1200" b="1" dirty="0" smtClean="0">
                          <a:latin typeface="Calibri"/>
                        </a:rPr>
                        <a:t>втократия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</a:rPr>
                        <a:t>м</a:t>
                      </a:r>
                      <a:r>
                        <a:rPr lang="en-US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фиозное гос-во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коррупция на свободном рынке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спорадическая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не соответствует интенции регулятора и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неструктурная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д</a:t>
                      </a:r>
                      <a:r>
                        <a:rPr lang="en-US" sz="1200" b="1" dirty="0" smtClean="0">
                          <a:latin typeface="Calibri"/>
                        </a:rPr>
                        <a:t>e</a:t>
                      </a:r>
                      <a:r>
                        <a:rPr lang="ru-RU" sz="1200" b="1" dirty="0" smtClean="0">
                          <a:latin typeface="Calibri"/>
                        </a:rPr>
                        <a:t>ви</a:t>
                      </a:r>
                      <a:r>
                        <a:rPr lang="en-US" sz="1200" b="1" dirty="0" smtClean="0">
                          <a:latin typeface="Calibri"/>
                        </a:rPr>
                        <a:t>a</a:t>
                      </a:r>
                      <a:r>
                        <a:rPr lang="ru-RU" sz="1200" b="1" dirty="0" smtClean="0">
                          <a:latin typeface="Calibri"/>
                        </a:rPr>
                        <a:t>нтн</a:t>
                      </a:r>
                      <a:r>
                        <a:rPr lang="en-US" sz="1200" b="1" dirty="0" smtClean="0">
                          <a:latin typeface="Calibri"/>
                        </a:rPr>
                        <a:t>o</a:t>
                      </a:r>
                      <a:r>
                        <a:rPr lang="ru-RU" sz="1200" b="1" dirty="0" smtClean="0">
                          <a:latin typeface="Calibri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Коррум-пирован-ное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+mn-lt"/>
                          <a:cs typeface="Times New Roman"/>
                        </a:rPr>
                        <a:t>коррупция на свободном рынке 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эндемическая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нормативная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+mn-lt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+mn-lt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не соответствует интенции регулятора и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неструктурная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д</a:t>
                      </a:r>
                      <a:r>
                        <a:rPr lang="en-US" sz="1200" b="1" dirty="0" smtClean="0">
                          <a:latin typeface="+mn-lt"/>
                        </a:rPr>
                        <a:t>e</a:t>
                      </a:r>
                      <a:r>
                        <a:rPr lang="ru-RU" sz="1200" b="1" dirty="0" smtClean="0">
                          <a:latin typeface="+mn-lt"/>
                        </a:rPr>
                        <a:t>ви</a:t>
                      </a:r>
                      <a:r>
                        <a:rPr lang="en-US" sz="1200" b="1" dirty="0" smtClean="0">
                          <a:latin typeface="+mn-lt"/>
                        </a:rPr>
                        <a:t>a</a:t>
                      </a:r>
                      <a:r>
                        <a:rPr lang="ru-RU" sz="1200" b="1" dirty="0" smtClean="0">
                          <a:latin typeface="+mn-lt"/>
                        </a:rPr>
                        <a:t>нтн</a:t>
                      </a:r>
                      <a:r>
                        <a:rPr lang="en-US" sz="1200" b="1" dirty="0" smtClean="0">
                          <a:latin typeface="+mn-lt"/>
                        </a:rPr>
                        <a:t>o</a:t>
                      </a:r>
                      <a:r>
                        <a:rPr lang="ru-RU" sz="1200" b="1" dirty="0" smtClean="0">
                          <a:latin typeface="+mn-lt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23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Захвачен-ное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захват гос-ва снизу вверх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захват гос-ва сверху вниз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дискрецион-ная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нормативная</a:t>
                      </a:r>
                      <a:r>
                        <a:rPr lang="en-US" sz="1200" b="1" dirty="0" smtClean="0">
                          <a:latin typeface="+mn-lt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формальные госзаконы</a:t>
                      </a:r>
                      <a:r>
                        <a:rPr lang="en-US" sz="1200" b="1" dirty="0" smtClean="0">
                          <a:latin typeface="+mn-lt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соответствует интенции регулятора</a:t>
                      </a:r>
                      <a:r>
                        <a:rPr lang="ru-RU" sz="1200" b="1" baseline="0" dirty="0" smtClean="0">
                          <a:latin typeface="Calibri"/>
                        </a:rPr>
                        <a:t>, но не 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+mn-lt"/>
                        </a:rPr>
                        <a:t>структурная</a:t>
                      </a:r>
                      <a:r>
                        <a:rPr lang="en-US" sz="1200" b="1" dirty="0" smtClean="0">
                          <a:latin typeface="+mn-lt"/>
                        </a:rPr>
                        <a:t> </a:t>
                      </a:r>
                      <a:r>
                        <a:rPr lang="ru-RU" sz="1200" b="1" dirty="0" smtClean="0">
                          <a:latin typeface="+mn-lt"/>
                        </a:rPr>
                        <a:t>д</a:t>
                      </a:r>
                      <a:r>
                        <a:rPr lang="en-US" sz="1200" b="1" dirty="0" smtClean="0">
                          <a:latin typeface="+mn-lt"/>
                        </a:rPr>
                        <a:t>e</a:t>
                      </a:r>
                      <a:r>
                        <a:rPr lang="ru-RU" sz="1200" b="1" dirty="0" smtClean="0">
                          <a:latin typeface="+mn-lt"/>
                        </a:rPr>
                        <a:t>ви</a:t>
                      </a:r>
                      <a:r>
                        <a:rPr lang="en-US" sz="1200" b="1" dirty="0" smtClean="0">
                          <a:latin typeface="+mn-lt"/>
                        </a:rPr>
                        <a:t>a</a:t>
                      </a:r>
                      <a:r>
                        <a:rPr lang="ru-RU" sz="1200" b="1" dirty="0" smtClean="0">
                          <a:latin typeface="+mn-lt"/>
                        </a:rPr>
                        <a:t>нтн</a:t>
                      </a:r>
                      <a:r>
                        <a:rPr lang="en-US" sz="1200" b="1" dirty="0" smtClean="0">
                          <a:latin typeface="+mn-lt"/>
                        </a:rPr>
                        <a:t>o</a:t>
                      </a:r>
                      <a:r>
                        <a:rPr lang="ru-RU" sz="1200" b="1" dirty="0" smtClean="0">
                          <a:latin typeface="+mn-lt"/>
                        </a:rPr>
                        <a:t>сть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криминальное</a:t>
                      </a: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cs typeface="Times New Roman"/>
                        </a:rPr>
                        <a:t>гос-во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дискрецион-ная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</a:rPr>
                        <a:t>дискреционная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неформальные решения патрона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</a:rPr>
                        <a:t>соответствует интенции и регулятора, и 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baseline="0" dirty="0" smtClean="0">
                          <a:latin typeface="+mn-lt"/>
                        </a:rPr>
                        <a:t>доминирующего института</a:t>
                      </a:r>
                      <a:r>
                        <a:rPr lang="en-US" sz="1200" b="1" dirty="0" smtClean="0">
                          <a:latin typeface="Calibri"/>
                        </a:rPr>
                        <a:t> (</a:t>
                      </a:r>
                      <a:r>
                        <a:rPr lang="ru-RU" sz="1200" b="1" dirty="0" smtClean="0">
                          <a:latin typeface="Calibri"/>
                        </a:rPr>
                        <a:t>норма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/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конститутивный элемент</a:t>
                      </a:r>
                      <a:r>
                        <a:rPr lang="en-US" sz="1200" b="1" dirty="0" smtClean="0">
                          <a:latin typeface="Calibri"/>
                        </a:rPr>
                        <a:t>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Calibri"/>
                        </a:rPr>
                        <a:t>Крими-нальное</a:t>
                      </a:r>
                      <a:r>
                        <a:rPr lang="en-US" sz="1400" b="1" dirty="0" smtClean="0">
                          <a:latin typeface="Calibri"/>
                        </a:rPr>
                        <a:t> </a:t>
                      </a:r>
                      <a:r>
                        <a:rPr lang="ru-RU" sz="1400" b="1" dirty="0" smtClean="0">
                          <a:latin typeface="Calibri"/>
                        </a:rPr>
                        <a:t>гос-во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49" name="Egyenes összekötő nyíllal 4"/>
          <p:cNvSpPr>
            <a:spLocks noChangeShapeType="1"/>
          </p:cNvSpPr>
          <p:nvPr/>
        </p:nvSpPr>
        <p:spPr bwMode="auto">
          <a:xfrm rot="5400000" flipV="1">
            <a:off x="814441" y="3160958"/>
            <a:ext cx="1656182" cy="45719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Идеология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31" name="Csoportba foglalás 231"/>
          <p:cNvGrpSpPr>
            <a:grpSpLocks/>
          </p:cNvGrpSpPr>
          <p:nvPr/>
        </p:nvGrpSpPr>
        <p:grpSpPr bwMode="auto">
          <a:xfrm>
            <a:off x="107504" y="1117507"/>
            <a:ext cx="4339861" cy="3464693"/>
            <a:chOff x="9558" y="4115"/>
            <a:chExt cx="39377" cy="34111"/>
          </a:xfrm>
        </p:grpSpPr>
        <p:pic>
          <p:nvPicPr>
            <p:cNvPr id="232" name="Tartalom hely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33" name="Szövegdoboz 8"/>
            <p:cNvSpPr txBox="1">
              <a:spLocks noChangeArrowheads="1"/>
            </p:cNvSpPr>
            <p:nvPr/>
          </p:nvSpPr>
          <p:spPr bwMode="auto">
            <a:xfrm>
              <a:off x="15115" y="4115"/>
              <a:ext cx="28804" cy="5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  <p:sp>
          <p:nvSpPr>
            <p:cNvPr id="234" name="Szabadkézi sokszög 234"/>
            <p:cNvSpPr>
              <a:spLocks/>
            </p:cNvSpPr>
            <p:nvPr/>
          </p:nvSpPr>
          <p:spPr bwMode="auto">
            <a:xfrm>
              <a:off x="22316" y="14916"/>
              <a:ext cx="3246" cy="9571"/>
            </a:xfrm>
            <a:custGeom>
              <a:avLst/>
              <a:gdLst>
                <a:gd name="T0" fmla="*/ 324620 w 451692"/>
                <a:gd name="T1" fmla="*/ 0 h 969484"/>
                <a:gd name="T2" fmla="*/ 197939 w 451692"/>
                <a:gd name="T3" fmla="*/ 565506 h 969484"/>
                <a:gd name="T4" fmla="*/ 0 w 451692"/>
                <a:gd name="T5" fmla="*/ 957010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35" name="Szabadkézi sokszög 235"/>
            <p:cNvSpPr>
              <a:spLocks/>
            </p:cNvSpPr>
            <p:nvPr/>
          </p:nvSpPr>
          <p:spPr bwMode="auto">
            <a:xfrm flipH="1">
              <a:off x="25202" y="18964"/>
              <a:ext cx="11882" cy="4048"/>
            </a:xfrm>
            <a:custGeom>
              <a:avLst/>
              <a:gdLst>
                <a:gd name="T0" fmla="*/ 1188132 w 451692"/>
                <a:gd name="T1" fmla="*/ 0 h 969484"/>
                <a:gd name="T2" fmla="*/ 724471 w 451692"/>
                <a:gd name="T3" fmla="*/ 239209 h 969484"/>
                <a:gd name="T4" fmla="*/ 0 w 451692"/>
                <a:gd name="T5" fmla="*/ 404816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36" name="Szövegdoboz 19"/>
            <p:cNvSpPr txBox="1">
              <a:spLocks noChangeArrowheads="1"/>
            </p:cNvSpPr>
            <p:nvPr/>
          </p:nvSpPr>
          <p:spPr bwMode="auto">
            <a:xfrm>
              <a:off x="27441" y="15601"/>
              <a:ext cx="11782" cy="4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Управляется идеологией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7" name="Szövegdoboz 20"/>
            <p:cNvSpPr txBox="1">
              <a:spLocks noChangeArrowheads="1"/>
            </p:cNvSpPr>
            <p:nvPr/>
          </p:nvSpPr>
          <p:spPr bwMode="auto">
            <a:xfrm>
              <a:off x="17641" y="14888"/>
              <a:ext cx="10453" cy="4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Идеологически</a:t>
              </a:r>
              <a:r>
                <a:rPr kumimoji="0" lang="ru-RU" sz="1100" b="1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нейтрален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8" name="Szövegdoboz 21"/>
            <p:cNvSpPr txBox="1">
              <a:spLocks noChangeArrowheads="1"/>
            </p:cNvSpPr>
            <p:nvPr/>
          </p:nvSpPr>
          <p:spPr bwMode="auto">
            <a:xfrm>
              <a:off x="24752" y="22905"/>
              <a:ext cx="11411" cy="4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Пользуется идеологией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252747"/>
              </p:ext>
            </p:extLst>
          </p:nvPr>
        </p:nvGraphicFramePr>
        <p:xfrm>
          <a:off x="4499992" y="1131590"/>
          <a:ext cx="4566238" cy="3867892"/>
        </p:xfrm>
        <a:graphic>
          <a:graphicData uri="http://schemas.openxmlformats.org/drawingml/2006/table">
            <a:tbl>
              <a:tblPr/>
              <a:tblGrid>
                <a:gridCol w="1037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8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838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Основные черты режима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могут быть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выведены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93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из принципа</a:t>
                      </a: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</a:rPr>
                        <a:t>нейтралитета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 smtClean="0">
                          <a:latin typeface="Calibri"/>
                        </a:rPr>
                        <a:t>государства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из идеологии</a:t>
                      </a:r>
                      <a:r>
                        <a:rPr lang="ru-RU" sz="1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правящей элиты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принципа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интересов элиты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9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Идеологи-чески</a:t>
                      </a:r>
                      <a:r>
                        <a:rPr kumimoji="0" lang="ru-RU" sz="1200" b="1" i="0" u="none" strike="noStrike" cap="none" normalizeH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нейтрален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Управляется идеологией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Пользуется идеологией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50405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Идеология в посткоммунистической</a:t>
            </a:r>
            <a:r>
              <a:rPr lang="en-US" sz="2800" b="1" dirty="0" smtClean="0"/>
              <a:t> </a:t>
            </a:r>
            <a:r>
              <a:rPr lang="ru-RU" sz="2800" b="1" dirty="0" smtClean="0"/>
              <a:t>патрональной</a:t>
            </a:r>
            <a:r>
              <a:rPr lang="hu-HU" sz="2800" b="1" dirty="0" smtClean="0"/>
              <a:t> </a:t>
            </a:r>
            <a:r>
              <a:rPr lang="ru-RU" sz="2800" b="1" dirty="0" smtClean="0"/>
              <a:t>автократии</a:t>
            </a:r>
            <a:endParaRPr lang="hu-HU" sz="28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699542"/>
            <a:ext cx="4389884" cy="8640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/>
              <a:t>Экстремистские политические</a:t>
            </a:r>
            <a:r>
              <a:rPr lang="hu-HU" dirty="0" smtClean="0"/>
              <a:t> a</a:t>
            </a:r>
            <a:r>
              <a:rPr lang="ru-RU" dirty="0" smtClean="0"/>
              <a:t>кторы</a:t>
            </a:r>
            <a:r>
              <a:rPr lang="hu-HU" dirty="0" smtClean="0"/>
              <a:t> </a:t>
            </a:r>
          </a:p>
          <a:p>
            <a:pPr algn="ctr"/>
            <a:r>
              <a:rPr lang="ru-RU" dirty="0" smtClean="0"/>
              <a:t>Руководствуются идеологией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1635646"/>
            <a:ext cx="4572000" cy="32403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верующий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фанатичный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эмоциональный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ценностная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 последовательность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r>
              <a:rPr lang="hu-HU" sz="2000" dirty="0" smtClean="0">
                <a:sym typeface="Wingdings" pitchFamily="2" charset="2"/>
              </a:rPr>
              <a:t> 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</a:t>
            </a:r>
            <a:r>
              <a:rPr lang="ru-RU" sz="2000" dirty="0" smtClean="0">
                <a:sym typeface="Wingdings" pitchFamily="2" charset="2"/>
              </a:rPr>
              <a:t>окровительствуемые и стигматизированные группы стабильны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а</a:t>
            </a:r>
            <a:r>
              <a:rPr lang="ru-RU" sz="2000" dirty="0" smtClean="0">
                <a:sym typeface="Wingdings" pitchFamily="2" charset="2"/>
              </a:rPr>
              <a:t>кции ненависти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и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преступления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э</a:t>
            </a:r>
            <a:r>
              <a:rPr lang="ru-RU" sz="2000" dirty="0" smtClean="0">
                <a:sym typeface="Wingdings" pitchFamily="2" charset="2"/>
              </a:rPr>
              <a:t>ффект релятивизации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о</a:t>
            </a:r>
            <a:r>
              <a:rPr lang="ru-RU" sz="2000" dirty="0" smtClean="0">
                <a:sym typeface="Wingdings" pitchFamily="2" charset="2"/>
              </a:rPr>
              <a:t>беспечение вербовочного запаса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для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правящей партии</a:t>
            </a:r>
            <a:endParaRPr lang="hu-HU" sz="2000" dirty="0" smtClean="0">
              <a:sym typeface="Wingdings" pitchFamily="2" charset="2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699542"/>
            <a:ext cx="4391470" cy="8640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/>
              <a:t>Правящая</a:t>
            </a:r>
            <a:r>
              <a:rPr lang="hu-HU" dirty="0" smtClean="0"/>
              <a:t> (</a:t>
            </a:r>
            <a:r>
              <a:rPr lang="ru-RU" dirty="0" smtClean="0"/>
              <a:t>д</a:t>
            </a:r>
            <a:r>
              <a:rPr lang="hu-HU" dirty="0" smtClean="0"/>
              <a:t>o</a:t>
            </a:r>
            <a:r>
              <a:rPr lang="ru-RU" dirty="0" smtClean="0"/>
              <a:t>минирующая</a:t>
            </a:r>
            <a:r>
              <a:rPr lang="hu-HU" dirty="0" smtClean="0"/>
              <a:t>) </a:t>
            </a:r>
            <a:r>
              <a:rPr lang="ru-RU" dirty="0" smtClean="0"/>
              <a:t>п</a:t>
            </a:r>
            <a:r>
              <a:rPr lang="hu-HU" dirty="0" smtClean="0"/>
              <a:t>a</a:t>
            </a:r>
            <a:r>
              <a:rPr lang="ru-RU" dirty="0" smtClean="0"/>
              <a:t>ртия</a:t>
            </a:r>
            <a:endParaRPr lang="hu-HU" dirty="0" smtClean="0"/>
          </a:p>
          <a:p>
            <a:pPr algn="ctr"/>
            <a:r>
              <a:rPr lang="ru-RU" dirty="0" smtClean="0"/>
              <a:t>Пользуется идеологией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355976" y="1563638"/>
            <a:ext cx="4788024" cy="330646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утилитарная</a:t>
            </a:r>
            <a:r>
              <a:rPr lang="hu-HU" sz="2000" dirty="0" smtClean="0"/>
              <a:t> 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ru-RU" sz="2000" dirty="0" smtClean="0">
                <a:sym typeface="Wingdings" pitchFamily="2" charset="2"/>
              </a:rPr>
              <a:t>циничная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р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ци</a:t>
            </a:r>
            <a:r>
              <a:rPr lang="hu-HU" sz="2000" dirty="0" smtClean="0">
                <a:sym typeface="Wingdings" pitchFamily="2" charset="2"/>
              </a:rPr>
              <a:t>o</a:t>
            </a:r>
            <a:r>
              <a:rPr lang="ru-RU" sz="2000" dirty="0" smtClean="0">
                <a:sym typeface="Wingdings" pitchFamily="2" charset="2"/>
              </a:rPr>
              <a:t>н</a:t>
            </a:r>
            <a:r>
              <a:rPr lang="hu-HU" sz="2000" dirty="0" smtClean="0">
                <a:sym typeface="Wingdings" pitchFamily="2" charset="2"/>
              </a:rPr>
              <a:t>a</a:t>
            </a:r>
            <a:r>
              <a:rPr lang="ru-RU" sz="2000" dirty="0" smtClean="0">
                <a:sym typeface="Wingdings" pitchFamily="2" charset="2"/>
              </a:rPr>
              <a:t>льная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функциональная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когерентность</a:t>
            </a:r>
            <a:r>
              <a:rPr lang="hu-HU" sz="2000" dirty="0" smtClean="0">
                <a:sym typeface="Wingdings" pitchFamily="2" charset="2"/>
              </a:rPr>
              <a:t>  </a:t>
            </a:r>
            <a:r>
              <a:rPr lang="ru-RU" sz="2000" dirty="0" smtClean="0">
                <a:sym typeface="Wingdings" pitchFamily="2" charset="2"/>
              </a:rPr>
              <a:t>идеологическая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непоследовательность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у</a:t>
            </a:r>
            <a:r>
              <a:rPr lang="ru-RU" sz="2000" dirty="0" smtClean="0">
                <a:sym typeface="Wingdings" pitchFamily="2" charset="2"/>
              </a:rPr>
              <a:t>тилитарная д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т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рминация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покровительствуемые </a:t>
            </a:r>
            <a:r>
              <a:rPr lang="ru-RU" sz="2000" dirty="0" smtClean="0">
                <a:sym typeface="Wingdings" pitchFamily="2" charset="2"/>
              </a:rPr>
              <a:t>группы стабильны</a:t>
            </a:r>
            <a:r>
              <a:rPr lang="en-US" sz="2000" dirty="0" smtClean="0">
                <a:sym typeface="Wingdings" pitchFamily="2" charset="2"/>
              </a:rPr>
              <a:t>, </a:t>
            </a:r>
            <a:r>
              <a:rPr lang="ru-RU" sz="2000" dirty="0" smtClean="0">
                <a:sym typeface="Wingdings" pitchFamily="2" charset="2"/>
              </a:rPr>
              <a:t>стигматизированные изменчивы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к</a:t>
            </a:r>
            <a:r>
              <a:rPr lang="ru-RU" sz="2000" dirty="0" smtClean="0">
                <a:sym typeface="Wingdings" pitchFamily="2" charset="2"/>
              </a:rPr>
              <a:t>ампании по устрашению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sym typeface="Wingdings" pitchFamily="2" charset="2"/>
              </a:rPr>
              <a:t>л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гитимизирующий</a:t>
            </a:r>
            <a:r>
              <a:rPr lang="hu-HU" sz="2000" dirty="0" smtClean="0">
                <a:sym typeface="Wingdings" pitchFamily="2" charset="2"/>
              </a:rPr>
              <a:t>/</a:t>
            </a:r>
            <a:r>
              <a:rPr lang="ru-RU" sz="2000" dirty="0" smtClean="0">
                <a:sym typeface="Wingdings" pitchFamily="2" charset="2"/>
              </a:rPr>
              <a:t>генерирующий эффект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 smtClean="0">
                <a:sym typeface="Wingdings" pitchFamily="2" charset="2"/>
              </a:rPr>
              <a:t>обеспечение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ц</a:t>
            </a:r>
            <a:r>
              <a:rPr lang="hu-HU" sz="2000" dirty="0" smtClean="0">
                <a:sym typeface="Wingdings" pitchFamily="2" charset="2"/>
              </a:rPr>
              <a:t>e</a:t>
            </a:r>
            <a:r>
              <a:rPr lang="ru-RU" sz="2000" dirty="0" smtClean="0">
                <a:sym typeface="Wingdings" pitchFamily="2" charset="2"/>
              </a:rPr>
              <a:t>нтральной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политической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ru-RU" sz="2000" dirty="0" smtClean="0">
                <a:sym typeface="Wingdings" pitchFamily="2" charset="2"/>
              </a:rPr>
              <a:t>позиции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40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20538"/>
            <a:ext cx="9144000" cy="85725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Используемая идеология</a:t>
            </a:r>
            <a:r>
              <a:rPr lang="hu-HU" sz="2600" b="1" dirty="0" smtClean="0"/>
              <a:t>: </a:t>
            </a:r>
            <a:r>
              <a:rPr lang="ru-RU" sz="2600" b="1" dirty="0" smtClean="0"/>
              <a:t>политические функции</a:t>
            </a:r>
            <a:r>
              <a:rPr lang="en-US" sz="2600" b="1" dirty="0" smtClean="0"/>
              <a:t> </a:t>
            </a:r>
            <a:r>
              <a:rPr lang="ru-RU" sz="2600" b="1" dirty="0" smtClean="0"/>
              <a:t>идеологических панелей, используемых правящей партией</a:t>
            </a:r>
            <a:endParaRPr lang="hu-HU" sz="26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841153"/>
              </p:ext>
            </p:extLst>
          </p:nvPr>
        </p:nvGraphicFramePr>
        <p:xfrm>
          <a:off x="0" y="771550"/>
          <a:ext cx="9081120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7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6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ru-RU" sz="1600" b="1" i="1" noProof="0" dirty="0" smtClean="0"/>
                        <a:t>Лозунг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noProof="0" dirty="0" smtClean="0"/>
                        <a:t>Феномен, к которому относится</a:t>
                      </a:r>
                      <a:r>
                        <a:rPr lang="en-US" sz="1800" b="1" i="1" noProof="0" dirty="0" smtClean="0"/>
                        <a:t> </a:t>
                      </a:r>
                      <a:r>
                        <a:rPr lang="ru-RU" sz="1800" b="1" i="1" noProof="0" dirty="0" smtClean="0"/>
                        <a:t>лозунг</a:t>
                      </a:r>
                      <a:endParaRPr lang="en-US" sz="18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noProof="0" dirty="0" smtClean="0"/>
                        <a:t>Функция</a:t>
                      </a:r>
                      <a:endParaRPr lang="en-US" sz="18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noProof="0" dirty="0" smtClean="0"/>
                        <a:t>Стигматизированные</a:t>
                      </a:r>
                      <a:r>
                        <a:rPr lang="en-US" sz="1800" b="1" i="1" baseline="0" noProof="0" dirty="0" smtClean="0"/>
                        <a:t> </a:t>
                      </a:r>
                      <a:r>
                        <a:rPr lang="ru-RU" sz="1800" b="1" i="1" baseline="0" noProof="0" dirty="0" smtClean="0"/>
                        <a:t>группы</a:t>
                      </a:r>
                      <a:endParaRPr lang="en-US" sz="1800" b="1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1824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Бог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noProof="0" dirty="0" smtClean="0"/>
                        <a:t>Моральная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п</a:t>
                      </a:r>
                      <a:r>
                        <a:rPr lang="en-US" sz="1400" b="1" baseline="0" noProof="0" dirty="0" smtClean="0"/>
                        <a:t>o</a:t>
                      </a:r>
                      <a:r>
                        <a:rPr lang="ru-RU" sz="1400" b="1" baseline="0" noProof="0" dirty="0" smtClean="0"/>
                        <a:t>зиция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noProof="0" dirty="0" smtClean="0"/>
                        <a:t>(</a:t>
                      </a:r>
                      <a:r>
                        <a:rPr lang="ru-RU" sz="1400" b="1" baseline="0" noProof="0" dirty="0" smtClean="0"/>
                        <a:t>1</a:t>
                      </a:r>
                      <a:r>
                        <a:rPr lang="en-US" sz="1400" b="1" baseline="0" noProof="0" dirty="0" smtClean="0"/>
                        <a:t>) </a:t>
                      </a:r>
                      <a:r>
                        <a:rPr lang="ru-RU" sz="1400" b="1" baseline="0" noProof="0" dirty="0" smtClean="0"/>
                        <a:t>Лишение оппонентов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м</a:t>
                      </a:r>
                      <a:r>
                        <a:rPr lang="en-US" sz="1400" b="1" noProof="0" dirty="0" smtClean="0"/>
                        <a:t>o</a:t>
                      </a:r>
                      <a:r>
                        <a:rPr lang="ru-RU" sz="1400" b="1" noProof="0" dirty="0" smtClean="0"/>
                        <a:t>р</a:t>
                      </a:r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льной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приемлемости</a:t>
                      </a:r>
                      <a:r>
                        <a:rPr lang="en-US" sz="1400" b="1" baseline="0" noProof="0" dirty="0" smtClean="0"/>
                        <a:t/>
                      </a:r>
                      <a:br>
                        <a:rPr lang="en-US" sz="1400" b="1" baseline="0" noProof="0" dirty="0" smtClean="0"/>
                      </a:br>
                      <a:r>
                        <a:rPr lang="en-US" sz="1400" b="1" baseline="0" noProof="0" dirty="0" smtClean="0"/>
                        <a:t>(</a:t>
                      </a:r>
                      <a:r>
                        <a:rPr lang="ru-RU" sz="1400" b="1" baseline="0" noProof="0" dirty="0" smtClean="0"/>
                        <a:t>2</a:t>
                      </a:r>
                      <a:r>
                        <a:rPr lang="en-US" sz="1400" b="1" baseline="0" noProof="0" dirty="0" smtClean="0"/>
                        <a:t>) </a:t>
                      </a:r>
                      <a:r>
                        <a:rPr lang="ru-RU" sz="1400" b="1" baseline="0" noProof="0" dirty="0" smtClean="0"/>
                        <a:t>Достижение необсуждаемости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конкурирующих политик</a:t>
                      </a:r>
                      <a:endParaRPr lang="hu-HU" sz="14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800" b="1" noProof="0" dirty="0" smtClean="0"/>
                        <a:t>  </a:t>
                      </a:r>
                      <a:r>
                        <a:rPr lang="ru-RU" sz="1400" b="1" noProof="0" dirty="0" smtClean="0"/>
                        <a:t>СПОР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A</a:t>
                      </a:r>
                      <a:r>
                        <a:rPr lang="ru-RU" sz="1400" b="1" noProof="0" dirty="0" smtClean="0"/>
                        <a:t>теисты</a:t>
                      </a:r>
                      <a:r>
                        <a:rPr lang="en-US" sz="1400" b="1" baseline="0" noProof="0" dirty="0" smtClean="0"/>
                        <a:t>, </a:t>
                      </a:r>
                      <a:r>
                        <a:rPr lang="ru-RU" sz="1400" b="1" baseline="0" noProof="0" dirty="0" smtClean="0"/>
                        <a:t>либералы и т. д.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2744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Нация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noProof="0" dirty="0" smtClean="0"/>
                        <a:t>Приемная политическая семья</a:t>
                      </a:r>
                      <a:r>
                        <a:rPr lang="en-US" sz="1400" b="1" noProof="0" dirty="0" smtClean="0"/>
                        <a:t> (</a:t>
                      </a:r>
                      <a:r>
                        <a:rPr lang="ru-RU" sz="1400" b="1" noProof="0" dirty="0" smtClean="0"/>
                        <a:t>п</a:t>
                      </a:r>
                      <a:r>
                        <a:rPr lang="en-US" sz="1400" b="1" noProof="0" dirty="0" smtClean="0"/>
                        <a:t>o</a:t>
                      </a:r>
                      <a:r>
                        <a:rPr lang="ru-RU" sz="1400" b="1" noProof="0" dirty="0" smtClean="0"/>
                        <a:t>литико-экономический клан</a:t>
                      </a:r>
                      <a:r>
                        <a:rPr lang="en-US" sz="1400" b="1" baseline="0" noProof="0" dirty="0" smtClean="0"/>
                        <a:t>)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(</a:t>
                      </a:r>
                      <a:r>
                        <a:rPr lang="ru-RU" sz="1400" b="1" noProof="0" dirty="0" smtClean="0"/>
                        <a:t>1</a:t>
                      </a:r>
                      <a:r>
                        <a:rPr lang="en-US" sz="1400" b="1" noProof="0" dirty="0" smtClean="0"/>
                        <a:t>)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Исключение оппозиции из нации</a:t>
                      </a:r>
                      <a:r>
                        <a:rPr lang="en-US" sz="1400" b="1" baseline="0" noProof="0" dirty="0" smtClean="0"/>
                        <a:t/>
                      </a:r>
                      <a:br>
                        <a:rPr lang="en-US" sz="1400" b="1" baseline="0" noProof="0" dirty="0" smtClean="0"/>
                      </a:br>
                      <a:r>
                        <a:rPr lang="en-US" sz="1400" b="1" baseline="0" noProof="0" dirty="0" smtClean="0"/>
                        <a:t>(</a:t>
                      </a:r>
                      <a:r>
                        <a:rPr lang="ru-RU" sz="1400" b="1" baseline="0" noProof="0" dirty="0" smtClean="0"/>
                        <a:t>2</a:t>
                      </a:r>
                      <a:r>
                        <a:rPr lang="en-US" sz="1400" b="1" baseline="0" noProof="0" dirty="0" smtClean="0"/>
                        <a:t>) </a:t>
                      </a:r>
                      <a:r>
                        <a:rPr lang="ru-RU" sz="1400" b="1" baseline="0" noProof="0" dirty="0" smtClean="0"/>
                        <a:t>Уничтожение общественной ответственности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власти</a:t>
                      </a:r>
                      <a:endParaRPr lang="hu-HU" sz="14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800" b="1" noProof="0" dirty="0" smtClean="0"/>
                        <a:t> 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ru-RU" sz="1400" b="1" noProof="0" dirty="0" smtClean="0"/>
                        <a:t>ИСКЛЮЧЕНИЕ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O</a:t>
                      </a:r>
                      <a:r>
                        <a:rPr lang="ru-RU" sz="1400" b="1" noProof="0" dirty="0" smtClean="0"/>
                        <a:t>ппозиционные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партии</a:t>
                      </a:r>
                      <a:r>
                        <a:rPr lang="en-US" sz="1400" b="1" noProof="0" dirty="0" smtClean="0"/>
                        <a:t>, </a:t>
                      </a:r>
                      <a:r>
                        <a:rPr lang="ru-RU" sz="1400" b="1" noProof="0" dirty="0" smtClean="0"/>
                        <a:t>гражданское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ru-RU" sz="1400" b="1" noProof="0" dirty="0" smtClean="0"/>
                        <a:t>общество</a:t>
                      </a:r>
                      <a:r>
                        <a:rPr lang="en-US" sz="1400" b="1" baseline="0" noProof="0" dirty="0" smtClean="0"/>
                        <a:t> (</a:t>
                      </a:r>
                      <a:r>
                        <a:rPr lang="ru-RU" sz="1400" b="1" baseline="0" noProof="0" dirty="0" smtClean="0"/>
                        <a:t>НПО</a:t>
                      </a:r>
                      <a:r>
                        <a:rPr lang="en-US" sz="1400" b="1" baseline="0" noProof="0" dirty="0" smtClean="0"/>
                        <a:t>, </a:t>
                      </a:r>
                      <a:r>
                        <a:rPr lang="ru-RU" sz="1400" b="1" baseline="0" noProof="0" dirty="0" smtClean="0"/>
                        <a:t>интеллектуалы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и т. д.</a:t>
                      </a:r>
                      <a:r>
                        <a:rPr lang="en-US" sz="1400" b="1" baseline="0" noProof="0" dirty="0" smtClean="0"/>
                        <a:t>), </a:t>
                      </a:r>
                      <a:r>
                        <a:rPr lang="ru-RU" sz="1400" b="1" baseline="0" noProof="0" dirty="0" smtClean="0"/>
                        <a:t>международные организации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979">
                <a:tc>
                  <a:txBody>
                    <a:bodyPr/>
                    <a:lstStyle/>
                    <a:p>
                      <a:r>
                        <a:rPr lang="ru-RU" sz="1800" b="1" i="0" u="none" noProof="0" dirty="0" smtClean="0"/>
                        <a:t>Семья</a:t>
                      </a:r>
                      <a:endParaRPr lang="en-US" sz="1800" b="1" i="0" u="non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noProof="0" dirty="0" smtClean="0"/>
                        <a:t>Патриархальная семья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(</a:t>
                      </a:r>
                      <a:r>
                        <a:rPr lang="ru-RU" sz="1400" b="1" noProof="0" dirty="0" smtClean="0"/>
                        <a:t>1</a:t>
                      </a:r>
                      <a:r>
                        <a:rPr lang="en-US" sz="1400" b="1" noProof="0" dirty="0" smtClean="0"/>
                        <a:t>) </a:t>
                      </a:r>
                      <a:r>
                        <a:rPr lang="ru-RU" sz="1400" b="1" noProof="0" dirty="0" smtClean="0"/>
                        <a:t>Стигматизация</a:t>
                      </a:r>
                      <a:r>
                        <a:rPr lang="en-US" sz="1400" b="1" noProof="0" dirty="0" smtClean="0"/>
                        <a:t> a</a:t>
                      </a:r>
                      <a:r>
                        <a:rPr lang="ru-RU" sz="1400" b="1" noProof="0" dirty="0" smtClean="0"/>
                        <a:t>льтернативных</a:t>
                      </a:r>
                      <a:r>
                        <a:rPr lang="ru-RU" sz="1400" b="1" baseline="0" noProof="0" dirty="0" smtClean="0"/>
                        <a:t> образов жизни</a:t>
                      </a:r>
                      <a:endParaRPr lang="en-US" sz="1400" b="1" noProof="0" dirty="0" smtClean="0"/>
                    </a:p>
                    <a:p>
                      <a:r>
                        <a:rPr lang="en-US" sz="1400" b="1" noProof="0" dirty="0" smtClean="0"/>
                        <a:t>(</a:t>
                      </a:r>
                      <a:r>
                        <a:rPr lang="ru-RU" sz="1400" b="1" noProof="0" dirty="0" smtClean="0"/>
                        <a:t>2</a:t>
                      </a:r>
                      <a:r>
                        <a:rPr lang="en-US" sz="1400" b="1" noProof="0" dirty="0" smtClean="0"/>
                        <a:t>)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Распространение на нацию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культурных образцов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патриархального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господства</a:t>
                      </a:r>
                      <a:endParaRPr lang="hu-HU" sz="1400" b="1" baseline="0" noProof="0" dirty="0" smtClean="0"/>
                    </a:p>
                    <a:p>
                      <a:r>
                        <a:rPr lang="hu-HU" sz="1800" b="1" baseline="0" noProof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ru-RU" sz="1400" b="1" baseline="0" noProof="0" dirty="0" smtClean="0">
                          <a:sym typeface="Wingdings" pitchFamily="2" charset="2"/>
                        </a:rPr>
                        <a:t>ГОСПОДСТВО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M</a:t>
                      </a:r>
                      <a:r>
                        <a:rPr lang="ru-RU" sz="1400" b="1" noProof="0" dirty="0" smtClean="0"/>
                        <a:t>еньшинства</a:t>
                      </a:r>
                      <a:r>
                        <a:rPr lang="en-US" sz="1400" b="1" noProof="0" dirty="0" smtClean="0"/>
                        <a:t> (</a:t>
                      </a:r>
                      <a:r>
                        <a:rPr lang="ru-RU" sz="1400" b="1" noProof="0" dirty="0" smtClean="0"/>
                        <a:t>одинокие</a:t>
                      </a:r>
                      <a:r>
                        <a:rPr lang="en-US" sz="1400" b="1" noProof="0" dirty="0" smtClean="0"/>
                        <a:t>, </a:t>
                      </a:r>
                      <a:r>
                        <a:rPr lang="ru-RU" sz="1400" b="1" noProof="0" dirty="0" smtClean="0"/>
                        <a:t>ЛГБТ</a:t>
                      </a:r>
                      <a:r>
                        <a:rPr lang="en-US" sz="1400" b="1" noProof="0" dirty="0" smtClean="0"/>
                        <a:t>, </a:t>
                      </a:r>
                      <a:r>
                        <a:rPr lang="ru-RU" sz="1400" b="1" noProof="0" dirty="0" smtClean="0"/>
                        <a:t>бездомные</a:t>
                      </a:r>
                      <a:r>
                        <a:rPr lang="en-US" sz="1400" b="1" noProof="0" dirty="0" smtClean="0"/>
                        <a:t>,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безработные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ru-RU" sz="1400" b="1" baseline="0" noProof="0" dirty="0" smtClean="0"/>
                        <a:t>и т. д.</a:t>
                      </a:r>
                      <a:r>
                        <a:rPr lang="en-US" sz="1400" b="1" baseline="0" noProof="0" dirty="0" smtClean="0"/>
                        <a:t>)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16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936103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A</a:t>
            </a:r>
            <a:r>
              <a:rPr lang="ru-RU" sz="3200" b="1" dirty="0" smtClean="0"/>
              <a:t>втономия гражданского общества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Group 102"/>
          <p:cNvGrpSpPr>
            <a:grpSpLocks/>
          </p:cNvGrpSpPr>
          <p:nvPr/>
        </p:nvGrpSpPr>
        <p:grpSpPr bwMode="auto">
          <a:xfrm>
            <a:off x="251520" y="1400744"/>
            <a:ext cx="4101252" cy="3260593"/>
            <a:chOff x="9558" y="4227"/>
            <a:chExt cx="39375" cy="33997"/>
          </a:xfrm>
        </p:grpSpPr>
        <p:grpSp>
          <p:nvGrpSpPr>
            <p:cNvPr id="22" name="Csoportba foglalás 262"/>
            <p:cNvGrpSpPr>
              <a:grpSpLocks/>
            </p:cNvGrpSpPr>
            <p:nvPr/>
          </p:nvGrpSpPr>
          <p:grpSpPr bwMode="auto">
            <a:xfrm>
              <a:off x="9558" y="4227"/>
              <a:ext cx="39375" cy="33997"/>
              <a:chOff x="9558" y="4227"/>
              <a:chExt cx="39375" cy="33997"/>
            </a:xfrm>
          </p:grpSpPr>
          <p:grpSp>
            <p:nvGrpSpPr>
              <p:cNvPr id="24" name="Csoportba foglalás 26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26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27" name="Szabadkézi sokszög 265"/>
                <p:cNvSpPr>
                  <a:spLocks/>
                </p:cNvSpPr>
                <p:nvPr/>
              </p:nvSpPr>
              <p:spPr bwMode="auto">
                <a:xfrm>
                  <a:off x="33482" y="15181"/>
                  <a:ext cx="2881" cy="7862"/>
                </a:xfrm>
                <a:custGeom>
                  <a:avLst/>
                  <a:gdLst>
                    <a:gd name="T0" fmla="*/ 1771 w 468630"/>
                    <a:gd name="T1" fmla="*/ 5692 h 1085850"/>
                    <a:gd name="T2" fmla="*/ 432 w 468630"/>
                    <a:gd name="T3" fmla="*/ 245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8" name="Szövegdoboz 70"/>
                <p:cNvSpPr txBox="1">
                  <a:spLocks noChangeArrowheads="1"/>
                </p:cNvSpPr>
                <p:nvPr/>
              </p:nvSpPr>
              <p:spPr bwMode="auto">
                <a:xfrm>
                  <a:off x="33481" y="15179"/>
                  <a:ext cx="9261" cy="48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Не существует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9" name="Szövegdoboz 71"/>
                <p:cNvSpPr txBox="1">
                  <a:spLocks noChangeArrowheads="1"/>
                </p:cNvSpPr>
                <p:nvPr/>
              </p:nvSpPr>
              <p:spPr bwMode="auto">
                <a:xfrm>
                  <a:off x="18053" y="15332"/>
                  <a:ext cx="8478" cy="2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Свободно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0" name="Szövegdoboz 72"/>
                <p:cNvSpPr txBox="1">
                  <a:spLocks noChangeArrowheads="1"/>
                </p:cNvSpPr>
                <p:nvPr/>
              </p:nvSpPr>
              <p:spPr bwMode="auto">
                <a:xfrm>
                  <a:off x="26531" y="21815"/>
                  <a:ext cx="11122" cy="2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Притесняется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5" name="Szövegdoboz 66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23" name="Szabadkézi sokszög 270"/>
            <p:cNvSpPr>
              <a:spLocks/>
            </p:cNvSpPr>
            <p:nvPr/>
          </p:nvSpPr>
          <p:spPr bwMode="auto">
            <a:xfrm>
              <a:off x="26535" y="15181"/>
              <a:ext cx="1187" cy="14857"/>
            </a:xfrm>
            <a:custGeom>
              <a:avLst/>
              <a:gdLst>
                <a:gd name="T0" fmla="*/ 0 w 662940"/>
                <a:gd name="T1" fmla="*/ 21458 h 1028700"/>
                <a:gd name="T2" fmla="*/ 143 w 662940"/>
                <a:gd name="T3" fmla="*/ 10729 h 1028700"/>
                <a:gd name="T4" fmla="*/ 213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302318"/>
              </p:ext>
            </p:extLst>
          </p:nvPr>
        </p:nvGraphicFramePr>
        <p:xfrm>
          <a:off x="4644008" y="1851670"/>
          <a:ext cx="4392487" cy="2637622"/>
        </p:xfrm>
        <a:graphic>
          <a:graphicData uri="http://schemas.openxmlformats.org/drawingml/2006/table">
            <a:tbl>
              <a:tblPr/>
              <a:tblGrid>
                <a:gridCol w="146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1162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8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Гражданское общество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9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существует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но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его</a:t>
                      </a:r>
                      <a:r>
                        <a:rPr lang="ru-RU" sz="1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автономия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подорвана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не может существовать законно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Свободно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Притесняется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1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latin typeface="Calibri"/>
                          <a:ea typeface="Calibri"/>
                          <a:cs typeface="Times New Roman"/>
                        </a:rPr>
                        <a:t>Не существует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236561"/>
            <a:ext cx="9144000" cy="103158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Первичные траектории посткоммунистических</a:t>
            </a:r>
            <a:r>
              <a:rPr lang="hu-HU" sz="2800" b="1" dirty="0" smtClean="0"/>
              <a:t> </a:t>
            </a:r>
            <a:r>
              <a:rPr lang="ru-RU" sz="2800" b="1" dirty="0" smtClean="0"/>
              <a:t>режимов</a:t>
            </a:r>
            <a:endParaRPr lang="hu-HU" sz="28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505317"/>
              </p:ext>
            </p:extLst>
          </p:nvPr>
        </p:nvGraphicFramePr>
        <p:xfrm>
          <a:off x="35497" y="483518"/>
          <a:ext cx="4249307" cy="4625761"/>
        </p:xfrm>
        <a:graphic>
          <a:graphicData uri="http://schemas.openxmlformats.org/drawingml/2006/table">
            <a:tbl>
              <a:tblPr/>
              <a:tblGrid>
                <a:gridCol w="1440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8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81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Первичные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траектории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от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4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Эстония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Польша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Венгрия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ммунистическая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диктатура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Либеральная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демократия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6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Однопирамидальная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ультипирамидаль-ная непатрональная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061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Румыния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Украина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ммунистическая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Патрональная демократия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Однопирамидальная</a:t>
                      </a:r>
                      <a:endParaRPr lang="en-US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ru-RU" sz="9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неформальная</a:t>
                      </a:r>
                      <a:r>
                        <a:rPr lang="en-US" sz="9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05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US" sz="1200" b="1" dirty="0" err="1" smtClean="0">
                          <a:latin typeface="Calibri"/>
                          <a:ea typeface="Calibri"/>
                          <a:cs typeface="Times New Roman"/>
                        </a:rPr>
                        <a:t>Ka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захстан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ммунистическая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Патрональная автократия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Однопирамидальная</a:t>
                      </a:r>
                      <a:endParaRPr lang="en-US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Однопирамидальнаянеформальная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576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Смена модели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b="1" dirty="0" smtClean="0">
                          <a:latin typeface="Calibri"/>
                          <a:ea typeface="Calibri"/>
                          <a:cs typeface="Times New Roman"/>
                        </a:rPr>
                        <a:t>Китай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ммунистическая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Calibri"/>
                          <a:ea typeface="Calibri"/>
                          <a:cs typeface="Times New Roman"/>
                        </a:rPr>
                        <a:t>Диктатура, использующая рынок</a:t>
                      </a:r>
                      <a:endParaRPr lang="en-US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9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Однопирамидальная</a:t>
                      </a:r>
                      <a:endParaRPr lang="en-US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Однопирамидальная</a:t>
                      </a:r>
                      <a:endParaRPr lang="en-US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бюрократическая</a:t>
                      </a:r>
                      <a:r>
                        <a:rPr lang="en-US" sz="9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20148" marR="120148" marT="60074" marB="6007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5" name="Diagram 54"/>
          <p:cNvGraphicFramePr/>
          <p:nvPr>
            <p:extLst>
              <p:ext uri="{D42A27DB-BD31-4B8C-83A1-F6EECF244321}">
                <p14:modId xmlns:p14="http://schemas.microsoft.com/office/powerpoint/2010/main" val="3825934019"/>
              </p:ext>
            </p:extLst>
          </p:nvPr>
        </p:nvGraphicFramePr>
        <p:xfrm>
          <a:off x="3923928" y="1851562"/>
          <a:ext cx="5400600" cy="2719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6" name="Csoportba foglalás 14"/>
          <p:cNvGrpSpPr>
            <a:grpSpLocks/>
          </p:cNvGrpSpPr>
          <p:nvPr/>
        </p:nvGrpSpPr>
        <p:grpSpPr bwMode="auto">
          <a:xfrm>
            <a:off x="5546797" y="2211710"/>
            <a:ext cx="2049539" cy="1497528"/>
            <a:chOff x="24482" y="5725"/>
            <a:chExt cx="32356" cy="24201"/>
          </a:xfrm>
        </p:grpSpPr>
        <p:grpSp>
          <p:nvGrpSpPr>
            <p:cNvPr id="57" name="Csoportba foglalás 312"/>
            <p:cNvGrpSpPr>
              <a:grpSpLocks/>
            </p:cNvGrpSpPr>
            <p:nvPr/>
          </p:nvGrpSpPr>
          <p:grpSpPr bwMode="auto">
            <a:xfrm>
              <a:off x="24482" y="5725"/>
              <a:ext cx="31833" cy="24201"/>
              <a:chOff x="24482" y="5725"/>
              <a:chExt cx="31832" cy="24201"/>
            </a:xfrm>
          </p:grpSpPr>
          <p:sp>
            <p:nvSpPr>
              <p:cNvPr id="59" name="Oval 12"/>
              <p:cNvSpPr>
                <a:spLocks noChangeArrowheads="1"/>
              </p:cNvSpPr>
              <p:nvPr/>
            </p:nvSpPr>
            <p:spPr bwMode="auto">
              <a:xfrm>
                <a:off x="55352" y="5725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 flipH="1" flipV="1">
                <a:off x="40510" y="28965"/>
                <a:ext cx="962" cy="961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61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40991" y="6546"/>
                <a:ext cx="14502" cy="22419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2" name="Oval 12"/>
              <p:cNvSpPr>
                <a:spLocks noChangeArrowheads="1"/>
              </p:cNvSpPr>
              <p:nvPr/>
            </p:nvSpPr>
            <p:spPr bwMode="auto">
              <a:xfrm>
                <a:off x="50048" y="15508"/>
                <a:ext cx="961" cy="961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63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50528" y="6687"/>
                <a:ext cx="5305" cy="8821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9" name="Oval 12"/>
              <p:cNvSpPr>
                <a:spLocks noChangeArrowheads="1"/>
              </p:cNvSpPr>
              <p:nvPr/>
            </p:nvSpPr>
            <p:spPr bwMode="auto">
              <a:xfrm>
                <a:off x="33123" y="17281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71" name="Oval 12"/>
              <p:cNvSpPr>
                <a:spLocks noChangeArrowheads="1"/>
              </p:cNvSpPr>
              <p:nvPr/>
            </p:nvSpPr>
            <p:spPr bwMode="auto">
              <a:xfrm>
                <a:off x="24482" y="5760"/>
                <a:ext cx="962" cy="962"/>
              </a:xfrm>
              <a:prstGeom prst="ellipse">
                <a:avLst/>
              </a:prstGeom>
              <a:solidFill>
                <a:srgbClr val="000000"/>
              </a:solidFill>
              <a:ln w="25400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cxnSp>
            <p:nvCxnSpPr>
              <p:cNvPr id="72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25303" y="5866"/>
                <a:ext cx="30190" cy="35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74" name="Straight Arrow Connector 21"/>
              <p:cNvCxnSpPr>
                <a:cxnSpLocks noChangeShapeType="1"/>
              </p:cNvCxnSpPr>
              <p:nvPr/>
            </p:nvCxnSpPr>
            <p:spPr bwMode="auto">
              <a:xfrm flipH="1">
                <a:off x="33539" y="6546"/>
                <a:ext cx="21954" cy="10910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75" name="TextBox 51"/>
              <p:cNvSpPr txBox="1">
                <a:spLocks noChangeArrowheads="1"/>
              </p:cNvSpPr>
              <p:nvPr/>
            </p:nvSpPr>
            <p:spPr bwMode="auto">
              <a:xfrm>
                <a:off x="37567" y="6466"/>
                <a:ext cx="5103" cy="39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A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6" name="TextBox 52"/>
              <p:cNvSpPr txBox="1">
                <a:spLocks noChangeArrowheads="1"/>
              </p:cNvSpPr>
              <p:nvPr/>
            </p:nvSpPr>
            <p:spPr bwMode="auto">
              <a:xfrm rot="20088738">
                <a:off x="39903" y="11027"/>
                <a:ext cx="3536" cy="25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lang="hu-HU" sz="1000" b="1" dirty="0" smtClean="0">
                    <a:solidFill>
                      <a:srgbClr val="000000"/>
                    </a:solidFill>
                    <a:latin typeface="Calibri" pitchFamily="34" charset="0"/>
                  </a:rPr>
                  <a:t>B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7" name="TextBox 53"/>
              <p:cNvSpPr txBox="1">
                <a:spLocks noChangeArrowheads="1"/>
              </p:cNvSpPr>
              <p:nvPr/>
            </p:nvSpPr>
            <p:spPr bwMode="auto">
              <a:xfrm rot="18339948">
                <a:off x="43125" y="19367"/>
                <a:ext cx="3610" cy="3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0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58" name="TextBox 54"/>
            <p:cNvSpPr txBox="1">
              <a:spLocks noChangeArrowheads="1"/>
            </p:cNvSpPr>
            <p:nvPr/>
          </p:nvSpPr>
          <p:spPr bwMode="auto">
            <a:xfrm rot="17996047">
              <a:off x="53499" y="8724"/>
              <a:ext cx="3400" cy="3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Эстония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500002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6"/>
          </p:cNvCxnSpPr>
          <p:nvPr/>
        </p:nvCxnSpPr>
        <p:spPr>
          <a:xfrm flipH="1" flipV="1">
            <a:off x="3059832" y="1779662"/>
            <a:ext cx="2109323" cy="338949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2843808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1992-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124384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Румыния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005117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3785727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491880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3635896" y="293179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3419872" y="271576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3929743" y="1851670"/>
            <a:ext cx="1794385" cy="79208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2"/>
            <a:endCxn id="9" idx="6"/>
          </p:cNvCxnSpPr>
          <p:nvPr/>
        </p:nvCxnSpPr>
        <p:spPr>
          <a:xfrm flipH="1">
            <a:off x="3635896" y="2643758"/>
            <a:ext cx="149831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0"/>
          </p:cNvCxnSpPr>
          <p:nvPr/>
        </p:nvCxnSpPr>
        <p:spPr>
          <a:xfrm>
            <a:off x="3614805" y="2694675"/>
            <a:ext cx="93099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1"/>
            <a:endCxn id="11" idx="5"/>
          </p:cNvCxnSpPr>
          <p:nvPr/>
        </p:nvCxnSpPr>
        <p:spPr>
          <a:xfrm flipH="1" flipV="1">
            <a:off x="3542797" y="2838691"/>
            <a:ext cx="114190" cy="114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1947-19</a:t>
            </a:r>
            <a:r>
              <a:rPr lang="en-US" sz="900" b="1" dirty="0" smtClean="0"/>
              <a:t>8</a:t>
            </a:r>
            <a:r>
              <a:rPr lang="hu-HU" sz="900" b="1" dirty="0" smtClean="0"/>
              <a:t>9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3707904" y="26289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1989-19</a:t>
            </a:r>
            <a:r>
              <a:rPr lang="en-US" sz="900" b="1" dirty="0" smtClean="0"/>
              <a:t>9</a:t>
            </a:r>
            <a:r>
              <a:rPr lang="hu-HU" sz="900" b="1" dirty="0"/>
              <a:t>6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3347864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</a:t>
            </a:r>
            <a:r>
              <a:rPr lang="hu-HU" sz="900" b="1" dirty="0" smtClean="0"/>
              <a:t>6-2008</a:t>
            </a:r>
          </a:p>
        </p:txBody>
      </p:sp>
      <p:sp>
        <p:nvSpPr>
          <p:cNvPr id="32" name="TextBox 47"/>
          <p:cNvSpPr txBox="1"/>
          <p:nvPr/>
        </p:nvSpPr>
        <p:spPr>
          <a:xfrm>
            <a:off x="3131840" y="257175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14-</a:t>
            </a:r>
          </a:p>
        </p:txBody>
      </p:sp>
      <p:sp>
        <p:nvSpPr>
          <p:cNvPr id="33" name="TextBox 47"/>
          <p:cNvSpPr txBox="1"/>
          <p:nvPr/>
        </p:nvSpPr>
        <p:spPr>
          <a:xfrm>
            <a:off x="3563888" y="298899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</a:t>
            </a:r>
            <a:r>
              <a:rPr lang="hu-HU" sz="900" b="1" dirty="0" smtClean="0"/>
              <a:t>08</a:t>
            </a:r>
            <a:r>
              <a:rPr lang="en-US" sz="900" b="1" dirty="0" smtClean="0"/>
              <a:t>-</a:t>
            </a:r>
            <a:r>
              <a:rPr lang="hu-HU" sz="900" b="1" dirty="0" smtClean="0"/>
              <a:t>2014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195590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85725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Ось «демократия</a:t>
            </a:r>
            <a:r>
              <a:rPr lang="en-US" sz="3400" b="1" dirty="0" smtClean="0"/>
              <a:t>—</a:t>
            </a:r>
            <a:r>
              <a:rPr lang="ru-RU" sz="3400" b="1" dirty="0" smtClean="0"/>
              <a:t>диктатура»</a:t>
            </a:r>
            <a:endParaRPr lang="en-US" sz="3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612068" y="273725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/>
              <a:t>Либеральнаяд</a:t>
            </a:r>
            <a:r>
              <a:rPr lang="en-US" b="1" dirty="0"/>
              <a:t>e</a:t>
            </a:r>
            <a:r>
              <a:rPr lang="ru-RU" b="1" dirty="0"/>
              <a:t>м</a:t>
            </a:r>
            <a:r>
              <a:rPr lang="en-US" b="1" dirty="0"/>
              <a:t>o</a:t>
            </a:r>
            <a:r>
              <a:rPr lang="ru-RU" b="1" dirty="0"/>
              <a:t>кр</a:t>
            </a:r>
            <a:r>
              <a:rPr lang="en-US" b="1" dirty="0"/>
              <a:t>a</a:t>
            </a:r>
            <a:r>
              <a:rPr lang="ru-RU" b="1" dirty="0"/>
              <a:t>тия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498136" y="2733823"/>
            <a:ext cx="1793943" cy="5645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К</a:t>
            </a:r>
            <a:r>
              <a:rPr lang="en-US" b="1" dirty="0" smtClean="0"/>
              <a:t>o</a:t>
            </a:r>
            <a:r>
              <a:rPr lang="ru-RU" b="1" dirty="0" smtClean="0"/>
              <a:t>мпетитвный</a:t>
            </a:r>
            <a:r>
              <a:rPr lang="en-US" b="1" dirty="0" smtClean="0"/>
              <a:t> a</a:t>
            </a:r>
            <a:r>
              <a:rPr lang="ru-RU" b="1" dirty="0" smtClean="0"/>
              <a:t>вторитаризм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184576" y="2737251"/>
            <a:ext cx="1656184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Г</a:t>
            </a:r>
            <a:r>
              <a:rPr lang="en-US" b="1" dirty="0" smtClean="0"/>
              <a:t>e</a:t>
            </a:r>
            <a:r>
              <a:rPr lang="ru-RU" b="1" dirty="0"/>
              <a:t>г</a:t>
            </a:r>
            <a:r>
              <a:rPr lang="en-US" b="1" dirty="0" smtClean="0"/>
              <a:t>e</a:t>
            </a:r>
            <a:r>
              <a:rPr lang="ru-RU" b="1" dirty="0" smtClean="0"/>
              <a:t>м</a:t>
            </a:r>
            <a:r>
              <a:rPr lang="en-US" b="1" dirty="0" smtClean="0"/>
              <a:t>o</a:t>
            </a:r>
            <a:r>
              <a:rPr lang="ru-RU" b="1" dirty="0" smtClean="0"/>
              <a:t>нный</a:t>
            </a:r>
            <a:r>
              <a:rPr lang="en-US" b="1" dirty="0" smtClean="0"/>
              <a:t> a</a:t>
            </a:r>
            <a:r>
              <a:rPr lang="ru-RU" b="1" dirty="0" smtClean="0"/>
              <a:t>вторит</a:t>
            </a:r>
            <a:r>
              <a:rPr lang="en-US" b="1" dirty="0" smtClean="0"/>
              <a:t>a</a:t>
            </a:r>
            <a:r>
              <a:rPr lang="ru-RU" b="1" dirty="0" smtClean="0"/>
              <a:t>ризм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840760" y="2737251"/>
            <a:ext cx="1681806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Закрытый</a:t>
            </a:r>
            <a:r>
              <a:rPr lang="en-US" b="1" dirty="0" smtClean="0"/>
              <a:t> a</a:t>
            </a:r>
            <a:r>
              <a:rPr lang="ru-RU" b="1" dirty="0" smtClean="0"/>
              <a:t>вторитаризм</a:t>
            </a:r>
            <a:endParaRPr lang="hu-HU" b="1" dirty="0"/>
          </a:p>
        </p:txBody>
      </p:sp>
      <p:sp>
        <p:nvSpPr>
          <p:cNvPr id="15" name="Téglalap 14"/>
          <p:cNvSpPr/>
          <p:nvPr/>
        </p:nvSpPr>
        <p:spPr>
          <a:xfrm>
            <a:off x="0" y="3723878"/>
            <a:ext cx="90364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1400" b="1" i="1" dirty="0" smtClean="0"/>
              <a:t>Первая</a:t>
            </a:r>
            <a:r>
              <a:rPr lang="en-US" sz="1400" b="1" i="1" dirty="0" smtClean="0"/>
              <a:t> </a:t>
            </a:r>
            <a:r>
              <a:rPr lang="ru-RU" sz="1400" b="1" i="1" dirty="0" smtClean="0"/>
              <a:t>классификация</a:t>
            </a:r>
            <a:r>
              <a:rPr lang="en-US" sz="1400" b="1" i="1" dirty="0" smtClean="0"/>
              <a:t>: </a:t>
            </a:r>
            <a:r>
              <a:rPr lang="en-US" sz="1400" dirty="0" smtClean="0"/>
              <a:t>Larry Diamond, “Thinking About Hybrid Regimes,” </a:t>
            </a:r>
            <a:r>
              <a:rPr lang="en-US" sz="1400" i="1" dirty="0" smtClean="0"/>
              <a:t>Journal of Democracy</a:t>
            </a:r>
            <a:r>
              <a:rPr lang="en-US" sz="1400" dirty="0" smtClean="0"/>
              <a:t> 13, no. 2 (April 2002): 21.</a:t>
            </a:r>
            <a:endParaRPr lang="en-US" sz="1400" i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1400" b="1" i="1" dirty="0" smtClean="0"/>
              <a:t>Вторая кл</a:t>
            </a:r>
            <a:r>
              <a:rPr lang="en-US" sz="1400" b="1" i="1" dirty="0" smtClean="0"/>
              <a:t>a</a:t>
            </a:r>
            <a:r>
              <a:rPr lang="ru-RU" sz="1400" b="1" i="1" dirty="0" smtClean="0"/>
              <a:t>ссификация</a:t>
            </a:r>
            <a:r>
              <a:rPr lang="en-US" sz="1400" dirty="0" smtClean="0"/>
              <a:t>: Marc </a:t>
            </a:r>
            <a:r>
              <a:rPr lang="en-US" sz="1400" dirty="0" err="1" smtClean="0"/>
              <a:t>Morjé</a:t>
            </a:r>
            <a:r>
              <a:rPr lang="en-US" sz="1400" dirty="0" smtClean="0"/>
              <a:t> Howard and Philip G. </a:t>
            </a:r>
            <a:r>
              <a:rPr lang="en-US" sz="1400" dirty="0" err="1" smtClean="0"/>
              <a:t>Roessler</a:t>
            </a:r>
            <a:r>
              <a:rPr lang="en-US" sz="1400" dirty="0" smtClean="0"/>
              <a:t>, “Liberalizing Electoral Outcomes in Competitive Authoritarian Regimes,” </a:t>
            </a:r>
            <a:r>
              <a:rPr lang="en-US" sz="1400" i="1" dirty="0" smtClean="0"/>
              <a:t>American Journal of Political Science</a:t>
            </a:r>
            <a:r>
              <a:rPr lang="en-US" sz="1400" dirty="0" smtClean="0"/>
              <a:t> 50, no. 2 (April 1, 2006): 367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400" b="1" i="1" dirty="0" smtClean="0"/>
              <a:t>T</a:t>
            </a:r>
            <a:r>
              <a:rPr lang="ru-RU" sz="1400" b="1" i="1" dirty="0" smtClean="0"/>
              <a:t>ретья</a:t>
            </a:r>
            <a:r>
              <a:rPr lang="en-US" sz="1400" b="1" i="1" dirty="0" smtClean="0"/>
              <a:t> </a:t>
            </a:r>
            <a:r>
              <a:rPr lang="ru-RU" sz="1400" b="1" i="1" dirty="0" smtClean="0"/>
              <a:t>кл</a:t>
            </a:r>
            <a:r>
              <a:rPr lang="en-US" sz="1400" b="1" i="1" dirty="0" smtClean="0"/>
              <a:t>a</a:t>
            </a:r>
            <a:r>
              <a:rPr lang="ru-RU" sz="1400" b="1" i="1" dirty="0" smtClean="0"/>
              <a:t>ссифик</a:t>
            </a:r>
            <a:r>
              <a:rPr lang="en-US" sz="1400" b="1" i="1" dirty="0" smtClean="0"/>
              <a:t>a</a:t>
            </a:r>
            <a:r>
              <a:rPr lang="ru-RU" sz="1400" b="1" i="1" dirty="0" smtClean="0"/>
              <a:t>ция</a:t>
            </a:r>
            <a:r>
              <a:rPr lang="en-US" sz="1400" dirty="0" smtClean="0"/>
              <a:t>: </a:t>
            </a:r>
            <a:r>
              <a:rPr lang="en-US" sz="1400" dirty="0" err="1" smtClean="0"/>
              <a:t>János</a:t>
            </a:r>
            <a:r>
              <a:rPr lang="en-US" sz="1400" dirty="0" smtClean="0"/>
              <a:t> </a:t>
            </a:r>
            <a:r>
              <a:rPr lang="en-US" sz="1400" dirty="0" err="1" smtClean="0"/>
              <a:t>Kornai</a:t>
            </a:r>
            <a:r>
              <a:rPr lang="en-US" sz="1400" dirty="0" smtClean="0"/>
              <a:t>, “The System Paradigm Revisited,” </a:t>
            </a:r>
            <a:r>
              <a:rPr lang="en-US" sz="1400" i="1" dirty="0" err="1" smtClean="0"/>
              <a:t>Acta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Oeconomica</a:t>
            </a:r>
            <a:r>
              <a:rPr lang="en-US" sz="1400" dirty="0" smtClean="0"/>
              <a:t> 66, no. 4 (1, 2016): 565</a:t>
            </a:r>
            <a:endParaRPr lang="en-US" sz="1400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612068" y="3374871"/>
            <a:ext cx="136815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Демократия</a:t>
            </a:r>
            <a:endParaRPr lang="hu-HU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212668" y="3372603"/>
            <a:ext cx="1800000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A</a:t>
            </a:r>
            <a:r>
              <a:rPr lang="ru-RU" b="1" dirty="0" smtClean="0"/>
              <a:t>втократия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85576" y="2744329"/>
            <a:ext cx="1604441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Эл</a:t>
            </a:r>
            <a:r>
              <a:rPr lang="en-US" b="1" dirty="0" smtClean="0"/>
              <a:t>e</a:t>
            </a:r>
            <a:r>
              <a:rPr lang="ru-RU" b="1" dirty="0" smtClean="0"/>
              <a:t>кторальн</a:t>
            </a:r>
            <a:r>
              <a:rPr lang="en-US" b="1" dirty="0" smtClean="0"/>
              <a:t>a</a:t>
            </a:r>
            <a:r>
              <a:rPr lang="ru-RU" b="1" dirty="0" smtClean="0"/>
              <a:t>я</a:t>
            </a:r>
            <a:r>
              <a:rPr lang="en-US" b="1" dirty="0" smtClean="0"/>
              <a:t> </a:t>
            </a:r>
            <a:r>
              <a:rPr lang="ru-RU" b="1" dirty="0" smtClean="0"/>
              <a:t>демократия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732748" y="3374871"/>
            <a:ext cx="1800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Диктатура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1980220" y="2098471"/>
            <a:ext cx="4752528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b="1" dirty="0" smtClean="0"/>
              <a:t>Гибридные</a:t>
            </a:r>
            <a:r>
              <a:rPr lang="hu-HU" b="1" dirty="0" smtClean="0"/>
              <a:t> </a:t>
            </a:r>
            <a:r>
              <a:rPr lang="ru-RU" b="1" dirty="0"/>
              <a:t>р</a:t>
            </a:r>
            <a:r>
              <a:rPr lang="hu-HU" b="1" dirty="0" smtClean="0"/>
              <a:t>e</a:t>
            </a:r>
            <a:r>
              <a:rPr lang="ru-RU" b="1" dirty="0" smtClean="0"/>
              <a:t>жимы</a:t>
            </a:r>
            <a:endParaRPr lang="hu-HU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612068" y="209847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ru-RU" b="1" dirty="0" smtClean="0"/>
              <a:t>Либеральнаяд</a:t>
            </a:r>
            <a:r>
              <a:rPr lang="en-US" b="1" dirty="0" smtClean="0"/>
              <a:t>e</a:t>
            </a:r>
            <a:r>
              <a:rPr lang="ru-RU" b="1" dirty="0" smtClean="0"/>
              <a:t>м</a:t>
            </a:r>
            <a:r>
              <a:rPr lang="en-US" b="1" dirty="0" smtClean="0"/>
              <a:t>o</a:t>
            </a:r>
            <a:r>
              <a:rPr lang="ru-RU" b="1" dirty="0" smtClean="0"/>
              <a:t>кр</a:t>
            </a:r>
            <a:r>
              <a:rPr lang="en-US" b="1" dirty="0" smtClean="0"/>
              <a:t>a</a:t>
            </a:r>
            <a:r>
              <a:rPr lang="ru-RU" b="1" dirty="0" smtClean="0"/>
              <a:t>тия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6732748" y="2098471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noAutofit/>
          </a:bodyPr>
          <a:lstStyle/>
          <a:p>
            <a:pPr algn="ctr"/>
            <a:r>
              <a:rPr lang="ru-RU" b="1" dirty="0"/>
              <a:t>Диктатура</a:t>
            </a:r>
            <a:endParaRPr lang="hu-HU" b="1" dirty="0"/>
          </a:p>
        </p:txBody>
      </p:sp>
      <p:cxnSp>
        <p:nvCxnSpPr>
          <p:cNvPr id="21" name="Egyenes összekötő 20"/>
          <p:cNvCxnSpPr/>
          <p:nvPr/>
        </p:nvCxnSpPr>
        <p:spPr>
          <a:xfrm>
            <a:off x="612068" y="1851670"/>
            <a:ext cx="7920880" cy="0"/>
          </a:xfrm>
          <a:prstGeom prst="line">
            <a:avLst/>
          </a:prstGeom>
          <a:ln w="889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7544" y="105958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T</a:t>
            </a:r>
            <a:r>
              <a:rPr lang="ru-RU" b="1" dirty="0" smtClean="0"/>
              <a:t>р</a:t>
            </a:r>
            <a:r>
              <a:rPr lang="hu-HU" b="1" dirty="0" smtClean="0"/>
              <a:t>a</a:t>
            </a:r>
            <a:r>
              <a:rPr lang="ru-RU" b="1" dirty="0" smtClean="0"/>
              <a:t>нзитология</a:t>
            </a:r>
            <a:r>
              <a:rPr lang="hu-HU" b="1" dirty="0" smtClean="0"/>
              <a:t> </a:t>
            </a:r>
            <a:r>
              <a:rPr lang="ru-RU" b="1" dirty="0" smtClean="0"/>
              <a:t>заменена</a:t>
            </a:r>
            <a:r>
              <a:rPr lang="hu-HU" b="1" dirty="0" smtClean="0"/>
              <a:t> </a:t>
            </a:r>
            <a:r>
              <a:rPr lang="ru-RU" b="1" dirty="0" smtClean="0"/>
              <a:t>гибридологией</a:t>
            </a:r>
            <a:r>
              <a:rPr lang="hu-HU" b="1" dirty="0" smtClean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718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hu-HU" sz="3200" b="1" dirty="0" err="1" smtClean="0"/>
              <a:t>Ka</a:t>
            </a:r>
            <a:r>
              <a:rPr lang="ru-RU" sz="3200" b="1" dirty="0" smtClean="0"/>
              <a:t>захстан</a:t>
            </a:r>
            <a:endParaRPr lang="hu-HU" sz="3200" b="1" dirty="0"/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963706108"/>
              </p:ext>
            </p:extLst>
          </p:nvPr>
        </p:nvGraphicFramePr>
        <p:xfrm>
          <a:off x="596761" y="987574"/>
          <a:ext cx="7863671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659862" y="1487517"/>
            <a:ext cx="2450896" cy="2236361"/>
            <a:chOff x="33293" y="4971"/>
            <a:chExt cx="25752" cy="23491"/>
          </a:xfrm>
        </p:grpSpPr>
        <p:sp>
          <p:nvSpPr>
            <p:cNvPr id="311" name="Oval 12"/>
            <p:cNvSpPr>
              <a:spLocks noChangeArrowheads="1"/>
            </p:cNvSpPr>
            <p:nvPr/>
          </p:nvSpPr>
          <p:spPr bwMode="auto">
            <a:xfrm>
              <a:off x="54006" y="6480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Oval 12"/>
            <p:cNvSpPr>
              <a:spLocks noChangeArrowheads="1"/>
            </p:cNvSpPr>
            <p:nvPr/>
          </p:nvSpPr>
          <p:spPr bwMode="auto">
            <a:xfrm>
              <a:off x="48245" y="8640"/>
              <a:ext cx="1440" cy="1441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12"/>
            <p:cNvSpPr>
              <a:spLocks noChangeArrowheads="1"/>
            </p:cNvSpPr>
            <p:nvPr/>
          </p:nvSpPr>
          <p:spPr bwMode="auto">
            <a:xfrm>
              <a:off x="39091" y="19974"/>
              <a:ext cx="1440" cy="1441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Oval 12"/>
            <p:cNvSpPr>
              <a:spLocks noChangeArrowheads="1"/>
            </p:cNvSpPr>
            <p:nvPr/>
          </p:nvSpPr>
          <p:spPr bwMode="auto">
            <a:xfrm>
              <a:off x="40791" y="27022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76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49685" y="7200"/>
              <a:ext cx="4321" cy="2161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cxnSp>
          <p:nvCxnSpPr>
            <p:cNvPr id="77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40320" y="9868"/>
              <a:ext cx="8135" cy="10313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cxnSp>
          <p:nvCxnSpPr>
            <p:cNvPr id="79" name="Straight Arrow Connector 21"/>
            <p:cNvCxnSpPr>
              <a:cxnSpLocks noChangeShapeType="1"/>
            </p:cNvCxnSpPr>
            <p:nvPr/>
          </p:nvCxnSpPr>
          <p:spPr bwMode="auto">
            <a:xfrm>
              <a:off x="40320" y="21204"/>
              <a:ext cx="1191" cy="5818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80" name="TextBox 47"/>
            <p:cNvSpPr txBox="1">
              <a:spLocks noChangeArrowheads="1"/>
            </p:cNvSpPr>
            <p:nvPr/>
          </p:nvSpPr>
          <p:spPr bwMode="auto">
            <a:xfrm>
              <a:off x="49685" y="4971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64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Box 47"/>
            <p:cNvSpPr txBox="1">
              <a:spLocks noChangeArrowheads="1"/>
            </p:cNvSpPr>
            <p:nvPr/>
          </p:nvSpPr>
          <p:spPr bwMode="auto">
            <a:xfrm>
              <a:off x="43172" y="6706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85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TextBox 47"/>
            <p:cNvSpPr txBox="1">
              <a:spLocks noChangeArrowheads="1"/>
            </p:cNvSpPr>
            <p:nvPr/>
          </p:nvSpPr>
          <p:spPr bwMode="auto">
            <a:xfrm>
              <a:off x="33293" y="17871"/>
              <a:ext cx="9361" cy="2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92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4" name="TextBox 47"/>
            <p:cNvSpPr txBox="1">
              <a:spLocks noChangeArrowheads="1"/>
            </p:cNvSpPr>
            <p:nvPr/>
          </p:nvSpPr>
          <p:spPr bwMode="auto">
            <a:xfrm>
              <a:off x="42031" y="25767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1995</a:t>
              </a: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4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Китай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880693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4644008" y="1620838"/>
            <a:ext cx="1728192" cy="1469776"/>
            <a:chOff x="4644008" y="1620838"/>
            <a:chExt cx="1728192" cy="1469776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364088" y="228371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5220072" y="278777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5436096" y="249974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3"/>
              <a:endCxn id="8" idx="7"/>
            </p:cNvCxnSpPr>
            <p:nvPr/>
          </p:nvCxnSpPr>
          <p:spPr>
            <a:xfrm flipH="1">
              <a:off x="5487013" y="1902587"/>
              <a:ext cx="258206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4"/>
              <a:endCxn id="9" idx="0"/>
            </p:cNvCxnSpPr>
            <p:nvPr/>
          </p:nvCxnSpPr>
          <p:spPr>
            <a:xfrm flipH="1">
              <a:off x="5292080" y="2427734"/>
              <a:ext cx="144016" cy="36004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7"/>
              <a:endCxn id="10" idx="4"/>
            </p:cNvCxnSpPr>
            <p:nvPr/>
          </p:nvCxnSpPr>
          <p:spPr>
            <a:xfrm flipV="1">
              <a:off x="5342997" y="2643758"/>
              <a:ext cx="165107" cy="165107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1957-1978</a:t>
              </a:r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210369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</a:t>
              </a:r>
              <a:r>
                <a:rPr lang="hu-HU" sz="900" b="1" dirty="0" smtClean="0"/>
                <a:t>0-19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4644008" y="2859782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91</a:t>
              </a:r>
              <a:r>
                <a:rPr lang="hu-HU" sz="900" b="1" dirty="0" smtClean="0"/>
                <a:t>-2012</a:t>
              </a:r>
              <a:endParaRPr lang="en-US" sz="900" b="1" dirty="0" smtClean="0"/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5364088" y="234091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2012-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191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20537"/>
            <a:ext cx="9144000" cy="720079"/>
          </a:xfrm>
        </p:spPr>
        <p:txBody>
          <a:bodyPr>
            <a:normAutofit fontScale="90000"/>
          </a:bodyPr>
          <a:lstStyle/>
          <a:p>
            <a:r>
              <a:rPr lang="ru-RU" sz="3000" b="1" dirty="0" smtClean="0"/>
              <a:t>Вторичные траектории</a:t>
            </a:r>
            <a:r>
              <a:rPr lang="hu-HU" sz="3000" b="1" dirty="0" smtClean="0"/>
              <a:t> </a:t>
            </a:r>
            <a:r>
              <a:rPr lang="ru-RU" sz="3000" b="1" dirty="0" smtClean="0"/>
              <a:t>п</a:t>
            </a:r>
            <a:r>
              <a:rPr lang="hu-HU" sz="3000" b="1" dirty="0" smtClean="0"/>
              <a:t>o</a:t>
            </a:r>
            <a:r>
              <a:rPr lang="ru-RU" sz="3000" b="1" dirty="0" smtClean="0"/>
              <a:t>стк</a:t>
            </a:r>
            <a:r>
              <a:rPr lang="hu-HU" sz="3000" b="1" dirty="0" smtClean="0"/>
              <a:t>o</a:t>
            </a:r>
            <a:r>
              <a:rPr lang="ru-RU" sz="3000" b="1" dirty="0" smtClean="0"/>
              <a:t>ммунистических</a:t>
            </a:r>
            <a:r>
              <a:rPr lang="hu-HU" sz="3000" b="1" dirty="0" smtClean="0"/>
              <a:t> </a:t>
            </a:r>
            <a:r>
              <a:rPr lang="ru-RU" sz="3000" b="1" dirty="0" smtClean="0"/>
              <a:t>р</a:t>
            </a:r>
            <a:r>
              <a:rPr lang="hu-HU" sz="3000" b="1" dirty="0" smtClean="0"/>
              <a:t>e</a:t>
            </a:r>
            <a:r>
              <a:rPr lang="ru-RU" sz="3000" b="1" dirty="0" smtClean="0"/>
              <a:t>жимов</a:t>
            </a:r>
            <a:endParaRPr lang="hu-HU" sz="30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72079"/>
              </p:ext>
            </p:extLst>
          </p:nvPr>
        </p:nvGraphicFramePr>
        <p:xfrm>
          <a:off x="72008" y="627534"/>
          <a:ext cx="4211960" cy="4431549"/>
        </p:xfrm>
        <a:graphic>
          <a:graphicData uri="http://schemas.openxmlformats.org/drawingml/2006/table">
            <a:tbl>
              <a:tblPr/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2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Вторичные траектории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отход</a:t>
                      </a:r>
                      <a:r>
                        <a:rPr lang="ru-RU" sz="11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от д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кр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тии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alibri"/>
                          <a:ea typeface="Calibri"/>
                          <a:cs typeface="Times New Roman"/>
                        </a:rPr>
                        <a:t>от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5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05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Польша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после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2015)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000" b="1" dirty="0" smtClean="0"/>
                        <a:t>Либеральная</a:t>
                      </a:r>
                      <a:r>
                        <a:rPr lang="hu-HU" sz="1000" b="1" dirty="0" smtClean="0"/>
                        <a:t> </a:t>
                      </a:r>
                      <a:r>
                        <a:rPr lang="ru-RU" sz="1000" b="1" dirty="0" smtClean="0"/>
                        <a:t>демократия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000" b="1" dirty="0" smtClean="0"/>
                        <a:t>Консервативная</a:t>
                      </a:r>
                      <a:r>
                        <a:rPr lang="hu-HU" sz="1000" b="1" dirty="0" smtClean="0"/>
                        <a:t> a</a:t>
                      </a:r>
                      <a:r>
                        <a:rPr lang="ru-RU" sz="1000" b="1" dirty="0" smtClean="0"/>
                        <a:t>втократия</a:t>
                      </a:r>
                      <a:endParaRPr lang="hu-HU" sz="10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6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Однопирамидаль-ная непатрональная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5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Смена модели</a:t>
                      </a:r>
                      <a:endParaRPr lang="en-US" sz="105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Чешская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Республика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после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2013)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000" b="1" dirty="0" smtClean="0"/>
                        <a:t>Либеральная</a:t>
                      </a:r>
                      <a:r>
                        <a:rPr lang="hu-HU" sz="1000" b="1" dirty="0" smtClean="0"/>
                        <a:t> </a:t>
                      </a:r>
                      <a:r>
                        <a:rPr lang="ru-RU" sz="1000" b="1" dirty="0" smtClean="0"/>
                        <a:t>демократия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 демократия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5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неформальная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05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05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Венгрия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после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1998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2010)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000" b="1" dirty="0" smtClean="0"/>
                        <a:t>Либеральная</a:t>
                      </a:r>
                      <a:r>
                        <a:rPr lang="hu-HU" sz="1000" b="1" dirty="0" smtClean="0"/>
                        <a:t> </a:t>
                      </a:r>
                      <a:r>
                        <a:rPr lang="ru-RU" sz="1000" b="1" dirty="0" smtClean="0"/>
                        <a:t>демократия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 автократия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95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Однопирамидаль-ная неформальная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5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Смена режима</a:t>
                      </a:r>
                      <a:endParaRPr lang="en-US" sz="105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напр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Россия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Calibri"/>
                          <a:ea typeface="Calibri"/>
                          <a:cs typeface="Times New Roman"/>
                        </a:rPr>
                        <a:t>после</a:t>
                      </a:r>
                      <a:r>
                        <a:rPr lang="en-US" sz="105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50" b="1" dirty="0">
                          <a:latin typeface="Calibri"/>
                          <a:ea typeface="Calibri"/>
                          <a:cs typeface="Times New Roman"/>
                        </a:rPr>
                        <a:t>2003)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 демократия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 автократия</a:t>
                      </a:r>
                      <a:endParaRPr lang="hu-HU" sz="1000" b="1" dirty="0" smtClean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9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неформальная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ультипирамидаль-ная неформальная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+mn-lt"/>
                          <a:ea typeface="Calibri"/>
                          <a:cs typeface="Times New Roman"/>
                        </a:rPr>
                        <a:t>патрональная</a:t>
                      </a:r>
                      <a:endParaRPr lang="en-US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9" name="Diagram 38"/>
          <p:cNvGraphicFramePr/>
          <p:nvPr>
            <p:extLst>
              <p:ext uri="{D42A27DB-BD31-4B8C-83A1-F6EECF244321}">
                <p14:modId xmlns:p14="http://schemas.microsoft.com/office/powerpoint/2010/main" val="4166870460"/>
              </p:ext>
            </p:extLst>
          </p:nvPr>
        </p:nvGraphicFramePr>
        <p:xfrm>
          <a:off x="4139952" y="1779662"/>
          <a:ext cx="5148673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0" name="Csoportba foglalás 312"/>
          <p:cNvGrpSpPr>
            <a:grpSpLocks/>
          </p:cNvGrpSpPr>
          <p:nvPr/>
        </p:nvGrpSpPr>
        <p:grpSpPr bwMode="auto">
          <a:xfrm>
            <a:off x="5652120" y="2139702"/>
            <a:ext cx="1033763" cy="1444806"/>
            <a:chOff x="24482" y="5617"/>
            <a:chExt cx="16990" cy="24309"/>
          </a:xfrm>
        </p:grpSpPr>
        <p:sp>
          <p:nvSpPr>
            <p:cNvPr id="41" name="Oval 12"/>
            <p:cNvSpPr>
              <a:spLocks noChangeArrowheads="1"/>
            </p:cNvSpPr>
            <p:nvPr/>
          </p:nvSpPr>
          <p:spPr bwMode="auto">
            <a:xfrm>
              <a:off x="39624" y="5617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2" name="Oval 12"/>
            <p:cNvSpPr>
              <a:spLocks noChangeArrowheads="1"/>
            </p:cNvSpPr>
            <p:nvPr/>
          </p:nvSpPr>
          <p:spPr bwMode="auto">
            <a:xfrm flipH="1" flipV="1">
              <a:off x="40510" y="28965"/>
              <a:ext cx="962" cy="961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cxnSp>
          <p:nvCxnSpPr>
            <p:cNvPr id="43" name="Straight Arrow Connector 21"/>
            <p:cNvCxnSpPr>
              <a:cxnSpLocks noChangeShapeType="1"/>
              <a:stCxn id="45" idx="5"/>
            </p:cNvCxnSpPr>
            <p:nvPr/>
          </p:nvCxnSpPr>
          <p:spPr bwMode="auto">
            <a:xfrm>
              <a:off x="33944" y="18102"/>
              <a:ext cx="7047" cy="1086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44" name="Straight Arrow Connector 21"/>
            <p:cNvCxnSpPr>
              <a:cxnSpLocks noChangeShapeType="1"/>
              <a:stCxn id="46" idx="3"/>
              <a:endCxn id="42" idx="6"/>
            </p:cNvCxnSpPr>
            <p:nvPr/>
          </p:nvCxnSpPr>
          <p:spPr bwMode="auto">
            <a:xfrm>
              <a:off x="24623" y="6581"/>
              <a:ext cx="15887" cy="2286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5" name="Oval 12"/>
            <p:cNvSpPr>
              <a:spLocks noChangeArrowheads="1"/>
            </p:cNvSpPr>
            <p:nvPr/>
          </p:nvSpPr>
          <p:spPr bwMode="auto">
            <a:xfrm>
              <a:off x="33123" y="17281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46" name="Oval 12"/>
            <p:cNvSpPr>
              <a:spLocks noChangeArrowheads="1"/>
            </p:cNvSpPr>
            <p:nvPr/>
          </p:nvSpPr>
          <p:spPr bwMode="auto">
            <a:xfrm>
              <a:off x="24482" y="5760"/>
              <a:ext cx="962" cy="962"/>
            </a:xfrm>
            <a:prstGeom prst="ellipse">
              <a:avLst/>
            </a:prstGeom>
            <a:solidFill>
              <a:srgbClr val="000000"/>
            </a:solidFill>
            <a:ln w="25400">
              <a:noFill/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cxnSp>
          <p:nvCxnSpPr>
            <p:cNvPr id="47" name="Straight Arrow Connector 21"/>
            <p:cNvCxnSpPr>
              <a:cxnSpLocks noChangeShapeType="1"/>
            </p:cNvCxnSpPr>
            <p:nvPr/>
          </p:nvCxnSpPr>
          <p:spPr bwMode="auto">
            <a:xfrm>
              <a:off x="25303" y="5866"/>
              <a:ext cx="1432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8" name="Straight Arrow Connector 21"/>
            <p:cNvCxnSpPr>
              <a:cxnSpLocks noChangeShapeType="1"/>
              <a:stCxn id="46" idx="5"/>
            </p:cNvCxnSpPr>
            <p:nvPr/>
          </p:nvCxnSpPr>
          <p:spPr bwMode="auto">
            <a:xfrm>
              <a:off x="25303" y="6581"/>
              <a:ext cx="8236" cy="1087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49" name="TextBox 48"/>
          <p:cNvSpPr txBox="1"/>
          <p:nvPr/>
        </p:nvSpPr>
        <p:spPr>
          <a:xfrm>
            <a:off x="5940152" y="2094116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A</a:t>
            </a:r>
            <a:endParaRPr lang="en-US" sz="105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940152" y="2382148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B</a:t>
            </a:r>
            <a:endParaRPr lang="en-US" sz="105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012160" y="2886204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C</a:t>
            </a:r>
            <a:endParaRPr lang="en-US" sz="105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300192" y="2958212"/>
            <a:ext cx="21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D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Польша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223650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220072" y="221171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2915816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364088" y="1851670"/>
            <a:ext cx="360040" cy="43204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6"/>
          </p:cNvCxnSpPr>
          <p:nvPr/>
        </p:nvCxnSpPr>
        <p:spPr>
          <a:xfrm flipH="1" flipV="1">
            <a:off x="3059832" y="1779662"/>
            <a:ext cx="2181331" cy="55497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</a:t>
            </a:r>
            <a:r>
              <a:rPr lang="hu-HU" sz="900" b="1" dirty="0" smtClean="0"/>
              <a:t>0</a:t>
            </a:r>
          </a:p>
        </p:txBody>
      </p:sp>
      <p:sp>
        <p:nvSpPr>
          <p:cNvPr id="29" name="TextBox 47"/>
          <p:cNvSpPr txBox="1"/>
          <p:nvPr/>
        </p:nvSpPr>
        <p:spPr>
          <a:xfrm>
            <a:off x="4860032" y="228371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</a:t>
            </a:r>
            <a:r>
              <a:rPr lang="hu-HU" sz="900" b="1" dirty="0" smtClean="0"/>
              <a:t>0-1989</a:t>
            </a:r>
            <a:endParaRPr lang="en-US" sz="900" b="1" dirty="0" smtClean="0"/>
          </a:p>
        </p:txBody>
      </p:sp>
      <p:sp>
        <p:nvSpPr>
          <p:cNvPr id="30" name="TextBox 47"/>
          <p:cNvSpPr txBox="1"/>
          <p:nvPr/>
        </p:nvSpPr>
        <p:spPr>
          <a:xfrm>
            <a:off x="2771800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1990-2015</a:t>
            </a:r>
            <a:endParaRPr lang="en-US" sz="900" b="1" dirty="0" smtClean="0"/>
          </a:p>
        </p:txBody>
      </p:sp>
      <p:sp>
        <p:nvSpPr>
          <p:cNvPr id="34" name="Oval 12"/>
          <p:cNvSpPr/>
          <p:nvPr/>
        </p:nvSpPr>
        <p:spPr>
          <a:xfrm>
            <a:off x="3779912" y="170765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21"/>
          <p:cNvCxnSpPr>
            <a:stCxn id="9" idx="6"/>
            <a:endCxn id="34" idx="2"/>
          </p:cNvCxnSpPr>
          <p:nvPr/>
        </p:nvCxnSpPr>
        <p:spPr>
          <a:xfrm>
            <a:off x="3059832" y="1779662"/>
            <a:ext cx="720080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47"/>
          <p:cNvSpPr txBox="1"/>
          <p:nvPr/>
        </p:nvSpPr>
        <p:spPr>
          <a:xfrm>
            <a:off x="3707904" y="177966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2015-</a:t>
            </a:r>
            <a:endParaRPr lang="en-US" sz="900" b="1" dirty="0" smtClean="0"/>
          </a:p>
        </p:txBody>
      </p:sp>
    </p:spTree>
    <p:extLst>
      <p:ext uri="{BB962C8B-B14F-4D97-AF65-F5344CB8AC3E}">
        <p14:creationId xmlns:p14="http://schemas.microsoft.com/office/powerpoint/2010/main" val="28954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Венгрия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433461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Oval 11"/>
          <p:cNvSpPr/>
          <p:nvPr/>
        </p:nvSpPr>
        <p:spPr>
          <a:xfrm>
            <a:off x="5724128" y="163564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0810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43808" y="185167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63888" y="242773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131840" y="242773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923928" y="35798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211960" y="386789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2" idx="3"/>
          </p:cNvCxnSpPr>
          <p:nvPr/>
        </p:nvCxnSpPr>
        <p:spPr>
          <a:xfrm flipH="1">
            <a:off x="5580115" y="1758571"/>
            <a:ext cx="165104" cy="25820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4" idx="6"/>
          </p:cNvCxnSpPr>
          <p:nvPr/>
        </p:nvCxnSpPr>
        <p:spPr>
          <a:xfrm flipH="1" flipV="1">
            <a:off x="2987824" y="1923678"/>
            <a:ext cx="2541368" cy="14401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7" idx="1"/>
          </p:cNvCxnSpPr>
          <p:nvPr/>
        </p:nvCxnSpPr>
        <p:spPr>
          <a:xfrm>
            <a:off x="3224936" y="2067694"/>
            <a:ext cx="360043" cy="381131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2"/>
          </p:cNvCxnSpPr>
          <p:nvPr/>
        </p:nvCxnSpPr>
        <p:spPr>
          <a:xfrm flipH="1">
            <a:off x="3275856" y="2499742"/>
            <a:ext cx="288032" cy="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" idx="4"/>
            <a:endCxn id="19" idx="1"/>
          </p:cNvCxnSpPr>
          <p:nvPr/>
        </p:nvCxnSpPr>
        <p:spPr>
          <a:xfrm>
            <a:off x="3203848" y="2571750"/>
            <a:ext cx="741171" cy="1029203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20" idx="1"/>
          </p:cNvCxnSpPr>
          <p:nvPr/>
        </p:nvCxnSpPr>
        <p:spPr>
          <a:xfrm>
            <a:off x="4017024" y="3651870"/>
            <a:ext cx="216027" cy="23711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148064" y="154883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1949-1968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0072" y="206769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1968-1990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627784" y="170765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1990-1998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63888" y="2484934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1998-2002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08176" y="2268910"/>
            <a:ext cx="711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2002-2010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32312" y="3435846"/>
            <a:ext cx="711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2010-2018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139952" y="393990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2018-</a:t>
            </a:r>
          </a:p>
        </p:txBody>
      </p:sp>
    </p:spTree>
    <p:extLst>
      <p:ext uri="{BB962C8B-B14F-4D97-AF65-F5344CB8AC3E}">
        <p14:creationId xmlns:p14="http://schemas.microsoft.com/office/powerpoint/2010/main" val="641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339501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Два типа</a:t>
            </a:r>
            <a:r>
              <a:rPr lang="hu-HU" sz="2400" b="1" dirty="0" smtClean="0"/>
              <a:t> </a:t>
            </a:r>
            <a:r>
              <a:rPr lang="ru-RU" sz="2400" b="1" dirty="0" smtClean="0"/>
              <a:t>посткоммунистических</a:t>
            </a:r>
            <a:r>
              <a:rPr lang="hu-HU" sz="2400" b="1" dirty="0" smtClean="0"/>
              <a:t> a</a:t>
            </a:r>
            <a:r>
              <a:rPr lang="ru-RU" sz="2400" b="1" dirty="0" smtClean="0"/>
              <a:t>втократий</a:t>
            </a:r>
            <a:endParaRPr lang="hu-HU" sz="24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79512" y="195486"/>
            <a:ext cx="4317876" cy="360040"/>
          </a:xfrm>
        </p:spPr>
        <p:txBody>
          <a:bodyPr>
            <a:normAutofit/>
          </a:bodyPr>
          <a:lstStyle/>
          <a:p>
            <a:pPr algn="ctr"/>
            <a:r>
              <a:rPr lang="ru-RU" sz="1500" dirty="0" smtClean="0">
                <a:solidFill>
                  <a:srgbClr val="FF0000"/>
                </a:solidFill>
              </a:rPr>
              <a:t>Польская консервативная</a:t>
            </a:r>
            <a:r>
              <a:rPr lang="hu-HU" sz="1500" dirty="0" smtClean="0">
                <a:solidFill>
                  <a:srgbClr val="FF0000"/>
                </a:solidFill>
              </a:rPr>
              <a:t> a</a:t>
            </a:r>
            <a:r>
              <a:rPr lang="ru-RU" sz="1500" dirty="0" smtClean="0">
                <a:solidFill>
                  <a:srgbClr val="FF0000"/>
                </a:solidFill>
              </a:rPr>
              <a:t>втократия</a:t>
            </a:r>
            <a:endParaRPr lang="hu-HU" sz="1500" dirty="0">
              <a:solidFill>
                <a:srgbClr val="FF0000"/>
              </a:solidFill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483518"/>
            <a:ext cx="4499992" cy="4443958"/>
          </a:xfrm>
        </p:spPr>
        <p:txBody>
          <a:bodyPr>
            <a:noAutofit/>
          </a:bodyPr>
          <a:lstStyle/>
          <a:p>
            <a:r>
              <a:rPr lang="ru-RU" sz="1400" dirty="0" smtClean="0"/>
              <a:t>мотивируется </a:t>
            </a:r>
            <a:r>
              <a:rPr lang="ru-RU" sz="1400" b="1" dirty="0" smtClean="0"/>
              <a:t>властью и</a:t>
            </a:r>
            <a:r>
              <a:rPr lang="en-US" sz="1400" b="1" dirty="0" smtClean="0"/>
              <a:t> </a:t>
            </a:r>
            <a:r>
              <a:rPr lang="ru-RU" sz="1400" b="1" dirty="0" smtClean="0"/>
              <a:t>идеологией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р</a:t>
            </a:r>
            <a:r>
              <a:rPr lang="ru-RU" sz="1400" b="1" dirty="0" smtClean="0"/>
              <a:t>уководствуется идеологией</a:t>
            </a:r>
            <a:r>
              <a:rPr lang="hu-HU" sz="1400" dirty="0" smtClean="0"/>
              <a:t>: </a:t>
            </a:r>
            <a:r>
              <a:rPr lang="ru-RU" sz="1400" b="1" dirty="0" smtClean="0"/>
              <a:t>«фанатическое»</a:t>
            </a:r>
            <a:r>
              <a:rPr lang="hu-HU" sz="1400" b="1" dirty="0" smtClean="0"/>
              <a:t> </a:t>
            </a:r>
            <a:r>
              <a:rPr lang="ru-RU" sz="1400" dirty="0" smtClean="0"/>
              <a:t>и </a:t>
            </a:r>
            <a:r>
              <a:rPr lang="ru-RU" sz="1400" b="1" dirty="0" smtClean="0"/>
              <a:t>«эмоциональное»</a:t>
            </a:r>
            <a:r>
              <a:rPr lang="hu-HU" sz="1400" dirty="0" smtClean="0"/>
              <a:t>;</a:t>
            </a:r>
          </a:p>
          <a:p>
            <a:r>
              <a:rPr lang="ru-RU" sz="1400" dirty="0"/>
              <a:t>а</a:t>
            </a:r>
            <a:r>
              <a:rPr lang="ru-RU" sz="1400" dirty="0" smtClean="0"/>
              <a:t>ктуальные решения принимаются </a:t>
            </a:r>
            <a:r>
              <a:rPr lang="ru-RU" sz="1400" b="1" dirty="0" smtClean="0"/>
              <a:t>в рамках формальных институтов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ф</a:t>
            </a:r>
            <a:r>
              <a:rPr lang="ru-RU" sz="1400" b="1" dirty="0" smtClean="0"/>
              <a:t>ормальный руководящий орган</a:t>
            </a:r>
            <a:r>
              <a:rPr lang="hu-HU" sz="1400" dirty="0" smtClean="0"/>
              <a:t>: </a:t>
            </a:r>
            <a:r>
              <a:rPr lang="ru-RU" sz="1400" b="1" dirty="0" smtClean="0"/>
              <a:t>руководство </a:t>
            </a:r>
            <a:r>
              <a:rPr lang="hu-HU" sz="1400" b="1" dirty="0" err="1" smtClean="0"/>
              <a:t>PiS</a:t>
            </a:r>
            <a:r>
              <a:rPr lang="hu-HU" sz="1400" b="1" dirty="0" smtClean="0"/>
              <a:t>  </a:t>
            </a:r>
            <a:r>
              <a:rPr lang="hu-HU" sz="1400" dirty="0" smtClean="0"/>
              <a:t>(</a:t>
            </a:r>
            <a:r>
              <a:rPr lang="ru-RU" sz="1400" dirty="0" smtClean="0"/>
              <a:t>«политбюро»</a:t>
            </a:r>
            <a:r>
              <a:rPr lang="hu-HU" sz="1400" dirty="0" smtClean="0"/>
              <a:t>);</a:t>
            </a:r>
          </a:p>
          <a:p>
            <a:r>
              <a:rPr lang="ru-RU" sz="1400" b="1" dirty="0"/>
              <a:t>п</a:t>
            </a:r>
            <a:r>
              <a:rPr lang="ru-RU" sz="1400" b="1" dirty="0" smtClean="0"/>
              <a:t>равящая партия</a:t>
            </a:r>
            <a:r>
              <a:rPr lang="hu-HU" sz="1400" b="1" dirty="0" smtClean="0"/>
              <a:t> = </a:t>
            </a:r>
            <a:r>
              <a:rPr lang="ru-RU" sz="1400" b="1" dirty="0" smtClean="0"/>
              <a:t>ц</a:t>
            </a:r>
            <a:r>
              <a:rPr lang="hu-HU" sz="1400" b="1" dirty="0" smtClean="0"/>
              <a:t>e</a:t>
            </a:r>
            <a:r>
              <a:rPr lang="ru-RU" sz="1400" b="1" dirty="0" smtClean="0"/>
              <a:t>нтрализованная</a:t>
            </a:r>
            <a:r>
              <a:rPr lang="hu-HU" sz="1400" b="1" dirty="0" smtClean="0"/>
              <a:t> </a:t>
            </a:r>
            <a:r>
              <a:rPr lang="ru-RU" sz="1400" b="1" dirty="0" smtClean="0"/>
              <a:t>п</a:t>
            </a:r>
            <a:r>
              <a:rPr lang="hu-HU" sz="1400" b="1" dirty="0" smtClean="0"/>
              <a:t>a</a:t>
            </a:r>
            <a:r>
              <a:rPr lang="ru-RU" sz="1400" b="1" dirty="0" smtClean="0"/>
              <a:t>ртия</a:t>
            </a:r>
            <a:r>
              <a:rPr lang="hu-HU" sz="1400" dirty="0" smtClean="0"/>
              <a:t>;</a:t>
            </a:r>
          </a:p>
          <a:p>
            <a:endParaRPr lang="hu-HU" sz="1400" b="1" dirty="0" smtClean="0"/>
          </a:p>
          <a:p>
            <a:r>
              <a:rPr lang="ru-RU" sz="1400" b="1" dirty="0" smtClean="0"/>
              <a:t>диктуемый государством бюрократический контроль</a:t>
            </a:r>
            <a:r>
              <a:rPr lang="hu-HU" sz="1400" dirty="0" smtClean="0"/>
              <a:t>; </a:t>
            </a:r>
          </a:p>
          <a:p>
            <a:r>
              <a:rPr lang="ru-RU" sz="1400" b="1" dirty="0"/>
              <a:t>у</a:t>
            </a:r>
            <a:r>
              <a:rPr lang="ru-RU" sz="1400" b="1" dirty="0" smtClean="0"/>
              <a:t>важение конкуренции на свободном рынке</a:t>
            </a:r>
            <a:r>
              <a:rPr lang="en-US" sz="1400" b="1" dirty="0" smtClean="0"/>
              <a:t> </a:t>
            </a:r>
            <a:r>
              <a:rPr lang="ru-RU" sz="1400" b="1" dirty="0" smtClean="0"/>
              <a:t>и</a:t>
            </a:r>
            <a:r>
              <a:rPr lang="en-US" sz="1400" b="1" dirty="0" smtClean="0"/>
              <a:t> </a:t>
            </a:r>
            <a:r>
              <a:rPr lang="ru-RU" sz="1400" b="1" dirty="0" smtClean="0"/>
              <a:t>свободы предпринимательства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п</a:t>
            </a:r>
            <a:r>
              <a:rPr lang="ru-RU" sz="1400" b="1" dirty="0" smtClean="0"/>
              <a:t>артийный политический н</a:t>
            </a:r>
            <a:r>
              <a:rPr lang="en-US" sz="1400" b="1" dirty="0" smtClean="0"/>
              <a:t>e</a:t>
            </a:r>
            <a:r>
              <a:rPr lang="ru-RU" sz="1400" b="1" dirty="0" smtClean="0"/>
              <a:t>п</a:t>
            </a:r>
            <a:r>
              <a:rPr lang="en-US" sz="1400" b="1" dirty="0" smtClean="0"/>
              <a:t>o</a:t>
            </a:r>
            <a:r>
              <a:rPr lang="ru-RU" sz="1400" b="1" dirty="0" smtClean="0"/>
              <a:t>тизм</a:t>
            </a:r>
            <a:r>
              <a:rPr lang="hu-HU" sz="1400" dirty="0" smtClean="0"/>
              <a:t>;</a:t>
            </a:r>
          </a:p>
          <a:p>
            <a:r>
              <a:rPr lang="ru-RU" sz="1400" b="1" dirty="0" smtClean="0"/>
              <a:t>фаворитизм</a:t>
            </a:r>
            <a:r>
              <a:rPr lang="hu-HU" sz="1400" dirty="0" smtClean="0"/>
              <a:t>, </a:t>
            </a:r>
            <a:r>
              <a:rPr lang="ru-RU" sz="1400" dirty="0" smtClean="0"/>
              <a:t>но более или менее активная борьба с коррупцией</a:t>
            </a:r>
            <a:r>
              <a:rPr lang="hu-HU" sz="1400" dirty="0" smtClean="0"/>
              <a:t>;</a:t>
            </a:r>
            <a:r>
              <a:rPr lang="ru-RU" sz="1400" dirty="0" smtClean="0"/>
              <a:t> </a:t>
            </a:r>
            <a:r>
              <a:rPr lang="ru-RU" sz="1400" b="1" dirty="0" smtClean="0"/>
              <a:t>лояльная элита</a:t>
            </a:r>
            <a:r>
              <a:rPr lang="hu-HU" sz="1400" b="1" dirty="0" smtClean="0"/>
              <a:t> </a:t>
            </a:r>
            <a:r>
              <a:rPr lang="ru-RU" sz="1400" b="1" dirty="0" smtClean="0"/>
              <a:t>награждается в основном гос‐ми постами, а не имуществом</a:t>
            </a:r>
            <a:r>
              <a:rPr lang="hu-HU" sz="1400" b="1" dirty="0" smtClean="0"/>
              <a:t>;</a:t>
            </a:r>
            <a:endParaRPr lang="hu-HU" sz="1400" dirty="0" smtClean="0"/>
          </a:p>
          <a:p>
            <a:pPr>
              <a:spcBef>
                <a:spcPts val="0"/>
              </a:spcBef>
            </a:pPr>
            <a:r>
              <a:rPr lang="ru-RU" sz="1400" b="1" dirty="0"/>
              <a:t>а</a:t>
            </a:r>
            <a:r>
              <a:rPr lang="ru-RU" sz="1400" b="1" dirty="0" smtClean="0"/>
              <a:t>вторитарное государство</a:t>
            </a:r>
            <a:r>
              <a:rPr lang="hu-HU" sz="1400" b="1" dirty="0" smtClean="0"/>
              <a:t>.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427984" y="267494"/>
            <a:ext cx="4824536" cy="28803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</a:rPr>
              <a:t>Венгерское посткоммунистическое мафиозное</a:t>
            </a:r>
            <a:r>
              <a:rPr lang="hu-H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гос‐во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27984" y="483518"/>
            <a:ext cx="4716016" cy="444395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00" dirty="0"/>
              <a:t>мотивируется </a:t>
            </a:r>
            <a:r>
              <a:rPr lang="ru-RU" sz="1300" b="1" dirty="0"/>
              <a:t>властью и</a:t>
            </a:r>
            <a:r>
              <a:rPr lang="en-US" sz="1300" b="1" dirty="0"/>
              <a:t> </a:t>
            </a:r>
            <a:r>
              <a:rPr lang="ru-RU" sz="1300" b="1" dirty="0" smtClean="0"/>
              <a:t>личным обогащением</a:t>
            </a:r>
            <a:r>
              <a:rPr lang="hu-HU" sz="13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00" b="1" dirty="0"/>
              <a:t>п</a:t>
            </a:r>
            <a:r>
              <a:rPr lang="ru-RU" sz="1300" b="1" dirty="0" smtClean="0"/>
              <a:t>ользуется идеологией</a:t>
            </a:r>
            <a:r>
              <a:rPr lang="hu-HU" sz="1300" dirty="0" smtClean="0"/>
              <a:t>: </a:t>
            </a:r>
            <a:r>
              <a:rPr lang="ru-RU" sz="1300" b="1" dirty="0" smtClean="0"/>
              <a:t>«циничное»</a:t>
            </a:r>
            <a:r>
              <a:rPr lang="hu-HU" sz="1300" b="1" dirty="0" smtClean="0"/>
              <a:t> </a:t>
            </a:r>
            <a:r>
              <a:rPr lang="ru-RU" sz="1300" b="1" dirty="0" smtClean="0"/>
              <a:t>и</a:t>
            </a:r>
            <a:r>
              <a:rPr lang="hu-HU" sz="1300" b="1" dirty="0" smtClean="0"/>
              <a:t> </a:t>
            </a:r>
            <a:r>
              <a:rPr lang="ru-RU" sz="1300" b="1" dirty="0" smtClean="0"/>
              <a:t>«рациональное»</a:t>
            </a:r>
            <a:r>
              <a:rPr lang="hu-HU" sz="1300" dirty="0" smtClean="0"/>
              <a:t>; (</a:t>
            </a:r>
            <a:r>
              <a:rPr lang="ru-RU" sz="1300" dirty="0" smtClean="0"/>
              <a:t>аморальный фамилизм</a:t>
            </a:r>
            <a:r>
              <a:rPr lang="hu-HU" sz="1300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ru-RU" sz="1300" dirty="0"/>
              <a:t>п</a:t>
            </a:r>
            <a:r>
              <a:rPr lang="ru-RU" sz="1300" dirty="0" smtClean="0"/>
              <a:t>олитические и экономические </a:t>
            </a:r>
            <a:r>
              <a:rPr lang="ru-RU" sz="1300" b="1" dirty="0" smtClean="0"/>
              <a:t>решения принимаются вне определенных законом</a:t>
            </a:r>
            <a:r>
              <a:rPr lang="en-US" sz="1300" b="1" dirty="0" smtClean="0"/>
              <a:t>, </a:t>
            </a:r>
            <a:r>
              <a:rPr lang="ru-RU" sz="1300" b="1" dirty="0" smtClean="0"/>
              <a:t>формальных организаций</a:t>
            </a:r>
            <a:r>
              <a:rPr lang="en-US" sz="1300" b="1" dirty="0" smtClean="0"/>
              <a:t> </a:t>
            </a:r>
            <a:r>
              <a:rPr lang="ru-RU" sz="1300" dirty="0" smtClean="0"/>
              <a:t>и</a:t>
            </a:r>
            <a:r>
              <a:rPr lang="en-US" sz="1300" dirty="0" smtClean="0"/>
              <a:t> </a:t>
            </a:r>
            <a:r>
              <a:rPr lang="ru-RU" sz="1300" dirty="0" smtClean="0"/>
              <a:t>общественного контроля</a:t>
            </a:r>
            <a:r>
              <a:rPr lang="hu-HU" sz="13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00" b="1" dirty="0" smtClean="0"/>
              <a:t>неформальный </a:t>
            </a:r>
            <a:r>
              <a:rPr lang="ru-RU" sz="1300" b="1" dirty="0"/>
              <a:t>руководящий </a:t>
            </a:r>
            <a:r>
              <a:rPr lang="ru-RU" sz="1300" b="1" dirty="0" smtClean="0"/>
              <a:t>орган</a:t>
            </a:r>
            <a:r>
              <a:rPr lang="hu-HU" sz="1300" dirty="0" smtClean="0"/>
              <a:t>: </a:t>
            </a:r>
            <a:r>
              <a:rPr lang="ru-RU" sz="1300" b="1" dirty="0" smtClean="0"/>
              <a:t>двор патрона</a:t>
            </a:r>
            <a:r>
              <a:rPr lang="hu-HU" sz="1300" b="1" dirty="0" smtClean="0"/>
              <a:t> </a:t>
            </a:r>
            <a:r>
              <a:rPr lang="hu-HU" sz="1300" dirty="0" smtClean="0"/>
              <a:t>(</a:t>
            </a:r>
            <a:r>
              <a:rPr lang="ru-RU" sz="1300" dirty="0" smtClean="0"/>
              <a:t>«п</a:t>
            </a:r>
            <a:r>
              <a:rPr lang="hu-HU" sz="1300" dirty="0" smtClean="0"/>
              <a:t>o</a:t>
            </a:r>
            <a:r>
              <a:rPr lang="ru-RU" sz="1300" dirty="0" smtClean="0"/>
              <a:t>липбюро»</a:t>
            </a:r>
            <a:r>
              <a:rPr lang="hu-HU" sz="1300" dirty="0" smtClean="0"/>
              <a:t>);</a:t>
            </a:r>
          </a:p>
          <a:p>
            <a:r>
              <a:rPr lang="ru-RU" sz="1300" b="1" dirty="0" smtClean="0"/>
              <a:t>«правящая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п</a:t>
            </a:r>
            <a:r>
              <a:rPr lang="hu-HU" sz="1300" b="1" dirty="0" smtClean="0"/>
              <a:t>a</a:t>
            </a:r>
            <a:r>
              <a:rPr lang="ru-RU" sz="1300" b="1" dirty="0" smtClean="0"/>
              <a:t>ртия»</a:t>
            </a:r>
            <a:r>
              <a:rPr lang="hu-HU" sz="1300" b="1" dirty="0" smtClean="0"/>
              <a:t> = </a:t>
            </a:r>
            <a:r>
              <a:rPr lang="ru-RU" sz="1300" b="1" dirty="0" smtClean="0"/>
              <a:t>партия как приводной ремень</a:t>
            </a:r>
            <a:r>
              <a:rPr lang="hu-HU" sz="1300" dirty="0" smtClean="0"/>
              <a:t>; </a:t>
            </a:r>
          </a:p>
          <a:p>
            <a:pPr>
              <a:buNone/>
            </a:pPr>
            <a:r>
              <a:rPr lang="hu-HU" sz="1300" b="1" dirty="0" smtClean="0"/>
              <a:t>          </a:t>
            </a:r>
            <a:r>
              <a:rPr lang="ru-RU" sz="1300" b="1" dirty="0" smtClean="0"/>
              <a:t>однопирамидальная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п</a:t>
            </a:r>
            <a:r>
              <a:rPr lang="hu-HU" sz="1300" b="1" dirty="0" smtClean="0"/>
              <a:t>a</a:t>
            </a:r>
            <a:r>
              <a:rPr lang="ru-RU" sz="1300" b="1" dirty="0" smtClean="0"/>
              <a:t>трональная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сеть</a:t>
            </a:r>
            <a:r>
              <a:rPr lang="hu-HU" sz="1300" dirty="0" smtClean="0"/>
              <a:t>;</a:t>
            </a:r>
          </a:p>
          <a:p>
            <a:r>
              <a:rPr lang="ru-RU" sz="1300" b="1" dirty="0" smtClean="0"/>
              <a:t>централизованная цепочка директив, основанная на патронажно‐клиентарном вассалитете</a:t>
            </a:r>
            <a:r>
              <a:rPr lang="hu-HU" sz="1300" dirty="0" smtClean="0"/>
              <a:t>;</a:t>
            </a:r>
          </a:p>
          <a:p>
            <a:r>
              <a:rPr lang="ru-RU" sz="1300" b="1" dirty="0"/>
              <a:t>п</a:t>
            </a:r>
            <a:r>
              <a:rPr lang="ru-RU" sz="1300" b="1" dirty="0" smtClean="0"/>
              <a:t>риемная политическая</a:t>
            </a:r>
            <a:r>
              <a:rPr lang="en-US" sz="1300" b="1" dirty="0" smtClean="0"/>
              <a:t> </a:t>
            </a:r>
            <a:r>
              <a:rPr lang="ru-RU" sz="1300" b="1" dirty="0" smtClean="0"/>
              <a:t>семья</a:t>
            </a:r>
            <a:r>
              <a:rPr lang="hu-HU" sz="1300" dirty="0" smtClean="0"/>
              <a:t>; </a:t>
            </a:r>
          </a:p>
          <a:p>
            <a:r>
              <a:rPr lang="ru-RU" sz="1300" b="1" dirty="0" smtClean="0"/>
              <a:t>мафиозное</a:t>
            </a:r>
            <a:r>
              <a:rPr lang="hu-HU" sz="1300" b="1" dirty="0" smtClean="0"/>
              <a:t> </a:t>
            </a:r>
            <a:r>
              <a:rPr lang="ru-RU" sz="1300" b="1" dirty="0" smtClean="0"/>
              <a:t>гос‐во</a:t>
            </a:r>
            <a:r>
              <a:rPr lang="hu-HU" sz="1300" dirty="0" smtClean="0"/>
              <a:t>: </a:t>
            </a:r>
            <a:r>
              <a:rPr lang="ru-RU" sz="1300" dirty="0" smtClean="0"/>
              <a:t>централизованная и монополизированная</a:t>
            </a:r>
            <a:r>
              <a:rPr lang="hu-HU" sz="1300" dirty="0" smtClean="0"/>
              <a:t> </a:t>
            </a:r>
            <a:r>
              <a:rPr lang="ru-RU" sz="1300" dirty="0" smtClean="0"/>
              <a:t>коррупция</a:t>
            </a:r>
            <a:r>
              <a:rPr lang="hu-HU" sz="1300" dirty="0" smtClean="0"/>
              <a:t>; </a:t>
            </a:r>
          </a:p>
          <a:p>
            <a:r>
              <a:rPr lang="ru-RU" sz="1300" b="1" dirty="0"/>
              <a:t>п</a:t>
            </a:r>
            <a:r>
              <a:rPr lang="ru-RU" sz="1300" b="1" dirty="0" smtClean="0"/>
              <a:t>риемная политическая семья</a:t>
            </a:r>
            <a:r>
              <a:rPr lang="en-US" sz="1300" b="1" dirty="0" smtClean="0"/>
              <a:t> a</a:t>
            </a:r>
            <a:r>
              <a:rPr lang="ru-RU" sz="1300" b="1" dirty="0" smtClean="0"/>
              <a:t>ккумулирует собсьвенность </a:t>
            </a:r>
            <a:r>
              <a:rPr lang="ru-RU" sz="1300" dirty="0" smtClean="0"/>
              <a:t>с помощью бескровных средств государственного принуждения</a:t>
            </a:r>
            <a:r>
              <a:rPr lang="hu-HU" sz="1300" dirty="0" smtClean="0"/>
              <a:t>: </a:t>
            </a:r>
            <a:r>
              <a:rPr lang="ru-RU" sz="1300" b="1" dirty="0" smtClean="0"/>
              <a:t>сбора ренты</a:t>
            </a:r>
            <a:r>
              <a:rPr lang="hu-HU" sz="1300" b="1" dirty="0" smtClean="0"/>
              <a:t> </a:t>
            </a:r>
            <a:r>
              <a:rPr lang="ru-RU" sz="1300" b="1" dirty="0" smtClean="0"/>
              <a:t>и руководимого из центра рейдерства</a:t>
            </a:r>
            <a:r>
              <a:rPr lang="hu-HU" sz="1300" b="1" dirty="0" smtClean="0"/>
              <a:t>;</a:t>
            </a:r>
          </a:p>
          <a:p>
            <a:r>
              <a:rPr lang="ru-RU" sz="1300" b="1" dirty="0"/>
              <a:t>к</a:t>
            </a:r>
            <a:r>
              <a:rPr lang="ru-RU" sz="1300" b="1" dirty="0" smtClean="0"/>
              <a:t>риминальное гос‐во</a:t>
            </a:r>
            <a:r>
              <a:rPr lang="hu-HU" sz="1300" b="1" dirty="0" smtClean="0"/>
              <a:t> (</a:t>
            </a:r>
            <a:r>
              <a:rPr lang="ru-RU" sz="1300" b="1" dirty="0" smtClean="0"/>
              <a:t>приватизированная форма</a:t>
            </a:r>
            <a:r>
              <a:rPr lang="hu-HU" sz="1300" b="1" dirty="0" smtClean="0"/>
              <a:t> </a:t>
            </a:r>
            <a:r>
              <a:rPr lang="ru-RU" sz="1300" b="1" dirty="0" smtClean="0"/>
              <a:t>паразитического государства</a:t>
            </a:r>
            <a:r>
              <a:rPr lang="hu-HU" sz="1300" b="1" dirty="0" smtClean="0"/>
              <a:t>)</a:t>
            </a:r>
            <a:r>
              <a:rPr lang="hu-HU" sz="1300" dirty="0" smtClean="0"/>
              <a:t>.</a:t>
            </a:r>
            <a:endParaRPr lang="hu-HU" sz="1300" dirty="0"/>
          </a:p>
        </p:txBody>
      </p:sp>
    </p:spTree>
    <p:extLst>
      <p:ext uri="{BB962C8B-B14F-4D97-AF65-F5344CB8AC3E}">
        <p14:creationId xmlns:p14="http://schemas.microsoft.com/office/powerpoint/2010/main" val="73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Чешская Республика</a:t>
            </a:r>
            <a:endParaRPr lang="hu-HU" sz="3200" b="1" dirty="0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4121444708"/>
              </p:ext>
            </p:extLst>
          </p:nvPr>
        </p:nvGraphicFramePr>
        <p:xfrm>
          <a:off x="397616" y="1131590"/>
          <a:ext cx="8134824" cy="4097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2773878" y="1635677"/>
            <a:ext cx="3519816" cy="720049"/>
            <a:chOff x="352" y="800"/>
            <a:chExt cx="34558" cy="7055"/>
          </a:xfrm>
        </p:grpSpPr>
        <p:sp>
          <p:nvSpPr>
            <p:cNvPr id="361" name="Oval 12"/>
            <p:cNvSpPr>
              <a:spLocks noChangeArrowheads="1"/>
            </p:cNvSpPr>
            <p:nvPr/>
          </p:nvSpPr>
          <p:spPr bwMode="auto">
            <a:xfrm>
              <a:off x="29523" y="1588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Oval 12"/>
            <p:cNvSpPr>
              <a:spLocks noChangeArrowheads="1"/>
            </p:cNvSpPr>
            <p:nvPr/>
          </p:nvSpPr>
          <p:spPr bwMode="auto">
            <a:xfrm>
              <a:off x="1880" y="3016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65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3320" y="2308"/>
              <a:ext cx="26203" cy="1428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366" name="TextBox 47"/>
            <p:cNvSpPr txBox="1">
              <a:spLocks noChangeArrowheads="1"/>
            </p:cNvSpPr>
            <p:nvPr/>
          </p:nvSpPr>
          <p:spPr bwMode="auto">
            <a:xfrm>
              <a:off x="25549" y="800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</a:t>
              </a: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48</a:t>
              </a: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-19</a:t>
              </a: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</a:t>
              </a: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8" name="TextBox 47"/>
            <p:cNvSpPr txBox="1">
              <a:spLocks noChangeArrowheads="1"/>
            </p:cNvSpPr>
            <p:nvPr/>
          </p:nvSpPr>
          <p:spPr bwMode="auto">
            <a:xfrm>
              <a:off x="352" y="2019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1990-2013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9" name="Oval 12"/>
            <p:cNvSpPr>
              <a:spLocks noChangeArrowheads="1"/>
            </p:cNvSpPr>
            <p:nvPr/>
          </p:nvSpPr>
          <p:spPr bwMode="auto">
            <a:xfrm>
              <a:off x="4423" y="6415"/>
              <a:ext cx="1440" cy="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70" name="Straight Arrow Connector 21"/>
            <p:cNvCxnSpPr>
              <a:cxnSpLocks noChangeShapeType="1"/>
            </p:cNvCxnSpPr>
            <p:nvPr/>
          </p:nvCxnSpPr>
          <p:spPr bwMode="auto">
            <a:xfrm>
              <a:off x="3109" y="4245"/>
              <a:ext cx="2034" cy="217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</p:spPr>
        </p:cxnSp>
        <p:sp>
          <p:nvSpPr>
            <p:cNvPr id="371" name="TextBox 47"/>
            <p:cNvSpPr txBox="1">
              <a:spLocks noChangeArrowheads="1"/>
            </p:cNvSpPr>
            <p:nvPr/>
          </p:nvSpPr>
          <p:spPr bwMode="auto">
            <a:xfrm>
              <a:off x="5589" y="4816"/>
              <a:ext cx="9361" cy="2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2013-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4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Россия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665170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val 12"/>
          <p:cNvSpPr/>
          <p:nvPr/>
        </p:nvSpPr>
        <p:spPr>
          <a:xfrm>
            <a:off x="5724128" y="177966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2"/>
          <p:cNvSpPr/>
          <p:nvPr/>
        </p:nvSpPr>
        <p:spPr>
          <a:xfrm>
            <a:off x="5148064" y="199568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12"/>
          <p:cNvSpPr/>
          <p:nvPr/>
        </p:nvSpPr>
        <p:spPr>
          <a:xfrm>
            <a:off x="3707904" y="2571750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12"/>
          <p:cNvSpPr/>
          <p:nvPr/>
        </p:nvSpPr>
        <p:spPr>
          <a:xfrm>
            <a:off x="4067944" y="278777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2"/>
          <p:cNvSpPr/>
          <p:nvPr/>
        </p:nvSpPr>
        <p:spPr>
          <a:xfrm>
            <a:off x="4139952" y="3435846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2"/>
          <p:cNvSpPr/>
          <p:nvPr/>
        </p:nvSpPr>
        <p:spPr>
          <a:xfrm>
            <a:off x="4283968" y="3723878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21"/>
          <p:cNvCxnSpPr>
            <a:stCxn id="7" idx="2"/>
            <a:endCxn id="8" idx="6"/>
          </p:cNvCxnSpPr>
          <p:nvPr/>
        </p:nvCxnSpPr>
        <p:spPr>
          <a:xfrm flipH="1">
            <a:off x="5292080" y="1851670"/>
            <a:ext cx="432048" cy="21602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21"/>
          <p:cNvCxnSpPr>
            <a:stCxn id="8" idx="3"/>
            <a:endCxn id="9" idx="7"/>
          </p:cNvCxnSpPr>
          <p:nvPr/>
        </p:nvCxnSpPr>
        <p:spPr>
          <a:xfrm flipH="1">
            <a:off x="3830829" y="2118611"/>
            <a:ext cx="1338326" cy="47423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1"/>
          <p:cNvCxnSpPr>
            <a:stCxn id="9" idx="5"/>
            <a:endCxn id="10" idx="1"/>
          </p:cNvCxnSpPr>
          <p:nvPr/>
        </p:nvCxnSpPr>
        <p:spPr>
          <a:xfrm>
            <a:off x="3830829" y="2694675"/>
            <a:ext cx="258206" cy="114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4"/>
            <a:endCxn id="11" idx="0"/>
          </p:cNvCxnSpPr>
          <p:nvPr/>
        </p:nvCxnSpPr>
        <p:spPr>
          <a:xfrm>
            <a:off x="4139952" y="2931790"/>
            <a:ext cx="72008" cy="5040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1"/>
          <p:cNvCxnSpPr>
            <a:stCxn id="11" idx="5"/>
            <a:endCxn id="12" idx="0"/>
          </p:cNvCxnSpPr>
          <p:nvPr/>
        </p:nvCxnSpPr>
        <p:spPr>
          <a:xfrm>
            <a:off x="4262877" y="3558771"/>
            <a:ext cx="93099" cy="165107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7"/>
          <p:cNvSpPr txBox="1"/>
          <p:nvPr/>
        </p:nvSpPr>
        <p:spPr>
          <a:xfrm>
            <a:off x="5436096" y="1620838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64</a:t>
            </a:r>
            <a:r>
              <a:rPr lang="hu-HU" sz="900" b="1" dirty="0" smtClean="0"/>
              <a:t>-19</a:t>
            </a:r>
            <a:r>
              <a:rPr lang="en-US" sz="900" b="1" dirty="0" smtClean="0"/>
              <a:t>85</a:t>
            </a:r>
            <a:endParaRPr lang="hu-HU" sz="900" b="1" dirty="0" smtClean="0"/>
          </a:p>
        </p:txBody>
      </p:sp>
      <p:sp>
        <p:nvSpPr>
          <p:cNvPr id="29" name="TextBox 47"/>
          <p:cNvSpPr txBox="1"/>
          <p:nvPr/>
        </p:nvSpPr>
        <p:spPr>
          <a:xfrm>
            <a:off x="4860032" y="169284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85</a:t>
            </a:r>
            <a:r>
              <a:rPr lang="hu-HU" sz="900" b="1" dirty="0" smtClean="0"/>
              <a:t>-19</a:t>
            </a:r>
            <a:r>
              <a:rPr lang="en-US" sz="900" b="1" dirty="0" smtClean="0"/>
              <a:t>91</a:t>
            </a:r>
          </a:p>
        </p:txBody>
      </p:sp>
      <p:sp>
        <p:nvSpPr>
          <p:cNvPr id="30" name="TextBox 47"/>
          <p:cNvSpPr txBox="1"/>
          <p:nvPr/>
        </p:nvSpPr>
        <p:spPr>
          <a:xfrm>
            <a:off x="3275856" y="241292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91</a:t>
            </a:r>
            <a:r>
              <a:rPr lang="hu-HU" sz="900" b="1" dirty="0" smtClean="0"/>
              <a:t>-19</a:t>
            </a:r>
            <a:r>
              <a:rPr lang="en-US" sz="900" b="1" dirty="0" smtClean="0"/>
              <a:t>99</a:t>
            </a:r>
          </a:p>
        </p:txBody>
      </p:sp>
      <p:sp>
        <p:nvSpPr>
          <p:cNvPr id="31" name="TextBox 47"/>
          <p:cNvSpPr txBox="1"/>
          <p:nvPr/>
        </p:nvSpPr>
        <p:spPr>
          <a:xfrm>
            <a:off x="3923928" y="249974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00" b="1" dirty="0" smtClean="0"/>
              <a:t>19</a:t>
            </a:r>
            <a:r>
              <a:rPr lang="en-US" sz="900" b="1" dirty="0" smtClean="0"/>
              <a:t>99</a:t>
            </a:r>
            <a:r>
              <a:rPr lang="hu-HU" sz="900" b="1" dirty="0" smtClean="0"/>
              <a:t>-</a:t>
            </a:r>
            <a:r>
              <a:rPr lang="en-US" sz="900" b="1" dirty="0" smtClean="0"/>
              <a:t>2003</a:t>
            </a:r>
            <a:endParaRPr lang="hu-HU" sz="900" b="1" dirty="0" smtClean="0"/>
          </a:p>
        </p:txBody>
      </p:sp>
      <p:sp>
        <p:nvSpPr>
          <p:cNvPr id="32" name="TextBox 47"/>
          <p:cNvSpPr txBox="1"/>
          <p:nvPr/>
        </p:nvSpPr>
        <p:spPr>
          <a:xfrm>
            <a:off x="4211960" y="3349030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2003</a:t>
            </a:r>
            <a:r>
              <a:rPr lang="hu-HU" sz="900" b="1" dirty="0" smtClean="0"/>
              <a:t>-</a:t>
            </a:r>
            <a:r>
              <a:rPr lang="en-US" sz="900" b="1" dirty="0" smtClean="0"/>
              <a:t>2012</a:t>
            </a:r>
            <a:endParaRPr lang="hu-HU" sz="900" b="1" dirty="0" smtClean="0"/>
          </a:p>
        </p:txBody>
      </p:sp>
      <p:sp>
        <p:nvSpPr>
          <p:cNvPr id="33" name="TextBox 47"/>
          <p:cNvSpPr txBox="1"/>
          <p:nvPr/>
        </p:nvSpPr>
        <p:spPr>
          <a:xfrm>
            <a:off x="4211960" y="3795886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2012-</a:t>
            </a:r>
          </a:p>
        </p:txBody>
      </p:sp>
    </p:spTree>
    <p:extLst>
      <p:ext uri="{BB962C8B-B14F-4D97-AF65-F5344CB8AC3E}">
        <p14:creationId xmlns:p14="http://schemas.microsoft.com/office/powerpoint/2010/main" val="296269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Украина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013668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3059832" y="1620838"/>
            <a:ext cx="3312368" cy="1973832"/>
            <a:chOff x="3059832" y="1620838"/>
            <a:chExt cx="3312368" cy="1973832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148064" y="199568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3563888" y="249974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3851920" y="300379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2"/>
            <p:cNvSpPr/>
            <p:nvPr/>
          </p:nvSpPr>
          <p:spPr>
            <a:xfrm>
              <a:off x="3419872" y="271576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2"/>
            <p:cNvSpPr/>
            <p:nvPr/>
          </p:nvSpPr>
          <p:spPr>
            <a:xfrm>
              <a:off x="3851920" y="3291830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2"/>
              <a:endCxn id="8" idx="6"/>
            </p:cNvCxnSpPr>
            <p:nvPr/>
          </p:nvCxnSpPr>
          <p:spPr>
            <a:xfrm flipH="1">
              <a:off x="5292080" y="1851670"/>
              <a:ext cx="432048" cy="216024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3"/>
              <a:endCxn id="9" idx="7"/>
            </p:cNvCxnSpPr>
            <p:nvPr/>
          </p:nvCxnSpPr>
          <p:spPr>
            <a:xfrm flipH="1">
              <a:off x="3686813" y="2118611"/>
              <a:ext cx="1482342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5"/>
              <a:endCxn id="10" idx="1"/>
            </p:cNvCxnSpPr>
            <p:nvPr/>
          </p:nvCxnSpPr>
          <p:spPr>
            <a:xfrm>
              <a:off x="3686813" y="2622667"/>
              <a:ext cx="186198" cy="40222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1"/>
              <a:endCxn id="11" idx="6"/>
            </p:cNvCxnSpPr>
            <p:nvPr/>
          </p:nvCxnSpPr>
          <p:spPr>
            <a:xfrm flipH="1" flipV="1">
              <a:off x="3563888" y="2787774"/>
              <a:ext cx="309123" cy="237115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1"/>
            <p:cNvCxnSpPr>
              <a:stCxn id="11" idx="5"/>
              <a:endCxn id="12" idx="1"/>
            </p:cNvCxnSpPr>
            <p:nvPr/>
          </p:nvCxnSpPr>
          <p:spPr>
            <a:xfrm>
              <a:off x="3542797" y="2838691"/>
              <a:ext cx="330214" cy="474230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64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85</a:t>
              </a:r>
              <a:endParaRPr lang="hu-HU" sz="900" b="1" dirty="0" smtClean="0"/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1692846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85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3275856" y="226891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92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97</a:t>
              </a:r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3923928" y="293179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98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2004</a:t>
              </a:r>
              <a:endParaRPr lang="hu-HU" sz="900" b="1" dirty="0" smtClean="0"/>
            </a:p>
          </p:txBody>
        </p:sp>
        <p:sp>
          <p:nvSpPr>
            <p:cNvPr id="32" name="TextBox 47"/>
            <p:cNvSpPr txBox="1"/>
            <p:nvPr/>
          </p:nvSpPr>
          <p:spPr>
            <a:xfrm>
              <a:off x="3059832" y="2556942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2005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2009</a:t>
              </a:r>
              <a:endParaRPr lang="hu-HU" sz="900" b="1" dirty="0" smtClean="0"/>
            </a:p>
          </p:txBody>
        </p:sp>
        <p:sp>
          <p:nvSpPr>
            <p:cNvPr id="33" name="TextBox 47"/>
            <p:cNvSpPr txBox="1"/>
            <p:nvPr/>
          </p:nvSpPr>
          <p:spPr>
            <a:xfrm>
              <a:off x="3923928" y="262895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2014-</a:t>
              </a:r>
            </a:p>
          </p:txBody>
        </p:sp>
        <p:sp>
          <p:nvSpPr>
            <p:cNvPr id="21" name="Oval 12"/>
            <p:cNvSpPr/>
            <p:nvPr/>
          </p:nvSpPr>
          <p:spPr>
            <a:xfrm>
              <a:off x="3779912" y="264375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1"/>
            <p:cNvCxnSpPr>
              <a:stCxn id="12" idx="0"/>
              <a:endCxn id="21" idx="4"/>
            </p:cNvCxnSpPr>
            <p:nvPr/>
          </p:nvCxnSpPr>
          <p:spPr>
            <a:xfrm flipH="1" flipV="1">
              <a:off x="3851920" y="2787774"/>
              <a:ext cx="72008" cy="504056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47"/>
            <p:cNvSpPr txBox="1"/>
            <p:nvPr/>
          </p:nvSpPr>
          <p:spPr>
            <a:xfrm>
              <a:off x="3779912" y="3363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2010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2013</a:t>
              </a:r>
              <a:endParaRPr lang="hu-HU" sz="9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81915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699541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Республика Молдова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253135"/>
              </p:ext>
            </p:extLst>
          </p:nvPr>
        </p:nvGraphicFramePr>
        <p:xfrm>
          <a:off x="323528" y="1131590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Csoportba foglalás 2"/>
          <p:cNvGrpSpPr/>
          <p:nvPr/>
        </p:nvGrpSpPr>
        <p:grpSpPr>
          <a:xfrm>
            <a:off x="2915816" y="1620838"/>
            <a:ext cx="3456384" cy="2261864"/>
            <a:chOff x="2915816" y="1620838"/>
            <a:chExt cx="3456384" cy="2261864"/>
          </a:xfrm>
        </p:grpSpPr>
        <p:sp>
          <p:nvSpPr>
            <p:cNvPr id="7" name="Oval 12"/>
            <p:cNvSpPr/>
            <p:nvPr/>
          </p:nvSpPr>
          <p:spPr>
            <a:xfrm>
              <a:off x="5724128" y="17796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12"/>
            <p:cNvSpPr/>
            <p:nvPr/>
          </p:nvSpPr>
          <p:spPr>
            <a:xfrm>
              <a:off x="5148064" y="199568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12"/>
            <p:cNvSpPr/>
            <p:nvPr/>
          </p:nvSpPr>
          <p:spPr>
            <a:xfrm>
              <a:off x="3707904" y="2643758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12"/>
            <p:cNvSpPr/>
            <p:nvPr/>
          </p:nvSpPr>
          <p:spPr>
            <a:xfrm>
              <a:off x="4139952" y="3579862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2"/>
            <p:cNvSpPr/>
            <p:nvPr/>
          </p:nvSpPr>
          <p:spPr>
            <a:xfrm>
              <a:off x="3491880" y="278777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2"/>
            <p:cNvSpPr/>
            <p:nvPr/>
          </p:nvSpPr>
          <p:spPr>
            <a:xfrm>
              <a:off x="3995936" y="3147814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21"/>
            <p:cNvCxnSpPr>
              <a:stCxn id="7" idx="2"/>
              <a:endCxn id="8" idx="6"/>
            </p:cNvCxnSpPr>
            <p:nvPr/>
          </p:nvCxnSpPr>
          <p:spPr>
            <a:xfrm flipH="1">
              <a:off x="5292080" y="1851670"/>
              <a:ext cx="432048" cy="216024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21"/>
            <p:cNvCxnSpPr>
              <a:stCxn id="8" idx="3"/>
              <a:endCxn id="9" idx="7"/>
            </p:cNvCxnSpPr>
            <p:nvPr/>
          </p:nvCxnSpPr>
          <p:spPr>
            <a:xfrm flipH="1">
              <a:off x="3830829" y="2118611"/>
              <a:ext cx="1338326" cy="546238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21"/>
            <p:cNvCxnSpPr>
              <a:stCxn id="9" idx="2"/>
              <a:endCxn id="11" idx="7"/>
            </p:cNvCxnSpPr>
            <p:nvPr/>
          </p:nvCxnSpPr>
          <p:spPr>
            <a:xfrm flipH="1">
              <a:off x="3614805" y="2715766"/>
              <a:ext cx="93099" cy="93099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1"/>
            <p:cNvCxnSpPr>
              <a:stCxn id="11" idx="5"/>
              <a:endCxn id="12" idx="1"/>
            </p:cNvCxnSpPr>
            <p:nvPr/>
          </p:nvCxnSpPr>
          <p:spPr>
            <a:xfrm>
              <a:off x="3614805" y="2910699"/>
              <a:ext cx="402222" cy="258206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47"/>
            <p:cNvSpPr txBox="1"/>
            <p:nvPr/>
          </p:nvSpPr>
          <p:spPr>
            <a:xfrm>
              <a:off x="5436096" y="162083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64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85</a:t>
              </a:r>
              <a:endParaRPr lang="hu-HU" sz="900" b="1" dirty="0" smtClean="0"/>
            </a:p>
          </p:txBody>
        </p:sp>
        <p:sp>
          <p:nvSpPr>
            <p:cNvPr id="29" name="TextBox 47"/>
            <p:cNvSpPr txBox="1"/>
            <p:nvPr/>
          </p:nvSpPr>
          <p:spPr>
            <a:xfrm>
              <a:off x="4860032" y="1692846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85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91</a:t>
              </a:r>
            </a:p>
          </p:txBody>
        </p:sp>
        <p:sp>
          <p:nvSpPr>
            <p:cNvPr id="30" name="TextBox 47"/>
            <p:cNvSpPr txBox="1"/>
            <p:nvPr/>
          </p:nvSpPr>
          <p:spPr>
            <a:xfrm>
              <a:off x="3275856" y="2484934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900" b="1" dirty="0" smtClean="0"/>
                <a:t>19</a:t>
              </a:r>
              <a:r>
                <a:rPr lang="en-US" sz="900" b="1" dirty="0" smtClean="0"/>
                <a:t>92</a:t>
              </a:r>
              <a:r>
                <a:rPr lang="hu-HU" sz="900" b="1" dirty="0" smtClean="0"/>
                <a:t>-19</a:t>
              </a:r>
              <a:r>
                <a:rPr lang="en-US" sz="900" b="1" dirty="0" smtClean="0"/>
                <a:t>94</a:t>
              </a:r>
            </a:p>
          </p:txBody>
        </p:sp>
        <p:sp>
          <p:nvSpPr>
            <p:cNvPr id="31" name="TextBox 47"/>
            <p:cNvSpPr txBox="1"/>
            <p:nvPr/>
          </p:nvSpPr>
          <p:spPr>
            <a:xfrm>
              <a:off x="3995936" y="3205014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2001-2009</a:t>
              </a:r>
              <a:endParaRPr lang="hu-HU" sz="900" b="1" dirty="0" smtClean="0"/>
            </a:p>
          </p:txBody>
        </p:sp>
        <p:sp>
          <p:nvSpPr>
            <p:cNvPr id="32" name="TextBox 47"/>
            <p:cNvSpPr txBox="1"/>
            <p:nvPr/>
          </p:nvSpPr>
          <p:spPr>
            <a:xfrm>
              <a:off x="2915816" y="264375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1994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2000</a:t>
              </a:r>
              <a:endParaRPr lang="hu-HU" sz="900" b="1" dirty="0" smtClean="0"/>
            </a:p>
          </p:txBody>
        </p:sp>
        <p:sp>
          <p:nvSpPr>
            <p:cNvPr id="33" name="TextBox 47"/>
            <p:cNvSpPr txBox="1"/>
            <p:nvPr/>
          </p:nvSpPr>
          <p:spPr>
            <a:xfrm>
              <a:off x="4067944" y="3651870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2016-</a:t>
              </a:r>
              <a:r>
                <a:rPr lang="hu-HU" sz="900" b="1" dirty="0" smtClean="0"/>
                <a:t>2019</a:t>
              </a:r>
              <a:endParaRPr lang="en-US" sz="900" b="1" dirty="0" smtClean="0"/>
            </a:p>
          </p:txBody>
        </p:sp>
        <p:sp>
          <p:nvSpPr>
            <p:cNvPr id="21" name="Oval 12"/>
            <p:cNvSpPr/>
            <p:nvPr/>
          </p:nvSpPr>
          <p:spPr>
            <a:xfrm>
              <a:off x="3923928" y="2715766"/>
              <a:ext cx="144016" cy="14401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1"/>
            <p:cNvCxnSpPr>
              <a:stCxn id="12" idx="0"/>
              <a:endCxn id="21" idx="4"/>
            </p:cNvCxnSpPr>
            <p:nvPr/>
          </p:nvCxnSpPr>
          <p:spPr>
            <a:xfrm flipH="1" flipV="1">
              <a:off x="3995936" y="2859782"/>
              <a:ext cx="72008" cy="288032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47"/>
            <p:cNvSpPr txBox="1"/>
            <p:nvPr/>
          </p:nvSpPr>
          <p:spPr>
            <a:xfrm>
              <a:off x="3995936" y="2643758"/>
              <a:ext cx="9361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/>
                <a:t>2010</a:t>
              </a:r>
              <a:r>
                <a:rPr lang="hu-HU" sz="900" b="1" dirty="0" smtClean="0"/>
                <a:t>-</a:t>
              </a:r>
              <a:r>
                <a:rPr lang="en-US" sz="900" b="1" dirty="0" smtClean="0"/>
                <a:t>2015</a:t>
              </a:r>
              <a:endParaRPr lang="hu-HU" sz="900" b="1" dirty="0" smtClean="0"/>
            </a:p>
          </p:txBody>
        </p:sp>
        <p:cxnSp>
          <p:nvCxnSpPr>
            <p:cNvPr id="35" name="Straight Arrow Connector 21"/>
            <p:cNvCxnSpPr>
              <a:stCxn id="21" idx="5"/>
              <a:endCxn id="10" idx="0"/>
            </p:cNvCxnSpPr>
            <p:nvPr/>
          </p:nvCxnSpPr>
          <p:spPr>
            <a:xfrm>
              <a:off x="4046853" y="2838691"/>
              <a:ext cx="165107" cy="741171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12"/>
          <p:cNvSpPr/>
          <p:nvPr/>
        </p:nvSpPr>
        <p:spPr>
          <a:xfrm>
            <a:off x="3779912" y="2859782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21"/>
          <p:cNvCxnSpPr>
            <a:stCxn id="10" idx="1"/>
            <a:endCxn id="27" idx="5"/>
          </p:cNvCxnSpPr>
          <p:nvPr/>
        </p:nvCxnSpPr>
        <p:spPr>
          <a:xfrm flipH="1" flipV="1">
            <a:off x="3902837" y="2982707"/>
            <a:ext cx="258206" cy="61824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47"/>
          <p:cNvSpPr txBox="1"/>
          <p:nvPr/>
        </p:nvSpPr>
        <p:spPr>
          <a:xfrm>
            <a:off x="3491880" y="2916982"/>
            <a:ext cx="9361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201</a:t>
            </a:r>
            <a:r>
              <a:rPr lang="hu-HU" sz="900" b="1" dirty="0" smtClean="0"/>
              <a:t>9</a:t>
            </a:r>
            <a:r>
              <a:rPr lang="en-US" sz="900" b="1" dirty="0" smtClean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56912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552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ea typeface="Calibri"/>
                <a:cs typeface="Times New Roman"/>
              </a:rPr>
              <a:t>Янош Корнаи: характерные черты демократии, автократии и </a:t>
            </a:r>
            <a:r>
              <a:rPr lang="ru-RU" sz="2400" b="1" dirty="0" smtClean="0">
                <a:ea typeface="Calibri"/>
                <a:cs typeface="Times New Roman"/>
              </a:rPr>
              <a:t>диктатуры</a:t>
            </a:r>
            <a:r>
              <a:rPr lang="hu-HU" sz="2000" b="1" dirty="0" smtClean="0"/>
              <a:t/>
            </a:r>
            <a:br>
              <a:rPr lang="hu-HU" sz="2000" b="1" dirty="0" smtClean="0"/>
            </a:br>
            <a:r>
              <a:rPr lang="hu-HU" sz="1800" b="1" dirty="0" smtClean="0"/>
              <a:t>(</a:t>
            </a:r>
            <a:r>
              <a:rPr lang="ru-RU" sz="1800" b="1" dirty="0" smtClean="0"/>
              <a:t>необходимые и достаточные</a:t>
            </a:r>
            <a:r>
              <a:rPr lang="hu-HU" sz="1800" b="1" dirty="0" smtClean="0"/>
              <a:t> </a:t>
            </a:r>
            <a:r>
              <a:rPr lang="ru-RU" sz="1800" b="1" dirty="0" smtClean="0"/>
              <a:t>характеристики</a:t>
            </a:r>
            <a:r>
              <a:rPr lang="hu-HU" sz="1800" b="1" dirty="0" smtClean="0"/>
              <a:t>)</a:t>
            </a:r>
            <a:endParaRPr lang="hu-HU" sz="18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267569"/>
              </p:ext>
            </p:extLst>
          </p:nvPr>
        </p:nvGraphicFramePr>
        <p:xfrm>
          <a:off x="107502" y="627534"/>
          <a:ext cx="8784976" cy="4464495"/>
        </p:xfrm>
        <a:graphic>
          <a:graphicData uri="http://schemas.openxmlformats.org/drawingml/2006/table">
            <a:tbl>
              <a:tblPr/>
              <a:tblGrid>
                <a:gridCol w="302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6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9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26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29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Демократия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втократия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+mn-lt"/>
                          <a:ea typeface="Calibri"/>
                          <a:cs typeface="Times New Roman"/>
                        </a:rPr>
                        <a:t>Диктатура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2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можно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нельзя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Правительство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нельзя сместить путем мирных и цивилизованных процедур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3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Действуют устоявшиеся институты, которые по общему согласию обеспечивают подотчетность власти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Институты, которые по общему согласию гарантируют подотчетность власти, являются слабыми или формальными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Не</a:t>
                      </a:r>
                      <a:r>
                        <a:rPr lang="ru-RU" sz="1400" b="1" i="0" baseline="0" dirty="0" smtClean="0">
                          <a:latin typeface="+mn-lt"/>
                          <a:ea typeface="Calibri"/>
                          <a:cs typeface="Times New Roman"/>
                        </a:rPr>
                        <a:t> существует и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нститутов, которые обеспечивают /гарантируют подотчетность властей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2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hu-HU" sz="16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Существует легальная парламентская оппозиция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в выборах участвует много партий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Существует легальная парламентская оппозиция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в выборах участвует много партий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Легальная парламентская оппозиция отсутствует, в выборах участвует только одна партия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07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Нет террора (широкомасштабного содержания людей в лагерях принудительного труда и казней)</a:t>
                      </a:r>
                      <a:endParaRPr lang="hu-HU" sz="1400" b="1" i="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Нет террора (широкомасштабного содержания людей в лагерях принудительного труда и казней)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однако против политических противников используются различные средства принуждения (тюремное заключение по сфабрикованным обвинениям или убийства по политическим мотивам)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latin typeface="+mn-lt"/>
                          <a:ea typeface="Calibri"/>
                          <a:cs typeface="Times New Roman"/>
                        </a:rPr>
                        <a:t>Имеет место террор (широкомасштабное содержание людей в лагерях принудительного труда и казни)</a:t>
                      </a:r>
                      <a:endParaRPr lang="hu-HU" sz="1400" b="1" i="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01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67495"/>
            <a:ext cx="9144000" cy="93610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Идеально-типические типы циклы эволюции режима</a:t>
            </a:r>
            <a:r>
              <a:rPr lang="en-US" sz="3200" b="1" dirty="0" smtClean="0"/>
              <a:t> </a:t>
            </a:r>
            <a:r>
              <a:rPr lang="ru-RU" sz="3200" b="1" dirty="0" smtClean="0"/>
              <a:t>с</a:t>
            </a:r>
            <a:r>
              <a:rPr lang="en-US" sz="3200" b="1" dirty="0" smtClean="0"/>
              <a:t> </a:t>
            </a:r>
            <a:r>
              <a:rPr lang="ru-RU" sz="3200" b="1" dirty="0" smtClean="0"/>
              <a:t>различных уровней</a:t>
            </a:r>
            <a:r>
              <a:rPr lang="en-US" sz="3200" b="1" dirty="0" smtClean="0"/>
              <a:t> </a:t>
            </a:r>
            <a:r>
              <a:rPr lang="ru-RU" sz="3200" b="1" dirty="0" smtClean="0"/>
              <a:t>автократических перемен</a:t>
            </a:r>
            <a:endParaRPr lang="hu-HU" sz="36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" name="Csoportba foglalás 431"/>
          <p:cNvGrpSpPr>
            <a:grpSpLocks/>
          </p:cNvGrpSpPr>
          <p:nvPr/>
        </p:nvGrpSpPr>
        <p:grpSpPr bwMode="auto">
          <a:xfrm>
            <a:off x="-634001" y="1851670"/>
            <a:ext cx="11542705" cy="10369152"/>
            <a:chOff x="0" y="0"/>
            <a:chExt cx="88381" cy="79389"/>
          </a:xfrm>
        </p:grpSpPr>
        <p:grpSp>
          <p:nvGrpSpPr>
            <p:cNvPr id="4" name="Csoportba foglalás 423"/>
            <p:cNvGrpSpPr>
              <a:grpSpLocks/>
            </p:cNvGrpSpPr>
            <p:nvPr/>
          </p:nvGrpSpPr>
          <p:grpSpPr bwMode="auto">
            <a:xfrm>
              <a:off x="7315" y="9144"/>
              <a:ext cx="29217" cy="26815"/>
              <a:chOff x="0" y="0"/>
              <a:chExt cx="29217" cy="26815"/>
            </a:xfrm>
          </p:grpSpPr>
          <p:sp>
            <p:nvSpPr>
              <p:cNvPr id="367" name="Egyenes összekötő 367"/>
              <p:cNvSpPr>
                <a:spLocks noChangeShapeType="1"/>
              </p:cNvSpPr>
              <p:nvPr/>
            </p:nvSpPr>
            <p:spPr bwMode="auto">
              <a:xfrm>
                <a:off x="23475" y="1103"/>
                <a:ext cx="0" cy="39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  <p:sp>
            <p:nvSpPr>
              <p:cNvPr id="374" name="Ív 374"/>
              <p:cNvSpPr>
                <a:spLocks/>
              </p:cNvSpPr>
              <p:nvPr/>
            </p:nvSpPr>
            <p:spPr bwMode="auto">
              <a:xfrm rot="-2858072">
                <a:off x="1201" y="-1201"/>
                <a:ext cx="26815" cy="29217"/>
              </a:xfrm>
              <a:custGeom>
                <a:avLst/>
                <a:gdLst>
                  <a:gd name="T0" fmla="*/ 1340798 w 2681596"/>
                  <a:gd name="T1" fmla="*/ 0 h 2921779"/>
                  <a:gd name="T2" fmla="*/ 2681596 w 2681596"/>
                  <a:gd name="T3" fmla="*/ 1460890 h 292177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681596" h="2921779" stroke="0">
                    <a:moveTo>
                      <a:pt x="1340798" y="0"/>
                    </a:moveTo>
                    <a:cubicBezTo>
                      <a:pt x="2081300" y="0"/>
                      <a:pt x="2681596" y="654063"/>
                      <a:pt x="2681596" y="1460890"/>
                    </a:cubicBezTo>
                    <a:lnTo>
                      <a:pt x="1340798" y="1460890"/>
                    </a:lnTo>
                    <a:lnTo>
                      <a:pt x="1340798" y="0"/>
                    </a:lnTo>
                    <a:close/>
                  </a:path>
                  <a:path w="2681596" h="2921779" fill="none">
                    <a:moveTo>
                      <a:pt x="1340798" y="0"/>
                    </a:moveTo>
                    <a:cubicBezTo>
                      <a:pt x="2081300" y="0"/>
                      <a:pt x="2681596" y="654063"/>
                      <a:pt x="2681596" y="146089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stealth" w="lg" len="lg"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4000"/>
              </a:p>
            </p:txBody>
          </p:sp>
        </p:grpSp>
        <p:grpSp>
          <p:nvGrpSpPr>
            <p:cNvPr id="5" name="Csoportba foglalás 415"/>
            <p:cNvGrpSpPr>
              <a:grpSpLocks/>
            </p:cNvGrpSpPr>
            <p:nvPr/>
          </p:nvGrpSpPr>
          <p:grpSpPr bwMode="auto">
            <a:xfrm>
              <a:off x="0" y="0"/>
              <a:ext cx="88381" cy="79389"/>
              <a:chOff x="0" y="0"/>
              <a:chExt cx="88381" cy="79389"/>
            </a:xfrm>
          </p:grpSpPr>
          <p:grpSp>
            <p:nvGrpSpPr>
              <p:cNvPr id="6" name="Csoportba foglalás 385"/>
              <p:cNvGrpSpPr>
                <a:grpSpLocks/>
              </p:cNvGrpSpPr>
              <p:nvPr/>
            </p:nvGrpSpPr>
            <p:grpSpPr bwMode="auto">
              <a:xfrm>
                <a:off x="0" y="2658"/>
                <a:ext cx="88381" cy="76731"/>
                <a:chOff x="0" y="0"/>
                <a:chExt cx="88381" cy="76731"/>
              </a:xfrm>
            </p:grpSpPr>
            <p:sp>
              <p:nvSpPr>
                <p:cNvPr id="346" name="Egyenes összekötő 346"/>
                <p:cNvSpPr>
                  <a:spLocks noChangeShapeType="1"/>
                </p:cNvSpPr>
                <p:nvPr/>
              </p:nvSpPr>
              <p:spPr bwMode="auto">
                <a:xfrm>
                  <a:off x="11407" y="9645"/>
                  <a:ext cx="195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64" name="Egyenes összekötő 364"/>
                <p:cNvSpPr>
                  <a:spLocks noChangeShapeType="1"/>
                </p:cNvSpPr>
                <p:nvPr/>
              </p:nvSpPr>
              <p:spPr bwMode="auto">
                <a:xfrm>
                  <a:off x="69992" y="7625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3" name="Egyenes összekötő 373"/>
                <p:cNvSpPr>
                  <a:spLocks noChangeShapeType="1"/>
                </p:cNvSpPr>
                <p:nvPr/>
              </p:nvSpPr>
              <p:spPr bwMode="auto">
                <a:xfrm>
                  <a:off x="50534" y="7412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5" name="Ív 375"/>
                <p:cNvSpPr>
                  <a:spLocks/>
                </p:cNvSpPr>
                <p:nvPr/>
              </p:nvSpPr>
              <p:spPr bwMode="auto">
                <a:xfrm rot="-2858072">
                  <a:off x="6143" y="235"/>
                  <a:ext cx="52853" cy="57653"/>
                </a:xfrm>
                <a:custGeom>
                  <a:avLst/>
                  <a:gdLst>
                    <a:gd name="T0" fmla="*/ 2642647 w 5285294"/>
                    <a:gd name="T1" fmla="*/ 0 h 5765273"/>
                    <a:gd name="T2" fmla="*/ 5285294 w 5285294"/>
                    <a:gd name="T3" fmla="*/ 2882637 h 5765273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5285294" h="5765273" stroke="0">
                      <a:moveTo>
                        <a:pt x="2642647" y="0"/>
                      </a:moveTo>
                      <a:cubicBezTo>
                        <a:pt x="4102141" y="0"/>
                        <a:pt x="5285294" y="1290601"/>
                        <a:pt x="5285294" y="2882637"/>
                      </a:cubicBezTo>
                      <a:lnTo>
                        <a:pt x="2642647" y="2882637"/>
                      </a:lnTo>
                      <a:lnTo>
                        <a:pt x="2642647" y="0"/>
                      </a:lnTo>
                      <a:close/>
                    </a:path>
                    <a:path w="5285294" h="5765273" fill="none">
                      <a:moveTo>
                        <a:pt x="2642647" y="0"/>
                      </a:moveTo>
                      <a:cubicBezTo>
                        <a:pt x="4102141" y="0"/>
                        <a:pt x="5285294" y="1290601"/>
                        <a:pt x="5285294" y="2882637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6" name="Ív 376"/>
                <p:cNvSpPr>
                  <a:spLocks/>
                </p:cNvSpPr>
                <p:nvPr/>
              </p:nvSpPr>
              <p:spPr bwMode="auto">
                <a:xfrm rot="-2858072">
                  <a:off x="5825" y="-5825"/>
                  <a:ext cx="76731" cy="88381"/>
                </a:xfrm>
                <a:custGeom>
                  <a:avLst/>
                  <a:gdLst>
                    <a:gd name="T0" fmla="*/ 3836576 w 7673153"/>
                    <a:gd name="T1" fmla="*/ 0 h 8838135"/>
                    <a:gd name="T2" fmla="*/ 7673110 w 7673153"/>
                    <a:gd name="T3" fmla="*/ 4398164 h 883813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7673153" h="8838135" stroke="0">
                      <a:moveTo>
                        <a:pt x="3836576" y="0"/>
                      </a:moveTo>
                      <a:cubicBezTo>
                        <a:pt x="5948375" y="0"/>
                        <a:pt x="7663120" y="1965767"/>
                        <a:pt x="7673110" y="4398164"/>
                      </a:cubicBezTo>
                      <a:lnTo>
                        <a:pt x="3836577" y="4419068"/>
                      </a:lnTo>
                      <a:cubicBezTo>
                        <a:pt x="3836577" y="2946045"/>
                        <a:pt x="3836576" y="1473023"/>
                        <a:pt x="3836576" y="0"/>
                      </a:cubicBezTo>
                      <a:close/>
                    </a:path>
                    <a:path w="7673153" h="8838135" fill="none">
                      <a:moveTo>
                        <a:pt x="3836576" y="0"/>
                      </a:moveTo>
                      <a:cubicBezTo>
                        <a:pt x="5948375" y="0"/>
                        <a:pt x="7663120" y="1965767"/>
                        <a:pt x="7673110" y="439816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7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3852" y="10708"/>
                  <a:ext cx="14954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ru-RU" sz="1600" b="1" dirty="0" smtClean="0">
                      <a:latin typeface="Calibri" pitchFamily="34" charset="0"/>
                    </a:rPr>
                    <a:t>Попытка установления автократии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7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1821" y="10815"/>
                  <a:ext cx="19619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втократический прорыв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7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51598" y="10704"/>
                  <a:ext cx="17335" cy="2762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втократическая консолидация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8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6730" y="5605"/>
                  <a:ext cx="12105" cy="2763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ru-RU" sz="1600" b="1" dirty="0" smtClean="0">
                      <a:latin typeface="Calibri" pitchFamily="34" charset="0"/>
                    </a:rPr>
                    <a:t>Элект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o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р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льная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 </a:t>
                  </a:r>
                  <a:r>
                    <a:rPr lang="ru-RU" sz="1600" b="1" dirty="0">
                      <a:latin typeface="Calibri" pitchFamily="34" charset="0"/>
                    </a:rPr>
                    <a:t>к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o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рр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кция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81" name="Egyenes összekötő 381"/>
                <p:cNvSpPr>
                  <a:spLocks noChangeShapeType="1"/>
                </p:cNvSpPr>
                <p:nvPr/>
              </p:nvSpPr>
              <p:spPr bwMode="auto">
                <a:xfrm>
                  <a:off x="30970" y="9645"/>
                  <a:ext cx="19527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2" name="Egyenes összekötő 382"/>
                <p:cNvSpPr>
                  <a:spLocks noChangeShapeType="1"/>
                </p:cNvSpPr>
                <p:nvPr/>
              </p:nvSpPr>
              <p:spPr bwMode="auto">
                <a:xfrm>
                  <a:off x="50641" y="9645"/>
                  <a:ext cx="195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571" y="1883"/>
                  <a:ext cx="20900" cy="4041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Электоральная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/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экстраэлек-торальная реституция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grpSp>
            <p:nvGrpSpPr>
              <p:cNvPr id="7" name="Csoportba foglalás 386"/>
              <p:cNvGrpSpPr>
                <a:grpSpLocks/>
              </p:cNvGrpSpPr>
              <p:nvPr/>
            </p:nvGrpSpPr>
            <p:grpSpPr bwMode="auto">
              <a:xfrm>
                <a:off x="11376" y="0"/>
                <a:ext cx="38153" cy="14167"/>
                <a:chOff x="0" y="0"/>
                <a:chExt cx="38152" cy="14167"/>
              </a:xfrm>
            </p:grpSpPr>
            <p:sp>
              <p:nvSpPr>
                <p:cNvPr id="362" name="Egyenes összekötő 362"/>
                <p:cNvSpPr>
                  <a:spLocks noChangeShapeType="1"/>
                </p:cNvSpPr>
                <p:nvPr/>
              </p:nvSpPr>
              <p:spPr bwMode="auto">
                <a:xfrm>
                  <a:off x="0" y="10207"/>
                  <a:ext cx="0" cy="39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000"/>
                </a:p>
              </p:txBody>
            </p:sp>
            <p:sp>
              <p:nvSpPr>
                <p:cNvPr id="38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1584" y="0"/>
                  <a:ext cx="16568" cy="404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Экстраэл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кт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o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р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a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льная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 </a:t>
                  </a:r>
                  <a:r>
                    <a:rPr lang="ru-RU" sz="1600" b="1" dirty="0">
                      <a:latin typeface="Calibri" pitchFamily="34" charset="0"/>
                    </a:rPr>
                    <a:t>р</a:t>
                  </a: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e</a:t>
                  </a:r>
                  <a:r>
                    <a:rPr kumimoji="0" lang="ru-RU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ституция</a:t>
                  </a:r>
                  <a:endPara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742035"/>
          </a:xfrm>
        </p:spPr>
        <p:txBody>
          <a:bodyPr/>
          <a:lstStyle/>
          <a:p>
            <a:r>
              <a:rPr lang="ru-RU" b="1" dirty="0"/>
              <a:t>С</a:t>
            </a:r>
            <a:r>
              <a:rPr lang="ru-RU" b="1" dirty="0" smtClean="0"/>
              <a:t>пасибо за внимание</a:t>
            </a:r>
            <a:r>
              <a:rPr lang="hu-HU" b="1" dirty="0" smtClean="0"/>
              <a:t>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60210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Недостатки чисто поитико-институционального</a:t>
            </a:r>
            <a:r>
              <a:rPr lang="hu-HU" sz="3600" b="1" dirty="0" smtClean="0"/>
              <a:t> </a:t>
            </a:r>
            <a:r>
              <a:rPr lang="ru-RU" sz="3600" b="1" dirty="0" smtClean="0"/>
              <a:t>подхода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491630"/>
            <a:ext cx="8856984" cy="280831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8000" b="1" dirty="0" smtClean="0"/>
              <a:t>Предполагается разделенность сфер социальной деятельности</a:t>
            </a:r>
            <a:r>
              <a:rPr lang="hu-HU" sz="8000" b="1" dirty="0" smtClean="0"/>
              <a:t> (</a:t>
            </a:r>
            <a:r>
              <a:rPr lang="ru-RU" sz="8000" b="1" dirty="0" smtClean="0"/>
              <a:t>политической</a:t>
            </a:r>
            <a:r>
              <a:rPr lang="hu-HU" sz="8000" b="1" dirty="0" smtClean="0"/>
              <a:t>, </a:t>
            </a:r>
            <a:r>
              <a:rPr lang="ru-RU" sz="8000" b="1" dirty="0" smtClean="0"/>
              <a:t>экономической и общественной</a:t>
            </a:r>
            <a:r>
              <a:rPr lang="hu-HU" sz="8000" b="1" dirty="0" smtClean="0"/>
              <a:t>);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8000" b="1" dirty="0" smtClean="0"/>
              <a:t>Анализ ограничивается политическим уровнем</a:t>
            </a:r>
            <a:r>
              <a:rPr lang="en-US" sz="8000" b="1" dirty="0" smtClean="0"/>
              <a:t>, </a:t>
            </a:r>
            <a:r>
              <a:rPr lang="ru-RU" sz="8000" b="1" dirty="0" smtClean="0"/>
              <a:t>игнорируются связанные с ним</a:t>
            </a:r>
            <a:r>
              <a:rPr lang="en-US" sz="8000" b="1" dirty="0" smtClean="0"/>
              <a:t> </a:t>
            </a:r>
            <a:r>
              <a:rPr lang="ru-RU" sz="8000" b="1" dirty="0" smtClean="0"/>
              <a:t>жесткие структуры</a:t>
            </a:r>
            <a:r>
              <a:rPr lang="hu-HU" sz="8000" b="1" dirty="0" smtClean="0"/>
              <a:t>;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8000" b="1" dirty="0" smtClean="0"/>
              <a:t>Посткоммунистические системы описывются на языке либеральной демократии</a:t>
            </a:r>
            <a:r>
              <a:rPr lang="hu-HU" sz="8000" b="1" dirty="0" smtClean="0"/>
              <a:t> </a:t>
            </a:r>
            <a:r>
              <a:rPr lang="ru-RU" sz="8000" b="1" dirty="0" smtClean="0"/>
              <a:t>и</a:t>
            </a:r>
            <a:r>
              <a:rPr lang="hu-HU" sz="8000" b="1" dirty="0" smtClean="0"/>
              <a:t> </a:t>
            </a:r>
            <a:r>
              <a:rPr lang="ru-RU" sz="8000" b="1" dirty="0" smtClean="0"/>
              <a:t>рассматриваются</a:t>
            </a:r>
            <a:r>
              <a:rPr lang="hu-HU" sz="8000" b="1" dirty="0" smtClean="0"/>
              <a:t> </a:t>
            </a:r>
            <a:r>
              <a:rPr lang="ru-RU" sz="8000" b="1" dirty="0" smtClean="0"/>
              <a:t>как формы отклонения от нее</a:t>
            </a:r>
            <a:r>
              <a:rPr lang="hu-HU" sz="8000" b="1" dirty="0" smtClean="0"/>
              <a:t>;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8000" b="1" dirty="0" smtClean="0"/>
              <a:t>Эксплицитная телеология транзитологии заменяется имплицитной телеологией гибридологии</a:t>
            </a:r>
            <a:r>
              <a:rPr lang="hu-HU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183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71550"/>
          </a:xfrm>
        </p:spPr>
        <p:txBody>
          <a:bodyPr>
            <a:normAutofit/>
          </a:bodyPr>
          <a:lstStyle/>
          <a:p>
            <a:r>
              <a:rPr lang="ru-RU" b="1" dirty="0" smtClean="0"/>
              <a:t>Жесткие</a:t>
            </a:r>
            <a:r>
              <a:rPr lang="en-US" b="1" dirty="0" smtClean="0"/>
              <a:t> </a:t>
            </a:r>
            <a:r>
              <a:rPr lang="ru-RU" b="1" dirty="0" smtClean="0"/>
              <a:t>структуры</a:t>
            </a:r>
            <a:endParaRPr lang="en-US" b="1" dirty="0"/>
          </a:p>
        </p:txBody>
      </p:sp>
      <p:grpSp>
        <p:nvGrpSpPr>
          <p:cNvPr id="4" name="Csoportba foglalás 16"/>
          <p:cNvGrpSpPr/>
          <p:nvPr/>
        </p:nvGrpSpPr>
        <p:grpSpPr>
          <a:xfrm>
            <a:off x="457200" y="850059"/>
            <a:ext cx="8229600" cy="4097955"/>
            <a:chOff x="467644" y="850059"/>
            <a:chExt cx="8229600" cy="4097955"/>
          </a:xfrm>
        </p:grpSpPr>
        <p:sp>
          <p:nvSpPr>
            <p:cNvPr id="5" name="Szövegdoboz 4"/>
            <p:cNvSpPr txBox="1"/>
            <p:nvPr/>
          </p:nvSpPr>
          <p:spPr>
            <a:xfrm>
              <a:off x="539551" y="850059"/>
              <a:ext cx="8064897" cy="5040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400" b="1" dirty="0" smtClean="0"/>
                <a:t>Неразделенность сфер социальной</a:t>
              </a:r>
              <a:r>
                <a:rPr lang="en-US" sz="2400" b="1" dirty="0" smtClean="0"/>
                <a:t> </a:t>
              </a:r>
              <a:r>
                <a:rPr lang="ru-RU" sz="2400" b="1" dirty="0" smtClean="0"/>
                <a:t>деятельности</a:t>
              </a:r>
              <a:endParaRPr lang="en-US" sz="2400" b="1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39816" y="1861768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400" b="1" dirty="0" smtClean="0"/>
                <a:t>Сращивание власти и собственности</a:t>
              </a:r>
              <a:endParaRPr lang="en-US" sz="2400" b="1" dirty="0" smtClean="0"/>
            </a:p>
          </p:txBody>
        </p:sp>
        <p:sp>
          <p:nvSpPr>
            <p:cNvPr id="7" name="Szövegdoboz 6"/>
            <p:cNvSpPr txBox="1"/>
            <p:nvPr/>
          </p:nvSpPr>
          <p:spPr>
            <a:xfrm>
              <a:off x="4914448" y="1858956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400" b="1" dirty="0" smtClean="0"/>
                <a:t>Неформальные</a:t>
              </a:r>
              <a:r>
                <a:rPr lang="en-US" sz="2400" b="1" dirty="0" smtClean="0"/>
                <a:t> </a:t>
              </a:r>
              <a:r>
                <a:rPr lang="ru-RU" sz="2400" b="1" dirty="0" smtClean="0"/>
                <a:t>сети</a:t>
              </a:r>
              <a:endParaRPr lang="en-US" sz="2400" b="1" dirty="0"/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539816" y="3134005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400" b="1" dirty="0" smtClean="0"/>
                <a:t>П</a:t>
              </a:r>
              <a:r>
                <a:rPr lang="en-US" sz="2400" b="1" dirty="0" smtClean="0"/>
                <a:t>a</a:t>
              </a:r>
              <a:r>
                <a:rPr lang="ru-RU" sz="2400" b="1" dirty="0" smtClean="0"/>
                <a:t>тримониализация</a:t>
              </a:r>
              <a:endParaRPr lang="en-US" sz="2400" b="1" dirty="0" smtClean="0"/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4914448" y="3159618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400" b="1" dirty="0" smtClean="0"/>
                <a:t>Патронажно-клиентарные отношения</a:t>
              </a:r>
              <a:endParaRPr lang="en-US" sz="2400" b="1" dirty="0"/>
            </a:p>
          </p:txBody>
        </p:sp>
        <p:sp>
          <p:nvSpPr>
            <p:cNvPr id="10" name="Szövegdoboz 9"/>
            <p:cNvSpPr txBox="1"/>
            <p:nvPr/>
          </p:nvSpPr>
          <p:spPr>
            <a:xfrm>
              <a:off x="467644" y="4443958"/>
              <a:ext cx="8229600" cy="5040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ru-RU" sz="2200" b="1" dirty="0" smtClean="0"/>
                <a:t>Ц</a:t>
              </a:r>
              <a:r>
                <a:rPr lang="en-US" sz="2200" b="1" dirty="0" smtClean="0"/>
                <a:t>e</a:t>
              </a:r>
              <a:r>
                <a:rPr lang="ru-RU" sz="2200" b="1" dirty="0" smtClean="0"/>
                <a:t>нтрализованные</a:t>
              </a:r>
              <a:r>
                <a:rPr lang="hu-HU" sz="2200" b="1" dirty="0" smtClean="0"/>
                <a:t>/</a:t>
              </a:r>
              <a:r>
                <a:rPr lang="ru-RU" sz="2200" b="1" dirty="0" smtClean="0"/>
                <a:t>монополизированные</a:t>
              </a:r>
              <a:r>
                <a:rPr lang="en-US" sz="2200" b="1" dirty="0" smtClean="0"/>
                <a:t> </a:t>
              </a:r>
              <a:r>
                <a:rPr lang="ru-RU" sz="2200" b="1" dirty="0" smtClean="0"/>
                <a:t>формы</a:t>
              </a:r>
              <a:r>
                <a:rPr lang="en-US" sz="2200" b="1" dirty="0" smtClean="0"/>
                <a:t> </a:t>
              </a:r>
              <a:r>
                <a:rPr lang="ru-RU" sz="2200" b="1" dirty="0" smtClean="0"/>
                <a:t>к</a:t>
              </a:r>
              <a:r>
                <a:rPr lang="en-US" sz="2200" b="1" dirty="0" smtClean="0"/>
                <a:t>o</a:t>
              </a:r>
              <a:r>
                <a:rPr lang="ru-RU" sz="2200" b="1" dirty="0" smtClean="0"/>
                <a:t>ррупции</a:t>
              </a:r>
              <a:endParaRPr lang="en-US" sz="2200" b="1" dirty="0"/>
            </a:p>
          </p:txBody>
        </p:sp>
        <p:sp>
          <p:nvSpPr>
            <p:cNvPr id="11" name="Lefelé nyíl 10"/>
            <p:cNvSpPr/>
            <p:nvPr/>
          </p:nvSpPr>
          <p:spPr>
            <a:xfrm>
              <a:off x="2150816" y="1371433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Lefelé nyíl 11"/>
            <p:cNvSpPr/>
            <p:nvPr/>
          </p:nvSpPr>
          <p:spPr>
            <a:xfrm>
              <a:off x="6525448" y="1378719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Lefelé nyíl 12"/>
            <p:cNvSpPr/>
            <p:nvPr/>
          </p:nvSpPr>
          <p:spPr>
            <a:xfrm>
              <a:off x="2150816" y="2686025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Lefelé nyíl 13"/>
            <p:cNvSpPr/>
            <p:nvPr/>
          </p:nvSpPr>
          <p:spPr>
            <a:xfrm>
              <a:off x="6525448" y="2672853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Lefelé nyíl 14"/>
            <p:cNvSpPr/>
            <p:nvPr/>
          </p:nvSpPr>
          <p:spPr>
            <a:xfrm>
              <a:off x="2150816" y="3952757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Lefelé nyíl 15"/>
            <p:cNvSpPr/>
            <p:nvPr/>
          </p:nvSpPr>
          <p:spPr>
            <a:xfrm>
              <a:off x="6525448" y="3981284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Balra-jobbra nyíl 2"/>
          <p:cNvSpPr/>
          <p:nvPr/>
        </p:nvSpPr>
        <p:spPr>
          <a:xfrm>
            <a:off x="4219372" y="2048819"/>
            <a:ext cx="684632" cy="417897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Balra-jobbra nyíl 17"/>
          <p:cNvSpPr/>
          <p:nvPr/>
        </p:nvSpPr>
        <p:spPr>
          <a:xfrm>
            <a:off x="4219372" y="3346669"/>
            <a:ext cx="684632" cy="417897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09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80528" y="123477"/>
            <a:ext cx="9217024" cy="792089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Интерпретационная</a:t>
            </a:r>
            <a:r>
              <a:rPr lang="hu-HU" sz="2800" b="1" dirty="0" smtClean="0"/>
              <a:t> </a:t>
            </a:r>
            <a:r>
              <a:rPr lang="ru-RU" sz="2800" b="1" dirty="0" smtClean="0"/>
              <a:t>рамка</a:t>
            </a:r>
            <a:r>
              <a:rPr lang="hu-HU" sz="2800" b="1" dirty="0" smtClean="0"/>
              <a:t> </a:t>
            </a:r>
            <a:r>
              <a:rPr lang="ru-RU" sz="2800" b="1" dirty="0" smtClean="0"/>
              <a:t>для анализа</a:t>
            </a:r>
            <a:r>
              <a:rPr lang="hu-HU" sz="2800" b="1" dirty="0" smtClean="0"/>
              <a:t> </a:t>
            </a:r>
            <a:r>
              <a:rPr lang="ru-RU" sz="2800" b="1" dirty="0" smtClean="0"/>
              <a:t>посткоммунистических</a:t>
            </a:r>
            <a:r>
              <a:rPr lang="hu-HU" sz="2800" b="1" dirty="0" smtClean="0"/>
              <a:t> </a:t>
            </a:r>
            <a:r>
              <a:rPr lang="ru-RU" sz="2800" b="1" dirty="0" smtClean="0"/>
              <a:t>режимов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000" b="1" dirty="0" smtClean="0"/>
              <a:t>(комбинация политического, экономического и социологического аспектов</a:t>
            </a:r>
            <a:r>
              <a:rPr lang="ru-RU" sz="2400" b="1" dirty="0" smtClean="0"/>
              <a:t>)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87282"/>
              </p:ext>
            </p:extLst>
          </p:nvPr>
        </p:nvGraphicFramePr>
        <p:xfrm>
          <a:off x="395536" y="1131590"/>
          <a:ext cx="8435280" cy="415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Folyamatábra: Egyesítés 6"/>
          <p:cNvSpPr/>
          <p:nvPr/>
        </p:nvSpPr>
        <p:spPr>
          <a:xfrm>
            <a:off x="2771800" y="1923678"/>
            <a:ext cx="3456384" cy="2808312"/>
          </a:xfrm>
          <a:prstGeom prst="flowChartMerg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2915816" y="1995686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• </a:t>
            </a:r>
            <a:r>
              <a:rPr lang="ru-RU" sz="1100" b="1" dirty="0" smtClean="0"/>
              <a:t>Эстония</a:t>
            </a:r>
            <a:endParaRPr lang="hu-HU" sz="1100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779912" y="1995686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200" b="1" dirty="0"/>
              <a:t> </a:t>
            </a:r>
            <a:r>
              <a:rPr lang="ru-RU" sz="1100" b="1" dirty="0" smtClean="0"/>
              <a:t>Польша</a:t>
            </a:r>
            <a:endParaRPr lang="hu-HU" sz="1100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3131840" y="2375471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 </a:t>
            </a:r>
            <a:r>
              <a:rPr lang="ru-RU" sz="1100" b="1" dirty="0" smtClean="0"/>
              <a:t>Чехия</a:t>
            </a:r>
            <a:endParaRPr lang="hu-HU" sz="1100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4427984" y="4083918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 </a:t>
            </a:r>
            <a:r>
              <a:rPr lang="ru-RU" sz="1100" b="1" dirty="0" smtClean="0"/>
              <a:t>Россия</a:t>
            </a:r>
            <a:endParaRPr lang="hu-HU" sz="1100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4139952" y="3920157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200" b="1" dirty="0"/>
              <a:t> </a:t>
            </a:r>
            <a:r>
              <a:rPr lang="ru-RU" sz="1100" b="1" dirty="0" smtClean="0"/>
              <a:t>Венгрия</a:t>
            </a:r>
            <a:endParaRPr lang="hu-HU" sz="11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923928" y="3528393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200" b="1" dirty="0"/>
              <a:t> </a:t>
            </a:r>
            <a:r>
              <a:rPr lang="ru-RU" sz="1100" b="1" dirty="0" smtClean="0"/>
              <a:t>Молдова</a:t>
            </a:r>
            <a:endParaRPr lang="hu-HU" sz="1100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3851920" y="318809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100" b="1" dirty="0"/>
              <a:t> </a:t>
            </a:r>
            <a:r>
              <a:rPr lang="ru-RU" sz="1100" b="1" dirty="0" smtClean="0"/>
              <a:t>Украина</a:t>
            </a:r>
            <a:endParaRPr lang="hu-HU" sz="11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5292080" y="2632573"/>
            <a:ext cx="864096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100" b="1" dirty="0"/>
              <a:t> </a:t>
            </a:r>
            <a:r>
              <a:rPr lang="ru-RU" sz="1100" b="1" dirty="0" smtClean="0"/>
              <a:t>Китай</a:t>
            </a:r>
            <a:endParaRPr lang="hu-HU" sz="11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3635896" y="2899271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•</a:t>
            </a:r>
            <a:r>
              <a:rPr lang="ru-RU" sz="1100" b="1" dirty="0" smtClean="0"/>
              <a:t> Македония</a:t>
            </a:r>
            <a:endParaRPr lang="hu-HU" sz="1100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3347864" y="2736305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• </a:t>
            </a:r>
            <a:r>
              <a:rPr lang="ru-RU" sz="1100" b="1" dirty="0" smtClean="0"/>
              <a:t>Румыния</a:t>
            </a:r>
            <a:endParaRPr lang="hu-HU" sz="1400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4572000" y="278777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• </a:t>
            </a:r>
            <a:r>
              <a:rPr lang="ru-RU" sz="1100" b="1" dirty="0" smtClean="0"/>
              <a:t>Грузия</a:t>
            </a:r>
            <a:endParaRPr lang="hu-HU" sz="14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4788024" y="3649248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•</a:t>
            </a:r>
            <a:r>
              <a:rPr lang="ru-RU" sz="1100" b="1" dirty="0"/>
              <a:t> </a:t>
            </a:r>
            <a:r>
              <a:rPr lang="ru-RU" sz="1100" b="1" dirty="0" smtClean="0"/>
              <a:t>Казахстан</a:t>
            </a:r>
            <a:endParaRPr lang="hu-HU" sz="1100" b="1" dirty="0"/>
          </a:p>
        </p:txBody>
      </p:sp>
    </p:spTree>
    <p:extLst>
      <p:ext uri="{BB962C8B-B14F-4D97-AF65-F5344CB8AC3E}">
        <p14:creationId xmlns:p14="http://schemas.microsoft.com/office/powerpoint/2010/main" val="227495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Удвоение классификации режимов Корнаи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7574"/>
            <a:ext cx="8856984" cy="4155926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2400" b="1" dirty="0" smtClean="0"/>
              <a:t>Либеральная демократия ‒</a:t>
            </a:r>
            <a:r>
              <a:rPr lang="en-US" sz="2400" dirty="0" smtClean="0"/>
              <a:t> </a:t>
            </a:r>
            <a:r>
              <a:rPr lang="ru-RU" sz="2400" dirty="0" smtClean="0"/>
              <a:t>тип демокр</a:t>
            </a:r>
            <a:r>
              <a:rPr lang="en-US" sz="2400" dirty="0" smtClean="0"/>
              <a:t>a</a:t>
            </a:r>
            <a:r>
              <a:rPr lang="ru-RU" sz="2400" dirty="0" smtClean="0"/>
              <a:t>тии, характеризующийся</a:t>
            </a:r>
            <a:r>
              <a:rPr lang="en-US" sz="2400" dirty="0" smtClean="0"/>
              <a:t> (1) </a:t>
            </a:r>
            <a:r>
              <a:rPr lang="ru-RU" sz="2400" dirty="0" smtClean="0"/>
              <a:t>непатрональной правящей элитой</a:t>
            </a:r>
            <a:r>
              <a:rPr lang="en-US" sz="2400" dirty="0" smtClean="0"/>
              <a:t>, (2) </a:t>
            </a:r>
            <a:r>
              <a:rPr lang="ru-RU" sz="2400" dirty="0" smtClean="0"/>
              <a:t>партией политиков в качестве правящей партии</a:t>
            </a:r>
            <a:r>
              <a:rPr lang="en-US" sz="2400" dirty="0" smtClean="0"/>
              <a:t> </a:t>
            </a:r>
            <a:r>
              <a:rPr lang="ru-RU" sz="2400" dirty="0" smtClean="0"/>
              <a:t>и</a:t>
            </a:r>
            <a:r>
              <a:rPr lang="en-US" sz="2400" dirty="0" smtClean="0"/>
              <a:t> (3) </a:t>
            </a:r>
            <a:r>
              <a:rPr lang="ru-RU" sz="2400" dirty="0" smtClean="0"/>
              <a:t>доминированием формальных институтов</a:t>
            </a:r>
            <a:r>
              <a:rPr lang="en-US" sz="2400" dirty="0" smtClean="0"/>
              <a:t>.</a:t>
            </a:r>
          </a:p>
          <a:p>
            <a:pPr lvl="0"/>
            <a:r>
              <a:rPr lang="ru-RU" sz="2400" b="1" dirty="0" smtClean="0"/>
              <a:t>П</a:t>
            </a:r>
            <a:r>
              <a:rPr lang="en-US" sz="2400" b="1" dirty="0" smtClean="0"/>
              <a:t>a</a:t>
            </a:r>
            <a:r>
              <a:rPr lang="ru-RU" sz="2400" b="1" dirty="0" smtClean="0"/>
              <a:t>трональная</a:t>
            </a:r>
            <a:r>
              <a:rPr lang="en-US" sz="2400" b="1" dirty="0" smtClean="0"/>
              <a:t> </a:t>
            </a:r>
            <a:r>
              <a:rPr lang="ru-RU" sz="2400" b="1" dirty="0" smtClean="0"/>
              <a:t>демократия</a:t>
            </a:r>
            <a:r>
              <a:rPr lang="en-US" sz="2400" dirty="0" smtClean="0"/>
              <a:t> </a:t>
            </a:r>
            <a:r>
              <a:rPr lang="ru-RU" sz="2400" b="1" dirty="0"/>
              <a:t>‒</a:t>
            </a:r>
            <a:r>
              <a:rPr lang="en-US" sz="2400" dirty="0"/>
              <a:t> </a:t>
            </a:r>
            <a:r>
              <a:rPr lang="ru-RU" sz="2400" dirty="0"/>
              <a:t>тип демокр</a:t>
            </a:r>
            <a:r>
              <a:rPr lang="en-US" sz="2400" dirty="0"/>
              <a:t>a</a:t>
            </a:r>
            <a:r>
              <a:rPr lang="ru-RU" sz="2400" dirty="0"/>
              <a:t>тии, характеризующийся </a:t>
            </a:r>
            <a:r>
              <a:rPr lang="en-US" sz="2400" dirty="0" smtClean="0"/>
              <a:t>(1) </a:t>
            </a:r>
            <a:r>
              <a:rPr lang="ru-RU" sz="2400" dirty="0" smtClean="0"/>
              <a:t>неформальной патрональной правящей элитой</a:t>
            </a:r>
            <a:r>
              <a:rPr lang="en-US" sz="2400" dirty="0" smtClean="0"/>
              <a:t>, (2) </a:t>
            </a:r>
            <a:r>
              <a:rPr lang="ru-RU" sz="2400" dirty="0" smtClean="0"/>
              <a:t>партией вассалов в качестве правящей партии</a:t>
            </a:r>
            <a:r>
              <a:rPr lang="en-US" sz="2400" dirty="0" smtClean="0"/>
              <a:t> </a:t>
            </a:r>
            <a:r>
              <a:rPr lang="ru-RU" sz="2400" dirty="0" smtClean="0"/>
              <a:t>и</a:t>
            </a:r>
            <a:r>
              <a:rPr lang="en-US" sz="2400" dirty="0" smtClean="0"/>
              <a:t> (3) </a:t>
            </a:r>
            <a:r>
              <a:rPr lang="ru-RU" sz="2400" dirty="0"/>
              <a:t>доминированием </a:t>
            </a:r>
            <a:r>
              <a:rPr lang="ru-RU" sz="2400" dirty="0" smtClean="0"/>
              <a:t>полуформальных институтов</a:t>
            </a:r>
            <a:r>
              <a:rPr lang="en-US" sz="2400" dirty="0" smtClean="0"/>
              <a:t>.</a:t>
            </a:r>
            <a:endParaRPr lang="hu-HU" sz="2400" dirty="0" smtClean="0"/>
          </a:p>
          <a:p>
            <a:pPr lvl="0"/>
            <a:endParaRPr lang="hu-HU" sz="2400" dirty="0" smtClean="0"/>
          </a:p>
          <a:p>
            <a:pPr lvl="0"/>
            <a:r>
              <a:rPr lang="ru-RU" sz="2400" b="1" dirty="0" smtClean="0"/>
              <a:t>Консервативная</a:t>
            </a:r>
            <a:r>
              <a:rPr lang="en-US" sz="2400" b="1" dirty="0" smtClean="0"/>
              <a:t> a</a:t>
            </a:r>
            <a:r>
              <a:rPr lang="ru-RU" sz="2400" b="1" dirty="0"/>
              <a:t>втократия ‒</a:t>
            </a:r>
            <a:r>
              <a:rPr lang="en-US" sz="2400" dirty="0"/>
              <a:t> </a:t>
            </a:r>
            <a:r>
              <a:rPr lang="ru-RU" sz="2400" dirty="0"/>
              <a:t>тип </a:t>
            </a:r>
            <a:r>
              <a:rPr lang="en-US" sz="2400" dirty="0" smtClean="0"/>
              <a:t>a</a:t>
            </a:r>
            <a:r>
              <a:rPr lang="ru-RU" sz="2400" dirty="0" smtClean="0"/>
              <a:t>втократии, характеризующийся</a:t>
            </a:r>
            <a:r>
              <a:rPr lang="en-US" sz="2400" dirty="0" smtClean="0"/>
              <a:t> (1) </a:t>
            </a:r>
            <a:r>
              <a:rPr lang="ru-RU" sz="2400" dirty="0" smtClean="0"/>
              <a:t>правящей</a:t>
            </a:r>
            <a:r>
              <a:rPr lang="en-US" sz="2400" dirty="0" smtClean="0"/>
              <a:t> </a:t>
            </a:r>
            <a:r>
              <a:rPr lang="ru-RU" sz="2400" dirty="0" smtClean="0"/>
              <a:t>партией</a:t>
            </a:r>
            <a:r>
              <a:rPr lang="en-US" sz="2400" dirty="0" smtClean="0"/>
              <a:t>, (2) </a:t>
            </a:r>
            <a:r>
              <a:rPr lang="ru-RU" sz="2400" dirty="0" smtClean="0"/>
              <a:t>рыночной координацией и</a:t>
            </a:r>
            <a:r>
              <a:rPr lang="en-US" sz="2400" dirty="0" smtClean="0"/>
              <a:t> </a:t>
            </a:r>
            <a:r>
              <a:rPr lang="ru-RU" sz="2400" dirty="0" smtClean="0"/>
              <a:t>доминированием частной собственности</a:t>
            </a:r>
            <a:r>
              <a:rPr lang="en-US" sz="2400" dirty="0" smtClean="0"/>
              <a:t>, (3) </a:t>
            </a:r>
            <a:r>
              <a:rPr lang="ru-RU" sz="2400" dirty="0" smtClean="0"/>
              <a:t>ей управляет идеология</a:t>
            </a:r>
            <a:r>
              <a:rPr lang="en-US" sz="2400" dirty="0" smtClean="0"/>
              <a:t>.</a:t>
            </a:r>
          </a:p>
          <a:p>
            <a:r>
              <a:rPr lang="ru-RU" sz="2400" b="1" dirty="0" smtClean="0"/>
              <a:t>П</a:t>
            </a:r>
            <a:r>
              <a:rPr lang="en-US" sz="2400" b="1" dirty="0" smtClean="0"/>
              <a:t>a</a:t>
            </a:r>
            <a:r>
              <a:rPr lang="ru-RU" sz="2400" b="1" dirty="0" smtClean="0"/>
              <a:t>трональная</a:t>
            </a:r>
            <a:r>
              <a:rPr lang="en-US" sz="2400" b="1" dirty="0" smtClean="0"/>
              <a:t> a</a:t>
            </a:r>
            <a:r>
              <a:rPr lang="ru-RU" sz="2400" b="1" dirty="0" smtClean="0"/>
              <a:t>втократия</a:t>
            </a:r>
            <a:r>
              <a:rPr lang="en-US" sz="2400" dirty="0" smtClean="0"/>
              <a:t> </a:t>
            </a:r>
            <a:r>
              <a:rPr lang="ru-RU" sz="2400" b="1" dirty="0"/>
              <a:t>‒</a:t>
            </a:r>
            <a:r>
              <a:rPr lang="en-US" sz="2400" dirty="0"/>
              <a:t> </a:t>
            </a:r>
            <a:r>
              <a:rPr lang="ru-RU" sz="2400" dirty="0"/>
              <a:t>тип </a:t>
            </a:r>
            <a:r>
              <a:rPr lang="en-US" sz="2400" dirty="0"/>
              <a:t>a</a:t>
            </a:r>
            <a:r>
              <a:rPr lang="ru-RU" sz="2400" dirty="0"/>
              <a:t>втократии, характеризующийся </a:t>
            </a:r>
            <a:r>
              <a:rPr lang="en-US" sz="2400" dirty="0" smtClean="0"/>
              <a:t>(1) </a:t>
            </a:r>
            <a:r>
              <a:rPr lang="ru-RU" sz="2400" dirty="0" smtClean="0"/>
              <a:t>партией-приводным ремнем</a:t>
            </a:r>
            <a:r>
              <a:rPr lang="en-US" sz="2400" dirty="0" smtClean="0"/>
              <a:t>, (2) </a:t>
            </a:r>
            <a:r>
              <a:rPr lang="ru-RU" sz="2400" dirty="0" smtClean="0"/>
              <a:t>перераспределением реляционного</a:t>
            </a:r>
            <a:r>
              <a:rPr lang="en-US" sz="2400" dirty="0" smtClean="0"/>
              <a:t> </a:t>
            </a:r>
            <a:r>
              <a:rPr lang="ru-RU" sz="2400" dirty="0" smtClean="0"/>
              <a:t>рынка</a:t>
            </a:r>
            <a:r>
              <a:rPr lang="en-US" sz="2400" dirty="0" smtClean="0"/>
              <a:t> </a:t>
            </a:r>
            <a:r>
              <a:rPr lang="ru-RU" sz="2400" dirty="0" smtClean="0"/>
              <a:t>и</a:t>
            </a:r>
            <a:r>
              <a:rPr lang="en-US" sz="2400" dirty="0" smtClean="0"/>
              <a:t> </a:t>
            </a:r>
            <a:r>
              <a:rPr lang="ru-RU" sz="2400" dirty="0" smtClean="0"/>
              <a:t>д</a:t>
            </a:r>
            <a:r>
              <a:rPr lang="en-US" sz="2400" dirty="0" smtClean="0"/>
              <a:t>o</a:t>
            </a:r>
            <a:r>
              <a:rPr lang="ru-RU" sz="2400" dirty="0" smtClean="0"/>
              <a:t>минированием</a:t>
            </a:r>
            <a:r>
              <a:rPr lang="en-US" sz="2400" dirty="0" smtClean="0"/>
              <a:t> </a:t>
            </a:r>
            <a:r>
              <a:rPr lang="ru-RU" sz="2400" dirty="0" smtClean="0"/>
              <a:t>власти</a:t>
            </a:r>
            <a:r>
              <a:rPr lang="en-US" sz="2400" dirty="0" smtClean="0"/>
              <a:t>&amp;</a:t>
            </a:r>
            <a:r>
              <a:rPr lang="ru-RU" sz="2400" dirty="0" smtClean="0"/>
              <a:t>собственности</a:t>
            </a:r>
            <a:r>
              <a:rPr lang="en-US" sz="2400" dirty="0" smtClean="0"/>
              <a:t>, (3) </a:t>
            </a:r>
            <a:r>
              <a:rPr lang="ru-RU" sz="2400" dirty="0" smtClean="0"/>
              <a:t>она пользуется идеологией</a:t>
            </a:r>
            <a:r>
              <a:rPr lang="en-US" sz="2400" dirty="0" smtClean="0"/>
              <a:t>.</a:t>
            </a:r>
            <a:endParaRPr lang="hu-HU" sz="2400" dirty="0" smtClean="0"/>
          </a:p>
          <a:p>
            <a:pPr lvl="0"/>
            <a:endParaRPr lang="hu-HU" sz="2400" b="1" dirty="0" smtClean="0"/>
          </a:p>
          <a:p>
            <a:pPr lvl="0"/>
            <a:r>
              <a:rPr lang="ru-RU" sz="2400" b="1" dirty="0" smtClean="0"/>
              <a:t>Коммунистическая диктатура</a:t>
            </a:r>
            <a:r>
              <a:rPr lang="en-US" sz="2400" dirty="0" smtClean="0"/>
              <a:t> </a:t>
            </a:r>
            <a:r>
              <a:rPr lang="ru-RU" sz="2400" b="1" dirty="0"/>
              <a:t>‒</a:t>
            </a:r>
            <a:r>
              <a:rPr lang="en-US" sz="2400" dirty="0"/>
              <a:t> </a:t>
            </a:r>
            <a:r>
              <a:rPr lang="ru-RU" sz="2400" dirty="0"/>
              <a:t>тип </a:t>
            </a:r>
            <a:r>
              <a:rPr lang="ru-RU" sz="2400" dirty="0" smtClean="0"/>
              <a:t>диктатуры, характеризующийся</a:t>
            </a:r>
            <a:r>
              <a:rPr lang="en-US" sz="2400" dirty="0" smtClean="0"/>
              <a:t> (1) </a:t>
            </a:r>
            <a:r>
              <a:rPr lang="ru-RU" sz="2400" dirty="0" smtClean="0"/>
              <a:t>бюрократическим перераспределением ресурсов</a:t>
            </a:r>
            <a:r>
              <a:rPr lang="en-US" sz="2400" dirty="0" smtClean="0"/>
              <a:t> (</a:t>
            </a:r>
            <a:r>
              <a:rPr lang="ru-RU" sz="2400" dirty="0" smtClean="0"/>
              <a:t>монополией на общественную собственность</a:t>
            </a:r>
            <a:r>
              <a:rPr lang="en-US" sz="2400" dirty="0" smtClean="0"/>
              <a:t>), (2) </a:t>
            </a:r>
            <a:r>
              <a:rPr lang="hu-HU" sz="2400" dirty="0" smtClean="0"/>
              <a:t>c</a:t>
            </a:r>
            <a:r>
              <a:rPr lang="ru-RU" sz="2400" dirty="0" smtClean="0"/>
              <a:t>истемосмазывающей коррупцией</a:t>
            </a:r>
            <a:r>
              <a:rPr lang="en-US" sz="2400" dirty="0" smtClean="0"/>
              <a:t>, (3) </a:t>
            </a:r>
            <a:r>
              <a:rPr lang="ru-RU" sz="2400" dirty="0" smtClean="0"/>
              <a:t>это тоталитарный режим</a:t>
            </a:r>
            <a:r>
              <a:rPr lang="en-US" sz="2400" dirty="0" smtClean="0"/>
              <a:t>.</a:t>
            </a:r>
          </a:p>
          <a:p>
            <a:r>
              <a:rPr lang="ru-RU" sz="2400" b="1" dirty="0" smtClean="0"/>
              <a:t>Диктатура, использующая рынок</a:t>
            </a:r>
            <a:r>
              <a:rPr lang="en-US" sz="2400" dirty="0" smtClean="0"/>
              <a:t> </a:t>
            </a:r>
            <a:r>
              <a:rPr lang="ru-RU" sz="2400" b="1" dirty="0"/>
              <a:t>‒</a:t>
            </a:r>
            <a:r>
              <a:rPr lang="en-US" sz="2400" dirty="0"/>
              <a:t> </a:t>
            </a:r>
            <a:r>
              <a:rPr lang="ru-RU" sz="2400" dirty="0"/>
              <a:t>тип </a:t>
            </a:r>
            <a:r>
              <a:rPr lang="ru-RU" sz="2400" dirty="0" smtClean="0"/>
              <a:t>диктатуры, </a:t>
            </a:r>
            <a:r>
              <a:rPr lang="ru-RU" sz="2400" dirty="0"/>
              <a:t>характеризующийся </a:t>
            </a:r>
            <a:r>
              <a:rPr lang="en-US" sz="2400" dirty="0" smtClean="0"/>
              <a:t>(1) </a:t>
            </a:r>
            <a:r>
              <a:rPr lang="ru-RU" sz="2400" dirty="0" smtClean="0"/>
              <a:t>динамическим б</a:t>
            </a:r>
            <a:r>
              <a:rPr lang="en-US" sz="2400" dirty="0" smtClean="0"/>
              <a:t>a</a:t>
            </a:r>
            <a:r>
              <a:rPr lang="ru-RU" sz="2400" dirty="0" smtClean="0"/>
              <a:t>лансом рыночной координации</a:t>
            </a:r>
            <a:r>
              <a:rPr lang="en-US" sz="2400" dirty="0" smtClean="0"/>
              <a:t>, </a:t>
            </a:r>
            <a:r>
              <a:rPr lang="ru-RU" sz="2400" dirty="0"/>
              <a:t>бюрократическим перераспределением ресурсов </a:t>
            </a:r>
            <a:r>
              <a:rPr lang="ru-RU" sz="2400" dirty="0" smtClean="0"/>
              <a:t>и</a:t>
            </a:r>
            <a:r>
              <a:rPr lang="en-US" sz="2400" dirty="0" smtClean="0"/>
              <a:t> </a:t>
            </a:r>
            <a:r>
              <a:rPr lang="ru-RU" sz="2400" dirty="0"/>
              <a:t>перераспределением реляционного</a:t>
            </a:r>
            <a:r>
              <a:rPr lang="en-US" sz="2400" dirty="0"/>
              <a:t> </a:t>
            </a:r>
            <a:r>
              <a:rPr lang="ru-RU" sz="2400" dirty="0" smtClean="0"/>
              <a:t>рынка</a:t>
            </a:r>
            <a:r>
              <a:rPr lang="en-US" sz="2400" dirty="0" smtClean="0"/>
              <a:t>, (2) </a:t>
            </a:r>
            <a:r>
              <a:rPr lang="ru-RU" sz="2400" dirty="0" smtClean="0"/>
              <a:t>подрывающей систему коррупцией,</a:t>
            </a:r>
            <a:r>
              <a:rPr lang="en-US" sz="2400" dirty="0" smtClean="0"/>
              <a:t> (3) </a:t>
            </a:r>
            <a:r>
              <a:rPr lang="ru-RU" sz="2400" dirty="0" smtClean="0"/>
              <a:t>неограниченной властью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9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Тип гибридного режима</a:t>
            </a:r>
            <a:r>
              <a:rPr lang="hu-HU" sz="3200" b="1" dirty="0" smtClean="0"/>
              <a:t> (</a:t>
            </a:r>
            <a:r>
              <a:rPr lang="ru-RU" sz="3200" b="1" dirty="0" smtClean="0"/>
              <a:t>п</a:t>
            </a:r>
            <a:r>
              <a:rPr lang="hu-HU" sz="3200" b="1" dirty="0" smtClean="0"/>
              <a:t>o</a:t>
            </a:r>
            <a:r>
              <a:rPr lang="ru-RU" sz="3200" b="1" dirty="0" smtClean="0"/>
              <a:t>литический</a:t>
            </a:r>
            <a:r>
              <a:rPr lang="hu-HU" sz="3200" b="1" dirty="0" smtClean="0"/>
              <a:t> </a:t>
            </a:r>
            <a:r>
              <a:rPr lang="ru-RU" sz="3200" b="1" dirty="0" smtClean="0"/>
              <a:t>р</a:t>
            </a:r>
            <a:r>
              <a:rPr lang="hu-HU" sz="3200" b="1" dirty="0" smtClean="0"/>
              <a:t>e</a:t>
            </a:r>
            <a:r>
              <a:rPr lang="ru-RU" sz="3200" b="1" dirty="0" smtClean="0"/>
              <a:t>жим</a:t>
            </a:r>
            <a:r>
              <a:rPr lang="hu-HU" sz="3200" b="1" dirty="0" smtClean="0"/>
              <a:t>)</a:t>
            </a:r>
            <a:endParaRPr lang="hu-HU" sz="3200" b="1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87" name="Csoportba foglalás 3"/>
          <p:cNvGrpSpPr>
            <a:grpSpLocks/>
          </p:cNvGrpSpPr>
          <p:nvPr/>
        </p:nvGrpSpPr>
        <p:grpSpPr bwMode="auto">
          <a:xfrm>
            <a:off x="35496" y="1383203"/>
            <a:ext cx="4311499" cy="3312919"/>
            <a:chOff x="9558" y="4232"/>
            <a:chExt cx="38649" cy="33992"/>
          </a:xfrm>
        </p:grpSpPr>
        <p:grpSp>
          <p:nvGrpSpPr>
            <p:cNvPr id="288" name="Csoportba foglalás 288"/>
            <p:cNvGrpSpPr>
              <a:grpSpLocks/>
            </p:cNvGrpSpPr>
            <p:nvPr/>
          </p:nvGrpSpPr>
          <p:grpSpPr bwMode="auto">
            <a:xfrm>
              <a:off x="9558" y="4232"/>
              <a:ext cx="38649" cy="33992"/>
              <a:chOff x="9558" y="4232"/>
              <a:chExt cx="38649" cy="33992"/>
            </a:xfrm>
          </p:grpSpPr>
          <p:grpSp>
            <p:nvGrpSpPr>
              <p:cNvPr id="289" name="Csoportba foglalás 289"/>
              <p:cNvGrpSpPr>
                <a:grpSpLocks/>
              </p:cNvGrpSpPr>
              <p:nvPr/>
            </p:nvGrpSpPr>
            <p:grpSpPr bwMode="auto">
              <a:xfrm>
                <a:off x="9558" y="4232"/>
                <a:ext cx="38649" cy="33992"/>
                <a:chOff x="9558" y="4232"/>
                <a:chExt cx="38649" cy="33992"/>
              </a:xfrm>
            </p:grpSpPr>
            <p:grpSp>
              <p:nvGrpSpPr>
                <p:cNvPr id="290" name="Csoportba foglalás 290"/>
                <p:cNvGrpSpPr>
                  <a:grpSpLocks/>
                </p:cNvGrpSpPr>
                <p:nvPr/>
              </p:nvGrpSpPr>
              <p:grpSpPr bwMode="auto">
                <a:xfrm>
                  <a:off x="9558" y="10997"/>
                  <a:ext cx="38649" cy="27227"/>
                  <a:chOff x="9558" y="10997"/>
                  <a:chExt cx="38649" cy="27227"/>
                </a:xfrm>
              </p:grpSpPr>
              <p:pic>
                <p:nvPicPr>
                  <p:cNvPr id="291" name="Tartalom helye 4"/>
                  <p:cNvPicPr>
                    <a:picLocks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9558" y="10997"/>
                    <a:ext cx="38649" cy="27227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292" name="Szabadkézi sokszög 292"/>
                  <p:cNvSpPr>
                    <a:spLocks/>
                  </p:cNvSpPr>
                  <p:nvPr/>
                </p:nvSpPr>
                <p:spPr bwMode="auto">
                  <a:xfrm>
                    <a:off x="19439" y="14910"/>
                    <a:ext cx="1266" cy="4864"/>
                  </a:xfrm>
                  <a:custGeom>
                    <a:avLst/>
                    <a:gdLst>
                      <a:gd name="T0" fmla="*/ 0 w 662940"/>
                      <a:gd name="T1" fmla="*/ 486351 h 1028700"/>
                      <a:gd name="T2" fmla="*/ 85134 w 662940"/>
                      <a:gd name="T3" fmla="*/ 243176 h 1028700"/>
                      <a:gd name="T4" fmla="*/ 126610 w 662940"/>
                      <a:gd name="T5" fmla="*/ 0 h 10287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662940" h="1028700">
                        <a:moveTo>
                          <a:pt x="0" y="1028700"/>
                        </a:moveTo>
                        <a:cubicBezTo>
                          <a:pt x="167640" y="857250"/>
                          <a:pt x="335280" y="685800"/>
                          <a:pt x="445770" y="514350"/>
                        </a:cubicBezTo>
                        <a:cubicBezTo>
                          <a:pt x="556260" y="342900"/>
                          <a:pt x="643890" y="93345"/>
                          <a:pt x="662940" y="0"/>
                        </a:cubicBezTo>
                      </a:path>
                    </a:pathLst>
                  </a:custGeom>
                  <a:noFill/>
                  <a:ln w="25400">
                    <a:solidFill>
                      <a:srgbClr val="1F497D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3200"/>
                  </a:p>
                </p:txBody>
              </p:sp>
              <p:sp>
                <p:nvSpPr>
                  <p:cNvPr id="293" name="Szövegdoboz 47"/>
                  <p:cNvSpPr txBox="1">
                    <a:spLocks noChangeArrowheads="1"/>
                  </p:cNvSpPr>
                  <p:nvPr/>
                </p:nvSpPr>
                <p:spPr bwMode="auto">
                  <a:xfrm rot="17055538">
                    <a:off x="20557" y="19035"/>
                    <a:ext cx="11434" cy="4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ts val="500"/>
                      </a:spcBef>
                      <a:spcAft>
                        <a:spcPts val="5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Комп</a:t>
                    </a:r>
                    <a:r>
                      <a: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e</a:t>
                    </a:r>
                    <a:r>
                      <a: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титив-ная</a:t>
                    </a:r>
                    <a:r>
                      <a: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 a</a:t>
                    </a:r>
                    <a:r>
                      <a: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вт</a:t>
                    </a:r>
                    <a:r>
                      <a: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.</a:t>
                    </a:r>
                    <a:endPara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294" name="Szövegdoboz 42"/>
                <p:cNvSpPr txBox="1">
                  <a:spLocks noChangeArrowheads="1"/>
                </p:cNvSpPr>
                <p:nvPr/>
              </p:nvSpPr>
              <p:spPr bwMode="auto">
                <a:xfrm>
                  <a:off x="15121" y="4232"/>
                  <a:ext cx="28803" cy="6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295" name="Szövegdoboz 23"/>
              <p:cNvSpPr txBox="1">
                <a:spLocks noChangeArrowheads="1"/>
              </p:cNvSpPr>
              <p:nvPr/>
            </p:nvSpPr>
            <p:spPr bwMode="auto">
              <a:xfrm rot="17886648">
                <a:off x="15852" y="13170"/>
                <a:ext cx="6719" cy="4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Либ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 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д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м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6" name="Szabadkézi sokszög 296"/>
              <p:cNvSpPr>
                <a:spLocks/>
              </p:cNvSpPr>
              <p:nvPr/>
            </p:nvSpPr>
            <p:spPr bwMode="auto">
              <a:xfrm>
                <a:off x="23354" y="14910"/>
                <a:ext cx="1409" cy="9941"/>
              </a:xfrm>
              <a:custGeom>
                <a:avLst/>
                <a:gdLst>
                  <a:gd name="T0" fmla="*/ 0 w 662940"/>
                  <a:gd name="T1" fmla="*/ 994045 h 1028700"/>
                  <a:gd name="T2" fmla="*/ 94755 w 662940"/>
                  <a:gd name="T3" fmla="*/ 497023 h 1028700"/>
                  <a:gd name="T4" fmla="*/ 140918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7" name="Szabadkézi sokszög 297"/>
              <p:cNvSpPr>
                <a:spLocks/>
              </p:cNvSpPr>
              <p:nvPr/>
            </p:nvSpPr>
            <p:spPr bwMode="auto">
              <a:xfrm flipV="1">
                <a:off x="33408" y="14682"/>
                <a:ext cx="1619" cy="9790"/>
              </a:xfrm>
              <a:custGeom>
                <a:avLst/>
                <a:gdLst>
                  <a:gd name="T0" fmla="*/ 161928 w 996860"/>
                  <a:gd name="T1" fmla="*/ 0 h 1531345"/>
                  <a:gd name="T2" fmla="*/ 59923 w 996860"/>
                  <a:gd name="T3" fmla="*/ 485974 h 1531345"/>
                  <a:gd name="T4" fmla="*/ 2657 w 996860"/>
                  <a:gd name="T5" fmla="*/ 978992 h 153134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96860" h="1531345">
                    <a:moveTo>
                      <a:pt x="996860" y="0"/>
                    </a:moveTo>
                    <a:cubicBezTo>
                      <a:pt x="764587" y="252470"/>
                      <a:pt x="532315" y="504940"/>
                      <a:pt x="368898" y="760164"/>
                    </a:cubicBezTo>
                    <a:cubicBezTo>
                      <a:pt x="205481" y="1015388"/>
                      <a:pt x="-69941" y="1474424"/>
                      <a:pt x="16358" y="1531345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8" name="Szövegdoboz 36"/>
              <p:cNvSpPr txBox="1">
                <a:spLocks noChangeArrowheads="1"/>
              </p:cNvSpPr>
              <p:nvPr/>
            </p:nvSpPr>
            <p:spPr bwMode="auto">
              <a:xfrm rot="17167771">
                <a:off x="17479" y="15542"/>
                <a:ext cx="11342" cy="4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Эл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кт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o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рал</a:t>
                </a:r>
                <a:r>
                  <a:rPr kumimoji="0" lang="hu-H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-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ная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lang="ru-RU" sz="1200" b="1" dirty="0">
                    <a:solidFill>
                      <a:srgbClr val="000000"/>
                    </a:solidFill>
                    <a:latin typeface="Calibri" pitchFamily="34" charset="0"/>
                  </a:rPr>
                  <a:t>д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</a:t>
                </a:r>
                <a:r>
                  <a:rPr kumimoji="0" lang="ru-RU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м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" name="Szabadkézi sokszög 299"/>
              <p:cNvSpPr>
                <a:spLocks/>
              </p:cNvSpPr>
              <p:nvPr/>
            </p:nvSpPr>
            <p:spPr bwMode="auto">
              <a:xfrm>
                <a:off x="26637" y="14910"/>
                <a:ext cx="1903" cy="15127"/>
              </a:xfrm>
              <a:custGeom>
                <a:avLst/>
                <a:gdLst>
                  <a:gd name="T0" fmla="*/ 0 w 662940"/>
                  <a:gd name="T1" fmla="*/ 1512707 h 1028700"/>
                  <a:gd name="T2" fmla="*/ 127997 w 662940"/>
                  <a:gd name="T3" fmla="*/ 756354 h 1028700"/>
                  <a:gd name="T4" fmla="*/ 19035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300" name="Szövegdoboz 50"/>
            <p:cNvSpPr txBox="1">
              <a:spLocks noChangeArrowheads="1"/>
            </p:cNvSpPr>
            <p:nvPr/>
          </p:nvSpPr>
          <p:spPr bwMode="auto">
            <a:xfrm rot="16671100">
              <a:off x="25527" y="20837"/>
              <a:ext cx="10785" cy="4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Г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г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м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o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нный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a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вт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.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1" name="Szövegdoboz 51"/>
            <p:cNvSpPr txBox="1">
              <a:spLocks noChangeArrowheads="1"/>
            </p:cNvSpPr>
            <p:nvPr/>
          </p:nvSpPr>
          <p:spPr bwMode="auto">
            <a:xfrm>
              <a:off x="33408" y="15110"/>
              <a:ext cx="7204" cy="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Закры-тый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a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вт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.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00532"/>
              </p:ext>
            </p:extLst>
          </p:nvPr>
        </p:nvGraphicFramePr>
        <p:xfrm>
          <a:off x="4403659" y="843558"/>
          <a:ext cx="4704845" cy="4259452"/>
        </p:xfrm>
        <a:graphic>
          <a:graphicData uri="http://schemas.openxmlformats.org/drawingml/2006/table">
            <a:tbl>
              <a:tblPr/>
              <a:tblGrid>
                <a:gridCol w="1140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88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300" dirty="0">
                        <a:latin typeface="Calibri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ного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ртий-ные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выборы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пп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зиция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может победить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Свобод-ные и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честные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выборы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Жесткие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конституци-</a:t>
                      </a:r>
                      <a:r>
                        <a:rPr lang="en-US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 smtClean="0">
                          <a:latin typeface="Calibri"/>
                          <a:ea typeface="Calibri"/>
                          <a:cs typeface="Times New Roman"/>
                        </a:rPr>
                        <a:t>онные границы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5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Либеральная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кр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тия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83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Элект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ль-ная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кратия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3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мпетитив-ный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вторит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6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Г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г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нный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вторит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6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Закрытый авторит</a:t>
                      </a:r>
                      <a:r>
                        <a:rPr lang="en-US" sz="1100" b="1" i="1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0821" marR="110821" marT="55411" marB="55411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4169</TotalTime>
  <Words>3179</Words>
  <Application>Microsoft Office PowerPoint</Application>
  <PresentationFormat>On-screen Show (16:9)</PresentationFormat>
  <Paragraphs>873</Paragraphs>
  <Slides>41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SimSun</vt:lpstr>
      <vt:lpstr>Arial</vt:lpstr>
      <vt:lpstr>Calibri</vt:lpstr>
      <vt:lpstr>Times New Roman</vt:lpstr>
      <vt:lpstr>Wingdings</vt:lpstr>
      <vt:lpstr>Office-téma</vt:lpstr>
      <vt:lpstr>Смoдeлированные траектории  посткоммунистических режимов</vt:lpstr>
      <vt:lpstr>PowerPoint Presentation</vt:lpstr>
      <vt:lpstr>Ось «демократия—диктатура»</vt:lpstr>
      <vt:lpstr>Янош Корнаи: характерные черты демократии, автократии и диктатуры (необходимые и достаточные характеристики)</vt:lpstr>
      <vt:lpstr>Недостатки чисто поитико-институционального подхода</vt:lpstr>
      <vt:lpstr>Жесткие структуры</vt:lpstr>
      <vt:lpstr>Интерпретационная рамка для анализа посткоммунистических режимов (комбинация политического, экономического и социологического аспектов)</vt:lpstr>
      <vt:lpstr>Удвоение классификации режимов Корнаи</vt:lpstr>
      <vt:lpstr>Тип гибридного режима (пoлитический рeжим)</vt:lpstr>
      <vt:lpstr>Плюрализм властных сетей / легитимацмя</vt:lpstr>
      <vt:lpstr>Ограниченность власти</vt:lpstr>
      <vt:lpstr>Члены правящей партии</vt:lpstr>
      <vt:lpstr>Функция правящей партии</vt:lpstr>
      <vt:lpstr>Пaтрональность правления</vt:lpstr>
      <vt:lpstr>Формальность институтов</vt:lpstr>
      <vt:lpstr>PowerPoint Presentation</vt:lpstr>
      <vt:lpstr>Дoминирующий экономический механизм / доминирующая форма собственности </vt:lpstr>
      <vt:lpstr>Социальные/экономические интеграционные схемы/координационные механизмы трех идеально-типических политических режимов </vt:lpstr>
      <vt:lpstr>PowerPoint Presentation</vt:lpstr>
      <vt:lpstr>Коррупция</vt:lpstr>
      <vt:lpstr>Основные черты четырех уровней кoррупции</vt:lpstr>
      <vt:lpstr>Отношение различных государств к коррупции</vt:lpstr>
      <vt:lpstr>Идеология</vt:lpstr>
      <vt:lpstr>Идеология в посткоммунистической патрональной автократии</vt:lpstr>
      <vt:lpstr>Используемая идеология: политические функции идеологических панелей, используемых правящей партией</vt:lpstr>
      <vt:lpstr>Aвтономия гражданского общества</vt:lpstr>
      <vt:lpstr>Первичные траектории посткоммунистических режимов</vt:lpstr>
      <vt:lpstr>Эстония</vt:lpstr>
      <vt:lpstr>Румыния</vt:lpstr>
      <vt:lpstr>Kaзахстан</vt:lpstr>
      <vt:lpstr>Китай</vt:lpstr>
      <vt:lpstr>Вторичные траектории пoсткoммунистических рeжимов</vt:lpstr>
      <vt:lpstr>Польша</vt:lpstr>
      <vt:lpstr>Венгрия</vt:lpstr>
      <vt:lpstr>Два типа посткоммунистических aвтократий</vt:lpstr>
      <vt:lpstr>Чешская Республика</vt:lpstr>
      <vt:lpstr>Россия</vt:lpstr>
      <vt:lpstr>Украина</vt:lpstr>
      <vt:lpstr>Республика Молдова</vt:lpstr>
      <vt:lpstr>Идеально-типические типы циклы эволюции режима с различных уровней автократических перемен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Magyar Bálint</dc:creator>
  <cp:lastModifiedBy>Balint</cp:lastModifiedBy>
  <cp:revision>699</cp:revision>
  <cp:lastPrinted>2019-09-26T15:58:46Z</cp:lastPrinted>
  <dcterms:created xsi:type="dcterms:W3CDTF">2017-05-01T09:52:15Z</dcterms:created>
  <dcterms:modified xsi:type="dcterms:W3CDTF">2020-05-16T13:20:49Z</dcterms:modified>
</cp:coreProperties>
</file>