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ppt/notesSlides/notesSlide13.xml" ContentType="application/vnd.openxmlformats-officedocument.presentationml.notesSlide+xml"/>
  <Override PartName="/ppt/charts/chart3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5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0"/>
  </p:notesMasterIdLst>
  <p:sldIdLst>
    <p:sldId id="298" r:id="rId2"/>
    <p:sldId id="315" r:id="rId3"/>
    <p:sldId id="311" r:id="rId4"/>
    <p:sldId id="314" r:id="rId5"/>
    <p:sldId id="316" r:id="rId6"/>
    <p:sldId id="317" r:id="rId7"/>
    <p:sldId id="318" r:id="rId8"/>
    <p:sldId id="319" r:id="rId9"/>
    <p:sldId id="320" r:id="rId10"/>
    <p:sldId id="321" r:id="rId11"/>
    <p:sldId id="301" r:id="rId12"/>
    <p:sldId id="285" r:id="rId13"/>
    <p:sldId id="328" r:id="rId14"/>
    <p:sldId id="329" r:id="rId15"/>
    <p:sldId id="330" r:id="rId16"/>
    <p:sldId id="325" r:id="rId17"/>
    <p:sldId id="326" r:id="rId18"/>
    <p:sldId id="327" r:id="rId19"/>
    <p:sldId id="288" r:id="rId20"/>
    <p:sldId id="290" r:id="rId21"/>
    <p:sldId id="283" r:id="rId22"/>
    <p:sldId id="331" r:id="rId23"/>
    <p:sldId id="332" r:id="rId24"/>
    <p:sldId id="333" r:id="rId25"/>
    <p:sldId id="335" r:id="rId26"/>
    <p:sldId id="336" r:id="rId27"/>
    <p:sldId id="337" r:id="rId28"/>
    <p:sldId id="338" r:id="rId29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3" autoAdjust="0"/>
    <p:restoredTop sz="99821" autoAdjust="0"/>
  </p:normalViewPr>
  <p:slideViewPr>
    <p:cSldViewPr>
      <p:cViewPr>
        <p:scale>
          <a:sx n="90" d="100"/>
          <a:sy n="90" d="100"/>
        </p:scale>
        <p:origin x="-744" y="-23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Sorozat 1</c:v>
                </c:pt>
              </c:strCache>
            </c:strRef>
          </c:tx>
          <c:invertIfNegative val="0"/>
          <c:cat>
            <c:numRef>
              <c:f>Munka1!$A$2:$A$8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Munka1!$B$2:$B$8</c:f>
              <c:numCache>
                <c:formatCode>General</c:formatCode>
                <c:ptCount val="7"/>
                <c:pt idx="0">
                  <c:v>18.100000000000001</c:v>
                </c:pt>
                <c:pt idx="1">
                  <c:v>19.2</c:v>
                </c:pt>
                <c:pt idx="2">
                  <c:v>56.2</c:v>
                </c:pt>
                <c:pt idx="3">
                  <c:v>53.4</c:v>
                </c:pt>
                <c:pt idx="4">
                  <c:v>56.5</c:v>
                </c:pt>
                <c:pt idx="5">
                  <c:v>62.7</c:v>
                </c:pt>
                <c:pt idx="6">
                  <c:v>63.2</c:v>
                </c:pt>
              </c:numCache>
            </c:numRef>
          </c:val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Oszlop1</c:v>
                </c:pt>
              </c:strCache>
            </c:strRef>
          </c:tx>
          <c:invertIfNegative val="0"/>
          <c:cat>
            <c:numRef>
              <c:f>Munka1!$A$2:$A$8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Munka1!$C$2:$C$8</c:f>
              <c:numCache>
                <c:formatCode>General</c:formatCode>
                <c:ptCount val="7"/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Oszlop2</c:v>
                </c:pt>
              </c:strCache>
            </c:strRef>
          </c:tx>
          <c:invertIfNegative val="0"/>
          <c:cat>
            <c:numRef>
              <c:f>Munka1!$A$2:$A$8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Munka1!$D$2:$D$8</c:f>
              <c:numCache>
                <c:formatCode>General</c:formatCode>
                <c:ptCount val="7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5738240"/>
        <c:axId val="85739776"/>
      </c:barChart>
      <c:catAx>
        <c:axId val="85738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hu-HU"/>
          </a:p>
        </c:txPr>
        <c:crossAx val="85739776"/>
        <c:crosses val="autoZero"/>
        <c:auto val="1"/>
        <c:lblAlgn val="ctr"/>
        <c:lblOffset val="100"/>
        <c:noMultiLvlLbl val="0"/>
      </c:catAx>
      <c:valAx>
        <c:axId val="857397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57382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b="1"/>
      </a:pPr>
      <a:endParaRPr lang="hu-H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256484776027914E-2"/>
          <c:y val="1.9569037783680621E-2"/>
          <c:w val="0.75103712665161093"/>
          <c:h val="0.91613103594550105"/>
        </c:manualLayout>
      </c:layout>
      <c:lineChart>
        <c:grouping val="standar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EU Funds</c:v>
                </c:pt>
              </c:strCache>
            </c:strRef>
          </c:tx>
          <c:marker>
            <c:symbol val="none"/>
          </c:marker>
          <c:cat>
            <c:numRef>
              <c:f>Munka1!$A$2:$A$8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Munka1!$B$2:$B$8</c:f>
              <c:numCache>
                <c:formatCode>General</c:formatCode>
                <c:ptCount val="7"/>
                <c:pt idx="0">
                  <c:v>0.21880000000000024</c:v>
                </c:pt>
                <c:pt idx="1">
                  <c:v>0.25650000000000001</c:v>
                </c:pt>
                <c:pt idx="2">
                  <c:v>0.40080000000000032</c:v>
                </c:pt>
                <c:pt idx="3">
                  <c:v>0.45170000000000005</c:v>
                </c:pt>
                <c:pt idx="4">
                  <c:v>0.48290000000000038</c:v>
                </c:pt>
                <c:pt idx="5">
                  <c:v>0.53779999999999994</c:v>
                </c:pt>
                <c:pt idx="6">
                  <c:v>0.52470000000000061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Non-EU Funds</c:v>
                </c:pt>
              </c:strCache>
            </c:strRef>
          </c:tx>
          <c:marker>
            <c:symbol val="none"/>
          </c:marker>
          <c:cat>
            <c:numRef>
              <c:f>Munka1!$A$2:$A$8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Munka1!$C$2:$C$8</c:f>
              <c:numCache>
                <c:formatCode>General</c:formatCode>
                <c:ptCount val="7"/>
                <c:pt idx="0">
                  <c:v>0.22930000000000017</c:v>
                </c:pt>
                <c:pt idx="1">
                  <c:v>0.21560000000000001</c:v>
                </c:pt>
                <c:pt idx="2">
                  <c:v>0.34390000000000087</c:v>
                </c:pt>
                <c:pt idx="3">
                  <c:v>0.35850000000000032</c:v>
                </c:pt>
                <c:pt idx="4">
                  <c:v>0.37620000000000031</c:v>
                </c:pt>
                <c:pt idx="5">
                  <c:v>0.42430000000000262</c:v>
                </c:pt>
                <c:pt idx="6">
                  <c:v>0.42580000000000262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004096"/>
        <c:axId val="86005632"/>
      </c:lineChart>
      <c:catAx>
        <c:axId val="86004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6005632"/>
        <c:crosses val="autoZero"/>
        <c:auto val="1"/>
        <c:lblAlgn val="ctr"/>
        <c:lblOffset val="100"/>
        <c:noMultiLvlLbl val="0"/>
      </c:catAx>
      <c:valAx>
        <c:axId val="86005632"/>
        <c:scaling>
          <c:orientation val="minMax"/>
          <c:max val="0.60000000000000064"/>
          <c:min val="0.2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600409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8533213339743146"/>
          <c:y val="0.41874967549669245"/>
          <c:w val="0.20477799974457669"/>
          <c:h val="0.16250064900661515"/>
        </c:manualLayout>
      </c:layout>
      <c:overlay val="0"/>
      <c:txPr>
        <a:bodyPr/>
        <a:lstStyle/>
        <a:p>
          <a:pPr>
            <a:defRPr sz="1600" b="1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b="1"/>
      </a:pPr>
      <a:endParaRPr lang="hu-H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987452787913708E-2"/>
          <c:y val="4.9326566595481194E-2"/>
          <c:w val="0.84037473038642463"/>
          <c:h val="0.88518276775831228"/>
        </c:manualLayout>
      </c:layout>
      <c:lineChart>
        <c:grouping val="standard"/>
        <c:varyColors val="0"/>
        <c:ser>
          <c:idx val="0"/>
          <c:order val="0"/>
          <c:tx>
            <c:strRef>
              <c:f>'Munka1'!$B$1</c:f>
              <c:strCache>
                <c:ptCount val="1"/>
                <c:pt idx="0">
                  <c:v>Sorozat 1</c:v>
                </c:pt>
              </c:strCache>
            </c:strRef>
          </c:tx>
          <c:marker>
            <c:symbol val="none"/>
          </c:marker>
          <c:cat>
            <c:numRef>
              <c:f>'Munka1'!$A$2:$A$8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'Munka1'!$B$2:$B$8</c:f>
              <c:numCache>
                <c:formatCode>General</c:formatCode>
                <c:ptCount val="7"/>
                <c:pt idx="0">
                  <c:v>0.14000000000000001</c:v>
                </c:pt>
                <c:pt idx="1">
                  <c:v>0.21000000000000021</c:v>
                </c:pt>
                <c:pt idx="2">
                  <c:v>0.89</c:v>
                </c:pt>
                <c:pt idx="3">
                  <c:v>2.3899999999999997</c:v>
                </c:pt>
                <c:pt idx="4">
                  <c:v>3.48</c:v>
                </c:pt>
                <c:pt idx="5">
                  <c:v>4.8</c:v>
                </c:pt>
                <c:pt idx="6">
                  <c:v>7.25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056320"/>
        <c:axId val="122160256"/>
      </c:lineChart>
      <c:catAx>
        <c:axId val="86056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hu-HU"/>
          </a:p>
        </c:txPr>
        <c:crossAx val="122160256"/>
        <c:crosses val="autoZero"/>
        <c:auto val="1"/>
        <c:lblAlgn val="ctr"/>
        <c:lblOffset val="100"/>
        <c:noMultiLvlLbl val="0"/>
      </c:catAx>
      <c:valAx>
        <c:axId val="122160256"/>
        <c:scaling>
          <c:orientation val="minMax"/>
          <c:max val="8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hu-HU"/>
          </a:p>
        </c:txPr>
        <c:crossAx val="860563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Bureaucratic</a:t>
          </a:r>
          <a:r>
            <a:rPr lang="hu-HU" b="1" dirty="0" smtClean="0"/>
            <a:t> 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Illiberal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/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NeighborX="65525" custLinFactNeighborY="3318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Y="-12030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72577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95909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28000" custLinFactNeighborX="2806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5218" custLinFactY="-57836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3F1CCD94-1F94-4C03-BE20-BD3E65B2CCA9}" type="presOf" srcId="{D75FEE30-628B-4BCD-B8C9-2BF3180BA3C0}" destId="{F9260225-45E3-4E83-A7B5-93BF7662486D}" srcOrd="0" destOrd="0" presId="urn:microsoft.com/office/officeart/2005/8/layout/pyramid2"/>
    <dgm:cxn modelId="{DE0C6169-A5A1-4B20-9B80-12847BCC49CE}" type="presOf" srcId="{EA790760-0B03-448A-9F29-12DB28B7261E}" destId="{40A06F75-CF71-4FF0-9476-F881F10B4C59}" srcOrd="0" destOrd="0" presId="urn:microsoft.com/office/officeart/2005/8/layout/pyramid2"/>
    <dgm:cxn modelId="{731928C4-22A6-4F5A-A57B-B85FF590B093}" type="presOf" srcId="{70972A96-F39F-4054-A5D9-CCAC350AB6EA}" destId="{6AFE05B7-991B-44DA-9843-39E3CC396A11}" srcOrd="0" destOrd="0" presId="urn:microsoft.com/office/officeart/2005/8/layout/pyramid2"/>
    <dgm:cxn modelId="{D4C63598-8B9E-43C4-8A81-16FF3989AFB4}" type="presOf" srcId="{83210F28-54C2-4E50-BA91-C30C7F5A925A}" destId="{0E6DB8B2-458A-4F73-AF77-E844E8685CD8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852E5396-C368-4EFA-B88A-58A32A755A17}" type="presOf" srcId="{3CA4390E-8AEC-4EA2-A3EC-8DD042504D56}" destId="{585EDA03-E1D1-49E2-ABCC-D095A33C60CB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CD0599CC-B55F-4967-8996-03B4DD659EC2}" type="presOf" srcId="{94EAB1EC-7FE9-40F9-8691-7534F2D2D13B}" destId="{AA40EDB2-9616-491E-8997-90DC3C7C7F8E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B03FB3C8-29C1-4025-A387-D49FCA5D7300}" type="presOf" srcId="{497908DE-4C30-428A-A555-3A6C2F4ADF7D}" destId="{C15E22B3-3295-4532-9D6A-325D45E50C1C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38FD225E-2EBB-4A82-B66A-9FBBDE14B73C}" type="presParOf" srcId="{F9260225-45E3-4E83-A7B5-93BF7662486D}" destId="{2CAB7AE0-F53F-477F-8596-08683A702DA4}" srcOrd="0" destOrd="0" presId="urn:microsoft.com/office/officeart/2005/8/layout/pyramid2"/>
    <dgm:cxn modelId="{F3EB0131-1C24-43D0-94A4-B8355CB5B49A}" type="presParOf" srcId="{F9260225-45E3-4E83-A7B5-93BF7662486D}" destId="{54982EDE-BA38-419C-8C90-E7DF88B50825}" srcOrd="1" destOrd="0" presId="urn:microsoft.com/office/officeart/2005/8/layout/pyramid2"/>
    <dgm:cxn modelId="{49359E8E-2C6C-410A-BB63-C560F7FDCC9C}" type="presParOf" srcId="{54982EDE-BA38-419C-8C90-E7DF88B50825}" destId="{C15E22B3-3295-4532-9D6A-325D45E50C1C}" srcOrd="0" destOrd="0" presId="urn:microsoft.com/office/officeart/2005/8/layout/pyramid2"/>
    <dgm:cxn modelId="{BFD3974C-30B2-4838-9950-0ACCE2805698}" type="presParOf" srcId="{54982EDE-BA38-419C-8C90-E7DF88B50825}" destId="{E349127E-BD40-4FFD-98F7-AE53232D3317}" srcOrd="1" destOrd="0" presId="urn:microsoft.com/office/officeart/2005/8/layout/pyramid2"/>
    <dgm:cxn modelId="{FD112E85-71EF-43F0-9AB6-9180BE290CCE}" type="presParOf" srcId="{54982EDE-BA38-419C-8C90-E7DF88B50825}" destId="{585EDA03-E1D1-49E2-ABCC-D095A33C60CB}" srcOrd="2" destOrd="0" presId="urn:microsoft.com/office/officeart/2005/8/layout/pyramid2"/>
    <dgm:cxn modelId="{08AFEAE8-3C2C-48AD-B463-B38EF63EC63C}" type="presParOf" srcId="{54982EDE-BA38-419C-8C90-E7DF88B50825}" destId="{689CAA53-9D6E-44E6-B0D8-615A6D07FB5B}" srcOrd="3" destOrd="0" presId="urn:microsoft.com/office/officeart/2005/8/layout/pyramid2"/>
    <dgm:cxn modelId="{ADA78E8F-5889-49F0-BA19-23F56189E3F0}" type="presParOf" srcId="{54982EDE-BA38-419C-8C90-E7DF88B50825}" destId="{AA40EDB2-9616-491E-8997-90DC3C7C7F8E}" srcOrd="4" destOrd="0" presId="urn:microsoft.com/office/officeart/2005/8/layout/pyramid2"/>
    <dgm:cxn modelId="{CDA56C1D-1DFD-4632-BE8A-44642C140BF2}" type="presParOf" srcId="{54982EDE-BA38-419C-8C90-E7DF88B50825}" destId="{9055E23A-F0BC-4AAF-9FF4-F780F02DFD21}" srcOrd="5" destOrd="0" presId="urn:microsoft.com/office/officeart/2005/8/layout/pyramid2"/>
    <dgm:cxn modelId="{30BA1E06-E761-451D-A1B7-24E174BB985D}" type="presParOf" srcId="{54982EDE-BA38-419C-8C90-E7DF88B50825}" destId="{6AFE05B7-991B-44DA-9843-39E3CC396A11}" srcOrd="6" destOrd="0" presId="urn:microsoft.com/office/officeart/2005/8/layout/pyramid2"/>
    <dgm:cxn modelId="{61066E5F-A4E1-4A65-B3F6-130F3135E410}" type="presParOf" srcId="{54982EDE-BA38-419C-8C90-E7DF88B50825}" destId="{B370853F-B4C8-494E-B10D-01EDE232E07B}" srcOrd="7" destOrd="0" presId="urn:microsoft.com/office/officeart/2005/8/layout/pyramid2"/>
    <dgm:cxn modelId="{EF38E23A-CC84-45C5-B1F0-147EEA26D484}" type="presParOf" srcId="{54982EDE-BA38-419C-8C90-E7DF88B50825}" destId="{40A06F75-CF71-4FF0-9476-F881F10B4C59}" srcOrd="8" destOrd="0" presId="urn:microsoft.com/office/officeart/2005/8/layout/pyramid2"/>
    <dgm:cxn modelId="{0979AD0A-D567-41BC-8F4E-2280C369425D}" type="presParOf" srcId="{54982EDE-BA38-419C-8C90-E7DF88B50825}" destId="{D5AAC021-0B13-4F18-8DC6-1FA6845FB348}" srcOrd="9" destOrd="0" presId="urn:microsoft.com/office/officeart/2005/8/layout/pyramid2"/>
    <dgm:cxn modelId="{32225525-DF9D-450D-AFEC-A0DE4E875E9C}" type="presParOf" srcId="{54982EDE-BA38-419C-8C90-E7DF88B50825}" destId="{0E6DB8B2-458A-4F73-AF77-E844E8685CD8}" srcOrd="10" destOrd="0" presId="urn:microsoft.com/office/officeart/2005/8/layout/pyramid2"/>
    <dgm:cxn modelId="{21C77806-4120-4A5A-A50A-644D1E33C805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Bureaucratic</a:t>
          </a:r>
          <a:r>
            <a:rPr lang="hu-HU" b="1" dirty="0" smtClean="0"/>
            <a:t> 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Illiberal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6964" custLinFactNeighborX="30957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8063" custLinFactY="-40343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2C590430-DDCA-424E-B5E1-BD61A9D05C19}" type="presOf" srcId="{94EAB1EC-7FE9-40F9-8691-7534F2D2D13B}" destId="{AA40EDB2-9616-491E-8997-90DC3C7C7F8E}" srcOrd="0" destOrd="0" presId="urn:microsoft.com/office/officeart/2005/8/layout/pyramid2"/>
    <dgm:cxn modelId="{80C958E9-490C-4AFC-B81F-6E397E265EBE}" type="presOf" srcId="{497908DE-4C30-428A-A555-3A6C2F4ADF7D}" destId="{C15E22B3-3295-4532-9D6A-325D45E50C1C}" srcOrd="0" destOrd="0" presId="urn:microsoft.com/office/officeart/2005/8/layout/pyramid2"/>
    <dgm:cxn modelId="{5A4FFB99-74A1-412A-8CBE-30F7660CCA01}" type="presOf" srcId="{3CA4390E-8AEC-4EA2-A3EC-8DD042504D56}" destId="{585EDA03-E1D1-49E2-ABCC-D095A33C60CB}" srcOrd="0" destOrd="0" presId="urn:microsoft.com/office/officeart/2005/8/layout/pyramid2"/>
    <dgm:cxn modelId="{1D1BF8CD-3E32-4F82-99E8-4686D6926F72}" type="presOf" srcId="{70972A96-F39F-4054-A5D9-CCAC350AB6EA}" destId="{6AFE05B7-991B-44DA-9843-39E3CC396A11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63205100-F419-4E52-8E6F-0A470DE230F6}" type="presOf" srcId="{EA790760-0B03-448A-9F29-12DB28B7261E}" destId="{40A06F75-CF71-4FF0-9476-F881F10B4C59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3B7002B3-1812-46A6-9A92-0799067BE4F7}" type="presOf" srcId="{D75FEE30-628B-4BCD-B8C9-2BF3180BA3C0}" destId="{F9260225-45E3-4E83-A7B5-93BF7662486D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9F06D602-7626-4CF9-93F5-C2E7A3170464}" type="presOf" srcId="{83210F28-54C2-4E50-BA91-C30C7F5A925A}" destId="{0E6DB8B2-458A-4F73-AF77-E844E8685CD8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F7F26913-0BBD-4CC4-950E-E883D6E27881}" type="presParOf" srcId="{F9260225-45E3-4E83-A7B5-93BF7662486D}" destId="{2CAB7AE0-F53F-477F-8596-08683A702DA4}" srcOrd="0" destOrd="0" presId="urn:microsoft.com/office/officeart/2005/8/layout/pyramid2"/>
    <dgm:cxn modelId="{873B4118-26E7-4D69-9520-27A699EBAD92}" type="presParOf" srcId="{F9260225-45E3-4E83-A7B5-93BF7662486D}" destId="{54982EDE-BA38-419C-8C90-E7DF88B50825}" srcOrd="1" destOrd="0" presId="urn:microsoft.com/office/officeart/2005/8/layout/pyramid2"/>
    <dgm:cxn modelId="{1E9DAEC8-1763-4567-BAAF-069BAF39F1EB}" type="presParOf" srcId="{54982EDE-BA38-419C-8C90-E7DF88B50825}" destId="{C15E22B3-3295-4532-9D6A-325D45E50C1C}" srcOrd="0" destOrd="0" presId="urn:microsoft.com/office/officeart/2005/8/layout/pyramid2"/>
    <dgm:cxn modelId="{0D28054B-D3E7-489D-B14F-FF63AC13B2F4}" type="presParOf" srcId="{54982EDE-BA38-419C-8C90-E7DF88B50825}" destId="{E349127E-BD40-4FFD-98F7-AE53232D3317}" srcOrd="1" destOrd="0" presId="urn:microsoft.com/office/officeart/2005/8/layout/pyramid2"/>
    <dgm:cxn modelId="{1CFBFB31-F1DC-4E34-8158-7D5F47CE676C}" type="presParOf" srcId="{54982EDE-BA38-419C-8C90-E7DF88B50825}" destId="{585EDA03-E1D1-49E2-ABCC-D095A33C60CB}" srcOrd="2" destOrd="0" presId="urn:microsoft.com/office/officeart/2005/8/layout/pyramid2"/>
    <dgm:cxn modelId="{EDB4555F-0EEF-4128-BA3F-BE9D016B18B9}" type="presParOf" srcId="{54982EDE-BA38-419C-8C90-E7DF88B50825}" destId="{689CAA53-9D6E-44E6-B0D8-615A6D07FB5B}" srcOrd="3" destOrd="0" presId="urn:microsoft.com/office/officeart/2005/8/layout/pyramid2"/>
    <dgm:cxn modelId="{96699762-F204-4777-AA53-C57F1E973057}" type="presParOf" srcId="{54982EDE-BA38-419C-8C90-E7DF88B50825}" destId="{AA40EDB2-9616-491E-8997-90DC3C7C7F8E}" srcOrd="4" destOrd="0" presId="urn:microsoft.com/office/officeart/2005/8/layout/pyramid2"/>
    <dgm:cxn modelId="{3D9748D0-212F-4A08-8CA8-8314B99BFB6C}" type="presParOf" srcId="{54982EDE-BA38-419C-8C90-E7DF88B50825}" destId="{9055E23A-F0BC-4AAF-9FF4-F780F02DFD21}" srcOrd="5" destOrd="0" presId="urn:microsoft.com/office/officeart/2005/8/layout/pyramid2"/>
    <dgm:cxn modelId="{4D2624F8-37EE-487C-BC37-7AFA59EAD201}" type="presParOf" srcId="{54982EDE-BA38-419C-8C90-E7DF88B50825}" destId="{6AFE05B7-991B-44DA-9843-39E3CC396A11}" srcOrd="6" destOrd="0" presId="urn:microsoft.com/office/officeart/2005/8/layout/pyramid2"/>
    <dgm:cxn modelId="{2753B140-6421-4D13-AC53-D692F6D515D1}" type="presParOf" srcId="{54982EDE-BA38-419C-8C90-E7DF88B50825}" destId="{B370853F-B4C8-494E-B10D-01EDE232E07B}" srcOrd="7" destOrd="0" presId="urn:microsoft.com/office/officeart/2005/8/layout/pyramid2"/>
    <dgm:cxn modelId="{A4A209B5-64BD-48D1-8D3E-477CB131D548}" type="presParOf" srcId="{54982EDE-BA38-419C-8C90-E7DF88B50825}" destId="{40A06F75-CF71-4FF0-9476-F881F10B4C59}" srcOrd="8" destOrd="0" presId="urn:microsoft.com/office/officeart/2005/8/layout/pyramid2"/>
    <dgm:cxn modelId="{F3A1EED5-02A2-4DD8-9A69-B5A18F629D82}" type="presParOf" srcId="{54982EDE-BA38-419C-8C90-E7DF88B50825}" destId="{D5AAC021-0B13-4F18-8DC6-1FA6845FB348}" srcOrd="9" destOrd="0" presId="urn:microsoft.com/office/officeart/2005/8/layout/pyramid2"/>
    <dgm:cxn modelId="{543DFE47-3E9A-4A37-A4E4-62470F3F125F}" type="presParOf" srcId="{54982EDE-BA38-419C-8C90-E7DF88B50825}" destId="{0E6DB8B2-458A-4F73-AF77-E844E8685CD8}" srcOrd="10" destOrd="0" presId="urn:microsoft.com/office/officeart/2005/8/layout/pyramid2"/>
    <dgm:cxn modelId="{64BB3ED4-A95A-4D62-AAF1-99594CD6A2E4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Bureaucratic</a:t>
          </a:r>
          <a:r>
            <a:rPr lang="hu-HU" b="1" dirty="0" smtClean="0"/>
            <a:t> 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Illiberal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NeighborX="39826" custLinFactNeighborY="-5965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18214" custLinFactY="-26734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D86EAD09-F447-41CA-9195-3D08804CA67E}" type="presOf" srcId="{70972A96-F39F-4054-A5D9-CCAC350AB6EA}" destId="{6AFE05B7-991B-44DA-9843-39E3CC396A11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55AB433-03B9-4D56-B021-23F14E7D53C5}" type="presOf" srcId="{EA790760-0B03-448A-9F29-12DB28B7261E}" destId="{40A06F75-CF71-4FF0-9476-F881F10B4C59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93FBE0FE-AD31-4D87-A58B-BC3EBE0E3EEA}" type="presOf" srcId="{94EAB1EC-7FE9-40F9-8691-7534F2D2D13B}" destId="{AA40EDB2-9616-491E-8997-90DC3C7C7F8E}" srcOrd="0" destOrd="0" presId="urn:microsoft.com/office/officeart/2005/8/layout/pyramid2"/>
    <dgm:cxn modelId="{FD9CAD32-A134-42FA-A687-733A9F5E0C3D}" type="presOf" srcId="{3CA4390E-8AEC-4EA2-A3EC-8DD042504D56}" destId="{585EDA03-E1D1-49E2-ABCC-D095A33C60CB}" srcOrd="0" destOrd="0" presId="urn:microsoft.com/office/officeart/2005/8/layout/pyramid2"/>
    <dgm:cxn modelId="{9383D4C7-6E4C-410B-B9C9-F4F0A3CECE9A}" type="presOf" srcId="{D75FEE30-628B-4BCD-B8C9-2BF3180BA3C0}" destId="{F9260225-45E3-4E83-A7B5-93BF7662486D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592C1E96-43E1-4F99-9AE9-553022D14BBB}" type="presOf" srcId="{497908DE-4C30-428A-A555-3A6C2F4ADF7D}" destId="{C15E22B3-3295-4532-9D6A-325D45E50C1C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D06B2A42-0141-4824-A7F3-7D41348EAD58}" type="presOf" srcId="{83210F28-54C2-4E50-BA91-C30C7F5A925A}" destId="{0E6DB8B2-458A-4F73-AF77-E844E8685CD8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AF31E220-D4EB-4820-896A-13722A5AE6FB}" type="presParOf" srcId="{F9260225-45E3-4E83-A7B5-93BF7662486D}" destId="{2CAB7AE0-F53F-477F-8596-08683A702DA4}" srcOrd="0" destOrd="0" presId="urn:microsoft.com/office/officeart/2005/8/layout/pyramid2"/>
    <dgm:cxn modelId="{DE54D8FD-2891-4DCA-B9D5-029A95F94CEF}" type="presParOf" srcId="{F9260225-45E3-4E83-A7B5-93BF7662486D}" destId="{54982EDE-BA38-419C-8C90-E7DF88B50825}" srcOrd="1" destOrd="0" presId="urn:microsoft.com/office/officeart/2005/8/layout/pyramid2"/>
    <dgm:cxn modelId="{952222EE-E45C-4D4E-B9E2-B07787EC3B89}" type="presParOf" srcId="{54982EDE-BA38-419C-8C90-E7DF88B50825}" destId="{C15E22B3-3295-4532-9D6A-325D45E50C1C}" srcOrd="0" destOrd="0" presId="urn:microsoft.com/office/officeart/2005/8/layout/pyramid2"/>
    <dgm:cxn modelId="{6788192A-54BB-4998-BBB2-6153FA58A1CF}" type="presParOf" srcId="{54982EDE-BA38-419C-8C90-E7DF88B50825}" destId="{E349127E-BD40-4FFD-98F7-AE53232D3317}" srcOrd="1" destOrd="0" presId="urn:microsoft.com/office/officeart/2005/8/layout/pyramid2"/>
    <dgm:cxn modelId="{6E79A5E8-8853-4051-8D76-12C793E586BA}" type="presParOf" srcId="{54982EDE-BA38-419C-8C90-E7DF88B50825}" destId="{585EDA03-E1D1-49E2-ABCC-D095A33C60CB}" srcOrd="2" destOrd="0" presId="urn:microsoft.com/office/officeart/2005/8/layout/pyramid2"/>
    <dgm:cxn modelId="{1A4DAE00-3AEA-489F-952A-A15FB9F2AB20}" type="presParOf" srcId="{54982EDE-BA38-419C-8C90-E7DF88B50825}" destId="{689CAA53-9D6E-44E6-B0D8-615A6D07FB5B}" srcOrd="3" destOrd="0" presId="urn:microsoft.com/office/officeart/2005/8/layout/pyramid2"/>
    <dgm:cxn modelId="{2753DDA4-B2B4-464A-A33A-80E71F5301C9}" type="presParOf" srcId="{54982EDE-BA38-419C-8C90-E7DF88B50825}" destId="{AA40EDB2-9616-491E-8997-90DC3C7C7F8E}" srcOrd="4" destOrd="0" presId="urn:microsoft.com/office/officeart/2005/8/layout/pyramid2"/>
    <dgm:cxn modelId="{D4113E92-9EE5-455F-B6BF-02174A2698E3}" type="presParOf" srcId="{54982EDE-BA38-419C-8C90-E7DF88B50825}" destId="{9055E23A-F0BC-4AAF-9FF4-F780F02DFD21}" srcOrd="5" destOrd="0" presId="urn:microsoft.com/office/officeart/2005/8/layout/pyramid2"/>
    <dgm:cxn modelId="{E4D6F624-9328-49CD-9756-BE8CDD038D1E}" type="presParOf" srcId="{54982EDE-BA38-419C-8C90-E7DF88B50825}" destId="{6AFE05B7-991B-44DA-9843-39E3CC396A11}" srcOrd="6" destOrd="0" presId="urn:microsoft.com/office/officeart/2005/8/layout/pyramid2"/>
    <dgm:cxn modelId="{7E5B9446-C0A8-45B6-B2A0-F06782FEA500}" type="presParOf" srcId="{54982EDE-BA38-419C-8C90-E7DF88B50825}" destId="{B370853F-B4C8-494E-B10D-01EDE232E07B}" srcOrd="7" destOrd="0" presId="urn:microsoft.com/office/officeart/2005/8/layout/pyramid2"/>
    <dgm:cxn modelId="{F6B01630-D547-40DE-9EC3-28CEAAD310A4}" type="presParOf" srcId="{54982EDE-BA38-419C-8C90-E7DF88B50825}" destId="{40A06F75-CF71-4FF0-9476-F881F10B4C59}" srcOrd="8" destOrd="0" presId="urn:microsoft.com/office/officeart/2005/8/layout/pyramid2"/>
    <dgm:cxn modelId="{F7D9F3F0-83A6-49ED-BC79-070D72D07541}" type="presParOf" srcId="{54982EDE-BA38-419C-8C90-E7DF88B50825}" destId="{D5AAC021-0B13-4F18-8DC6-1FA6845FB348}" srcOrd="9" destOrd="0" presId="urn:microsoft.com/office/officeart/2005/8/layout/pyramid2"/>
    <dgm:cxn modelId="{B42B0760-1345-47E7-9352-CBE5007BB945}" type="presParOf" srcId="{54982EDE-BA38-419C-8C90-E7DF88B50825}" destId="{0E6DB8B2-458A-4F73-AF77-E844E8685CD8}" srcOrd="10" destOrd="0" presId="urn:microsoft.com/office/officeart/2005/8/layout/pyramid2"/>
    <dgm:cxn modelId="{942F94DB-8BFF-401F-B227-6F5B1361C64E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Bureaucratic</a:t>
          </a:r>
          <a:r>
            <a:rPr lang="hu-HU" b="1" dirty="0" smtClean="0"/>
            <a:t> 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Illiberal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NeighborX="39826" custLinFactNeighborY="-5965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18214" custLinFactY="-26734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838DDA8A-45A2-4031-9C1A-1C409BE328F0}" type="presOf" srcId="{94EAB1EC-7FE9-40F9-8691-7534F2D2D13B}" destId="{AA40EDB2-9616-491E-8997-90DC3C7C7F8E}" srcOrd="0" destOrd="0" presId="urn:microsoft.com/office/officeart/2005/8/layout/pyramid2"/>
    <dgm:cxn modelId="{A8F25879-BF84-40BC-BF6F-A4EA0A7EB927}" type="presOf" srcId="{3CA4390E-8AEC-4EA2-A3EC-8DD042504D56}" destId="{585EDA03-E1D1-49E2-ABCC-D095A33C60CB}" srcOrd="0" destOrd="0" presId="urn:microsoft.com/office/officeart/2005/8/layout/pyramid2"/>
    <dgm:cxn modelId="{31DC6622-00D7-4FA3-9717-E27DE3CA81AE}" type="presOf" srcId="{EA790760-0B03-448A-9F29-12DB28B7261E}" destId="{40A06F75-CF71-4FF0-9476-F881F10B4C59}" srcOrd="0" destOrd="0" presId="urn:microsoft.com/office/officeart/2005/8/layout/pyramid2"/>
    <dgm:cxn modelId="{99F4DD23-1C55-4192-8C65-EF23BBF2EEAC}" type="presOf" srcId="{83210F28-54C2-4E50-BA91-C30C7F5A925A}" destId="{0E6DB8B2-458A-4F73-AF77-E844E8685CD8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E54323D6-CDEC-40A8-8241-C5599FA1C5D2}" type="presOf" srcId="{70972A96-F39F-4054-A5D9-CCAC350AB6EA}" destId="{6AFE05B7-991B-44DA-9843-39E3CC396A11}" srcOrd="0" destOrd="0" presId="urn:microsoft.com/office/officeart/2005/8/layout/pyramid2"/>
    <dgm:cxn modelId="{5C704419-AC85-48E1-8A95-0D93E6A74C43}" type="presOf" srcId="{D75FEE30-628B-4BCD-B8C9-2BF3180BA3C0}" destId="{F9260225-45E3-4E83-A7B5-93BF7662486D}" srcOrd="0" destOrd="0" presId="urn:microsoft.com/office/officeart/2005/8/layout/pyramid2"/>
    <dgm:cxn modelId="{B6CBDCE1-A518-48F0-90B2-D4BBCEBCF0FF}" type="presOf" srcId="{497908DE-4C30-428A-A555-3A6C2F4ADF7D}" destId="{C15E22B3-3295-4532-9D6A-325D45E50C1C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7D46F504-3202-49A6-A89D-E13809DCB033}" type="presParOf" srcId="{F9260225-45E3-4E83-A7B5-93BF7662486D}" destId="{2CAB7AE0-F53F-477F-8596-08683A702DA4}" srcOrd="0" destOrd="0" presId="urn:microsoft.com/office/officeart/2005/8/layout/pyramid2"/>
    <dgm:cxn modelId="{3B96F72E-66C2-430F-97B7-440044101E24}" type="presParOf" srcId="{F9260225-45E3-4E83-A7B5-93BF7662486D}" destId="{54982EDE-BA38-419C-8C90-E7DF88B50825}" srcOrd="1" destOrd="0" presId="urn:microsoft.com/office/officeart/2005/8/layout/pyramid2"/>
    <dgm:cxn modelId="{F979BAF1-5A4F-4905-AE4A-D3AB6DAA95F4}" type="presParOf" srcId="{54982EDE-BA38-419C-8C90-E7DF88B50825}" destId="{C15E22B3-3295-4532-9D6A-325D45E50C1C}" srcOrd="0" destOrd="0" presId="urn:microsoft.com/office/officeart/2005/8/layout/pyramid2"/>
    <dgm:cxn modelId="{26D50B4E-AF8E-49B8-9CC5-8EEFF0E8CD75}" type="presParOf" srcId="{54982EDE-BA38-419C-8C90-E7DF88B50825}" destId="{E349127E-BD40-4FFD-98F7-AE53232D3317}" srcOrd="1" destOrd="0" presId="urn:microsoft.com/office/officeart/2005/8/layout/pyramid2"/>
    <dgm:cxn modelId="{817F5D02-1BF4-4264-B1AD-28EEF30BDE33}" type="presParOf" srcId="{54982EDE-BA38-419C-8C90-E7DF88B50825}" destId="{585EDA03-E1D1-49E2-ABCC-D095A33C60CB}" srcOrd="2" destOrd="0" presId="urn:microsoft.com/office/officeart/2005/8/layout/pyramid2"/>
    <dgm:cxn modelId="{01C5FD5B-6521-4CB5-AD19-E92FEDEA6B47}" type="presParOf" srcId="{54982EDE-BA38-419C-8C90-E7DF88B50825}" destId="{689CAA53-9D6E-44E6-B0D8-615A6D07FB5B}" srcOrd="3" destOrd="0" presId="urn:microsoft.com/office/officeart/2005/8/layout/pyramid2"/>
    <dgm:cxn modelId="{5B8D860C-5217-4FE1-A28C-A97ED5E836F6}" type="presParOf" srcId="{54982EDE-BA38-419C-8C90-E7DF88B50825}" destId="{AA40EDB2-9616-491E-8997-90DC3C7C7F8E}" srcOrd="4" destOrd="0" presId="urn:microsoft.com/office/officeart/2005/8/layout/pyramid2"/>
    <dgm:cxn modelId="{FC7DE3EE-9282-450A-B829-9021B298240F}" type="presParOf" srcId="{54982EDE-BA38-419C-8C90-E7DF88B50825}" destId="{9055E23A-F0BC-4AAF-9FF4-F780F02DFD21}" srcOrd="5" destOrd="0" presId="urn:microsoft.com/office/officeart/2005/8/layout/pyramid2"/>
    <dgm:cxn modelId="{64801C3B-A26F-4F2D-9235-8DD8BD57C3E0}" type="presParOf" srcId="{54982EDE-BA38-419C-8C90-E7DF88B50825}" destId="{6AFE05B7-991B-44DA-9843-39E3CC396A11}" srcOrd="6" destOrd="0" presId="urn:microsoft.com/office/officeart/2005/8/layout/pyramid2"/>
    <dgm:cxn modelId="{B7E152EE-BD09-4F1C-ADB7-90FFD0939D9C}" type="presParOf" srcId="{54982EDE-BA38-419C-8C90-E7DF88B50825}" destId="{B370853F-B4C8-494E-B10D-01EDE232E07B}" srcOrd="7" destOrd="0" presId="urn:microsoft.com/office/officeart/2005/8/layout/pyramid2"/>
    <dgm:cxn modelId="{C076B52B-1E6B-4978-B937-C095B834D92B}" type="presParOf" srcId="{54982EDE-BA38-419C-8C90-E7DF88B50825}" destId="{40A06F75-CF71-4FF0-9476-F881F10B4C59}" srcOrd="8" destOrd="0" presId="urn:microsoft.com/office/officeart/2005/8/layout/pyramid2"/>
    <dgm:cxn modelId="{3517EE97-F692-4BDD-8C9A-869DA5433FF3}" type="presParOf" srcId="{54982EDE-BA38-419C-8C90-E7DF88B50825}" destId="{D5AAC021-0B13-4F18-8DC6-1FA6845FB348}" srcOrd="9" destOrd="0" presId="urn:microsoft.com/office/officeart/2005/8/layout/pyramid2"/>
    <dgm:cxn modelId="{DCB3DA28-201E-4A4A-8714-7D555097A4AB}" type="presParOf" srcId="{54982EDE-BA38-419C-8C90-E7DF88B50825}" destId="{0E6DB8B2-458A-4F73-AF77-E844E8685CD8}" srcOrd="10" destOrd="0" presId="urn:microsoft.com/office/officeart/2005/8/layout/pyramid2"/>
    <dgm:cxn modelId="{26595EAD-E205-4E6D-8956-2B00E41CFBCD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Bureaucratic</a:t>
          </a:r>
          <a:r>
            <a:rPr lang="hu-HU" b="1" dirty="0" smtClean="0"/>
            <a:t> 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Illiberal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NeighborX="39826" custLinFactNeighborY="-5965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18214" custLinFactY="-26734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35624E98-50EE-4F6B-967F-11B8A0A91DD1}" type="presOf" srcId="{D75FEE30-628B-4BCD-B8C9-2BF3180BA3C0}" destId="{F9260225-45E3-4E83-A7B5-93BF7662486D}" srcOrd="0" destOrd="0" presId="urn:microsoft.com/office/officeart/2005/8/layout/pyramid2"/>
    <dgm:cxn modelId="{51ADB3EC-98BC-4439-99A8-76C596CF19D9}" type="presOf" srcId="{83210F28-54C2-4E50-BA91-C30C7F5A925A}" destId="{0E6DB8B2-458A-4F73-AF77-E844E8685CD8}" srcOrd="0" destOrd="0" presId="urn:microsoft.com/office/officeart/2005/8/layout/pyramid2"/>
    <dgm:cxn modelId="{32043090-0B22-4D41-96EF-CED37526BB75}" type="presOf" srcId="{70972A96-F39F-4054-A5D9-CCAC350AB6EA}" destId="{6AFE05B7-991B-44DA-9843-39E3CC396A11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4AE09229-AB8A-4423-A468-F198BB5EBA7A}" type="presOf" srcId="{3CA4390E-8AEC-4EA2-A3EC-8DD042504D56}" destId="{585EDA03-E1D1-49E2-ABCC-D095A33C60CB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182E2B6-B664-430F-87FF-1AD14FBB9DBE}" type="presOf" srcId="{497908DE-4C30-428A-A555-3A6C2F4ADF7D}" destId="{C15E22B3-3295-4532-9D6A-325D45E50C1C}" srcOrd="0" destOrd="0" presId="urn:microsoft.com/office/officeart/2005/8/layout/pyramid2"/>
    <dgm:cxn modelId="{C65ABBFC-B11E-4605-B52A-392ADCCF3994}" type="presOf" srcId="{94EAB1EC-7FE9-40F9-8691-7534F2D2D13B}" destId="{AA40EDB2-9616-491E-8997-90DC3C7C7F8E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C6799B49-41A8-485A-8E55-AE4AD3C982E0}" type="presOf" srcId="{EA790760-0B03-448A-9F29-12DB28B7261E}" destId="{40A06F75-CF71-4FF0-9476-F881F10B4C59}" srcOrd="0" destOrd="0" presId="urn:microsoft.com/office/officeart/2005/8/layout/pyramid2"/>
    <dgm:cxn modelId="{FB3AE84B-710F-4E1F-BF8D-2D09EC44647D}" type="presParOf" srcId="{F9260225-45E3-4E83-A7B5-93BF7662486D}" destId="{2CAB7AE0-F53F-477F-8596-08683A702DA4}" srcOrd="0" destOrd="0" presId="urn:microsoft.com/office/officeart/2005/8/layout/pyramid2"/>
    <dgm:cxn modelId="{71EB3DD4-0B25-4853-856B-2E2332F07D1C}" type="presParOf" srcId="{F9260225-45E3-4E83-A7B5-93BF7662486D}" destId="{54982EDE-BA38-419C-8C90-E7DF88B50825}" srcOrd="1" destOrd="0" presId="urn:microsoft.com/office/officeart/2005/8/layout/pyramid2"/>
    <dgm:cxn modelId="{28160959-3260-4254-8A87-58FE282EFE76}" type="presParOf" srcId="{54982EDE-BA38-419C-8C90-E7DF88B50825}" destId="{C15E22B3-3295-4532-9D6A-325D45E50C1C}" srcOrd="0" destOrd="0" presId="urn:microsoft.com/office/officeart/2005/8/layout/pyramid2"/>
    <dgm:cxn modelId="{D7CB97A9-BD97-4AD7-909B-93A304EEE781}" type="presParOf" srcId="{54982EDE-BA38-419C-8C90-E7DF88B50825}" destId="{E349127E-BD40-4FFD-98F7-AE53232D3317}" srcOrd="1" destOrd="0" presId="urn:microsoft.com/office/officeart/2005/8/layout/pyramid2"/>
    <dgm:cxn modelId="{6981AF7B-0F33-4534-AA5F-59846BED34E2}" type="presParOf" srcId="{54982EDE-BA38-419C-8C90-E7DF88B50825}" destId="{585EDA03-E1D1-49E2-ABCC-D095A33C60CB}" srcOrd="2" destOrd="0" presId="urn:microsoft.com/office/officeart/2005/8/layout/pyramid2"/>
    <dgm:cxn modelId="{40FA3CFF-0686-4BDD-AB8D-B1FDB4ED4DE5}" type="presParOf" srcId="{54982EDE-BA38-419C-8C90-E7DF88B50825}" destId="{689CAA53-9D6E-44E6-B0D8-615A6D07FB5B}" srcOrd="3" destOrd="0" presId="urn:microsoft.com/office/officeart/2005/8/layout/pyramid2"/>
    <dgm:cxn modelId="{2790C849-9463-48A8-92D5-9CE165843DFA}" type="presParOf" srcId="{54982EDE-BA38-419C-8C90-E7DF88B50825}" destId="{AA40EDB2-9616-491E-8997-90DC3C7C7F8E}" srcOrd="4" destOrd="0" presId="urn:microsoft.com/office/officeart/2005/8/layout/pyramid2"/>
    <dgm:cxn modelId="{5CF808B1-3DEE-4AB1-AD67-6AFDFF3B7B07}" type="presParOf" srcId="{54982EDE-BA38-419C-8C90-E7DF88B50825}" destId="{9055E23A-F0BC-4AAF-9FF4-F780F02DFD21}" srcOrd="5" destOrd="0" presId="urn:microsoft.com/office/officeart/2005/8/layout/pyramid2"/>
    <dgm:cxn modelId="{7F896E4B-9C5B-409A-B012-F914ABA0ADE8}" type="presParOf" srcId="{54982EDE-BA38-419C-8C90-E7DF88B50825}" destId="{6AFE05B7-991B-44DA-9843-39E3CC396A11}" srcOrd="6" destOrd="0" presId="urn:microsoft.com/office/officeart/2005/8/layout/pyramid2"/>
    <dgm:cxn modelId="{928CB6E4-4869-4CD3-94BB-704D9F10E24F}" type="presParOf" srcId="{54982EDE-BA38-419C-8C90-E7DF88B50825}" destId="{B370853F-B4C8-494E-B10D-01EDE232E07B}" srcOrd="7" destOrd="0" presId="urn:microsoft.com/office/officeart/2005/8/layout/pyramid2"/>
    <dgm:cxn modelId="{D946E66F-D712-48A4-9B14-0CD8B8E34426}" type="presParOf" srcId="{54982EDE-BA38-419C-8C90-E7DF88B50825}" destId="{40A06F75-CF71-4FF0-9476-F881F10B4C59}" srcOrd="8" destOrd="0" presId="urn:microsoft.com/office/officeart/2005/8/layout/pyramid2"/>
    <dgm:cxn modelId="{EF1AF776-8E59-4E50-B763-7137303147D0}" type="presParOf" srcId="{54982EDE-BA38-419C-8C90-E7DF88B50825}" destId="{D5AAC021-0B13-4F18-8DC6-1FA6845FB348}" srcOrd="9" destOrd="0" presId="urn:microsoft.com/office/officeart/2005/8/layout/pyramid2"/>
    <dgm:cxn modelId="{E02C8B07-C0A9-4028-8127-4B3E65ECAC39}" type="presParOf" srcId="{54982EDE-BA38-419C-8C90-E7DF88B50825}" destId="{0E6DB8B2-458A-4F73-AF77-E844E8685CD8}" srcOrd="10" destOrd="0" presId="urn:microsoft.com/office/officeart/2005/8/layout/pyramid2"/>
    <dgm:cxn modelId="{65278381-E73E-4908-A18E-FA22B4D873BE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Bureaucratic</a:t>
          </a:r>
          <a:r>
            <a:rPr lang="hu-HU" b="1" dirty="0" smtClean="0"/>
            <a:t> 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Illiberal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NeighborX="39826" custLinFactNeighborY="-5965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18214" custLinFactY="-26734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EA904C1E-B240-4825-9FE9-20BA69F74676}" type="presOf" srcId="{94EAB1EC-7FE9-40F9-8691-7534F2D2D13B}" destId="{AA40EDB2-9616-491E-8997-90DC3C7C7F8E}" srcOrd="0" destOrd="0" presId="urn:microsoft.com/office/officeart/2005/8/layout/pyramid2"/>
    <dgm:cxn modelId="{0770F134-4542-4BC5-A43B-309717C4BF44}" type="presOf" srcId="{497908DE-4C30-428A-A555-3A6C2F4ADF7D}" destId="{C15E22B3-3295-4532-9D6A-325D45E50C1C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3A073A8F-A81D-4A11-A2EC-07BA4EC1D435}" type="presOf" srcId="{70972A96-F39F-4054-A5D9-CCAC350AB6EA}" destId="{6AFE05B7-991B-44DA-9843-39E3CC396A11}" srcOrd="0" destOrd="0" presId="urn:microsoft.com/office/officeart/2005/8/layout/pyramid2"/>
    <dgm:cxn modelId="{BA2F085C-7D0D-4A8B-97F3-D88D09992441}" type="presOf" srcId="{D75FEE30-628B-4BCD-B8C9-2BF3180BA3C0}" destId="{F9260225-45E3-4E83-A7B5-93BF7662486D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6941EFE6-F575-4AFC-AF18-1B024F5DE157}" type="presOf" srcId="{83210F28-54C2-4E50-BA91-C30C7F5A925A}" destId="{0E6DB8B2-458A-4F73-AF77-E844E8685CD8}" srcOrd="0" destOrd="0" presId="urn:microsoft.com/office/officeart/2005/8/layout/pyramid2"/>
    <dgm:cxn modelId="{C3B4E3A6-CE1C-4926-B97A-BD313F1F635F}" type="presOf" srcId="{3CA4390E-8AEC-4EA2-A3EC-8DD042504D56}" destId="{585EDA03-E1D1-49E2-ABCC-D095A33C60CB}" srcOrd="0" destOrd="0" presId="urn:microsoft.com/office/officeart/2005/8/layout/pyramid2"/>
    <dgm:cxn modelId="{ECE4803E-8043-4A6C-B06D-C9DCB9533251}" type="presOf" srcId="{EA790760-0B03-448A-9F29-12DB28B7261E}" destId="{40A06F75-CF71-4FF0-9476-F881F10B4C59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2DC2E90C-14E7-4676-85CC-E712D1696FC2}" type="presParOf" srcId="{F9260225-45E3-4E83-A7B5-93BF7662486D}" destId="{2CAB7AE0-F53F-477F-8596-08683A702DA4}" srcOrd="0" destOrd="0" presId="urn:microsoft.com/office/officeart/2005/8/layout/pyramid2"/>
    <dgm:cxn modelId="{379344F4-2C3E-442A-95D5-4D9D650F5094}" type="presParOf" srcId="{F9260225-45E3-4E83-A7B5-93BF7662486D}" destId="{54982EDE-BA38-419C-8C90-E7DF88B50825}" srcOrd="1" destOrd="0" presId="urn:microsoft.com/office/officeart/2005/8/layout/pyramid2"/>
    <dgm:cxn modelId="{CEB96C71-4845-4C00-81ED-A9A8F0E2A811}" type="presParOf" srcId="{54982EDE-BA38-419C-8C90-E7DF88B50825}" destId="{C15E22B3-3295-4532-9D6A-325D45E50C1C}" srcOrd="0" destOrd="0" presId="urn:microsoft.com/office/officeart/2005/8/layout/pyramid2"/>
    <dgm:cxn modelId="{A7D0C830-98A1-44BE-8996-F9AE0F5B4104}" type="presParOf" srcId="{54982EDE-BA38-419C-8C90-E7DF88B50825}" destId="{E349127E-BD40-4FFD-98F7-AE53232D3317}" srcOrd="1" destOrd="0" presId="urn:microsoft.com/office/officeart/2005/8/layout/pyramid2"/>
    <dgm:cxn modelId="{EE1851D4-015C-4C20-B34A-403811788902}" type="presParOf" srcId="{54982EDE-BA38-419C-8C90-E7DF88B50825}" destId="{585EDA03-E1D1-49E2-ABCC-D095A33C60CB}" srcOrd="2" destOrd="0" presId="urn:microsoft.com/office/officeart/2005/8/layout/pyramid2"/>
    <dgm:cxn modelId="{5C1F325D-70EA-4D88-8CB5-04D08E869720}" type="presParOf" srcId="{54982EDE-BA38-419C-8C90-E7DF88B50825}" destId="{689CAA53-9D6E-44E6-B0D8-615A6D07FB5B}" srcOrd="3" destOrd="0" presId="urn:microsoft.com/office/officeart/2005/8/layout/pyramid2"/>
    <dgm:cxn modelId="{1626E952-8CB4-4C0F-AE05-55D48F1FE2F1}" type="presParOf" srcId="{54982EDE-BA38-419C-8C90-E7DF88B50825}" destId="{AA40EDB2-9616-491E-8997-90DC3C7C7F8E}" srcOrd="4" destOrd="0" presId="urn:microsoft.com/office/officeart/2005/8/layout/pyramid2"/>
    <dgm:cxn modelId="{4690266A-C48B-48FC-B3E2-96D0F3607AE2}" type="presParOf" srcId="{54982EDE-BA38-419C-8C90-E7DF88B50825}" destId="{9055E23A-F0BC-4AAF-9FF4-F780F02DFD21}" srcOrd="5" destOrd="0" presId="urn:microsoft.com/office/officeart/2005/8/layout/pyramid2"/>
    <dgm:cxn modelId="{B489FF0C-99BF-4393-9B51-2FF90AE355D9}" type="presParOf" srcId="{54982EDE-BA38-419C-8C90-E7DF88B50825}" destId="{6AFE05B7-991B-44DA-9843-39E3CC396A11}" srcOrd="6" destOrd="0" presId="urn:microsoft.com/office/officeart/2005/8/layout/pyramid2"/>
    <dgm:cxn modelId="{5B00A9BE-C619-41FC-AB56-04BD2C2D9DD8}" type="presParOf" srcId="{54982EDE-BA38-419C-8C90-E7DF88B50825}" destId="{B370853F-B4C8-494E-B10D-01EDE232E07B}" srcOrd="7" destOrd="0" presId="urn:microsoft.com/office/officeart/2005/8/layout/pyramid2"/>
    <dgm:cxn modelId="{793BE585-DD1A-4189-89D7-CCB1EBECDF3B}" type="presParOf" srcId="{54982EDE-BA38-419C-8C90-E7DF88B50825}" destId="{40A06F75-CF71-4FF0-9476-F881F10B4C59}" srcOrd="8" destOrd="0" presId="urn:microsoft.com/office/officeart/2005/8/layout/pyramid2"/>
    <dgm:cxn modelId="{8EB5034E-9453-4D3A-9CB4-F7AC9B0C1E42}" type="presParOf" srcId="{54982EDE-BA38-419C-8C90-E7DF88B50825}" destId="{D5AAC021-0B13-4F18-8DC6-1FA6845FB348}" srcOrd="9" destOrd="0" presId="urn:microsoft.com/office/officeart/2005/8/layout/pyramid2"/>
    <dgm:cxn modelId="{18D5B164-B24B-4079-8FF6-73A082EA34D3}" type="presParOf" srcId="{54982EDE-BA38-419C-8C90-E7DF88B50825}" destId="{0E6DB8B2-458A-4F73-AF77-E844E8685CD8}" srcOrd="10" destOrd="0" presId="urn:microsoft.com/office/officeart/2005/8/layout/pyramid2"/>
    <dgm:cxn modelId="{C9BCF65B-272A-4DF8-8587-1D5EA3694490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Bureaucratic</a:t>
          </a:r>
          <a:r>
            <a:rPr lang="hu-HU" b="1" dirty="0" smtClean="0"/>
            <a:t> 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Illiberal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NeighborX="39826" custLinFactNeighborY="-5965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18214" custLinFactY="-26734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1042A0BA-6D13-44E7-A0E8-EC5238265627}" type="presOf" srcId="{D75FEE30-628B-4BCD-B8C9-2BF3180BA3C0}" destId="{F9260225-45E3-4E83-A7B5-93BF7662486D}" srcOrd="0" destOrd="0" presId="urn:microsoft.com/office/officeart/2005/8/layout/pyramid2"/>
    <dgm:cxn modelId="{77F83445-4D74-43C5-AADB-ECB6C3B14247}" type="presOf" srcId="{70972A96-F39F-4054-A5D9-CCAC350AB6EA}" destId="{6AFE05B7-991B-44DA-9843-39E3CC396A11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FE1F885A-DD1D-427A-A480-94D56EA7A12B}" type="presOf" srcId="{497908DE-4C30-428A-A555-3A6C2F4ADF7D}" destId="{C15E22B3-3295-4532-9D6A-325D45E50C1C}" srcOrd="0" destOrd="0" presId="urn:microsoft.com/office/officeart/2005/8/layout/pyramid2"/>
    <dgm:cxn modelId="{BA0633D2-8354-4856-9F96-8E77BAAF72C4}" type="presOf" srcId="{3CA4390E-8AEC-4EA2-A3EC-8DD042504D56}" destId="{585EDA03-E1D1-49E2-ABCC-D095A33C60CB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8F90C2A1-DED9-46B9-AF7A-0E4848C69E07}" type="presOf" srcId="{EA790760-0B03-448A-9F29-12DB28B7261E}" destId="{40A06F75-CF71-4FF0-9476-F881F10B4C59}" srcOrd="0" destOrd="0" presId="urn:microsoft.com/office/officeart/2005/8/layout/pyramid2"/>
    <dgm:cxn modelId="{F17C8CE9-1DC8-4C94-AB9A-FEC774A338F4}" type="presOf" srcId="{83210F28-54C2-4E50-BA91-C30C7F5A925A}" destId="{0E6DB8B2-458A-4F73-AF77-E844E8685CD8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68A76897-1F2F-41A1-B0F7-B84DF24BB2F5}" type="presOf" srcId="{94EAB1EC-7FE9-40F9-8691-7534F2D2D13B}" destId="{AA40EDB2-9616-491E-8997-90DC3C7C7F8E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8F6D7E65-B572-47F4-A2B2-1D44DE870DFB}" type="presParOf" srcId="{F9260225-45E3-4E83-A7B5-93BF7662486D}" destId="{2CAB7AE0-F53F-477F-8596-08683A702DA4}" srcOrd="0" destOrd="0" presId="urn:microsoft.com/office/officeart/2005/8/layout/pyramid2"/>
    <dgm:cxn modelId="{A5D962AF-2336-4EBB-94C0-3C019A631ABF}" type="presParOf" srcId="{F9260225-45E3-4E83-A7B5-93BF7662486D}" destId="{54982EDE-BA38-419C-8C90-E7DF88B50825}" srcOrd="1" destOrd="0" presId="urn:microsoft.com/office/officeart/2005/8/layout/pyramid2"/>
    <dgm:cxn modelId="{22C25AEC-E7F1-48E2-B8E9-25A53318E2F0}" type="presParOf" srcId="{54982EDE-BA38-419C-8C90-E7DF88B50825}" destId="{C15E22B3-3295-4532-9D6A-325D45E50C1C}" srcOrd="0" destOrd="0" presId="urn:microsoft.com/office/officeart/2005/8/layout/pyramid2"/>
    <dgm:cxn modelId="{C95A3AD1-C1B6-4AEE-8848-4A61040A0DC4}" type="presParOf" srcId="{54982EDE-BA38-419C-8C90-E7DF88B50825}" destId="{E349127E-BD40-4FFD-98F7-AE53232D3317}" srcOrd="1" destOrd="0" presId="urn:microsoft.com/office/officeart/2005/8/layout/pyramid2"/>
    <dgm:cxn modelId="{992607DA-5315-4A20-B3DD-8FD880FA60DE}" type="presParOf" srcId="{54982EDE-BA38-419C-8C90-E7DF88B50825}" destId="{585EDA03-E1D1-49E2-ABCC-D095A33C60CB}" srcOrd="2" destOrd="0" presId="urn:microsoft.com/office/officeart/2005/8/layout/pyramid2"/>
    <dgm:cxn modelId="{E3DD4229-B4D1-4490-BAF2-3FB7E2318DE4}" type="presParOf" srcId="{54982EDE-BA38-419C-8C90-E7DF88B50825}" destId="{689CAA53-9D6E-44E6-B0D8-615A6D07FB5B}" srcOrd="3" destOrd="0" presId="urn:microsoft.com/office/officeart/2005/8/layout/pyramid2"/>
    <dgm:cxn modelId="{A873B100-AA23-434F-AAF8-DC937D5794AC}" type="presParOf" srcId="{54982EDE-BA38-419C-8C90-E7DF88B50825}" destId="{AA40EDB2-9616-491E-8997-90DC3C7C7F8E}" srcOrd="4" destOrd="0" presId="urn:microsoft.com/office/officeart/2005/8/layout/pyramid2"/>
    <dgm:cxn modelId="{5C0F9D08-5C1A-4756-AD2F-12A096B412A4}" type="presParOf" srcId="{54982EDE-BA38-419C-8C90-E7DF88B50825}" destId="{9055E23A-F0BC-4AAF-9FF4-F780F02DFD21}" srcOrd="5" destOrd="0" presId="urn:microsoft.com/office/officeart/2005/8/layout/pyramid2"/>
    <dgm:cxn modelId="{920F0D2A-F0AF-42E0-8CBD-4DC3F07F98BE}" type="presParOf" srcId="{54982EDE-BA38-419C-8C90-E7DF88B50825}" destId="{6AFE05B7-991B-44DA-9843-39E3CC396A11}" srcOrd="6" destOrd="0" presId="urn:microsoft.com/office/officeart/2005/8/layout/pyramid2"/>
    <dgm:cxn modelId="{4F7FD263-B2DA-445A-B7F0-C003C67E6830}" type="presParOf" srcId="{54982EDE-BA38-419C-8C90-E7DF88B50825}" destId="{B370853F-B4C8-494E-B10D-01EDE232E07B}" srcOrd="7" destOrd="0" presId="urn:microsoft.com/office/officeart/2005/8/layout/pyramid2"/>
    <dgm:cxn modelId="{8601AE10-0C3D-4AC5-8120-5044818ECDC4}" type="presParOf" srcId="{54982EDE-BA38-419C-8C90-E7DF88B50825}" destId="{40A06F75-CF71-4FF0-9476-F881F10B4C59}" srcOrd="8" destOrd="0" presId="urn:microsoft.com/office/officeart/2005/8/layout/pyramid2"/>
    <dgm:cxn modelId="{A71B659E-0CD9-41AC-9671-FB6C5DF02689}" type="presParOf" srcId="{54982EDE-BA38-419C-8C90-E7DF88B50825}" destId="{D5AAC021-0B13-4F18-8DC6-1FA6845FB348}" srcOrd="9" destOrd="0" presId="urn:microsoft.com/office/officeart/2005/8/layout/pyramid2"/>
    <dgm:cxn modelId="{2E501E00-2BDC-4113-A840-129BD1B358A3}" type="presParOf" srcId="{54982EDE-BA38-419C-8C90-E7DF88B50825}" destId="{0E6DB8B2-458A-4F73-AF77-E844E8685CD8}" srcOrd="10" destOrd="0" presId="urn:microsoft.com/office/officeart/2005/8/layout/pyramid2"/>
    <dgm:cxn modelId="{4D4F062C-420A-4E0B-A7AB-58273C4A4A11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Bureaucratic</a:t>
          </a:r>
          <a:r>
            <a:rPr lang="hu-HU" b="1" dirty="0" smtClean="0"/>
            <a:t> 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Illiberal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NeighborX="39826" custLinFactNeighborY="-5965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18214" custLinFactY="-26734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B392A268-39F0-4D3F-BFA1-263D9E52B24A}" type="presOf" srcId="{83210F28-54C2-4E50-BA91-C30C7F5A925A}" destId="{0E6DB8B2-458A-4F73-AF77-E844E8685CD8}" srcOrd="0" destOrd="0" presId="urn:microsoft.com/office/officeart/2005/8/layout/pyramid2"/>
    <dgm:cxn modelId="{289C1ABB-E111-49B6-8C70-58646BB2DF42}" type="presOf" srcId="{70972A96-F39F-4054-A5D9-CCAC350AB6EA}" destId="{6AFE05B7-991B-44DA-9843-39E3CC396A11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2C3436-2F5D-4425-9FE2-FB1D2D3E538F}" type="presOf" srcId="{497908DE-4C30-428A-A555-3A6C2F4ADF7D}" destId="{C15E22B3-3295-4532-9D6A-325D45E50C1C}" srcOrd="0" destOrd="0" presId="urn:microsoft.com/office/officeart/2005/8/layout/pyramid2"/>
    <dgm:cxn modelId="{2CC2C3C3-ACCD-402E-8C1B-97D1600DC278}" type="presOf" srcId="{D75FEE30-628B-4BCD-B8C9-2BF3180BA3C0}" destId="{F9260225-45E3-4E83-A7B5-93BF7662486D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74ABD6E-6052-4C73-BF3C-6D1A41031DE9}" type="presOf" srcId="{3CA4390E-8AEC-4EA2-A3EC-8DD042504D56}" destId="{585EDA03-E1D1-49E2-ABCC-D095A33C60CB}" srcOrd="0" destOrd="0" presId="urn:microsoft.com/office/officeart/2005/8/layout/pyramid2"/>
    <dgm:cxn modelId="{6C90C49C-859E-4AB8-BDB7-92025654406D}" type="presOf" srcId="{94EAB1EC-7FE9-40F9-8691-7534F2D2D13B}" destId="{AA40EDB2-9616-491E-8997-90DC3C7C7F8E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6C984280-6F62-4BC1-A8B5-288AAAEC7EE8}" type="presOf" srcId="{EA790760-0B03-448A-9F29-12DB28B7261E}" destId="{40A06F75-CF71-4FF0-9476-F881F10B4C59}" srcOrd="0" destOrd="0" presId="urn:microsoft.com/office/officeart/2005/8/layout/pyramid2"/>
    <dgm:cxn modelId="{368FDD35-93F7-4111-BEDA-905EB8AE726D}" type="presParOf" srcId="{F9260225-45E3-4E83-A7B5-93BF7662486D}" destId="{2CAB7AE0-F53F-477F-8596-08683A702DA4}" srcOrd="0" destOrd="0" presId="urn:microsoft.com/office/officeart/2005/8/layout/pyramid2"/>
    <dgm:cxn modelId="{4375385C-9FE9-47F3-AE69-343CBE848580}" type="presParOf" srcId="{F9260225-45E3-4E83-A7B5-93BF7662486D}" destId="{54982EDE-BA38-419C-8C90-E7DF88B50825}" srcOrd="1" destOrd="0" presId="urn:microsoft.com/office/officeart/2005/8/layout/pyramid2"/>
    <dgm:cxn modelId="{6063677D-F0C0-44AB-BEA9-058B206D9ADC}" type="presParOf" srcId="{54982EDE-BA38-419C-8C90-E7DF88B50825}" destId="{C15E22B3-3295-4532-9D6A-325D45E50C1C}" srcOrd="0" destOrd="0" presId="urn:microsoft.com/office/officeart/2005/8/layout/pyramid2"/>
    <dgm:cxn modelId="{D786A648-AE23-48D6-9EAC-770F78D1E1BF}" type="presParOf" srcId="{54982EDE-BA38-419C-8C90-E7DF88B50825}" destId="{E349127E-BD40-4FFD-98F7-AE53232D3317}" srcOrd="1" destOrd="0" presId="urn:microsoft.com/office/officeart/2005/8/layout/pyramid2"/>
    <dgm:cxn modelId="{91F2080E-D065-4C6D-B811-185BA0BFED0E}" type="presParOf" srcId="{54982EDE-BA38-419C-8C90-E7DF88B50825}" destId="{585EDA03-E1D1-49E2-ABCC-D095A33C60CB}" srcOrd="2" destOrd="0" presId="urn:microsoft.com/office/officeart/2005/8/layout/pyramid2"/>
    <dgm:cxn modelId="{238BFD60-7758-49C6-8481-E2A0FA4B0C2B}" type="presParOf" srcId="{54982EDE-BA38-419C-8C90-E7DF88B50825}" destId="{689CAA53-9D6E-44E6-B0D8-615A6D07FB5B}" srcOrd="3" destOrd="0" presId="urn:microsoft.com/office/officeart/2005/8/layout/pyramid2"/>
    <dgm:cxn modelId="{E35EFF4A-A98D-4CDB-9FDA-05FECD17752C}" type="presParOf" srcId="{54982EDE-BA38-419C-8C90-E7DF88B50825}" destId="{AA40EDB2-9616-491E-8997-90DC3C7C7F8E}" srcOrd="4" destOrd="0" presId="urn:microsoft.com/office/officeart/2005/8/layout/pyramid2"/>
    <dgm:cxn modelId="{33264CD9-7BBD-43ED-B917-6A21B4298366}" type="presParOf" srcId="{54982EDE-BA38-419C-8C90-E7DF88B50825}" destId="{9055E23A-F0BC-4AAF-9FF4-F780F02DFD21}" srcOrd="5" destOrd="0" presId="urn:microsoft.com/office/officeart/2005/8/layout/pyramid2"/>
    <dgm:cxn modelId="{54624112-1123-4E16-ACD2-63AD147D453B}" type="presParOf" srcId="{54982EDE-BA38-419C-8C90-E7DF88B50825}" destId="{6AFE05B7-991B-44DA-9843-39E3CC396A11}" srcOrd="6" destOrd="0" presId="urn:microsoft.com/office/officeart/2005/8/layout/pyramid2"/>
    <dgm:cxn modelId="{5C702F61-0F5E-4B2C-B14A-55761DFD2C3C}" type="presParOf" srcId="{54982EDE-BA38-419C-8C90-E7DF88B50825}" destId="{B370853F-B4C8-494E-B10D-01EDE232E07B}" srcOrd="7" destOrd="0" presId="urn:microsoft.com/office/officeart/2005/8/layout/pyramid2"/>
    <dgm:cxn modelId="{256E86F6-0F1B-4FAB-A01A-D4A7423B2327}" type="presParOf" srcId="{54982EDE-BA38-419C-8C90-E7DF88B50825}" destId="{40A06F75-CF71-4FF0-9476-F881F10B4C59}" srcOrd="8" destOrd="0" presId="urn:microsoft.com/office/officeart/2005/8/layout/pyramid2"/>
    <dgm:cxn modelId="{C3437B01-CF62-4CD7-B466-3C3804094453}" type="presParOf" srcId="{54982EDE-BA38-419C-8C90-E7DF88B50825}" destId="{D5AAC021-0B13-4F18-8DC6-1FA6845FB348}" srcOrd="9" destOrd="0" presId="urn:microsoft.com/office/officeart/2005/8/layout/pyramid2"/>
    <dgm:cxn modelId="{BB718B74-046A-478E-9EF2-1E3BB0DEA39D}" type="presParOf" srcId="{54982EDE-BA38-419C-8C90-E7DF88B50825}" destId="{0E6DB8B2-458A-4F73-AF77-E844E8685CD8}" srcOrd="10" destOrd="0" presId="urn:microsoft.com/office/officeart/2005/8/layout/pyramid2"/>
    <dgm:cxn modelId="{679AB2D7-B387-4DE9-A17A-C374531E8CA0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535850" y="497377"/>
          <a:ext cx="3528354" cy="2526949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215703" y="486824"/>
          <a:ext cx="1711082" cy="2879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Communist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dictatorship</a:t>
          </a:r>
          <a:endParaRPr lang="hu-HU" sz="1200" b="1" kern="1200" dirty="0"/>
        </a:p>
      </dsp:txBody>
      <dsp:txXfrm>
        <a:off x="6229762" y="500883"/>
        <a:ext cx="1682964" cy="259876"/>
      </dsp:txXfrm>
    </dsp:sp>
    <dsp:sp modelId="{585EDA03-E1D1-49E2-ABCC-D095A33C60CB}">
      <dsp:nvSpPr>
        <dsp:cNvPr id="0" name=""/>
        <dsp:cNvSpPr/>
      </dsp:nvSpPr>
      <dsp:spPr>
        <a:xfrm>
          <a:off x="766698" y="480686"/>
          <a:ext cx="1655082" cy="32357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Liberal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democracy</a:t>
          </a:r>
          <a:endParaRPr lang="hu-HU" sz="1200" b="1" kern="1200" dirty="0"/>
        </a:p>
      </dsp:txBody>
      <dsp:txXfrm>
        <a:off x="782494" y="496482"/>
        <a:ext cx="1623490" cy="291983"/>
      </dsp:txXfrm>
    </dsp:sp>
    <dsp:sp modelId="{AA40EDB2-9616-491E-8997-90DC3C7C7F8E}">
      <dsp:nvSpPr>
        <dsp:cNvPr id="0" name=""/>
        <dsp:cNvSpPr/>
      </dsp:nvSpPr>
      <dsp:spPr>
        <a:xfrm>
          <a:off x="3442691" y="3024345"/>
          <a:ext cx="1710708" cy="3382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Patronal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459203" y="3040857"/>
        <a:ext cx="1677684" cy="305223"/>
      </dsp:txXfrm>
    </dsp:sp>
    <dsp:sp modelId="{6AFE05B7-991B-44DA-9843-39E3CC396A11}">
      <dsp:nvSpPr>
        <dsp:cNvPr id="0" name=""/>
        <dsp:cNvSpPr/>
      </dsp:nvSpPr>
      <dsp:spPr>
        <a:xfrm>
          <a:off x="3384371" y="72003"/>
          <a:ext cx="1710708" cy="3382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Illiberal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democracy</a:t>
          </a:r>
          <a:endParaRPr lang="hu-HU" sz="1200" b="1" kern="1200" dirty="0"/>
        </a:p>
      </dsp:txBody>
      <dsp:txXfrm>
        <a:off x="3400883" y="88515"/>
        <a:ext cx="1677684" cy="305223"/>
      </dsp:txXfrm>
    </dsp:sp>
    <dsp:sp modelId="{40A06F75-CF71-4FF0-9476-F881F10B4C59}">
      <dsp:nvSpPr>
        <dsp:cNvPr id="0" name=""/>
        <dsp:cNvSpPr/>
      </dsp:nvSpPr>
      <dsp:spPr>
        <a:xfrm>
          <a:off x="5184574" y="1872204"/>
          <a:ext cx="1774391" cy="3151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Bureaucratic</a:t>
          </a:r>
          <a:r>
            <a:rPr lang="hu-HU" sz="1200" b="1" kern="1200" dirty="0" smtClean="0"/>
            <a:t> 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5199960" y="1887590"/>
        <a:ext cx="1743619" cy="284421"/>
      </dsp:txXfrm>
    </dsp:sp>
    <dsp:sp modelId="{0E6DB8B2-458A-4F73-AF77-E844E8685CD8}">
      <dsp:nvSpPr>
        <dsp:cNvPr id="0" name=""/>
        <dsp:cNvSpPr/>
      </dsp:nvSpPr>
      <dsp:spPr>
        <a:xfrm>
          <a:off x="1656188" y="1872204"/>
          <a:ext cx="1719619" cy="31475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Patronal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democracy</a:t>
          </a:r>
          <a:endParaRPr lang="hu-HU" sz="1200" b="1" kern="1200" dirty="0"/>
        </a:p>
      </dsp:txBody>
      <dsp:txXfrm>
        <a:off x="1671553" y="1887569"/>
        <a:ext cx="1688889" cy="2840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Communist</a:t>
          </a:r>
          <a:r>
            <a:rPr lang="hu-HU" sz="1300" b="1" kern="1200" dirty="0" smtClean="0"/>
            <a:t> </a:t>
          </a:r>
          <a:r>
            <a:rPr lang="hu-HU" sz="1300" b="1" kern="1200" dirty="0" err="1" smtClean="0"/>
            <a:t>dictatorship</a:t>
          </a:r>
          <a:endParaRPr lang="hu-HU" sz="1300" b="1" kern="1200" dirty="0"/>
        </a:p>
      </dsp:txBody>
      <dsp:txXfrm>
        <a:off x="7163448" y="1033124"/>
        <a:ext cx="1881222" cy="29049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Liberal</a:t>
          </a:r>
          <a:r>
            <a:rPr lang="hu-HU" sz="1300" b="1" kern="1200" dirty="0" smtClean="0"/>
            <a:t> </a:t>
          </a:r>
          <a:r>
            <a:rPr lang="hu-HU" sz="1300" b="1" kern="1200" dirty="0" err="1" smtClean="0"/>
            <a:t>democracy</a:t>
          </a:r>
          <a:endParaRPr lang="hu-HU" sz="1300" b="1" kern="1200" dirty="0"/>
        </a:p>
      </dsp:txBody>
      <dsp:txXfrm>
        <a:off x="1074474" y="1028217"/>
        <a:ext cx="1814744" cy="326381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Patronal</a:t>
          </a:r>
          <a:r>
            <a:rPr lang="hu-HU" sz="1300" b="1" kern="1200" dirty="0" smtClean="0"/>
            <a:t> </a:t>
          </a:r>
          <a:r>
            <a:rPr lang="hu-HU" sz="1300" b="1" kern="1200" dirty="0" err="1" smtClean="0"/>
            <a:t>autocracy</a:t>
          </a:r>
          <a:endParaRPr lang="hu-HU" sz="1300" b="1" kern="1200" dirty="0"/>
        </a:p>
      </dsp:txBody>
      <dsp:txXfrm>
        <a:off x="4066509" y="3872287"/>
        <a:ext cx="1875321" cy="341180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Illiberal</a:t>
          </a:r>
          <a:r>
            <a:rPr lang="hu-HU" sz="1300" b="1" kern="1200" dirty="0" smtClean="0"/>
            <a:t> </a:t>
          </a:r>
          <a:r>
            <a:rPr lang="hu-HU" sz="1300" b="1" kern="1200" dirty="0" err="1" smtClean="0"/>
            <a:t>democracy</a:t>
          </a:r>
          <a:endParaRPr lang="hu-HU" sz="1300" b="1" kern="1200" dirty="0"/>
        </a:p>
      </dsp:txBody>
      <dsp:txXfrm>
        <a:off x="4001318" y="572170"/>
        <a:ext cx="1875321" cy="341180"/>
      </dsp:txXfrm>
    </dsp:sp>
    <dsp:sp modelId="{40A06F75-CF71-4FF0-9476-F881F10B4C59}">
      <dsp:nvSpPr>
        <dsp:cNvPr id="0" name=""/>
        <dsp:cNvSpPr/>
      </dsp:nvSpPr>
      <dsp:spPr>
        <a:xfrm>
          <a:off x="6081468" y="2520276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Bureaucratic</a:t>
          </a:r>
          <a:r>
            <a:rPr lang="hu-HU" sz="1300" b="1" kern="1200" dirty="0" smtClean="0"/>
            <a:t>  </a:t>
          </a:r>
          <a:r>
            <a:rPr lang="hu-HU" sz="1300" b="1" kern="1200" dirty="0" err="1" smtClean="0"/>
            <a:t>autocracy</a:t>
          </a:r>
          <a:endParaRPr lang="hu-HU" sz="1300" b="1" kern="1200" dirty="0"/>
        </a:p>
      </dsp:txBody>
      <dsp:txXfrm>
        <a:off x="6098667" y="2537475"/>
        <a:ext cx="1949022" cy="317926"/>
      </dsp:txXfrm>
    </dsp:sp>
    <dsp:sp modelId="{0E6DB8B2-458A-4F73-AF77-E844E8685CD8}">
      <dsp:nvSpPr>
        <dsp:cNvPr id="0" name=""/>
        <dsp:cNvSpPr/>
      </dsp:nvSpPr>
      <dsp:spPr>
        <a:xfrm>
          <a:off x="1966249" y="2448271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Patronal</a:t>
          </a:r>
          <a:r>
            <a:rPr lang="hu-HU" sz="1300" b="1" kern="1200" dirty="0" smtClean="0"/>
            <a:t> </a:t>
          </a:r>
          <a:r>
            <a:rPr lang="hu-HU" sz="1300" b="1" kern="1200" dirty="0" err="1" smtClean="0"/>
            <a:t>democracy</a:t>
          </a:r>
          <a:endParaRPr lang="hu-HU" sz="1300" b="1" kern="1200" dirty="0"/>
        </a:p>
      </dsp:txBody>
      <dsp:txXfrm>
        <a:off x="1983424" y="2465446"/>
        <a:ext cx="1887845" cy="3174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Communist</a:t>
          </a:r>
          <a:r>
            <a:rPr lang="hu-HU" sz="1300" b="1" kern="1200" dirty="0" smtClean="0"/>
            <a:t> </a:t>
          </a:r>
          <a:r>
            <a:rPr lang="hu-HU" sz="1300" b="1" kern="1200" dirty="0" err="1" smtClean="0"/>
            <a:t>dictatorship</a:t>
          </a:r>
          <a:endParaRPr lang="hu-HU" sz="1300" b="1" kern="1200" dirty="0"/>
        </a:p>
      </dsp:txBody>
      <dsp:txXfrm>
        <a:off x="7163448" y="1033124"/>
        <a:ext cx="1881222" cy="29049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Liberal</a:t>
          </a:r>
          <a:r>
            <a:rPr lang="hu-HU" sz="1300" b="1" kern="1200" dirty="0" smtClean="0"/>
            <a:t> </a:t>
          </a:r>
          <a:r>
            <a:rPr lang="hu-HU" sz="1300" b="1" kern="1200" dirty="0" err="1" smtClean="0"/>
            <a:t>democracy</a:t>
          </a:r>
          <a:endParaRPr lang="hu-HU" sz="1300" b="1" kern="1200" dirty="0"/>
        </a:p>
      </dsp:txBody>
      <dsp:txXfrm>
        <a:off x="1074474" y="1028217"/>
        <a:ext cx="1814744" cy="326381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Patronal</a:t>
          </a:r>
          <a:r>
            <a:rPr lang="hu-HU" sz="1300" b="1" kern="1200" dirty="0" smtClean="0"/>
            <a:t> </a:t>
          </a:r>
          <a:r>
            <a:rPr lang="hu-HU" sz="1300" b="1" kern="1200" dirty="0" err="1" smtClean="0"/>
            <a:t>autocracy</a:t>
          </a:r>
          <a:endParaRPr lang="hu-HU" sz="1300" b="1" kern="1200" dirty="0"/>
        </a:p>
      </dsp:txBody>
      <dsp:txXfrm>
        <a:off x="4066509" y="3872287"/>
        <a:ext cx="1875321" cy="341180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Illiberal</a:t>
          </a:r>
          <a:r>
            <a:rPr lang="hu-HU" sz="1300" b="1" kern="1200" dirty="0" smtClean="0"/>
            <a:t> </a:t>
          </a:r>
          <a:r>
            <a:rPr lang="hu-HU" sz="1300" b="1" kern="1200" dirty="0" err="1" smtClean="0"/>
            <a:t>democracy</a:t>
          </a:r>
          <a:endParaRPr lang="hu-HU" sz="1300" b="1" kern="1200" dirty="0"/>
        </a:p>
      </dsp:txBody>
      <dsp:txXfrm>
        <a:off x="4001318" y="572170"/>
        <a:ext cx="1875321" cy="341180"/>
      </dsp:txXfrm>
    </dsp:sp>
    <dsp:sp modelId="{40A06F75-CF71-4FF0-9476-F881F10B4C59}">
      <dsp:nvSpPr>
        <dsp:cNvPr id="0" name=""/>
        <dsp:cNvSpPr/>
      </dsp:nvSpPr>
      <dsp:spPr>
        <a:xfrm>
          <a:off x="6345958" y="2764311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Bureaucratic</a:t>
          </a:r>
          <a:r>
            <a:rPr lang="hu-HU" sz="1300" b="1" kern="1200" dirty="0" smtClean="0"/>
            <a:t>  </a:t>
          </a:r>
          <a:r>
            <a:rPr lang="hu-HU" sz="1300" b="1" kern="1200" dirty="0" err="1" smtClean="0"/>
            <a:t>autocracy</a:t>
          </a:r>
          <a:endParaRPr lang="hu-HU" sz="1300" b="1" kern="1200" dirty="0"/>
        </a:p>
      </dsp:txBody>
      <dsp:txXfrm>
        <a:off x="6363157" y="2781510"/>
        <a:ext cx="1949022" cy="317926"/>
      </dsp:txXfrm>
    </dsp:sp>
    <dsp:sp modelId="{0E6DB8B2-458A-4F73-AF77-E844E8685CD8}">
      <dsp:nvSpPr>
        <dsp:cNvPr id="0" name=""/>
        <dsp:cNvSpPr/>
      </dsp:nvSpPr>
      <dsp:spPr>
        <a:xfrm>
          <a:off x="1663528" y="2724850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Patronal</a:t>
          </a:r>
          <a:r>
            <a:rPr lang="hu-HU" sz="1300" b="1" kern="1200" dirty="0" smtClean="0"/>
            <a:t> </a:t>
          </a:r>
          <a:r>
            <a:rPr lang="hu-HU" sz="1300" b="1" kern="1200" dirty="0" err="1" smtClean="0"/>
            <a:t>democracy</a:t>
          </a:r>
          <a:endParaRPr lang="hu-HU" sz="1300" b="1" kern="1200" dirty="0"/>
        </a:p>
      </dsp:txBody>
      <dsp:txXfrm>
        <a:off x="1680703" y="2742025"/>
        <a:ext cx="1887845" cy="3174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Communist</a:t>
          </a:r>
          <a:r>
            <a:rPr lang="hu-HU" sz="1300" b="1" kern="1200" dirty="0" smtClean="0"/>
            <a:t> </a:t>
          </a:r>
          <a:r>
            <a:rPr lang="hu-HU" sz="1300" b="1" kern="1200" dirty="0" err="1" smtClean="0"/>
            <a:t>dictatorship</a:t>
          </a:r>
          <a:endParaRPr lang="hu-HU" sz="1300" b="1" kern="1200" dirty="0"/>
        </a:p>
      </dsp:txBody>
      <dsp:txXfrm>
        <a:off x="7163448" y="1033124"/>
        <a:ext cx="1881222" cy="29049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Liberal</a:t>
          </a:r>
          <a:r>
            <a:rPr lang="hu-HU" sz="1300" b="1" kern="1200" dirty="0" smtClean="0"/>
            <a:t> </a:t>
          </a:r>
          <a:r>
            <a:rPr lang="hu-HU" sz="1300" b="1" kern="1200" dirty="0" err="1" smtClean="0"/>
            <a:t>democracy</a:t>
          </a:r>
          <a:endParaRPr lang="hu-HU" sz="1300" b="1" kern="1200" dirty="0"/>
        </a:p>
      </dsp:txBody>
      <dsp:txXfrm>
        <a:off x="1074474" y="1028217"/>
        <a:ext cx="1814744" cy="326381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Patronal</a:t>
          </a:r>
          <a:r>
            <a:rPr lang="hu-HU" sz="1300" b="1" kern="1200" dirty="0" smtClean="0"/>
            <a:t> </a:t>
          </a:r>
          <a:r>
            <a:rPr lang="hu-HU" sz="1300" b="1" kern="1200" dirty="0" err="1" smtClean="0"/>
            <a:t>autocracy</a:t>
          </a:r>
          <a:endParaRPr lang="hu-HU" sz="1300" b="1" kern="1200" dirty="0"/>
        </a:p>
      </dsp:txBody>
      <dsp:txXfrm>
        <a:off x="4066509" y="3872287"/>
        <a:ext cx="1875321" cy="341180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Illiberal</a:t>
          </a:r>
          <a:r>
            <a:rPr lang="hu-HU" sz="1300" b="1" kern="1200" dirty="0" smtClean="0"/>
            <a:t> </a:t>
          </a:r>
          <a:r>
            <a:rPr lang="hu-HU" sz="1300" b="1" kern="1200" dirty="0" err="1" smtClean="0"/>
            <a:t>democracy</a:t>
          </a:r>
          <a:endParaRPr lang="hu-HU" sz="1300" b="1" kern="1200" dirty="0"/>
        </a:p>
      </dsp:txBody>
      <dsp:txXfrm>
        <a:off x="4001318" y="572170"/>
        <a:ext cx="1875321" cy="341180"/>
      </dsp:txXfrm>
    </dsp:sp>
    <dsp:sp modelId="{40A06F75-CF71-4FF0-9476-F881F10B4C59}">
      <dsp:nvSpPr>
        <dsp:cNvPr id="0" name=""/>
        <dsp:cNvSpPr/>
      </dsp:nvSpPr>
      <dsp:spPr>
        <a:xfrm>
          <a:off x="6345958" y="2764311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Bureaucratic</a:t>
          </a:r>
          <a:r>
            <a:rPr lang="hu-HU" sz="1300" b="1" kern="1200" dirty="0" smtClean="0"/>
            <a:t>  </a:t>
          </a:r>
          <a:r>
            <a:rPr lang="hu-HU" sz="1300" b="1" kern="1200" dirty="0" err="1" smtClean="0"/>
            <a:t>autocracy</a:t>
          </a:r>
          <a:endParaRPr lang="hu-HU" sz="1300" b="1" kern="1200" dirty="0"/>
        </a:p>
      </dsp:txBody>
      <dsp:txXfrm>
        <a:off x="6363157" y="2781510"/>
        <a:ext cx="1949022" cy="317926"/>
      </dsp:txXfrm>
    </dsp:sp>
    <dsp:sp modelId="{0E6DB8B2-458A-4F73-AF77-E844E8685CD8}">
      <dsp:nvSpPr>
        <dsp:cNvPr id="0" name=""/>
        <dsp:cNvSpPr/>
      </dsp:nvSpPr>
      <dsp:spPr>
        <a:xfrm>
          <a:off x="1663528" y="2724850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/>
            <a:t>Patronal</a:t>
          </a:r>
          <a:r>
            <a:rPr lang="hu-HU" sz="1300" b="1" kern="1200" dirty="0" smtClean="0"/>
            <a:t> </a:t>
          </a:r>
          <a:r>
            <a:rPr lang="hu-HU" sz="1300" b="1" kern="1200" dirty="0" err="1" smtClean="0"/>
            <a:t>democracy</a:t>
          </a:r>
          <a:endParaRPr lang="hu-HU" sz="1300" b="1" kern="1200" dirty="0"/>
        </a:p>
      </dsp:txBody>
      <dsp:txXfrm>
        <a:off x="1680703" y="2742025"/>
        <a:ext cx="1887845" cy="31748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821AC-7DB1-45F7-A237-5DA824DE6796}" type="datetimeFigureOut">
              <a:rPr lang="hu-HU" smtClean="0"/>
              <a:pPr/>
              <a:t>2018.06.08.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9C8E1-7FD2-4FF5-87B7-6BA787EFBDD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6906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endParaRPr lang="hu-H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endParaRPr lang="hu-H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endParaRPr lang="hu-H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 smtClean="0"/>
              <a:t>Poligarch</a:t>
            </a:r>
            <a:r>
              <a:rPr lang="hu-HU" dirty="0" smtClean="0"/>
              <a:t> 1: Rogán, Lázár</a:t>
            </a:r>
          </a:p>
          <a:p>
            <a:r>
              <a:rPr lang="hu-HU" dirty="0" err="1" smtClean="0"/>
              <a:t>Poligarch</a:t>
            </a:r>
            <a:r>
              <a:rPr lang="hu-HU" dirty="0" smtClean="0"/>
              <a:t> 2: </a:t>
            </a:r>
            <a:r>
              <a:rPr lang="hu-HU" dirty="0" err="1" smtClean="0"/>
              <a:t>Kubatov</a:t>
            </a:r>
            <a:r>
              <a:rPr lang="hu-HU" baseline="0" dirty="0" smtClean="0"/>
              <a:t> Gábor</a:t>
            </a:r>
          </a:p>
          <a:p>
            <a:r>
              <a:rPr lang="hu-HU" baseline="0" dirty="0" smtClean="0"/>
              <a:t>„csak a Lőrinc nem </a:t>
            </a:r>
            <a:r>
              <a:rPr lang="hu-HU" baseline="0" dirty="0" err="1" smtClean="0"/>
              <a:t>profiltiszta</a:t>
            </a:r>
            <a:r>
              <a:rPr lang="hu-HU" baseline="0" dirty="0" smtClean="0"/>
              <a:t> oligarcha, és pont ebből látszik, hogy a </a:t>
            </a:r>
            <a:r>
              <a:rPr lang="hu-HU" baseline="0" dirty="0" err="1" smtClean="0"/>
              <a:t>chief</a:t>
            </a:r>
            <a:r>
              <a:rPr lang="hu-HU" baseline="0" dirty="0" smtClean="0"/>
              <a:t> patronhoz tartozik”</a:t>
            </a:r>
          </a:p>
          <a:p>
            <a:r>
              <a:rPr lang="hu-HU" baseline="0" dirty="0" smtClean="0"/>
              <a:t>Mészárosnak </a:t>
            </a:r>
            <a:r>
              <a:rPr lang="hu-HU" baseline="0" smtClean="0"/>
              <a:t>nincs pártháttere!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0032B-C540-4B8C-810A-23960B1398D5}" type="slidenum">
              <a:rPr lang="hu-HU" smtClean="0"/>
              <a:pPr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24665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0" algn="just"/>
            <a:endParaRPr lang="hu-H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 smtClean="0"/>
              <a:t>Legend</a:t>
            </a:r>
            <a:r>
              <a:rPr lang="hu-HU" dirty="0" smtClean="0"/>
              <a:t>:</a:t>
            </a:r>
            <a:r>
              <a:rPr lang="hu-HU" baseline="0" dirty="0" smtClean="0"/>
              <a:t> </a:t>
            </a:r>
            <a:r>
              <a:rPr lang="hu-HU" baseline="0" dirty="0" err="1" smtClean="0"/>
              <a:t>green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comes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after</a:t>
            </a:r>
            <a:r>
              <a:rPr lang="hu-HU" baseline="0" dirty="0" smtClean="0"/>
              <a:t> </a:t>
            </a:r>
            <a:r>
              <a:rPr lang="hu-HU" baseline="0" dirty="0" err="1" smtClean="0"/>
              <a:t>red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„kifeszít</a:t>
            </a:r>
            <a:r>
              <a:rPr lang="hu-HU" baseline="0" dirty="0" smtClean="0"/>
              <a:t> egy olyan fogalmi teret, amin értelmezhetővé válik a posztkommunista rendszerek mozgása”; „ha minden nyilat összenyomnánk a fölső élre, akkor egy értelmetlenség jönne ki belőle, egymáshoz nem tartozó pontok kerülnének </a:t>
            </a:r>
            <a:r>
              <a:rPr lang="hu-HU" baseline="0" smtClean="0"/>
              <a:t>egy pontra, 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09774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4162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96515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0A469-B3DD-4230-9436-EE48B5266C9B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77749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0A469-B3DD-4230-9436-EE48B5266C9B}" type="slidenum">
              <a:rPr lang="hu-HU" smtClean="0"/>
              <a:pPr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2284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26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2018.06.08.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2018.06.08.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2018.06.08.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2018.06.08.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2018.06.08.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2018.06.08.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2018.06.08.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2018.06.08.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2018.06.08.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95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2018.06.08.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10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2018.06.08.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BF75B-EE49-407E-9FC7-D3730DCAF480}" type="datetimeFigureOut">
              <a:rPr lang="hu-HU" smtClean="0"/>
              <a:pPr/>
              <a:t>2018.06.08.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339502"/>
            <a:ext cx="9144000" cy="4536504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Oligarchy, State Capture, and the Mafia State: </a:t>
            </a:r>
            <a:r>
              <a:rPr lang="en-US" sz="4800" b="1" dirty="0"/>
              <a:t>The Curious Case of </a:t>
            </a:r>
            <a:r>
              <a:rPr lang="en-US" sz="4800" b="1" dirty="0" smtClean="0"/>
              <a:t>Hungary</a:t>
            </a: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2800" b="1" dirty="0" err="1" smtClean="0"/>
              <a:t>Bálint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Madlovics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smtClean="0"/>
              <a:t>Central European University</a:t>
            </a:r>
            <a:br>
              <a:rPr lang="en-US" sz="2800" b="1" dirty="0" smtClean="0"/>
            </a:br>
            <a:r>
              <a:rPr lang="en-US" sz="2800" b="1" dirty="0" smtClean="0"/>
              <a:t>2018.05.09.</a:t>
            </a:r>
            <a:endParaRPr lang="en-US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áblázat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98434"/>
              </p:ext>
            </p:extLst>
          </p:nvPr>
        </p:nvGraphicFramePr>
        <p:xfrm>
          <a:off x="251520" y="195486"/>
          <a:ext cx="8568960" cy="4032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6896"/>
                <a:gridCol w="856896"/>
                <a:gridCol w="856896"/>
                <a:gridCol w="856896"/>
                <a:gridCol w="856896"/>
                <a:gridCol w="856896"/>
                <a:gridCol w="856896"/>
                <a:gridCol w="856896"/>
                <a:gridCol w="856896"/>
                <a:gridCol w="856896"/>
              </a:tblGrid>
              <a:tr h="557728">
                <a:tc gridSpan="2"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Party</a:t>
                      </a:r>
                      <a:r>
                        <a:rPr lang="en-US" sz="2400" b="1" baseline="0" dirty="0" smtClean="0"/>
                        <a:t> state capture</a:t>
                      </a:r>
                      <a:endParaRPr lang="hu-HU" sz="2400" b="1" dirty="0"/>
                    </a:p>
                  </a:txBody>
                  <a:tcPr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Criminal state</a:t>
                      </a:r>
                      <a:endParaRPr lang="hu-HU" sz="2400" b="1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576064">
                <a:tc rowSpan="2">
                  <a:txBody>
                    <a:bodyPr/>
                    <a:lstStyle/>
                    <a:p>
                      <a:pPr algn="l"/>
                      <a:r>
                        <a:rPr lang="hu-HU" sz="1600" b="1" dirty="0" err="1" smtClean="0"/>
                        <a:t>Political</a:t>
                      </a:r>
                      <a:r>
                        <a:rPr lang="hu-HU" sz="1600" b="1" baseline="0" dirty="0" smtClean="0"/>
                        <a:t>/</a:t>
                      </a:r>
                      <a:r>
                        <a:rPr lang="hu-HU" sz="1600" b="1" baseline="0" dirty="0" err="1" smtClean="0"/>
                        <a:t>governmental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actors</a:t>
                      </a:r>
                      <a:endParaRPr lang="hu-HU" sz="1600" b="1" dirty="0"/>
                    </a:p>
                  </a:txBody>
                  <a:tcPr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High</a:t>
                      </a:r>
                      <a:r>
                        <a:rPr lang="en-US" sz="1600" b="1" baseline="0" dirty="0" smtClean="0"/>
                        <a:t> level</a:t>
                      </a:r>
                      <a:endParaRPr lang="hu-HU" sz="1600" b="1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pPr algn="l"/>
                      <a:endParaRPr lang="hu-H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Low level</a:t>
                      </a:r>
                      <a:endParaRPr lang="hu-HU" sz="1600" b="1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rowSpan="2"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Public </a:t>
                      </a:r>
                      <a:r>
                        <a:rPr lang="en-US" sz="1600" b="1" dirty="0" err="1" smtClean="0"/>
                        <a:t>admini-stration</a:t>
                      </a:r>
                      <a:endParaRPr lang="hu-HU" sz="1600" b="1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High</a:t>
                      </a:r>
                      <a:r>
                        <a:rPr lang="en-US" sz="1600" b="1" baseline="0" dirty="0" smtClean="0"/>
                        <a:t> level</a:t>
                      </a:r>
                      <a:endParaRPr lang="hu-HU" sz="1600" b="1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pPr algn="l"/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Low level</a:t>
                      </a:r>
                      <a:endParaRPr lang="hu-HU" sz="1600" b="1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rowSpan="2"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Private</a:t>
                      </a:r>
                      <a:r>
                        <a:rPr lang="en-US" sz="1600" b="1" baseline="0" dirty="0" smtClean="0"/>
                        <a:t> sector</a:t>
                      </a:r>
                      <a:endParaRPr lang="hu-HU" sz="1600" b="1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High</a:t>
                      </a:r>
                      <a:r>
                        <a:rPr lang="en-US" sz="1600" b="1" baseline="0" dirty="0" smtClean="0"/>
                        <a:t> level</a:t>
                      </a:r>
                      <a:endParaRPr lang="hu-HU" sz="1600" b="1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pPr algn="l"/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Low level</a:t>
                      </a:r>
                      <a:endParaRPr lang="hu-HU" sz="1600" b="1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5" name="Ellipszis 54"/>
          <p:cNvSpPr/>
          <p:nvPr/>
        </p:nvSpPr>
        <p:spPr>
          <a:xfrm>
            <a:off x="2654136" y="806988"/>
            <a:ext cx="430239" cy="43023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1" name="Ellipszis 90"/>
          <p:cNvSpPr/>
          <p:nvPr/>
        </p:nvSpPr>
        <p:spPr>
          <a:xfrm>
            <a:off x="3548683" y="826729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2" name="Ellipszis 91"/>
          <p:cNvSpPr/>
          <p:nvPr/>
        </p:nvSpPr>
        <p:spPr>
          <a:xfrm>
            <a:off x="4429793" y="806987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4" name="Ellipszis 93"/>
          <p:cNvSpPr/>
          <p:nvPr/>
        </p:nvSpPr>
        <p:spPr>
          <a:xfrm>
            <a:off x="6844072" y="806989"/>
            <a:ext cx="430239" cy="43023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7" name="Ellipszis 96"/>
          <p:cNvSpPr/>
          <p:nvPr/>
        </p:nvSpPr>
        <p:spPr>
          <a:xfrm>
            <a:off x="2151509" y="1390193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8" name="Ellipszis 97"/>
          <p:cNvSpPr/>
          <p:nvPr/>
        </p:nvSpPr>
        <p:spPr>
          <a:xfrm>
            <a:off x="3061641" y="1390193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9" name="Ellipszis 98"/>
          <p:cNvSpPr/>
          <p:nvPr/>
        </p:nvSpPr>
        <p:spPr>
          <a:xfrm>
            <a:off x="3925737" y="1390193"/>
            <a:ext cx="430239" cy="43023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0" name="Ellipszis 99"/>
          <p:cNvSpPr/>
          <p:nvPr/>
        </p:nvSpPr>
        <p:spPr>
          <a:xfrm>
            <a:off x="4771375" y="1390193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2" name="Ellipszis 101"/>
          <p:cNvSpPr/>
          <p:nvPr/>
        </p:nvSpPr>
        <p:spPr>
          <a:xfrm>
            <a:off x="6156175" y="1440429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3" name="Ellipszis 102"/>
          <p:cNvSpPr/>
          <p:nvPr/>
        </p:nvSpPr>
        <p:spPr>
          <a:xfrm>
            <a:off x="7625973" y="1440429"/>
            <a:ext cx="430239" cy="43023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0" name="Ellipszis 119"/>
          <p:cNvSpPr/>
          <p:nvPr/>
        </p:nvSpPr>
        <p:spPr>
          <a:xfrm>
            <a:off x="2166512" y="1987282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1" name="Ellipszis 120"/>
          <p:cNvSpPr/>
          <p:nvPr/>
        </p:nvSpPr>
        <p:spPr>
          <a:xfrm>
            <a:off x="3076644" y="1987282"/>
            <a:ext cx="430239" cy="43023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2" name="Ellipszis 121"/>
          <p:cNvSpPr/>
          <p:nvPr/>
        </p:nvSpPr>
        <p:spPr>
          <a:xfrm>
            <a:off x="3940740" y="1987282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3" name="Ellipszis 122"/>
          <p:cNvSpPr/>
          <p:nvPr/>
        </p:nvSpPr>
        <p:spPr>
          <a:xfrm>
            <a:off x="4786378" y="1987282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4" name="Ellipszis 123"/>
          <p:cNvSpPr/>
          <p:nvPr/>
        </p:nvSpPr>
        <p:spPr>
          <a:xfrm>
            <a:off x="6468338" y="1987281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5" name="Ellipszis 124"/>
          <p:cNvSpPr/>
          <p:nvPr/>
        </p:nvSpPr>
        <p:spPr>
          <a:xfrm>
            <a:off x="5558206" y="1987281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6" name="Ellipszis 125"/>
          <p:cNvSpPr/>
          <p:nvPr/>
        </p:nvSpPr>
        <p:spPr>
          <a:xfrm>
            <a:off x="7211304" y="1989342"/>
            <a:ext cx="430239" cy="430239"/>
          </a:xfrm>
          <a:prstGeom prst="ellipse">
            <a:avLst/>
          </a:prstGeom>
          <a:solidFill>
            <a:srgbClr val="00B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7" name="Ellipszis 126"/>
          <p:cNvSpPr/>
          <p:nvPr/>
        </p:nvSpPr>
        <p:spPr>
          <a:xfrm>
            <a:off x="8232527" y="1987282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8" name="Ellipszis 127"/>
          <p:cNvSpPr/>
          <p:nvPr/>
        </p:nvSpPr>
        <p:spPr>
          <a:xfrm>
            <a:off x="2169967" y="2571752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9" name="Ellipszis 128"/>
          <p:cNvSpPr/>
          <p:nvPr/>
        </p:nvSpPr>
        <p:spPr>
          <a:xfrm>
            <a:off x="3080099" y="2571752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0" name="Ellipszis 129"/>
          <p:cNvSpPr/>
          <p:nvPr/>
        </p:nvSpPr>
        <p:spPr>
          <a:xfrm>
            <a:off x="3944195" y="2571752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1" name="Ellipszis 130"/>
          <p:cNvSpPr/>
          <p:nvPr/>
        </p:nvSpPr>
        <p:spPr>
          <a:xfrm>
            <a:off x="4789833" y="2571752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2" name="Ellipszis 131"/>
          <p:cNvSpPr/>
          <p:nvPr/>
        </p:nvSpPr>
        <p:spPr>
          <a:xfrm>
            <a:off x="6464475" y="2571751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3" name="Ellipszis 132"/>
          <p:cNvSpPr/>
          <p:nvPr/>
        </p:nvSpPr>
        <p:spPr>
          <a:xfrm>
            <a:off x="5554343" y="2571751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4" name="Ellipszis 133"/>
          <p:cNvSpPr/>
          <p:nvPr/>
        </p:nvSpPr>
        <p:spPr>
          <a:xfrm>
            <a:off x="7238105" y="2571751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5" name="Ellipszis 134"/>
          <p:cNvSpPr/>
          <p:nvPr/>
        </p:nvSpPr>
        <p:spPr>
          <a:xfrm>
            <a:off x="8246217" y="2571751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2" name="Ellipszis 151"/>
          <p:cNvSpPr/>
          <p:nvPr/>
        </p:nvSpPr>
        <p:spPr>
          <a:xfrm>
            <a:off x="2174243" y="3147815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3" name="Ellipszis 152"/>
          <p:cNvSpPr/>
          <p:nvPr/>
        </p:nvSpPr>
        <p:spPr>
          <a:xfrm>
            <a:off x="3084375" y="3147815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4" name="Ellipszis 153"/>
          <p:cNvSpPr/>
          <p:nvPr/>
        </p:nvSpPr>
        <p:spPr>
          <a:xfrm>
            <a:off x="3948471" y="3147815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5" name="Ellipszis 154"/>
          <p:cNvSpPr/>
          <p:nvPr/>
        </p:nvSpPr>
        <p:spPr>
          <a:xfrm>
            <a:off x="4794109" y="3147815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6" name="Ellipszis 155"/>
          <p:cNvSpPr/>
          <p:nvPr/>
        </p:nvSpPr>
        <p:spPr>
          <a:xfrm>
            <a:off x="6476069" y="3147814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7" name="Ellipszis 156"/>
          <p:cNvSpPr/>
          <p:nvPr/>
        </p:nvSpPr>
        <p:spPr>
          <a:xfrm>
            <a:off x="5565937" y="3147814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8" name="Ellipszis 157"/>
          <p:cNvSpPr/>
          <p:nvPr/>
        </p:nvSpPr>
        <p:spPr>
          <a:xfrm>
            <a:off x="7332847" y="3147814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9" name="Ellipszis 158"/>
          <p:cNvSpPr/>
          <p:nvPr/>
        </p:nvSpPr>
        <p:spPr>
          <a:xfrm>
            <a:off x="8257813" y="3147814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0" name="Ellipszis 159"/>
          <p:cNvSpPr/>
          <p:nvPr/>
        </p:nvSpPr>
        <p:spPr>
          <a:xfrm>
            <a:off x="2167508" y="3723879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1" name="Ellipszis 160"/>
          <p:cNvSpPr/>
          <p:nvPr/>
        </p:nvSpPr>
        <p:spPr>
          <a:xfrm>
            <a:off x="3077640" y="3723879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2" name="Ellipszis 161"/>
          <p:cNvSpPr/>
          <p:nvPr/>
        </p:nvSpPr>
        <p:spPr>
          <a:xfrm>
            <a:off x="3941736" y="3723879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3" name="Ellipszis 162"/>
          <p:cNvSpPr/>
          <p:nvPr/>
        </p:nvSpPr>
        <p:spPr>
          <a:xfrm>
            <a:off x="4787374" y="3723879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4" name="Ellipszis 163"/>
          <p:cNvSpPr/>
          <p:nvPr/>
        </p:nvSpPr>
        <p:spPr>
          <a:xfrm>
            <a:off x="6469334" y="3723878"/>
            <a:ext cx="430239" cy="43023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5" name="Ellipszis 164"/>
          <p:cNvSpPr/>
          <p:nvPr/>
        </p:nvSpPr>
        <p:spPr>
          <a:xfrm>
            <a:off x="5559202" y="3723878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6" name="Ellipszis 165"/>
          <p:cNvSpPr/>
          <p:nvPr/>
        </p:nvSpPr>
        <p:spPr>
          <a:xfrm>
            <a:off x="7326112" y="3723878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7" name="Ellipszis 166"/>
          <p:cNvSpPr/>
          <p:nvPr/>
        </p:nvSpPr>
        <p:spPr>
          <a:xfrm>
            <a:off x="8179068" y="3723878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80" name="Egyenes összekötő nyíllal 179"/>
          <p:cNvCxnSpPr/>
          <p:nvPr/>
        </p:nvCxnSpPr>
        <p:spPr>
          <a:xfrm flipH="1">
            <a:off x="5926434" y="3502043"/>
            <a:ext cx="612642" cy="271839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Egyenes összekötő nyíllal 181"/>
          <p:cNvCxnSpPr>
            <a:endCxn id="166" idx="1"/>
          </p:cNvCxnSpPr>
          <p:nvPr/>
        </p:nvCxnSpPr>
        <p:spPr>
          <a:xfrm>
            <a:off x="6883574" y="3515046"/>
            <a:ext cx="505545" cy="271839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Egyenes összekötő nyíllal 184"/>
          <p:cNvCxnSpPr>
            <a:stCxn id="159" idx="3"/>
            <a:endCxn id="166" idx="7"/>
          </p:cNvCxnSpPr>
          <p:nvPr/>
        </p:nvCxnSpPr>
        <p:spPr>
          <a:xfrm flipH="1">
            <a:off x="7693344" y="3515046"/>
            <a:ext cx="627476" cy="271839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Egyenes összekötő nyíllal 192"/>
          <p:cNvCxnSpPr>
            <a:stCxn id="94" idx="3"/>
            <a:endCxn id="102" idx="7"/>
          </p:cNvCxnSpPr>
          <p:nvPr/>
        </p:nvCxnSpPr>
        <p:spPr>
          <a:xfrm flipH="1">
            <a:off x="6523407" y="1174221"/>
            <a:ext cx="383672" cy="32921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Egyenes összekötő nyíllal 199"/>
          <p:cNvCxnSpPr>
            <a:stCxn id="103" idx="5"/>
            <a:endCxn id="127" idx="1"/>
          </p:cNvCxnSpPr>
          <p:nvPr/>
        </p:nvCxnSpPr>
        <p:spPr>
          <a:xfrm>
            <a:off x="7993205" y="1807661"/>
            <a:ext cx="302329" cy="24262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nyíllal 8"/>
          <p:cNvCxnSpPr>
            <a:stCxn id="55" idx="4"/>
            <a:endCxn id="120" idx="0"/>
          </p:cNvCxnSpPr>
          <p:nvPr/>
        </p:nvCxnSpPr>
        <p:spPr>
          <a:xfrm flipH="1">
            <a:off x="2381632" y="1237227"/>
            <a:ext cx="487624" cy="750055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>
            <a:stCxn id="120" idx="5"/>
            <a:endCxn id="129" idx="2"/>
          </p:cNvCxnSpPr>
          <p:nvPr/>
        </p:nvCxnSpPr>
        <p:spPr>
          <a:xfrm>
            <a:off x="2533744" y="2354514"/>
            <a:ext cx="546355" cy="432358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nyíllal 12"/>
          <p:cNvCxnSpPr>
            <a:stCxn id="129" idx="5"/>
            <a:endCxn id="154" idx="2"/>
          </p:cNvCxnSpPr>
          <p:nvPr/>
        </p:nvCxnSpPr>
        <p:spPr>
          <a:xfrm>
            <a:off x="3447331" y="2938984"/>
            <a:ext cx="501140" cy="423951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nyíllal 19"/>
          <p:cNvCxnSpPr>
            <a:stCxn id="121" idx="5"/>
            <a:endCxn id="130" idx="1"/>
          </p:cNvCxnSpPr>
          <p:nvPr/>
        </p:nvCxnSpPr>
        <p:spPr>
          <a:xfrm>
            <a:off x="3443876" y="2354514"/>
            <a:ext cx="563326" cy="280245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nyíllal 25"/>
          <p:cNvCxnSpPr>
            <a:stCxn id="154" idx="5"/>
          </p:cNvCxnSpPr>
          <p:nvPr/>
        </p:nvCxnSpPr>
        <p:spPr>
          <a:xfrm>
            <a:off x="4315703" y="3515047"/>
            <a:ext cx="544329" cy="271838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nyíllal 27"/>
          <p:cNvCxnSpPr>
            <a:stCxn id="130" idx="3"/>
            <a:endCxn id="153" idx="7"/>
          </p:cNvCxnSpPr>
          <p:nvPr/>
        </p:nvCxnSpPr>
        <p:spPr>
          <a:xfrm flipH="1">
            <a:off x="3451607" y="2938984"/>
            <a:ext cx="555595" cy="271838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nyíllal 29"/>
          <p:cNvCxnSpPr>
            <a:stCxn id="153" idx="5"/>
            <a:endCxn id="162" idx="1"/>
          </p:cNvCxnSpPr>
          <p:nvPr/>
        </p:nvCxnSpPr>
        <p:spPr>
          <a:xfrm>
            <a:off x="3451607" y="3515047"/>
            <a:ext cx="553136" cy="271839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gyenes összekötő nyíllal 31"/>
          <p:cNvCxnSpPr>
            <a:stCxn id="153" idx="3"/>
            <a:endCxn id="160" idx="7"/>
          </p:cNvCxnSpPr>
          <p:nvPr/>
        </p:nvCxnSpPr>
        <p:spPr>
          <a:xfrm flipH="1">
            <a:off x="2534740" y="3515047"/>
            <a:ext cx="612642" cy="271839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Egyenes összekötő nyíllal 104"/>
          <p:cNvCxnSpPr>
            <a:stCxn id="94" idx="5"/>
            <a:endCxn id="103" idx="1"/>
          </p:cNvCxnSpPr>
          <p:nvPr/>
        </p:nvCxnSpPr>
        <p:spPr>
          <a:xfrm>
            <a:off x="7211304" y="1174221"/>
            <a:ext cx="477676" cy="32921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Egyenes összekötő nyíllal 106"/>
          <p:cNvCxnSpPr>
            <a:endCxn id="125" idx="7"/>
          </p:cNvCxnSpPr>
          <p:nvPr/>
        </p:nvCxnSpPr>
        <p:spPr>
          <a:xfrm flipH="1">
            <a:off x="5925438" y="1807661"/>
            <a:ext cx="308462" cy="24262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gyenes összekötő nyíllal 48"/>
          <p:cNvCxnSpPr>
            <a:stCxn id="102" idx="5"/>
            <a:endCxn id="124" idx="0"/>
          </p:cNvCxnSpPr>
          <p:nvPr/>
        </p:nvCxnSpPr>
        <p:spPr>
          <a:xfrm>
            <a:off x="6523407" y="1807661"/>
            <a:ext cx="160051" cy="17962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Egyenes összekötő nyíllal 110"/>
          <p:cNvCxnSpPr>
            <a:stCxn id="103" idx="3"/>
            <a:endCxn id="126" idx="0"/>
          </p:cNvCxnSpPr>
          <p:nvPr/>
        </p:nvCxnSpPr>
        <p:spPr>
          <a:xfrm flipH="1">
            <a:off x="7426424" y="1807661"/>
            <a:ext cx="262556" cy="18168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gyenes összekötő nyíllal 63"/>
          <p:cNvCxnSpPr>
            <a:stCxn id="125" idx="4"/>
            <a:endCxn id="133" idx="0"/>
          </p:cNvCxnSpPr>
          <p:nvPr/>
        </p:nvCxnSpPr>
        <p:spPr>
          <a:xfrm flipH="1">
            <a:off x="5769463" y="2417520"/>
            <a:ext cx="3863" cy="15423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Egyenes összekötő nyíllal 135"/>
          <p:cNvCxnSpPr/>
          <p:nvPr/>
        </p:nvCxnSpPr>
        <p:spPr>
          <a:xfrm flipH="1">
            <a:off x="6656369" y="2419581"/>
            <a:ext cx="3863" cy="15423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Egyenes összekötő nyíllal 137"/>
          <p:cNvCxnSpPr/>
          <p:nvPr/>
        </p:nvCxnSpPr>
        <p:spPr>
          <a:xfrm flipH="1">
            <a:off x="7452320" y="2427735"/>
            <a:ext cx="3863" cy="15423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Egyenes összekötő nyíllal 138"/>
          <p:cNvCxnSpPr/>
          <p:nvPr/>
        </p:nvCxnSpPr>
        <p:spPr>
          <a:xfrm flipH="1">
            <a:off x="8456569" y="2427735"/>
            <a:ext cx="3863" cy="15423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gyenes összekötő nyíllal 66"/>
          <p:cNvCxnSpPr>
            <a:stCxn id="133" idx="4"/>
            <a:endCxn id="156" idx="2"/>
          </p:cNvCxnSpPr>
          <p:nvPr/>
        </p:nvCxnSpPr>
        <p:spPr>
          <a:xfrm>
            <a:off x="5769463" y="3001990"/>
            <a:ext cx="706606" cy="360944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gyenes összekötő nyíllal 68"/>
          <p:cNvCxnSpPr>
            <a:stCxn id="134" idx="5"/>
            <a:endCxn id="159" idx="1"/>
          </p:cNvCxnSpPr>
          <p:nvPr/>
        </p:nvCxnSpPr>
        <p:spPr>
          <a:xfrm>
            <a:off x="7605337" y="2938983"/>
            <a:ext cx="715483" cy="271838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Egyenes összekötő nyíllal 2"/>
          <p:cNvCxnSpPr>
            <a:stCxn id="99" idx="4"/>
            <a:endCxn id="122" idx="0"/>
          </p:cNvCxnSpPr>
          <p:nvPr/>
        </p:nvCxnSpPr>
        <p:spPr>
          <a:xfrm>
            <a:off x="4140857" y="1820432"/>
            <a:ext cx="15003" cy="1668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Egyenes összekötő nyíllal 4"/>
          <p:cNvCxnSpPr>
            <a:stCxn id="122" idx="5"/>
            <a:endCxn id="131" idx="1"/>
          </p:cNvCxnSpPr>
          <p:nvPr/>
        </p:nvCxnSpPr>
        <p:spPr>
          <a:xfrm>
            <a:off x="4307972" y="2354514"/>
            <a:ext cx="544868" cy="28024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gyenes összekötő nyíllal 72"/>
          <p:cNvCxnSpPr>
            <a:endCxn id="154" idx="7"/>
          </p:cNvCxnSpPr>
          <p:nvPr/>
        </p:nvCxnSpPr>
        <p:spPr>
          <a:xfrm flipH="1">
            <a:off x="4315703" y="2938983"/>
            <a:ext cx="488360" cy="271839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Szövegdoboz 70"/>
          <p:cNvSpPr txBox="1"/>
          <p:nvPr/>
        </p:nvSpPr>
        <p:spPr>
          <a:xfrm>
            <a:off x="323528" y="4371950"/>
            <a:ext cx="84249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err="1" smtClean="0"/>
              <a:t>Legend</a:t>
            </a:r>
            <a:r>
              <a:rPr lang="hu-HU" sz="1400" b="1" dirty="0" smtClean="0"/>
              <a:t>:</a:t>
            </a:r>
            <a:r>
              <a:rPr lang="hu-HU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Red: demander of corrupt service</a:t>
            </a:r>
            <a:r>
              <a:rPr lang="en-US" sz="1400" dirty="0" smtClean="0"/>
              <a:t>; </a:t>
            </a:r>
            <a:r>
              <a:rPr lang="en-US" sz="1400" dirty="0" smtClean="0">
                <a:solidFill>
                  <a:schemeClr val="tx2"/>
                </a:solidFill>
              </a:rPr>
              <a:t>Blue: supplier of corrupt service</a:t>
            </a:r>
            <a:r>
              <a:rPr lang="en-US" sz="1400" dirty="0" smtClean="0"/>
              <a:t>; </a:t>
            </a:r>
            <a:r>
              <a:rPr lang="en-US" sz="1400" dirty="0" smtClean="0">
                <a:solidFill>
                  <a:srgbClr val="00B050"/>
                </a:solidFill>
              </a:rPr>
              <a:t>Green: server of corrupt transaction</a:t>
            </a:r>
          </a:p>
          <a:p>
            <a:r>
              <a:rPr lang="hu-HU" sz="1400" dirty="0" smtClean="0"/>
              <a:t>                </a:t>
            </a:r>
            <a:r>
              <a:rPr lang="en-US" sz="1400" u="sng" dirty="0" smtClean="0"/>
              <a:t>Continuous line: regular transaction</a:t>
            </a:r>
            <a:r>
              <a:rPr lang="en-US" sz="1400" dirty="0" smtClean="0"/>
              <a:t>; </a:t>
            </a:r>
            <a:r>
              <a:rPr lang="en-US" sz="1400" u="dashHeavy" dirty="0" smtClean="0"/>
              <a:t>Dashed line: </a:t>
            </a:r>
            <a:r>
              <a:rPr lang="hu-HU" sz="1400" u="dashHeavy" dirty="0" err="1" smtClean="0"/>
              <a:t>occasional</a:t>
            </a:r>
            <a:r>
              <a:rPr lang="hu-HU" sz="1400" u="dashHeavy" dirty="0" smtClean="0"/>
              <a:t> </a:t>
            </a:r>
            <a:r>
              <a:rPr lang="en-US" sz="1400" u="dashHeavy" dirty="0" smtClean="0"/>
              <a:t>transaction</a:t>
            </a:r>
            <a:r>
              <a:rPr lang="en-US" sz="1400" dirty="0" smtClean="0"/>
              <a:t>;</a:t>
            </a:r>
            <a:r>
              <a:rPr lang="hu-HU" sz="1400" dirty="0" smtClean="0"/>
              <a:t/>
            </a:r>
            <a:br>
              <a:rPr lang="hu-HU" sz="1400" dirty="0" smtClean="0"/>
            </a:br>
            <a:r>
              <a:rPr lang="hu-HU" sz="1400" dirty="0" smtClean="0"/>
              <a:t>                </a:t>
            </a:r>
            <a:r>
              <a:rPr lang="en-US" sz="1400" dirty="0" smtClean="0"/>
              <a:t>Double arrow: voluntary transaction; Single arrow: subordination</a:t>
            </a:r>
          </a:p>
        </p:txBody>
      </p:sp>
    </p:spTree>
    <p:extLst>
      <p:ext uri="{BB962C8B-B14F-4D97-AF65-F5344CB8AC3E}">
        <p14:creationId xmlns:p14="http://schemas.microsoft.com/office/powerpoint/2010/main" val="68349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92893"/>
            <a:ext cx="8229600" cy="3607049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hu-HU" sz="5400" dirty="0" smtClean="0"/>
              <a:t>  </a:t>
            </a:r>
            <a:r>
              <a:rPr lang="hu-HU" sz="5400" b="1" dirty="0" err="1" smtClean="0"/>
              <a:t>Charasteristics</a:t>
            </a:r>
            <a:r>
              <a:rPr lang="hu-HU" sz="5400" b="1" dirty="0" smtClean="0"/>
              <a:t> of </a:t>
            </a:r>
            <a:r>
              <a:rPr lang="hu-HU" sz="5400" b="1" dirty="0" err="1" smtClean="0"/>
              <a:t>the</a:t>
            </a:r>
            <a:r>
              <a:rPr lang="hu-HU" sz="5400" b="1" dirty="0" smtClean="0"/>
              <a:t> </a:t>
            </a:r>
            <a:r>
              <a:rPr lang="hu-HU" sz="5400" b="1" dirty="0" err="1" smtClean="0"/>
              <a:t>Hungarian</a:t>
            </a:r>
            <a:r>
              <a:rPr lang="hu-HU" sz="5400" b="1" dirty="0" smtClean="0"/>
              <a:t> </a:t>
            </a:r>
          </a:p>
          <a:p>
            <a:pPr algn="ctr">
              <a:buNone/>
            </a:pPr>
            <a:r>
              <a:rPr lang="hu-HU" sz="5400" b="1" dirty="0" err="1" smtClean="0"/>
              <a:t>Post-Communist</a:t>
            </a:r>
            <a:r>
              <a:rPr lang="hu-HU" sz="5400" b="1" dirty="0" smtClean="0"/>
              <a:t> </a:t>
            </a:r>
          </a:p>
          <a:p>
            <a:pPr algn="ctr">
              <a:buNone/>
            </a:pPr>
            <a:r>
              <a:rPr lang="hu-HU" sz="5400" b="1" dirty="0" err="1" smtClean="0"/>
              <a:t>Mafia-State</a:t>
            </a:r>
            <a:endParaRPr lang="hu-HU" sz="5400" b="1" dirty="0" smtClean="0"/>
          </a:p>
          <a:p>
            <a:pPr algn="ctr">
              <a:buNone/>
            </a:pPr>
            <a:r>
              <a:rPr lang="hu-HU" sz="5400" b="1" dirty="0"/>
              <a:t>(</a:t>
            </a:r>
            <a:r>
              <a:rPr lang="hu-HU" sz="5400" b="1" dirty="0" smtClean="0"/>
              <a:t>10 </a:t>
            </a:r>
            <a:r>
              <a:rPr lang="hu-HU" sz="5400" b="1" dirty="0" err="1" smtClean="0"/>
              <a:t>points</a:t>
            </a:r>
            <a:r>
              <a:rPr lang="hu-HU" sz="5400" b="1" dirty="0" smtClean="0"/>
              <a:t>)</a:t>
            </a:r>
            <a:endParaRPr lang="hu-H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0" y="-92546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The distinctiveness of the Mafia </a:t>
            </a:r>
            <a:r>
              <a:rPr lang="hu-HU" sz="2800" b="1" dirty="0" smtClean="0"/>
              <a:t>S</a:t>
            </a:r>
            <a:r>
              <a:rPr lang="en-US" sz="2800" b="1" dirty="0" err="1" smtClean="0"/>
              <a:t>tate</a:t>
            </a:r>
            <a:r>
              <a:rPr lang="en-US" sz="2800" b="1" dirty="0" smtClean="0"/>
              <a:t> as a subtype of autocracy</a:t>
            </a:r>
            <a:r>
              <a:rPr lang="hu-HU" sz="2800" b="1" dirty="0" smtClean="0"/>
              <a:t>:</a:t>
            </a:r>
          </a:p>
          <a:p>
            <a:pPr marL="457200" indent="-457200"/>
            <a:r>
              <a:rPr lang="hu-HU" sz="2400" b="1" dirty="0" smtClean="0"/>
              <a:t>1.) </a:t>
            </a:r>
            <a:r>
              <a:rPr lang="en-US" sz="2400" b="1" dirty="0" smtClean="0"/>
              <a:t>The concentration of political power and the accumulation of personal/family wealth occur in unison.</a:t>
            </a:r>
            <a:endParaRPr lang="hu-HU" sz="2400" b="1" dirty="0" smtClean="0"/>
          </a:p>
          <a:p>
            <a:pPr marL="457200" indent="-457200"/>
            <a:r>
              <a:rPr lang="hu-HU" sz="2400" b="1" dirty="0" smtClean="0"/>
              <a:t>2.) </a:t>
            </a:r>
            <a:r>
              <a:rPr lang="hu-HU" sz="2400" b="1" dirty="0"/>
              <a:t>T</a:t>
            </a:r>
            <a:r>
              <a:rPr lang="en-US" sz="2400" b="1" dirty="0"/>
              <a:t>he Mafia state </a:t>
            </a:r>
            <a:r>
              <a:rPr lang="hu-HU" sz="2400" b="1" dirty="0" smtClean="0"/>
              <a:t>– </a:t>
            </a:r>
            <a:r>
              <a:rPr lang="hu-HU" sz="2400" b="1" dirty="0" err="1" smtClean="0"/>
              <a:t>while</a:t>
            </a:r>
            <a:r>
              <a:rPr lang="hu-HU" sz="2400" b="1" dirty="0" smtClean="0"/>
              <a:t> </a:t>
            </a:r>
            <a:r>
              <a:rPr lang="en-US" sz="2400" b="1" dirty="0"/>
              <a:t>coercively extract</a:t>
            </a:r>
            <a:r>
              <a:rPr lang="hu-HU" sz="2400" b="1" dirty="0"/>
              <a:t>ing</a:t>
            </a:r>
            <a:r>
              <a:rPr lang="en-US" sz="2400" b="1" dirty="0"/>
              <a:t> personal fortunes</a:t>
            </a:r>
            <a:r>
              <a:rPr lang="hu-HU" sz="2400" b="1" dirty="0"/>
              <a:t> – </a:t>
            </a:r>
            <a:r>
              <a:rPr lang="hu-HU" sz="2400" b="1" dirty="0" err="1"/>
              <a:t>constrains</a:t>
            </a:r>
            <a:r>
              <a:rPr lang="hu-HU" sz="2400" b="1" dirty="0"/>
              <a:t> </a:t>
            </a:r>
            <a:r>
              <a:rPr lang="hu-HU" sz="2400" b="1" dirty="0" err="1"/>
              <a:t>or</a:t>
            </a:r>
            <a:r>
              <a:rPr lang="hu-HU" sz="2400" b="1" dirty="0"/>
              <a:t> </a:t>
            </a:r>
            <a:r>
              <a:rPr lang="en-US" sz="2400" b="1" dirty="0"/>
              <a:t>eliminates</a:t>
            </a:r>
            <a:r>
              <a:rPr lang="hu-HU" sz="2400" b="1" dirty="0"/>
              <a:t> </a:t>
            </a:r>
            <a:r>
              <a:rPr lang="en-US" sz="2400" b="1" dirty="0"/>
              <a:t>individual and </a:t>
            </a:r>
            <a:r>
              <a:rPr lang="hu-HU" sz="2400" b="1" dirty="0" err="1"/>
              <a:t>competitive</a:t>
            </a:r>
            <a:r>
              <a:rPr lang="en-US" sz="2400" b="1" dirty="0"/>
              <a:t> forms of corruption, and replaces them with ransom levied from above, in a centralized and largely legalized </a:t>
            </a:r>
            <a:r>
              <a:rPr lang="en-US" sz="2400" b="1" dirty="0" smtClean="0"/>
              <a:t>form.</a:t>
            </a:r>
            <a:endParaRPr lang="hu-HU" sz="2400" b="1" dirty="0" smtClean="0"/>
          </a:p>
          <a:p>
            <a:pPr marL="457200" indent="-457200"/>
            <a:r>
              <a:rPr lang="hu-HU" sz="2400" b="1" dirty="0" smtClean="0"/>
              <a:t>3.) T</a:t>
            </a:r>
            <a:r>
              <a:rPr lang="en-US" sz="2400" b="1" dirty="0" smtClean="0"/>
              <a:t>he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forced</a:t>
            </a:r>
            <a:r>
              <a:rPr lang="hu-HU" sz="2400" b="1" dirty="0" smtClean="0"/>
              <a:t> and</a:t>
            </a:r>
            <a:r>
              <a:rPr lang="en-US" sz="2400" b="1" dirty="0" smtClean="0"/>
              <a:t> systematic replacement</a:t>
            </a:r>
            <a:r>
              <a:rPr lang="hu-HU" sz="2400" b="1" dirty="0" smtClean="0"/>
              <a:t> of </a:t>
            </a:r>
            <a:r>
              <a:rPr lang="hu-HU" sz="2400" b="1" dirty="0" err="1" smtClean="0"/>
              <a:t>the</a:t>
            </a:r>
            <a:r>
              <a:rPr lang="hu-HU" sz="2400" b="1" dirty="0" smtClean="0"/>
              <a:t> </a:t>
            </a:r>
            <a:r>
              <a:rPr lang="en-US" sz="2400" b="1" dirty="0" smtClean="0"/>
              <a:t>political elite takes place in parallel with that of the economic elite</a:t>
            </a:r>
            <a:r>
              <a:rPr lang="hu-HU" sz="2400" b="1" dirty="0" smtClean="0"/>
              <a:t>.</a:t>
            </a:r>
            <a:endParaRPr lang="hu-HU" sz="2400" b="1" dirty="0"/>
          </a:p>
          <a:p>
            <a:pPr marL="457200" indent="-457200"/>
            <a:r>
              <a:rPr lang="hu-HU" sz="2400" b="1" dirty="0"/>
              <a:t>4</a:t>
            </a:r>
            <a:r>
              <a:rPr lang="hu-HU" sz="2400" b="1" dirty="0" smtClean="0"/>
              <a:t>.) </a:t>
            </a:r>
            <a:r>
              <a:rPr lang="en-US" sz="2400" b="1" dirty="0" smtClean="0"/>
              <a:t>The </a:t>
            </a:r>
            <a:r>
              <a:rPr lang="en-US" sz="2400" b="1" dirty="0" err="1" smtClean="0"/>
              <a:t>organised</a:t>
            </a:r>
            <a:r>
              <a:rPr lang="en-US" sz="2400" b="1" dirty="0" smtClean="0"/>
              <a:t> underworld</a:t>
            </a:r>
            <a:r>
              <a:rPr lang="hu-HU" sz="2400" b="1" dirty="0" smtClean="0"/>
              <a:t>’</a:t>
            </a:r>
            <a:r>
              <a:rPr lang="en-US" sz="2400" b="1" dirty="0" smtClean="0"/>
              <a:t>s illegal physical coercion, characteristic of the </a:t>
            </a:r>
            <a:r>
              <a:rPr lang="hu-HU" sz="2400" b="1" dirty="0" err="1" smtClean="0"/>
              <a:t>classic</a:t>
            </a:r>
            <a:r>
              <a:rPr lang="hu-HU" sz="2400" b="1" dirty="0" smtClean="0"/>
              <a:t> </a:t>
            </a:r>
            <a:r>
              <a:rPr lang="en-US" sz="2400" b="1" dirty="0" smtClean="0"/>
              <a:t>mafia, is replaced by </a:t>
            </a:r>
            <a:r>
              <a:rPr lang="hu-HU" sz="2400" b="1" dirty="0" err="1" smtClean="0"/>
              <a:t>bloodless</a:t>
            </a:r>
            <a:r>
              <a:rPr lang="hu-HU" sz="2400" b="1" dirty="0" smtClean="0"/>
              <a:t>, </a:t>
            </a:r>
            <a:r>
              <a:rPr lang="en-US" sz="2400" b="1" dirty="0" smtClean="0"/>
              <a:t>“legalized</a:t>
            </a:r>
            <a:r>
              <a:rPr lang="hu-HU" sz="2400" b="1" dirty="0" smtClean="0"/>
              <a:t>”</a:t>
            </a:r>
            <a:r>
              <a:rPr lang="en-US" sz="2400" b="1" dirty="0" smtClean="0"/>
              <a:t> public authority sponsored coercion.</a:t>
            </a:r>
            <a:endParaRPr lang="hu-HU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/>
        </p:nvGraphicFramePr>
        <p:xfrm>
          <a:off x="755576" y="1275606"/>
          <a:ext cx="7704856" cy="3726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Szövegdoboz 15"/>
          <p:cNvSpPr txBox="1"/>
          <p:nvPr/>
        </p:nvSpPr>
        <p:spPr>
          <a:xfrm>
            <a:off x="323528" y="123478"/>
            <a:ext cx="864096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b="1" dirty="0" err="1" smtClean="0"/>
              <a:t>Share</a:t>
            </a:r>
            <a:r>
              <a:rPr lang="hu-HU" sz="2800" b="1" dirty="0" smtClean="0"/>
              <a:t> of </a:t>
            </a:r>
            <a:r>
              <a:rPr lang="hu-HU" sz="2800" b="1" dirty="0" err="1" smtClean="0"/>
              <a:t>public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procurements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without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public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notice</a:t>
            </a:r>
            <a:r>
              <a:rPr lang="hu-HU" sz="2800" b="1" dirty="0" smtClean="0"/>
              <a:t> </a:t>
            </a:r>
          </a:p>
          <a:p>
            <a:pPr algn="ctr"/>
            <a:r>
              <a:rPr lang="hu-HU" sz="2800" b="1" dirty="0" err="1" smtClean="0"/>
              <a:t>in</a:t>
            </a:r>
            <a:r>
              <a:rPr lang="hu-HU" sz="2800" b="1" dirty="0" smtClean="0"/>
              <a:t> Hungary </a:t>
            </a:r>
            <a:r>
              <a:rPr lang="hu-HU" sz="2800" b="1" dirty="0" err="1" smtClean="0"/>
              <a:t>between</a:t>
            </a:r>
            <a:r>
              <a:rPr lang="hu-HU" sz="2800" b="1" dirty="0" smtClean="0"/>
              <a:t> 2009 and 2015 (%)</a:t>
            </a:r>
          </a:p>
          <a:p>
            <a:pPr algn="ctr"/>
            <a:r>
              <a:rPr lang="hu-HU" dirty="0" smtClean="0"/>
              <a:t>(N =121.849; </a:t>
            </a:r>
            <a:r>
              <a:rPr lang="hu-HU" dirty="0" err="1" smtClean="0"/>
              <a:t>source</a:t>
            </a:r>
            <a:r>
              <a:rPr lang="hu-HU" dirty="0" smtClean="0"/>
              <a:t>: CRCB 2016)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7569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/>
        </p:nvGraphicFramePr>
        <p:xfrm>
          <a:off x="755576" y="1419622"/>
          <a:ext cx="7704856" cy="3582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zövegdoboz 10"/>
          <p:cNvSpPr txBox="1"/>
          <p:nvPr/>
        </p:nvSpPr>
        <p:spPr>
          <a:xfrm>
            <a:off x="395536" y="2"/>
            <a:ext cx="856895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b="1" dirty="0" err="1" smtClean="0"/>
              <a:t>Corruption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risk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at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the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public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procurements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in</a:t>
            </a:r>
            <a:r>
              <a:rPr lang="hu-HU" sz="2800" b="1" dirty="0" smtClean="0"/>
              <a:t> Hungary </a:t>
            </a:r>
            <a:r>
              <a:rPr lang="hu-HU" sz="2800" b="1" dirty="0" err="1" smtClean="0"/>
              <a:t>between</a:t>
            </a:r>
            <a:r>
              <a:rPr lang="hu-HU" sz="2800" b="1" dirty="0" smtClean="0"/>
              <a:t> 2009 and 2015 </a:t>
            </a:r>
            <a:r>
              <a:rPr lang="hu-HU" dirty="0" smtClean="0"/>
              <a:t>(N: 118.843; </a:t>
            </a:r>
            <a:r>
              <a:rPr lang="hu-HU" dirty="0" err="1" smtClean="0"/>
              <a:t>source</a:t>
            </a:r>
            <a:r>
              <a:rPr lang="hu-HU" dirty="0" smtClean="0"/>
              <a:t> CRCB 2016)</a:t>
            </a:r>
          </a:p>
          <a:p>
            <a:pPr algn="ctr"/>
            <a:r>
              <a:rPr lang="hu-HU" dirty="0" smtClean="0"/>
              <a:t>(</a:t>
            </a:r>
            <a:r>
              <a:rPr lang="hu-HU" dirty="0" err="1" smtClean="0"/>
              <a:t>Corruption</a:t>
            </a:r>
            <a:r>
              <a:rPr lang="hu-HU" dirty="0" smtClean="0"/>
              <a:t> </a:t>
            </a:r>
            <a:r>
              <a:rPr lang="hu-HU" dirty="0" err="1" smtClean="0"/>
              <a:t>risk</a:t>
            </a:r>
            <a:r>
              <a:rPr lang="hu-HU" dirty="0" smtClean="0"/>
              <a:t> index: 0 = </a:t>
            </a:r>
            <a:r>
              <a:rPr lang="hu-HU" dirty="0" err="1" smtClean="0"/>
              <a:t>if</a:t>
            </a:r>
            <a:r>
              <a:rPr lang="hu-HU" dirty="0" smtClean="0"/>
              <a:t> </a:t>
            </a:r>
            <a:r>
              <a:rPr lang="hu-HU" dirty="0" err="1" smtClean="0"/>
              <a:t>there</a:t>
            </a:r>
            <a:r>
              <a:rPr lang="hu-HU" dirty="0" smtClean="0"/>
              <a:t> is </a:t>
            </a:r>
            <a:r>
              <a:rPr lang="hu-HU" dirty="0" err="1" smtClean="0"/>
              <a:t>competition</a:t>
            </a:r>
            <a:r>
              <a:rPr lang="hu-HU" dirty="0" smtClean="0"/>
              <a:t> and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notice</a:t>
            </a:r>
            <a:r>
              <a:rPr lang="hu-HU" dirty="0" smtClean="0"/>
              <a:t>; </a:t>
            </a:r>
          </a:p>
          <a:p>
            <a:pPr algn="ctr"/>
            <a:r>
              <a:rPr lang="hu-HU" dirty="0" smtClean="0"/>
              <a:t>0,5 = </a:t>
            </a:r>
            <a:r>
              <a:rPr lang="hu-HU" dirty="0" err="1" smtClean="0"/>
              <a:t>if</a:t>
            </a:r>
            <a:r>
              <a:rPr lang="hu-HU" dirty="0" smtClean="0"/>
              <a:t> </a:t>
            </a:r>
            <a:r>
              <a:rPr lang="hu-HU" dirty="0" err="1" smtClean="0"/>
              <a:t>one</a:t>
            </a:r>
            <a:r>
              <a:rPr lang="hu-HU" dirty="0" smtClean="0"/>
              <a:t> of </a:t>
            </a:r>
            <a:r>
              <a:rPr lang="hu-HU" dirty="0" err="1" smtClean="0"/>
              <a:t>them</a:t>
            </a:r>
            <a:r>
              <a:rPr lang="hu-HU" dirty="0" smtClean="0"/>
              <a:t> is </a:t>
            </a:r>
            <a:r>
              <a:rPr lang="hu-HU" dirty="0" err="1" smtClean="0"/>
              <a:t>missing</a:t>
            </a:r>
            <a:r>
              <a:rPr lang="hu-HU" dirty="0" smtClean="0"/>
              <a:t>; 1 = </a:t>
            </a:r>
            <a:r>
              <a:rPr lang="hu-HU" dirty="0" err="1" smtClean="0"/>
              <a:t>if</a:t>
            </a:r>
            <a:r>
              <a:rPr lang="hu-HU" dirty="0" smtClean="0"/>
              <a:t> </a:t>
            </a:r>
            <a:r>
              <a:rPr lang="hu-HU" dirty="0" err="1" smtClean="0"/>
              <a:t>both</a:t>
            </a:r>
            <a:r>
              <a:rPr lang="hu-HU" dirty="0" smtClean="0"/>
              <a:t> of </a:t>
            </a:r>
            <a:r>
              <a:rPr lang="hu-HU" dirty="0" err="1" smtClean="0"/>
              <a:t>them</a:t>
            </a:r>
            <a:r>
              <a:rPr lang="hu-HU" dirty="0" smtClean="0"/>
              <a:t> is </a:t>
            </a:r>
            <a:r>
              <a:rPr lang="hu-HU" dirty="0" err="1" smtClean="0"/>
              <a:t>missing</a:t>
            </a:r>
            <a:r>
              <a:rPr lang="hu-HU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5970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/>
        </p:nvGraphicFramePr>
        <p:xfrm>
          <a:off x="1043608" y="771551"/>
          <a:ext cx="6912768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églalap 14"/>
          <p:cNvSpPr/>
          <p:nvPr/>
        </p:nvSpPr>
        <p:spPr>
          <a:xfrm>
            <a:off x="683568" y="4659982"/>
            <a:ext cx="77048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i="1" dirty="0" smtClean="0"/>
              <a:t>(The </a:t>
            </a:r>
            <a:r>
              <a:rPr lang="hu-HU" sz="1400" i="1" dirty="0" err="1" smtClean="0"/>
              <a:t>mean</a:t>
            </a:r>
            <a:r>
              <a:rPr lang="hu-HU" sz="1400" i="1" dirty="0" smtClean="0"/>
              <a:t> </a:t>
            </a:r>
            <a:r>
              <a:rPr lang="hu-HU" sz="1400" i="1" dirty="0" err="1" smtClean="0"/>
              <a:t>squared</a:t>
            </a:r>
            <a:r>
              <a:rPr lang="hu-HU" sz="1400" i="1" dirty="0" smtClean="0"/>
              <a:t> </a:t>
            </a:r>
            <a:r>
              <a:rPr lang="hu-HU" sz="1400" i="1" dirty="0" err="1" smtClean="0"/>
              <a:t>error</a:t>
            </a:r>
            <a:r>
              <a:rPr lang="hu-HU" sz="1400" i="1" dirty="0" smtClean="0"/>
              <a:t> (MSE) of </a:t>
            </a:r>
            <a:r>
              <a:rPr lang="hu-HU" sz="1400" i="1" dirty="0" err="1" smtClean="0"/>
              <a:t>contract</a:t>
            </a:r>
            <a:r>
              <a:rPr lang="hu-HU" sz="1400" i="1" dirty="0" smtClean="0"/>
              <a:t> </a:t>
            </a:r>
            <a:r>
              <a:rPr lang="hu-HU" sz="1400" i="1" dirty="0" err="1" smtClean="0"/>
              <a:t>prices</a:t>
            </a:r>
            <a:r>
              <a:rPr lang="hu-HU" sz="1400" i="1" dirty="0" smtClean="0"/>
              <a:t> </a:t>
            </a:r>
            <a:r>
              <a:rPr lang="hu-HU" sz="1400" i="1" dirty="0" err="1" smtClean="0"/>
              <a:t>of</a:t>
            </a:r>
            <a:r>
              <a:rPr lang="hu-HU" sz="1400" i="1" dirty="0" smtClean="0"/>
              <a:t> </a:t>
            </a:r>
            <a:r>
              <a:rPr lang="hu-HU" sz="1400" i="1" dirty="0" err="1" smtClean="0"/>
              <a:t>Hungarian</a:t>
            </a:r>
            <a:r>
              <a:rPr lang="hu-HU" sz="1400" i="1" dirty="0" smtClean="0"/>
              <a:t> Public </a:t>
            </a:r>
            <a:r>
              <a:rPr lang="hu-HU" sz="1400" i="1" dirty="0" err="1" smtClean="0"/>
              <a:t>Procurements</a:t>
            </a:r>
            <a:r>
              <a:rPr lang="hu-HU" sz="1400" i="1" dirty="0" smtClean="0"/>
              <a:t> </a:t>
            </a:r>
            <a:r>
              <a:rPr lang="hu-HU" sz="1400" i="1" dirty="0" err="1" smtClean="0"/>
              <a:t>from</a:t>
            </a:r>
            <a:r>
              <a:rPr lang="hu-HU" sz="1400" i="1" dirty="0" smtClean="0"/>
              <a:t> </a:t>
            </a:r>
            <a:r>
              <a:rPr lang="hu-HU" sz="1400" i="1" dirty="0" err="1" smtClean="0"/>
              <a:t>the</a:t>
            </a:r>
            <a:r>
              <a:rPr lang="hu-HU" sz="1400" i="1" dirty="0" smtClean="0"/>
              <a:t> </a:t>
            </a:r>
            <a:r>
              <a:rPr lang="hu-HU" sz="1400" i="1" dirty="0" err="1" smtClean="0"/>
              <a:t>theoretical</a:t>
            </a:r>
            <a:r>
              <a:rPr lang="hu-HU" sz="1400" i="1" dirty="0" smtClean="0"/>
              <a:t> (</a:t>
            </a:r>
            <a:r>
              <a:rPr lang="hu-HU" sz="1400" i="1" dirty="0" err="1" smtClean="0"/>
              <a:t>Benford’s</a:t>
            </a:r>
            <a:r>
              <a:rPr lang="hu-HU" sz="1400" i="1" dirty="0" smtClean="0"/>
              <a:t>) </a:t>
            </a:r>
            <a:r>
              <a:rPr lang="hu-HU" sz="1400" i="1" dirty="0" err="1" smtClean="0"/>
              <a:t>distribution</a:t>
            </a:r>
            <a:r>
              <a:rPr lang="hu-HU" sz="1400" i="1" dirty="0" smtClean="0"/>
              <a:t> </a:t>
            </a:r>
            <a:r>
              <a:rPr lang="hu-HU" sz="1400" i="1" dirty="0" err="1" smtClean="0"/>
              <a:t>by</a:t>
            </a:r>
            <a:r>
              <a:rPr lang="hu-HU" sz="1400" i="1" dirty="0" smtClean="0"/>
              <a:t> </a:t>
            </a:r>
            <a:r>
              <a:rPr lang="hu-HU" sz="1400" i="1" dirty="0" err="1" smtClean="0"/>
              <a:t>year</a:t>
            </a:r>
            <a:r>
              <a:rPr lang="hu-HU" sz="1400" i="1" dirty="0" smtClean="0"/>
              <a:t>, </a:t>
            </a:r>
            <a:r>
              <a:rPr lang="hu-HU" sz="1400" i="1" dirty="0" err="1" smtClean="0"/>
              <a:t>first</a:t>
            </a:r>
            <a:r>
              <a:rPr lang="hu-HU" sz="1400" i="1" dirty="0" smtClean="0"/>
              <a:t> </a:t>
            </a:r>
            <a:r>
              <a:rPr lang="hu-HU" sz="1400" i="1" dirty="0" err="1" smtClean="0"/>
              <a:t>digits</a:t>
            </a:r>
            <a:r>
              <a:rPr lang="hu-HU" sz="1400" i="1" dirty="0" smtClean="0"/>
              <a:t>, 2009-2015, N = 123,224)</a:t>
            </a:r>
            <a:endParaRPr lang="hu-HU" sz="1400" dirty="0"/>
          </a:p>
        </p:txBody>
      </p:sp>
      <p:sp>
        <p:nvSpPr>
          <p:cNvPr id="17" name="Téglalap 16"/>
          <p:cNvSpPr/>
          <p:nvPr/>
        </p:nvSpPr>
        <p:spPr>
          <a:xfrm>
            <a:off x="0" y="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dirty="0" smtClean="0"/>
              <a:t>The </a:t>
            </a:r>
            <a:r>
              <a:rPr lang="hu-HU" sz="2800" b="1" dirty="0" err="1" smtClean="0"/>
              <a:t>change</a:t>
            </a:r>
            <a:r>
              <a:rPr lang="hu-HU" sz="2800" b="1" dirty="0" smtClean="0"/>
              <a:t> of </a:t>
            </a:r>
            <a:r>
              <a:rPr lang="hu-HU" sz="2800" b="1" dirty="0" err="1" smtClean="0"/>
              <a:t>overpricing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in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Hungarian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public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procurements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between</a:t>
            </a:r>
            <a:r>
              <a:rPr lang="hu-HU" sz="2800" b="1" dirty="0" smtClean="0"/>
              <a:t> 2009 and 2015</a:t>
            </a:r>
            <a:r>
              <a:rPr lang="hu-HU" sz="2000" b="1" dirty="0" smtClean="0"/>
              <a:t> </a:t>
            </a:r>
            <a:r>
              <a:rPr lang="hu-HU" dirty="0" smtClean="0"/>
              <a:t>(N = 123,224; </a:t>
            </a:r>
            <a:r>
              <a:rPr lang="hu-HU" dirty="0" err="1" smtClean="0"/>
              <a:t>source</a:t>
            </a:r>
            <a:r>
              <a:rPr lang="hu-HU" dirty="0" smtClean="0"/>
              <a:t>: CRCB 2016)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0819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639478"/>
              </p:ext>
            </p:extLst>
          </p:nvPr>
        </p:nvGraphicFramePr>
        <p:xfrm>
          <a:off x="287017" y="738919"/>
          <a:ext cx="8605463" cy="4353111"/>
        </p:xfrm>
        <a:graphic>
          <a:graphicData uri="http://schemas.openxmlformats.org/drawingml/2006/table">
            <a:tbl>
              <a:tblPr/>
              <a:tblGrid>
                <a:gridCol w="1224255"/>
                <a:gridCol w="1239502"/>
                <a:gridCol w="1608354"/>
                <a:gridCol w="1581315"/>
                <a:gridCol w="1581315"/>
                <a:gridCol w="1370722"/>
              </a:tblGrid>
              <a:tr h="24131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Strength of the state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„</a:t>
                      </a:r>
                      <a:r>
                        <a:rPr lang="en-US" sz="1600" b="1" dirty="0" err="1">
                          <a:latin typeface="Calibri"/>
                          <a:ea typeface="Calibri"/>
                          <a:cs typeface="Times New Roman"/>
                        </a:rPr>
                        <a:t>Legiti-macy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”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of raiding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The initiator or client of the corporate raiding 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66638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latin typeface="Calibri"/>
                          <a:ea typeface="Calibri"/>
                          <a:cs typeface="Times New Roman"/>
                        </a:rPr>
                        <a:t>Organized </a:t>
                      </a:r>
                      <a:r>
                        <a:rPr lang="en-US" sz="1200" b="1" i="1" dirty="0" err="1">
                          <a:latin typeface="Calibri"/>
                          <a:ea typeface="Calibri"/>
                          <a:cs typeface="Times New Roman"/>
                        </a:rPr>
                        <a:t>upperworld</a:t>
                      </a:r>
                      <a:r>
                        <a:rPr lang="en-US" sz="1200" b="1" i="1" dirty="0">
                          <a:latin typeface="Calibri"/>
                          <a:ea typeface="Calibri"/>
                          <a:cs typeface="Times New Roman"/>
                        </a:rPr>
                        <a:t>: chief patron (top level public authority)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latin typeface="Calibri"/>
                          <a:ea typeface="Calibri"/>
                          <a:cs typeface="Times New Roman"/>
                        </a:rPr>
                        <a:t>Low or middle level public authority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latin typeface="Calibri"/>
                          <a:ea typeface="Calibri"/>
                          <a:cs typeface="Times New Roman"/>
                        </a:rPr>
                        <a:t>Rival entrepreneurs or oligarchs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latin typeface="Calibri"/>
                          <a:ea typeface="Calibri"/>
                          <a:cs typeface="Times New Roman"/>
                        </a:rPr>
                        <a:t>Organized underworld: criminal groups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502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Strong state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hu-HU" sz="16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Weak 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White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raiding</a:t>
                      </a: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XXXXXXXXXXXXXXXXXXXXXXXXXXX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XXXXXXXXXXXXXXXXX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86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Gray raiding</a:t>
                      </a: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XXXXXXXXXXXXXXX</a:t>
                      </a: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86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Black raiding</a:t>
                      </a: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10">
                <a:tc rowSpan="4"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Institutional 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environment and features of the raiding action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latin typeface="Calibri"/>
                          <a:ea typeface="Calibri"/>
                          <a:cs typeface="Times New Roman"/>
                        </a:rPr>
                        <a:t>Criminal state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>
                          <a:latin typeface="Calibri"/>
                          <a:ea typeface="Calibri"/>
                          <a:cs typeface="Times New Roman"/>
                        </a:rPr>
                        <a:t>State crime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>
                          <a:latin typeface="Calibri"/>
                          <a:ea typeface="Calibri"/>
                          <a:cs typeface="Times New Roman"/>
                        </a:rPr>
                        <a:t>Corporate crime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latin typeface="Calibri"/>
                          <a:ea typeface="Calibri"/>
                          <a:cs typeface="Times New Roman"/>
                        </a:rPr>
                        <a:t>Crime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20"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Single-pyramid </a:t>
                      </a:r>
                      <a:r>
                        <a:rPr lang="en-US" sz="1600" b="1" dirty="0" err="1">
                          <a:latin typeface="Calibri"/>
                          <a:ea typeface="Calibri"/>
                          <a:cs typeface="Times New Roman"/>
                        </a:rPr>
                        <a:t>patronal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 system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Multi-pyramid </a:t>
                      </a:r>
                      <a:r>
                        <a:rPr lang="en-US" sz="1600" b="1" dirty="0" err="1">
                          <a:latin typeface="Calibri"/>
                          <a:ea typeface="Calibri"/>
                          <a:cs typeface="Times New Roman"/>
                        </a:rPr>
                        <a:t>patronal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 system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41310"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Monopolized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Oligarchic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Competitive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10">
                <a:tc gridSpan="2"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Oligarch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capture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Partial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capture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n.a</a:t>
                      </a: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4449" name="Rectangle 1"/>
          <p:cNvSpPr>
            <a:spLocks noChangeArrowheads="1"/>
          </p:cNvSpPr>
          <p:nvPr/>
        </p:nvSpPr>
        <p:spPr bwMode="auto">
          <a:xfrm>
            <a:off x="0" y="-39651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hu-HU" sz="2400" b="1" dirty="0" smtClean="0"/>
              <a:t>5.) </a:t>
            </a:r>
            <a:r>
              <a:rPr lang="en-US" sz="2400" b="1" dirty="0" smtClean="0"/>
              <a:t>The </a:t>
            </a:r>
            <a:r>
              <a:rPr lang="en-US" sz="2400" b="1" i="1" dirty="0" smtClean="0"/>
              <a:t>practice of nationalization </a:t>
            </a:r>
            <a:r>
              <a:rPr lang="en-US" sz="2400" b="1" dirty="0" smtClean="0"/>
              <a:t>in </a:t>
            </a:r>
            <a:r>
              <a:rPr lang="en-US" sz="2400" b="1" dirty="0"/>
              <a:t>the mafia </a:t>
            </a:r>
            <a:r>
              <a:rPr lang="en-US" sz="2400" b="1" dirty="0" smtClean="0"/>
              <a:t>state: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reiderstvo </a:t>
            </a:r>
            <a:r>
              <a:rPr kumimoji="0" lang="en-US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or transit nationalization</a:t>
            </a:r>
            <a:endParaRPr kumimoji="0" lang="en-US" sz="24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12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627534"/>
          </a:xfrm>
        </p:spPr>
        <p:txBody>
          <a:bodyPr>
            <a:normAutofit/>
          </a:bodyPr>
          <a:lstStyle/>
          <a:p>
            <a:r>
              <a:rPr lang="en-US" sz="3100" b="1" dirty="0" smtClean="0"/>
              <a:t>Hungarian examples for w</a:t>
            </a:r>
            <a:r>
              <a:rPr lang="hu-HU" sz="3100" b="1" dirty="0" smtClean="0"/>
              <a:t>hite </a:t>
            </a:r>
            <a:r>
              <a:rPr lang="en-US" sz="3100" b="1" dirty="0" err="1" smtClean="0"/>
              <a:t>r</a:t>
            </a:r>
            <a:r>
              <a:rPr lang="hu-HU" sz="3100" b="1" dirty="0" err="1" smtClean="0"/>
              <a:t>aiding</a:t>
            </a:r>
            <a:endParaRPr lang="hu-HU" sz="20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6758332"/>
              </p:ext>
            </p:extLst>
          </p:nvPr>
        </p:nvGraphicFramePr>
        <p:xfrm>
          <a:off x="107503" y="699541"/>
          <a:ext cx="8856986" cy="44548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5"/>
                <a:gridCol w="1800200"/>
                <a:gridCol w="1728192"/>
                <a:gridCol w="1728192"/>
                <a:gridCol w="1584177"/>
              </a:tblGrid>
              <a:tr h="6480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+mn-lt"/>
                          <a:ea typeface="Calibri"/>
                          <a:cs typeface="Times New Roman"/>
                        </a:rPr>
                        <a:t>Action by the </a:t>
                      </a:r>
                      <a:r>
                        <a:rPr lang="hu-HU" sz="1400" b="1" i="1" dirty="0" err="1" smtClean="0">
                          <a:latin typeface="+mn-lt"/>
                          <a:ea typeface="Calibri"/>
                          <a:cs typeface="Times New Roman"/>
                        </a:rPr>
                        <a:t>criminal</a:t>
                      </a:r>
                      <a:r>
                        <a:rPr lang="hu-H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i="1" dirty="0" err="1" smtClean="0">
                          <a:latin typeface="+mn-lt"/>
                          <a:ea typeface="Calibri"/>
                          <a:cs typeface="Times New Roman"/>
                        </a:rPr>
                        <a:t>state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ESMA</a:t>
                      </a:r>
                      <a:r>
                        <a:rPr lang="hu-H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hu-HU" sz="1400" b="1" i="1" dirty="0" err="1" smtClean="0">
                          <a:latin typeface="+mn-lt"/>
                          <a:ea typeface="Calibri"/>
                          <a:cs typeface="Times New Roman"/>
                        </a:rPr>
                        <a:t>outdoor</a:t>
                      </a:r>
                      <a:r>
                        <a:rPr lang="hu-H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i="1" dirty="0" err="1" smtClean="0">
                          <a:latin typeface="+mn-lt"/>
                          <a:ea typeface="Calibri"/>
                          <a:cs typeface="Times New Roman"/>
                        </a:rPr>
                        <a:t>advertising</a:t>
                      </a:r>
                      <a:r>
                        <a:rPr lang="hu-H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i="1" dirty="0" err="1" smtClean="0">
                          <a:latin typeface="+mn-lt"/>
                          <a:ea typeface="Calibri"/>
                          <a:cs typeface="Times New Roman"/>
                        </a:rPr>
                        <a:t>company</a:t>
                      </a:r>
                      <a:r>
                        <a:rPr lang="hu-H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+mn-lt"/>
                          <a:ea typeface="Calibri"/>
                          <a:cs typeface="Times New Roman"/>
                        </a:rPr>
                        <a:t>Land 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leases</a:t>
                      </a:r>
                      <a:r>
                        <a:rPr lang="hu-H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of </a:t>
                      </a:r>
                      <a:r>
                        <a:rPr lang="hu-HU" sz="1400" b="1" i="1" dirty="0" err="1" smtClean="0">
                          <a:latin typeface="+mn-lt"/>
                          <a:ea typeface="Calibri"/>
                          <a:cs typeface="Times New Roman"/>
                        </a:rPr>
                        <a:t>state</a:t>
                      </a:r>
                      <a:r>
                        <a:rPr lang="hu-H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i="1" dirty="0" err="1" smtClean="0">
                          <a:latin typeface="+mn-lt"/>
                          <a:ea typeface="Calibri"/>
                          <a:cs typeface="Times New Roman"/>
                        </a:rPr>
                        <a:t>lands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+mn-lt"/>
                          <a:ea typeface="Calibri"/>
                          <a:cs typeface="Times New Roman"/>
                        </a:rPr>
                        <a:t>Slot machines, casinos, online </a:t>
                      </a:r>
                      <a:r>
                        <a:rPr lang="hu-HU" sz="1400" b="1" i="1" dirty="0" err="1" smtClean="0">
                          <a:latin typeface="+mn-lt"/>
                          <a:ea typeface="Calibri"/>
                          <a:cs typeface="Times New Roman"/>
                        </a:rPr>
                        <a:t>gambl</a:t>
                      </a:r>
                      <a:r>
                        <a:rPr lang="en-US" sz="1400" b="1" i="1" dirty="0" err="1" smtClean="0">
                          <a:latin typeface="+mn-lt"/>
                          <a:ea typeface="Calibri"/>
                          <a:cs typeface="Times New Roman"/>
                        </a:rPr>
                        <a:t>ing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Tobacco</a:t>
                      </a:r>
                      <a:r>
                        <a:rPr lang="hu-HU" sz="1400" b="1" i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i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retail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+mn-lt"/>
                          <a:ea typeface="Calibri"/>
                          <a:cs typeface="Times New Roman"/>
                        </a:rPr>
                        <a:t>concessions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</a:tr>
              <a:tr h="2989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+mn-lt"/>
                          <a:ea typeface="Calibri"/>
                          <a:cs typeface="Times New Roman"/>
                        </a:rPr>
                        <a:t>injured party</a:t>
                      </a:r>
                      <a:endParaRPr lang="hu-H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private sector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private + public sector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private +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public 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sector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+mn-lt"/>
                          <a:ea typeface="Calibri"/>
                          <a:cs typeface="Times New Roman"/>
                        </a:rPr>
                        <a:t>private sector</a:t>
                      </a:r>
                      <a:endParaRPr lang="hu-HU" sz="12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</a:tr>
              <a:tr h="2989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+mn-lt"/>
                          <a:ea typeface="Calibri"/>
                          <a:cs typeface="Times New Roman"/>
                        </a:rPr>
                        <a:t>connectedness</a:t>
                      </a:r>
                      <a:endParaRPr lang="hu-H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multi-staged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+mn-lt"/>
                          <a:ea typeface="Calibri"/>
                          <a:cs typeface="Times New Roman"/>
                        </a:rPr>
                        <a:t>multi-staged</a:t>
                      </a:r>
                      <a:endParaRPr lang="hu-HU" sz="12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+mn-lt"/>
                          <a:ea typeface="Calibri"/>
                          <a:cs typeface="Times New Roman"/>
                        </a:rPr>
                        <a:t>multi-staged</a:t>
                      </a:r>
                      <a:endParaRPr lang="hu-HU" sz="12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+mn-lt"/>
                          <a:ea typeface="Calibri"/>
                          <a:cs typeface="Times New Roman"/>
                        </a:rPr>
                        <a:t>multi-staged</a:t>
                      </a:r>
                      <a:endParaRPr lang="hu-HU" sz="12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</a:tr>
              <a:tr h="6312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+mn-lt"/>
                          <a:ea typeface="Calibri"/>
                          <a:cs typeface="Times New Roman"/>
                        </a:rPr>
                        <a:t>institutional scope</a:t>
                      </a:r>
                      <a:endParaRPr lang="hu-HU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latin typeface="+mn-lt"/>
                          <a:ea typeface="Calibri"/>
                          <a:cs typeface="Times New Roman"/>
                        </a:rPr>
                        <a:t>interinstitutional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 (horizontal and vertical)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+mn-lt"/>
                          <a:ea typeface="Calibri"/>
                          <a:cs typeface="Times New Roman"/>
                        </a:rPr>
                        <a:t>interinstitutional </a:t>
                      </a:r>
                      <a:endParaRPr lang="hu-HU" sz="1200" b="1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+mn-lt"/>
                          <a:ea typeface="Calibri"/>
                          <a:cs typeface="Times New Roman"/>
                        </a:rPr>
                        <a:t>(horizontal and vertical)</a:t>
                      </a:r>
                      <a:endParaRPr lang="hu-HU" sz="12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+mn-lt"/>
                          <a:ea typeface="Calibri"/>
                          <a:cs typeface="Times New Roman"/>
                        </a:rPr>
                        <a:t>interinstitutional (horizontal)</a:t>
                      </a:r>
                      <a:endParaRPr lang="hu-HU" sz="12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inter</a:t>
                      </a:r>
                      <a:r>
                        <a:rPr lang="hu-HU" sz="1200" b="1" dirty="0" smtClean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institutional 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(horizontal and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vertical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</a:tr>
              <a:tr h="5072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+mn-lt"/>
                          <a:ea typeface="Calibri"/>
                          <a:cs typeface="Times New Roman"/>
                        </a:rPr>
                        <a:t>extent of the </a:t>
                      </a:r>
                      <a:r>
                        <a:rPr lang="hu-HU" sz="1400" b="1" i="1" dirty="0" err="1" smtClean="0">
                          <a:latin typeface="+mn-lt"/>
                          <a:ea typeface="Calibri"/>
                          <a:cs typeface="Times New Roman"/>
                        </a:rPr>
                        <a:t>authority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>
                          <a:latin typeface="+mn-lt"/>
                          <a:ea typeface="Calibri"/>
                          <a:cs typeface="Times New Roman"/>
                        </a:rPr>
                        <a:t>of </a:t>
                      </a:r>
                      <a:r>
                        <a:rPr lang="hu-H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the collaborating</a:t>
                      </a:r>
                      <a:r>
                        <a:rPr lang="hu-H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inst</a:t>
                      </a:r>
                      <a:r>
                        <a:rPr lang="hu-H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.s</a:t>
                      </a:r>
                      <a:endParaRPr lang="hu-H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nationwide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local and nationwide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+mn-lt"/>
                          <a:ea typeface="Calibri"/>
                          <a:cs typeface="Times New Roman"/>
                        </a:rPr>
                        <a:t>nationwide</a:t>
                      </a:r>
                      <a:endParaRPr lang="hu-HU" sz="12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+mn-lt"/>
                          <a:ea typeface="Calibri"/>
                          <a:cs typeface="Times New Roman"/>
                        </a:rPr>
                        <a:t>local and nationwide</a:t>
                      </a:r>
                      <a:endParaRPr lang="hu-HU" sz="12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</a:tr>
              <a:tr h="8170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+mn-lt"/>
                          <a:ea typeface="Calibri"/>
                          <a:cs typeface="Times New Roman"/>
                        </a:rPr>
                        <a:t>type of collaborating institutions according 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to </a:t>
                      </a:r>
                      <a:r>
                        <a:rPr lang="en-US" sz="1400" b="1" i="1" dirty="0">
                          <a:latin typeface="+mn-lt"/>
                          <a:ea typeface="Calibri"/>
                          <a:cs typeface="Times New Roman"/>
                        </a:rPr>
                        <a:t>their branch of </a:t>
                      </a:r>
                      <a:r>
                        <a:rPr lang="hu-H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power</a:t>
                      </a:r>
                      <a:endParaRPr lang="hu-H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legislative,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executive branches</a:t>
                      </a:r>
                      <a:r>
                        <a:rPr lang="hu-HU" sz="12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ministries, tax authority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legislative, executive 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branches (ministries, 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National Land Fund Management </a:t>
                      </a:r>
                      <a:r>
                        <a:rPr lang="hu-HU" sz="12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Org</a:t>
                      </a:r>
                      <a:r>
                        <a:rPr lang="hu-HU" sz="1200" b="1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legislative,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executive branches (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ministries)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legislative,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executive 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branches 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</a:tr>
              <a:tr h="11888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+mn-lt"/>
                          <a:ea typeface="Calibri"/>
                          <a:cs typeface="Times New Roman"/>
                        </a:rPr>
                        <a:t>applicable statutory definition of crime</a:t>
                      </a:r>
                      <a:endParaRPr lang="hu-H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extortion, abuse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of </a:t>
                      </a:r>
                      <a:r>
                        <a:rPr lang="hu-HU" sz="1200" b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uthority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abuse 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of a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public 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service position, buying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influence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bribery 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of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officials 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(active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and 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passive)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buying influence, racketeering, bribery of officials (active and 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passive)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buying influence, 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racketeering, </a:t>
                      </a:r>
                      <a:r>
                        <a:rPr lang="hu-HU" sz="12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bribery 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of officials </a:t>
                      </a:r>
                      <a:r>
                        <a:rPr lang="hu-HU" sz="12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active and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passive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abuse of authority,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abuse 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of a public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service </a:t>
                      </a:r>
                      <a:r>
                        <a:rPr lang="hu-HU" sz="1200" b="1" dirty="0" smtClean="0"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osition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racketeering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hu-HU" sz="12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bribery 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of officials </a:t>
                      </a:r>
                      <a:r>
                        <a:rPr lang="en-US" sz="1200" b="1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200" b="1" dirty="0">
                          <a:latin typeface="+mn-lt"/>
                          <a:ea typeface="Calibri"/>
                          <a:cs typeface="Times New Roman"/>
                        </a:rPr>
                        <a:t>active and passive)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3068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58316"/>
            <a:ext cx="8640960" cy="857250"/>
          </a:xfrm>
        </p:spPr>
        <p:txBody>
          <a:bodyPr>
            <a:noAutofit/>
          </a:bodyPr>
          <a:lstStyle/>
          <a:p>
            <a:pPr algn="l"/>
            <a:r>
              <a:rPr lang="hu-HU" sz="2800" b="1" dirty="0"/>
              <a:t>6.) </a:t>
            </a:r>
            <a:r>
              <a:rPr lang="en-US" sz="2800" b="1" dirty="0" smtClean="0"/>
              <a:t>Single pyramid patronal network: k</a:t>
            </a:r>
            <a:r>
              <a:rPr lang="hu-HU" sz="2800" b="1" dirty="0" err="1" smtClean="0"/>
              <a:t>ey</a:t>
            </a:r>
            <a:r>
              <a:rPr lang="hu-HU" sz="2800" b="1" dirty="0" smtClean="0"/>
              <a:t> </a:t>
            </a:r>
            <a:r>
              <a:rPr lang="hu-HU" sz="2800" b="1" dirty="0" err="1"/>
              <a:t>players</a:t>
            </a:r>
            <a:r>
              <a:rPr lang="hu-HU" sz="2800" b="1" dirty="0"/>
              <a:t> </a:t>
            </a:r>
            <a:r>
              <a:rPr lang="en-US" sz="2800" b="1" dirty="0" smtClean="0"/>
              <a:t>and t</a:t>
            </a:r>
            <a:r>
              <a:rPr lang="hu-HU" sz="2800" b="1" dirty="0" smtClean="0"/>
              <a:t>he </a:t>
            </a:r>
            <a:r>
              <a:rPr lang="en-US" sz="2800" b="1" dirty="0" smtClean="0"/>
              <a:t>“</a:t>
            </a:r>
            <a:r>
              <a:rPr lang="hu-HU" sz="2800" b="1" dirty="0" err="1" smtClean="0"/>
              <a:t>separation</a:t>
            </a:r>
            <a:r>
              <a:rPr lang="hu-HU" sz="2800" b="1" dirty="0" smtClean="0"/>
              <a:t> of </a:t>
            </a:r>
            <a:r>
              <a:rPr lang="hu-HU" sz="2800" b="1" dirty="0" err="1" smtClean="0"/>
              <a:t>branches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of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power</a:t>
            </a:r>
            <a:r>
              <a:rPr lang="en-US" sz="2800" b="1" dirty="0" smtClean="0"/>
              <a:t>”</a:t>
            </a:r>
            <a:endParaRPr lang="hu-HU" sz="28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6605932"/>
              </p:ext>
            </p:extLst>
          </p:nvPr>
        </p:nvGraphicFramePr>
        <p:xfrm>
          <a:off x="323527" y="987574"/>
          <a:ext cx="8352929" cy="4089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9256"/>
                <a:gridCol w="1389256"/>
                <a:gridCol w="1389256"/>
                <a:gridCol w="1371861"/>
                <a:gridCol w="1406650"/>
                <a:gridCol w="1406650"/>
              </a:tblGrid>
              <a:tr h="672691">
                <a:tc>
                  <a:txBody>
                    <a:bodyPr/>
                    <a:lstStyle/>
                    <a:p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Executive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power</a:t>
                      </a:r>
                      <a:r>
                        <a:rPr lang="hu-HU" b="1" dirty="0" smtClean="0"/>
                        <a:t> 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Party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background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Economic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power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smtClean="0"/>
                        <a:t>Media </a:t>
                      </a:r>
                      <a:r>
                        <a:rPr lang="hu-HU" b="1" dirty="0" err="1" smtClean="0"/>
                        <a:t>power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Personal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wealth</a:t>
                      </a:r>
                      <a:endParaRPr lang="hu-HU" b="1" dirty="0"/>
                    </a:p>
                  </a:txBody>
                  <a:tcPr/>
                </a:tc>
              </a:tr>
              <a:tr h="466084"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Chief</a:t>
                      </a:r>
                      <a:r>
                        <a:rPr lang="hu-HU" b="1" dirty="0" smtClean="0"/>
                        <a:t> patron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</a:tr>
              <a:tr h="454060"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Poligarch</a:t>
                      </a:r>
                      <a:r>
                        <a:rPr lang="hu-HU" b="1" dirty="0" smtClean="0"/>
                        <a:t> (1)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 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</a:tr>
              <a:tr h="384395"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Poligarch</a:t>
                      </a:r>
                      <a:r>
                        <a:rPr lang="hu-HU" b="1" dirty="0" smtClean="0"/>
                        <a:t> (2)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 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</a:tr>
              <a:tr h="448049"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Oligarch</a:t>
                      </a:r>
                      <a:r>
                        <a:rPr lang="hu-HU" b="1" dirty="0" smtClean="0"/>
                        <a:t> (1)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 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</a:tr>
              <a:tr h="384395"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Oligarch</a:t>
                      </a:r>
                      <a:r>
                        <a:rPr lang="hu-HU" b="1" dirty="0" smtClean="0"/>
                        <a:t> (2)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 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</a:tr>
              <a:tr h="607473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Front man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dirty="0" smtClean="0"/>
                        <a:t>(</a:t>
                      </a:r>
                      <a:r>
                        <a:rPr lang="hu-HU" b="1" dirty="0" err="1" smtClean="0"/>
                        <a:t>political</a:t>
                      </a:r>
                      <a:r>
                        <a:rPr lang="en-US" b="1" dirty="0" smtClean="0"/>
                        <a:t>)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</a:tr>
              <a:tr h="6074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Front man (</a:t>
                      </a:r>
                      <a:r>
                        <a:rPr lang="hu-HU" b="1" dirty="0" err="1" smtClean="0"/>
                        <a:t>economic</a:t>
                      </a:r>
                      <a:r>
                        <a:rPr lang="en-US" b="1" dirty="0" smtClean="0"/>
                        <a:t>)</a:t>
                      </a:r>
                      <a:endParaRPr lang="hu-H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2093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251520" y="123478"/>
            <a:ext cx="8640960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endParaRPr lang="hu-HU" sz="1050" b="1" dirty="0" smtClean="0"/>
          </a:p>
          <a:p>
            <a:pPr marL="457200" indent="-457200"/>
            <a:r>
              <a:rPr lang="hu-HU" sz="2400" b="1" dirty="0" smtClean="0"/>
              <a:t>7.) </a:t>
            </a:r>
            <a:r>
              <a:rPr lang="hu-HU" sz="2400" b="1" dirty="0" err="1" smtClean="0"/>
              <a:t>Decisions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are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taken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outside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the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competence</a:t>
            </a:r>
            <a:r>
              <a:rPr lang="hu-HU" sz="2400" b="1" dirty="0" smtClean="0"/>
              <a:t> of </a:t>
            </a:r>
            <a:r>
              <a:rPr lang="hu-HU" sz="2400" b="1" dirty="0" err="1" smtClean="0"/>
              <a:t>formalized</a:t>
            </a:r>
            <a:r>
              <a:rPr lang="hu-HU" sz="2400" b="1" dirty="0" smtClean="0"/>
              <a:t> and </a:t>
            </a:r>
            <a:r>
              <a:rPr lang="hu-HU" sz="2400" b="1" dirty="0" err="1" smtClean="0"/>
              <a:t>legitimate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organizations</a:t>
            </a:r>
            <a:r>
              <a:rPr lang="hu-HU" sz="2400" b="1" dirty="0" smtClean="0"/>
              <a:t>. </a:t>
            </a:r>
            <a:r>
              <a:rPr lang="hu-HU" sz="2400" b="1" dirty="0" err="1" smtClean="0"/>
              <a:t>Informal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power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network</a:t>
            </a:r>
            <a:r>
              <a:rPr lang="hu-HU" sz="2400" b="1" dirty="0" smtClean="0"/>
              <a:t>. </a:t>
            </a:r>
            <a:r>
              <a:rPr lang="en-US" sz="2400" b="1" dirty="0" smtClean="0"/>
              <a:t>It is not the model of the communist parties’ </a:t>
            </a:r>
            <a:r>
              <a:rPr lang="en-US" sz="2400" b="1" i="1" dirty="0" smtClean="0"/>
              <a:t>“politburo”</a:t>
            </a:r>
            <a:r>
              <a:rPr lang="en-US" sz="2400" b="1" dirty="0" smtClean="0"/>
              <a:t>, but the </a:t>
            </a:r>
            <a:r>
              <a:rPr lang="hu-HU" sz="2400" b="1" i="1" dirty="0" smtClean="0"/>
              <a:t>„</a:t>
            </a:r>
            <a:r>
              <a:rPr lang="hu-HU" sz="2400" b="1" i="1" dirty="0" err="1" smtClean="0"/>
              <a:t>chief</a:t>
            </a:r>
            <a:r>
              <a:rPr lang="hu-HU" sz="2400" b="1" i="1" dirty="0" smtClean="0"/>
              <a:t> </a:t>
            </a:r>
            <a:r>
              <a:rPr lang="hu-HU" sz="2400" b="1" i="1" dirty="0" err="1" smtClean="0"/>
              <a:t>patron’s</a:t>
            </a:r>
            <a:r>
              <a:rPr lang="hu-HU" sz="2400" b="1" i="1" dirty="0" smtClean="0"/>
              <a:t> </a:t>
            </a:r>
            <a:r>
              <a:rPr lang="hu-HU" sz="2400" b="1" i="1" dirty="0" err="1" smtClean="0"/>
              <a:t>court</a:t>
            </a:r>
            <a:r>
              <a:rPr lang="hu-HU" sz="2400" b="1" i="1" dirty="0" smtClean="0"/>
              <a:t>” </a:t>
            </a:r>
            <a:r>
              <a:rPr lang="en-US" sz="2400" b="1" dirty="0" smtClean="0"/>
              <a:t>run by the adopted political family.</a:t>
            </a:r>
          </a:p>
          <a:p>
            <a:pPr marL="457200" indent="-457200"/>
            <a:r>
              <a:rPr lang="hu-HU" sz="2400" b="1" dirty="0" smtClean="0"/>
              <a:t>8.) </a:t>
            </a:r>
            <a:r>
              <a:rPr lang="hu-HU" sz="2400" b="1" i="1" dirty="0" err="1"/>
              <a:t>Patronal</a:t>
            </a:r>
            <a:r>
              <a:rPr lang="hu-HU" sz="2400" b="1" i="1" dirty="0"/>
              <a:t> </a:t>
            </a:r>
            <a:r>
              <a:rPr lang="hu-HU" sz="2400" b="1" i="1" dirty="0" err="1"/>
              <a:t>servants</a:t>
            </a:r>
            <a:r>
              <a:rPr lang="hu-HU" sz="2400" b="1" dirty="0"/>
              <a:t>: t</a:t>
            </a:r>
            <a:r>
              <a:rPr lang="en-US" sz="2400" b="1" dirty="0"/>
              <a:t>he takeover of the leading positions of administration </a:t>
            </a:r>
            <a:r>
              <a:rPr lang="hu-HU" sz="2400" b="1" dirty="0"/>
              <a:t>is </a:t>
            </a:r>
            <a:r>
              <a:rPr lang="hu-HU" sz="2400" b="1" dirty="0" err="1"/>
              <a:t>not</a:t>
            </a:r>
            <a:r>
              <a:rPr lang="hu-HU" sz="2400" b="1" dirty="0"/>
              <a:t> </a:t>
            </a:r>
            <a:r>
              <a:rPr lang="hu-HU" sz="2400" b="1" dirty="0" err="1"/>
              <a:t>done</a:t>
            </a:r>
            <a:r>
              <a:rPr lang="hu-HU" sz="2400" b="1" dirty="0"/>
              <a:t> </a:t>
            </a:r>
            <a:r>
              <a:rPr lang="en-US" sz="2400" b="1" dirty="0"/>
              <a:t>by „party commissars”, who are loyal to the party, but </a:t>
            </a:r>
            <a:r>
              <a:rPr lang="hu-HU" sz="2400" b="1" dirty="0" err="1"/>
              <a:t>by</a:t>
            </a:r>
            <a:r>
              <a:rPr lang="hu-HU" sz="2400" b="1" dirty="0"/>
              <a:t> </a:t>
            </a:r>
            <a:r>
              <a:rPr lang="hu-HU" sz="2400" b="1" dirty="0" err="1"/>
              <a:t>clients</a:t>
            </a:r>
            <a:r>
              <a:rPr lang="hu-HU" sz="2400" b="1" dirty="0"/>
              <a:t> </a:t>
            </a:r>
            <a:r>
              <a:rPr lang="hu-HU" sz="2400" b="1" dirty="0" err="1"/>
              <a:t>who</a:t>
            </a:r>
            <a:r>
              <a:rPr lang="hu-HU" sz="2400" b="1" dirty="0"/>
              <a:t> </a:t>
            </a:r>
            <a:r>
              <a:rPr lang="hu-HU" sz="2400" b="1" dirty="0" err="1"/>
              <a:t>are</a:t>
            </a:r>
            <a:r>
              <a:rPr lang="hu-HU" sz="2400" b="1" dirty="0"/>
              <a:t> </a:t>
            </a:r>
            <a:r>
              <a:rPr lang="hu-HU" sz="2400" b="1" dirty="0" err="1"/>
              <a:t>loyal</a:t>
            </a:r>
            <a:r>
              <a:rPr lang="hu-HU" sz="2400" b="1" dirty="0"/>
              <a:t> </a:t>
            </a:r>
            <a:r>
              <a:rPr lang="en-US" sz="2400" b="1" dirty="0"/>
              <a:t>to the</a:t>
            </a:r>
            <a:r>
              <a:rPr lang="hu-HU" sz="2400" b="1" dirty="0"/>
              <a:t> </a:t>
            </a:r>
            <a:r>
              <a:rPr lang="hu-HU" sz="2400" b="1" dirty="0" err="1"/>
              <a:t>chief</a:t>
            </a:r>
            <a:r>
              <a:rPr lang="hu-HU" sz="2400" b="1" dirty="0"/>
              <a:t> patron, </a:t>
            </a:r>
            <a:r>
              <a:rPr lang="hu-HU" sz="2400" b="1" dirty="0" err="1"/>
              <a:t>to</a:t>
            </a:r>
            <a:r>
              <a:rPr lang="hu-HU" sz="2400" b="1" dirty="0"/>
              <a:t> </a:t>
            </a:r>
            <a:r>
              <a:rPr lang="hu-HU" sz="2400" b="1" dirty="0" err="1"/>
              <a:t>the</a:t>
            </a:r>
            <a:r>
              <a:rPr lang="en-US" sz="2400" b="1" dirty="0"/>
              <a:t> head of the adopted political family through personal links. </a:t>
            </a:r>
            <a:endParaRPr lang="hu-HU" sz="2400" b="1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hu-HU" sz="2400" b="1" dirty="0"/>
              <a:t>The </a:t>
            </a:r>
            <a:r>
              <a:rPr lang="hu-HU" sz="2400" b="1" dirty="0" err="1"/>
              <a:t>party</a:t>
            </a:r>
            <a:r>
              <a:rPr lang="hu-HU" sz="2400" b="1" dirty="0"/>
              <a:t> is a </a:t>
            </a:r>
            <a:r>
              <a:rPr lang="hu-HU" sz="2400" b="1" i="1" dirty="0" err="1"/>
              <a:t>transmission</a:t>
            </a:r>
            <a:r>
              <a:rPr lang="hu-HU" sz="2400" b="1" i="1" dirty="0"/>
              <a:t> </a:t>
            </a:r>
            <a:r>
              <a:rPr lang="hu-HU" sz="2400" b="1" i="1" dirty="0" err="1"/>
              <a:t>belt</a:t>
            </a:r>
            <a:r>
              <a:rPr lang="hu-HU" sz="2400" b="1" i="1" dirty="0"/>
              <a:t> </a:t>
            </a:r>
            <a:r>
              <a:rPr lang="hu-HU" sz="2400" b="1" dirty="0"/>
              <a:t>of </a:t>
            </a:r>
            <a:r>
              <a:rPr lang="hu-HU" sz="2400" b="1" dirty="0" err="1"/>
              <a:t>the</a:t>
            </a:r>
            <a:r>
              <a:rPr lang="hu-HU" sz="2400" b="1" dirty="0"/>
              <a:t> </a:t>
            </a:r>
            <a:r>
              <a:rPr lang="hu-HU" sz="2400" b="1" dirty="0" err="1"/>
              <a:t>patronal</a:t>
            </a:r>
            <a:r>
              <a:rPr lang="hu-HU" sz="2400" b="1" dirty="0"/>
              <a:t> </a:t>
            </a:r>
            <a:r>
              <a:rPr lang="hu-HU" sz="2400" b="1" dirty="0" err="1" smtClean="0"/>
              <a:t>network</a:t>
            </a:r>
            <a:r>
              <a:rPr lang="hu-HU" sz="2400" b="1" dirty="0" smtClean="0"/>
              <a:t>.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hu-HU" sz="2400" b="1" dirty="0" smtClean="0"/>
              <a:t>The </a:t>
            </a:r>
            <a:r>
              <a:rPr lang="hu-HU" sz="2400" b="1" dirty="0" err="1"/>
              <a:t>Mafia</a:t>
            </a:r>
            <a:r>
              <a:rPr lang="hu-HU" sz="2400" b="1" dirty="0"/>
              <a:t> </a:t>
            </a:r>
            <a:r>
              <a:rPr lang="hu-HU" sz="2400" b="1" dirty="0" err="1"/>
              <a:t>state</a:t>
            </a:r>
            <a:r>
              <a:rPr lang="hu-HU" sz="2400" b="1" dirty="0"/>
              <a:t> is </a:t>
            </a:r>
            <a:r>
              <a:rPr lang="hu-HU" sz="2400" b="1" i="1" dirty="0" err="1"/>
              <a:t>not</a:t>
            </a:r>
            <a:r>
              <a:rPr lang="hu-HU" sz="2400" b="1" i="1" dirty="0"/>
              <a:t> </a:t>
            </a:r>
            <a:r>
              <a:rPr lang="hu-HU" sz="2400" b="1" i="1" dirty="0" err="1"/>
              <a:t>ideology</a:t>
            </a:r>
            <a:r>
              <a:rPr lang="hu-HU" sz="2400" b="1" i="1" dirty="0"/>
              <a:t> </a:t>
            </a:r>
            <a:r>
              <a:rPr lang="hu-HU" sz="2400" b="1" i="1" dirty="0" err="1"/>
              <a:t>driven</a:t>
            </a:r>
            <a:r>
              <a:rPr lang="hu-HU" sz="2400" b="1" dirty="0"/>
              <a:t>, </a:t>
            </a:r>
            <a:r>
              <a:rPr lang="hu-HU" sz="2400" b="1" dirty="0" err="1"/>
              <a:t>but</a:t>
            </a:r>
            <a:r>
              <a:rPr lang="hu-HU" sz="2400" b="1" dirty="0"/>
              <a:t> </a:t>
            </a:r>
            <a:r>
              <a:rPr lang="hu-HU" sz="2400" b="1" i="1" dirty="0" err="1"/>
              <a:t>ideology</a:t>
            </a:r>
            <a:r>
              <a:rPr lang="hu-HU" sz="2400" b="1" i="1" dirty="0"/>
              <a:t> </a:t>
            </a:r>
            <a:r>
              <a:rPr lang="hu-HU" sz="2400" b="1" i="1" dirty="0" err="1"/>
              <a:t>applying</a:t>
            </a:r>
            <a:r>
              <a:rPr lang="hu-HU" sz="2400" b="1" dirty="0" smtClean="0"/>
              <a:t>.</a:t>
            </a:r>
            <a:endParaRPr lang="hu-H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323528" y="555526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Illusions</a:t>
            </a:r>
          </a:p>
          <a:p>
            <a:endParaRPr lang="hu-HU" sz="2400" b="1" dirty="0" smtClean="0"/>
          </a:p>
          <a:p>
            <a:pPr>
              <a:buFont typeface="Wingdings" pitchFamily="2" charset="2"/>
              <a:buChar char="Ø"/>
            </a:pPr>
            <a:r>
              <a:rPr lang="en-US" sz="3200" b="1" dirty="0" smtClean="0"/>
              <a:t>  </a:t>
            </a:r>
            <a:r>
              <a:rPr lang="hu-HU" sz="3200" b="1" dirty="0" smtClean="0"/>
              <a:t>of </a:t>
            </a:r>
            <a:r>
              <a:rPr lang="hu-HU" sz="3200" b="1" dirty="0" err="1" smtClean="0"/>
              <a:t>linear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progress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towards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liberal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democracies</a:t>
            </a:r>
            <a:endParaRPr lang="hu-HU" sz="3200" b="1" dirty="0" smtClean="0"/>
          </a:p>
          <a:p>
            <a:r>
              <a:rPr lang="hu-HU" sz="3200" b="1" dirty="0" smtClean="0"/>
              <a:t>   </a:t>
            </a:r>
            <a:r>
              <a:rPr lang="hu-HU" sz="3200" b="1" dirty="0" err="1" smtClean="0"/>
              <a:t>after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the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change</a:t>
            </a:r>
            <a:r>
              <a:rPr lang="hu-HU" sz="3200" b="1" dirty="0" smtClean="0"/>
              <a:t> of </a:t>
            </a:r>
            <a:r>
              <a:rPr lang="hu-HU" sz="3200" b="1" dirty="0" err="1" smtClean="0"/>
              <a:t>the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political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regimes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in</a:t>
            </a:r>
            <a:r>
              <a:rPr lang="hu-HU" sz="3200" b="1" dirty="0" smtClean="0"/>
              <a:t> </a:t>
            </a:r>
          </a:p>
          <a:p>
            <a:r>
              <a:rPr lang="hu-HU" sz="3200" b="1" dirty="0" smtClean="0"/>
              <a:t>   1989-1990;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smtClean="0"/>
              <a:t>  </a:t>
            </a:r>
            <a:r>
              <a:rPr lang="hu-HU" sz="3200" b="1" dirty="0" err="1" smtClean="0"/>
              <a:t>that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any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regime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can</a:t>
            </a:r>
            <a:r>
              <a:rPr lang="hu-HU" sz="3200" b="1" dirty="0" smtClean="0"/>
              <a:t> be </a:t>
            </a:r>
            <a:r>
              <a:rPr lang="hu-HU" sz="3200" b="1" dirty="0" err="1" smtClean="0"/>
              <a:t>built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on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any</a:t>
            </a:r>
            <a:r>
              <a:rPr lang="hu-HU" sz="3200" b="1" dirty="0" smtClean="0"/>
              <a:t> </a:t>
            </a:r>
          </a:p>
          <a:p>
            <a:r>
              <a:rPr lang="hu-HU" sz="3200" b="1" dirty="0" smtClean="0"/>
              <a:t>    </a:t>
            </a:r>
            <a:r>
              <a:rPr lang="hu-HU" sz="3200" b="1" dirty="0" err="1" smtClean="0"/>
              <a:t>kind</a:t>
            </a:r>
            <a:r>
              <a:rPr lang="hu-HU" sz="3200" b="1" dirty="0" smtClean="0"/>
              <a:t> of </a:t>
            </a:r>
            <a:r>
              <a:rPr lang="hu-HU" sz="3200" b="1" dirty="0" err="1" smtClean="0"/>
              <a:t>ruins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of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communist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dictatorships</a:t>
            </a:r>
            <a:r>
              <a:rPr lang="hu-HU" sz="3200" b="1" dirty="0" smtClean="0"/>
              <a:t>. </a:t>
            </a:r>
          </a:p>
          <a:p>
            <a:endParaRPr lang="hu-HU" sz="3200" b="1" dirty="0" smtClean="0"/>
          </a:p>
          <a:p>
            <a:r>
              <a:rPr lang="en-US" sz="3200" b="1" dirty="0" smtClean="0"/>
              <a:t>Transitional systems or terminal station</a:t>
            </a:r>
            <a:r>
              <a:rPr lang="hu-HU" sz="3200" b="1" dirty="0" smtClean="0"/>
              <a:t>s</a:t>
            </a:r>
            <a:r>
              <a:rPr lang="en-US" sz="3200" b="1" dirty="0" smtClean="0"/>
              <a:t>?</a:t>
            </a:r>
            <a:endParaRPr lang="hu-H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59257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251520" y="267494"/>
            <a:ext cx="857733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endParaRPr lang="hu-HU" sz="2800" dirty="0" smtClean="0"/>
          </a:p>
          <a:p>
            <a:pPr marL="457200" indent="-457200"/>
            <a:r>
              <a:rPr lang="hu-HU" sz="2400" b="1" dirty="0"/>
              <a:t>9</a:t>
            </a:r>
            <a:r>
              <a:rPr lang="hu-HU" sz="2400" b="1" dirty="0" smtClean="0"/>
              <a:t>.) </a:t>
            </a:r>
            <a:r>
              <a:rPr lang="hu-HU" sz="2400" b="1" dirty="0"/>
              <a:t>P</a:t>
            </a:r>
            <a:r>
              <a:rPr lang="en-US" sz="2400" b="1" dirty="0" err="1"/>
              <a:t>ublic</a:t>
            </a:r>
            <a:r>
              <a:rPr lang="en-US" sz="2400" b="1" dirty="0"/>
              <a:t> interest is</a:t>
            </a:r>
            <a:r>
              <a:rPr lang="hu-HU" sz="2400" b="1" dirty="0"/>
              <a:t> </a:t>
            </a:r>
            <a:r>
              <a:rPr lang="hu-HU" sz="2400" b="1" dirty="0" err="1"/>
              <a:t>systematically</a:t>
            </a:r>
            <a:r>
              <a:rPr lang="en-US" sz="2400" b="1" dirty="0"/>
              <a:t> subverted to private interest</a:t>
            </a:r>
            <a:r>
              <a:rPr lang="hu-HU" sz="2400" b="1" dirty="0"/>
              <a:t>;</a:t>
            </a:r>
            <a:r>
              <a:rPr lang="en-US" sz="2400" b="1" dirty="0"/>
              <a:t> decision</a:t>
            </a:r>
            <a:r>
              <a:rPr lang="hu-HU" sz="2400" b="1" dirty="0"/>
              <a:t>s</a:t>
            </a:r>
            <a:r>
              <a:rPr lang="en-US" sz="2400" b="1" dirty="0"/>
              <a:t> concern power</a:t>
            </a:r>
            <a:r>
              <a:rPr lang="hu-HU" sz="2400" b="1" dirty="0"/>
              <a:t> </a:t>
            </a:r>
            <a:r>
              <a:rPr lang="hu-HU" sz="2400" b="1" dirty="0" err="1"/>
              <a:t>concentration</a:t>
            </a:r>
            <a:r>
              <a:rPr lang="en-US" sz="2400" b="1" dirty="0"/>
              <a:t> and</a:t>
            </a:r>
            <a:r>
              <a:rPr lang="hu-HU" sz="2400" b="1" dirty="0"/>
              <a:t> </a:t>
            </a:r>
            <a:r>
              <a:rPr lang="hu-HU" sz="2400" b="1" dirty="0" err="1"/>
              <a:t>the</a:t>
            </a:r>
            <a:r>
              <a:rPr lang="hu-HU" sz="2400" b="1" dirty="0"/>
              <a:t> </a:t>
            </a:r>
            <a:r>
              <a:rPr lang="en-US" sz="2400" b="1" dirty="0"/>
              <a:t>wealth</a:t>
            </a:r>
            <a:r>
              <a:rPr lang="hu-HU" sz="2400" b="1" dirty="0"/>
              <a:t> of </a:t>
            </a:r>
            <a:r>
              <a:rPr lang="hu-HU" sz="2400" b="1" dirty="0" err="1"/>
              <a:t>the</a:t>
            </a:r>
            <a:r>
              <a:rPr lang="hu-HU" sz="2400" b="1" dirty="0"/>
              <a:t> </a:t>
            </a:r>
            <a:r>
              <a:rPr lang="hu-HU" sz="2400" b="1" dirty="0" err="1"/>
              <a:t>adopted</a:t>
            </a:r>
            <a:r>
              <a:rPr lang="hu-HU" sz="2400" b="1" dirty="0"/>
              <a:t> </a:t>
            </a:r>
            <a:r>
              <a:rPr lang="hu-HU" sz="2400" b="1" dirty="0" err="1"/>
              <a:t>political</a:t>
            </a:r>
            <a:r>
              <a:rPr lang="hu-HU" sz="2400" b="1" dirty="0"/>
              <a:t> </a:t>
            </a:r>
            <a:r>
              <a:rPr lang="hu-HU" sz="2400" b="1" dirty="0" err="1"/>
              <a:t>family</a:t>
            </a:r>
            <a:r>
              <a:rPr lang="en-US" sz="2400" b="1" dirty="0"/>
              <a:t> at the same time</a:t>
            </a:r>
            <a:r>
              <a:rPr lang="hu-HU" sz="2400" b="1" dirty="0"/>
              <a:t>.  </a:t>
            </a:r>
            <a:r>
              <a:rPr lang="en-US" sz="2400" b="1" dirty="0"/>
              <a:t>The</a:t>
            </a:r>
            <a:r>
              <a:rPr lang="hu-HU" sz="2400" b="1" dirty="0"/>
              <a:t> „</a:t>
            </a:r>
            <a:r>
              <a:rPr lang="en-US" sz="2400" b="1" dirty="0"/>
              <a:t>rule of law” </a:t>
            </a:r>
            <a:r>
              <a:rPr lang="hu-HU" sz="2400" b="1" dirty="0"/>
              <a:t>is </a:t>
            </a:r>
            <a:r>
              <a:rPr lang="en-US" sz="2400" b="1" dirty="0"/>
              <a:t>substitute</a:t>
            </a:r>
            <a:r>
              <a:rPr lang="hu-HU" sz="2400" b="1" dirty="0"/>
              <a:t>d </a:t>
            </a:r>
            <a:r>
              <a:rPr lang="hu-HU" sz="2400" b="1" dirty="0" err="1"/>
              <a:t>by</a:t>
            </a:r>
            <a:r>
              <a:rPr lang="en-US" sz="2400" b="1" dirty="0"/>
              <a:t> the </a:t>
            </a:r>
            <a:r>
              <a:rPr lang="en-US" sz="2400" b="1" i="1" dirty="0"/>
              <a:t>„</a:t>
            </a:r>
            <a:r>
              <a:rPr lang="hu-HU" sz="2400" b="1" i="1" dirty="0" err="1"/>
              <a:t>law</a:t>
            </a:r>
            <a:r>
              <a:rPr lang="hu-HU" sz="2400" b="1" i="1" dirty="0"/>
              <a:t> of </a:t>
            </a:r>
            <a:r>
              <a:rPr lang="hu-HU" sz="2400" b="1" i="1" dirty="0" err="1"/>
              <a:t>rule</a:t>
            </a:r>
            <a:r>
              <a:rPr lang="hu-HU" sz="2400" b="1" i="1" dirty="0"/>
              <a:t>”. </a:t>
            </a:r>
            <a:r>
              <a:rPr lang="hu-HU" sz="2400" b="1" i="1" dirty="0" err="1"/>
              <a:t>Custom-tailored</a:t>
            </a:r>
            <a:r>
              <a:rPr lang="hu-HU" sz="2400" b="1" i="1" dirty="0"/>
              <a:t> </a:t>
            </a:r>
            <a:r>
              <a:rPr lang="hu-HU" sz="2400" b="1" i="1" dirty="0" err="1"/>
              <a:t>parliament</a:t>
            </a:r>
            <a:r>
              <a:rPr lang="hu-HU" sz="2400" b="1" i="1" dirty="0"/>
              <a:t> and </a:t>
            </a:r>
            <a:r>
              <a:rPr lang="hu-HU" sz="2400" b="1" i="1" dirty="0" err="1"/>
              <a:t>selective</a:t>
            </a:r>
            <a:r>
              <a:rPr lang="hu-HU" sz="2400" b="1" i="1" dirty="0"/>
              <a:t> </a:t>
            </a:r>
            <a:r>
              <a:rPr lang="hu-HU" sz="2400" b="1" i="1" dirty="0" err="1"/>
              <a:t>law-enforcement</a:t>
            </a:r>
            <a:r>
              <a:rPr lang="hu-HU" sz="2400" b="1" i="1" dirty="0" smtClean="0"/>
              <a:t>.</a:t>
            </a:r>
            <a:endParaRPr lang="en-US" sz="2400" b="1" dirty="0" smtClean="0"/>
          </a:p>
          <a:p>
            <a:pPr marL="457200" indent="-457200"/>
            <a:endParaRPr lang="hu-HU" sz="2400" dirty="0" smtClean="0"/>
          </a:p>
          <a:p>
            <a:pPr marL="457200" indent="-457200"/>
            <a:r>
              <a:rPr lang="hu-HU" sz="2400" b="1" dirty="0" smtClean="0"/>
              <a:t>10.) </a:t>
            </a:r>
            <a:r>
              <a:rPr lang="en-US" sz="2400" b="1" dirty="0" smtClean="0"/>
              <a:t>The Mafia </a:t>
            </a:r>
            <a:r>
              <a:rPr lang="hu-HU" sz="2400" b="1" dirty="0" smtClean="0"/>
              <a:t>s</a:t>
            </a:r>
            <a:r>
              <a:rPr lang="en-US" sz="2400" b="1" dirty="0" err="1" smtClean="0"/>
              <a:t>tate</a:t>
            </a:r>
            <a:r>
              <a:rPr lang="en-US" sz="2400" b="1" dirty="0" smtClean="0"/>
              <a:t> is compelled to </a:t>
            </a:r>
            <a:r>
              <a:rPr lang="en-US" sz="2400" b="1" i="1" dirty="0" smtClean="0"/>
              <a:t>bridge the gap between the sociological nature and legality</a:t>
            </a:r>
            <a:r>
              <a:rPr lang="hu-HU" sz="2400" b="1" i="1" dirty="0" smtClean="0"/>
              <a:t> </a:t>
            </a:r>
            <a:r>
              <a:rPr lang="en-US" sz="2400" b="1" i="1" dirty="0" smtClean="0"/>
              <a:t>of autocratic rule with</a:t>
            </a:r>
            <a:r>
              <a:rPr lang="hu-HU" sz="2400" b="1" i="1" dirty="0" smtClean="0"/>
              <a:t> </a:t>
            </a:r>
            <a:r>
              <a:rPr lang="hu-HU" sz="2400" b="1" i="1" dirty="0" err="1" smtClean="0"/>
              <a:t>quasi-</a:t>
            </a:r>
            <a:r>
              <a:rPr lang="en-US" sz="2400" b="1" i="1" dirty="0" smtClean="0"/>
              <a:t>democratic procedures</a:t>
            </a:r>
            <a:r>
              <a:rPr lang="en-US" sz="2400" b="1" dirty="0" smtClean="0"/>
              <a:t> by restricting civil rights and electoral </a:t>
            </a:r>
            <a:r>
              <a:rPr lang="hu-HU" sz="2400" b="1" dirty="0" err="1" smtClean="0"/>
              <a:t>rules</a:t>
            </a:r>
            <a:r>
              <a:rPr lang="en-US" sz="2400" b="1" dirty="0" smtClean="0"/>
              <a:t>. It is neither a liberal democracy, nor a dictatorship based purely on coercion.</a:t>
            </a:r>
            <a:endParaRPr lang="hu-HU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548128" y="192291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400" b="1" dirty="0" err="1" smtClean="0"/>
              <a:t>Thank</a:t>
            </a:r>
            <a:r>
              <a:rPr lang="hu-HU" sz="4400" b="1" dirty="0" smtClean="0"/>
              <a:t> </a:t>
            </a:r>
            <a:r>
              <a:rPr lang="hu-HU" sz="4400" b="1" dirty="0" err="1" smtClean="0"/>
              <a:t>you</a:t>
            </a:r>
            <a:r>
              <a:rPr lang="hu-HU" sz="4400" b="1" dirty="0" smtClean="0"/>
              <a:t> </a:t>
            </a:r>
            <a:r>
              <a:rPr lang="hu-HU" sz="4400" b="1" dirty="0" err="1" smtClean="0"/>
              <a:t>for</a:t>
            </a:r>
            <a:r>
              <a:rPr lang="hu-HU" sz="4400" b="1" dirty="0" smtClean="0"/>
              <a:t> </a:t>
            </a:r>
            <a:r>
              <a:rPr lang="hu-HU" sz="4400" b="1" dirty="0" err="1" smtClean="0"/>
              <a:t>your</a:t>
            </a:r>
            <a:r>
              <a:rPr lang="hu-HU" sz="4400" b="1" dirty="0" smtClean="0"/>
              <a:t> </a:t>
            </a:r>
            <a:r>
              <a:rPr lang="hu-HU" sz="4400" b="1" dirty="0" err="1" smtClean="0"/>
              <a:t>attention</a:t>
            </a:r>
            <a:r>
              <a:rPr lang="hu-HU" sz="4400" b="1" dirty="0" smtClean="0"/>
              <a:t>!</a:t>
            </a:r>
            <a:endParaRPr lang="hu-HU" sz="4400" b="1" dirty="0"/>
          </a:p>
        </p:txBody>
      </p:sp>
      <p:pic>
        <p:nvPicPr>
          <p:cNvPr id="3" name="Tartalom helye 3" descr="Orbanized crim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48128" y="912256"/>
            <a:ext cx="8208911" cy="417646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 smtClean="0"/>
              <a:t>Regimes</a:t>
            </a:r>
            <a:r>
              <a:rPr lang="hu-HU" sz="3200" b="1" dirty="0" smtClean="0"/>
              <a:t>: </a:t>
            </a:r>
            <a:br>
              <a:rPr lang="hu-HU" sz="3200" b="1" dirty="0" smtClean="0"/>
            </a:br>
            <a:r>
              <a:rPr lang="hu-HU" sz="3200" b="1" dirty="0" smtClean="0"/>
              <a:t>1. Hungary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4016970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2483768" y="1645508"/>
            <a:ext cx="36004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 flipH="1" flipV="1">
            <a:off x="3203848" y="2715766"/>
            <a:ext cx="822950" cy="8477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/>
          <p:nvPr/>
        </p:nvCxnSpPr>
        <p:spPr>
          <a:xfrm>
            <a:off x="2555778" y="1645509"/>
            <a:ext cx="1471021" cy="115502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3779912" y="1675588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1990-1998</a:t>
            </a:r>
            <a:endParaRPr lang="hu-HU" sz="1050" b="1" dirty="0"/>
          </a:p>
        </p:txBody>
      </p:sp>
      <p:cxnSp>
        <p:nvCxnSpPr>
          <p:cNvPr id="49" name="Egyenes összekötő nyíllal 48"/>
          <p:cNvCxnSpPr/>
          <p:nvPr/>
        </p:nvCxnSpPr>
        <p:spPr>
          <a:xfrm>
            <a:off x="3275856" y="2715766"/>
            <a:ext cx="1008112" cy="1512167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zövegdoboz 50"/>
          <p:cNvSpPr txBox="1"/>
          <p:nvPr/>
        </p:nvSpPr>
        <p:spPr>
          <a:xfrm rot="2201740">
            <a:off x="3090228" y="2043231"/>
            <a:ext cx="83015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1998-2002</a:t>
            </a:r>
          </a:p>
        </p:txBody>
      </p:sp>
      <p:sp>
        <p:nvSpPr>
          <p:cNvPr id="52" name="Szövegdoboz 51"/>
          <p:cNvSpPr txBox="1"/>
          <p:nvPr/>
        </p:nvSpPr>
        <p:spPr>
          <a:xfrm rot="317266">
            <a:off x="3317778" y="2725673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2002-2010</a:t>
            </a:r>
          </a:p>
        </p:txBody>
      </p:sp>
      <p:sp>
        <p:nvSpPr>
          <p:cNvPr id="66" name="Szövegdoboz 65"/>
          <p:cNvSpPr txBox="1"/>
          <p:nvPr/>
        </p:nvSpPr>
        <p:spPr>
          <a:xfrm rot="3244435">
            <a:off x="3766150" y="3495374"/>
            <a:ext cx="5361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2010-</a:t>
            </a:r>
          </a:p>
        </p:txBody>
      </p:sp>
    </p:spTree>
    <p:extLst>
      <p:ext uri="{BB962C8B-B14F-4D97-AF65-F5344CB8AC3E}">
        <p14:creationId xmlns:p14="http://schemas.microsoft.com/office/powerpoint/2010/main" val="162736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hu-HU" sz="3200" b="1" dirty="0" smtClean="0"/>
              <a:t>2. </a:t>
            </a:r>
            <a:r>
              <a:rPr lang="hu-HU" sz="3200" b="1" dirty="0" err="1" smtClean="0"/>
              <a:t>Poland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361481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2771800" y="1741770"/>
            <a:ext cx="3312368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3903354" y="1525746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1990-2015</a:t>
            </a:r>
            <a:endParaRPr lang="hu-HU" sz="1050" b="1" dirty="0"/>
          </a:p>
        </p:txBody>
      </p:sp>
      <p:sp>
        <p:nvSpPr>
          <p:cNvPr id="51" name="Szövegdoboz 50"/>
          <p:cNvSpPr txBox="1"/>
          <p:nvPr/>
        </p:nvSpPr>
        <p:spPr>
          <a:xfrm>
            <a:off x="2915816" y="1810057"/>
            <a:ext cx="75165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2015-</a:t>
            </a:r>
          </a:p>
        </p:txBody>
      </p:sp>
      <p:cxnSp>
        <p:nvCxnSpPr>
          <p:cNvPr id="14" name="Egyenes összekötő nyíllal 13"/>
          <p:cNvCxnSpPr/>
          <p:nvPr/>
        </p:nvCxnSpPr>
        <p:spPr>
          <a:xfrm>
            <a:off x="2843808" y="1851670"/>
            <a:ext cx="720080" cy="0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858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hu-HU" sz="3200" b="1" dirty="0" smtClean="0"/>
              <a:t>3. </a:t>
            </a:r>
            <a:r>
              <a:rPr lang="hu-HU" sz="3200" b="1" dirty="0" err="1" smtClean="0"/>
              <a:t>Romania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6934575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3491880" y="1645508"/>
            <a:ext cx="2651825" cy="143029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 rot="19941503">
            <a:off x="4516076" y="1949684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1990-2002</a:t>
            </a:r>
            <a:endParaRPr lang="hu-HU" sz="1050" b="1" dirty="0"/>
          </a:p>
        </p:txBody>
      </p:sp>
      <p:sp>
        <p:nvSpPr>
          <p:cNvPr id="51" name="Szövegdoboz 50"/>
          <p:cNvSpPr txBox="1"/>
          <p:nvPr/>
        </p:nvSpPr>
        <p:spPr>
          <a:xfrm rot="3022291">
            <a:off x="3144898" y="2787050"/>
            <a:ext cx="8654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2002 -  </a:t>
            </a:r>
          </a:p>
        </p:txBody>
      </p:sp>
      <p:cxnSp>
        <p:nvCxnSpPr>
          <p:cNvPr id="23" name="Egyenes összekötő nyíllal 22"/>
          <p:cNvCxnSpPr/>
          <p:nvPr/>
        </p:nvCxnSpPr>
        <p:spPr>
          <a:xfrm flipH="1" flipV="1">
            <a:off x="3203848" y="2643758"/>
            <a:ext cx="288032" cy="36004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73456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hu-HU" sz="3200" b="1" dirty="0" smtClean="0"/>
              <a:t>4. </a:t>
            </a:r>
            <a:r>
              <a:rPr lang="hu-HU" sz="3200" b="1" dirty="0" err="1" smtClean="0"/>
              <a:t>Ukraine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7767663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5076056" y="1645509"/>
            <a:ext cx="1067648" cy="494193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 rot="20109582">
            <a:off x="5193750" y="1623947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1990-1994</a:t>
            </a:r>
            <a:endParaRPr lang="hu-HU" sz="1050" b="1" dirty="0"/>
          </a:p>
        </p:txBody>
      </p:sp>
      <p:cxnSp>
        <p:nvCxnSpPr>
          <p:cNvPr id="49" name="Egyenes összekötő nyíllal 48"/>
          <p:cNvCxnSpPr/>
          <p:nvPr/>
        </p:nvCxnSpPr>
        <p:spPr>
          <a:xfrm flipH="1">
            <a:off x="4465106" y="2139702"/>
            <a:ext cx="694490" cy="140616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nyíllal 22"/>
          <p:cNvCxnSpPr/>
          <p:nvPr/>
        </p:nvCxnSpPr>
        <p:spPr>
          <a:xfrm flipH="1" flipV="1">
            <a:off x="3707904" y="2645345"/>
            <a:ext cx="789298" cy="8646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/>
          <p:nvPr/>
        </p:nvCxnSpPr>
        <p:spPr>
          <a:xfrm>
            <a:off x="3607056" y="2762790"/>
            <a:ext cx="820928" cy="84058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/>
          <p:cNvSpPr txBox="1"/>
          <p:nvPr/>
        </p:nvSpPr>
        <p:spPr>
          <a:xfrm rot="18000000">
            <a:off x="4288655" y="2579995"/>
            <a:ext cx="99711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1994-2004</a:t>
            </a:r>
            <a:endParaRPr lang="hu-HU" sz="1050" b="1" dirty="0"/>
          </a:p>
        </p:txBody>
      </p:sp>
      <p:sp>
        <p:nvSpPr>
          <p:cNvPr id="14" name="Szövegdoboz 13"/>
          <p:cNvSpPr txBox="1"/>
          <p:nvPr/>
        </p:nvSpPr>
        <p:spPr>
          <a:xfrm rot="2888853">
            <a:off x="3831733" y="2927137"/>
            <a:ext cx="7975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2004-2009</a:t>
            </a:r>
            <a:endParaRPr lang="hu-HU" sz="1050" b="1" dirty="0"/>
          </a:p>
        </p:txBody>
      </p:sp>
      <p:sp>
        <p:nvSpPr>
          <p:cNvPr id="27" name="Szövegdoboz 26"/>
          <p:cNvSpPr txBox="1"/>
          <p:nvPr/>
        </p:nvSpPr>
        <p:spPr>
          <a:xfrm rot="2888853">
            <a:off x="3668554" y="2999145"/>
            <a:ext cx="7975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2009-2014</a:t>
            </a:r>
            <a:endParaRPr lang="hu-HU" sz="1050" b="1" dirty="0"/>
          </a:p>
        </p:txBody>
      </p:sp>
      <p:cxnSp>
        <p:nvCxnSpPr>
          <p:cNvPr id="28" name="Egyenes összekötő nyíllal 27"/>
          <p:cNvCxnSpPr/>
          <p:nvPr/>
        </p:nvCxnSpPr>
        <p:spPr>
          <a:xfrm flipH="1" flipV="1">
            <a:off x="3491880" y="2859190"/>
            <a:ext cx="789298" cy="8646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zövegdoboz 28"/>
          <p:cNvSpPr txBox="1"/>
          <p:nvPr/>
        </p:nvSpPr>
        <p:spPr>
          <a:xfrm rot="2888853">
            <a:off x="3615709" y="3186583"/>
            <a:ext cx="7975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2014-2015</a:t>
            </a:r>
            <a:endParaRPr lang="hu-HU" sz="1050" b="1" dirty="0"/>
          </a:p>
        </p:txBody>
      </p:sp>
      <p:cxnSp>
        <p:nvCxnSpPr>
          <p:cNvPr id="30" name="Egyenes összekötő nyíllal 29"/>
          <p:cNvCxnSpPr/>
          <p:nvPr/>
        </p:nvCxnSpPr>
        <p:spPr>
          <a:xfrm>
            <a:off x="3463040" y="3022236"/>
            <a:ext cx="532896" cy="55762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zövegdoboz 30"/>
          <p:cNvSpPr txBox="1"/>
          <p:nvPr/>
        </p:nvSpPr>
        <p:spPr>
          <a:xfrm rot="2888853">
            <a:off x="3524538" y="3258591"/>
            <a:ext cx="7975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2015-</a:t>
            </a:r>
            <a:endParaRPr lang="hu-HU" sz="1050" b="1" dirty="0"/>
          </a:p>
        </p:txBody>
      </p:sp>
    </p:spTree>
    <p:extLst>
      <p:ext uri="{BB962C8B-B14F-4D97-AF65-F5344CB8AC3E}">
        <p14:creationId xmlns:p14="http://schemas.microsoft.com/office/powerpoint/2010/main" val="40838698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hu-HU" sz="3200" b="1" dirty="0" smtClean="0"/>
              <a:t>5. </a:t>
            </a:r>
            <a:r>
              <a:rPr lang="hu-HU" sz="3200" b="1" dirty="0" err="1" smtClean="0"/>
              <a:t>Russia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5472354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3851920" y="1645508"/>
            <a:ext cx="2291783" cy="71021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 rot="20604840">
            <a:off x="4248553" y="2065217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00" b="1" dirty="0" smtClean="0"/>
              <a:t>1991-1999</a:t>
            </a:r>
            <a:endParaRPr lang="hu-HU" sz="1000" b="1" dirty="0"/>
          </a:p>
        </p:txBody>
      </p:sp>
      <p:sp>
        <p:nvSpPr>
          <p:cNvPr id="51" name="Szövegdoboz 50"/>
          <p:cNvSpPr txBox="1"/>
          <p:nvPr/>
        </p:nvSpPr>
        <p:spPr>
          <a:xfrm rot="18320497">
            <a:off x="3488121" y="2535924"/>
            <a:ext cx="7672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00" b="1" dirty="0" smtClean="0"/>
              <a:t>1999-2003</a:t>
            </a:r>
          </a:p>
        </p:txBody>
      </p:sp>
      <p:cxnSp>
        <p:nvCxnSpPr>
          <p:cNvPr id="23" name="Egyenes összekötő nyíllal 22"/>
          <p:cNvCxnSpPr/>
          <p:nvPr/>
        </p:nvCxnSpPr>
        <p:spPr>
          <a:xfrm flipH="1">
            <a:off x="3491880" y="2362804"/>
            <a:ext cx="406477" cy="568986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>
            <a:off x="3491880" y="2859782"/>
            <a:ext cx="792088" cy="136815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zövegdoboz 12"/>
          <p:cNvSpPr txBox="1"/>
          <p:nvPr/>
        </p:nvSpPr>
        <p:spPr>
          <a:xfrm rot="3603855">
            <a:off x="3694420" y="3418572"/>
            <a:ext cx="7672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00" b="1" dirty="0" smtClean="0"/>
              <a:t>2003-</a:t>
            </a:r>
          </a:p>
        </p:txBody>
      </p:sp>
    </p:spTree>
    <p:extLst>
      <p:ext uri="{BB962C8B-B14F-4D97-AF65-F5344CB8AC3E}">
        <p14:creationId xmlns:p14="http://schemas.microsoft.com/office/powerpoint/2010/main" val="3016059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hu-HU" sz="3200" b="1" dirty="0" smtClean="0"/>
              <a:t>6. </a:t>
            </a:r>
            <a:r>
              <a:rPr lang="hu-HU" sz="3200" b="1" dirty="0" err="1" smtClean="0"/>
              <a:t>Uzbekistan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7668420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4375041" y="1645508"/>
            <a:ext cx="1768662" cy="251041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 rot="18608504">
            <a:off x="4709137" y="2617826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1991-</a:t>
            </a:r>
            <a:endParaRPr lang="hu-HU" sz="1050" b="1" dirty="0"/>
          </a:p>
        </p:txBody>
      </p:sp>
    </p:spTree>
    <p:extLst>
      <p:ext uri="{BB962C8B-B14F-4D97-AF65-F5344CB8AC3E}">
        <p14:creationId xmlns:p14="http://schemas.microsoft.com/office/powerpoint/2010/main" val="22005339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hu-HU" sz="3200" b="1" dirty="0"/>
              <a:t>7</a:t>
            </a:r>
            <a:r>
              <a:rPr lang="hu-HU" sz="3200" b="1" dirty="0" smtClean="0"/>
              <a:t>. </a:t>
            </a:r>
            <a:r>
              <a:rPr lang="hu-HU" sz="3200" b="1" dirty="0" err="1" smtClean="0"/>
              <a:t>China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2894111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5186751" y="1645509"/>
            <a:ext cx="956955" cy="135829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 rot="18608504">
            <a:off x="5213193" y="1983726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</a:t>
            </a:r>
            <a:endParaRPr lang="hu-HU" sz="1050" b="1" dirty="0"/>
          </a:p>
        </p:txBody>
      </p:sp>
    </p:spTree>
    <p:extLst>
      <p:ext uri="{BB962C8B-B14F-4D97-AF65-F5344CB8AC3E}">
        <p14:creationId xmlns:p14="http://schemas.microsoft.com/office/powerpoint/2010/main" val="1039701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51470"/>
            <a:ext cx="8229600" cy="576064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P</a:t>
            </a:r>
            <a:r>
              <a:rPr lang="en-US" sz="3200" b="1" dirty="0" err="1" smtClean="0"/>
              <a:t>roliferation</a:t>
            </a:r>
            <a:r>
              <a:rPr lang="en-US" sz="3200" b="1" dirty="0" smtClean="0"/>
              <a:t> of </a:t>
            </a:r>
            <a:r>
              <a:rPr lang="hu-HU" sz="3200" b="1" dirty="0" err="1"/>
              <a:t>p</a:t>
            </a:r>
            <a:r>
              <a:rPr lang="hu-HU" sz="3200" b="1" dirty="0" err="1" smtClean="0"/>
              <a:t>olitical</a:t>
            </a:r>
            <a:r>
              <a:rPr lang="hu-HU" sz="3200" b="1" dirty="0" smtClean="0"/>
              <a:t> </a:t>
            </a:r>
            <a:r>
              <a:rPr lang="hu-HU" sz="3200" b="1" dirty="0"/>
              <a:t>r</a:t>
            </a:r>
            <a:r>
              <a:rPr lang="en-US" sz="3200" b="1" dirty="0" err="1" smtClean="0"/>
              <a:t>egime</a:t>
            </a:r>
            <a:r>
              <a:rPr lang="en-US" sz="3200" b="1" dirty="0" smtClean="0"/>
              <a:t> </a:t>
            </a:r>
            <a:r>
              <a:rPr lang="hu-HU" sz="3200" b="1" dirty="0" err="1" smtClean="0"/>
              <a:t>categories</a:t>
            </a:r>
            <a:endParaRPr lang="hu-HU" sz="3200" dirty="0"/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58191"/>
              </p:ext>
            </p:extLst>
          </p:nvPr>
        </p:nvGraphicFramePr>
        <p:xfrm>
          <a:off x="395536" y="627534"/>
          <a:ext cx="8424936" cy="38993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/>
                <a:gridCol w="2808312"/>
                <a:gridCol w="2808312"/>
              </a:tblGrid>
              <a:tr h="516057">
                <a:tc>
                  <a:txBody>
                    <a:bodyPr/>
                    <a:lstStyle/>
                    <a:p>
                      <a:r>
                        <a:rPr lang="hu-HU" b="1" i="0" dirty="0" err="1" smtClean="0"/>
                        <a:t>Liberal</a:t>
                      </a:r>
                      <a:r>
                        <a:rPr lang="hu-HU" b="1" i="0" dirty="0" smtClean="0"/>
                        <a:t> </a:t>
                      </a:r>
                      <a:r>
                        <a:rPr lang="hu-HU" b="1" i="0" dirty="0" err="1" smtClean="0"/>
                        <a:t>democracies</a:t>
                      </a:r>
                      <a:endParaRPr lang="hu-HU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i="0" dirty="0" err="1" smtClean="0"/>
                        <a:t>Hybrid</a:t>
                      </a:r>
                      <a:r>
                        <a:rPr lang="hu-HU" b="1" i="0" dirty="0" smtClean="0"/>
                        <a:t> </a:t>
                      </a:r>
                      <a:r>
                        <a:rPr lang="hu-HU" b="1" i="0" dirty="0" err="1" smtClean="0"/>
                        <a:t>regimes</a:t>
                      </a:r>
                      <a:endParaRPr lang="hu-HU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i="0" dirty="0" err="1" smtClean="0"/>
                        <a:t>Dictatorships</a:t>
                      </a:r>
                      <a:endParaRPr lang="hu-HU" b="1" i="0" dirty="0"/>
                    </a:p>
                  </a:txBody>
                  <a:tcPr/>
                </a:tc>
              </a:tr>
              <a:tr h="3300365"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Representative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democracies</a:t>
                      </a:r>
                      <a:r>
                        <a:rPr lang="hu-HU" b="1" dirty="0" smtClean="0"/>
                        <a:t> (</a:t>
                      </a:r>
                      <a:r>
                        <a:rPr lang="hu-HU" b="1" dirty="0" err="1" smtClean="0"/>
                        <a:t>consensual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or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majoritarian</a:t>
                      </a:r>
                      <a:r>
                        <a:rPr lang="hu-HU" b="1" dirty="0" smtClean="0"/>
                        <a:t>):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b="1" i="0" dirty="0" smtClean="0"/>
                        <a:t>polyarchy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b="1" i="0" dirty="0" err="1" smtClean="0"/>
                        <a:t>participator</a:t>
                      </a:r>
                      <a:r>
                        <a:rPr lang="hu-HU" b="1" i="0" baseline="0" dirty="0" err="1" smtClean="0"/>
                        <a:t>y</a:t>
                      </a:r>
                      <a:r>
                        <a:rPr lang="hu-HU" b="1" i="0" baseline="0" dirty="0" smtClean="0"/>
                        <a:t> </a:t>
                      </a:r>
                      <a:r>
                        <a:rPr lang="hu-HU" b="1" i="0" baseline="0" dirty="0" err="1" smtClean="0"/>
                        <a:t>democracy</a:t>
                      </a:r>
                      <a:endParaRPr lang="hu-HU" b="1" i="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b="1" i="0" dirty="0" err="1" smtClean="0"/>
                        <a:t>deliberative</a:t>
                      </a:r>
                      <a:r>
                        <a:rPr lang="hu-HU" b="1" i="0" baseline="0" dirty="0" smtClean="0"/>
                        <a:t> </a:t>
                      </a:r>
                      <a:r>
                        <a:rPr lang="hu-HU" b="1" i="0" baseline="0" dirty="0" err="1" smtClean="0"/>
                        <a:t>democracy</a:t>
                      </a:r>
                      <a:endParaRPr lang="hu-HU" b="1" i="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b="1" i="0" baseline="0" dirty="0" err="1" smtClean="0"/>
                        <a:t>elitist</a:t>
                      </a:r>
                      <a:r>
                        <a:rPr lang="hu-HU" b="1" i="0" baseline="0" dirty="0" smtClean="0"/>
                        <a:t> </a:t>
                      </a:r>
                      <a:r>
                        <a:rPr lang="hu-HU" b="1" i="0" baseline="0" dirty="0" err="1" smtClean="0"/>
                        <a:t>democracy</a:t>
                      </a:r>
                      <a:endParaRPr lang="hu-HU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smtClean="0"/>
                        <a:t>Mixed </a:t>
                      </a:r>
                      <a:r>
                        <a:rPr lang="hu-HU" b="1" dirty="0" err="1" smtClean="0"/>
                        <a:t>regimes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between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democracy</a:t>
                      </a:r>
                      <a:r>
                        <a:rPr lang="hu-HU" b="1" dirty="0" smtClean="0"/>
                        <a:t> and </a:t>
                      </a:r>
                      <a:r>
                        <a:rPr lang="hu-HU" b="1" dirty="0" err="1" smtClean="0"/>
                        <a:t>dictatorship</a:t>
                      </a:r>
                      <a:r>
                        <a:rPr lang="hu-HU" b="1" dirty="0" smtClean="0"/>
                        <a:t>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b="1" dirty="0" err="1" smtClean="0"/>
                        <a:t>democradura</a:t>
                      </a:r>
                      <a:endParaRPr lang="hu-HU" b="1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b="1" dirty="0" err="1" smtClean="0"/>
                        <a:t>semi-democracy</a:t>
                      </a:r>
                      <a:endParaRPr lang="hu-HU" b="1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b="1" dirty="0" err="1" smtClean="0"/>
                        <a:t>electoral</a:t>
                      </a:r>
                      <a:r>
                        <a:rPr lang="hu-HU" b="1" baseline="0" dirty="0" smtClean="0"/>
                        <a:t> </a:t>
                      </a:r>
                      <a:r>
                        <a:rPr lang="hu-HU" b="1" baseline="0" dirty="0" err="1" smtClean="0"/>
                        <a:t>democracy</a:t>
                      </a:r>
                      <a:endParaRPr lang="hu-HU" b="1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b="1" baseline="0" dirty="0" err="1" smtClean="0"/>
                        <a:t>delegative</a:t>
                      </a:r>
                      <a:r>
                        <a:rPr lang="hu-HU" b="1" baseline="0" dirty="0" smtClean="0"/>
                        <a:t> </a:t>
                      </a:r>
                      <a:r>
                        <a:rPr lang="hu-HU" b="1" baseline="0" dirty="0" err="1" smtClean="0"/>
                        <a:t>democracy</a:t>
                      </a:r>
                      <a:endParaRPr lang="hu-HU" b="1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b="1" dirty="0" err="1" smtClean="0"/>
                        <a:t>defective</a:t>
                      </a:r>
                      <a:r>
                        <a:rPr lang="hu-HU" b="1" baseline="0" dirty="0" smtClean="0"/>
                        <a:t> </a:t>
                      </a:r>
                      <a:r>
                        <a:rPr lang="hu-HU" b="1" baseline="0" dirty="0" err="1" smtClean="0"/>
                        <a:t>democracy</a:t>
                      </a:r>
                      <a:endParaRPr lang="hu-HU" b="1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b="1" baseline="0" dirty="0" err="1" smtClean="0"/>
                        <a:t>illiberal</a:t>
                      </a:r>
                      <a:r>
                        <a:rPr lang="hu-HU" b="1" baseline="0" dirty="0" smtClean="0"/>
                        <a:t> </a:t>
                      </a:r>
                      <a:r>
                        <a:rPr lang="hu-HU" b="1" baseline="0" dirty="0" err="1" smtClean="0"/>
                        <a:t>democracy</a:t>
                      </a:r>
                      <a:endParaRPr lang="hu-HU" b="1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b="1" baseline="0" dirty="0" err="1" smtClean="0"/>
                        <a:t>competitive</a:t>
                      </a:r>
                      <a:r>
                        <a:rPr lang="hu-HU" b="1" baseline="0" dirty="0" smtClean="0"/>
                        <a:t> </a:t>
                      </a:r>
                      <a:r>
                        <a:rPr lang="hu-HU" b="1" baseline="0" dirty="0" err="1" smtClean="0"/>
                        <a:t>authoritarianism</a:t>
                      </a:r>
                      <a:endParaRPr lang="hu-HU" b="1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b="1" baseline="0" dirty="0" smtClean="0"/>
                        <a:t>etc.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Authoritarian</a:t>
                      </a:r>
                      <a:r>
                        <a:rPr lang="hu-HU" b="1" baseline="0" dirty="0" smtClean="0"/>
                        <a:t>, </a:t>
                      </a:r>
                      <a:r>
                        <a:rPr lang="hu-HU" b="1" baseline="0" dirty="0" err="1" smtClean="0"/>
                        <a:t>totalitarian</a:t>
                      </a:r>
                      <a:r>
                        <a:rPr lang="hu-HU" b="1" baseline="0" dirty="0" smtClean="0"/>
                        <a:t> </a:t>
                      </a:r>
                      <a:r>
                        <a:rPr lang="hu-HU" b="1" baseline="0" dirty="0" err="1" smtClean="0"/>
                        <a:t>regimes</a:t>
                      </a:r>
                      <a:r>
                        <a:rPr lang="hu-HU" b="1" baseline="0" dirty="0" smtClean="0"/>
                        <a:t>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b="1" baseline="0" dirty="0" err="1" smtClean="0"/>
                        <a:t>communist</a:t>
                      </a:r>
                      <a:r>
                        <a:rPr lang="hu-HU" b="1" baseline="0" dirty="0" smtClean="0"/>
                        <a:t> </a:t>
                      </a:r>
                      <a:r>
                        <a:rPr lang="hu-HU" b="1" baseline="0" dirty="0" err="1" smtClean="0"/>
                        <a:t>dictatorship</a:t>
                      </a:r>
                      <a:endParaRPr lang="hu-HU" b="1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b="1" baseline="0" dirty="0" err="1" smtClean="0"/>
                        <a:t>closed</a:t>
                      </a:r>
                      <a:r>
                        <a:rPr lang="hu-HU" b="1" baseline="0" dirty="0" smtClean="0"/>
                        <a:t> </a:t>
                      </a:r>
                      <a:r>
                        <a:rPr lang="hu-HU" b="1" baseline="0" dirty="0" err="1" smtClean="0"/>
                        <a:t>authoritarianism</a:t>
                      </a:r>
                      <a:endParaRPr lang="hu-HU" b="1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b="1" baseline="0" dirty="0" err="1" smtClean="0"/>
                        <a:t>hegemonic</a:t>
                      </a:r>
                      <a:r>
                        <a:rPr lang="hu-HU" b="1" baseline="0" dirty="0" smtClean="0"/>
                        <a:t> </a:t>
                      </a:r>
                      <a:r>
                        <a:rPr lang="hu-HU" b="1" baseline="0" dirty="0" err="1" smtClean="0"/>
                        <a:t>authoritarianism</a:t>
                      </a:r>
                      <a:endParaRPr lang="hu-HU" b="1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b="1" dirty="0" err="1" smtClean="0"/>
                        <a:t>post-totalitarian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dictatorship</a:t>
                      </a:r>
                      <a:endParaRPr lang="hu-HU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zövegdoboz 3"/>
          <p:cNvSpPr txBox="1"/>
          <p:nvPr/>
        </p:nvSpPr>
        <p:spPr>
          <a:xfrm>
            <a:off x="395536" y="4515966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err="1" smtClean="0"/>
              <a:t>Source</a:t>
            </a:r>
            <a:r>
              <a:rPr lang="hu-HU" b="1" dirty="0" smtClean="0"/>
              <a:t>: </a:t>
            </a:r>
            <a:r>
              <a:rPr lang="hu-HU" b="1" dirty="0"/>
              <a:t>András Bozóki and Dániel Hegedűs, “An </a:t>
            </a:r>
            <a:r>
              <a:rPr lang="hu-HU" b="1" dirty="0" err="1"/>
              <a:t>Externally</a:t>
            </a:r>
            <a:r>
              <a:rPr lang="hu-HU" b="1" dirty="0"/>
              <a:t> </a:t>
            </a:r>
            <a:r>
              <a:rPr lang="hu-HU" b="1" dirty="0" err="1"/>
              <a:t>Constrained</a:t>
            </a:r>
            <a:r>
              <a:rPr lang="hu-HU" b="1" dirty="0"/>
              <a:t> </a:t>
            </a:r>
            <a:r>
              <a:rPr lang="hu-HU" b="1" dirty="0" err="1"/>
              <a:t>Hybrid</a:t>
            </a:r>
            <a:r>
              <a:rPr lang="hu-HU" b="1" dirty="0"/>
              <a:t> </a:t>
            </a:r>
            <a:r>
              <a:rPr lang="hu-HU" b="1" dirty="0" err="1"/>
              <a:t>Regime</a:t>
            </a:r>
            <a:r>
              <a:rPr lang="hu-HU" b="1" dirty="0"/>
              <a:t>: Hungary </a:t>
            </a:r>
            <a:r>
              <a:rPr lang="hu-HU" b="1" dirty="0" err="1"/>
              <a:t>in</a:t>
            </a:r>
            <a:r>
              <a:rPr lang="hu-HU" b="1" dirty="0"/>
              <a:t> </a:t>
            </a:r>
            <a:r>
              <a:rPr lang="hu-HU" b="1" dirty="0" err="1"/>
              <a:t>the</a:t>
            </a:r>
            <a:r>
              <a:rPr lang="hu-HU" b="1" dirty="0"/>
              <a:t> European Union,” </a:t>
            </a:r>
            <a:r>
              <a:rPr lang="hu-HU" b="1" i="1" dirty="0" err="1"/>
              <a:t>Democratization</a:t>
            </a:r>
            <a:r>
              <a:rPr lang="hu-HU" b="1" dirty="0"/>
              <a:t>, </a:t>
            </a:r>
            <a:r>
              <a:rPr lang="hu-HU" b="1" dirty="0" err="1"/>
              <a:t>April</a:t>
            </a:r>
            <a:r>
              <a:rPr lang="hu-HU" b="1" dirty="0"/>
              <a:t> 13, 2018, 1–17.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23478"/>
            <a:ext cx="9144000" cy="864096"/>
          </a:xfrm>
        </p:spPr>
        <p:txBody>
          <a:bodyPr>
            <a:noAutofit/>
          </a:bodyPr>
          <a:lstStyle/>
          <a:p>
            <a:r>
              <a:rPr lang="en-US" sz="3100" b="1" dirty="0" smtClean="0"/>
              <a:t>Adding </a:t>
            </a:r>
            <a:r>
              <a:rPr lang="hu-HU" sz="3100" b="1" dirty="0" smtClean="0"/>
              <a:t>a </a:t>
            </a:r>
            <a:r>
              <a:rPr lang="en-US" sz="3100" b="1" dirty="0" smtClean="0"/>
              <a:t>Sociological Dimension: A New </a:t>
            </a:r>
            <a:r>
              <a:rPr lang="hu-HU" sz="3100" b="1" dirty="0" err="1" smtClean="0"/>
              <a:t>Interpretative</a:t>
            </a:r>
            <a:r>
              <a:rPr lang="hu-HU" sz="3100" b="1" dirty="0" smtClean="0"/>
              <a:t> Framework of </a:t>
            </a:r>
            <a:r>
              <a:rPr lang="hu-HU" sz="3100" b="1" dirty="0" err="1" smtClean="0"/>
              <a:t>Post-Communist</a:t>
            </a:r>
            <a:r>
              <a:rPr lang="hu-HU" sz="3100" b="1" dirty="0" smtClean="0"/>
              <a:t> </a:t>
            </a:r>
            <a:r>
              <a:rPr lang="hu-HU" sz="3100" b="1" dirty="0" err="1" smtClean="0"/>
              <a:t>Regimes</a:t>
            </a:r>
            <a:endParaRPr lang="hu-HU" sz="31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1163764"/>
              </p:ext>
            </p:extLst>
          </p:nvPr>
        </p:nvGraphicFramePr>
        <p:xfrm>
          <a:off x="241176" y="1131590"/>
          <a:ext cx="843528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7354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123478"/>
            <a:ext cx="9144000" cy="10081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b="1" dirty="0" err="1" smtClean="0"/>
              <a:t>Patronage</a:t>
            </a:r>
            <a:r>
              <a:rPr lang="hu-HU" b="1" dirty="0" smtClean="0"/>
              <a:t> </a:t>
            </a:r>
            <a:r>
              <a:rPr lang="hu-HU" b="1" dirty="0" err="1" smtClean="0"/>
              <a:t>Politics</a:t>
            </a:r>
            <a:r>
              <a:rPr lang="hu-HU" b="1" dirty="0" smtClean="0"/>
              <a:t>: </a:t>
            </a:r>
            <a:r>
              <a:rPr lang="en-US" b="1" dirty="0" smtClean="0"/>
              <a:t>Making </a:t>
            </a:r>
            <a:r>
              <a:rPr lang="en-US" b="1" dirty="0"/>
              <a:t>Sense of </a:t>
            </a:r>
            <a:r>
              <a:rPr lang="en-US" b="1" dirty="0" smtClean="0"/>
              <a:t>the Sociological Dimension</a:t>
            </a:r>
            <a:endParaRPr lang="en-US" b="1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761955"/>
              </p:ext>
            </p:extLst>
          </p:nvPr>
        </p:nvGraphicFramePr>
        <p:xfrm>
          <a:off x="323528" y="1203598"/>
          <a:ext cx="8568952" cy="3495083"/>
        </p:xfrm>
        <a:graphic>
          <a:graphicData uri="http://schemas.openxmlformats.org/drawingml/2006/table">
            <a:tbl>
              <a:tblPr/>
              <a:tblGrid>
                <a:gridCol w="612068"/>
                <a:gridCol w="2448272"/>
                <a:gridCol w="5508612"/>
              </a:tblGrid>
              <a:tr h="1008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basis for the term used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Alternative terms used for the description o</a:t>
                      </a:r>
                      <a:r>
                        <a:rPr lang="en-US" sz="21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 patronage in hybrid regimes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63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Actor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network / patronal / clan / mafia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1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Action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rent-seeking / </a:t>
                      </a:r>
                      <a:r>
                        <a:rPr lang="en-US" sz="2100" b="1" noProof="0" dirty="0" err="1" smtClean="0">
                          <a:latin typeface="Calibri"/>
                          <a:ea typeface="Calibri"/>
                          <a:cs typeface="Times New Roman"/>
                        </a:rPr>
                        <a:t>kleptocratic</a:t>
                      </a: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 / predatory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91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Legality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corrupt / partially captured / criminal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949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842352"/>
              </p:ext>
            </p:extLst>
          </p:nvPr>
        </p:nvGraphicFramePr>
        <p:xfrm>
          <a:off x="0" y="866023"/>
          <a:ext cx="9144000" cy="4226007"/>
        </p:xfrm>
        <a:graphic>
          <a:graphicData uri="http://schemas.openxmlformats.org/drawingml/2006/table">
            <a:tbl>
              <a:tblPr/>
              <a:tblGrid>
                <a:gridCol w="399477"/>
                <a:gridCol w="1063563"/>
                <a:gridCol w="4169664"/>
                <a:gridCol w="3511296"/>
              </a:tblGrid>
              <a:tr h="5367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The type of state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Interpretive layers of the category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To  which features of the state the category refers to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7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Monopoly on the right to authorize the legitimate use of violence 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Institution by which the ruling elite exercises legitimate coercion 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32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Network state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1st feature + increasing informal character of the connections within and between the units of the state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The ruling elite’s exercising power through mainly informal power network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32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Patronal state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1st + 2nd features + the personal, patronal, hierarchically dependent character of the ruling elite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The ruling elite’s internal dependency, patron-client relations (patronal power network)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32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Clan state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</a:rPr>
                        <a:t/>
                      </a:r>
                      <a:br>
                        <a:rPr lang="en-US" sz="1600" b="1" noProof="0" dirty="0" smtClean="0">
                          <a:latin typeface="Calibri"/>
                        </a:rPr>
                      </a:b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     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1st + 2nd + 3rd features + the adopted political family (political-economic clan) structure of the ruling elite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The ruling elite’s anthropological structure and cultural patterns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5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5.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Mafia state      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1st + 2nd + 3rd + 4th features + the illegal character of the ruling elite’s practice of power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Calibri"/>
                          <a:ea typeface="Calibri"/>
                          <a:cs typeface="Times New Roman"/>
                        </a:rPr>
                        <a:t>The legality of the ruling elite’s actions</a:t>
                      </a:r>
                      <a:endParaRPr lang="en-US" sz="16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artalom helye 7"/>
          <p:cNvSpPr>
            <a:spLocks noGrp="1"/>
          </p:cNvSpPr>
          <p:nvPr>
            <p:ph idx="1"/>
          </p:nvPr>
        </p:nvSpPr>
        <p:spPr>
          <a:xfrm>
            <a:off x="0" y="1"/>
            <a:ext cx="9144000" cy="771550"/>
          </a:xfrm>
        </p:spPr>
        <p:txBody>
          <a:bodyPr>
            <a:no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Who is the actor? </a:t>
            </a: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Interpretative layers of categories to describe</a:t>
            </a:r>
            <a:r>
              <a:rPr kumimoji="0" lang="en-US" sz="2400" b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the mafia state</a:t>
            </a:r>
            <a:endParaRPr kumimoji="0" lang="en-US" sz="2400" b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10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1"/>
            <a:ext cx="8363272" cy="843557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en-US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What is the action? </a:t>
            </a:r>
            <a:br>
              <a:rPr lang="en-US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Interpretative layers of categories to describe the mafia state</a:t>
            </a:r>
            <a:endParaRPr lang="en-US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0785670"/>
              </p:ext>
            </p:extLst>
          </p:nvPr>
        </p:nvGraphicFramePr>
        <p:xfrm>
          <a:off x="107504" y="1059582"/>
          <a:ext cx="8712968" cy="3322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5649"/>
                <a:gridCol w="1462599"/>
                <a:gridCol w="3656497"/>
                <a:gridCol w="3228223"/>
              </a:tblGrid>
              <a:tr h="568072"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The type of state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Interpretive layers of the category</a:t>
                      </a:r>
                      <a:endParaRPr lang="en-US" sz="1800" b="1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To  which features of the state the category refers to</a:t>
                      </a:r>
                      <a:endParaRPr lang="en-US" noProof="0" dirty="0"/>
                    </a:p>
                  </a:txBody>
                  <a:tcPr/>
                </a:tc>
              </a:tr>
              <a:tr h="393410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 smtClean="0"/>
                        <a:t>1.</a:t>
                      </a:r>
                      <a:endParaRPr lang="en-US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 smtClean="0"/>
                        <a:t>State</a:t>
                      </a:r>
                      <a:endParaRPr lang="en-US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noProof="0" dirty="0" smtClean="0"/>
                        <a:t>Monopoly of taxation (tax,</a:t>
                      </a:r>
                      <a:r>
                        <a:rPr lang="en-US" sz="1600" b="1" baseline="0" noProof="0" dirty="0" smtClean="0"/>
                        <a:t> rent, etc.) for </a:t>
                      </a:r>
                      <a:r>
                        <a:rPr lang="en-US" sz="1600" b="1" baseline="0" noProof="0" dirty="0" err="1" smtClean="0"/>
                        <a:t>maintaing</a:t>
                      </a:r>
                      <a:r>
                        <a:rPr lang="en-US" sz="1600" b="1" baseline="0" noProof="0" dirty="0" smtClean="0"/>
                        <a:t> public functions</a:t>
                      </a:r>
                      <a:endParaRPr lang="en-US" sz="16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noProof="0" dirty="0" smtClean="0"/>
                        <a:t>Primary source</a:t>
                      </a:r>
                      <a:r>
                        <a:rPr lang="en-US" sz="1600" b="1" baseline="0" noProof="0" dirty="0" smtClean="0"/>
                        <a:t> of state revenues</a:t>
                      </a:r>
                      <a:endParaRPr lang="en-US" sz="1600" b="1" noProof="0" dirty="0"/>
                    </a:p>
                  </a:txBody>
                  <a:tcPr/>
                </a:tc>
              </a:tr>
              <a:tr h="393410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 smtClean="0"/>
                        <a:t>2.</a:t>
                      </a:r>
                      <a:endParaRPr lang="en-US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 smtClean="0"/>
                        <a:t>Rent-seeking state</a:t>
                      </a:r>
                      <a:endParaRPr lang="en-US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noProof="0" dirty="0" smtClean="0"/>
                        <a:t>1st feature</a:t>
                      </a:r>
                      <a:r>
                        <a:rPr lang="en-US" sz="1600" b="1" baseline="0" noProof="0" dirty="0" smtClean="0"/>
                        <a:t> + legal overtaxing in favor of public or private actors</a:t>
                      </a:r>
                      <a:endParaRPr lang="en-US" sz="16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noProof="0" dirty="0" smtClean="0"/>
                        <a:t>Favoritism to expand state bureaucracy for supporters</a:t>
                      </a:r>
                      <a:endParaRPr lang="en-US" sz="1600" b="1" noProof="0" dirty="0"/>
                    </a:p>
                  </a:txBody>
                  <a:tcPr/>
                </a:tc>
              </a:tr>
              <a:tr h="562014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 smtClean="0"/>
                        <a:t>3.</a:t>
                      </a:r>
                      <a:endParaRPr lang="en-US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 err="1" smtClean="0"/>
                        <a:t>Kleptocratic</a:t>
                      </a:r>
                      <a:r>
                        <a:rPr lang="en-US" b="1" noProof="0" dirty="0" smtClean="0"/>
                        <a:t> state</a:t>
                      </a:r>
                      <a:endParaRPr lang="en-US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noProof="0" dirty="0" smtClean="0"/>
                        <a:t>1st + 2nd</a:t>
                      </a:r>
                      <a:r>
                        <a:rPr lang="en-US" sz="1600" b="1" baseline="0" noProof="0" dirty="0" smtClean="0"/>
                        <a:t> features + non-legal diverting of current incomes to private hands</a:t>
                      </a:r>
                      <a:endParaRPr lang="en-US" sz="16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noProof="0" dirty="0" smtClean="0"/>
                        <a:t>Illegal favoritism</a:t>
                      </a:r>
                      <a:endParaRPr lang="en-US" sz="1600" b="1" noProof="0" dirty="0"/>
                    </a:p>
                  </a:txBody>
                  <a:tcPr/>
                </a:tc>
              </a:tr>
              <a:tr h="562014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 smtClean="0"/>
                        <a:t>4.</a:t>
                      </a:r>
                      <a:endParaRPr lang="en-US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 smtClean="0"/>
                        <a:t>Predatory state</a:t>
                      </a:r>
                      <a:endParaRPr lang="en-US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baseline="0" noProof="0" dirty="0" smtClean="0"/>
                        <a:t>1st + 2nd + 3rd features + expropriation of property using </a:t>
                      </a:r>
                      <a:r>
                        <a:rPr lang="en-US" sz="1600" b="1" noProof="0" dirty="0" smtClean="0"/>
                        <a:t>non-legal state coercion</a:t>
                      </a:r>
                      <a:endParaRPr lang="en-US" sz="16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noProof="0" dirty="0" smtClean="0"/>
                        <a:t>Illegal predation</a:t>
                      </a:r>
                      <a:endParaRPr lang="en-US" sz="1600" b="1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0" y="473199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/>
              <a:t>Internal dimensions: public policy vs. private goals; normative vs. discretional; legal vs. non-legal</a:t>
            </a:r>
            <a:endParaRPr lang="en-US" sz="1600" b="1" i="1" dirty="0"/>
          </a:p>
        </p:txBody>
      </p:sp>
    </p:spTree>
    <p:extLst>
      <p:ext uri="{BB962C8B-B14F-4D97-AF65-F5344CB8AC3E}">
        <p14:creationId xmlns:p14="http://schemas.microsoft.com/office/powerpoint/2010/main" val="364065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"/>
            <a:ext cx="8363272" cy="843557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en-US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Is the action legal? </a:t>
            </a:r>
            <a:br>
              <a:rPr lang="en-US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Interpretative layers of categories to describe the mafia state</a:t>
            </a:r>
            <a:endParaRPr lang="en-US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259540"/>
              </p:ext>
            </p:extLst>
          </p:nvPr>
        </p:nvGraphicFramePr>
        <p:xfrm>
          <a:off x="107504" y="987573"/>
          <a:ext cx="8579296" cy="39779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  <a:gridCol w="1584176"/>
                <a:gridCol w="3600400"/>
                <a:gridCol w="3034680"/>
              </a:tblGrid>
              <a:tr h="524069"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The type of state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Interpretive layers of the category</a:t>
                      </a:r>
                      <a:endParaRPr lang="en-US" sz="1800" b="1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To  which features of the state the category refers to</a:t>
                      </a:r>
                      <a:endParaRPr lang="en-US" noProof="0" dirty="0"/>
                    </a:p>
                  </a:txBody>
                  <a:tcPr/>
                </a:tc>
              </a:tr>
              <a:tr h="656065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 smtClean="0"/>
                        <a:t>1.</a:t>
                      </a:r>
                      <a:endParaRPr lang="en-US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baseline="0" noProof="0" dirty="0" smtClean="0"/>
                        <a:t>S</a:t>
                      </a:r>
                      <a:r>
                        <a:rPr lang="en-US" b="1" noProof="0" dirty="0" smtClean="0"/>
                        <a:t>tate</a:t>
                      </a:r>
                      <a:endParaRPr lang="en-US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noProof="0" dirty="0" smtClean="0"/>
                        <a:t>Monopoly of taxation (tax,</a:t>
                      </a:r>
                      <a:r>
                        <a:rPr lang="en-US" sz="1600" b="1" baseline="0" noProof="0" dirty="0" smtClean="0"/>
                        <a:t> rent, etc.) for maintaining public functions</a:t>
                      </a:r>
                      <a:endParaRPr lang="en-US" sz="16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noProof="0" dirty="0" smtClean="0"/>
                        <a:t>Primary source</a:t>
                      </a:r>
                      <a:r>
                        <a:rPr lang="en-US" sz="1600" b="1" baseline="0" noProof="0" dirty="0" smtClean="0"/>
                        <a:t> of state revenues</a:t>
                      </a:r>
                      <a:endParaRPr lang="en-US" sz="1600" b="1" noProof="0" dirty="0" smtClean="0"/>
                    </a:p>
                    <a:p>
                      <a:endParaRPr lang="en-US" sz="1600" b="1" noProof="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 smtClean="0"/>
                        <a:t>2.</a:t>
                      </a:r>
                      <a:endParaRPr lang="en-US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 smtClean="0">
                          <a:solidFill>
                            <a:schemeClr val="tx1"/>
                          </a:solidFill>
                        </a:rPr>
                        <a:t>Corrupt state</a:t>
                      </a:r>
                      <a:endParaRPr lang="en-US" b="1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noProof="0" dirty="0" smtClean="0"/>
                        <a:t>1st feature</a:t>
                      </a:r>
                      <a:r>
                        <a:rPr lang="en-US" sz="1600" b="1" baseline="0" noProof="0" dirty="0" smtClean="0"/>
                        <a:t> + t</a:t>
                      </a:r>
                      <a:r>
                        <a:rPr lang="en-US" sz="1600" b="1" noProof="0" dirty="0" smtClean="0"/>
                        <a:t>he abuse of entrusted power for private gain (occasional,</a:t>
                      </a:r>
                      <a:r>
                        <a:rPr lang="en-US" sz="1600" b="1" baseline="0" noProof="0" dirty="0" smtClean="0"/>
                        <a:t> non-stable chains of vassalage)</a:t>
                      </a:r>
                      <a:endParaRPr lang="en-US" sz="16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noProof="0" dirty="0" smtClean="0"/>
                        <a:t>Corruption</a:t>
                      </a:r>
                      <a:r>
                        <a:rPr lang="en-US" sz="1600" b="1" baseline="0" noProof="0" dirty="0" smtClean="0"/>
                        <a:t> = deviant element of the system</a:t>
                      </a:r>
                      <a:endParaRPr lang="en-US" sz="1600" b="1" noProof="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 smtClean="0"/>
                        <a:t>3.</a:t>
                      </a:r>
                      <a:endParaRPr lang="en-US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 smtClean="0">
                          <a:solidFill>
                            <a:schemeClr val="tx1"/>
                          </a:solidFill>
                        </a:rPr>
                        <a:t>Partially captured state</a:t>
                      </a:r>
                      <a:endParaRPr lang="en-US" b="1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noProof="0" dirty="0" smtClean="0"/>
                        <a:t>1st + 2nd features + chains of corrupt vassalage with a permanent character </a:t>
                      </a:r>
                      <a:endParaRPr lang="en-US" sz="16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noProof="0" dirty="0" smtClean="0"/>
                        <a:t>Corruption = structural element of the system</a:t>
                      </a:r>
                      <a:endParaRPr lang="en-US" sz="1600" b="1" noProof="0" dirty="0"/>
                    </a:p>
                  </a:txBody>
                  <a:tcPr/>
                </a:tc>
              </a:tr>
              <a:tr h="880009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 smtClean="0"/>
                        <a:t>4.</a:t>
                      </a:r>
                      <a:endParaRPr lang="en-US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noProof="0" dirty="0" smtClean="0"/>
                        <a:t>Criminal state</a:t>
                      </a:r>
                      <a:endParaRPr lang="en-US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noProof="0" dirty="0" smtClean="0"/>
                        <a:t>1st + 2nd + 3rd features + subordinated to and monopolized</a:t>
                      </a:r>
                      <a:r>
                        <a:rPr lang="en-US" sz="1600" b="1" baseline="0" noProof="0" dirty="0" smtClean="0"/>
                        <a:t> by </a:t>
                      </a:r>
                      <a:r>
                        <a:rPr lang="en-US" sz="1600" b="1" noProof="0" dirty="0" smtClean="0"/>
                        <a:t>a political enterprise (governance led as a criminal organization)</a:t>
                      </a:r>
                      <a:endParaRPr lang="en-US" sz="16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noProof="0" dirty="0" smtClean="0"/>
                        <a:t>Corruption = constituting element of the system</a:t>
                      </a:r>
                      <a:endParaRPr lang="en-US" sz="1600" b="1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165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áblázat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526609"/>
              </p:ext>
            </p:extLst>
          </p:nvPr>
        </p:nvGraphicFramePr>
        <p:xfrm>
          <a:off x="251520" y="195486"/>
          <a:ext cx="8568960" cy="4032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6896"/>
                <a:gridCol w="856896"/>
                <a:gridCol w="856896"/>
                <a:gridCol w="856896"/>
                <a:gridCol w="856896"/>
                <a:gridCol w="856896"/>
                <a:gridCol w="856896"/>
                <a:gridCol w="856896"/>
                <a:gridCol w="856896"/>
                <a:gridCol w="856896"/>
              </a:tblGrid>
              <a:tr h="557728">
                <a:tc gridSpan="2"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Petty</a:t>
                      </a:r>
                      <a:r>
                        <a:rPr lang="en-US" sz="2400" b="1" baseline="0" dirty="0" smtClean="0"/>
                        <a:t> corruption</a:t>
                      </a:r>
                      <a:endParaRPr lang="hu-HU" sz="2400" b="1" dirty="0"/>
                    </a:p>
                  </a:txBody>
                  <a:tcPr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Oligarchic state capture</a:t>
                      </a:r>
                      <a:endParaRPr lang="hu-HU" sz="2400" b="1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485340">
                <a:tc rowSpan="2">
                  <a:txBody>
                    <a:bodyPr/>
                    <a:lstStyle/>
                    <a:p>
                      <a:pPr algn="l"/>
                      <a:r>
                        <a:rPr lang="hu-HU" sz="1600" b="1" dirty="0" err="1" smtClean="0"/>
                        <a:t>Political</a:t>
                      </a:r>
                      <a:r>
                        <a:rPr lang="hu-HU" sz="1600" b="1" baseline="0" dirty="0" smtClean="0"/>
                        <a:t>/</a:t>
                      </a:r>
                      <a:r>
                        <a:rPr lang="hu-HU" sz="1600" b="1" baseline="0" dirty="0" err="1" smtClean="0"/>
                        <a:t>governmental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actors</a:t>
                      </a:r>
                      <a:endParaRPr lang="hu-HU" sz="1600" b="1" dirty="0"/>
                    </a:p>
                  </a:txBody>
                  <a:tcPr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High</a:t>
                      </a:r>
                      <a:r>
                        <a:rPr lang="en-US" sz="1600" b="1" baseline="0" dirty="0" smtClean="0"/>
                        <a:t> level</a:t>
                      </a:r>
                      <a:endParaRPr lang="hu-HU" sz="1600" b="1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85340">
                <a:tc vMerge="1">
                  <a:txBody>
                    <a:bodyPr/>
                    <a:lstStyle/>
                    <a:p>
                      <a:pPr algn="l"/>
                      <a:endParaRPr lang="hu-H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Low level</a:t>
                      </a:r>
                      <a:endParaRPr lang="hu-HU" sz="1600" b="1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340">
                <a:tc rowSpan="2"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Public </a:t>
                      </a:r>
                      <a:r>
                        <a:rPr lang="en-US" sz="1600" b="1" dirty="0" err="1" smtClean="0"/>
                        <a:t>admini-stration</a:t>
                      </a:r>
                      <a:endParaRPr lang="hu-HU" sz="1600" b="1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High</a:t>
                      </a:r>
                      <a:r>
                        <a:rPr lang="en-US" sz="1600" b="1" baseline="0" dirty="0" smtClean="0"/>
                        <a:t> level</a:t>
                      </a:r>
                      <a:endParaRPr lang="hu-HU" sz="1600" b="1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85340">
                <a:tc vMerge="1">
                  <a:txBody>
                    <a:bodyPr/>
                    <a:lstStyle/>
                    <a:p>
                      <a:pPr algn="l"/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Low level</a:t>
                      </a:r>
                      <a:endParaRPr lang="hu-HU" sz="1600" b="1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340">
                <a:tc rowSpan="2"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Private</a:t>
                      </a:r>
                      <a:r>
                        <a:rPr lang="en-US" sz="1600" b="1" baseline="0" dirty="0" smtClean="0"/>
                        <a:t> sector</a:t>
                      </a:r>
                      <a:endParaRPr lang="hu-HU" sz="1600" b="1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High</a:t>
                      </a:r>
                      <a:r>
                        <a:rPr lang="en-US" sz="1600" b="1" baseline="0" dirty="0" smtClean="0"/>
                        <a:t> level</a:t>
                      </a:r>
                      <a:endParaRPr lang="hu-HU" sz="1600" b="1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85340">
                <a:tc vMerge="1">
                  <a:txBody>
                    <a:bodyPr/>
                    <a:lstStyle/>
                    <a:p>
                      <a:pPr algn="l"/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/>
                        <a:t>Low level</a:t>
                      </a:r>
                      <a:endParaRPr lang="hu-HU" sz="1600" b="1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5" name="Ellipszis 54"/>
          <p:cNvSpPr/>
          <p:nvPr/>
        </p:nvSpPr>
        <p:spPr>
          <a:xfrm>
            <a:off x="2151509" y="807554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0" name="Ellipszis 89"/>
          <p:cNvSpPr/>
          <p:nvPr/>
        </p:nvSpPr>
        <p:spPr>
          <a:xfrm>
            <a:off x="3061641" y="807554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1" name="Ellipszis 90"/>
          <p:cNvSpPr/>
          <p:nvPr/>
        </p:nvSpPr>
        <p:spPr>
          <a:xfrm>
            <a:off x="3925737" y="807554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2" name="Ellipszis 91"/>
          <p:cNvSpPr/>
          <p:nvPr/>
        </p:nvSpPr>
        <p:spPr>
          <a:xfrm>
            <a:off x="4771375" y="807554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4" name="Ellipszis 93"/>
          <p:cNvSpPr/>
          <p:nvPr/>
        </p:nvSpPr>
        <p:spPr>
          <a:xfrm>
            <a:off x="6453335" y="807553"/>
            <a:ext cx="430239" cy="430239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3" name="Ellipszis 92"/>
          <p:cNvSpPr/>
          <p:nvPr/>
        </p:nvSpPr>
        <p:spPr>
          <a:xfrm>
            <a:off x="5543203" y="807553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5" name="Ellipszis 94"/>
          <p:cNvSpPr/>
          <p:nvPr/>
        </p:nvSpPr>
        <p:spPr>
          <a:xfrm>
            <a:off x="7310113" y="807553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6" name="Ellipszis 95"/>
          <p:cNvSpPr/>
          <p:nvPr/>
        </p:nvSpPr>
        <p:spPr>
          <a:xfrm>
            <a:off x="8163069" y="807553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7" name="Ellipszis 96"/>
          <p:cNvSpPr/>
          <p:nvPr/>
        </p:nvSpPr>
        <p:spPr>
          <a:xfrm>
            <a:off x="2151509" y="1390192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8" name="Ellipszis 97"/>
          <p:cNvSpPr/>
          <p:nvPr/>
        </p:nvSpPr>
        <p:spPr>
          <a:xfrm>
            <a:off x="3061641" y="1390192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9" name="Ellipszis 98"/>
          <p:cNvSpPr/>
          <p:nvPr/>
        </p:nvSpPr>
        <p:spPr>
          <a:xfrm>
            <a:off x="3925737" y="1390192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0" name="Ellipszis 99"/>
          <p:cNvSpPr/>
          <p:nvPr/>
        </p:nvSpPr>
        <p:spPr>
          <a:xfrm>
            <a:off x="4771375" y="1390192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1" name="Ellipszis 100"/>
          <p:cNvSpPr/>
          <p:nvPr/>
        </p:nvSpPr>
        <p:spPr>
          <a:xfrm>
            <a:off x="5543203" y="1390191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2" name="Ellipszis 101"/>
          <p:cNvSpPr/>
          <p:nvPr/>
        </p:nvSpPr>
        <p:spPr>
          <a:xfrm>
            <a:off x="6453335" y="1390191"/>
            <a:ext cx="430239" cy="43023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3" name="Ellipszis 102"/>
          <p:cNvSpPr/>
          <p:nvPr/>
        </p:nvSpPr>
        <p:spPr>
          <a:xfrm>
            <a:off x="7310113" y="1390191"/>
            <a:ext cx="430239" cy="430239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4" name="Ellipszis 103"/>
          <p:cNvSpPr/>
          <p:nvPr/>
        </p:nvSpPr>
        <p:spPr>
          <a:xfrm>
            <a:off x="8163069" y="1390191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0" name="Ellipszis 119"/>
          <p:cNvSpPr/>
          <p:nvPr/>
        </p:nvSpPr>
        <p:spPr>
          <a:xfrm>
            <a:off x="2166512" y="1987281"/>
            <a:ext cx="430239" cy="430239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1" name="Ellipszis 120"/>
          <p:cNvSpPr/>
          <p:nvPr/>
        </p:nvSpPr>
        <p:spPr>
          <a:xfrm>
            <a:off x="3076644" y="1987281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2" name="Ellipszis 121"/>
          <p:cNvSpPr/>
          <p:nvPr/>
        </p:nvSpPr>
        <p:spPr>
          <a:xfrm>
            <a:off x="3940740" y="1987281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3" name="Ellipszis 122"/>
          <p:cNvSpPr/>
          <p:nvPr/>
        </p:nvSpPr>
        <p:spPr>
          <a:xfrm>
            <a:off x="4786378" y="1987281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4" name="Ellipszis 123"/>
          <p:cNvSpPr/>
          <p:nvPr/>
        </p:nvSpPr>
        <p:spPr>
          <a:xfrm>
            <a:off x="6468338" y="1987280"/>
            <a:ext cx="430239" cy="43023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5" name="Ellipszis 124"/>
          <p:cNvSpPr/>
          <p:nvPr/>
        </p:nvSpPr>
        <p:spPr>
          <a:xfrm>
            <a:off x="5558206" y="1987280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6" name="Ellipszis 125"/>
          <p:cNvSpPr/>
          <p:nvPr/>
        </p:nvSpPr>
        <p:spPr>
          <a:xfrm>
            <a:off x="7325116" y="1987280"/>
            <a:ext cx="430239" cy="430239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7" name="Ellipszis 126"/>
          <p:cNvSpPr/>
          <p:nvPr/>
        </p:nvSpPr>
        <p:spPr>
          <a:xfrm>
            <a:off x="8178072" y="1987280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8" name="Ellipszis 127"/>
          <p:cNvSpPr/>
          <p:nvPr/>
        </p:nvSpPr>
        <p:spPr>
          <a:xfrm>
            <a:off x="2169967" y="2571751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9" name="Ellipszis 128"/>
          <p:cNvSpPr/>
          <p:nvPr/>
        </p:nvSpPr>
        <p:spPr>
          <a:xfrm>
            <a:off x="3080099" y="2571751"/>
            <a:ext cx="430239" cy="430239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0" name="Ellipszis 129"/>
          <p:cNvSpPr/>
          <p:nvPr/>
        </p:nvSpPr>
        <p:spPr>
          <a:xfrm>
            <a:off x="3944195" y="2571751"/>
            <a:ext cx="430239" cy="430239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1" name="Ellipszis 130"/>
          <p:cNvSpPr/>
          <p:nvPr/>
        </p:nvSpPr>
        <p:spPr>
          <a:xfrm>
            <a:off x="4789833" y="2571751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2" name="Ellipszis 131"/>
          <p:cNvSpPr/>
          <p:nvPr/>
        </p:nvSpPr>
        <p:spPr>
          <a:xfrm>
            <a:off x="6464475" y="2571750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3" name="Ellipszis 132"/>
          <p:cNvSpPr/>
          <p:nvPr/>
        </p:nvSpPr>
        <p:spPr>
          <a:xfrm>
            <a:off x="5554343" y="2571750"/>
            <a:ext cx="430239" cy="43023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4" name="Ellipszis 133"/>
          <p:cNvSpPr/>
          <p:nvPr/>
        </p:nvSpPr>
        <p:spPr>
          <a:xfrm>
            <a:off x="7321253" y="2571750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5" name="Ellipszis 134"/>
          <p:cNvSpPr/>
          <p:nvPr/>
        </p:nvSpPr>
        <p:spPr>
          <a:xfrm>
            <a:off x="8174209" y="2571750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2" name="Ellipszis 151"/>
          <p:cNvSpPr/>
          <p:nvPr/>
        </p:nvSpPr>
        <p:spPr>
          <a:xfrm>
            <a:off x="2174243" y="3147814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3" name="Ellipszis 152"/>
          <p:cNvSpPr/>
          <p:nvPr/>
        </p:nvSpPr>
        <p:spPr>
          <a:xfrm>
            <a:off x="3084375" y="3147814"/>
            <a:ext cx="430239" cy="43023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4" name="Ellipszis 153"/>
          <p:cNvSpPr/>
          <p:nvPr/>
        </p:nvSpPr>
        <p:spPr>
          <a:xfrm>
            <a:off x="3948471" y="3147814"/>
            <a:ext cx="430239" cy="43023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5" name="Ellipszis 154"/>
          <p:cNvSpPr/>
          <p:nvPr/>
        </p:nvSpPr>
        <p:spPr>
          <a:xfrm>
            <a:off x="4794109" y="3147814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6" name="Ellipszis 155"/>
          <p:cNvSpPr/>
          <p:nvPr/>
        </p:nvSpPr>
        <p:spPr>
          <a:xfrm>
            <a:off x="6476069" y="3147813"/>
            <a:ext cx="430239" cy="43023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7" name="Ellipszis 156"/>
          <p:cNvSpPr/>
          <p:nvPr/>
        </p:nvSpPr>
        <p:spPr>
          <a:xfrm>
            <a:off x="5565937" y="3147813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8" name="Ellipszis 157"/>
          <p:cNvSpPr/>
          <p:nvPr/>
        </p:nvSpPr>
        <p:spPr>
          <a:xfrm>
            <a:off x="7332847" y="3147813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9" name="Ellipszis 158"/>
          <p:cNvSpPr/>
          <p:nvPr/>
        </p:nvSpPr>
        <p:spPr>
          <a:xfrm>
            <a:off x="8185803" y="3147813"/>
            <a:ext cx="430239" cy="43023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0" name="Ellipszis 159"/>
          <p:cNvSpPr/>
          <p:nvPr/>
        </p:nvSpPr>
        <p:spPr>
          <a:xfrm>
            <a:off x="2167508" y="3723878"/>
            <a:ext cx="430239" cy="43023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1" name="Ellipszis 160"/>
          <p:cNvSpPr/>
          <p:nvPr/>
        </p:nvSpPr>
        <p:spPr>
          <a:xfrm>
            <a:off x="3077640" y="3723878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2" name="Ellipszis 161"/>
          <p:cNvSpPr/>
          <p:nvPr/>
        </p:nvSpPr>
        <p:spPr>
          <a:xfrm>
            <a:off x="3941736" y="3723878"/>
            <a:ext cx="430239" cy="43023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3" name="Ellipszis 162"/>
          <p:cNvSpPr/>
          <p:nvPr/>
        </p:nvSpPr>
        <p:spPr>
          <a:xfrm>
            <a:off x="4787374" y="3723878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4" name="Ellipszis 163"/>
          <p:cNvSpPr/>
          <p:nvPr/>
        </p:nvSpPr>
        <p:spPr>
          <a:xfrm>
            <a:off x="6469334" y="3723877"/>
            <a:ext cx="430239" cy="43023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5" name="Ellipszis 164"/>
          <p:cNvSpPr/>
          <p:nvPr/>
        </p:nvSpPr>
        <p:spPr>
          <a:xfrm>
            <a:off x="5559202" y="3723877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6" name="Ellipszis 165"/>
          <p:cNvSpPr/>
          <p:nvPr/>
        </p:nvSpPr>
        <p:spPr>
          <a:xfrm>
            <a:off x="7326112" y="3723877"/>
            <a:ext cx="430239" cy="43023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7" name="Ellipszis 166"/>
          <p:cNvSpPr/>
          <p:nvPr/>
        </p:nvSpPr>
        <p:spPr>
          <a:xfrm>
            <a:off x="8179068" y="3723877"/>
            <a:ext cx="430239" cy="430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69" name="Egyenes összekötő nyíllal 168"/>
          <p:cNvCxnSpPr>
            <a:stCxn id="120" idx="4"/>
            <a:endCxn id="160" idx="0"/>
          </p:cNvCxnSpPr>
          <p:nvPr/>
        </p:nvCxnSpPr>
        <p:spPr>
          <a:xfrm>
            <a:off x="2381632" y="2417520"/>
            <a:ext cx="996" cy="1306358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Egyenes összekötő nyíllal 170"/>
          <p:cNvCxnSpPr>
            <a:stCxn id="120" idx="4"/>
            <a:endCxn id="153" idx="1"/>
          </p:cNvCxnSpPr>
          <p:nvPr/>
        </p:nvCxnSpPr>
        <p:spPr>
          <a:xfrm>
            <a:off x="2381632" y="2417520"/>
            <a:ext cx="765750" cy="793301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Egyenes összekötő nyíllal 172"/>
          <p:cNvCxnSpPr>
            <a:stCxn id="162" idx="1"/>
            <a:endCxn id="129" idx="5"/>
          </p:cNvCxnSpPr>
          <p:nvPr/>
        </p:nvCxnSpPr>
        <p:spPr>
          <a:xfrm flipH="1" flipV="1">
            <a:off x="3447331" y="2938983"/>
            <a:ext cx="557412" cy="847902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Egyenes összekötő nyíllal 175"/>
          <p:cNvCxnSpPr>
            <a:stCxn id="162" idx="0"/>
            <a:endCxn id="130" idx="4"/>
          </p:cNvCxnSpPr>
          <p:nvPr/>
        </p:nvCxnSpPr>
        <p:spPr>
          <a:xfrm flipV="1">
            <a:off x="4156856" y="3001990"/>
            <a:ext cx="2459" cy="721888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Egyenes összekötő nyíllal 179"/>
          <p:cNvCxnSpPr>
            <a:stCxn id="156" idx="3"/>
            <a:endCxn id="165" idx="7"/>
          </p:cNvCxnSpPr>
          <p:nvPr/>
        </p:nvCxnSpPr>
        <p:spPr>
          <a:xfrm flipH="1">
            <a:off x="5926434" y="3515045"/>
            <a:ext cx="612642" cy="271839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Egyenes összekötő nyíllal 181"/>
          <p:cNvCxnSpPr>
            <a:endCxn id="166" idx="1"/>
          </p:cNvCxnSpPr>
          <p:nvPr/>
        </p:nvCxnSpPr>
        <p:spPr>
          <a:xfrm>
            <a:off x="6883574" y="3515045"/>
            <a:ext cx="505545" cy="271839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Egyenes összekötő nyíllal 184"/>
          <p:cNvCxnSpPr>
            <a:stCxn id="159" idx="3"/>
            <a:endCxn id="166" idx="7"/>
          </p:cNvCxnSpPr>
          <p:nvPr/>
        </p:nvCxnSpPr>
        <p:spPr>
          <a:xfrm flipH="1">
            <a:off x="7693344" y="3515045"/>
            <a:ext cx="555466" cy="271839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Egyenes összekötő nyíllal 188"/>
          <p:cNvCxnSpPr>
            <a:stCxn id="156" idx="0"/>
          </p:cNvCxnSpPr>
          <p:nvPr/>
        </p:nvCxnSpPr>
        <p:spPr>
          <a:xfrm flipH="1" flipV="1">
            <a:off x="6683457" y="1237793"/>
            <a:ext cx="7732" cy="191002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Egyenes összekötő nyíllal 190"/>
          <p:cNvCxnSpPr>
            <a:stCxn id="103" idx="4"/>
            <a:endCxn id="159" idx="0"/>
          </p:cNvCxnSpPr>
          <p:nvPr/>
        </p:nvCxnSpPr>
        <p:spPr>
          <a:xfrm>
            <a:off x="7525233" y="1820430"/>
            <a:ext cx="875690" cy="1327383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Egyenes összekötő nyíllal 192"/>
          <p:cNvCxnSpPr>
            <a:stCxn id="94" idx="3"/>
            <a:endCxn id="125" idx="0"/>
          </p:cNvCxnSpPr>
          <p:nvPr/>
        </p:nvCxnSpPr>
        <p:spPr>
          <a:xfrm flipH="1">
            <a:off x="5773326" y="1174785"/>
            <a:ext cx="743016" cy="81249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Egyenes összekötő nyíllal 199"/>
          <p:cNvCxnSpPr>
            <a:stCxn id="103" idx="5"/>
            <a:endCxn id="127" idx="1"/>
          </p:cNvCxnSpPr>
          <p:nvPr/>
        </p:nvCxnSpPr>
        <p:spPr>
          <a:xfrm>
            <a:off x="7677345" y="1757423"/>
            <a:ext cx="563734" cy="29286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Egyenes összekötő nyíllal 2"/>
          <p:cNvCxnSpPr>
            <a:stCxn id="125" idx="5"/>
            <a:endCxn id="132" idx="1"/>
          </p:cNvCxnSpPr>
          <p:nvPr/>
        </p:nvCxnSpPr>
        <p:spPr>
          <a:xfrm>
            <a:off x="5925438" y="2354512"/>
            <a:ext cx="602044" cy="28024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nyíllal 8"/>
          <p:cNvCxnSpPr>
            <a:stCxn id="103" idx="5"/>
            <a:endCxn id="135" idx="1"/>
          </p:cNvCxnSpPr>
          <p:nvPr/>
        </p:nvCxnSpPr>
        <p:spPr>
          <a:xfrm>
            <a:off x="7677345" y="1757423"/>
            <a:ext cx="559871" cy="87733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Szövegdoboz 63"/>
          <p:cNvSpPr txBox="1"/>
          <p:nvPr/>
        </p:nvSpPr>
        <p:spPr>
          <a:xfrm>
            <a:off x="323528" y="4371950"/>
            <a:ext cx="84249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err="1" smtClean="0"/>
              <a:t>Legend</a:t>
            </a:r>
            <a:r>
              <a:rPr lang="hu-HU" sz="1400" b="1" dirty="0" smtClean="0"/>
              <a:t>:</a:t>
            </a:r>
            <a:r>
              <a:rPr lang="hu-HU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Red: demander of corrupt service</a:t>
            </a:r>
            <a:r>
              <a:rPr lang="en-US" sz="1400" dirty="0" smtClean="0"/>
              <a:t>; </a:t>
            </a:r>
            <a:r>
              <a:rPr lang="en-US" sz="1400" dirty="0" smtClean="0">
                <a:solidFill>
                  <a:schemeClr val="tx2"/>
                </a:solidFill>
              </a:rPr>
              <a:t>Blue: supplier of corrupt service</a:t>
            </a:r>
            <a:r>
              <a:rPr lang="en-US" sz="1400" dirty="0" smtClean="0"/>
              <a:t>; </a:t>
            </a:r>
            <a:r>
              <a:rPr lang="en-US" sz="1400" dirty="0" smtClean="0">
                <a:solidFill>
                  <a:srgbClr val="00B050"/>
                </a:solidFill>
              </a:rPr>
              <a:t>Green: server of corrupt transaction</a:t>
            </a:r>
          </a:p>
          <a:p>
            <a:r>
              <a:rPr lang="hu-HU" sz="1400" dirty="0" smtClean="0"/>
              <a:t>                </a:t>
            </a:r>
            <a:r>
              <a:rPr lang="en-US" sz="1400" u="sng" dirty="0" smtClean="0"/>
              <a:t>Continuous line: regular transaction</a:t>
            </a:r>
            <a:r>
              <a:rPr lang="en-US" sz="1400" dirty="0" smtClean="0"/>
              <a:t>; </a:t>
            </a:r>
            <a:r>
              <a:rPr lang="en-US" sz="1400" u="dashHeavy" dirty="0" smtClean="0"/>
              <a:t>Dashed line: </a:t>
            </a:r>
            <a:r>
              <a:rPr lang="hu-HU" sz="1400" u="dashHeavy" dirty="0" err="1" smtClean="0"/>
              <a:t>occasional</a:t>
            </a:r>
            <a:r>
              <a:rPr lang="hu-HU" sz="1400" u="dashHeavy" dirty="0" smtClean="0"/>
              <a:t> </a:t>
            </a:r>
            <a:r>
              <a:rPr lang="en-US" sz="1400" u="dashHeavy" dirty="0" smtClean="0"/>
              <a:t>transaction</a:t>
            </a:r>
            <a:r>
              <a:rPr lang="en-US" sz="1400" dirty="0" smtClean="0"/>
              <a:t>;</a:t>
            </a:r>
            <a:r>
              <a:rPr lang="hu-HU" sz="1400" dirty="0" smtClean="0"/>
              <a:t/>
            </a:r>
            <a:br>
              <a:rPr lang="hu-HU" sz="1400" dirty="0" smtClean="0"/>
            </a:br>
            <a:r>
              <a:rPr lang="hu-HU" sz="1400" dirty="0" smtClean="0"/>
              <a:t>                </a:t>
            </a:r>
            <a:r>
              <a:rPr lang="en-US" sz="1400" dirty="0" smtClean="0"/>
              <a:t>Double arrow: voluntary transaction; Single arrow: subordination</a:t>
            </a:r>
          </a:p>
        </p:txBody>
      </p:sp>
    </p:spTree>
    <p:extLst>
      <p:ext uri="{BB962C8B-B14F-4D97-AF65-F5344CB8AC3E}">
        <p14:creationId xmlns:p14="http://schemas.microsoft.com/office/powerpoint/2010/main" val="416902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2277</TotalTime>
  <Words>1982</Words>
  <Application>Microsoft Office PowerPoint</Application>
  <PresentationFormat>Diavetítés a képernyőre (16:9 oldalarány)</PresentationFormat>
  <Paragraphs>416</Paragraphs>
  <Slides>28</Slides>
  <Notes>25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28</vt:i4>
      </vt:variant>
    </vt:vector>
  </HeadingPairs>
  <TitlesOfParts>
    <vt:vector size="29" baseType="lpstr">
      <vt:lpstr>Office-téma</vt:lpstr>
      <vt:lpstr>Oligarchy, State Capture, and the Mafia State: The Curious Case of Hungary  Bálint Madlovics Central European University 2018.05.09.</vt:lpstr>
      <vt:lpstr>PowerPoint bemutató</vt:lpstr>
      <vt:lpstr>Proliferation of political regime categories</vt:lpstr>
      <vt:lpstr>Adding a Sociological Dimension: A New Interpretative Framework of Post-Communist Regimes</vt:lpstr>
      <vt:lpstr>PowerPoint bemutató</vt:lpstr>
      <vt:lpstr>PowerPoint bemutató</vt:lpstr>
      <vt:lpstr>What is the action?  Interpretative layers of categories to describe the mafia state</vt:lpstr>
      <vt:lpstr>Is the action legal?  Interpretative layers of categories to describe the mafia state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Hungarian examples for white raiding</vt:lpstr>
      <vt:lpstr>6.) Single pyramid patronal network: key players and the “separation of branches of power”</vt:lpstr>
      <vt:lpstr>PowerPoint bemutató</vt:lpstr>
      <vt:lpstr>PowerPoint bemutató</vt:lpstr>
      <vt:lpstr>PowerPoint bemutató</vt:lpstr>
      <vt:lpstr>Modelled Trajectories of Post-Communist Regimes:  1. Hungary</vt:lpstr>
      <vt:lpstr>Modelled Trajectories of Post-Communist Regimes:  2. Poland</vt:lpstr>
      <vt:lpstr>Modelled Trajectories of Post-Communist Regimes:  3. Romania</vt:lpstr>
      <vt:lpstr>Modelled Trajectories of Post-Communist Regimes:  4. Ukraine</vt:lpstr>
      <vt:lpstr>Modelled Trajectories of Post-Communist Regimes:  5. Russia</vt:lpstr>
      <vt:lpstr>Modelled Trajectories of Post-Communist Regimes:  6. Uzbekistan</vt:lpstr>
      <vt:lpstr>Modelled Trajectories of Post-Communist Regimes:  7. China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1952</dc:creator>
  <cp:lastModifiedBy>Anya</cp:lastModifiedBy>
  <cp:revision>289</cp:revision>
  <dcterms:created xsi:type="dcterms:W3CDTF">2014-02-13T21:05:22Z</dcterms:created>
  <dcterms:modified xsi:type="dcterms:W3CDTF">2018-06-08T12:58:45Z</dcterms:modified>
</cp:coreProperties>
</file>