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1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2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3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4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5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6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7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18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19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4" r:id="rId2"/>
    <p:sldId id="280" r:id="rId3"/>
    <p:sldId id="275" r:id="rId4"/>
    <p:sldId id="276" r:id="rId5"/>
    <p:sldId id="259" r:id="rId6"/>
    <p:sldId id="278" r:id="rId7"/>
    <p:sldId id="260" r:id="rId8"/>
    <p:sldId id="264" r:id="rId9"/>
    <p:sldId id="267" r:id="rId10"/>
    <p:sldId id="266" r:id="rId11"/>
    <p:sldId id="268" r:id="rId12"/>
    <p:sldId id="269" r:id="rId13"/>
    <p:sldId id="258" r:id="rId14"/>
    <p:sldId id="265" r:id="rId15"/>
    <p:sldId id="262" r:id="rId16"/>
    <p:sldId id="270" r:id="rId17"/>
    <p:sldId id="272" r:id="rId18"/>
    <p:sldId id="287" r:id="rId19"/>
    <p:sldId id="281" r:id="rId20"/>
    <p:sldId id="283" r:id="rId21"/>
    <p:sldId id="290" r:id="rId22"/>
  </p:sldIdLst>
  <p:sldSz cx="9144000" cy="5143500" type="screen16x9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Közepesen sötét stílus 1 – 1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119" autoAdjust="0"/>
  </p:normalViewPr>
  <p:slideViewPr>
    <p:cSldViewPr>
      <p:cViewPr>
        <p:scale>
          <a:sx n="90" d="100"/>
          <a:sy n="90" d="100"/>
        </p:scale>
        <p:origin x="-816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hu-HU" sz="1200" b="1" dirty="0" smtClean="0"/>
            <a:t>Liberal democracy</a:t>
          </a:r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200" b="1" dirty="0" smtClean="0"/>
            <a:t>Patronal autocracy</a:t>
          </a:r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200" b="1" dirty="0" smtClean="0"/>
            <a:t>Market-exploiting dictatorship</a:t>
          </a:r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200" b="1" dirty="0" smtClean="0"/>
            <a:t>Patronal democracy</a:t>
          </a:r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200" b="1" dirty="0" smtClean="0"/>
            <a:t>Communist dictatorship</a:t>
          </a:r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200" b="1" dirty="0" err="1" smtClean="0"/>
            <a:t>Conservative</a:t>
          </a:r>
          <a:r>
            <a:rPr lang="hu-HU" sz="1200" b="1" dirty="0" smtClean="0"/>
            <a:t> </a:t>
          </a:r>
          <a:r>
            <a:rPr lang="hu-HU" sz="1200" b="1" dirty="0" err="1" smtClean="0"/>
            <a:t>autocracy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0AA010A5-BE66-47FA-94C2-0641768D86AE}" type="presOf" srcId="{497908DE-4C30-428A-A555-3A6C2F4ADF7D}" destId="{C15E22B3-3295-4532-9D6A-325D45E50C1C}" srcOrd="0" destOrd="0" presId="urn:microsoft.com/office/officeart/2005/8/layout/pyramid2"/>
    <dgm:cxn modelId="{D9114C15-F3A6-475E-B50B-4D2FF2D382F9}" type="presOf" srcId="{83210F28-54C2-4E50-BA91-C30C7F5A925A}" destId="{0E6DB8B2-458A-4F73-AF77-E844E8685CD8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A1B2081-3C50-4CF3-8F75-644D48BB2004}" type="presOf" srcId="{70972A96-F39F-4054-A5D9-CCAC350AB6EA}" destId="{6AFE05B7-991B-44DA-9843-39E3CC396A11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A8972F56-6692-457F-863B-7A2EF46BAE2C}" type="presOf" srcId="{D75FEE30-628B-4BCD-B8C9-2BF3180BA3C0}" destId="{F9260225-45E3-4E83-A7B5-93BF7662486D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D11773A2-684F-4A9C-96C9-C7CDA6C0F634}" type="presOf" srcId="{EA790760-0B03-448A-9F29-12DB28B7261E}" destId="{40A06F75-CF71-4FF0-9476-F881F10B4C59}" srcOrd="0" destOrd="0" presId="urn:microsoft.com/office/officeart/2005/8/layout/pyramid2"/>
    <dgm:cxn modelId="{8DAE2D4E-23D5-4ADB-BE07-9FCD90A621A9}" type="presOf" srcId="{94EAB1EC-7FE9-40F9-8691-7534F2D2D13B}" destId="{AA40EDB2-9616-491E-8997-90DC3C7C7F8E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497C79C4-5891-4067-B3CB-9FF0E428D783}" type="presOf" srcId="{3CA4390E-8AEC-4EA2-A3EC-8DD042504D56}" destId="{585EDA03-E1D1-49E2-ABCC-D095A33C60CB}" srcOrd="0" destOrd="0" presId="urn:microsoft.com/office/officeart/2005/8/layout/pyramid2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F54D1E8F-54D7-4EB9-A0A4-7C24FEF55CDC}" type="presParOf" srcId="{F9260225-45E3-4E83-A7B5-93BF7662486D}" destId="{2CAB7AE0-F53F-477F-8596-08683A702DA4}" srcOrd="0" destOrd="0" presId="urn:microsoft.com/office/officeart/2005/8/layout/pyramid2"/>
    <dgm:cxn modelId="{6D9B1F02-448D-422F-B427-F2F61FAD9F4C}" type="presParOf" srcId="{F9260225-45E3-4E83-A7B5-93BF7662486D}" destId="{54982EDE-BA38-419C-8C90-E7DF88B50825}" srcOrd="1" destOrd="0" presId="urn:microsoft.com/office/officeart/2005/8/layout/pyramid2"/>
    <dgm:cxn modelId="{C2BDE92C-0AB8-467A-826E-650A44BB511C}" type="presParOf" srcId="{54982EDE-BA38-419C-8C90-E7DF88B50825}" destId="{C15E22B3-3295-4532-9D6A-325D45E50C1C}" srcOrd="0" destOrd="0" presId="urn:microsoft.com/office/officeart/2005/8/layout/pyramid2"/>
    <dgm:cxn modelId="{374FA91D-45F0-4430-A038-89633F1AB72A}" type="presParOf" srcId="{54982EDE-BA38-419C-8C90-E7DF88B50825}" destId="{E349127E-BD40-4FFD-98F7-AE53232D3317}" srcOrd="1" destOrd="0" presId="urn:microsoft.com/office/officeart/2005/8/layout/pyramid2"/>
    <dgm:cxn modelId="{60EB1A87-3672-46D7-B0BE-97EFEA30E3BF}" type="presParOf" srcId="{54982EDE-BA38-419C-8C90-E7DF88B50825}" destId="{585EDA03-E1D1-49E2-ABCC-D095A33C60CB}" srcOrd="2" destOrd="0" presId="urn:microsoft.com/office/officeart/2005/8/layout/pyramid2"/>
    <dgm:cxn modelId="{1E65CB8E-502F-4D7C-BD7C-DA847ECB4039}" type="presParOf" srcId="{54982EDE-BA38-419C-8C90-E7DF88B50825}" destId="{689CAA53-9D6E-44E6-B0D8-615A6D07FB5B}" srcOrd="3" destOrd="0" presId="urn:microsoft.com/office/officeart/2005/8/layout/pyramid2"/>
    <dgm:cxn modelId="{C352D7C8-EE87-43E5-9AD7-B1230862738F}" type="presParOf" srcId="{54982EDE-BA38-419C-8C90-E7DF88B50825}" destId="{AA40EDB2-9616-491E-8997-90DC3C7C7F8E}" srcOrd="4" destOrd="0" presId="urn:microsoft.com/office/officeart/2005/8/layout/pyramid2"/>
    <dgm:cxn modelId="{01FC44F8-3B2E-4EF6-87DC-8F581F11BEF9}" type="presParOf" srcId="{54982EDE-BA38-419C-8C90-E7DF88B50825}" destId="{9055E23A-F0BC-4AAF-9FF4-F780F02DFD21}" srcOrd="5" destOrd="0" presId="urn:microsoft.com/office/officeart/2005/8/layout/pyramid2"/>
    <dgm:cxn modelId="{987CB353-1963-4BEF-B512-970F0DCBCCF4}" type="presParOf" srcId="{54982EDE-BA38-419C-8C90-E7DF88B50825}" destId="{6AFE05B7-991B-44DA-9843-39E3CC396A11}" srcOrd="6" destOrd="0" presId="urn:microsoft.com/office/officeart/2005/8/layout/pyramid2"/>
    <dgm:cxn modelId="{1D6B996F-5403-44F8-9E00-A6D2E97D32C5}" type="presParOf" srcId="{54982EDE-BA38-419C-8C90-E7DF88B50825}" destId="{B370853F-B4C8-494E-B10D-01EDE232E07B}" srcOrd="7" destOrd="0" presId="urn:microsoft.com/office/officeart/2005/8/layout/pyramid2"/>
    <dgm:cxn modelId="{439BAB34-744C-4D17-8DE3-F54055684F2F}" type="presParOf" srcId="{54982EDE-BA38-419C-8C90-E7DF88B50825}" destId="{40A06F75-CF71-4FF0-9476-F881F10B4C59}" srcOrd="8" destOrd="0" presId="urn:microsoft.com/office/officeart/2005/8/layout/pyramid2"/>
    <dgm:cxn modelId="{B899BC39-80A4-4FE8-931B-CC5A5F24C84A}" type="presParOf" srcId="{54982EDE-BA38-419C-8C90-E7DF88B50825}" destId="{D5AAC021-0B13-4F18-8DC6-1FA6845FB348}" srcOrd="9" destOrd="0" presId="urn:microsoft.com/office/officeart/2005/8/layout/pyramid2"/>
    <dgm:cxn modelId="{9E3D3BA0-6EC8-4B4E-9370-59F85870F44D}" type="presParOf" srcId="{54982EDE-BA38-419C-8C90-E7DF88B50825}" destId="{0E6DB8B2-458A-4F73-AF77-E844E8685CD8}" srcOrd="10" destOrd="0" presId="urn:microsoft.com/office/officeart/2005/8/layout/pyramid2"/>
    <dgm:cxn modelId="{E81A96A7-3F1A-4B43-9AA6-A89674661A4E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100" b="1" dirty="0" smtClean="0"/>
            <a:t>Mark.-exp.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100" b="1" dirty="0" smtClean="0"/>
            <a:t>Pat. dem.</a:t>
          </a:r>
          <a:endParaRPr lang="hu-HU" sz="11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100" b="1" dirty="0" err="1" smtClean="0"/>
            <a:t>Com</a:t>
          </a:r>
          <a:r>
            <a:rPr lang="hu-HU" sz="1100" b="1" dirty="0" smtClean="0"/>
            <a:t>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100" b="1" dirty="0" err="1" smtClean="0"/>
            <a:t>Cons</a:t>
          </a:r>
          <a:r>
            <a:rPr lang="hu-HU" sz="1100" b="1" dirty="0" smtClean="0"/>
            <a:t>. </a:t>
          </a:r>
          <a:r>
            <a:rPr lang="hu-HU" sz="1100" b="1" dirty="0" err="1" smtClean="0"/>
            <a:t>autoc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100" b="1" dirty="0" smtClean="0"/>
            <a:t>Pat. </a:t>
          </a:r>
          <a:r>
            <a:rPr lang="hu-HU" sz="1100" b="1" dirty="0" err="1" smtClean="0"/>
            <a:t>autoc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06D9D0F1-6B14-43C1-839E-61B9DD9B56EF}">
      <dgm:prSet phldrT="[Szöveg]" custT="1"/>
      <dgm:spPr/>
      <dgm:t>
        <a:bodyPr/>
        <a:lstStyle/>
        <a:p>
          <a:r>
            <a:rPr lang="hu-HU" sz="1100" b="1" dirty="0" err="1" smtClean="0"/>
            <a:t>Lib</a:t>
          </a:r>
          <a:r>
            <a:rPr lang="hu-HU" sz="1100" b="1" dirty="0" smtClean="0"/>
            <a:t>. dem.</a:t>
          </a:r>
          <a:endParaRPr lang="hu-HU" sz="1100" b="1" dirty="0"/>
        </a:p>
      </dgm:t>
    </dgm:pt>
    <dgm:pt modelId="{974056D8-C7F1-4703-A3A0-CCA3EAA41540}" type="parTrans" cxnId="{C2E5D389-DC96-40BD-90F2-F8033A5764FD}">
      <dgm:prSet/>
      <dgm:spPr/>
      <dgm:t>
        <a:bodyPr/>
        <a:lstStyle/>
        <a:p>
          <a:endParaRPr lang="hu-HU"/>
        </a:p>
      </dgm:t>
    </dgm:pt>
    <dgm:pt modelId="{0726BDE9-E79C-4439-84E5-5521900B90C8}" type="sibTrans" cxnId="{C2E5D389-DC96-40BD-90F2-F8033A5764FD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57973" custScaleY="40896" custLinFactNeighborX="7315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25502" custScaleY="27822" custLinFactY="28952" custLinFactNeighborX="18850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EE256076-5DA6-4F24-8BFE-930664D18ACC}" type="pres">
      <dgm:prSet presAssocID="{06D9D0F1-6B14-43C1-839E-61B9DD9B56EF}" presName="aNode" presStyleLbl="fgAcc1" presStyleIdx="1" presStyleCnt="6" custAng="0" custScaleX="25502" custScaleY="25652" custLinFactNeighborX="-95992" custLinFactNeighborY="2640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00D408C-FC56-40C9-BA6F-3F0463C05A42}" type="pres">
      <dgm:prSet presAssocID="{06D9D0F1-6B14-43C1-839E-61B9DD9B56EF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33453" custScaleY="18604" custLinFactY="72033" custLinFactNeighborX="-39603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28088" custScaleY="18604" custLinFactY="-60376" custLinFactNeighborX="-378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34904" custScaleY="17336" custLinFactY="-24719" custLinFactNeighborX="3134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24796" custScaleY="17312" custLinFactY="-52196" custLinFactNeighborX="-7628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588381E1-0F7A-400D-925A-4CA41371B173}" type="presOf" srcId="{70972A96-F39F-4054-A5D9-CCAC350AB6EA}" destId="{6AFE05B7-991B-44DA-9843-39E3CC396A11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F8B09153-A719-4C98-8C48-B255AE5F0012}" type="presOf" srcId="{EA790760-0B03-448A-9F29-12DB28B7261E}" destId="{40A06F75-CF71-4FF0-9476-F881F10B4C59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C2E5D389-DC96-40BD-90F2-F8033A5764FD}" srcId="{D75FEE30-628B-4BCD-B8C9-2BF3180BA3C0}" destId="{06D9D0F1-6B14-43C1-839E-61B9DD9B56EF}" srcOrd="1" destOrd="0" parTransId="{974056D8-C7F1-4703-A3A0-CCA3EAA41540}" sibTransId="{0726BDE9-E79C-4439-84E5-5521900B90C8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4DF61B0D-D2E5-4772-9EE4-D5230B291974}" type="presOf" srcId="{06D9D0F1-6B14-43C1-839E-61B9DD9B56EF}" destId="{EE256076-5DA6-4F24-8BFE-930664D18ACC}" srcOrd="0" destOrd="0" presId="urn:microsoft.com/office/officeart/2005/8/layout/pyramid2"/>
    <dgm:cxn modelId="{D3712129-5EDC-4DCB-832C-CB2948695DDA}" type="presOf" srcId="{94EAB1EC-7FE9-40F9-8691-7534F2D2D13B}" destId="{AA40EDB2-9616-491E-8997-90DC3C7C7F8E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43DA31BA-964E-487F-A4F4-94D601F539AD}" type="presOf" srcId="{D75FEE30-628B-4BCD-B8C9-2BF3180BA3C0}" destId="{F9260225-45E3-4E83-A7B5-93BF7662486D}" srcOrd="0" destOrd="0" presId="urn:microsoft.com/office/officeart/2005/8/layout/pyramid2"/>
    <dgm:cxn modelId="{6EBA0437-1822-40DE-8A4F-9C1DE51A1D95}" type="presOf" srcId="{497908DE-4C30-428A-A555-3A6C2F4ADF7D}" destId="{C15E22B3-3295-4532-9D6A-325D45E50C1C}" srcOrd="0" destOrd="0" presId="urn:microsoft.com/office/officeart/2005/8/layout/pyramid2"/>
    <dgm:cxn modelId="{8D043435-045A-428F-8588-2AD1F18156CB}" type="presOf" srcId="{83210F28-54C2-4E50-BA91-C30C7F5A925A}" destId="{0E6DB8B2-458A-4F73-AF77-E844E8685CD8}" srcOrd="0" destOrd="0" presId="urn:microsoft.com/office/officeart/2005/8/layout/pyramid2"/>
    <dgm:cxn modelId="{EB4D5292-C719-4FC1-980C-84EB033D5802}" type="presParOf" srcId="{F9260225-45E3-4E83-A7B5-93BF7662486D}" destId="{2CAB7AE0-F53F-477F-8596-08683A702DA4}" srcOrd="0" destOrd="0" presId="urn:microsoft.com/office/officeart/2005/8/layout/pyramid2"/>
    <dgm:cxn modelId="{57E377C6-5F4C-4123-8907-3717314F1404}" type="presParOf" srcId="{F9260225-45E3-4E83-A7B5-93BF7662486D}" destId="{54982EDE-BA38-419C-8C90-E7DF88B50825}" srcOrd="1" destOrd="0" presId="urn:microsoft.com/office/officeart/2005/8/layout/pyramid2"/>
    <dgm:cxn modelId="{5186C471-F769-482C-930F-110FEA019AC7}" type="presParOf" srcId="{54982EDE-BA38-419C-8C90-E7DF88B50825}" destId="{C15E22B3-3295-4532-9D6A-325D45E50C1C}" srcOrd="0" destOrd="0" presId="urn:microsoft.com/office/officeart/2005/8/layout/pyramid2"/>
    <dgm:cxn modelId="{B2DDFC60-2202-406D-9CAB-510CA7A0ACBD}" type="presParOf" srcId="{54982EDE-BA38-419C-8C90-E7DF88B50825}" destId="{E349127E-BD40-4FFD-98F7-AE53232D3317}" srcOrd="1" destOrd="0" presId="urn:microsoft.com/office/officeart/2005/8/layout/pyramid2"/>
    <dgm:cxn modelId="{4B024DC5-FBA1-4E34-9E9A-AB1592AB5E43}" type="presParOf" srcId="{54982EDE-BA38-419C-8C90-E7DF88B50825}" destId="{EE256076-5DA6-4F24-8BFE-930664D18ACC}" srcOrd="2" destOrd="0" presId="urn:microsoft.com/office/officeart/2005/8/layout/pyramid2"/>
    <dgm:cxn modelId="{D6DEAAB6-F82F-49BA-BA08-423E98E33830}" type="presParOf" srcId="{54982EDE-BA38-419C-8C90-E7DF88B50825}" destId="{500D408C-FC56-40C9-BA6F-3F0463C05A42}" srcOrd="3" destOrd="0" presId="urn:microsoft.com/office/officeart/2005/8/layout/pyramid2"/>
    <dgm:cxn modelId="{B7AD69FF-43C5-4E21-BC7B-F81BF6C56BBD}" type="presParOf" srcId="{54982EDE-BA38-419C-8C90-E7DF88B50825}" destId="{AA40EDB2-9616-491E-8997-90DC3C7C7F8E}" srcOrd="4" destOrd="0" presId="urn:microsoft.com/office/officeart/2005/8/layout/pyramid2"/>
    <dgm:cxn modelId="{CBDC9D20-C15A-4326-97F6-504BBFADAA18}" type="presParOf" srcId="{54982EDE-BA38-419C-8C90-E7DF88B50825}" destId="{9055E23A-F0BC-4AAF-9FF4-F780F02DFD21}" srcOrd="5" destOrd="0" presId="urn:microsoft.com/office/officeart/2005/8/layout/pyramid2"/>
    <dgm:cxn modelId="{A4C5C044-E4F3-49FD-90C0-74C177BD1905}" type="presParOf" srcId="{54982EDE-BA38-419C-8C90-E7DF88B50825}" destId="{6AFE05B7-991B-44DA-9843-39E3CC396A11}" srcOrd="6" destOrd="0" presId="urn:microsoft.com/office/officeart/2005/8/layout/pyramid2"/>
    <dgm:cxn modelId="{459C671F-A115-4EA4-B797-991F96903B84}" type="presParOf" srcId="{54982EDE-BA38-419C-8C90-E7DF88B50825}" destId="{B370853F-B4C8-494E-B10D-01EDE232E07B}" srcOrd="7" destOrd="0" presId="urn:microsoft.com/office/officeart/2005/8/layout/pyramid2"/>
    <dgm:cxn modelId="{BC2BBAD2-AF0C-4BB4-8856-AB15EA47BDB7}" type="presParOf" srcId="{54982EDE-BA38-419C-8C90-E7DF88B50825}" destId="{40A06F75-CF71-4FF0-9476-F881F10B4C59}" srcOrd="8" destOrd="0" presId="urn:microsoft.com/office/officeart/2005/8/layout/pyramid2"/>
    <dgm:cxn modelId="{305C6F86-827B-4D8B-995F-5EAC0EE1AA6A}" type="presParOf" srcId="{54982EDE-BA38-419C-8C90-E7DF88B50825}" destId="{D5AAC021-0B13-4F18-8DC6-1FA6845FB348}" srcOrd="9" destOrd="0" presId="urn:microsoft.com/office/officeart/2005/8/layout/pyramid2"/>
    <dgm:cxn modelId="{58E23EEB-ECE1-42CA-8916-38AE37B2F3AD}" type="presParOf" srcId="{54982EDE-BA38-419C-8C90-E7DF88B50825}" destId="{0E6DB8B2-458A-4F73-AF77-E844E8685CD8}" srcOrd="10" destOrd="0" presId="urn:microsoft.com/office/officeart/2005/8/layout/pyramid2"/>
    <dgm:cxn modelId="{0EB89857-AC9A-497E-82B7-C2F952C62F48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100" b="1" dirty="0" smtClean="0"/>
            <a:t>Mark.-exp.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100" b="1" dirty="0" smtClean="0"/>
            <a:t>Pat. dem.</a:t>
          </a:r>
          <a:endParaRPr lang="hu-HU" sz="11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100" b="1" dirty="0" err="1" smtClean="0"/>
            <a:t>Com</a:t>
          </a:r>
          <a:r>
            <a:rPr lang="hu-HU" sz="1100" b="1" dirty="0" smtClean="0"/>
            <a:t>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100" b="1" dirty="0" err="1" smtClean="0"/>
            <a:t>Cons</a:t>
          </a:r>
          <a:r>
            <a:rPr lang="hu-HU" sz="1100" b="1" dirty="0" smtClean="0"/>
            <a:t>. </a:t>
          </a:r>
          <a:r>
            <a:rPr lang="hu-HU" sz="1100" b="1" dirty="0" err="1" smtClean="0"/>
            <a:t>autoc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100" b="1" dirty="0" smtClean="0"/>
            <a:t>Pat. </a:t>
          </a:r>
          <a:r>
            <a:rPr lang="hu-HU" sz="1100" b="1" dirty="0" err="1" smtClean="0"/>
            <a:t>autoc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06D9D0F1-6B14-43C1-839E-61B9DD9B56EF}">
      <dgm:prSet phldrT="[Szöveg]" custT="1"/>
      <dgm:spPr/>
      <dgm:t>
        <a:bodyPr/>
        <a:lstStyle/>
        <a:p>
          <a:r>
            <a:rPr lang="hu-HU" sz="1100" b="1" dirty="0" err="1" smtClean="0"/>
            <a:t>Lib</a:t>
          </a:r>
          <a:r>
            <a:rPr lang="hu-HU" sz="1100" b="1" dirty="0" smtClean="0"/>
            <a:t>. dem.</a:t>
          </a:r>
          <a:endParaRPr lang="hu-HU" sz="1100" b="1" dirty="0"/>
        </a:p>
      </dgm:t>
    </dgm:pt>
    <dgm:pt modelId="{974056D8-C7F1-4703-A3A0-CCA3EAA41540}" type="parTrans" cxnId="{C2E5D389-DC96-40BD-90F2-F8033A5764FD}">
      <dgm:prSet/>
      <dgm:spPr/>
      <dgm:t>
        <a:bodyPr/>
        <a:lstStyle/>
        <a:p>
          <a:endParaRPr lang="hu-HU"/>
        </a:p>
      </dgm:t>
    </dgm:pt>
    <dgm:pt modelId="{0726BDE9-E79C-4439-84E5-5521900B90C8}" type="sibTrans" cxnId="{C2E5D389-DC96-40BD-90F2-F8033A5764FD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57973" custScaleY="40896" custLinFactNeighborX="7315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25502" custScaleY="27822" custLinFactY="28952" custLinFactNeighborX="18850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EE256076-5DA6-4F24-8BFE-930664D18ACC}" type="pres">
      <dgm:prSet presAssocID="{06D9D0F1-6B14-43C1-839E-61B9DD9B56EF}" presName="aNode" presStyleLbl="fgAcc1" presStyleIdx="1" presStyleCnt="6" custAng="0" custScaleX="25502" custScaleY="25652" custLinFactNeighborX="-95992" custLinFactNeighborY="2640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00D408C-FC56-40C9-BA6F-3F0463C05A42}" type="pres">
      <dgm:prSet presAssocID="{06D9D0F1-6B14-43C1-839E-61B9DD9B56EF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33453" custScaleY="18604" custLinFactY="72033" custLinFactNeighborX="-39603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28088" custScaleY="18604" custLinFactY="-60376" custLinFactNeighborX="-378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34904" custScaleY="17336" custLinFactY="-24650" custLinFactNeighborX="3115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24796" custScaleY="17312" custLinFactY="-52137" custLinFactNeighborX="-7634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47519C59-25CD-4A9A-9657-3FAAF1E2BAFB}" type="presOf" srcId="{EA790760-0B03-448A-9F29-12DB28B7261E}" destId="{40A06F75-CF71-4FF0-9476-F881F10B4C59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34294897-96C1-4325-9019-9C405A33412C}" type="presOf" srcId="{83210F28-54C2-4E50-BA91-C30C7F5A925A}" destId="{0E6DB8B2-458A-4F73-AF77-E844E8685CD8}" srcOrd="0" destOrd="0" presId="urn:microsoft.com/office/officeart/2005/8/layout/pyramid2"/>
    <dgm:cxn modelId="{AAE0F46C-9A5E-41D6-B969-D28340A220D4}" type="presOf" srcId="{497908DE-4C30-428A-A555-3A6C2F4ADF7D}" destId="{C15E22B3-3295-4532-9D6A-325D45E50C1C}" srcOrd="0" destOrd="0" presId="urn:microsoft.com/office/officeart/2005/8/layout/pyramid2"/>
    <dgm:cxn modelId="{B943B0A2-8C02-4BA7-B9FB-9A9558F0B5FB}" type="presOf" srcId="{D75FEE30-628B-4BCD-B8C9-2BF3180BA3C0}" destId="{F9260225-45E3-4E83-A7B5-93BF7662486D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23B7CD1A-B20F-48C4-B0CB-FFF7803F66B8}" type="presOf" srcId="{94EAB1EC-7FE9-40F9-8691-7534F2D2D13B}" destId="{AA40EDB2-9616-491E-8997-90DC3C7C7F8E}" srcOrd="0" destOrd="0" presId="urn:microsoft.com/office/officeart/2005/8/layout/pyramid2"/>
    <dgm:cxn modelId="{C2E5D389-DC96-40BD-90F2-F8033A5764FD}" srcId="{D75FEE30-628B-4BCD-B8C9-2BF3180BA3C0}" destId="{06D9D0F1-6B14-43C1-839E-61B9DD9B56EF}" srcOrd="1" destOrd="0" parTransId="{974056D8-C7F1-4703-A3A0-CCA3EAA41540}" sibTransId="{0726BDE9-E79C-4439-84E5-5521900B90C8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E64C487D-53F5-4C8C-8667-F7A72298F367}" type="presOf" srcId="{70972A96-F39F-4054-A5D9-CCAC350AB6EA}" destId="{6AFE05B7-991B-44DA-9843-39E3CC396A11}" srcOrd="0" destOrd="0" presId="urn:microsoft.com/office/officeart/2005/8/layout/pyramid2"/>
    <dgm:cxn modelId="{4D359082-3D62-41F2-92EB-54769BD0FD70}" type="presOf" srcId="{06D9D0F1-6B14-43C1-839E-61B9DD9B56EF}" destId="{EE256076-5DA6-4F24-8BFE-930664D18ACC}" srcOrd="0" destOrd="0" presId="urn:microsoft.com/office/officeart/2005/8/layout/pyramid2"/>
    <dgm:cxn modelId="{66C1468C-D253-4159-9178-B70F5639822A}" type="presParOf" srcId="{F9260225-45E3-4E83-A7B5-93BF7662486D}" destId="{2CAB7AE0-F53F-477F-8596-08683A702DA4}" srcOrd="0" destOrd="0" presId="urn:microsoft.com/office/officeart/2005/8/layout/pyramid2"/>
    <dgm:cxn modelId="{F878111F-9026-4B60-9D18-83DA720AA531}" type="presParOf" srcId="{F9260225-45E3-4E83-A7B5-93BF7662486D}" destId="{54982EDE-BA38-419C-8C90-E7DF88B50825}" srcOrd="1" destOrd="0" presId="urn:microsoft.com/office/officeart/2005/8/layout/pyramid2"/>
    <dgm:cxn modelId="{77511CC1-78BE-405A-A763-2F58BACDA8C9}" type="presParOf" srcId="{54982EDE-BA38-419C-8C90-E7DF88B50825}" destId="{C15E22B3-3295-4532-9D6A-325D45E50C1C}" srcOrd="0" destOrd="0" presId="urn:microsoft.com/office/officeart/2005/8/layout/pyramid2"/>
    <dgm:cxn modelId="{0484DE9D-9987-4618-93CE-6E9BF645EC73}" type="presParOf" srcId="{54982EDE-BA38-419C-8C90-E7DF88B50825}" destId="{E349127E-BD40-4FFD-98F7-AE53232D3317}" srcOrd="1" destOrd="0" presId="urn:microsoft.com/office/officeart/2005/8/layout/pyramid2"/>
    <dgm:cxn modelId="{53E3B8F6-6389-48ED-98EB-CA2A6015F650}" type="presParOf" srcId="{54982EDE-BA38-419C-8C90-E7DF88B50825}" destId="{EE256076-5DA6-4F24-8BFE-930664D18ACC}" srcOrd="2" destOrd="0" presId="urn:microsoft.com/office/officeart/2005/8/layout/pyramid2"/>
    <dgm:cxn modelId="{A0C99EA7-D02D-4A63-BE37-2E6F0B82AAB1}" type="presParOf" srcId="{54982EDE-BA38-419C-8C90-E7DF88B50825}" destId="{500D408C-FC56-40C9-BA6F-3F0463C05A42}" srcOrd="3" destOrd="0" presId="urn:microsoft.com/office/officeart/2005/8/layout/pyramid2"/>
    <dgm:cxn modelId="{67BF1CF2-2C1B-42F3-B1D7-45FED3C47F39}" type="presParOf" srcId="{54982EDE-BA38-419C-8C90-E7DF88B50825}" destId="{AA40EDB2-9616-491E-8997-90DC3C7C7F8E}" srcOrd="4" destOrd="0" presId="urn:microsoft.com/office/officeart/2005/8/layout/pyramid2"/>
    <dgm:cxn modelId="{3D531764-8B7A-4D42-8F7C-5099DAEBAE9C}" type="presParOf" srcId="{54982EDE-BA38-419C-8C90-E7DF88B50825}" destId="{9055E23A-F0BC-4AAF-9FF4-F780F02DFD21}" srcOrd="5" destOrd="0" presId="urn:microsoft.com/office/officeart/2005/8/layout/pyramid2"/>
    <dgm:cxn modelId="{42061363-0F34-42CC-8211-9AD3D0A83971}" type="presParOf" srcId="{54982EDE-BA38-419C-8C90-E7DF88B50825}" destId="{6AFE05B7-991B-44DA-9843-39E3CC396A11}" srcOrd="6" destOrd="0" presId="urn:microsoft.com/office/officeart/2005/8/layout/pyramid2"/>
    <dgm:cxn modelId="{47C477C1-435D-4CB2-A020-1C7AC7A83172}" type="presParOf" srcId="{54982EDE-BA38-419C-8C90-E7DF88B50825}" destId="{B370853F-B4C8-494E-B10D-01EDE232E07B}" srcOrd="7" destOrd="0" presId="urn:microsoft.com/office/officeart/2005/8/layout/pyramid2"/>
    <dgm:cxn modelId="{23AE1A51-B22B-4B32-942C-A9A405A5958A}" type="presParOf" srcId="{54982EDE-BA38-419C-8C90-E7DF88B50825}" destId="{40A06F75-CF71-4FF0-9476-F881F10B4C59}" srcOrd="8" destOrd="0" presId="urn:microsoft.com/office/officeart/2005/8/layout/pyramid2"/>
    <dgm:cxn modelId="{D855FC9E-845C-4003-9F21-D47283031FF7}" type="presParOf" srcId="{54982EDE-BA38-419C-8C90-E7DF88B50825}" destId="{D5AAC021-0B13-4F18-8DC6-1FA6845FB348}" srcOrd="9" destOrd="0" presId="urn:microsoft.com/office/officeart/2005/8/layout/pyramid2"/>
    <dgm:cxn modelId="{33294B4A-E799-4534-A8CE-5EEB429767EF}" type="presParOf" srcId="{54982EDE-BA38-419C-8C90-E7DF88B50825}" destId="{0E6DB8B2-458A-4F73-AF77-E844E8685CD8}" srcOrd="10" destOrd="0" presId="urn:microsoft.com/office/officeart/2005/8/layout/pyramid2"/>
    <dgm:cxn modelId="{56FF2D42-487F-42DB-90C7-5CE5EA365479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100" b="1" dirty="0" smtClean="0"/>
            <a:t>Mark.-exp.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100" b="1" dirty="0" smtClean="0"/>
            <a:t>Pat. dem.</a:t>
          </a:r>
          <a:endParaRPr lang="hu-HU" sz="11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100" b="1" dirty="0" err="1" smtClean="0"/>
            <a:t>Com</a:t>
          </a:r>
          <a:r>
            <a:rPr lang="hu-HU" sz="1100" b="1" dirty="0" smtClean="0"/>
            <a:t>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100" b="1" dirty="0" err="1" smtClean="0"/>
            <a:t>Cons</a:t>
          </a:r>
          <a:r>
            <a:rPr lang="hu-HU" sz="1100" b="1" dirty="0" smtClean="0"/>
            <a:t>. </a:t>
          </a:r>
          <a:r>
            <a:rPr lang="hu-HU" sz="1100" b="1" dirty="0" err="1" smtClean="0"/>
            <a:t>autoc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100" b="1" dirty="0" smtClean="0"/>
            <a:t>Pat. </a:t>
          </a:r>
          <a:r>
            <a:rPr lang="hu-HU" sz="1100" b="1" dirty="0" err="1" smtClean="0"/>
            <a:t>autoc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06D9D0F1-6B14-43C1-839E-61B9DD9B56EF}">
      <dgm:prSet phldrT="[Szöveg]" custT="1"/>
      <dgm:spPr/>
      <dgm:t>
        <a:bodyPr/>
        <a:lstStyle/>
        <a:p>
          <a:r>
            <a:rPr lang="hu-HU" sz="1100" b="1" dirty="0" err="1" smtClean="0"/>
            <a:t>Lib</a:t>
          </a:r>
          <a:r>
            <a:rPr lang="hu-HU" sz="1100" b="1" dirty="0" smtClean="0"/>
            <a:t>. dem.</a:t>
          </a:r>
          <a:endParaRPr lang="hu-HU" sz="1100" b="1" dirty="0"/>
        </a:p>
      </dgm:t>
    </dgm:pt>
    <dgm:pt modelId="{974056D8-C7F1-4703-A3A0-CCA3EAA41540}" type="parTrans" cxnId="{C2E5D389-DC96-40BD-90F2-F8033A5764FD}">
      <dgm:prSet/>
      <dgm:spPr/>
      <dgm:t>
        <a:bodyPr/>
        <a:lstStyle/>
        <a:p>
          <a:endParaRPr lang="hu-HU"/>
        </a:p>
      </dgm:t>
    </dgm:pt>
    <dgm:pt modelId="{0726BDE9-E79C-4439-84E5-5521900B90C8}" type="sibTrans" cxnId="{C2E5D389-DC96-40BD-90F2-F8033A5764FD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57973" custScaleY="40896" custLinFactNeighborX="7315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25502" custScaleY="27822" custLinFactY="28952" custLinFactNeighborX="18850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EE256076-5DA6-4F24-8BFE-930664D18ACC}" type="pres">
      <dgm:prSet presAssocID="{06D9D0F1-6B14-43C1-839E-61B9DD9B56EF}" presName="aNode" presStyleLbl="fgAcc1" presStyleIdx="1" presStyleCnt="6" custAng="0" custScaleX="25502" custScaleY="25652" custLinFactNeighborX="-95992" custLinFactNeighborY="2640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00D408C-FC56-40C9-BA6F-3F0463C05A42}" type="pres">
      <dgm:prSet presAssocID="{06D9D0F1-6B14-43C1-839E-61B9DD9B56EF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33453" custScaleY="18604" custLinFactY="72033" custLinFactNeighborX="-39603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28088" custScaleY="18604" custLinFactY="-60376" custLinFactNeighborX="-378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34904" custScaleY="17336" custLinFactY="-24719" custLinFactNeighborX="3134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24796" custScaleY="17312" custLinFactY="-52196" custLinFactNeighborX="-74471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BBAFF5AA-C7DA-4015-9A5E-416A236010B1}" type="presOf" srcId="{83210F28-54C2-4E50-BA91-C30C7F5A925A}" destId="{0E6DB8B2-458A-4F73-AF77-E844E8685CD8}" srcOrd="0" destOrd="0" presId="urn:microsoft.com/office/officeart/2005/8/layout/pyramid2"/>
    <dgm:cxn modelId="{0612398D-CAF0-42C6-A3AF-7857A14EDBF9}" type="presOf" srcId="{94EAB1EC-7FE9-40F9-8691-7534F2D2D13B}" destId="{AA40EDB2-9616-491E-8997-90DC3C7C7F8E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F7500FC0-C2BD-4D14-B736-8837E28E7209}" type="presOf" srcId="{70972A96-F39F-4054-A5D9-CCAC350AB6EA}" destId="{6AFE05B7-991B-44DA-9843-39E3CC396A11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0F2156B1-02F3-4835-8F87-24F95A7BEDB9}" type="presOf" srcId="{497908DE-4C30-428A-A555-3A6C2F4ADF7D}" destId="{C15E22B3-3295-4532-9D6A-325D45E50C1C}" srcOrd="0" destOrd="0" presId="urn:microsoft.com/office/officeart/2005/8/layout/pyramid2"/>
    <dgm:cxn modelId="{0EC9548B-2EC9-4FE5-9D15-805DA561747D}" type="presOf" srcId="{D75FEE30-628B-4BCD-B8C9-2BF3180BA3C0}" destId="{F9260225-45E3-4E83-A7B5-93BF7662486D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C2E5D389-DC96-40BD-90F2-F8033A5764FD}" srcId="{D75FEE30-628B-4BCD-B8C9-2BF3180BA3C0}" destId="{06D9D0F1-6B14-43C1-839E-61B9DD9B56EF}" srcOrd="1" destOrd="0" parTransId="{974056D8-C7F1-4703-A3A0-CCA3EAA41540}" sibTransId="{0726BDE9-E79C-4439-84E5-5521900B90C8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E5391B0F-833F-4BBF-86C5-173627030BB2}" type="presOf" srcId="{06D9D0F1-6B14-43C1-839E-61B9DD9B56EF}" destId="{EE256076-5DA6-4F24-8BFE-930664D18ACC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A84BC130-8B3F-4458-AC7B-2475F8137406}" type="presOf" srcId="{EA790760-0B03-448A-9F29-12DB28B7261E}" destId="{40A06F75-CF71-4FF0-9476-F881F10B4C59}" srcOrd="0" destOrd="0" presId="urn:microsoft.com/office/officeart/2005/8/layout/pyramid2"/>
    <dgm:cxn modelId="{FDB0DC2C-EEA1-4C2C-A4DA-FE43CEAED975}" type="presParOf" srcId="{F9260225-45E3-4E83-A7B5-93BF7662486D}" destId="{2CAB7AE0-F53F-477F-8596-08683A702DA4}" srcOrd="0" destOrd="0" presId="urn:microsoft.com/office/officeart/2005/8/layout/pyramid2"/>
    <dgm:cxn modelId="{B8CD9C5F-B23F-4178-A9CC-8F1E201E5240}" type="presParOf" srcId="{F9260225-45E3-4E83-A7B5-93BF7662486D}" destId="{54982EDE-BA38-419C-8C90-E7DF88B50825}" srcOrd="1" destOrd="0" presId="urn:microsoft.com/office/officeart/2005/8/layout/pyramid2"/>
    <dgm:cxn modelId="{EB6FD840-7BAC-4F78-A63F-E6B1634DE924}" type="presParOf" srcId="{54982EDE-BA38-419C-8C90-E7DF88B50825}" destId="{C15E22B3-3295-4532-9D6A-325D45E50C1C}" srcOrd="0" destOrd="0" presId="urn:microsoft.com/office/officeart/2005/8/layout/pyramid2"/>
    <dgm:cxn modelId="{E6C9BEF2-3BF1-49A8-B22A-0FD00DB8532E}" type="presParOf" srcId="{54982EDE-BA38-419C-8C90-E7DF88B50825}" destId="{E349127E-BD40-4FFD-98F7-AE53232D3317}" srcOrd="1" destOrd="0" presId="urn:microsoft.com/office/officeart/2005/8/layout/pyramid2"/>
    <dgm:cxn modelId="{744F16E8-DFA6-4FCD-84AB-65E35916D7A9}" type="presParOf" srcId="{54982EDE-BA38-419C-8C90-E7DF88B50825}" destId="{EE256076-5DA6-4F24-8BFE-930664D18ACC}" srcOrd="2" destOrd="0" presId="urn:microsoft.com/office/officeart/2005/8/layout/pyramid2"/>
    <dgm:cxn modelId="{FECEC6DA-B660-4AE8-ACE3-8CD6A7550F07}" type="presParOf" srcId="{54982EDE-BA38-419C-8C90-E7DF88B50825}" destId="{500D408C-FC56-40C9-BA6F-3F0463C05A42}" srcOrd="3" destOrd="0" presId="urn:microsoft.com/office/officeart/2005/8/layout/pyramid2"/>
    <dgm:cxn modelId="{ECFCFB30-1175-4A8C-9D9F-7F9F67C86691}" type="presParOf" srcId="{54982EDE-BA38-419C-8C90-E7DF88B50825}" destId="{AA40EDB2-9616-491E-8997-90DC3C7C7F8E}" srcOrd="4" destOrd="0" presId="urn:microsoft.com/office/officeart/2005/8/layout/pyramid2"/>
    <dgm:cxn modelId="{A2E3E3F7-DF66-4060-BE79-991783E5D20C}" type="presParOf" srcId="{54982EDE-BA38-419C-8C90-E7DF88B50825}" destId="{9055E23A-F0BC-4AAF-9FF4-F780F02DFD21}" srcOrd="5" destOrd="0" presId="urn:microsoft.com/office/officeart/2005/8/layout/pyramid2"/>
    <dgm:cxn modelId="{C2B0C270-481C-46ED-A29C-CEAD5EFD01FC}" type="presParOf" srcId="{54982EDE-BA38-419C-8C90-E7DF88B50825}" destId="{6AFE05B7-991B-44DA-9843-39E3CC396A11}" srcOrd="6" destOrd="0" presId="urn:microsoft.com/office/officeart/2005/8/layout/pyramid2"/>
    <dgm:cxn modelId="{46CB28E6-A8D4-4BC8-948A-614F20ECE9F0}" type="presParOf" srcId="{54982EDE-BA38-419C-8C90-E7DF88B50825}" destId="{B370853F-B4C8-494E-B10D-01EDE232E07B}" srcOrd="7" destOrd="0" presId="urn:microsoft.com/office/officeart/2005/8/layout/pyramid2"/>
    <dgm:cxn modelId="{5125529C-EC1C-49A3-9DF3-9844C79D3DEB}" type="presParOf" srcId="{54982EDE-BA38-419C-8C90-E7DF88B50825}" destId="{40A06F75-CF71-4FF0-9476-F881F10B4C59}" srcOrd="8" destOrd="0" presId="urn:microsoft.com/office/officeart/2005/8/layout/pyramid2"/>
    <dgm:cxn modelId="{F3E44608-6AE1-48C6-8708-A0E2F7D43312}" type="presParOf" srcId="{54982EDE-BA38-419C-8C90-E7DF88B50825}" destId="{D5AAC021-0B13-4F18-8DC6-1FA6845FB348}" srcOrd="9" destOrd="0" presId="urn:microsoft.com/office/officeart/2005/8/layout/pyramid2"/>
    <dgm:cxn modelId="{AAAE28C5-9069-4701-AB7E-4A9DE6A4DAB5}" type="presParOf" srcId="{54982EDE-BA38-419C-8C90-E7DF88B50825}" destId="{0E6DB8B2-458A-4F73-AF77-E844E8685CD8}" srcOrd="10" destOrd="0" presId="urn:microsoft.com/office/officeart/2005/8/layout/pyramid2"/>
    <dgm:cxn modelId="{B75CC60B-E5DD-43B5-975B-7F1B1CCF7928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100" b="1" dirty="0" err="1" smtClean="0"/>
            <a:t>Mark.-exp</a:t>
          </a:r>
          <a:r>
            <a:rPr lang="hu-HU" sz="1100" b="1" dirty="0" smtClean="0"/>
            <a:t>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100" b="1" dirty="0" smtClean="0"/>
            <a:t>Pat. dem.</a:t>
          </a:r>
          <a:endParaRPr lang="hu-HU" sz="11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100" b="1" dirty="0" err="1" smtClean="0"/>
            <a:t>Com</a:t>
          </a:r>
          <a:r>
            <a:rPr lang="hu-HU" sz="1100" b="1" dirty="0" smtClean="0"/>
            <a:t>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100" b="1" dirty="0" err="1" smtClean="0"/>
            <a:t>Cons</a:t>
          </a:r>
          <a:r>
            <a:rPr lang="hu-HU" sz="1100" b="1" dirty="0" smtClean="0"/>
            <a:t>. </a:t>
          </a:r>
          <a:r>
            <a:rPr lang="hu-HU" sz="1100" b="1" dirty="0" err="1" smtClean="0"/>
            <a:t>autoc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100" b="1" dirty="0" smtClean="0"/>
            <a:t>Pat. </a:t>
          </a:r>
          <a:r>
            <a:rPr lang="hu-HU" sz="1100" b="1" dirty="0" err="1" smtClean="0"/>
            <a:t>autoc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06D9D0F1-6B14-43C1-839E-61B9DD9B56EF}">
      <dgm:prSet phldrT="[Szöveg]" custT="1"/>
      <dgm:spPr/>
      <dgm:t>
        <a:bodyPr/>
        <a:lstStyle/>
        <a:p>
          <a:r>
            <a:rPr lang="hu-HU" sz="1100" b="1" dirty="0" err="1" smtClean="0"/>
            <a:t>Lib</a:t>
          </a:r>
          <a:r>
            <a:rPr lang="hu-HU" sz="1100" b="1" dirty="0" smtClean="0"/>
            <a:t>. dem.</a:t>
          </a:r>
          <a:endParaRPr lang="hu-HU" sz="1100" b="1" dirty="0"/>
        </a:p>
      </dgm:t>
    </dgm:pt>
    <dgm:pt modelId="{974056D8-C7F1-4703-A3A0-CCA3EAA41540}" type="parTrans" cxnId="{C2E5D389-DC96-40BD-90F2-F8033A5764FD}">
      <dgm:prSet/>
      <dgm:spPr/>
      <dgm:t>
        <a:bodyPr/>
        <a:lstStyle/>
        <a:p>
          <a:endParaRPr lang="hu-HU"/>
        </a:p>
      </dgm:t>
    </dgm:pt>
    <dgm:pt modelId="{0726BDE9-E79C-4439-84E5-5521900B90C8}" type="sibTrans" cxnId="{C2E5D389-DC96-40BD-90F2-F8033A5764FD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57973" custScaleY="40896" custLinFactNeighborX="7315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25502" custScaleY="27822" custLinFactY="28952" custLinFactNeighborX="18850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EE256076-5DA6-4F24-8BFE-930664D18ACC}" type="pres">
      <dgm:prSet presAssocID="{06D9D0F1-6B14-43C1-839E-61B9DD9B56EF}" presName="aNode" presStyleLbl="fgAcc1" presStyleIdx="1" presStyleCnt="6" custAng="0" custScaleX="25502" custScaleY="25652" custLinFactNeighborX="-95992" custLinFactNeighborY="2640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00D408C-FC56-40C9-BA6F-3F0463C05A42}" type="pres">
      <dgm:prSet presAssocID="{06D9D0F1-6B14-43C1-839E-61B9DD9B56EF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33453" custScaleY="18604" custLinFactY="72033" custLinFactNeighborX="-39603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28088" custScaleY="18604" custLinFactY="-60376" custLinFactNeighborX="-378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34904" custScaleY="17336" custLinFactY="-24719" custLinFactNeighborX="3134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24796" custScaleY="17312" custLinFactY="-52196" custLinFactNeighborX="-7628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13FBDD6C-1AFC-427E-9398-66E5E7792DF4}" type="presOf" srcId="{D75FEE30-628B-4BCD-B8C9-2BF3180BA3C0}" destId="{F9260225-45E3-4E83-A7B5-93BF7662486D}" srcOrd="0" destOrd="0" presId="urn:microsoft.com/office/officeart/2005/8/layout/pyramid2"/>
    <dgm:cxn modelId="{DD7C2162-CE63-4B8E-AB62-688A78258F9C}" type="presOf" srcId="{497908DE-4C30-428A-A555-3A6C2F4ADF7D}" destId="{C15E22B3-3295-4532-9D6A-325D45E50C1C}" srcOrd="0" destOrd="0" presId="urn:microsoft.com/office/officeart/2005/8/layout/pyramid2"/>
    <dgm:cxn modelId="{167BA948-D412-4C82-9D13-6DF27B9E39B1}" type="presOf" srcId="{94EAB1EC-7FE9-40F9-8691-7534F2D2D13B}" destId="{AA40EDB2-9616-491E-8997-90DC3C7C7F8E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4A455FDE-F7BB-46B3-97DB-25C6729163A8}" type="presOf" srcId="{EA790760-0B03-448A-9F29-12DB28B7261E}" destId="{40A06F75-CF71-4FF0-9476-F881F10B4C59}" srcOrd="0" destOrd="0" presId="urn:microsoft.com/office/officeart/2005/8/layout/pyramid2"/>
    <dgm:cxn modelId="{43F2FFB6-9BD7-4187-AB4C-DFB6C83D51C9}" type="presOf" srcId="{83210F28-54C2-4E50-BA91-C30C7F5A925A}" destId="{0E6DB8B2-458A-4F73-AF77-E844E8685CD8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249E58F1-CC94-445A-923C-F1D696F28D76}" type="presOf" srcId="{06D9D0F1-6B14-43C1-839E-61B9DD9B56EF}" destId="{EE256076-5DA6-4F24-8BFE-930664D18ACC}" srcOrd="0" destOrd="0" presId="urn:microsoft.com/office/officeart/2005/8/layout/pyramid2"/>
    <dgm:cxn modelId="{C2E5D389-DC96-40BD-90F2-F8033A5764FD}" srcId="{D75FEE30-628B-4BCD-B8C9-2BF3180BA3C0}" destId="{06D9D0F1-6B14-43C1-839E-61B9DD9B56EF}" srcOrd="1" destOrd="0" parTransId="{974056D8-C7F1-4703-A3A0-CCA3EAA41540}" sibTransId="{0726BDE9-E79C-4439-84E5-5521900B90C8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B571DC38-8AD9-47F3-B6D1-2D566C416B07}" type="presOf" srcId="{70972A96-F39F-4054-A5D9-CCAC350AB6EA}" destId="{6AFE05B7-991B-44DA-9843-39E3CC396A11}" srcOrd="0" destOrd="0" presId="urn:microsoft.com/office/officeart/2005/8/layout/pyramid2"/>
    <dgm:cxn modelId="{D2686F13-30FF-409C-9A1E-A517BE17C221}" type="presParOf" srcId="{F9260225-45E3-4E83-A7B5-93BF7662486D}" destId="{2CAB7AE0-F53F-477F-8596-08683A702DA4}" srcOrd="0" destOrd="0" presId="urn:microsoft.com/office/officeart/2005/8/layout/pyramid2"/>
    <dgm:cxn modelId="{AB9211CD-D9ED-484E-8767-426B0C475237}" type="presParOf" srcId="{F9260225-45E3-4E83-A7B5-93BF7662486D}" destId="{54982EDE-BA38-419C-8C90-E7DF88B50825}" srcOrd="1" destOrd="0" presId="urn:microsoft.com/office/officeart/2005/8/layout/pyramid2"/>
    <dgm:cxn modelId="{DA78E2CD-7D3E-450B-B81B-16C00296178F}" type="presParOf" srcId="{54982EDE-BA38-419C-8C90-E7DF88B50825}" destId="{C15E22B3-3295-4532-9D6A-325D45E50C1C}" srcOrd="0" destOrd="0" presId="urn:microsoft.com/office/officeart/2005/8/layout/pyramid2"/>
    <dgm:cxn modelId="{272195DA-E03F-47ED-BA88-6736577FA8E1}" type="presParOf" srcId="{54982EDE-BA38-419C-8C90-E7DF88B50825}" destId="{E349127E-BD40-4FFD-98F7-AE53232D3317}" srcOrd="1" destOrd="0" presId="urn:microsoft.com/office/officeart/2005/8/layout/pyramid2"/>
    <dgm:cxn modelId="{8EFEE5CA-0972-45B8-A44C-ECF2F25EA0A7}" type="presParOf" srcId="{54982EDE-BA38-419C-8C90-E7DF88B50825}" destId="{EE256076-5DA6-4F24-8BFE-930664D18ACC}" srcOrd="2" destOrd="0" presId="urn:microsoft.com/office/officeart/2005/8/layout/pyramid2"/>
    <dgm:cxn modelId="{EDB07F06-587E-4932-A6D5-18C0EC3DCC02}" type="presParOf" srcId="{54982EDE-BA38-419C-8C90-E7DF88B50825}" destId="{500D408C-FC56-40C9-BA6F-3F0463C05A42}" srcOrd="3" destOrd="0" presId="urn:microsoft.com/office/officeart/2005/8/layout/pyramid2"/>
    <dgm:cxn modelId="{BBCBAAFF-DF95-4009-9E02-93A91F17D514}" type="presParOf" srcId="{54982EDE-BA38-419C-8C90-E7DF88B50825}" destId="{AA40EDB2-9616-491E-8997-90DC3C7C7F8E}" srcOrd="4" destOrd="0" presId="urn:microsoft.com/office/officeart/2005/8/layout/pyramid2"/>
    <dgm:cxn modelId="{B6EBE10B-3430-485F-AE30-CC6B7C21D701}" type="presParOf" srcId="{54982EDE-BA38-419C-8C90-E7DF88B50825}" destId="{9055E23A-F0BC-4AAF-9FF4-F780F02DFD21}" srcOrd="5" destOrd="0" presId="urn:microsoft.com/office/officeart/2005/8/layout/pyramid2"/>
    <dgm:cxn modelId="{9A66CB83-BDF1-4A00-8201-B42DA9958BF0}" type="presParOf" srcId="{54982EDE-BA38-419C-8C90-E7DF88B50825}" destId="{6AFE05B7-991B-44DA-9843-39E3CC396A11}" srcOrd="6" destOrd="0" presId="urn:microsoft.com/office/officeart/2005/8/layout/pyramid2"/>
    <dgm:cxn modelId="{8A11FB3A-8CB2-45DC-A272-1DF8E8221762}" type="presParOf" srcId="{54982EDE-BA38-419C-8C90-E7DF88B50825}" destId="{B370853F-B4C8-494E-B10D-01EDE232E07B}" srcOrd="7" destOrd="0" presId="urn:microsoft.com/office/officeart/2005/8/layout/pyramid2"/>
    <dgm:cxn modelId="{B9C3D152-B90B-45CE-96C2-CEA34B530623}" type="presParOf" srcId="{54982EDE-BA38-419C-8C90-E7DF88B50825}" destId="{40A06F75-CF71-4FF0-9476-F881F10B4C59}" srcOrd="8" destOrd="0" presId="urn:microsoft.com/office/officeart/2005/8/layout/pyramid2"/>
    <dgm:cxn modelId="{040695F1-AB84-46F4-A2BA-1A819B5D5A2E}" type="presParOf" srcId="{54982EDE-BA38-419C-8C90-E7DF88B50825}" destId="{D5AAC021-0B13-4F18-8DC6-1FA6845FB348}" srcOrd="9" destOrd="0" presId="urn:microsoft.com/office/officeart/2005/8/layout/pyramid2"/>
    <dgm:cxn modelId="{010DF435-9EE3-4965-9FD5-5BB131DB1CE0}" type="presParOf" srcId="{54982EDE-BA38-419C-8C90-E7DF88B50825}" destId="{0E6DB8B2-458A-4F73-AF77-E844E8685CD8}" srcOrd="10" destOrd="0" presId="urn:microsoft.com/office/officeart/2005/8/layout/pyramid2"/>
    <dgm:cxn modelId="{33F008EA-B107-4DA6-81D5-EC7B3AC8FEF2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hu-HU" sz="1200" b="1" dirty="0" smtClean="0"/>
            <a:t>Liberal democracy</a:t>
          </a:r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200" b="1" dirty="0" smtClean="0"/>
            <a:t>Patronal autocracy</a:t>
          </a:r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200" b="1" dirty="0" smtClean="0"/>
            <a:t>Market-exploiting dictatorship</a:t>
          </a:r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200" b="1" dirty="0" smtClean="0"/>
            <a:t>Patronal democracy</a:t>
          </a:r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200" b="1" dirty="0" smtClean="0"/>
            <a:t>Communist dictatorship</a:t>
          </a:r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200" b="1" dirty="0" err="1" smtClean="0"/>
            <a:t>Conservative</a:t>
          </a:r>
          <a:r>
            <a:rPr lang="hu-HU" sz="1200" b="1" dirty="0" smtClean="0"/>
            <a:t> </a:t>
          </a:r>
          <a:r>
            <a:rPr lang="hu-HU" sz="1200" b="1" dirty="0" err="1" smtClean="0"/>
            <a:t>autocracy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A7BF5C9A-62C3-44BE-81DA-FFEAEE3C4AD1}" type="presOf" srcId="{83210F28-54C2-4E50-BA91-C30C7F5A925A}" destId="{0E6DB8B2-458A-4F73-AF77-E844E8685CD8}" srcOrd="0" destOrd="0" presId="urn:microsoft.com/office/officeart/2005/8/layout/pyramid2"/>
    <dgm:cxn modelId="{DE48276D-4D14-44BB-8CE3-9023AD669615}" type="presOf" srcId="{3CA4390E-8AEC-4EA2-A3EC-8DD042504D56}" destId="{585EDA03-E1D1-49E2-ABCC-D095A33C60CB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F1D597BF-94D6-49F1-93A9-A4A6A0F6A23E}" type="presOf" srcId="{94EAB1EC-7FE9-40F9-8691-7534F2D2D13B}" destId="{AA40EDB2-9616-491E-8997-90DC3C7C7F8E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6190570C-B237-43DB-AD97-29BB4B4AE835}" type="presOf" srcId="{70972A96-F39F-4054-A5D9-CCAC350AB6EA}" destId="{6AFE05B7-991B-44DA-9843-39E3CC396A11}" srcOrd="0" destOrd="0" presId="urn:microsoft.com/office/officeart/2005/8/layout/pyramid2"/>
    <dgm:cxn modelId="{979BBAD4-6948-4596-B676-A2D1189D8941}" type="presOf" srcId="{D75FEE30-628B-4BCD-B8C9-2BF3180BA3C0}" destId="{F9260225-45E3-4E83-A7B5-93BF7662486D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DDFF1E9E-4E45-4399-8C7B-673EE7E549C1}" type="presOf" srcId="{497908DE-4C30-428A-A555-3A6C2F4ADF7D}" destId="{C15E22B3-3295-4532-9D6A-325D45E50C1C}" srcOrd="0" destOrd="0" presId="urn:microsoft.com/office/officeart/2005/8/layout/pyramid2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48E102EC-DA35-4A01-88DE-E5257B69D41C}" type="presOf" srcId="{EA790760-0B03-448A-9F29-12DB28B7261E}" destId="{40A06F75-CF71-4FF0-9476-F881F10B4C59}" srcOrd="0" destOrd="0" presId="urn:microsoft.com/office/officeart/2005/8/layout/pyramid2"/>
    <dgm:cxn modelId="{41E4754A-174B-4291-8C4B-3F84671BEA57}" type="presParOf" srcId="{F9260225-45E3-4E83-A7B5-93BF7662486D}" destId="{2CAB7AE0-F53F-477F-8596-08683A702DA4}" srcOrd="0" destOrd="0" presId="urn:microsoft.com/office/officeart/2005/8/layout/pyramid2"/>
    <dgm:cxn modelId="{26094B4E-1C68-4BCC-86D9-03DE159BFBDA}" type="presParOf" srcId="{F9260225-45E3-4E83-A7B5-93BF7662486D}" destId="{54982EDE-BA38-419C-8C90-E7DF88B50825}" srcOrd="1" destOrd="0" presId="urn:microsoft.com/office/officeart/2005/8/layout/pyramid2"/>
    <dgm:cxn modelId="{A900E117-47CD-4652-B5BA-951A1DEB2014}" type="presParOf" srcId="{54982EDE-BA38-419C-8C90-E7DF88B50825}" destId="{C15E22B3-3295-4532-9D6A-325D45E50C1C}" srcOrd="0" destOrd="0" presId="urn:microsoft.com/office/officeart/2005/8/layout/pyramid2"/>
    <dgm:cxn modelId="{2BF8C64D-7AB5-4DA4-AC38-30060DA2CF4D}" type="presParOf" srcId="{54982EDE-BA38-419C-8C90-E7DF88B50825}" destId="{E349127E-BD40-4FFD-98F7-AE53232D3317}" srcOrd="1" destOrd="0" presId="urn:microsoft.com/office/officeart/2005/8/layout/pyramid2"/>
    <dgm:cxn modelId="{444BE110-499B-440B-811F-4E1F5EFA8178}" type="presParOf" srcId="{54982EDE-BA38-419C-8C90-E7DF88B50825}" destId="{585EDA03-E1D1-49E2-ABCC-D095A33C60CB}" srcOrd="2" destOrd="0" presId="urn:microsoft.com/office/officeart/2005/8/layout/pyramid2"/>
    <dgm:cxn modelId="{691BD557-0A80-4184-A23A-C0D9A3047328}" type="presParOf" srcId="{54982EDE-BA38-419C-8C90-E7DF88B50825}" destId="{689CAA53-9D6E-44E6-B0D8-615A6D07FB5B}" srcOrd="3" destOrd="0" presId="urn:microsoft.com/office/officeart/2005/8/layout/pyramid2"/>
    <dgm:cxn modelId="{67E7E88A-4C5A-4B22-8EA8-D5F88E4E73BF}" type="presParOf" srcId="{54982EDE-BA38-419C-8C90-E7DF88B50825}" destId="{AA40EDB2-9616-491E-8997-90DC3C7C7F8E}" srcOrd="4" destOrd="0" presId="urn:microsoft.com/office/officeart/2005/8/layout/pyramid2"/>
    <dgm:cxn modelId="{E53D79E9-E088-46D7-B5D0-F5654A6673F4}" type="presParOf" srcId="{54982EDE-BA38-419C-8C90-E7DF88B50825}" destId="{9055E23A-F0BC-4AAF-9FF4-F780F02DFD21}" srcOrd="5" destOrd="0" presId="urn:microsoft.com/office/officeart/2005/8/layout/pyramid2"/>
    <dgm:cxn modelId="{3A4FA830-7472-4D89-A679-66CC9EB88F07}" type="presParOf" srcId="{54982EDE-BA38-419C-8C90-E7DF88B50825}" destId="{6AFE05B7-991B-44DA-9843-39E3CC396A11}" srcOrd="6" destOrd="0" presId="urn:microsoft.com/office/officeart/2005/8/layout/pyramid2"/>
    <dgm:cxn modelId="{7D5E1B6C-3AB9-41FC-B45A-F3362FBBF007}" type="presParOf" srcId="{54982EDE-BA38-419C-8C90-E7DF88B50825}" destId="{B370853F-B4C8-494E-B10D-01EDE232E07B}" srcOrd="7" destOrd="0" presId="urn:microsoft.com/office/officeart/2005/8/layout/pyramid2"/>
    <dgm:cxn modelId="{DC6A4411-904B-429F-8E90-5DE03178556C}" type="presParOf" srcId="{54982EDE-BA38-419C-8C90-E7DF88B50825}" destId="{40A06F75-CF71-4FF0-9476-F881F10B4C59}" srcOrd="8" destOrd="0" presId="urn:microsoft.com/office/officeart/2005/8/layout/pyramid2"/>
    <dgm:cxn modelId="{1B98FA83-26D9-4D11-9868-F38EC3D5CC1C}" type="presParOf" srcId="{54982EDE-BA38-419C-8C90-E7DF88B50825}" destId="{D5AAC021-0B13-4F18-8DC6-1FA6845FB348}" srcOrd="9" destOrd="0" presId="urn:microsoft.com/office/officeart/2005/8/layout/pyramid2"/>
    <dgm:cxn modelId="{B043E4A5-549F-4EB4-9162-A7A9EFF65E0F}" type="presParOf" srcId="{54982EDE-BA38-419C-8C90-E7DF88B50825}" destId="{0E6DB8B2-458A-4F73-AF77-E844E8685CD8}" srcOrd="10" destOrd="0" presId="urn:microsoft.com/office/officeart/2005/8/layout/pyramid2"/>
    <dgm:cxn modelId="{DCCBD29E-FE93-48EE-BD8F-D4973D5CAA20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hu-HU" sz="1200" b="1" dirty="0" smtClean="0"/>
            <a:t>Liberal democracy</a:t>
          </a:r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200" b="1" dirty="0" smtClean="0"/>
            <a:t>Patronal autocracy</a:t>
          </a:r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200" b="1" dirty="0" smtClean="0"/>
            <a:t>Market-exploiting dictatorship</a:t>
          </a:r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200" b="1" dirty="0" smtClean="0"/>
            <a:t>Patronal democracy</a:t>
          </a:r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200" b="1" dirty="0" smtClean="0"/>
            <a:t>Communist dictatorship</a:t>
          </a:r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200" b="1" dirty="0" err="1" smtClean="0"/>
            <a:t>Conservative</a:t>
          </a:r>
          <a:r>
            <a:rPr lang="hu-HU" sz="1200" b="1" dirty="0" smtClean="0"/>
            <a:t> </a:t>
          </a:r>
          <a:r>
            <a:rPr lang="hu-HU" sz="1200" b="1" dirty="0" err="1" smtClean="0"/>
            <a:t>autocracy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82D844BD-C62F-43B8-874D-F41F5E8B5746}" type="presOf" srcId="{94EAB1EC-7FE9-40F9-8691-7534F2D2D13B}" destId="{AA40EDB2-9616-491E-8997-90DC3C7C7F8E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592F73DC-066D-42E5-B889-9509BAE602B4}" type="presOf" srcId="{3CA4390E-8AEC-4EA2-A3EC-8DD042504D56}" destId="{585EDA03-E1D1-49E2-ABCC-D095A33C60CB}" srcOrd="0" destOrd="0" presId="urn:microsoft.com/office/officeart/2005/8/layout/pyramid2"/>
    <dgm:cxn modelId="{9CE27B86-0745-4D53-BC0E-A34877E652B4}" type="presOf" srcId="{EA790760-0B03-448A-9F29-12DB28B7261E}" destId="{40A06F75-CF71-4FF0-9476-F881F10B4C59}" srcOrd="0" destOrd="0" presId="urn:microsoft.com/office/officeart/2005/8/layout/pyramid2"/>
    <dgm:cxn modelId="{05D7C1AE-5EBE-44E7-9C9A-9BA48F8FEC2C}" type="presOf" srcId="{83210F28-54C2-4E50-BA91-C30C7F5A925A}" destId="{0E6DB8B2-458A-4F73-AF77-E844E8685CD8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9614C704-3964-4943-9D28-9B6D655F20F1}" type="presOf" srcId="{497908DE-4C30-428A-A555-3A6C2F4ADF7D}" destId="{C15E22B3-3295-4532-9D6A-325D45E50C1C}" srcOrd="0" destOrd="0" presId="urn:microsoft.com/office/officeart/2005/8/layout/pyramid2"/>
    <dgm:cxn modelId="{1171DD10-1D4D-46C3-B228-661EAE0434AB}" type="presOf" srcId="{D75FEE30-628B-4BCD-B8C9-2BF3180BA3C0}" destId="{F9260225-45E3-4E83-A7B5-93BF7662486D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16F2A7D1-E349-4D05-9127-443F15ECAE8C}" type="presOf" srcId="{70972A96-F39F-4054-A5D9-CCAC350AB6EA}" destId="{6AFE05B7-991B-44DA-9843-39E3CC396A11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1493BC8A-798E-4557-BD57-CE272A06A98F}" type="presParOf" srcId="{F9260225-45E3-4E83-A7B5-93BF7662486D}" destId="{2CAB7AE0-F53F-477F-8596-08683A702DA4}" srcOrd="0" destOrd="0" presId="urn:microsoft.com/office/officeart/2005/8/layout/pyramid2"/>
    <dgm:cxn modelId="{88254F05-26AF-48ED-A937-08EAA575FBC4}" type="presParOf" srcId="{F9260225-45E3-4E83-A7B5-93BF7662486D}" destId="{54982EDE-BA38-419C-8C90-E7DF88B50825}" srcOrd="1" destOrd="0" presId="urn:microsoft.com/office/officeart/2005/8/layout/pyramid2"/>
    <dgm:cxn modelId="{7AD26EF2-0BD1-4AD4-B722-8C5EEEFF427D}" type="presParOf" srcId="{54982EDE-BA38-419C-8C90-E7DF88B50825}" destId="{C15E22B3-3295-4532-9D6A-325D45E50C1C}" srcOrd="0" destOrd="0" presId="urn:microsoft.com/office/officeart/2005/8/layout/pyramid2"/>
    <dgm:cxn modelId="{932286B4-DEB6-4C14-8A64-4C7A083D5D22}" type="presParOf" srcId="{54982EDE-BA38-419C-8C90-E7DF88B50825}" destId="{E349127E-BD40-4FFD-98F7-AE53232D3317}" srcOrd="1" destOrd="0" presId="urn:microsoft.com/office/officeart/2005/8/layout/pyramid2"/>
    <dgm:cxn modelId="{50B7135C-8FF8-4969-B72E-FF4BF9C3648B}" type="presParOf" srcId="{54982EDE-BA38-419C-8C90-E7DF88B50825}" destId="{585EDA03-E1D1-49E2-ABCC-D095A33C60CB}" srcOrd="2" destOrd="0" presId="urn:microsoft.com/office/officeart/2005/8/layout/pyramid2"/>
    <dgm:cxn modelId="{ACD93EE5-1B3D-494F-9EA5-BD3CA416F654}" type="presParOf" srcId="{54982EDE-BA38-419C-8C90-E7DF88B50825}" destId="{689CAA53-9D6E-44E6-B0D8-615A6D07FB5B}" srcOrd="3" destOrd="0" presId="urn:microsoft.com/office/officeart/2005/8/layout/pyramid2"/>
    <dgm:cxn modelId="{7293FB2B-F89A-48F1-B34B-A47A9132C292}" type="presParOf" srcId="{54982EDE-BA38-419C-8C90-E7DF88B50825}" destId="{AA40EDB2-9616-491E-8997-90DC3C7C7F8E}" srcOrd="4" destOrd="0" presId="urn:microsoft.com/office/officeart/2005/8/layout/pyramid2"/>
    <dgm:cxn modelId="{D8CAB99D-E8EE-49A3-87EC-4B0736ADAA8F}" type="presParOf" srcId="{54982EDE-BA38-419C-8C90-E7DF88B50825}" destId="{9055E23A-F0BC-4AAF-9FF4-F780F02DFD21}" srcOrd="5" destOrd="0" presId="urn:microsoft.com/office/officeart/2005/8/layout/pyramid2"/>
    <dgm:cxn modelId="{8A6C4D6E-C94D-483A-8F93-F561A86B10AA}" type="presParOf" srcId="{54982EDE-BA38-419C-8C90-E7DF88B50825}" destId="{6AFE05B7-991B-44DA-9843-39E3CC396A11}" srcOrd="6" destOrd="0" presId="urn:microsoft.com/office/officeart/2005/8/layout/pyramid2"/>
    <dgm:cxn modelId="{3812F553-910F-487E-9E11-12B58C07B280}" type="presParOf" srcId="{54982EDE-BA38-419C-8C90-E7DF88B50825}" destId="{B370853F-B4C8-494E-B10D-01EDE232E07B}" srcOrd="7" destOrd="0" presId="urn:microsoft.com/office/officeart/2005/8/layout/pyramid2"/>
    <dgm:cxn modelId="{F80D9507-6060-485A-99CB-8478D58EA56B}" type="presParOf" srcId="{54982EDE-BA38-419C-8C90-E7DF88B50825}" destId="{40A06F75-CF71-4FF0-9476-F881F10B4C59}" srcOrd="8" destOrd="0" presId="urn:microsoft.com/office/officeart/2005/8/layout/pyramid2"/>
    <dgm:cxn modelId="{277C86CA-59AC-4F42-9688-E2F2C5D9E0FE}" type="presParOf" srcId="{54982EDE-BA38-419C-8C90-E7DF88B50825}" destId="{D5AAC021-0B13-4F18-8DC6-1FA6845FB348}" srcOrd="9" destOrd="0" presId="urn:microsoft.com/office/officeart/2005/8/layout/pyramid2"/>
    <dgm:cxn modelId="{24009DD4-487E-44E0-8244-4993D543B78E}" type="presParOf" srcId="{54982EDE-BA38-419C-8C90-E7DF88B50825}" destId="{0E6DB8B2-458A-4F73-AF77-E844E8685CD8}" srcOrd="10" destOrd="0" presId="urn:microsoft.com/office/officeart/2005/8/layout/pyramid2"/>
    <dgm:cxn modelId="{0EB0A775-3A1C-463E-ACAF-F7E6C9193665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hu-HU" sz="1200" b="1" dirty="0" smtClean="0"/>
            <a:t>Liberal democracy</a:t>
          </a:r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200" b="1" dirty="0" smtClean="0"/>
            <a:t>Patronal autocracy</a:t>
          </a:r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200" b="1" dirty="0" smtClean="0"/>
            <a:t>Market-exploiting dictatorship</a:t>
          </a:r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200" b="1" dirty="0" smtClean="0"/>
            <a:t>Patronal democracy</a:t>
          </a:r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200" b="1" dirty="0" smtClean="0"/>
            <a:t>Communist dictatorship</a:t>
          </a:r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200" b="1" dirty="0" err="1" smtClean="0"/>
            <a:t>Conservative</a:t>
          </a:r>
          <a:r>
            <a:rPr lang="hu-HU" sz="1200" b="1" dirty="0" smtClean="0"/>
            <a:t> </a:t>
          </a:r>
          <a:r>
            <a:rPr lang="hu-HU" sz="1200" b="1" dirty="0" err="1" smtClean="0"/>
            <a:t>autocracy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F83F642E-A1B8-431F-BEF0-A41ACFE2C02B}" type="presOf" srcId="{EA790760-0B03-448A-9F29-12DB28B7261E}" destId="{40A06F75-CF71-4FF0-9476-F881F10B4C59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26E74D9A-2744-4CD5-82A8-133B5E8FC3E7}" type="presOf" srcId="{83210F28-54C2-4E50-BA91-C30C7F5A925A}" destId="{0E6DB8B2-458A-4F73-AF77-E844E8685CD8}" srcOrd="0" destOrd="0" presId="urn:microsoft.com/office/officeart/2005/8/layout/pyramid2"/>
    <dgm:cxn modelId="{A6F4AD9C-803F-48FD-8A51-910F74D23F8D}" type="presOf" srcId="{94EAB1EC-7FE9-40F9-8691-7534F2D2D13B}" destId="{AA40EDB2-9616-491E-8997-90DC3C7C7F8E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B854C862-D812-410D-B750-88C198A18CCF}" type="presOf" srcId="{70972A96-F39F-4054-A5D9-CCAC350AB6EA}" destId="{6AFE05B7-991B-44DA-9843-39E3CC396A11}" srcOrd="0" destOrd="0" presId="urn:microsoft.com/office/officeart/2005/8/layout/pyramid2"/>
    <dgm:cxn modelId="{441D8495-AD78-4E80-BC0F-7584F9118B81}" type="presOf" srcId="{D75FEE30-628B-4BCD-B8C9-2BF3180BA3C0}" destId="{F9260225-45E3-4E83-A7B5-93BF7662486D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340093D1-5C5F-4826-BF28-F4813DF884AA}" type="presOf" srcId="{3CA4390E-8AEC-4EA2-A3EC-8DD042504D56}" destId="{585EDA03-E1D1-49E2-ABCC-D095A33C60CB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FA076C10-A2D8-4B1D-85D9-5F1F9B3F5AEF}" type="presOf" srcId="{497908DE-4C30-428A-A555-3A6C2F4ADF7D}" destId="{C15E22B3-3295-4532-9D6A-325D45E50C1C}" srcOrd="0" destOrd="0" presId="urn:microsoft.com/office/officeart/2005/8/layout/pyramid2"/>
    <dgm:cxn modelId="{4B64A0D6-D8A8-4D0D-813D-43CC9CB9CF7A}" type="presParOf" srcId="{F9260225-45E3-4E83-A7B5-93BF7662486D}" destId="{2CAB7AE0-F53F-477F-8596-08683A702DA4}" srcOrd="0" destOrd="0" presId="urn:microsoft.com/office/officeart/2005/8/layout/pyramid2"/>
    <dgm:cxn modelId="{301F5BE6-EDA9-482D-B908-3A26EBC6F6B3}" type="presParOf" srcId="{F9260225-45E3-4E83-A7B5-93BF7662486D}" destId="{54982EDE-BA38-419C-8C90-E7DF88B50825}" srcOrd="1" destOrd="0" presId="urn:microsoft.com/office/officeart/2005/8/layout/pyramid2"/>
    <dgm:cxn modelId="{249C10E6-0848-44C9-BB3A-A4F4D0DED4CD}" type="presParOf" srcId="{54982EDE-BA38-419C-8C90-E7DF88B50825}" destId="{C15E22B3-3295-4532-9D6A-325D45E50C1C}" srcOrd="0" destOrd="0" presId="urn:microsoft.com/office/officeart/2005/8/layout/pyramid2"/>
    <dgm:cxn modelId="{4546A7A1-E419-43CC-B456-DFD21863914B}" type="presParOf" srcId="{54982EDE-BA38-419C-8C90-E7DF88B50825}" destId="{E349127E-BD40-4FFD-98F7-AE53232D3317}" srcOrd="1" destOrd="0" presId="urn:microsoft.com/office/officeart/2005/8/layout/pyramid2"/>
    <dgm:cxn modelId="{69A486B3-9510-42A8-ACDD-857BEEC687D7}" type="presParOf" srcId="{54982EDE-BA38-419C-8C90-E7DF88B50825}" destId="{585EDA03-E1D1-49E2-ABCC-D095A33C60CB}" srcOrd="2" destOrd="0" presId="urn:microsoft.com/office/officeart/2005/8/layout/pyramid2"/>
    <dgm:cxn modelId="{41C5B595-0FA5-4997-8CF3-02A3F62BD09B}" type="presParOf" srcId="{54982EDE-BA38-419C-8C90-E7DF88B50825}" destId="{689CAA53-9D6E-44E6-B0D8-615A6D07FB5B}" srcOrd="3" destOrd="0" presId="urn:microsoft.com/office/officeart/2005/8/layout/pyramid2"/>
    <dgm:cxn modelId="{1728AEA3-43D3-4C5E-8899-0A59E3BD9778}" type="presParOf" srcId="{54982EDE-BA38-419C-8C90-E7DF88B50825}" destId="{AA40EDB2-9616-491E-8997-90DC3C7C7F8E}" srcOrd="4" destOrd="0" presId="urn:microsoft.com/office/officeart/2005/8/layout/pyramid2"/>
    <dgm:cxn modelId="{5F4AAD4C-4CE0-4462-9D6F-2F31BF1D44DF}" type="presParOf" srcId="{54982EDE-BA38-419C-8C90-E7DF88B50825}" destId="{9055E23A-F0BC-4AAF-9FF4-F780F02DFD21}" srcOrd="5" destOrd="0" presId="urn:microsoft.com/office/officeart/2005/8/layout/pyramid2"/>
    <dgm:cxn modelId="{41F71CFD-58B6-4ADB-8343-80F0BC045C08}" type="presParOf" srcId="{54982EDE-BA38-419C-8C90-E7DF88B50825}" destId="{6AFE05B7-991B-44DA-9843-39E3CC396A11}" srcOrd="6" destOrd="0" presId="urn:microsoft.com/office/officeart/2005/8/layout/pyramid2"/>
    <dgm:cxn modelId="{62031273-3192-40EE-AE7B-FB4238697440}" type="presParOf" srcId="{54982EDE-BA38-419C-8C90-E7DF88B50825}" destId="{B370853F-B4C8-494E-B10D-01EDE232E07B}" srcOrd="7" destOrd="0" presId="urn:microsoft.com/office/officeart/2005/8/layout/pyramid2"/>
    <dgm:cxn modelId="{507F1A80-3A13-4852-A847-4843D44EF81C}" type="presParOf" srcId="{54982EDE-BA38-419C-8C90-E7DF88B50825}" destId="{40A06F75-CF71-4FF0-9476-F881F10B4C59}" srcOrd="8" destOrd="0" presId="urn:microsoft.com/office/officeart/2005/8/layout/pyramid2"/>
    <dgm:cxn modelId="{EAA632C7-46C8-4730-976B-3E8806553014}" type="presParOf" srcId="{54982EDE-BA38-419C-8C90-E7DF88B50825}" destId="{D5AAC021-0B13-4F18-8DC6-1FA6845FB348}" srcOrd="9" destOrd="0" presId="urn:microsoft.com/office/officeart/2005/8/layout/pyramid2"/>
    <dgm:cxn modelId="{B8102BBF-FAF9-40DA-9493-3F7230DF7F6A}" type="presParOf" srcId="{54982EDE-BA38-419C-8C90-E7DF88B50825}" destId="{0E6DB8B2-458A-4F73-AF77-E844E8685CD8}" srcOrd="10" destOrd="0" presId="urn:microsoft.com/office/officeart/2005/8/layout/pyramid2"/>
    <dgm:cxn modelId="{A87C3E48-CB82-4DC3-B69D-7FC9476F3393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hu-HU" sz="1200" b="1" dirty="0" smtClean="0"/>
            <a:t>Liberal democracy</a:t>
          </a:r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200" b="1" dirty="0" smtClean="0"/>
            <a:t>Patronal autocracy</a:t>
          </a:r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200" b="1" dirty="0" smtClean="0"/>
            <a:t>Market-exploiting dictatorship</a:t>
          </a:r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200" b="1" dirty="0" smtClean="0"/>
            <a:t>Patronal democracy</a:t>
          </a:r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200" b="1" dirty="0" smtClean="0"/>
            <a:t>Communist dictatorship</a:t>
          </a:r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200" b="1" dirty="0" err="1" smtClean="0"/>
            <a:t>Conservative</a:t>
          </a:r>
          <a:r>
            <a:rPr lang="hu-HU" sz="1200" b="1" dirty="0" smtClean="0"/>
            <a:t> </a:t>
          </a:r>
          <a:r>
            <a:rPr lang="hu-HU" sz="1200" b="1" dirty="0" err="1" smtClean="0"/>
            <a:t>autocracy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F08DE51F-7F28-41F3-A83B-2058C35E88AE}" type="presOf" srcId="{3CA4390E-8AEC-4EA2-A3EC-8DD042504D56}" destId="{585EDA03-E1D1-49E2-ABCC-D095A33C60CB}" srcOrd="0" destOrd="0" presId="urn:microsoft.com/office/officeart/2005/8/layout/pyramid2"/>
    <dgm:cxn modelId="{7333ACE0-63C4-46E8-A629-D551871C40D7}" type="presOf" srcId="{83210F28-54C2-4E50-BA91-C30C7F5A925A}" destId="{0E6DB8B2-458A-4F73-AF77-E844E8685CD8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45A9D047-F943-4A28-97BE-6254B5CBBBA4}" type="presOf" srcId="{70972A96-F39F-4054-A5D9-CCAC350AB6EA}" destId="{6AFE05B7-991B-44DA-9843-39E3CC396A11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25012AA6-B67D-4C16-A64B-6B64F9B2DD16}" type="presOf" srcId="{EA790760-0B03-448A-9F29-12DB28B7261E}" destId="{40A06F75-CF71-4FF0-9476-F881F10B4C59}" srcOrd="0" destOrd="0" presId="urn:microsoft.com/office/officeart/2005/8/layout/pyramid2"/>
    <dgm:cxn modelId="{56A41622-DECC-4BBB-ADA2-1F7EE2185525}" type="presOf" srcId="{D75FEE30-628B-4BCD-B8C9-2BF3180BA3C0}" destId="{F9260225-45E3-4E83-A7B5-93BF7662486D}" srcOrd="0" destOrd="0" presId="urn:microsoft.com/office/officeart/2005/8/layout/pyramid2"/>
    <dgm:cxn modelId="{58A4F3FE-4ABB-4A96-A698-5094F4305F69}" type="presOf" srcId="{94EAB1EC-7FE9-40F9-8691-7534F2D2D13B}" destId="{AA40EDB2-9616-491E-8997-90DC3C7C7F8E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708E6945-62A6-4B95-8B33-271B9E485C08}" type="presOf" srcId="{497908DE-4C30-428A-A555-3A6C2F4ADF7D}" destId="{C15E22B3-3295-4532-9D6A-325D45E50C1C}" srcOrd="0" destOrd="0" presId="urn:microsoft.com/office/officeart/2005/8/layout/pyramid2"/>
    <dgm:cxn modelId="{725F081D-7F9C-4B11-900C-056AEAC26DD7}" type="presParOf" srcId="{F9260225-45E3-4E83-A7B5-93BF7662486D}" destId="{2CAB7AE0-F53F-477F-8596-08683A702DA4}" srcOrd="0" destOrd="0" presId="urn:microsoft.com/office/officeart/2005/8/layout/pyramid2"/>
    <dgm:cxn modelId="{A6134F15-A2C4-4A97-9097-29E615CA983B}" type="presParOf" srcId="{F9260225-45E3-4E83-A7B5-93BF7662486D}" destId="{54982EDE-BA38-419C-8C90-E7DF88B50825}" srcOrd="1" destOrd="0" presId="urn:microsoft.com/office/officeart/2005/8/layout/pyramid2"/>
    <dgm:cxn modelId="{2436AE68-DE79-4281-AF7F-8178979113E2}" type="presParOf" srcId="{54982EDE-BA38-419C-8C90-E7DF88B50825}" destId="{C15E22B3-3295-4532-9D6A-325D45E50C1C}" srcOrd="0" destOrd="0" presId="urn:microsoft.com/office/officeart/2005/8/layout/pyramid2"/>
    <dgm:cxn modelId="{779B7BF8-1BF3-4F69-B3A1-0C5E11F8A328}" type="presParOf" srcId="{54982EDE-BA38-419C-8C90-E7DF88B50825}" destId="{E349127E-BD40-4FFD-98F7-AE53232D3317}" srcOrd="1" destOrd="0" presId="urn:microsoft.com/office/officeart/2005/8/layout/pyramid2"/>
    <dgm:cxn modelId="{F6C611ED-6E05-4D50-8799-8F8872309BF7}" type="presParOf" srcId="{54982EDE-BA38-419C-8C90-E7DF88B50825}" destId="{585EDA03-E1D1-49E2-ABCC-D095A33C60CB}" srcOrd="2" destOrd="0" presId="urn:microsoft.com/office/officeart/2005/8/layout/pyramid2"/>
    <dgm:cxn modelId="{EA4440A0-318F-4D60-873E-C939AE69DE54}" type="presParOf" srcId="{54982EDE-BA38-419C-8C90-E7DF88B50825}" destId="{689CAA53-9D6E-44E6-B0D8-615A6D07FB5B}" srcOrd="3" destOrd="0" presId="urn:microsoft.com/office/officeart/2005/8/layout/pyramid2"/>
    <dgm:cxn modelId="{E626CDC0-3999-4B84-8362-9259D2C870D0}" type="presParOf" srcId="{54982EDE-BA38-419C-8C90-E7DF88B50825}" destId="{AA40EDB2-9616-491E-8997-90DC3C7C7F8E}" srcOrd="4" destOrd="0" presId="urn:microsoft.com/office/officeart/2005/8/layout/pyramid2"/>
    <dgm:cxn modelId="{CC32B3D1-3922-4F25-ADE4-83ADE10861FE}" type="presParOf" srcId="{54982EDE-BA38-419C-8C90-E7DF88B50825}" destId="{9055E23A-F0BC-4AAF-9FF4-F780F02DFD21}" srcOrd="5" destOrd="0" presId="urn:microsoft.com/office/officeart/2005/8/layout/pyramid2"/>
    <dgm:cxn modelId="{1AE11603-CC66-4E38-8C3B-7354612DBA6F}" type="presParOf" srcId="{54982EDE-BA38-419C-8C90-E7DF88B50825}" destId="{6AFE05B7-991B-44DA-9843-39E3CC396A11}" srcOrd="6" destOrd="0" presId="urn:microsoft.com/office/officeart/2005/8/layout/pyramid2"/>
    <dgm:cxn modelId="{4BE56AF9-B5B3-430A-B832-CC86ACE3BC6D}" type="presParOf" srcId="{54982EDE-BA38-419C-8C90-E7DF88B50825}" destId="{B370853F-B4C8-494E-B10D-01EDE232E07B}" srcOrd="7" destOrd="0" presId="urn:microsoft.com/office/officeart/2005/8/layout/pyramid2"/>
    <dgm:cxn modelId="{B2D4418E-3712-458A-AAE9-5BE6E5FFDD32}" type="presParOf" srcId="{54982EDE-BA38-419C-8C90-E7DF88B50825}" destId="{40A06F75-CF71-4FF0-9476-F881F10B4C59}" srcOrd="8" destOrd="0" presId="urn:microsoft.com/office/officeart/2005/8/layout/pyramid2"/>
    <dgm:cxn modelId="{AA730FB1-AAEC-4A5A-BC3F-B2C5DBEEF856}" type="presParOf" srcId="{54982EDE-BA38-419C-8C90-E7DF88B50825}" destId="{D5AAC021-0B13-4F18-8DC6-1FA6845FB348}" srcOrd="9" destOrd="0" presId="urn:microsoft.com/office/officeart/2005/8/layout/pyramid2"/>
    <dgm:cxn modelId="{18202BB4-5C55-4758-A4CF-0C3D6894A699}" type="presParOf" srcId="{54982EDE-BA38-419C-8C90-E7DF88B50825}" destId="{0E6DB8B2-458A-4F73-AF77-E844E8685CD8}" srcOrd="10" destOrd="0" presId="urn:microsoft.com/office/officeart/2005/8/layout/pyramid2"/>
    <dgm:cxn modelId="{BF674474-96C4-49EE-B583-AF86469B96C7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hu-HU" sz="1200" b="1" dirty="0" smtClean="0"/>
            <a:t>Liberal democracy</a:t>
          </a:r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200" b="1" dirty="0" smtClean="0"/>
            <a:t>Patronal autocracy</a:t>
          </a:r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200" b="1" dirty="0" smtClean="0"/>
            <a:t>Market-exploiting dictatorship</a:t>
          </a:r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200" b="1" dirty="0" smtClean="0"/>
            <a:t>Patronal democracy</a:t>
          </a:r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200" b="1" dirty="0" smtClean="0"/>
            <a:t>Communist dictatorship</a:t>
          </a:r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200" b="1" dirty="0" err="1" smtClean="0"/>
            <a:t>Conservative</a:t>
          </a:r>
          <a:r>
            <a:rPr lang="hu-HU" sz="1200" b="1" dirty="0" smtClean="0"/>
            <a:t> </a:t>
          </a:r>
          <a:r>
            <a:rPr lang="hu-HU" sz="1200" b="1" dirty="0" err="1" smtClean="0"/>
            <a:t>autocracy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3EF2F2DA-DD3E-46B5-B178-5CF8A03585B8}" type="presOf" srcId="{83210F28-54C2-4E50-BA91-C30C7F5A925A}" destId="{0E6DB8B2-458A-4F73-AF77-E844E8685CD8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AE8EAD3D-602A-428E-8B19-962935828BD7}" type="presOf" srcId="{3CA4390E-8AEC-4EA2-A3EC-8DD042504D56}" destId="{585EDA03-E1D1-49E2-ABCC-D095A33C60CB}" srcOrd="0" destOrd="0" presId="urn:microsoft.com/office/officeart/2005/8/layout/pyramid2"/>
    <dgm:cxn modelId="{11E2A9C1-733C-461F-BB0A-75DB02187740}" type="presOf" srcId="{497908DE-4C30-428A-A555-3A6C2F4ADF7D}" destId="{C15E22B3-3295-4532-9D6A-325D45E50C1C}" srcOrd="0" destOrd="0" presId="urn:microsoft.com/office/officeart/2005/8/layout/pyramid2"/>
    <dgm:cxn modelId="{476A4E14-ABB2-4B42-AB5A-9DD70C35DF63}" type="presOf" srcId="{94EAB1EC-7FE9-40F9-8691-7534F2D2D13B}" destId="{AA40EDB2-9616-491E-8997-90DC3C7C7F8E}" srcOrd="0" destOrd="0" presId="urn:microsoft.com/office/officeart/2005/8/layout/pyramid2"/>
    <dgm:cxn modelId="{F057FB13-C056-40E7-AE58-2B2603434068}" type="presOf" srcId="{EA790760-0B03-448A-9F29-12DB28B7261E}" destId="{40A06F75-CF71-4FF0-9476-F881F10B4C59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5AD1E3FA-EE35-4579-BD03-BDF665A0CE33}" type="presOf" srcId="{D75FEE30-628B-4BCD-B8C9-2BF3180BA3C0}" destId="{F9260225-45E3-4E83-A7B5-93BF7662486D}" srcOrd="0" destOrd="0" presId="urn:microsoft.com/office/officeart/2005/8/layout/pyramid2"/>
    <dgm:cxn modelId="{D9C2C305-227B-49F7-86F7-911D1DF2C0CB}" type="presOf" srcId="{70972A96-F39F-4054-A5D9-CCAC350AB6EA}" destId="{6AFE05B7-991B-44DA-9843-39E3CC396A11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9063E587-CB10-4395-BFDD-E1BDF4A11213}" type="presParOf" srcId="{F9260225-45E3-4E83-A7B5-93BF7662486D}" destId="{2CAB7AE0-F53F-477F-8596-08683A702DA4}" srcOrd="0" destOrd="0" presId="urn:microsoft.com/office/officeart/2005/8/layout/pyramid2"/>
    <dgm:cxn modelId="{9FF0347B-19A7-4788-803A-1786850F64DC}" type="presParOf" srcId="{F9260225-45E3-4E83-A7B5-93BF7662486D}" destId="{54982EDE-BA38-419C-8C90-E7DF88B50825}" srcOrd="1" destOrd="0" presId="urn:microsoft.com/office/officeart/2005/8/layout/pyramid2"/>
    <dgm:cxn modelId="{6F4B2D47-2B1F-4D0C-84C2-06491C892E55}" type="presParOf" srcId="{54982EDE-BA38-419C-8C90-E7DF88B50825}" destId="{C15E22B3-3295-4532-9D6A-325D45E50C1C}" srcOrd="0" destOrd="0" presId="urn:microsoft.com/office/officeart/2005/8/layout/pyramid2"/>
    <dgm:cxn modelId="{F87111F2-D905-4D4E-B87E-47EC5DAED277}" type="presParOf" srcId="{54982EDE-BA38-419C-8C90-E7DF88B50825}" destId="{E349127E-BD40-4FFD-98F7-AE53232D3317}" srcOrd="1" destOrd="0" presId="urn:microsoft.com/office/officeart/2005/8/layout/pyramid2"/>
    <dgm:cxn modelId="{F1B743D2-DA59-43BF-9595-636BF2284F7C}" type="presParOf" srcId="{54982EDE-BA38-419C-8C90-E7DF88B50825}" destId="{585EDA03-E1D1-49E2-ABCC-D095A33C60CB}" srcOrd="2" destOrd="0" presId="urn:microsoft.com/office/officeart/2005/8/layout/pyramid2"/>
    <dgm:cxn modelId="{13B918C8-3AE7-4279-9265-61655F890712}" type="presParOf" srcId="{54982EDE-BA38-419C-8C90-E7DF88B50825}" destId="{689CAA53-9D6E-44E6-B0D8-615A6D07FB5B}" srcOrd="3" destOrd="0" presId="urn:microsoft.com/office/officeart/2005/8/layout/pyramid2"/>
    <dgm:cxn modelId="{BB28F4B9-0439-40B3-92BD-4BC2EF1155AE}" type="presParOf" srcId="{54982EDE-BA38-419C-8C90-E7DF88B50825}" destId="{AA40EDB2-9616-491E-8997-90DC3C7C7F8E}" srcOrd="4" destOrd="0" presId="urn:microsoft.com/office/officeart/2005/8/layout/pyramid2"/>
    <dgm:cxn modelId="{98F5B4F1-C00F-45D1-AFC5-4DE90EB1F849}" type="presParOf" srcId="{54982EDE-BA38-419C-8C90-E7DF88B50825}" destId="{9055E23A-F0BC-4AAF-9FF4-F780F02DFD21}" srcOrd="5" destOrd="0" presId="urn:microsoft.com/office/officeart/2005/8/layout/pyramid2"/>
    <dgm:cxn modelId="{BCAE0D13-1515-42E7-A720-77BFDBA0A3E2}" type="presParOf" srcId="{54982EDE-BA38-419C-8C90-E7DF88B50825}" destId="{6AFE05B7-991B-44DA-9843-39E3CC396A11}" srcOrd="6" destOrd="0" presId="urn:microsoft.com/office/officeart/2005/8/layout/pyramid2"/>
    <dgm:cxn modelId="{28EDC6CB-788C-41E4-950E-888CACF68A93}" type="presParOf" srcId="{54982EDE-BA38-419C-8C90-E7DF88B50825}" destId="{B370853F-B4C8-494E-B10D-01EDE232E07B}" srcOrd="7" destOrd="0" presId="urn:microsoft.com/office/officeart/2005/8/layout/pyramid2"/>
    <dgm:cxn modelId="{BA446C30-AB26-4926-AA5A-7746EA66EE1A}" type="presParOf" srcId="{54982EDE-BA38-419C-8C90-E7DF88B50825}" destId="{40A06F75-CF71-4FF0-9476-F881F10B4C59}" srcOrd="8" destOrd="0" presId="urn:microsoft.com/office/officeart/2005/8/layout/pyramid2"/>
    <dgm:cxn modelId="{C4BDC9F3-F9F0-47D3-88B9-E6006186A74B}" type="presParOf" srcId="{54982EDE-BA38-419C-8C90-E7DF88B50825}" destId="{D5AAC021-0B13-4F18-8DC6-1FA6845FB348}" srcOrd="9" destOrd="0" presId="urn:microsoft.com/office/officeart/2005/8/layout/pyramid2"/>
    <dgm:cxn modelId="{7C753086-691C-4CC3-8218-D15F60C91B4C}" type="presParOf" srcId="{54982EDE-BA38-419C-8C90-E7DF88B50825}" destId="{0E6DB8B2-458A-4F73-AF77-E844E8685CD8}" srcOrd="10" destOrd="0" presId="urn:microsoft.com/office/officeart/2005/8/layout/pyramid2"/>
    <dgm:cxn modelId="{EA520721-CF21-4AB7-8E07-A4B99A97B8DB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100" b="1" dirty="0" smtClean="0"/>
            <a:t>Mark.-exp.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100" b="1" dirty="0" smtClean="0"/>
            <a:t>Pat. dem.</a:t>
          </a:r>
          <a:endParaRPr lang="hu-HU" sz="11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100" b="1" dirty="0" smtClean="0"/>
            <a:t>Com. dict.</a:t>
          </a:r>
          <a:endParaRPr lang="hu-HU" sz="11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100" b="1" dirty="0" smtClean="0"/>
            <a:t>Cons. autoc.</a:t>
          </a:r>
          <a:endParaRPr lang="hu-HU" sz="11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100" b="1" dirty="0" smtClean="0"/>
            <a:t>Pat. </a:t>
          </a:r>
          <a:r>
            <a:rPr lang="hu-HU" sz="1100" b="1" dirty="0" err="1" smtClean="0"/>
            <a:t>autoc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06D9D0F1-6B14-43C1-839E-61B9DD9B56EF}">
      <dgm:prSet phldrT="[Szöveg]" custT="1"/>
      <dgm:spPr/>
      <dgm:t>
        <a:bodyPr/>
        <a:lstStyle/>
        <a:p>
          <a:r>
            <a:rPr lang="hu-HU" sz="1100" b="1" dirty="0" smtClean="0"/>
            <a:t>Lib. dem.</a:t>
          </a:r>
          <a:endParaRPr lang="hu-HU" sz="1100" b="1" dirty="0"/>
        </a:p>
      </dgm:t>
    </dgm:pt>
    <dgm:pt modelId="{974056D8-C7F1-4703-A3A0-CCA3EAA41540}" type="parTrans" cxnId="{C2E5D389-DC96-40BD-90F2-F8033A5764FD}">
      <dgm:prSet/>
      <dgm:spPr/>
      <dgm:t>
        <a:bodyPr/>
        <a:lstStyle/>
        <a:p>
          <a:endParaRPr lang="hu-HU"/>
        </a:p>
      </dgm:t>
    </dgm:pt>
    <dgm:pt modelId="{0726BDE9-E79C-4439-84E5-5521900B90C8}" type="sibTrans" cxnId="{C2E5D389-DC96-40BD-90F2-F8033A5764FD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57973" custScaleY="40896" custLinFactNeighborX="7315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25502" custScaleY="27822" custLinFactY="28952" custLinFactNeighborX="18850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EE256076-5DA6-4F24-8BFE-930664D18ACC}" type="pres">
      <dgm:prSet presAssocID="{06D9D0F1-6B14-43C1-839E-61B9DD9B56EF}" presName="aNode" presStyleLbl="fgAcc1" presStyleIdx="1" presStyleCnt="6" custAng="0" custScaleX="25502" custScaleY="25652" custLinFactNeighborX="-95992" custLinFactNeighborY="2640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00D408C-FC56-40C9-BA6F-3F0463C05A42}" type="pres">
      <dgm:prSet presAssocID="{06D9D0F1-6B14-43C1-839E-61B9DD9B56EF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33453" custScaleY="18604" custLinFactY="72033" custLinFactNeighborX="-39603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28088" custScaleY="18604" custLinFactY="-60376" custLinFactNeighborX="-378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34904" custScaleY="17336" custLinFactY="-24650" custLinFactNeighborX="3115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24796" custScaleY="17312" custLinFactY="-52137" custLinFactNeighborX="-7634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C2E5D389-DC96-40BD-90F2-F8033A5764FD}" srcId="{D75FEE30-628B-4BCD-B8C9-2BF3180BA3C0}" destId="{06D9D0F1-6B14-43C1-839E-61B9DD9B56EF}" srcOrd="1" destOrd="0" parTransId="{974056D8-C7F1-4703-A3A0-CCA3EAA41540}" sibTransId="{0726BDE9-E79C-4439-84E5-5521900B90C8}"/>
    <dgm:cxn modelId="{28E6A665-3BDF-4CB7-88FF-215DAB5FD8D4}" type="presOf" srcId="{D75FEE30-628B-4BCD-B8C9-2BF3180BA3C0}" destId="{F9260225-45E3-4E83-A7B5-93BF7662486D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FF109312-7DA3-40D2-8D2F-E923D33C20F7}" type="presOf" srcId="{70972A96-F39F-4054-A5D9-CCAC350AB6EA}" destId="{6AFE05B7-991B-44DA-9843-39E3CC396A11}" srcOrd="0" destOrd="0" presId="urn:microsoft.com/office/officeart/2005/8/layout/pyramid2"/>
    <dgm:cxn modelId="{D7099F34-67D6-40F0-9A31-7F54A6176317}" type="presOf" srcId="{94EAB1EC-7FE9-40F9-8691-7534F2D2D13B}" destId="{AA40EDB2-9616-491E-8997-90DC3C7C7F8E}" srcOrd="0" destOrd="0" presId="urn:microsoft.com/office/officeart/2005/8/layout/pyramid2"/>
    <dgm:cxn modelId="{794B12B3-A026-46BA-B96D-F5138E6DA62E}" type="presOf" srcId="{06D9D0F1-6B14-43C1-839E-61B9DD9B56EF}" destId="{EE256076-5DA6-4F24-8BFE-930664D18ACC}" srcOrd="0" destOrd="0" presId="urn:microsoft.com/office/officeart/2005/8/layout/pyramid2"/>
    <dgm:cxn modelId="{6212319D-1032-4D67-9A34-E1FD45D4C946}" type="presOf" srcId="{497908DE-4C30-428A-A555-3A6C2F4ADF7D}" destId="{C15E22B3-3295-4532-9D6A-325D45E50C1C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AF4A1D4F-1219-4CDE-BEBF-C9C201BAED8C}" type="presOf" srcId="{83210F28-54C2-4E50-BA91-C30C7F5A925A}" destId="{0E6DB8B2-458A-4F73-AF77-E844E8685CD8}" srcOrd="0" destOrd="0" presId="urn:microsoft.com/office/officeart/2005/8/layout/pyramid2"/>
    <dgm:cxn modelId="{0851C783-61AE-4F06-9E15-5CCC8C144ABF}" type="presOf" srcId="{EA790760-0B03-448A-9F29-12DB28B7261E}" destId="{40A06F75-CF71-4FF0-9476-F881F10B4C59}" srcOrd="0" destOrd="0" presId="urn:microsoft.com/office/officeart/2005/8/layout/pyramid2"/>
    <dgm:cxn modelId="{FCCD6C35-CFAF-4F1A-8E3C-D1F0A5268840}" type="presParOf" srcId="{F9260225-45E3-4E83-A7B5-93BF7662486D}" destId="{2CAB7AE0-F53F-477F-8596-08683A702DA4}" srcOrd="0" destOrd="0" presId="urn:microsoft.com/office/officeart/2005/8/layout/pyramid2"/>
    <dgm:cxn modelId="{7347E8B5-FCE8-4817-90FE-A902398F06D2}" type="presParOf" srcId="{F9260225-45E3-4E83-A7B5-93BF7662486D}" destId="{54982EDE-BA38-419C-8C90-E7DF88B50825}" srcOrd="1" destOrd="0" presId="urn:microsoft.com/office/officeart/2005/8/layout/pyramid2"/>
    <dgm:cxn modelId="{683DEEE4-22E1-4E97-A4E5-F9D05D035FF8}" type="presParOf" srcId="{54982EDE-BA38-419C-8C90-E7DF88B50825}" destId="{C15E22B3-3295-4532-9D6A-325D45E50C1C}" srcOrd="0" destOrd="0" presId="urn:microsoft.com/office/officeart/2005/8/layout/pyramid2"/>
    <dgm:cxn modelId="{EF5A3E3A-3B1A-434F-91CF-DEF3C28C466B}" type="presParOf" srcId="{54982EDE-BA38-419C-8C90-E7DF88B50825}" destId="{E349127E-BD40-4FFD-98F7-AE53232D3317}" srcOrd="1" destOrd="0" presId="urn:microsoft.com/office/officeart/2005/8/layout/pyramid2"/>
    <dgm:cxn modelId="{DA9B7952-D701-4819-8FE3-DD03C628B839}" type="presParOf" srcId="{54982EDE-BA38-419C-8C90-E7DF88B50825}" destId="{EE256076-5DA6-4F24-8BFE-930664D18ACC}" srcOrd="2" destOrd="0" presId="urn:microsoft.com/office/officeart/2005/8/layout/pyramid2"/>
    <dgm:cxn modelId="{47A50AF2-D7DA-408D-B6F9-9135FFC899ED}" type="presParOf" srcId="{54982EDE-BA38-419C-8C90-E7DF88B50825}" destId="{500D408C-FC56-40C9-BA6F-3F0463C05A42}" srcOrd="3" destOrd="0" presId="urn:microsoft.com/office/officeart/2005/8/layout/pyramid2"/>
    <dgm:cxn modelId="{7311B581-6DD9-4B55-8490-B105E7099878}" type="presParOf" srcId="{54982EDE-BA38-419C-8C90-E7DF88B50825}" destId="{AA40EDB2-9616-491E-8997-90DC3C7C7F8E}" srcOrd="4" destOrd="0" presId="urn:microsoft.com/office/officeart/2005/8/layout/pyramid2"/>
    <dgm:cxn modelId="{F09EE802-EE09-4E88-9F78-0E7151417B5B}" type="presParOf" srcId="{54982EDE-BA38-419C-8C90-E7DF88B50825}" destId="{9055E23A-F0BC-4AAF-9FF4-F780F02DFD21}" srcOrd="5" destOrd="0" presId="urn:microsoft.com/office/officeart/2005/8/layout/pyramid2"/>
    <dgm:cxn modelId="{77E2A39E-2DC3-4709-A85E-1D3FA33A5B77}" type="presParOf" srcId="{54982EDE-BA38-419C-8C90-E7DF88B50825}" destId="{6AFE05B7-991B-44DA-9843-39E3CC396A11}" srcOrd="6" destOrd="0" presId="urn:microsoft.com/office/officeart/2005/8/layout/pyramid2"/>
    <dgm:cxn modelId="{4A330A67-9C55-4D34-8859-CAE2D79D7597}" type="presParOf" srcId="{54982EDE-BA38-419C-8C90-E7DF88B50825}" destId="{B370853F-B4C8-494E-B10D-01EDE232E07B}" srcOrd="7" destOrd="0" presId="urn:microsoft.com/office/officeart/2005/8/layout/pyramid2"/>
    <dgm:cxn modelId="{C54B55AD-1798-46C1-ADFB-C26C60F318DD}" type="presParOf" srcId="{54982EDE-BA38-419C-8C90-E7DF88B50825}" destId="{40A06F75-CF71-4FF0-9476-F881F10B4C59}" srcOrd="8" destOrd="0" presId="urn:microsoft.com/office/officeart/2005/8/layout/pyramid2"/>
    <dgm:cxn modelId="{CFEBC8A1-F496-46DA-B6F1-10E39B897931}" type="presParOf" srcId="{54982EDE-BA38-419C-8C90-E7DF88B50825}" destId="{D5AAC021-0B13-4F18-8DC6-1FA6845FB348}" srcOrd="9" destOrd="0" presId="urn:microsoft.com/office/officeart/2005/8/layout/pyramid2"/>
    <dgm:cxn modelId="{91F5DB36-497C-4755-8098-01896DB395EB}" type="presParOf" srcId="{54982EDE-BA38-419C-8C90-E7DF88B50825}" destId="{0E6DB8B2-458A-4F73-AF77-E844E8685CD8}" srcOrd="10" destOrd="0" presId="urn:microsoft.com/office/officeart/2005/8/layout/pyramid2"/>
    <dgm:cxn modelId="{F4B48852-67A7-4BB9-97AC-B0448FA8D923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100" b="1" dirty="0" smtClean="0"/>
            <a:t>Mark.-exp.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100" b="1" dirty="0" smtClean="0"/>
            <a:t>Pat. dem.</a:t>
          </a:r>
          <a:endParaRPr lang="hu-HU" sz="11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100" b="1" dirty="0" err="1" smtClean="0"/>
            <a:t>Com</a:t>
          </a:r>
          <a:r>
            <a:rPr lang="hu-HU" sz="1100" b="1" dirty="0" smtClean="0"/>
            <a:t>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100" b="1" dirty="0" err="1" smtClean="0"/>
            <a:t>Cons</a:t>
          </a:r>
          <a:r>
            <a:rPr lang="hu-HU" sz="1100" b="1" dirty="0" smtClean="0"/>
            <a:t>. </a:t>
          </a:r>
          <a:r>
            <a:rPr lang="hu-HU" sz="1100" b="1" dirty="0" err="1" smtClean="0"/>
            <a:t>autoc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100" b="1" dirty="0" smtClean="0"/>
            <a:t>Pat. </a:t>
          </a:r>
          <a:r>
            <a:rPr lang="hu-HU" sz="1100" b="1" dirty="0" err="1" smtClean="0"/>
            <a:t>autoc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06D9D0F1-6B14-43C1-839E-61B9DD9B56EF}">
      <dgm:prSet phldrT="[Szöveg]" custT="1"/>
      <dgm:spPr/>
      <dgm:t>
        <a:bodyPr/>
        <a:lstStyle/>
        <a:p>
          <a:r>
            <a:rPr lang="hu-HU" sz="1100" b="1" dirty="0" err="1" smtClean="0"/>
            <a:t>Lib</a:t>
          </a:r>
          <a:r>
            <a:rPr lang="hu-HU" sz="1100" b="1" dirty="0" smtClean="0"/>
            <a:t>. dem.</a:t>
          </a:r>
          <a:endParaRPr lang="hu-HU" sz="1100" b="1" dirty="0"/>
        </a:p>
      </dgm:t>
    </dgm:pt>
    <dgm:pt modelId="{974056D8-C7F1-4703-A3A0-CCA3EAA41540}" type="parTrans" cxnId="{C2E5D389-DC96-40BD-90F2-F8033A5764FD}">
      <dgm:prSet/>
      <dgm:spPr/>
      <dgm:t>
        <a:bodyPr/>
        <a:lstStyle/>
        <a:p>
          <a:endParaRPr lang="hu-HU"/>
        </a:p>
      </dgm:t>
    </dgm:pt>
    <dgm:pt modelId="{0726BDE9-E79C-4439-84E5-5521900B90C8}" type="sibTrans" cxnId="{C2E5D389-DC96-40BD-90F2-F8033A5764FD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57973" custScaleY="40896" custLinFactNeighborX="7315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25502" custScaleY="27822" custLinFactY="28952" custLinFactNeighborX="18850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EE256076-5DA6-4F24-8BFE-930664D18ACC}" type="pres">
      <dgm:prSet presAssocID="{06D9D0F1-6B14-43C1-839E-61B9DD9B56EF}" presName="aNode" presStyleLbl="fgAcc1" presStyleIdx="1" presStyleCnt="6" custAng="0" custScaleX="25502" custScaleY="25652" custLinFactNeighborX="-95992" custLinFactNeighborY="2640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00D408C-FC56-40C9-BA6F-3F0463C05A42}" type="pres">
      <dgm:prSet presAssocID="{06D9D0F1-6B14-43C1-839E-61B9DD9B56EF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33453" custScaleY="18604" custLinFactY="72033" custLinFactNeighborX="-39603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28088" custScaleY="18604" custLinFactY="-60376" custLinFactNeighborX="-378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34904" custScaleY="17336" custLinFactY="-24719" custLinFactNeighborX="3134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24796" custScaleY="17312" custLinFactY="-52196" custLinFactNeighborX="-74471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493E669F-AF6F-4C68-9FCA-A31C955EEFB9}" type="presOf" srcId="{D75FEE30-628B-4BCD-B8C9-2BF3180BA3C0}" destId="{F9260225-45E3-4E83-A7B5-93BF7662486D}" srcOrd="0" destOrd="0" presId="urn:microsoft.com/office/officeart/2005/8/layout/pyramid2"/>
    <dgm:cxn modelId="{58815DD1-9313-489B-8D4C-60A13F1F99A1}" type="presOf" srcId="{06D9D0F1-6B14-43C1-839E-61B9DD9B56EF}" destId="{EE256076-5DA6-4F24-8BFE-930664D18ACC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CC8F3E81-D644-4447-BBB2-F7D32E0C94F8}" type="presOf" srcId="{83210F28-54C2-4E50-BA91-C30C7F5A925A}" destId="{0E6DB8B2-458A-4F73-AF77-E844E8685CD8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402A09AA-7D12-477B-8703-EF3D8075BB99}" type="presOf" srcId="{497908DE-4C30-428A-A555-3A6C2F4ADF7D}" destId="{C15E22B3-3295-4532-9D6A-325D45E50C1C}" srcOrd="0" destOrd="0" presId="urn:microsoft.com/office/officeart/2005/8/layout/pyramid2"/>
    <dgm:cxn modelId="{C2E5D389-DC96-40BD-90F2-F8033A5764FD}" srcId="{D75FEE30-628B-4BCD-B8C9-2BF3180BA3C0}" destId="{06D9D0F1-6B14-43C1-839E-61B9DD9B56EF}" srcOrd="1" destOrd="0" parTransId="{974056D8-C7F1-4703-A3A0-CCA3EAA41540}" sibTransId="{0726BDE9-E79C-4439-84E5-5521900B90C8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881A378C-2880-4681-9A5C-1F6BBA16BF2D}" type="presOf" srcId="{94EAB1EC-7FE9-40F9-8691-7534F2D2D13B}" destId="{AA40EDB2-9616-491E-8997-90DC3C7C7F8E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9853777E-8B85-4082-9C69-205FA55897A3}" type="presOf" srcId="{70972A96-F39F-4054-A5D9-CCAC350AB6EA}" destId="{6AFE05B7-991B-44DA-9843-39E3CC396A11}" srcOrd="0" destOrd="0" presId="urn:microsoft.com/office/officeart/2005/8/layout/pyramid2"/>
    <dgm:cxn modelId="{4666CBA8-C34C-4EEC-AEB4-7A1AE6861C47}" type="presOf" srcId="{EA790760-0B03-448A-9F29-12DB28B7261E}" destId="{40A06F75-CF71-4FF0-9476-F881F10B4C59}" srcOrd="0" destOrd="0" presId="urn:microsoft.com/office/officeart/2005/8/layout/pyramid2"/>
    <dgm:cxn modelId="{DEC0490E-A22A-45E3-AA8A-E12AF01172D0}" type="presParOf" srcId="{F9260225-45E3-4E83-A7B5-93BF7662486D}" destId="{2CAB7AE0-F53F-477F-8596-08683A702DA4}" srcOrd="0" destOrd="0" presId="urn:microsoft.com/office/officeart/2005/8/layout/pyramid2"/>
    <dgm:cxn modelId="{7706AB73-E823-4E92-8709-A913AAAE2529}" type="presParOf" srcId="{F9260225-45E3-4E83-A7B5-93BF7662486D}" destId="{54982EDE-BA38-419C-8C90-E7DF88B50825}" srcOrd="1" destOrd="0" presId="urn:microsoft.com/office/officeart/2005/8/layout/pyramid2"/>
    <dgm:cxn modelId="{945B7218-B808-44CC-A44E-E389F11C5FF3}" type="presParOf" srcId="{54982EDE-BA38-419C-8C90-E7DF88B50825}" destId="{C15E22B3-3295-4532-9D6A-325D45E50C1C}" srcOrd="0" destOrd="0" presId="urn:microsoft.com/office/officeart/2005/8/layout/pyramid2"/>
    <dgm:cxn modelId="{35FA7407-0C99-4B71-A77E-4908B2B510E1}" type="presParOf" srcId="{54982EDE-BA38-419C-8C90-E7DF88B50825}" destId="{E349127E-BD40-4FFD-98F7-AE53232D3317}" srcOrd="1" destOrd="0" presId="urn:microsoft.com/office/officeart/2005/8/layout/pyramid2"/>
    <dgm:cxn modelId="{7B024353-B813-4338-8CC8-7F95FFFE87B5}" type="presParOf" srcId="{54982EDE-BA38-419C-8C90-E7DF88B50825}" destId="{EE256076-5DA6-4F24-8BFE-930664D18ACC}" srcOrd="2" destOrd="0" presId="urn:microsoft.com/office/officeart/2005/8/layout/pyramid2"/>
    <dgm:cxn modelId="{1CB20D14-2910-4E62-B4F4-12A11576534C}" type="presParOf" srcId="{54982EDE-BA38-419C-8C90-E7DF88B50825}" destId="{500D408C-FC56-40C9-BA6F-3F0463C05A42}" srcOrd="3" destOrd="0" presId="urn:microsoft.com/office/officeart/2005/8/layout/pyramid2"/>
    <dgm:cxn modelId="{39EF36F2-D14B-4991-B8DC-AA0D5C03517B}" type="presParOf" srcId="{54982EDE-BA38-419C-8C90-E7DF88B50825}" destId="{AA40EDB2-9616-491E-8997-90DC3C7C7F8E}" srcOrd="4" destOrd="0" presId="urn:microsoft.com/office/officeart/2005/8/layout/pyramid2"/>
    <dgm:cxn modelId="{51F834DF-6AD3-4162-8AE7-7E6A698FC208}" type="presParOf" srcId="{54982EDE-BA38-419C-8C90-E7DF88B50825}" destId="{9055E23A-F0BC-4AAF-9FF4-F780F02DFD21}" srcOrd="5" destOrd="0" presId="urn:microsoft.com/office/officeart/2005/8/layout/pyramid2"/>
    <dgm:cxn modelId="{CAA29298-03F8-4C4C-ABA5-4E4811B9775E}" type="presParOf" srcId="{54982EDE-BA38-419C-8C90-E7DF88B50825}" destId="{6AFE05B7-991B-44DA-9843-39E3CC396A11}" srcOrd="6" destOrd="0" presId="urn:microsoft.com/office/officeart/2005/8/layout/pyramid2"/>
    <dgm:cxn modelId="{E6FFCDEA-04D5-45A8-96B4-EF63A61CF40B}" type="presParOf" srcId="{54982EDE-BA38-419C-8C90-E7DF88B50825}" destId="{B370853F-B4C8-494E-B10D-01EDE232E07B}" srcOrd="7" destOrd="0" presId="urn:microsoft.com/office/officeart/2005/8/layout/pyramid2"/>
    <dgm:cxn modelId="{A32EA930-F2A9-46A6-A81E-81D46899350C}" type="presParOf" srcId="{54982EDE-BA38-419C-8C90-E7DF88B50825}" destId="{40A06F75-CF71-4FF0-9476-F881F10B4C59}" srcOrd="8" destOrd="0" presId="urn:microsoft.com/office/officeart/2005/8/layout/pyramid2"/>
    <dgm:cxn modelId="{BB0A8C20-372D-460C-AA12-71389538B227}" type="presParOf" srcId="{54982EDE-BA38-419C-8C90-E7DF88B50825}" destId="{D5AAC021-0B13-4F18-8DC6-1FA6845FB348}" srcOrd="9" destOrd="0" presId="urn:microsoft.com/office/officeart/2005/8/layout/pyramid2"/>
    <dgm:cxn modelId="{C3F4B4D2-1659-4444-BF8E-DA78EC877DA1}" type="presParOf" srcId="{54982EDE-BA38-419C-8C90-E7DF88B50825}" destId="{0E6DB8B2-458A-4F73-AF77-E844E8685CD8}" srcOrd="10" destOrd="0" presId="urn:microsoft.com/office/officeart/2005/8/layout/pyramid2"/>
    <dgm:cxn modelId="{040F6606-E5FB-4391-A131-918D41A3E685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100" b="1" dirty="0" err="1" smtClean="0"/>
            <a:t>Mark.-exp</a:t>
          </a:r>
          <a:r>
            <a:rPr lang="hu-HU" sz="1100" b="1" dirty="0" smtClean="0"/>
            <a:t>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100" b="1" dirty="0" smtClean="0"/>
            <a:t>Pat. dem.</a:t>
          </a:r>
          <a:endParaRPr lang="hu-HU" sz="11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100" b="1" dirty="0" err="1" smtClean="0"/>
            <a:t>Com</a:t>
          </a:r>
          <a:r>
            <a:rPr lang="hu-HU" sz="1100" b="1" dirty="0" smtClean="0"/>
            <a:t>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100" b="1" dirty="0" err="1" smtClean="0"/>
            <a:t>Cons</a:t>
          </a:r>
          <a:r>
            <a:rPr lang="hu-HU" sz="1100" b="1" dirty="0" smtClean="0"/>
            <a:t>. </a:t>
          </a:r>
          <a:r>
            <a:rPr lang="hu-HU" sz="1100" b="1" dirty="0" err="1" smtClean="0"/>
            <a:t>autoc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100" b="1" dirty="0" smtClean="0"/>
            <a:t>Pat. </a:t>
          </a:r>
          <a:r>
            <a:rPr lang="hu-HU" sz="1100" b="1" dirty="0" err="1" smtClean="0"/>
            <a:t>autoc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06D9D0F1-6B14-43C1-839E-61B9DD9B56EF}">
      <dgm:prSet phldrT="[Szöveg]" custT="1"/>
      <dgm:spPr/>
      <dgm:t>
        <a:bodyPr/>
        <a:lstStyle/>
        <a:p>
          <a:r>
            <a:rPr lang="hu-HU" sz="1100" b="1" dirty="0" err="1" smtClean="0"/>
            <a:t>Lib</a:t>
          </a:r>
          <a:r>
            <a:rPr lang="hu-HU" sz="1100" b="1" dirty="0" smtClean="0"/>
            <a:t>. dem.</a:t>
          </a:r>
          <a:endParaRPr lang="hu-HU" sz="1100" b="1" dirty="0"/>
        </a:p>
      </dgm:t>
    </dgm:pt>
    <dgm:pt modelId="{974056D8-C7F1-4703-A3A0-CCA3EAA41540}" type="parTrans" cxnId="{C2E5D389-DC96-40BD-90F2-F8033A5764FD}">
      <dgm:prSet/>
      <dgm:spPr/>
      <dgm:t>
        <a:bodyPr/>
        <a:lstStyle/>
        <a:p>
          <a:endParaRPr lang="hu-HU"/>
        </a:p>
      </dgm:t>
    </dgm:pt>
    <dgm:pt modelId="{0726BDE9-E79C-4439-84E5-5521900B90C8}" type="sibTrans" cxnId="{C2E5D389-DC96-40BD-90F2-F8033A5764FD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57973" custScaleY="40896" custLinFactNeighborX="7315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25502" custScaleY="27822" custLinFactY="28952" custLinFactNeighborX="18850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EE256076-5DA6-4F24-8BFE-930664D18ACC}" type="pres">
      <dgm:prSet presAssocID="{06D9D0F1-6B14-43C1-839E-61B9DD9B56EF}" presName="aNode" presStyleLbl="fgAcc1" presStyleIdx="1" presStyleCnt="6" custAng="0" custScaleX="25502" custScaleY="25652" custLinFactNeighborX="-95992" custLinFactNeighborY="2640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00D408C-FC56-40C9-BA6F-3F0463C05A42}" type="pres">
      <dgm:prSet presAssocID="{06D9D0F1-6B14-43C1-839E-61B9DD9B56EF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33453" custScaleY="18604" custLinFactY="72033" custLinFactNeighborX="-39603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28088" custScaleY="18604" custLinFactY="-60376" custLinFactNeighborX="-378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34904" custScaleY="17336" custLinFactY="-24719" custLinFactNeighborX="3134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24796" custScaleY="17312" custLinFactY="-52196" custLinFactNeighborX="-7628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CE712A9B-B9B3-4C16-A297-439984D3A713}" type="presOf" srcId="{83210F28-54C2-4E50-BA91-C30C7F5A925A}" destId="{0E6DB8B2-458A-4F73-AF77-E844E8685CD8}" srcOrd="0" destOrd="0" presId="urn:microsoft.com/office/officeart/2005/8/layout/pyramid2"/>
    <dgm:cxn modelId="{7BDC4E34-E5DF-4408-8025-066DDEA898E3}" type="presOf" srcId="{EA790760-0B03-448A-9F29-12DB28B7261E}" destId="{40A06F75-CF71-4FF0-9476-F881F10B4C59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C2E5D389-DC96-40BD-90F2-F8033A5764FD}" srcId="{D75FEE30-628B-4BCD-B8C9-2BF3180BA3C0}" destId="{06D9D0F1-6B14-43C1-839E-61B9DD9B56EF}" srcOrd="1" destOrd="0" parTransId="{974056D8-C7F1-4703-A3A0-CCA3EAA41540}" sibTransId="{0726BDE9-E79C-4439-84E5-5521900B90C8}"/>
    <dgm:cxn modelId="{AB47F7CF-B8FC-4A8C-848F-03188BED0A7C}" type="presOf" srcId="{06D9D0F1-6B14-43C1-839E-61B9DD9B56EF}" destId="{EE256076-5DA6-4F24-8BFE-930664D18ACC}" srcOrd="0" destOrd="0" presId="urn:microsoft.com/office/officeart/2005/8/layout/pyramid2"/>
    <dgm:cxn modelId="{1D188CEB-0F29-4CE3-9B4E-61556EF9B6FF}" type="presOf" srcId="{497908DE-4C30-428A-A555-3A6C2F4ADF7D}" destId="{C15E22B3-3295-4532-9D6A-325D45E50C1C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7932326E-D32C-4899-901B-524E5459F027}" type="presOf" srcId="{70972A96-F39F-4054-A5D9-CCAC350AB6EA}" destId="{6AFE05B7-991B-44DA-9843-39E3CC396A11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0DCED111-0460-485B-A77A-D50AA06FC834}" type="presOf" srcId="{D75FEE30-628B-4BCD-B8C9-2BF3180BA3C0}" destId="{F9260225-45E3-4E83-A7B5-93BF7662486D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622042AC-6FB6-41B5-8B64-E5CBFF0AC9B8}" type="presOf" srcId="{94EAB1EC-7FE9-40F9-8691-7534F2D2D13B}" destId="{AA40EDB2-9616-491E-8997-90DC3C7C7F8E}" srcOrd="0" destOrd="0" presId="urn:microsoft.com/office/officeart/2005/8/layout/pyramid2"/>
    <dgm:cxn modelId="{2069FD7F-5781-46F6-A0A3-4BD747640ED8}" type="presParOf" srcId="{F9260225-45E3-4E83-A7B5-93BF7662486D}" destId="{2CAB7AE0-F53F-477F-8596-08683A702DA4}" srcOrd="0" destOrd="0" presId="urn:microsoft.com/office/officeart/2005/8/layout/pyramid2"/>
    <dgm:cxn modelId="{B27B4405-5D49-449B-A92C-653449B3AE61}" type="presParOf" srcId="{F9260225-45E3-4E83-A7B5-93BF7662486D}" destId="{54982EDE-BA38-419C-8C90-E7DF88B50825}" srcOrd="1" destOrd="0" presId="urn:microsoft.com/office/officeart/2005/8/layout/pyramid2"/>
    <dgm:cxn modelId="{B9DE867E-3B42-4FB3-A8EE-E91C60A06BC9}" type="presParOf" srcId="{54982EDE-BA38-419C-8C90-E7DF88B50825}" destId="{C15E22B3-3295-4532-9D6A-325D45E50C1C}" srcOrd="0" destOrd="0" presId="urn:microsoft.com/office/officeart/2005/8/layout/pyramid2"/>
    <dgm:cxn modelId="{868BD2E5-4822-4510-9DA4-BD4627784967}" type="presParOf" srcId="{54982EDE-BA38-419C-8C90-E7DF88B50825}" destId="{E349127E-BD40-4FFD-98F7-AE53232D3317}" srcOrd="1" destOrd="0" presId="urn:microsoft.com/office/officeart/2005/8/layout/pyramid2"/>
    <dgm:cxn modelId="{6490D561-AC39-490E-B9FB-DD5B6EE99732}" type="presParOf" srcId="{54982EDE-BA38-419C-8C90-E7DF88B50825}" destId="{EE256076-5DA6-4F24-8BFE-930664D18ACC}" srcOrd="2" destOrd="0" presId="urn:microsoft.com/office/officeart/2005/8/layout/pyramid2"/>
    <dgm:cxn modelId="{49932CDF-9C98-42E8-A05E-ADAB38BECFA3}" type="presParOf" srcId="{54982EDE-BA38-419C-8C90-E7DF88B50825}" destId="{500D408C-FC56-40C9-BA6F-3F0463C05A42}" srcOrd="3" destOrd="0" presId="urn:microsoft.com/office/officeart/2005/8/layout/pyramid2"/>
    <dgm:cxn modelId="{345BA25D-BED8-409C-A862-00D734F38D54}" type="presParOf" srcId="{54982EDE-BA38-419C-8C90-E7DF88B50825}" destId="{AA40EDB2-9616-491E-8997-90DC3C7C7F8E}" srcOrd="4" destOrd="0" presId="urn:microsoft.com/office/officeart/2005/8/layout/pyramid2"/>
    <dgm:cxn modelId="{DA736420-ABFE-4968-B93C-68B1BECFE2D2}" type="presParOf" srcId="{54982EDE-BA38-419C-8C90-E7DF88B50825}" destId="{9055E23A-F0BC-4AAF-9FF4-F780F02DFD21}" srcOrd="5" destOrd="0" presId="urn:microsoft.com/office/officeart/2005/8/layout/pyramid2"/>
    <dgm:cxn modelId="{4E41BB87-2065-4440-9091-B20F3889D3B5}" type="presParOf" srcId="{54982EDE-BA38-419C-8C90-E7DF88B50825}" destId="{6AFE05B7-991B-44DA-9843-39E3CC396A11}" srcOrd="6" destOrd="0" presId="urn:microsoft.com/office/officeart/2005/8/layout/pyramid2"/>
    <dgm:cxn modelId="{61A04E18-7B90-4F4A-A8B6-7C452D776173}" type="presParOf" srcId="{54982EDE-BA38-419C-8C90-E7DF88B50825}" destId="{B370853F-B4C8-494E-B10D-01EDE232E07B}" srcOrd="7" destOrd="0" presId="urn:microsoft.com/office/officeart/2005/8/layout/pyramid2"/>
    <dgm:cxn modelId="{BB468AC2-5515-486E-A9C5-64A390850C0D}" type="presParOf" srcId="{54982EDE-BA38-419C-8C90-E7DF88B50825}" destId="{40A06F75-CF71-4FF0-9476-F881F10B4C59}" srcOrd="8" destOrd="0" presId="urn:microsoft.com/office/officeart/2005/8/layout/pyramid2"/>
    <dgm:cxn modelId="{A6BE4171-98C8-49CE-9687-EEEF90DC72D8}" type="presParOf" srcId="{54982EDE-BA38-419C-8C90-E7DF88B50825}" destId="{D5AAC021-0B13-4F18-8DC6-1FA6845FB348}" srcOrd="9" destOrd="0" presId="urn:microsoft.com/office/officeart/2005/8/layout/pyramid2"/>
    <dgm:cxn modelId="{67D02577-1F04-4FF1-8733-C5428BB04A16}" type="presParOf" srcId="{54982EDE-BA38-419C-8C90-E7DF88B50825}" destId="{0E6DB8B2-458A-4F73-AF77-E844E8685CD8}" srcOrd="10" destOrd="0" presId="urn:microsoft.com/office/officeart/2005/8/layout/pyramid2"/>
    <dgm:cxn modelId="{955198A6-1C71-49A5-990F-2B15B0A129E7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100" b="1" dirty="0" err="1" smtClean="0"/>
            <a:t>Mark.-exp</a:t>
          </a:r>
          <a:r>
            <a:rPr lang="hu-HU" sz="1100" b="1" dirty="0" smtClean="0"/>
            <a:t>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100" b="1" dirty="0" smtClean="0"/>
            <a:t>Pat. dem.</a:t>
          </a:r>
          <a:endParaRPr lang="hu-HU" sz="11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100" b="1" dirty="0" err="1" smtClean="0"/>
            <a:t>Com</a:t>
          </a:r>
          <a:r>
            <a:rPr lang="hu-HU" sz="1100" b="1" dirty="0" smtClean="0"/>
            <a:t>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100" b="1" dirty="0" err="1" smtClean="0"/>
            <a:t>Cons</a:t>
          </a:r>
          <a:r>
            <a:rPr lang="hu-HU" sz="1100" b="1" dirty="0" smtClean="0"/>
            <a:t>. </a:t>
          </a:r>
          <a:r>
            <a:rPr lang="hu-HU" sz="1100" b="1" dirty="0" err="1" smtClean="0"/>
            <a:t>autoc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100" b="1" dirty="0" smtClean="0"/>
            <a:t>Pat. </a:t>
          </a:r>
          <a:r>
            <a:rPr lang="hu-HU" sz="1100" b="1" dirty="0" err="1" smtClean="0"/>
            <a:t>autoc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06D9D0F1-6B14-43C1-839E-61B9DD9B56EF}">
      <dgm:prSet phldrT="[Szöveg]" custT="1"/>
      <dgm:spPr/>
      <dgm:t>
        <a:bodyPr/>
        <a:lstStyle/>
        <a:p>
          <a:r>
            <a:rPr lang="hu-HU" sz="1100" b="1" dirty="0" err="1" smtClean="0"/>
            <a:t>Lib</a:t>
          </a:r>
          <a:r>
            <a:rPr lang="hu-HU" sz="1100" b="1" dirty="0" smtClean="0"/>
            <a:t>. dem.</a:t>
          </a:r>
          <a:endParaRPr lang="hu-HU" sz="1100" b="1" dirty="0"/>
        </a:p>
      </dgm:t>
    </dgm:pt>
    <dgm:pt modelId="{974056D8-C7F1-4703-A3A0-CCA3EAA41540}" type="parTrans" cxnId="{C2E5D389-DC96-40BD-90F2-F8033A5764FD}">
      <dgm:prSet/>
      <dgm:spPr/>
      <dgm:t>
        <a:bodyPr/>
        <a:lstStyle/>
        <a:p>
          <a:endParaRPr lang="hu-HU"/>
        </a:p>
      </dgm:t>
    </dgm:pt>
    <dgm:pt modelId="{0726BDE9-E79C-4439-84E5-5521900B90C8}" type="sibTrans" cxnId="{C2E5D389-DC96-40BD-90F2-F8033A5764FD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57973" custScaleY="40896" custLinFactNeighborX="7478" custLinFactNeighborY="3247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25502" custScaleY="27822" custLinFactY="28952" custLinFactNeighborX="18850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EE256076-5DA6-4F24-8BFE-930664D18ACC}" type="pres">
      <dgm:prSet presAssocID="{06D9D0F1-6B14-43C1-839E-61B9DD9B56EF}" presName="aNode" presStyleLbl="fgAcc1" presStyleIdx="1" presStyleCnt="6" custAng="0" custScaleX="25502" custScaleY="25652" custLinFactNeighborX="-95992" custLinFactNeighborY="2640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00D408C-FC56-40C9-BA6F-3F0463C05A42}" type="pres">
      <dgm:prSet presAssocID="{06D9D0F1-6B14-43C1-839E-61B9DD9B56EF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33453" custScaleY="18604" custLinFactY="72033" custLinFactNeighborX="-39603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28088" custScaleY="18604" custLinFactY="-60376" custLinFactNeighborX="-378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34904" custScaleY="17336" custLinFactY="-24719" custLinFactNeighborX="3134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24796" custScaleY="17312" custLinFactY="-52196" custLinFactNeighborX="-74471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6627199C-1093-4B6D-BBB2-11BD1F6D2341}" type="presOf" srcId="{70972A96-F39F-4054-A5D9-CCAC350AB6EA}" destId="{6AFE05B7-991B-44DA-9843-39E3CC396A11}" srcOrd="0" destOrd="0" presId="urn:microsoft.com/office/officeart/2005/8/layout/pyramid2"/>
    <dgm:cxn modelId="{2CF4D873-3FF9-4A06-B91D-6227EA545F4D}" type="presOf" srcId="{EA790760-0B03-448A-9F29-12DB28B7261E}" destId="{40A06F75-CF71-4FF0-9476-F881F10B4C59}" srcOrd="0" destOrd="0" presId="urn:microsoft.com/office/officeart/2005/8/layout/pyramid2"/>
    <dgm:cxn modelId="{E69B6D72-30E5-474F-B548-117C18830E13}" type="presOf" srcId="{06D9D0F1-6B14-43C1-839E-61B9DD9B56EF}" destId="{EE256076-5DA6-4F24-8BFE-930664D18ACC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981662DE-61FD-4CBB-87B3-C1A7E47F6776}" type="presOf" srcId="{94EAB1EC-7FE9-40F9-8691-7534F2D2D13B}" destId="{AA40EDB2-9616-491E-8997-90DC3C7C7F8E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C2E5D389-DC96-40BD-90F2-F8033A5764FD}" srcId="{D75FEE30-628B-4BCD-B8C9-2BF3180BA3C0}" destId="{06D9D0F1-6B14-43C1-839E-61B9DD9B56EF}" srcOrd="1" destOrd="0" parTransId="{974056D8-C7F1-4703-A3A0-CCA3EAA41540}" sibTransId="{0726BDE9-E79C-4439-84E5-5521900B90C8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EEB5B167-CCA0-456E-BF20-10532156B355}" type="presOf" srcId="{83210F28-54C2-4E50-BA91-C30C7F5A925A}" destId="{0E6DB8B2-458A-4F73-AF77-E844E8685CD8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507CA6A-6923-4142-AE9E-CF3352A6E7B1}" type="presOf" srcId="{497908DE-4C30-428A-A555-3A6C2F4ADF7D}" destId="{C15E22B3-3295-4532-9D6A-325D45E50C1C}" srcOrd="0" destOrd="0" presId="urn:microsoft.com/office/officeart/2005/8/layout/pyramid2"/>
    <dgm:cxn modelId="{F83819D6-767D-498B-BDD4-0CA4958E6E68}" type="presOf" srcId="{D75FEE30-628B-4BCD-B8C9-2BF3180BA3C0}" destId="{F9260225-45E3-4E83-A7B5-93BF7662486D}" srcOrd="0" destOrd="0" presId="urn:microsoft.com/office/officeart/2005/8/layout/pyramid2"/>
    <dgm:cxn modelId="{D177AE3E-700B-4F3C-9713-4276D7008B96}" type="presParOf" srcId="{F9260225-45E3-4E83-A7B5-93BF7662486D}" destId="{2CAB7AE0-F53F-477F-8596-08683A702DA4}" srcOrd="0" destOrd="0" presId="urn:microsoft.com/office/officeart/2005/8/layout/pyramid2"/>
    <dgm:cxn modelId="{065FE510-C300-43CB-9519-290DE318622A}" type="presParOf" srcId="{F9260225-45E3-4E83-A7B5-93BF7662486D}" destId="{54982EDE-BA38-419C-8C90-E7DF88B50825}" srcOrd="1" destOrd="0" presId="urn:microsoft.com/office/officeart/2005/8/layout/pyramid2"/>
    <dgm:cxn modelId="{B89D6019-3A56-458F-86C7-EB27AA86974F}" type="presParOf" srcId="{54982EDE-BA38-419C-8C90-E7DF88B50825}" destId="{C15E22B3-3295-4532-9D6A-325D45E50C1C}" srcOrd="0" destOrd="0" presId="urn:microsoft.com/office/officeart/2005/8/layout/pyramid2"/>
    <dgm:cxn modelId="{C010D98C-C01A-43C9-BE58-B2F987D6C646}" type="presParOf" srcId="{54982EDE-BA38-419C-8C90-E7DF88B50825}" destId="{E349127E-BD40-4FFD-98F7-AE53232D3317}" srcOrd="1" destOrd="0" presId="urn:microsoft.com/office/officeart/2005/8/layout/pyramid2"/>
    <dgm:cxn modelId="{33EF059D-8C56-419A-8A42-B8630DA2DFBF}" type="presParOf" srcId="{54982EDE-BA38-419C-8C90-E7DF88B50825}" destId="{EE256076-5DA6-4F24-8BFE-930664D18ACC}" srcOrd="2" destOrd="0" presId="urn:microsoft.com/office/officeart/2005/8/layout/pyramid2"/>
    <dgm:cxn modelId="{913AAF79-2C85-45AB-8F48-277524099CE2}" type="presParOf" srcId="{54982EDE-BA38-419C-8C90-E7DF88B50825}" destId="{500D408C-FC56-40C9-BA6F-3F0463C05A42}" srcOrd="3" destOrd="0" presId="urn:microsoft.com/office/officeart/2005/8/layout/pyramid2"/>
    <dgm:cxn modelId="{E112535B-4518-46EF-9942-742926CC6F0E}" type="presParOf" srcId="{54982EDE-BA38-419C-8C90-E7DF88B50825}" destId="{AA40EDB2-9616-491E-8997-90DC3C7C7F8E}" srcOrd="4" destOrd="0" presId="urn:microsoft.com/office/officeart/2005/8/layout/pyramid2"/>
    <dgm:cxn modelId="{DC3BAEC1-CAF6-4899-B219-1E7C1E25112C}" type="presParOf" srcId="{54982EDE-BA38-419C-8C90-E7DF88B50825}" destId="{9055E23A-F0BC-4AAF-9FF4-F780F02DFD21}" srcOrd="5" destOrd="0" presId="urn:microsoft.com/office/officeart/2005/8/layout/pyramid2"/>
    <dgm:cxn modelId="{85E8BAD2-BE1B-4897-8CC4-AAFAC78ADE95}" type="presParOf" srcId="{54982EDE-BA38-419C-8C90-E7DF88B50825}" destId="{6AFE05B7-991B-44DA-9843-39E3CC396A11}" srcOrd="6" destOrd="0" presId="urn:microsoft.com/office/officeart/2005/8/layout/pyramid2"/>
    <dgm:cxn modelId="{163CF255-E93B-40D3-8DD2-1E6820EA598E}" type="presParOf" srcId="{54982EDE-BA38-419C-8C90-E7DF88B50825}" destId="{B370853F-B4C8-494E-B10D-01EDE232E07B}" srcOrd="7" destOrd="0" presId="urn:microsoft.com/office/officeart/2005/8/layout/pyramid2"/>
    <dgm:cxn modelId="{34A045AF-61C8-463B-AC1E-93F396BD69F8}" type="presParOf" srcId="{54982EDE-BA38-419C-8C90-E7DF88B50825}" destId="{40A06F75-CF71-4FF0-9476-F881F10B4C59}" srcOrd="8" destOrd="0" presId="urn:microsoft.com/office/officeart/2005/8/layout/pyramid2"/>
    <dgm:cxn modelId="{1055B969-4FE2-4EB5-9DDE-3A7040C2D6CE}" type="presParOf" srcId="{54982EDE-BA38-419C-8C90-E7DF88B50825}" destId="{D5AAC021-0B13-4F18-8DC6-1FA6845FB348}" srcOrd="9" destOrd="0" presId="urn:microsoft.com/office/officeart/2005/8/layout/pyramid2"/>
    <dgm:cxn modelId="{A7675869-7C52-480C-94C0-C80EDFBDFC12}" type="presParOf" srcId="{54982EDE-BA38-419C-8C90-E7DF88B50825}" destId="{0E6DB8B2-458A-4F73-AF77-E844E8685CD8}" srcOrd="10" destOrd="0" presId="urn:microsoft.com/office/officeart/2005/8/layout/pyramid2"/>
    <dgm:cxn modelId="{A6784C47-9BC5-4732-B4FA-AC3333454262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100" b="1" dirty="0" err="1" smtClean="0"/>
            <a:t>Mark.-exp</a:t>
          </a:r>
          <a:r>
            <a:rPr lang="hu-HU" sz="1100" b="1" dirty="0" smtClean="0"/>
            <a:t>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100" b="1" dirty="0" smtClean="0"/>
            <a:t>Pat. dem.</a:t>
          </a:r>
          <a:endParaRPr lang="hu-HU" sz="11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100" b="1" dirty="0" err="1" smtClean="0"/>
            <a:t>Com</a:t>
          </a:r>
          <a:r>
            <a:rPr lang="hu-HU" sz="1100" b="1" dirty="0" smtClean="0"/>
            <a:t>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100" b="1" dirty="0" err="1" smtClean="0"/>
            <a:t>Cons</a:t>
          </a:r>
          <a:r>
            <a:rPr lang="hu-HU" sz="1100" b="1" dirty="0" smtClean="0"/>
            <a:t>. </a:t>
          </a:r>
          <a:r>
            <a:rPr lang="hu-HU" sz="1100" b="1" dirty="0" err="1" smtClean="0"/>
            <a:t>autoc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100" b="1" dirty="0" smtClean="0"/>
            <a:t>Pat. </a:t>
          </a:r>
          <a:r>
            <a:rPr lang="hu-HU" sz="1100" b="1" dirty="0" err="1" smtClean="0"/>
            <a:t>autoc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06D9D0F1-6B14-43C1-839E-61B9DD9B56EF}">
      <dgm:prSet phldrT="[Szöveg]" custT="1"/>
      <dgm:spPr/>
      <dgm:t>
        <a:bodyPr/>
        <a:lstStyle/>
        <a:p>
          <a:r>
            <a:rPr lang="hu-HU" sz="1100" b="1" dirty="0" err="1" smtClean="0"/>
            <a:t>Lib</a:t>
          </a:r>
          <a:r>
            <a:rPr lang="hu-HU" sz="1100" b="1" dirty="0" smtClean="0"/>
            <a:t>. dem.</a:t>
          </a:r>
          <a:endParaRPr lang="hu-HU" sz="1100" b="1" dirty="0"/>
        </a:p>
      </dgm:t>
    </dgm:pt>
    <dgm:pt modelId="{974056D8-C7F1-4703-A3A0-CCA3EAA41540}" type="parTrans" cxnId="{C2E5D389-DC96-40BD-90F2-F8033A5764FD}">
      <dgm:prSet/>
      <dgm:spPr/>
      <dgm:t>
        <a:bodyPr/>
        <a:lstStyle/>
        <a:p>
          <a:endParaRPr lang="hu-HU"/>
        </a:p>
      </dgm:t>
    </dgm:pt>
    <dgm:pt modelId="{0726BDE9-E79C-4439-84E5-5521900B90C8}" type="sibTrans" cxnId="{C2E5D389-DC96-40BD-90F2-F8033A5764FD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57973" custScaleY="40896" custLinFactNeighborX="7315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25502" custScaleY="27822" custLinFactY="28952" custLinFactNeighborX="18850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EE256076-5DA6-4F24-8BFE-930664D18ACC}" type="pres">
      <dgm:prSet presAssocID="{06D9D0F1-6B14-43C1-839E-61B9DD9B56EF}" presName="aNode" presStyleLbl="fgAcc1" presStyleIdx="1" presStyleCnt="6" custAng="0" custScaleX="25502" custScaleY="25652" custLinFactNeighborX="-95992" custLinFactNeighborY="2640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00D408C-FC56-40C9-BA6F-3F0463C05A42}" type="pres">
      <dgm:prSet presAssocID="{06D9D0F1-6B14-43C1-839E-61B9DD9B56EF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33453" custScaleY="18604" custLinFactY="72033" custLinFactNeighborX="-39603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28088" custScaleY="18604" custLinFactY="-60376" custLinFactNeighborX="-378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34904" custScaleY="17336" custLinFactY="-24719" custLinFactNeighborX="3134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24796" custScaleY="17312" custLinFactY="-52196" custLinFactNeighborX="-74471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3C217519-5678-456F-8E8C-D2E76F5B0F84}" type="presOf" srcId="{D75FEE30-628B-4BCD-B8C9-2BF3180BA3C0}" destId="{F9260225-45E3-4E83-A7B5-93BF7662486D}" srcOrd="0" destOrd="0" presId="urn:microsoft.com/office/officeart/2005/8/layout/pyramid2"/>
    <dgm:cxn modelId="{14C98A19-F614-4503-959F-1B0466C735B8}" type="presOf" srcId="{497908DE-4C30-428A-A555-3A6C2F4ADF7D}" destId="{C15E22B3-3295-4532-9D6A-325D45E50C1C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1AD72381-25C1-462F-BFA6-A73D67501FEF}" type="presOf" srcId="{EA790760-0B03-448A-9F29-12DB28B7261E}" destId="{40A06F75-CF71-4FF0-9476-F881F10B4C59}" srcOrd="0" destOrd="0" presId="urn:microsoft.com/office/officeart/2005/8/layout/pyramid2"/>
    <dgm:cxn modelId="{C2E5D389-DC96-40BD-90F2-F8033A5764FD}" srcId="{D75FEE30-628B-4BCD-B8C9-2BF3180BA3C0}" destId="{06D9D0F1-6B14-43C1-839E-61B9DD9B56EF}" srcOrd="1" destOrd="0" parTransId="{974056D8-C7F1-4703-A3A0-CCA3EAA41540}" sibTransId="{0726BDE9-E79C-4439-84E5-5521900B90C8}"/>
    <dgm:cxn modelId="{496103E4-DE53-473E-B4D9-EC1C7F3A111B}" type="presOf" srcId="{06D9D0F1-6B14-43C1-839E-61B9DD9B56EF}" destId="{EE256076-5DA6-4F24-8BFE-930664D18ACC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036B8134-C3A0-4E61-88EF-BD1A904E820D}" type="presOf" srcId="{83210F28-54C2-4E50-BA91-C30C7F5A925A}" destId="{0E6DB8B2-458A-4F73-AF77-E844E8685CD8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B84A6E0E-48FB-4C91-AB58-5D2A96474207}" type="presOf" srcId="{70972A96-F39F-4054-A5D9-CCAC350AB6EA}" destId="{6AFE05B7-991B-44DA-9843-39E3CC396A11}" srcOrd="0" destOrd="0" presId="urn:microsoft.com/office/officeart/2005/8/layout/pyramid2"/>
    <dgm:cxn modelId="{8A259BE6-31E9-465B-A33A-EC9A4A9BBCCE}" type="presOf" srcId="{94EAB1EC-7FE9-40F9-8691-7534F2D2D13B}" destId="{AA40EDB2-9616-491E-8997-90DC3C7C7F8E}" srcOrd="0" destOrd="0" presId="urn:microsoft.com/office/officeart/2005/8/layout/pyramid2"/>
    <dgm:cxn modelId="{85F356A4-0EAF-48AB-A904-630C8A039578}" type="presParOf" srcId="{F9260225-45E3-4E83-A7B5-93BF7662486D}" destId="{2CAB7AE0-F53F-477F-8596-08683A702DA4}" srcOrd="0" destOrd="0" presId="urn:microsoft.com/office/officeart/2005/8/layout/pyramid2"/>
    <dgm:cxn modelId="{049D6ADE-42CD-4A10-83B6-B72FBD680BBB}" type="presParOf" srcId="{F9260225-45E3-4E83-A7B5-93BF7662486D}" destId="{54982EDE-BA38-419C-8C90-E7DF88B50825}" srcOrd="1" destOrd="0" presId="urn:microsoft.com/office/officeart/2005/8/layout/pyramid2"/>
    <dgm:cxn modelId="{94DD6063-16F1-4A21-950C-BA7536A8F266}" type="presParOf" srcId="{54982EDE-BA38-419C-8C90-E7DF88B50825}" destId="{C15E22B3-3295-4532-9D6A-325D45E50C1C}" srcOrd="0" destOrd="0" presId="urn:microsoft.com/office/officeart/2005/8/layout/pyramid2"/>
    <dgm:cxn modelId="{0A2EADD6-8D09-4B05-BC21-3803BF5CB63B}" type="presParOf" srcId="{54982EDE-BA38-419C-8C90-E7DF88B50825}" destId="{E349127E-BD40-4FFD-98F7-AE53232D3317}" srcOrd="1" destOrd="0" presId="urn:microsoft.com/office/officeart/2005/8/layout/pyramid2"/>
    <dgm:cxn modelId="{BD12C97E-8512-45F4-BD66-D770C2D9B95E}" type="presParOf" srcId="{54982EDE-BA38-419C-8C90-E7DF88B50825}" destId="{EE256076-5DA6-4F24-8BFE-930664D18ACC}" srcOrd="2" destOrd="0" presId="urn:microsoft.com/office/officeart/2005/8/layout/pyramid2"/>
    <dgm:cxn modelId="{A1563EDD-9094-4F14-8E26-4A81CE8D3958}" type="presParOf" srcId="{54982EDE-BA38-419C-8C90-E7DF88B50825}" destId="{500D408C-FC56-40C9-BA6F-3F0463C05A42}" srcOrd="3" destOrd="0" presId="urn:microsoft.com/office/officeart/2005/8/layout/pyramid2"/>
    <dgm:cxn modelId="{126DEEAA-D0CE-475E-BA37-52B74B14382E}" type="presParOf" srcId="{54982EDE-BA38-419C-8C90-E7DF88B50825}" destId="{AA40EDB2-9616-491E-8997-90DC3C7C7F8E}" srcOrd="4" destOrd="0" presId="urn:microsoft.com/office/officeart/2005/8/layout/pyramid2"/>
    <dgm:cxn modelId="{E193C003-AE8A-43E8-91F3-076B9B81FD11}" type="presParOf" srcId="{54982EDE-BA38-419C-8C90-E7DF88B50825}" destId="{9055E23A-F0BC-4AAF-9FF4-F780F02DFD21}" srcOrd="5" destOrd="0" presId="urn:microsoft.com/office/officeart/2005/8/layout/pyramid2"/>
    <dgm:cxn modelId="{E93F1852-3B19-43A8-83FB-E35681ADC059}" type="presParOf" srcId="{54982EDE-BA38-419C-8C90-E7DF88B50825}" destId="{6AFE05B7-991B-44DA-9843-39E3CC396A11}" srcOrd="6" destOrd="0" presId="urn:microsoft.com/office/officeart/2005/8/layout/pyramid2"/>
    <dgm:cxn modelId="{7581AEAF-42C0-4093-8255-C01BEE550ED5}" type="presParOf" srcId="{54982EDE-BA38-419C-8C90-E7DF88B50825}" destId="{B370853F-B4C8-494E-B10D-01EDE232E07B}" srcOrd="7" destOrd="0" presId="urn:microsoft.com/office/officeart/2005/8/layout/pyramid2"/>
    <dgm:cxn modelId="{EB8AF8CC-B40F-405E-BFD4-C37FC0C8492E}" type="presParOf" srcId="{54982EDE-BA38-419C-8C90-E7DF88B50825}" destId="{40A06F75-CF71-4FF0-9476-F881F10B4C59}" srcOrd="8" destOrd="0" presId="urn:microsoft.com/office/officeart/2005/8/layout/pyramid2"/>
    <dgm:cxn modelId="{4DE2B334-BDBF-4C9E-BA44-757F0135F5AE}" type="presParOf" srcId="{54982EDE-BA38-419C-8C90-E7DF88B50825}" destId="{D5AAC021-0B13-4F18-8DC6-1FA6845FB348}" srcOrd="9" destOrd="0" presId="urn:microsoft.com/office/officeart/2005/8/layout/pyramid2"/>
    <dgm:cxn modelId="{BDB7728E-41E7-4871-979D-9A66C1BCAAA4}" type="presParOf" srcId="{54982EDE-BA38-419C-8C90-E7DF88B50825}" destId="{0E6DB8B2-458A-4F73-AF77-E844E8685CD8}" srcOrd="10" destOrd="0" presId="urn:microsoft.com/office/officeart/2005/8/layout/pyramid2"/>
    <dgm:cxn modelId="{9FB34FF1-12CB-4C2A-BF51-82464C798AED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100" b="1" dirty="0" smtClean="0"/>
            <a:t>Mark.-exp.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100" b="1" dirty="0" smtClean="0"/>
            <a:t>Pat. dem.</a:t>
          </a:r>
          <a:endParaRPr lang="hu-HU" sz="11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100" b="1" dirty="0" err="1" smtClean="0"/>
            <a:t>Com</a:t>
          </a:r>
          <a:r>
            <a:rPr lang="hu-HU" sz="1100" b="1" dirty="0" smtClean="0"/>
            <a:t>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100" b="1" dirty="0" err="1" smtClean="0"/>
            <a:t>Cons</a:t>
          </a:r>
          <a:r>
            <a:rPr lang="hu-HU" sz="1100" b="1" dirty="0" smtClean="0"/>
            <a:t>. </a:t>
          </a:r>
          <a:r>
            <a:rPr lang="hu-HU" sz="1100" b="1" dirty="0" err="1" smtClean="0"/>
            <a:t>autoc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100" b="1" dirty="0" smtClean="0"/>
            <a:t>Pat. </a:t>
          </a:r>
          <a:r>
            <a:rPr lang="hu-HU" sz="1100" b="1" dirty="0" err="1" smtClean="0"/>
            <a:t>autoc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06D9D0F1-6B14-43C1-839E-61B9DD9B56EF}">
      <dgm:prSet phldrT="[Szöveg]" custT="1"/>
      <dgm:spPr/>
      <dgm:t>
        <a:bodyPr/>
        <a:lstStyle/>
        <a:p>
          <a:r>
            <a:rPr lang="hu-HU" sz="1100" b="1" dirty="0" err="1" smtClean="0"/>
            <a:t>Lib</a:t>
          </a:r>
          <a:r>
            <a:rPr lang="hu-HU" sz="1100" b="1" dirty="0" smtClean="0"/>
            <a:t>. dem.</a:t>
          </a:r>
          <a:endParaRPr lang="hu-HU" sz="1100" b="1" dirty="0"/>
        </a:p>
      </dgm:t>
    </dgm:pt>
    <dgm:pt modelId="{974056D8-C7F1-4703-A3A0-CCA3EAA41540}" type="parTrans" cxnId="{C2E5D389-DC96-40BD-90F2-F8033A5764FD}">
      <dgm:prSet/>
      <dgm:spPr/>
      <dgm:t>
        <a:bodyPr/>
        <a:lstStyle/>
        <a:p>
          <a:endParaRPr lang="hu-HU"/>
        </a:p>
      </dgm:t>
    </dgm:pt>
    <dgm:pt modelId="{0726BDE9-E79C-4439-84E5-5521900B90C8}" type="sibTrans" cxnId="{C2E5D389-DC96-40BD-90F2-F8033A5764FD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57973" custScaleY="40896" custLinFactNeighborX="7315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25502" custScaleY="27822" custLinFactY="28952" custLinFactNeighborX="18850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EE256076-5DA6-4F24-8BFE-930664D18ACC}" type="pres">
      <dgm:prSet presAssocID="{06D9D0F1-6B14-43C1-839E-61B9DD9B56EF}" presName="aNode" presStyleLbl="fgAcc1" presStyleIdx="1" presStyleCnt="6" custAng="0" custScaleX="25502" custScaleY="25652" custLinFactNeighborX="-95992" custLinFactNeighborY="2640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00D408C-FC56-40C9-BA6F-3F0463C05A42}" type="pres">
      <dgm:prSet presAssocID="{06D9D0F1-6B14-43C1-839E-61B9DD9B56EF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33453" custScaleY="18604" custLinFactY="72033" custLinFactNeighborX="-39603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28088" custScaleY="18604" custLinFactY="-60376" custLinFactNeighborX="-378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34904" custScaleY="17336" custLinFactY="-24719" custLinFactNeighborX="3134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24796" custScaleY="17312" custLinFactY="-52196" custLinFactNeighborX="-7628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AF4E4063-45FE-4638-9DD2-3DC30599AED6}" type="presOf" srcId="{06D9D0F1-6B14-43C1-839E-61B9DD9B56EF}" destId="{EE256076-5DA6-4F24-8BFE-930664D18ACC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21FE85D4-D92C-4A97-99A1-893D377876EC}" type="presOf" srcId="{83210F28-54C2-4E50-BA91-C30C7F5A925A}" destId="{0E6DB8B2-458A-4F73-AF77-E844E8685CD8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646669EC-6363-4BB1-B341-73C66D35FF62}" type="presOf" srcId="{70972A96-F39F-4054-A5D9-CCAC350AB6EA}" destId="{6AFE05B7-991B-44DA-9843-39E3CC396A11}" srcOrd="0" destOrd="0" presId="urn:microsoft.com/office/officeart/2005/8/layout/pyramid2"/>
    <dgm:cxn modelId="{C2E5D389-DC96-40BD-90F2-F8033A5764FD}" srcId="{D75FEE30-628B-4BCD-B8C9-2BF3180BA3C0}" destId="{06D9D0F1-6B14-43C1-839E-61B9DD9B56EF}" srcOrd="1" destOrd="0" parTransId="{974056D8-C7F1-4703-A3A0-CCA3EAA41540}" sibTransId="{0726BDE9-E79C-4439-84E5-5521900B90C8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D20EF0EF-0005-40FE-AD03-D3BF33F82A73}" type="presOf" srcId="{D75FEE30-628B-4BCD-B8C9-2BF3180BA3C0}" destId="{F9260225-45E3-4E83-A7B5-93BF7662486D}" srcOrd="0" destOrd="0" presId="urn:microsoft.com/office/officeart/2005/8/layout/pyramid2"/>
    <dgm:cxn modelId="{C862BFCB-673F-4B0A-BFD1-711FD84E0EDE}" type="presOf" srcId="{497908DE-4C30-428A-A555-3A6C2F4ADF7D}" destId="{C15E22B3-3295-4532-9D6A-325D45E50C1C}" srcOrd="0" destOrd="0" presId="urn:microsoft.com/office/officeart/2005/8/layout/pyramid2"/>
    <dgm:cxn modelId="{1D14262E-DE98-413B-9B2D-AEB7FEF71B31}" type="presOf" srcId="{EA790760-0B03-448A-9F29-12DB28B7261E}" destId="{40A06F75-CF71-4FF0-9476-F881F10B4C59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A49E4FE5-A6CE-4427-82E8-A64CA24F9664}" type="presOf" srcId="{94EAB1EC-7FE9-40F9-8691-7534F2D2D13B}" destId="{AA40EDB2-9616-491E-8997-90DC3C7C7F8E}" srcOrd="0" destOrd="0" presId="urn:microsoft.com/office/officeart/2005/8/layout/pyramid2"/>
    <dgm:cxn modelId="{78966AA8-B888-42D9-8B26-96A6E50E148B}" type="presParOf" srcId="{F9260225-45E3-4E83-A7B5-93BF7662486D}" destId="{2CAB7AE0-F53F-477F-8596-08683A702DA4}" srcOrd="0" destOrd="0" presId="urn:microsoft.com/office/officeart/2005/8/layout/pyramid2"/>
    <dgm:cxn modelId="{49283FA4-F8CC-4EEE-8B9A-EDE47743D756}" type="presParOf" srcId="{F9260225-45E3-4E83-A7B5-93BF7662486D}" destId="{54982EDE-BA38-419C-8C90-E7DF88B50825}" srcOrd="1" destOrd="0" presId="urn:microsoft.com/office/officeart/2005/8/layout/pyramid2"/>
    <dgm:cxn modelId="{C5FC448E-93D3-480B-B96E-624807DA9E76}" type="presParOf" srcId="{54982EDE-BA38-419C-8C90-E7DF88B50825}" destId="{C15E22B3-3295-4532-9D6A-325D45E50C1C}" srcOrd="0" destOrd="0" presId="urn:microsoft.com/office/officeart/2005/8/layout/pyramid2"/>
    <dgm:cxn modelId="{E43DDB23-6B17-41D6-AF5A-0FC2FCFE2183}" type="presParOf" srcId="{54982EDE-BA38-419C-8C90-E7DF88B50825}" destId="{E349127E-BD40-4FFD-98F7-AE53232D3317}" srcOrd="1" destOrd="0" presId="urn:microsoft.com/office/officeart/2005/8/layout/pyramid2"/>
    <dgm:cxn modelId="{D4ADED39-EABC-4BD8-9394-64ED6C253B41}" type="presParOf" srcId="{54982EDE-BA38-419C-8C90-E7DF88B50825}" destId="{EE256076-5DA6-4F24-8BFE-930664D18ACC}" srcOrd="2" destOrd="0" presId="urn:microsoft.com/office/officeart/2005/8/layout/pyramid2"/>
    <dgm:cxn modelId="{A614BCCF-BA73-440D-B1D2-702265E4EB06}" type="presParOf" srcId="{54982EDE-BA38-419C-8C90-E7DF88B50825}" destId="{500D408C-FC56-40C9-BA6F-3F0463C05A42}" srcOrd="3" destOrd="0" presId="urn:microsoft.com/office/officeart/2005/8/layout/pyramid2"/>
    <dgm:cxn modelId="{571421F5-9FBB-45F9-BB3E-ED51F804F1C1}" type="presParOf" srcId="{54982EDE-BA38-419C-8C90-E7DF88B50825}" destId="{AA40EDB2-9616-491E-8997-90DC3C7C7F8E}" srcOrd="4" destOrd="0" presId="urn:microsoft.com/office/officeart/2005/8/layout/pyramid2"/>
    <dgm:cxn modelId="{3EA62E67-A9F0-4547-9326-F5CA2050B7F5}" type="presParOf" srcId="{54982EDE-BA38-419C-8C90-E7DF88B50825}" destId="{9055E23A-F0BC-4AAF-9FF4-F780F02DFD21}" srcOrd="5" destOrd="0" presId="urn:microsoft.com/office/officeart/2005/8/layout/pyramid2"/>
    <dgm:cxn modelId="{5B33E2AD-B375-4EB3-92AA-16AD59105B54}" type="presParOf" srcId="{54982EDE-BA38-419C-8C90-E7DF88B50825}" destId="{6AFE05B7-991B-44DA-9843-39E3CC396A11}" srcOrd="6" destOrd="0" presId="urn:microsoft.com/office/officeart/2005/8/layout/pyramid2"/>
    <dgm:cxn modelId="{630895A8-C950-4372-9D5C-413A936D7FE7}" type="presParOf" srcId="{54982EDE-BA38-419C-8C90-E7DF88B50825}" destId="{B370853F-B4C8-494E-B10D-01EDE232E07B}" srcOrd="7" destOrd="0" presId="urn:microsoft.com/office/officeart/2005/8/layout/pyramid2"/>
    <dgm:cxn modelId="{352EA4CF-17E3-420D-B7B5-9D403A36CB9E}" type="presParOf" srcId="{54982EDE-BA38-419C-8C90-E7DF88B50825}" destId="{40A06F75-CF71-4FF0-9476-F881F10B4C59}" srcOrd="8" destOrd="0" presId="urn:microsoft.com/office/officeart/2005/8/layout/pyramid2"/>
    <dgm:cxn modelId="{06664BDF-146B-49C2-84F1-04C751720590}" type="presParOf" srcId="{54982EDE-BA38-419C-8C90-E7DF88B50825}" destId="{D5AAC021-0B13-4F18-8DC6-1FA6845FB348}" srcOrd="9" destOrd="0" presId="urn:microsoft.com/office/officeart/2005/8/layout/pyramid2"/>
    <dgm:cxn modelId="{9604CEB1-41C3-48FA-8D5D-5246EDD4D990}" type="presParOf" srcId="{54982EDE-BA38-419C-8C90-E7DF88B50825}" destId="{0E6DB8B2-458A-4F73-AF77-E844E8685CD8}" srcOrd="10" destOrd="0" presId="urn:microsoft.com/office/officeart/2005/8/layout/pyramid2"/>
    <dgm:cxn modelId="{AFA8BD07-4F23-4753-ABF5-EBF7B7E454A0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100" b="1" dirty="0" err="1" smtClean="0"/>
            <a:t>Mark.-exp</a:t>
          </a:r>
          <a:r>
            <a:rPr lang="hu-HU" sz="1100" b="1" dirty="0" smtClean="0"/>
            <a:t>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100" b="1" dirty="0" smtClean="0"/>
            <a:t>Pat. dem.</a:t>
          </a:r>
          <a:endParaRPr lang="hu-HU" sz="11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100" b="1" dirty="0" err="1" smtClean="0"/>
            <a:t>Com</a:t>
          </a:r>
          <a:r>
            <a:rPr lang="hu-HU" sz="1100" b="1" dirty="0" smtClean="0"/>
            <a:t>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100" b="1" dirty="0" err="1" smtClean="0"/>
            <a:t>Cons</a:t>
          </a:r>
          <a:r>
            <a:rPr lang="hu-HU" sz="1100" b="1" dirty="0" smtClean="0"/>
            <a:t>. </a:t>
          </a:r>
          <a:r>
            <a:rPr lang="hu-HU" sz="1100" b="1" dirty="0" err="1" smtClean="0"/>
            <a:t>autoc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100" b="1" dirty="0" smtClean="0"/>
            <a:t>Pat. </a:t>
          </a:r>
          <a:r>
            <a:rPr lang="hu-HU" sz="1100" b="1" dirty="0" err="1" smtClean="0"/>
            <a:t>autoc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06D9D0F1-6B14-43C1-839E-61B9DD9B56EF}">
      <dgm:prSet phldrT="[Szöveg]" custT="1"/>
      <dgm:spPr/>
      <dgm:t>
        <a:bodyPr/>
        <a:lstStyle/>
        <a:p>
          <a:r>
            <a:rPr lang="hu-HU" sz="1100" b="1" dirty="0" err="1" smtClean="0"/>
            <a:t>Lib</a:t>
          </a:r>
          <a:r>
            <a:rPr lang="hu-HU" sz="1100" b="1" dirty="0" smtClean="0"/>
            <a:t>. dem.</a:t>
          </a:r>
          <a:endParaRPr lang="hu-HU" sz="1100" b="1" dirty="0"/>
        </a:p>
      </dgm:t>
    </dgm:pt>
    <dgm:pt modelId="{974056D8-C7F1-4703-A3A0-CCA3EAA41540}" type="parTrans" cxnId="{C2E5D389-DC96-40BD-90F2-F8033A5764FD}">
      <dgm:prSet/>
      <dgm:spPr/>
      <dgm:t>
        <a:bodyPr/>
        <a:lstStyle/>
        <a:p>
          <a:endParaRPr lang="hu-HU"/>
        </a:p>
      </dgm:t>
    </dgm:pt>
    <dgm:pt modelId="{0726BDE9-E79C-4439-84E5-5521900B90C8}" type="sibTrans" cxnId="{C2E5D389-DC96-40BD-90F2-F8033A5764FD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57973" custScaleY="40896" custLinFactNeighborX="7315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25502" custScaleY="27822" custLinFactY="28952" custLinFactNeighborX="18850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EE256076-5DA6-4F24-8BFE-930664D18ACC}" type="pres">
      <dgm:prSet presAssocID="{06D9D0F1-6B14-43C1-839E-61B9DD9B56EF}" presName="aNode" presStyleLbl="fgAcc1" presStyleIdx="1" presStyleCnt="6" custAng="0" custScaleX="25502" custScaleY="25652" custLinFactNeighborX="-95992" custLinFactNeighborY="2640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00D408C-FC56-40C9-BA6F-3F0463C05A42}" type="pres">
      <dgm:prSet presAssocID="{06D9D0F1-6B14-43C1-839E-61B9DD9B56EF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33453" custScaleY="18604" custLinFactY="72033" custLinFactNeighborX="-39603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28088" custScaleY="18604" custLinFactY="-60376" custLinFactNeighborX="-378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34904" custScaleY="17336" custLinFactY="-24719" custLinFactNeighborX="3134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24796" custScaleY="17312" custLinFactY="-52196" custLinFactNeighborX="-7628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7827C238-1E58-457A-AB68-DAA11115A4BC}" type="presOf" srcId="{83210F28-54C2-4E50-BA91-C30C7F5A925A}" destId="{0E6DB8B2-458A-4F73-AF77-E844E8685CD8}" srcOrd="0" destOrd="0" presId="urn:microsoft.com/office/officeart/2005/8/layout/pyramid2"/>
    <dgm:cxn modelId="{3AD5BE23-FBDA-4544-B033-21D6BB53AA56}" type="presOf" srcId="{94EAB1EC-7FE9-40F9-8691-7534F2D2D13B}" destId="{AA40EDB2-9616-491E-8997-90DC3C7C7F8E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C2E5D389-DC96-40BD-90F2-F8033A5764FD}" srcId="{D75FEE30-628B-4BCD-B8C9-2BF3180BA3C0}" destId="{06D9D0F1-6B14-43C1-839E-61B9DD9B56EF}" srcOrd="1" destOrd="0" parTransId="{974056D8-C7F1-4703-A3A0-CCA3EAA41540}" sibTransId="{0726BDE9-E79C-4439-84E5-5521900B90C8}"/>
    <dgm:cxn modelId="{7FB48986-1DDE-4B8F-85B7-4AEE6C572955}" type="presOf" srcId="{EA790760-0B03-448A-9F29-12DB28B7261E}" destId="{40A06F75-CF71-4FF0-9476-F881F10B4C59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54005AE6-A5F9-48A5-8BA9-DDD6790CD64F}" type="presOf" srcId="{497908DE-4C30-428A-A555-3A6C2F4ADF7D}" destId="{C15E22B3-3295-4532-9D6A-325D45E50C1C}" srcOrd="0" destOrd="0" presId="urn:microsoft.com/office/officeart/2005/8/layout/pyramid2"/>
    <dgm:cxn modelId="{C6D6045F-6FC1-4AD3-9A13-DD416E92347F}" type="presOf" srcId="{06D9D0F1-6B14-43C1-839E-61B9DD9B56EF}" destId="{EE256076-5DA6-4F24-8BFE-930664D18ACC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0E28FF54-0733-46E7-B7F4-26720421E0F8}" type="presOf" srcId="{70972A96-F39F-4054-A5D9-CCAC350AB6EA}" destId="{6AFE05B7-991B-44DA-9843-39E3CC396A11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E03A3FA-6724-4B9A-ADC6-5CCE0E31172E}" type="presOf" srcId="{D75FEE30-628B-4BCD-B8C9-2BF3180BA3C0}" destId="{F9260225-45E3-4E83-A7B5-93BF7662486D}" srcOrd="0" destOrd="0" presId="urn:microsoft.com/office/officeart/2005/8/layout/pyramid2"/>
    <dgm:cxn modelId="{35C582C1-8B46-4EA7-879D-CA956842F196}" type="presParOf" srcId="{F9260225-45E3-4E83-A7B5-93BF7662486D}" destId="{2CAB7AE0-F53F-477F-8596-08683A702DA4}" srcOrd="0" destOrd="0" presId="urn:microsoft.com/office/officeart/2005/8/layout/pyramid2"/>
    <dgm:cxn modelId="{87FBDBCF-5199-4278-9ACE-6A986EB427A8}" type="presParOf" srcId="{F9260225-45E3-4E83-A7B5-93BF7662486D}" destId="{54982EDE-BA38-419C-8C90-E7DF88B50825}" srcOrd="1" destOrd="0" presId="urn:microsoft.com/office/officeart/2005/8/layout/pyramid2"/>
    <dgm:cxn modelId="{1C715A39-4D8C-470E-8EDE-877C37354599}" type="presParOf" srcId="{54982EDE-BA38-419C-8C90-E7DF88B50825}" destId="{C15E22B3-3295-4532-9D6A-325D45E50C1C}" srcOrd="0" destOrd="0" presId="urn:microsoft.com/office/officeart/2005/8/layout/pyramid2"/>
    <dgm:cxn modelId="{559B84F1-3571-466B-895C-E1546904EDE6}" type="presParOf" srcId="{54982EDE-BA38-419C-8C90-E7DF88B50825}" destId="{E349127E-BD40-4FFD-98F7-AE53232D3317}" srcOrd="1" destOrd="0" presId="urn:microsoft.com/office/officeart/2005/8/layout/pyramid2"/>
    <dgm:cxn modelId="{04398A1A-A0AC-40B4-9FFE-15BCDFBCF1B8}" type="presParOf" srcId="{54982EDE-BA38-419C-8C90-E7DF88B50825}" destId="{EE256076-5DA6-4F24-8BFE-930664D18ACC}" srcOrd="2" destOrd="0" presId="urn:microsoft.com/office/officeart/2005/8/layout/pyramid2"/>
    <dgm:cxn modelId="{5365772E-E362-4100-8D6D-B0B36036FA49}" type="presParOf" srcId="{54982EDE-BA38-419C-8C90-E7DF88B50825}" destId="{500D408C-FC56-40C9-BA6F-3F0463C05A42}" srcOrd="3" destOrd="0" presId="urn:microsoft.com/office/officeart/2005/8/layout/pyramid2"/>
    <dgm:cxn modelId="{21993392-57DF-4578-9E5F-6249B6C79388}" type="presParOf" srcId="{54982EDE-BA38-419C-8C90-E7DF88B50825}" destId="{AA40EDB2-9616-491E-8997-90DC3C7C7F8E}" srcOrd="4" destOrd="0" presId="urn:microsoft.com/office/officeart/2005/8/layout/pyramid2"/>
    <dgm:cxn modelId="{59FB5963-D4E0-42EA-A764-8A842E8DC446}" type="presParOf" srcId="{54982EDE-BA38-419C-8C90-E7DF88B50825}" destId="{9055E23A-F0BC-4AAF-9FF4-F780F02DFD21}" srcOrd="5" destOrd="0" presId="urn:microsoft.com/office/officeart/2005/8/layout/pyramid2"/>
    <dgm:cxn modelId="{701ADE83-C35D-441A-81D9-1FF0238FCAD4}" type="presParOf" srcId="{54982EDE-BA38-419C-8C90-E7DF88B50825}" destId="{6AFE05B7-991B-44DA-9843-39E3CC396A11}" srcOrd="6" destOrd="0" presId="urn:microsoft.com/office/officeart/2005/8/layout/pyramid2"/>
    <dgm:cxn modelId="{D11AC84F-F4E6-4DB8-8781-2FC439D654C0}" type="presParOf" srcId="{54982EDE-BA38-419C-8C90-E7DF88B50825}" destId="{B370853F-B4C8-494E-B10D-01EDE232E07B}" srcOrd="7" destOrd="0" presId="urn:microsoft.com/office/officeart/2005/8/layout/pyramid2"/>
    <dgm:cxn modelId="{310A821E-4D41-47DC-B2D0-1081858C95EA}" type="presParOf" srcId="{54982EDE-BA38-419C-8C90-E7DF88B50825}" destId="{40A06F75-CF71-4FF0-9476-F881F10B4C59}" srcOrd="8" destOrd="0" presId="urn:microsoft.com/office/officeart/2005/8/layout/pyramid2"/>
    <dgm:cxn modelId="{89B88D81-8616-41AA-9922-E2072FA94D89}" type="presParOf" srcId="{54982EDE-BA38-419C-8C90-E7DF88B50825}" destId="{D5AAC021-0B13-4F18-8DC6-1FA6845FB348}" srcOrd="9" destOrd="0" presId="urn:microsoft.com/office/officeart/2005/8/layout/pyramid2"/>
    <dgm:cxn modelId="{78963615-9C14-4043-9F34-EF0081193555}" type="presParOf" srcId="{54982EDE-BA38-419C-8C90-E7DF88B50825}" destId="{0E6DB8B2-458A-4F73-AF77-E844E8685CD8}" srcOrd="10" destOrd="0" presId="urn:microsoft.com/office/officeart/2005/8/layout/pyramid2"/>
    <dgm:cxn modelId="{4E660CC4-BFAC-45EE-9C02-7A99CBF2C9F5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Communist dictatorship</a:t>
          </a:r>
        </a:p>
      </dsp:txBody>
      <dsp:txXfrm>
        <a:off x="6070389" y="453779"/>
        <a:ext cx="1727660" cy="40168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Liberal democracy</a:t>
          </a:r>
        </a:p>
      </dsp:txBody>
      <dsp:txXfrm>
        <a:off x="235794" y="468565"/>
        <a:ext cx="1915719" cy="365422"/>
      </dsp:txXfrm>
    </dsp:sp>
    <dsp:sp modelId="{AA40EDB2-9616-491E-8997-90DC3C7C7F8E}">
      <dsp:nvSpPr>
        <dsp:cNvPr id="0" name=""/>
        <dsp:cNvSpPr/>
      </dsp:nvSpPr>
      <dsp:spPr>
        <a:xfrm>
          <a:off x="2835701" y="3138738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autocracy</a:t>
          </a:r>
        </a:p>
      </dsp:txBody>
      <dsp:txXfrm>
        <a:off x="2856810" y="3159847"/>
        <a:ext cx="2523553" cy="390206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Conservative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autocracy</a:t>
          </a:r>
          <a:endParaRPr lang="hu-HU" sz="1200" b="1" kern="1200" dirty="0"/>
        </a:p>
      </dsp:txBody>
      <dsp:txXfrm>
        <a:off x="3192597" y="91753"/>
        <a:ext cx="1731245" cy="364964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Market-exploiting dictatorship</a:t>
          </a:r>
        </a:p>
      </dsp:txBody>
      <dsp:txXfrm>
        <a:off x="5097692" y="1820860"/>
        <a:ext cx="2298485" cy="381835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democracy</a:t>
          </a:r>
        </a:p>
      </dsp:txBody>
      <dsp:txXfrm>
        <a:off x="1342912" y="1819585"/>
        <a:ext cx="1741186" cy="35833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1581216" y="1503524"/>
          <a:ext cx="2659786" cy="1876297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4248474" y="1218596"/>
          <a:ext cx="760516" cy="5095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Com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4273350" y="1243472"/>
        <a:ext cx="710764" cy="459837"/>
      </dsp:txXfrm>
    </dsp:sp>
    <dsp:sp modelId="{EE256076-5DA6-4F24-8BFE-930664D18ACC}">
      <dsp:nvSpPr>
        <dsp:cNvPr id="0" name=""/>
        <dsp:cNvSpPr/>
      </dsp:nvSpPr>
      <dsp:spPr>
        <a:xfrm>
          <a:off x="823675" y="1258349"/>
          <a:ext cx="760516" cy="46984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Lib</a:t>
          </a:r>
          <a:r>
            <a:rPr lang="hu-HU" sz="1100" b="1" kern="1200" dirty="0" smtClean="0"/>
            <a:t>. dem.</a:t>
          </a:r>
          <a:endParaRPr lang="hu-HU" sz="1100" b="1" kern="1200" dirty="0"/>
        </a:p>
      </dsp:txBody>
      <dsp:txXfrm>
        <a:off x="846611" y="1281285"/>
        <a:ext cx="714644" cy="423971"/>
      </dsp:txXfrm>
    </dsp:sp>
    <dsp:sp modelId="{AA40EDB2-9616-491E-8997-90DC3C7C7F8E}">
      <dsp:nvSpPr>
        <dsp:cNvPr id="0" name=""/>
        <dsp:cNvSpPr/>
      </dsp:nvSpPr>
      <dsp:spPr>
        <a:xfrm>
          <a:off x="2386742" y="3445004"/>
          <a:ext cx="997629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</a:t>
          </a:r>
          <a:r>
            <a:rPr lang="hu-HU" sz="1100" b="1" kern="1200" dirty="0" err="1" smtClean="0"/>
            <a:t>autoc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403376" y="3461638"/>
        <a:ext cx="964361" cy="307483"/>
      </dsp:txXfrm>
    </dsp:sp>
    <dsp:sp modelId="{6AFE05B7-991B-44DA-9843-39E3CC396A11}">
      <dsp:nvSpPr>
        <dsp:cNvPr id="0" name=""/>
        <dsp:cNvSpPr/>
      </dsp:nvSpPr>
      <dsp:spPr>
        <a:xfrm>
          <a:off x="2520269" y="1131595"/>
          <a:ext cx="837635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Cons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autoc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536903" y="1148229"/>
        <a:ext cx="804367" cy="307483"/>
      </dsp:txXfrm>
    </dsp:sp>
    <dsp:sp modelId="{40A06F75-CF71-4FF0-9476-F881F10B4C59}">
      <dsp:nvSpPr>
        <dsp:cNvPr id="0" name=""/>
        <dsp:cNvSpPr/>
      </dsp:nvSpPr>
      <dsp:spPr>
        <a:xfrm>
          <a:off x="3639602" y="2354393"/>
          <a:ext cx="1040901" cy="31752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Mark.-exp.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3655102" y="2369893"/>
        <a:ext cx="1009901" cy="286527"/>
      </dsp:txXfrm>
    </dsp:sp>
    <dsp:sp modelId="{0E6DB8B2-458A-4F73-AF77-E844E8685CD8}">
      <dsp:nvSpPr>
        <dsp:cNvPr id="0" name=""/>
        <dsp:cNvSpPr/>
      </dsp:nvSpPr>
      <dsp:spPr>
        <a:xfrm>
          <a:off x="1421991" y="2397600"/>
          <a:ext cx="739462" cy="3170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dem.</a:t>
          </a:r>
          <a:endParaRPr lang="hu-HU" sz="1100" b="1" kern="1200" dirty="0"/>
        </a:p>
      </dsp:txBody>
      <dsp:txXfrm>
        <a:off x="1437470" y="2413079"/>
        <a:ext cx="708504" cy="28612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1581216" y="1503524"/>
          <a:ext cx="2659786" cy="1876297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4248474" y="1218596"/>
          <a:ext cx="760516" cy="5095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Com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4273350" y="1243472"/>
        <a:ext cx="710764" cy="459837"/>
      </dsp:txXfrm>
    </dsp:sp>
    <dsp:sp modelId="{EE256076-5DA6-4F24-8BFE-930664D18ACC}">
      <dsp:nvSpPr>
        <dsp:cNvPr id="0" name=""/>
        <dsp:cNvSpPr/>
      </dsp:nvSpPr>
      <dsp:spPr>
        <a:xfrm>
          <a:off x="823675" y="1258349"/>
          <a:ext cx="760516" cy="46984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Lib</a:t>
          </a:r>
          <a:r>
            <a:rPr lang="hu-HU" sz="1100" b="1" kern="1200" dirty="0" smtClean="0"/>
            <a:t>. dem.</a:t>
          </a:r>
          <a:endParaRPr lang="hu-HU" sz="1100" b="1" kern="1200" dirty="0"/>
        </a:p>
      </dsp:txBody>
      <dsp:txXfrm>
        <a:off x="846611" y="1281285"/>
        <a:ext cx="714644" cy="423971"/>
      </dsp:txXfrm>
    </dsp:sp>
    <dsp:sp modelId="{AA40EDB2-9616-491E-8997-90DC3C7C7F8E}">
      <dsp:nvSpPr>
        <dsp:cNvPr id="0" name=""/>
        <dsp:cNvSpPr/>
      </dsp:nvSpPr>
      <dsp:spPr>
        <a:xfrm>
          <a:off x="2386742" y="3445004"/>
          <a:ext cx="997629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</a:t>
          </a:r>
          <a:r>
            <a:rPr lang="hu-HU" sz="1100" b="1" kern="1200" dirty="0" err="1" smtClean="0"/>
            <a:t>autoc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403376" y="3461638"/>
        <a:ext cx="964361" cy="307483"/>
      </dsp:txXfrm>
    </dsp:sp>
    <dsp:sp modelId="{6AFE05B7-991B-44DA-9843-39E3CC396A11}">
      <dsp:nvSpPr>
        <dsp:cNvPr id="0" name=""/>
        <dsp:cNvSpPr/>
      </dsp:nvSpPr>
      <dsp:spPr>
        <a:xfrm>
          <a:off x="2520269" y="1131595"/>
          <a:ext cx="837635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Cons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autoc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536903" y="1148229"/>
        <a:ext cx="804367" cy="307483"/>
      </dsp:txXfrm>
    </dsp:sp>
    <dsp:sp modelId="{40A06F75-CF71-4FF0-9476-F881F10B4C59}">
      <dsp:nvSpPr>
        <dsp:cNvPr id="0" name=""/>
        <dsp:cNvSpPr/>
      </dsp:nvSpPr>
      <dsp:spPr>
        <a:xfrm>
          <a:off x="3639035" y="2355657"/>
          <a:ext cx="1040901" cy="31752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Mark.-exp.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3654535" y="2371157"/>
        <a:ext cx="1009901" cy="286527"/>
      </dsp:txXfrm>
    </dsp:sp>
    <dsp:sp modelId="{0E6DB8B2-458A-4F73-AF77-E844E8685CD8}">
      <dsp:nvSpPr>
        <dsp:cNvPr id="0" name=""/>
        <dsp:cNvSpPr/>
      </dsp:nvSpPr>
      <dsp:spPr>
        <a:xfrm>
          <a:off x="1420201" y="2398681"/>
          <a:ext cx="739462" cy="3170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dem.</a:t>
          </a:r>
          <a:endParaRPr lang="hu-HU" sz="1100" b="1" kern="1200" dirty="0"/>
        </a:p>
      </dsp:txBody>
      <dsp:txXfrm>
        <a:off x="1435680" y="2414160"/>
        <a:ext cx="708504" cy="28612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1581216" y="1503524"/>
          <a:ext cx="2659786" cy="1876297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4248474" y="1218596"/>
          <a:ext cx="760516" cy="5095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Com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4273350" y="1243472"/>
        <a:ext cx="710764" cy="459837"/>
      </dsp:txXfrm>
    </dsp:sp>
    <dsp:sp modelId="{EE256076-5DA6-4F24-8BFE-930664D18ACC}">
      <dsp:nvSpPr>
        <dsp:cNvPr id="0" name=""/>
        <dsp:cNvSpPr/>
      </dsp:nvSpPr>
      <dsp:spPr>
        <a:xfrm>
          <a:off x="823675" y="1258349"/>
          <a:ext cx="760516" cy="46984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Lib</a:t>
          </a:r>
          <a:r>
            <a:rPr lang="hu-HU" sz="1100" b="1" kern="1200" dirty="0" smtClean="0"/>
            <a:t>. dem.</a:t>
          </a:r>
          <a:endParaRPr lang="hu-HU" sz="1100" b="1" kern="1200" dirty="0"/>
        </a:p>
      </dsp:txBody>
      <dsp:txXfrm>
        <a:off x="846611" y="1281285"/>
        <a:ext cx="714644" cy="423971"/>
      </dsp:txXfrm>
    </dsp:sp>
    <dsp:sp modelId="{AA40EDB2-9616-491E-8997-90DC3C7C7F8E}">
      <dsp:nvSpPr>
        <dsp:cNvPr id="0" name=""/>
        <dsp:cNvSpPr/>
      </dsp:nvSpPr>
      <dsp:spPr>
        <a:xfrm>
          <a:off x="2386742" y="3445004"/>
          <a:ext cx="997629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</a:t>
          </a:r>
          <a:r>
            <a:rPr lang="hu-HU" sz="1100" b="1" kern="1200" dirty="0" err="1" smtClean="0"/>
            <a:t>autoc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403376" y="3461638"/>
        <a:ext cx="964361" cy="307483"/>
      </dsp:txXfrm>
    </dsp:sp>
    <dsp:sp modelId="{6AFE05B7-991B-44DA-9843-39E3CC396A11}">
      <dsp:nvSpPr>
        <dsp:cNvPr id="0" name=""/>
        <dsp:cNvSpPr/>
      </dsp:nvSpPr>
      <dsp:spPr>
        <a:xfrm>
          <a:off x="2520269" y="1131595"/>
          <a:ext cx="837635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Cons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autoc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536903" y="1148229"/>
        <a:ext cx="804367" cy="307483"/>
      </dsp:txXfrm>
    </dsp:sp>
    <dsp:sp modelId="{40A06F75-CF71-4FF0-9476-F881F10B4C59}">
      <dsp:nvSpPr>
        <dsp:cNvPr id="0" name=""/>
        <dsp:cNvSpPr/>
      </dsp:nvSpPr>
      <dsp:spPr>
        <a:xfrm>
          <a:off x="3639602" y="2354393"/>
          <a:ext cx="1040901" cy="31752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Mark.-exp.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3655102" y="2369893"/>
        <a:ext cx="1009901" cy="286527"/>
      </dsp:txXfrm>
    </dsp:sp>
    <dsp:sp modelId="{0E6DB8B2-458A-4F73-AF77-E844E8685CD8}">
      <dsp:nvSpPr>
        <dsp:cNvPr id="0" name=""/>
        <dsp:cNvSpPr/>
      </dsp:nvSpPr>
      <dsp:spPr>
        <a:xfrm>
          <a:off x="1475998" y="2397600"/>
          <a:ext cx="739462" cy="3170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dem.</a:t>
          </a:r>
          <a:endParaRPr lang="hu-HU" sz="1100" b="1" kern="1200" dirty="0"/>
        </a:p>
      </dsp:txBody>
      <dsp:txXfrm>
        <a:off x="1491477" y="2413079"/>
        <a:ext cx="708504" cy="28612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1581216" y="1503524"/>
          <a:ext cx="2659786" cy="1876297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4248474" y="1218596"/>
          <a:ext cx="760516" cy="5095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Com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4273350" y="1243472"/>
        <a:ext cx="710764" cy="459837"/>
      </dsp:txXfrm>
    </dsp:sp>
    <dsp:sp modelId="{EE256076-5DA6-4F24-8BFE-930664D18ACC}">
      <dsp:nvSpPr>
        <dsp:cNvPr id="0" name=""/>
        <dsp:cNvSpPr/>
      </dsp:nvSpPr>
      <dsp:spPr>
        <a:xfrm>
          <a:off x="823675" y="1258349"/>
          <a:ext cx="760516" cy="46984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Lib</a:t>
          </a:r>
          <a:r>
            <a:rPr lang="hu-HU" sz="1100" b="1" kern="1200" dirty="0" smtClean="0"/>
            <a:t>. dem.</a:t>
          </a:r>
          <a:endParaRPr lang="hu-HU" sz="1100" b="1" kern="1200" dirty="0"/>
        </a:p>
      </dsp:txBody>
      <dsp:txXfrm>
        <a:off x="846611" y="1281285"/>
        <a:ext cx="714644" cy="423971"/>
      </dsp:txXfrm>
    </dsp:sp>
    <dsp:sp modelId="{AA40EDB2-9616-491E-8997-90DC3C7C7F8E}">
      <dsp:nvSpPr>
        <dsp:cNvPr id="0" name=""/>
        <dsp:cNvSpPr/>
      </dsp:nvSpPr>
      <dsp:spPr>
        <a:xfrm>
          <a:off x="2386742" y="3445004"/>
          <a:ext cx="997629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</a:t>
          </a:r>
          <a:r>
            <a:rPr lang="hu-HU" sz="1100" b="1" kern="1200" dirty="0" err="1" smtClean="0"/>
            <a:t>autoc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403376" y="3461638"/>
        <a:ext cx="964361" cy="307483"/>
      </dsp:txXfrm>
    </dsp:sp>
    <dsp:sp modelId="{6AFE05B7-991B-44DA-9843-39E3CC396A11}">
      <dsp:nvSpPr>
        <dsp:cNvPr id="0" name=""/>
        <dsp:cNvSpPr/>
      </dsp:nvSpPr>
      <dsp:spPr>
        <a:xfrm>
          <a:off x="2520269" y="1131595"/>
          <a:ext cx="837635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Cons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autoc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536903" y="1148229"/>
        <a:ext cx="804367" cy="307483"/>
      </dsp:txXfrm>
    </dsp:sp>
    <dsp:sp modelId="{40A06F75-CF71-4FF0-9476-F881F10B4C59}">
      <dsp:nvSpPr>
        <dsp:cNvPr id="0" name=""/>
        <dsp:cNvSpPr/>
      </dsp:nvSpPr>
      <dsp:spPr>
        <a:xfrm>
          <a:off x="3639602" y="2354393"/>
          <a:ext cx="1040901" cy="31752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Mark.-exp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3655102" y="2369893"/>
        <a:ext cx="1009901" cy="286527"/>
      </dsp:txXfrm>
    </dsp:sp>
    <dsp:sp modelId="{0E6DB8B2-458A-4F73-AF77-E844E8685CD8}">
      <dsp:nvSpPr>
        <dsp:cNvPr id="0" name=""/>
        <dsp:cNvSpPr/>
      </dsp:nvSpPr>
      <dsp:spPr>
        <a:xfrm>
          <a:off x="1421991" y="2397600"/>
          <a:ext cx="739462" cy="3170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dem.</a:t>
          </a:r>
          <a:endParaRPr lang="hu-HU" sz="1100" b="1" kern="1200" dirty="0"/>
        </a:p>
      </dsp:txBody>
      <dsp:txXfrm>
        <a:off x="1437470" y="2413079"/>
        <a:ext cx="708504" cy="28612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Communist dictatorship</a:t>
          </a:r>
        </a:p>
      </dsp:txBody>
      <dsp:txXfrm>
        <a:off x="6070389" y="453779"/>
        <a:ext cx="1727660" cy="40168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Liberal democracy</a:t>
          </a:r>
        </a:p>
      </dsp:txBody>
      <dsp:txXfrm>
        <a:off x="235794" y="468565"/>
        <a:ext cx="1915719" cy="365422"/>
      </dsp:txXfrm>
    </dsp:sp>
    <dsp:sp modelId="{AA40EDB2-9616-491E-8997-90DC3C7C7F8E}">
      <dsp:nvSpPr>
        <dsp:cNvPr id="0" name=""/>
        <dsp:cNvSpPr/>
      </dsp:nvSpPr>
      <dsp:spPr>
        <a:xfrm>
          <a:off x="2835701" y="3138738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autocracy</a:t>
          </a:r>
        </a:p>
      </dsp:txBody>
      <dsp:txXfrm>
        <a:off x="2856810" y="3159847"/>
        <a:ext cx="2523553" cy="390206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Conservative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autocracy</a:t>
          </a:r>
          <a:endParaRPr lang="hu-HU" sz="1200" b="1" kern="1200" dirty="0"/>
        </a:p>
      </dsp:txBody>
      <dsp:txXfrm>
        <a:off x="3192597" y="91753"/>
        <a:ext cx="1731245" cy="364964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Market-exploiting dictatorship</a:t>
          </a:r>
        </a:p>
      </dsp:txBody>
      <dsp:txXfrm>
        <a:off x="5097692" y="1820860"/>
        <a:ext cx="2298485" cy="381835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democracy</a:t>
          </a:r>
        </a:p>
      </dsp:txBody>
      <dsp:txXfrm>
        <a:off x="1342912" y="1819585"/>
        <a:ext cx="1741186" cy="35833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Communist dictatorship</a:t>
          </a:r>
        </a:p>
      </dsp:txBody>
      <dsp:txXfrm>
        <a:off x="6070389" y="453779"/>
        <a:ext cx="1727660" cy="40168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Liberal democracy</a:t>
          </a:r>
        </a:p>
      </dsp:txBody>
      <dsp:txXfrm>
        <a:off x="235794" y="468565"/>
        <a:ext cx="1915719" cy="365422"/>
      </dsp:txXfrm>
    </dsp:sp>
    <dsp:sp modelId="{AA40EDB2-9616-491E-8997-90DC3C7C7F8E}">
      <dsp:nvSpPr>
        <dsp:cNvPr id="0" name=""/>
        <dsp:cNvSpPr/>
      </dsp:nvSpPr>
      <dsp:spPr>
        <a:xfrm>
          <a:off x="2835701" y="3138738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autocracy</a:t>
          </a:r>
        </a:p>
      </dsp:txBody>
      <dsp:txXfrm>
        <a:off x="2856810" y="3159847"/>
        <a:ext cx="2523553" cy="390206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Conservative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autocracy</a:t>
          </a:r>
          <a:endParaRPr lang="hu-HU" sz="1200" b="1" kern="1200" dirty="0"/>
        </a:p>
      </dsp:txBody>
      <dsp:txXfrm>
        <a:off x="3192597" y="91753"/>
        <a:ext cx="1731245" cy="364964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Market-exploiting dictatorship</a:t>
          </a:r>
        </a:p>
      </dsp:txBody>
      <dsp:txXfrm>
        <a:off x="5097692" y="1820860"/>
        <a:ext cx="2298485" cy="381835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democracy</a:t>
          </a:r>
        </a:p>
      </dsp:txBody>
      <dsp:txXfrm>
        <a:off x="1342912" y="1819585"/>
        <a:ext cx="1741186" cy="35833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Communist dictatorship</a:t>
          </a:r>
        </a:p>
      </dsp:txBody>
      <dsp:txXfrm>
        <a:off x="6070389" y="453779"/>
        <a:ext cx="1727660" cy="40168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Liberal democracy</a:t>
          </a:r>
        </a:p>
      </dsp:txBody>
      <dsp:txXfrm>
        <a:off x="235794" y="468565"/>
        <a:ext cx="1915719" cy="365422"/>
      </dsp:txXfrm>
    </dsp:sp>
    <dsp:sp modelId="{AA40EDB2-9616-491E-8997-90DC3C7C7F8E}">
      <dsp:nvSpPr>
        <dsp:cNvPr id="0" name=""/>
        <dsp:cNvSpPr/>
      </dsp:nvSpPr>
      <dsp:spPr>
        <a:xfrm>
          <a:off x="2835701" y="3138738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autocracy</a:t>
          </a:r>
        </a:p>
      </dsp:txBody>
      <dsp:txXfrm>
        <a:off x="2856810" y="3159847"/>
        <a:ext cx="2523553" cy="390206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Conservative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autocracy</a:t>
          </a:r>
          <a:endParaRPr lang="hu-HU" sz="1200" b="1" kern="1200" dirty="0"/>
        </a:p>
      </dsp:txBody>
      <dsp:txXfrm>
        <a:off x="3192597" y="91753"/>
        <a:ext cx="1731245" cy="364964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Market-exploiting dictatorship</a:t>
          </a:r>
        </a:p>
      </dsp:txBody>
      <dsp:txXfrm>
        <a:off x="5097692" y="1820860"/>
        <a:ext cx="2298485" cy="381835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democracy</a:t>
          </a:r>
        </a:p>
      </dsp:txBody>
      <dsp:txXfrm>
        <a:off x="1342912" y="1819585"/>
        <a:ext cx="1741186" cy="358334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Communist dictatorship</a:t>
          </a:r>
        </a:p>
      </dsp:txBody>
      <dsp:txXfrm>
        <a:off x="6070389" y="453779"/>
        <a:ext cx="1727660" cy="40168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Liberal democracy</a:t>
          </a:r>
        </a:p>
      </dsp:txBody>
      <dsp:txXfrm>
        <a:off x="235794" y="468565"/>
        <a:ext cx="1915719" cy="365422"/>
      </dsp:txXfrm>
    </dsp:sp>
    <dsp:sp modelId="{AA40EDB2-9616-491E-8997-90DC3C7C7F8E}">
      <dsp:nvSpPr>
        <dsp:cNvPr id="0" name=""/>
        <dsp:cNvSpPr/>
      </dsp:nvSpPr>
      <dsp:spPr>
        <a:xfrm>
          <a:off x="2835701" y="3138738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autocracy</a:t>
          </a:r>
        </a:p>
      </dsp:txBody>
      <dsp:txXfrm>
        <a:off x="2856810" y="3159847"/>
        <a:ext cx="2523553" cy="390206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Conservative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autocracy</a:t>
          </a:r>
          <a:endParaRPr lang="hu-HU" sz="1200" b="1" kern="1200" dirty="0"/>
        </a:p>
      </dsp:txBody>
      <dsp:txXfrm>
        <a:off x="3192597" y="91753"/>
        <a:ext cx="1731245" cy="364964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Market-exploiting dictatorship</a:t>
          </a:r>
        </a:p>
      </dsp:txBody>
      <dsp:txXfrm>
        <a:off x="5097692" y="1820860"/>
        <a:ext cx="2298485" cy="381835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democracy</a:t>
          </a:r>
        </a:p>
      </dsp:txBody>
      <dsp:txXfrm>
        <a:off x="1342912" y="1819585"/>
        <a:ext cx="1741186" cy="3583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Communist dictatorship</a:t>
          </a:r>
        </a:p>
      </dsp:txBody>
      <dsp:txXfrm>
        <a:off x="6070389" y="453779"/>
        <a:ext cx="1727660" cy="40168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Liberal democracy</a:t>
          </a:r>
        </a:p>
      </dsp:txBody>
      <dsp:txXfrm>
        <a:off x="235794" y="468565"/>
        <a:ext cx="1915719" cy="365422"/>
      </dsp:txXfrm>
    </dsp:sp>
    <dsp:sp modelId="{AA40EDB2-9616-491E-8997-90DC3C7C7F8E}">
      <dsp:nvSpPr>
        <dsp:cNvPr id="0" name=""/>
        <dsp:cNvSpPr/>
      </dsp:nvSpPr>
      <dsp:spPr>
        <a:xfrm>
          <a:off x="2835701" y="3138738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autocracy</a:t>
          </a:r>
        </a:p>
      </dsp:txBody>
      <dsp:txXfrm>
        <a:off x="2856810" y="3159847"/>
        <a:ext cx="2523553" cy="390206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Conservative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autocracy</a:t>
          </a:r>
          <a:endParaRPr lang="hu-HU" sz="1200" b="1" kern="1200" dirty="0"/>
        </a:p>
      </dsp:txBody>
      <dsp:txXfrm>
        <a:off x="3192597" y="91753"/>
        <a:ext cx="1731245" cy="364964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Market-exploiting dictatorship</a:t>
          </a:r>
        </a:p>
      </dsp:txBody>
      <dsp:txXfrm>
        <a:off x="5097692" y="1820860"/>
        <a:ext cx="2298485" cy="381835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Patronal democracy</a:t>
          </a:r>
        </a:p>
      </dsp:txBody>
      <dsp:txXfrm>
        <a:off x="1342912" y="1819585"/>
        <a:ext cx="1741186" cy="3583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1581216" y="1503524"/>
          <a:ext cx="2659786" cy="1876297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4248474" y="1218596"/>
          <a:ext cx="760516" cy="5095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Com. dict.</a:t>
          </a:r>
          <a:endParaRPr lang="hu-HU" sz="1100" b="1" kern="1200" dirty="0"/>
        </a:p>
      </dsp:txBody>
      <dsp:txXfrm>
        <a:off x="4273350" y="1243472"/>
        <a:ext cx="710764" cy="459837"/>
      </dsp:txXfrm>
    </dsp:sp>
    <dsp:sp modelId="{EE256076-5DA6-4F24-8BFE-930664D18ACC}">
      <dsp:nvSpPr>
        <dsp:cNvPr id="0" name=""/>
        <dsp:cNvSpPr/>
      </dsp:nvSpPr>
      <dsp:spPr>
        <a:xfrm>
          <a:off x="823675" y="1258349"/>
          <a:ext cx="760516" cy="46984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Lib. dem.</a:t>
          </a:r>
          <a:endParaRPr lang="hu-HU" sz="1100" b="1" kern="1200" dirty="0"/>
        </a:p>
      </dsp:txBody>
      <dsp:txXfrm>
        <a:off x="846611" y="1281285"/>
        <a:ext cx="714644" cy="423971"/>
      </dsp:txXfrm>
    </dsp:sp>
    <dsp:sp modelId="{AA40EDB2-9616-491E-8997-90DC3C7C7F8E}">
      <dsp:nvSpPr>
        <dsp:cNvPr id="0" name=""/>
        <dsp:cNvSpPr/>
      </dsp:nvSpPr>
      <dsp:spPr>
        <a:xfrm>
          <a:off x="2386742" y="3445004"/>
          <a:ext cx="997629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</a:t>
          </a:r>
          <a:r>
            <a:rPr lang="hu-HU" sz="1100" b="1" kern="1200" dirty="0" err="1" smtClean="0"/>
            <a:t>autoc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403376" y="3461638"/>
        <a:ext cx="964361" cy="307483"/>
      </dsp:txXfrm>
    </dsp:sp>
    <dsp:sp modelId="{6AFE05B7-991B-44DA-9843-39E3CC396A11}">
      <dsp:nvSpPr>
        <dsp:cNvPr id="0" name=""/>
        <dsp:cNvSpPr/>
      </dsp:nvSpPr>
      <dsp:spPr>
        <a:xfrm>
          <a:off x="2520269" y="1131595"/>
          <a:ext cx="837635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Cons. autoc.</a:t>
          </a:r>
          <a:endParaRPr lang="hu-HU" sz="1100" b="1" kern="1200" dirty="0"/>
        </a:p>
      </dsp:txBody>
      <dsp:txXfrm>
        <a:off x="2536903" y="1148229"/>
        <a:ext cx="804367" cy="307483"/>
      </dsp:txXfrm>
    </dsp:sp>
    <dsp:sp modelId="{40A06F75-CF71-4FF0-9476-F881F10B4C59}">
      <dsp:nvSpPr>
        <dsp:cNvPr id="0" name=""/>
        <dsp:cNvSpPr/>
      </dsp:nvSpPr>
      <dsp:spPr>
        <a:xfrm>
          <a:off x="3639035" y="2355657"/>
          <a:ext cx="1040901" cy="31752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Mark.-exp.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3654535" y="2371157"/>
        <a:ext cx="1009901" cy="286527"/>
      </dsp:txXfrm>
    </dsp:sp>
    <dsp:sp modelId="{0E6DB8B2-458A-4F73-AF77-E844E8685CD8}">
      <dsp:nvSpPr>
        <dsp:cNvPr id="0" name=""/>
        <dsp:cNvSpPr/>
      </dsp:nvSpPr>
      <dsp:spPr>
        <a:xfrm>
          <a:off x="1420201" y="2398681"/>
          <a:ext cx="739462" cy="3170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dem.</a:t>
          </a:r>
          <a:endParaRPr lang="hu-HU" sz="1100" b="1" kern="1200" dirty="0"/>
        </a:p>
      </dsp:txBody>
      <dsp:txXfrm>
        <a:off x="1435680" y="2414160"/>
        <a:ext cx="708504" cy="2861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1581216" y="1503524"/>
          <a:ext cx="2659786" cy="1876297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4248474" y="1218596"/>
          <a:ext cx="760516" cy="5095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Com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4273350" y="1243472"/>
        <a:ext cx="710764" cy="459837"/>
      </dsp:txXfrm>
    </dsp:sp>
    <dsp:sp modelId="{EE256076-5DA6-4F24-8BFE-930664D18ACC}">
      <dsp:nvSpPr>
        <dsp:cNvPr id="0" name=""/>
        <dsp:cNvSpPr/>
      </dsp:nvSpPr>
      <dsp:spPr>
        <a:xfrm>
          <a:off x="823675" y="1258349"/>
          <a:ext cx="760516" cy="46984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Lib</a:t>
          </a:r>
          <a:r>
            <a:rPr lang="hu-HU" sz="1100" b="1" kern="1200" dirty="0" smtClean="0"/>
            <a:t>. dem.</a:t>
          </a:r>
          <a:endParaRPr lang="hu-HU" sz="1100" b="1" kern="1200" dirty="0"/>
        </a:p>
      </dsp:txBody>
      <dsp:txXfrm>
        <a:off x="846611" y="1281285"/>
        <a:ext cx="714644" cy="423971"/>
      </dsp:txXfrm>
    </dsp:sp>
    <dsp:sp modelId="{AA40EDB2-9616-491E-8997-90DC3C7C7F8E}">
      <dsp:nvSpPr>
        <dsp:cNvPr id="0" name=""/>
        <dsp:cNvSpPr/>
      </dsp:nvSpPr>
      <dsp:spPr>
        <a:xfrm>
          <a:off x="2386742" y="3445004"/>
          <a:ext cx="997629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</a:t>
          </a:r>
          <a:r>
            <a:rPr lang="hu-HU" sz="1100" b="1" kern="1200" dirty="0" err="1" smtClean="0"/>
            <a:t>autoc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403376" y="3461638"/>
        <a:ext cx="964361" cy="307483"/>
      </dsp:txXfrm>
    </dsp:sp>
    <dsp:sp modelId="{6AFE05B7-991B-44DA-9843-39E3CC396A11}">
      <dsp:nvSpPr>
        <dsp:cNvPr id="0" name=""/>
        <dsp:cNvSpPr/>
      </dsp:nvSpPr>
      <dsp:spPr>
        <a:xfrm>
          <a:off x="2520269" y="1131595"/>
          <a:ext cx="837635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Cons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autoc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536903" y="1148229"/>
        <a:ext cx="804367" cy="307483"/>
      </dsp:txXfrm>
    </dsp:sp>
    <dsp:sp modelId="{40A06F75-CF71-4FF0-9476-F881F10B4C59}">
      <dsp:nvSpPr>
        <dsp:cNvPr id="0" name=""/>
        <dsp:cNvSpPr/>
      </dsp:nvSpPr>
      <dsp:spPr>
        <a:xfrm>
          <a:off x="3639602" y="2354393"/>
          <a:ext cx="1040901" cy="31752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Mark.-exp.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3655102" y="2369893"/>
        <a:ext cx="1009901" cy="286527"/>
      </dsp:txXfrm>
    </dsp:sp>
    <dsp:sp modelId="{0E6DB8B2-458A-4F73-AF77-E844E8685CD8}">
      <dsp:nvSpPr>
        <dsp:cNvPr id="0" name=""/>
        <dsp:cNvSpPr/>
      </dsp:nvSpPr>
      <dsp:spPr>
        <a:xfrm>
          <a:off x="1475998" y="2397600"/>
          <a:ext cx="739462" cy="3170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dem.</a:t>
          </a:r>
          <a:endParaRPr lang="hu-HU" sz="1100" b="1" kern="1200" dirty="0"/>
        </a:p>
      </dsp:txBody>
      <dsp:txXfrm>
        <a:off x="1491477" y="2413079"/>
        <a:ext cx="708504" cy="28612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1581216" y="1503524"/>
          <a:ext cx="2659786" cy="1876297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4248474" y="1218596"/>
          <a:ext cx="760516" cy="5095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Com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4273350" y="1243472"/>
        <a:ext cx="710764" cy="459837"/>
      </dsp:txXfrm>
    </dsp:sp>
    <dsp:sp modelId="{EE256076-5DA6-4F24-8BFE-930664D18ACC}">
      <dsp:nvSpPr>
        <dsp:cNvPr id="0" name=""/>
        <dsp:cNvSpPr/>
      </dsp:nvSpPr>
      <dsp:spPr>
        <a:xfrm>
          <a:off x="823675" y="1258349"/>
          <a:ext cx="760516" cy="46984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Lib</a:t>
          </a:r>
          <a:r>
            <a:rPr lang="hu-HU" sz="1100" b="1" kern="1200" dirty="0" smtClean="0"/>
            <a:t>. dem.</a:t>
          </a:r>
          <a:endParaRPr lang="hu-HU" sz="1100" b="1" kern="1200" dirty="0"/>
        </a:p>
      </dsp:txBody>
      <dsp:txXfrm>
        <a:off x="846611" y="1281285"/>
        <a:ext cx="714644" cy="423971"/>
      </dsp:txXfrm>
    </dsp:sp>
    <dsp:sp modelId="{AA40EDB2-9616-491E-8997-90DC3C7C7F8E}">
      <dsp:nvSpPr>
        <dsp:cNvPr id="0" name=""/>
        <dsp:cNvSpPr/>
      </dsp:nvSpPr>
      <dsp:spPr>
        <a:xfrm>
          <a:off x="2386742" y="3445004"/>
          <a:ext cx="997629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</a:t>
          </a:r>
          <a:r>
            <a:rPr lang="hu-HU" sz="1100" b="1" kern="1200" dirty="0" err="1" smtClean="0"/>
            <a:t>autoc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403376" y="3461638"/>
        <a:ext cx="964361" cy="307483"/>
      </dsp:txXfrm>
    </dsp:sp>
    <dsp:sp modelId="{6AFE05B7-991B-44DA-9843-39E3CC396A11}">
      <dsp:nvSpPr>
        <dsp:cNvPr id="0" name=""/>
        <dsp:cNvSpPr/>
      </dsp:nvSpPr>
      <dsp:spPr>
        <a:xfrm>
          <a:off x="2520269" y="1131595"/>
          <a:ext cx="837635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Cons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autoc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536903" y="1148229"/>
        <a:ext cx="804367" cy="307483"/>
      </dsp:txXfrm>
    </dsp:sp>
    <dsp:sp modelId="{40A06F75-CF71-4FF0-9476-F881F10B4C59}">
      <dsp:nvSpPr>
        <dsp:cNvPr id="0" name=""/>
        <dsp:cNvSpPr/>
      </dsp:nvSpPr>
      <dsp:spPr>
        <a:xfrm>
          <a:off x="3639602" y="2354393"/>
          <a:ext cx="1040901" cy="31752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Mark.-exp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3655102" y="2369893"/>
        <a:ext cx="1009901" cy="286527"/>
      </dsp:txXfrm>
    </dsp:sp>
    <dsp:sp modelId="{0E6DB8B2-458A-4F73-AF77-E844E8685CD8}">
      <dsp:nvSpPr>
        <dsp:cNvPr id="0" name=""/>
        <dsp:cNvSpPr/>
      </dsp:nvSpPr>
      <dsp:spPr>
        <a:xfrm>
          <a:off x="1421991" y="2397600"/>
          <a:ext cx="739462" cy="3170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dem.</a:t>
          </a:r>
          <a:endParaRPr lang="hu-HU" sz="1100" b="1" kern="1200" dirty="0"/>
        </a:p>
      </dsp:txBody>
      <dsp:txXfrm>
        <a:off x="1437470" y="2413079"/>
        <a:ext cx="708504" cy="28612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1588695" y="1504809"/>
          <a:ext cx="2659786" cy="1876297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4248474" y="1218596"/>
          <a:ext cx="760516" cy="5095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Com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4273350" y="1243472"/>
        <a:ext cx="710764" cy="459837"/>
      </dsp:txXfrm>
    </dsp:sp>
    <dsp:sp modelId="{EE256076-5DA6-4F24-8BFE-930664D18ACC}">
      <dsp:nvSpPr>
        <dsp:cNvPr id="0" name=""/>
        <dsp:cNvSpPr/>
      </dsp:nvSpPr>
      <dsp:spPr>
        <a:xfrm>
          <a:off x="823675" y="1258349"/>
          <a:ext cx="760516" cy="46984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Lib</a:t>
          </a:r>
          <a:r>
            <a:rPr lang="hu-HU" sz="1100" b="1" kern="1200" dirty="0" smtClean="0"/>
            <a:t>. dem.</a:t>
          </a:r>
          <a:endParaRPr lang="hu-HU" sz="1100" b="1" kern="1200" dirty="0"/>
        </a:p>
      </dsp:txBody>
      <dsp:txXfrm>
        <a:off x="846611" y="1281285"/>
        <a:ext cx="714644" cy="423971"/>
      </dsp:txXfrm>
    </dsp:sp>
    <dsp:sp modelId="{AA40EDB2-9616-491E-8997-90DC3C7C7F8E}">
      <dsp:nvSpPr>
        <dsp:cNvPr id="0" name=""/>
        <dsp:cNvSpPr/>
      </dsp:nvSpPr>
      <dsp:spPr>
        <a:xfrm>
          <a:off x="2386742" y="3445004"/>
          <a:ext cx="997629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</a:t>
          </a:r>
          <a:r>
            <a:rPr lang="hu-HU" sz="1100" b="1" kern="1200" dirty="0" err="1" smtClean="0"/>
            <a:t>autoc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403376" y="3461638"/>
        <a:ext cx="964361" cy="307483"/>
      </dsp:txXfrm>
    </dsp:sp>
    <dsp:sp modelId="{6AFE05B7-991B-44DA-9843-39E3CC396A11}">
      <dsp:nvSpPr>
        <dsp:cNvPr id="0" name=""/>
        <dsp:cNvSpPr/>
      </dsp:nvSpPr>
      <dsp:spPr>
        <a:xfrm>
          <a:off x="2520269" y="1131595"/>
          <a:ext cx="837635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Cons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autoc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536903" y="1148229"/>
        <a:ext cx="804367" cy="307483"/>
      </dsp:txXfrm>
    </dsp:sp>
    <dsp:sp modelId="{40A06F75-CF71-4FF0-9476-F881F10B4C59}">
      <dsp:nvSpPr>
        <dsp:cNvPr id="0" name=""/>
        <dsp:cNvSpPr/>
      </dsp:nvSpPr>
      <dsp:spPr>
        <a:xfrm>
          <a:off x="3639602" y="2354393"/>
          <a:ext cx="1040901" cy="31752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Mark.-exp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3655102" y="2369893"/>
        <a:ext cx="1009901" cy="286527"/>
      </dsp:txXfrm>
    </dsp:sp>
    <dsp:sp modelId="{0E6DB8B2-458A-4F73-AF77-E844E8685CD8}">
      <dsp:nvSpPr>
        <dsp:cNvPr id="0" name=""/>
        <dsp:cNvSpPr/>
      </dsp:nvSpPr>
      <dsp:spPr>
        <a:xfrm>
          <a:off x="1475998" y="2397600"/>
          <a:ext cx="739462" cy="3170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dem.</a:t>
          </a:r>
          <a:endParaRPr lang="hu-HU" sz="1100" b="1" kern="1200" dirty="0"/>
        </a:p>
      </dsp:txBody>
      <dsp:txXfrm>
        <a:off x="1491477" y="2413079"/>
        <a:ext cx="708504" cy="28612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1581216" y="1503524"/>
          <a:ext cx="2659786" cy="1876297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4248474" y="1218596"/>
          <a:ext cx="760516" cy="5095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Com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4273350" y="1243472"/>
        <a:ext cx="710764" cy="459837"/>
      </dsp:txXfrm>
    </dsp:sp>
    <dsp:sp modelId="{EE256076-5DA6-4F24-8BFE-930664D18ACC}">
      <dsp:nvSpPr>
        <dsp:cNvPr id="0" name=""/>
        <dsp:cNvSpPr/>
      </dsp:nvSpPr>
      <dsp:spPr>
        <a:xfrm>
          <a:off x="823675" y="1258349"/>
          <a:ext cx="760516" cy="46984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Lib</a:t>
          </a:r>
          <a:r>
            <a:rPr lang="hu-HU" sz="1100" b="1" kern="1200" dirty="0" smtClean="0"/>
            <a:t>. dem.</a:t>
          </a:r>
          <a:endParaRPr lang="hu-HU" sz="1100" b="1" kern="1200" dirty="0"/>
        </a:p>
      </dsp:txBody>
      <dsp:txXfrm>
        <a:off x="846611" y="1281285"/>
        <a:ext cx="714644" cy="423971"/>
      </dsp:txXfrm>
    </dsp:sp>
    <dsp:sp modelId="{AA40EDB2-9616-491E-8997-90DC3C7C7F8E}">
      <dsp:nvSpPr>
        <dsp:cNvPr id="0" name=""/>
        <dsp:cNvSpPr/>
      </dsp:nvSpPr>
      <dsp:spPr>
        <a:xfrm>
          <a:off x="2386742" y="3445004"/>
          <a:ext cx="997629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</a:t>
          </a:r>
          <a:r>
            <a:rPr lang="hu-HU" sz="1100" b="1" kern="1200" dirty="0" err="1" smtClean="0"/>
            <a:t>autoc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403376" y="3461638"/>
        <a:ext cx="964361" cy="307483"/>
      </dsp:txXfrm>
    </dsp:sp>
    <dsp:sp modelId="{6AFE05B7-991B-44DA-9843-39E3CC396A11}">
      <dsp:nvSpPr>
        <dsp:cNvPr id="0" name=""/>
        <dsp:cNvSpPr/>
      </dsp:nvSpPr>
      <dsp:spPr>
        <a:xfrm>
          <a:off x="2520269" y="1131595"/>
          <a:ext cx="837635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Cons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autoc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536903" y="1148229"/>
        <a:ext cx="804367" cy="307483"/>
      </dsp:txXfrm>
    </dsp:sp>
    <dsp:sp modelId="{40A06F75-CF71-4FF0-9476-F881F10B4C59}">
      <dsp:nvSpPr>
        <dsp:cNvPr id="0" name=""/>
        <dsp:cNvSpPr/>
      </dsp:nvSpPr>
      <dsp:spPr>
        <a:xfrm>
          <a:off x="3639602" y="2354393"/>
          <a:ext cx="1040901" cy="31752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Mark.-exp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3655102" y="2369893"/>
        <a:ext cx="1009901" cy="286527"/>
      </dsp:txXfrm>
    </dsp:sp>
    <dsp:sp modelId="{0E6DB8B2-458A-4F73-AF77-E844E8685CD8}">
      <dsp:nvSpPr>
        <dsp:cNvPr id="0" name=""/>
        <dsp:cNvSpPr/>
      </dsp:nvSpPr>
      <dsp:spPr>
        <a:xfrm>
          <a:off x="1475998" y="2397600"/>
          <a:ext cx="739462" cy="3170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dem.</a:t>
          </a:r>
          <a:endParaRPr lang="hu-HU" sz="1100" b="1" kern="1200" dirty="0"/>
        </a:p>
      </dsp:txBody>
      <dsp:txXfrm>
        <a:off x="1491477" y="2413079"/>
        <a:ext cx="708504" cy="28612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1581216" y="1503524"/>
          <a:ext cx="2659786" cy="1876297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4248474" y="1218596"/>
          <a:ext cx="760516" cy="5095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Com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4273350" y="1243472"/>
        <a:ext cx="710764" cy="459837"/>
      </dsp:txXfrm>
    </dsp:sp>
    <dsp:sp modelId="{EE256076-5DA6-4F24-8BFE-930664D18ACC}">
      <dsp:nvSpPr>
        <dsp:cNvPr id="0" name=""/>
        <dsp:cNvSpPr/>
      </dsp:nvSpPr>
      <dsp:spPr>
        <a:xfrm>
          <a:off x="823675" y="1258349"/>
          <a:ext cx="760516" cy="46984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Lib</a:t>
          </a:r>
          <a:r>
            <a:rPr lang="hu-HU" sz="1100" b="1" kern="1200" dirty="0" smtClean="0"/>
            <a:t>. dem.</a:t>
          </a:r>
          <a:endParaRPr lang="hu-HU" sz="1100" b="1" kern="1200" dirty="0"/>
        </a:p>
      </dsp:txBody>
      <dsp:txXfrm>
        <a:off x="846611" y="1281285"/>
        <a:ext cx="714644" cy="423971"/>
      </dsp:txXfrm>
    </dsp:sp>
    <dsp:sp modelId="{AA40EDB2-9616-491E-8997-90DC3C7C7F8E}">
      <dsp:nvSpPr>
        <dsp:cNvPr id="0" name=""/>
        <dsp:cNvSpPr/>
      </dsp:nvSpPr>
      <dsp:spPr>
        <a:xfrm>
          <a:off x="2386742" y="3445004"/>
          <a:ext cx="997629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</a:t>
          </a:r>
          <a:r>
            <a:rPr lang="hu-HU" sz="1100" b="1" kern="1200" dirty="0" err="1" smtClean="0"/>
            <a:t>autoc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403376" y="3461638"/>
        <a:ext cx="964361" cy="307483"/>
      </dsp:txXfrm>
    </dsp:sp>
    <dsp:sp modelId="{6AFE05B7-991B-44DA-9843-39E3CC396A11}">
      <dsp:nvSpPr>
        <dsp:cNvPr id="0" name=""/>
        <dsp:cNvSpPr/>
      </dsp:nvSpPr>
      <dsp:spPr>
        <a:xfrm>
          <a:off x="2520269" y="1131595"/>
          <a:ext cx="837635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Cons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autoc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536903" y="1148229"/>
        <a:ext cx="804367" cy="307483"/>
      </dsp:txXfrm>
    </dsp:sp>
    <dsp:sp modelId="{40A06F75-CF71-4FF0-9476-F881F10B4C59}">
      <dsp:nvSpPr>
        <dsp:cNvPr id="0" name=""/>
        <dsp:cNvSpPr/>
      </dsp:nvSpPr>
      <dsp:spPr>
        <a:xfrm>
          <a:off x="3639602" y="2354393"/>
          <a:ext cx="1040901" cy="31752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Mark.-exp.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3655102" y="2369893"/>
        <a:ext cx="1009901" cy="286527"/>
      </dsp:txXfrm>
    </dsp:sp>
    <dsp:sp modelId="{0E6DB8B2-458A-4F73-AF77-E844E8685CD8}">
      <dsp:nvSpPr>
        <dsp:cNvPr id="0" name=""/>
        <dsp:cNvSpPr/>
      </dsp:nvSpPr>
      <dsp:spPr>
        <a:xfrm>
          <a:off x="1421991" y="2397600"/>
          <a:ext cx="739462" cy="3170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dem.</a:t>
          </a:r>
          <a:endParaRPr lang="hu-HU" sz="1100" b="1" kern="1200" dirty="0"/>
        </a:p>
      </dsp:txBody>
      <dsp:txXfrm>
        <a:off x="1437470" y="2413079"/>
        <a:ext cx="708504" cy="28612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1581216" y="1503524"/>
          <a:ext cx="2659786" cy="1876297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4248474" y="1218596"/>
          <a:ext cx="760516" cy="5095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Com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4273350" y="1243472"/>
        <a:ext cx="710764" cy="459837"/>
      </dsp:txXfrm>
    </dsp:sp>
    <dsp:sp modelId="{EE256076-5DA6-4F24-8BFE-930664D18ACC}">
      <dsp:nvSpPr>
        <dsp:cNvPr id="0" name=""/>
        <dsp:cNvSpPr/>
      </dsp:nvSpPr>
      <dsp:spPr>
        <a:xfrm>
          <a:off x="823675" y="1258349"/>
          <a:ext cx="760516" cy="46984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Lib</a:t>
          </a:r>
          <a:r>
            <a:rPr lang="hu-HU" sz="1100" b="1" kern="1200" dirty="0" smtClean="0"/>
            <a:t>. dem.</a:t>
          </a:r>
          <a:endParaRPr lang="hu-HU" sz="1100" b="1" kern="1200" dirty="0"/>
        </a:p>
      </dsp:txBody>
      <dsp:txXfrm>
        <a:off x="846611" y="1281285"/>
        <a:ext cx="714644" cy="423971"/>
      </dsp:txXfrm>
    </dsp:sp>
    <dsp:sp modelId="{AA40EDB2-9616-491E-8997-90DC3C7C7F8E}">
      <dsp:nvSpPr>
        <dsp:cNvPr id="0" name=""/>
        <dsp:cNvSpPr/>
      </dsp:nvSpPr>
      <dsp:spPr>
        <a:xfrm>
          <a:off x="2386742" y="3445004"/>
          <a:ext cx="997629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</a:t>
          </a:r>
          <a:r>
            <a:rPr lang="hu-HU" sz="1100" b="1" kern="1200" dirty="0" err="1" smtClean="0"/>
            <a:t>autoc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403376" y="3461638"/>
        <a:ext cx="964361" cy="307483"/>
      </dsp:txXfrm>
    </dsp:sp>
    <dsp:sp modelId="{6AFE05B7-991B-44DA-9843-39E3CC396A11}">
      <dsp:nvSpPr>
        <dsp:cNvPr id="0" name=""/>
        <dsp:cNvSpPr/>
      </dsp:nvSpPr>
      <dsp:spPr>
        <a:xfrm>
          <a:off x="2520269" y="1131595"/>
          <a:ext cx="837635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Cons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autoc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536903" y="1148229"/>
        <a:ext cx="804367" cy="307483"/>
      </dsp:txXfrm>
    </dsp:sp>
    <dsp:sp modelId="{40A06F75-CF71-4FF0-9476-F881F10B4C59}">
      <dsp:nvSpPr>
        <dsp:cNvPr id="0" name=""/>
        <dsp:cNvSpPr/>
      </dsp:nvSpPr>
      <dsp:spPr>
        <a:xfrm>
          <a:off x="3639602" y="2354393"/>
          <a:ext cx="1040901" cy="31752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Mark.-exp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3655102" y="2369893"/>
        <a:ext cx="1009901" cy="286527"/>
      </dsp:txXfrm>
    </dsp:sp>
    <dsp:sp modelId="{0E6DB8B2-458A-4F73-AF77-E844E8685CD8}">
      <dsp:nvSpPr>
        <dsp:cNvPr id="0" name=""/>
        <dsp:cNvSpPr/>
      </dsp:nvSpPr>
      <dsp:spPr>
        <a:xfrm>
          <a:off x="1421991" y="2397600"/>
          <a:ext cx="739462" cy="3170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dem.</a:t>
          </a:r>
          <a:endParaRPr lang="hu-HU" sz="1100" b="1" kern="1200" dirty="0"/>
        </a:p>
      </dsp:txBody>
      <dsp:txXfrm>
        <a:off x="1437470" y="2413079"/>
        <a:ext cx="708504" cy="2861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2E563B-C612-4CE8-BCF7-1ABBC55FB082}" type="datetimeFigureOut">
              <a:rPr lang="hu-HU" smtClean="0"/>
              <a:pPr/>
              <a:t>2019.01.25.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6ACB1C-224B-4B96-BE68-000D1F1197F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38416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Informal </a:t>
            </a:r>
            <a:r>
              <a:rPr lang="en-US" dirty="0" err="1" smtClean="0"/>
              <a:t>foljebb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ment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Relational </a:t>
            </a:r>
            <a:r>
              <a:rPr lang="en-US" dirty="0" err="1" smtClean="0"/>
              <a:t>foljebb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ment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18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32057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32057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32057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21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3205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3205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32057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554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F702-A366-48E4-872A-6FCC4024F83B}" type="datetimeFigureOut">
              <a:rPr lang="hu-HU" smtClean="0"/>
              <a:pPr/>
              <a:t>2019.01.25.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64BE-CA15-4453-A9D5-A9D0218E07E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F702-A366-48E4-872A-6FCC4024F83B}" type="datetimeFigureOut">
              <a:rPr lang="hu-HU" smtClean="0"/>
              <a:pPr/>
              <a:t>2019.01.25.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64BE-CA15-4453-A9D5-A9D0218E07E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F702-A366-48E4-872A-6FCC4024F83B}" type="datetimeFigureOut">
              <a:rPr lang="hu-HU" smtClean="0"/>
              <a:pPr/>
              <a:t>2019.01.25.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64BE-CA15-4453-A9D5-A9D0218E07E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F702-A366-48E4-872A-6FCC4024F83B}" type="datetimeFigureOut">
              <a:rPr lang="hu-HU" smtClean="0"/>
              <a:pPr/>
              <a:t>2019.01.25.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64BE-CA15-4453-A9D5-A9D0218E07E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F702-A366-48E4-872A-6FCC4024F83B}" type="datetimeFigureOut">
              <a:rPr lang="hu-HU" smtClean="0"/>
              <a:pPr/>
              <a:t>2019.01.25.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64BE-CA15-4453-A9D5-A9D0218E07E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F702-A366-48E4-872A-6FCC4024F83B}" type="datetimeFigureOut">
              <a:rPr lang="hu-HU" smtClean="0"/>
              <a:pPr/>
              <a:t>2019.01.25.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64BE-CA15-4453-A9D5-A9D0218E07E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F702-A366-48E4-872A-6FCC4024F83B}" type="datetimeFigureOut">
              <a:rPr lang="hu-HU" smtClean="0"/>
              <a:pPr/>
              <a:t>2019.01.25.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64BE-CA15-4453-A9D5-A9D0218E07E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F702-A366-48E4-872A-6FCC4024F83B}" type="datetimeFigureOut">
              <a:rPr lang="hu-HU" smtClean="0"/>
              <a:pPr/>
              <a:t>2019.01.25.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64BE-CA15-4453-A9D5-A9D0218E07E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F702-A366-48E4-872A-6FCC4024F83B}" type="datetimeFigureOut">
              <a:rPr lang="hu-HU" smtClean="0"/>
              <a:pPr/>
              <a:t>2019.01.25.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64BE-CA15-4453-A9D5-A9D0218E07E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F702-A366-48E4-872A-6FCC4024F83B}" type="datetimeFigureOut">
              <a:rPr lang="hu-HU" smtClean="0"/>
              <a:pPr/>
              <a:t>2019.01.25.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64BE-CA15-4453-A9D5-A9D0218E07E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F702-A366-48E4-872A-6FCC4024F83B}" type="datetimeFigureOut">
              <a:rPr lang="hu-HU" smtClean="0"/>
              <a:pPr/>
              <a:t>2019.01.25.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64BE-CA15-4453-A9D5-A9D0218E07E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DF702-A366-48E4-872A-6FCC4024F83B}" type="datetimeFigureOut">
              <a:rPr lang="hu-HU" smtClean="0"/>
              <a:pPr/>
              <a:t>2019.01.25.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064BE-CA15-4453-A9D5-A9D0218E07E5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539552" y="1563638"/>
            <a:ext cx="8134672" cy="110251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Typology of Post-Communist Regimes</a:t>
            </a:r>
            <a:endParaRPr lang="hu-HU" b="1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745332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Bálint</a:t>
            </a:r>
            <a:r>
              <a:rPr lang="en-US" dirty="0" smtClean="0"/>
              <a:t> </a:t>
            </a:r>
            <a:r>
              <a:rPr lang="en-US" dirty="0" err="1" smtClean="0"/>
              <a:t>Madlovics</a:t>
            </a:r>
            <a:endParaRPr lang="en-US" dirty="0" smtClean="0"/>
          </a:p>
          <a:p>
            <a:r>
              <a:rPr lang="en-US" dirty="0" smtClean="0"/>
              <a:t>Central European University, Budapest</a:t>
            </a:r>
          </a:p>
          <a:p>
            <a:r>
              <a:rPr lang="en-US" dirty="0" smtClean="0"/>
              <a:t>25/01/2019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77306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3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/>
              <a:t>Patronalism of </a:t>
            </a:r>
            <a:r>
              <a:rPr lang="hu-HU" sz="3200" b="1" dirty="0" err="1"/>
              <a:t>rule</a:t>
            </a:r>
            <a:endParaRPr lang="hu-HU" sz="3200" b="1" dirty="0"/>
          </a:p>
        </p:txBody>
      </p:sp>
      <p:grpSp>
        <p:nvGrpSpPr>
          <p:cNvPr id="26" name="Group 25"/>
          <p:cNvGrpSpPr/>
          <p:nvPr/>
        </p:nvGrpSpPr>
        <p:grpSpPr>
          <a:xfrm>
            <a:off x="-756592" y="576064"/>
            <a:ext cx="5832648" cy="4587974"/>
            <a:chOff x="3815916" y="576064"/>
            <a:chExt cx="5832648" cy="4587974"/>
          </a:xfrm>
        </p:grpSpPr>
        <p:grpSp>
          <p:nvGrpSpPr>
            <p:cNvPr id="3" name="Csoportba foglalás 5"/>
            <p:cNvGrpSpPr/>
            <p:nvPr/>
          </p:nvGrpSpPr>
          <p:grpSpPr>
            <a:xfrm>
              <a:off x="3815916" y="576064"/>
              <a:ext cx="5832648" cy="4587974"/>
              <a:chOff x="3815916" y="1707654"/>
              <a:chExt cx="5832648" cy="4587974"/>
            </a:xfrm>
          </p:grpSpPr>
          <p:grpSp>
            <p:nvGrpSpPr>
              <p:cNvPr id="4" name="Csoportba foglalás 3"/>
              <p:cNvGrpSpPr/>
              <p:nvPr/>
            </p:nvGrpSpPr>
            <p:grpSpPr>
              <a:xfrm>
                <a:off x="3815916" y="1707654"/>
                <a:ext cx="5832648" cy="4587974"/>
                <a:chOff x="3851920" y="504057"/>
                <a:chExt cx="5832648" cy="4587974"/>
              </a:xfrm>
            </p:grpSpPr>
            <p:graphicFrame>
              <p:nvGraphicFramePr>
                <p:cNvPr id="7" name="Tartalom helye 4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2732402183"/>
                    </p:ext>
                  </p:extLst>
                </p:nvPr>
              </p:nvGraphicFramePr>
              <p:xfrm>
                <a:off x="3851920" y="504057"/>
                <a:ext cx="5832648" cy="4587974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3" r:lo="rId4" r:qs="rId5" r:cs="rId6"/>
                </a:graphicData>
              </a:graphic>
            </p:graphicFrame>
            <p:sp>
              <p:nvSpPr>
                <p:cNvPr id="29" name="Szabadkézi sokszög 28"/>
                <p:cNvSpPr/>
                <p:nvPr/>
              </p:nvSpPr>
              <p:spPr>
                <a:xfrm flipV="1">
                  <a:off x="5976156" y="1995685"/>
                  <a:ext cx="1440160" cy="792089"/>
                </a:xfrm>
                <a:custGeom>
                  <a:avLst/>
                  <a:gdLst>
                    <a:gd name="connsiteX0" fmla="*/ 0 w 1839817"/>
                    <a:gd name="connsiteY0" fmla="*/ 0 h 605928"/>
                    <a:gd name="connsiteX1" fmla="*/ 1035586 w 1839817"/>
                    <a:gd name="connsiteY1" fmla="*/ 198304 h 605928"/>
                    <a:gd name="connsiteX2" fmla="*/ 1839817 w 1839817"/>
                    <a:gd name="connsiteY2" fmla="*/ 605928 h 6059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839817" h="605928">
                      <a:moveTo>
                        <a:pt x="0" y="0"/>
                      </a:moveTo>
                      <a:cubicBezTo>
                        <a:pt x="364475" y="48658"/>
                        <a:pt x="728950" y="97316"/>
                        <a:pt x="1035586" y="198304"/>
                      </a:cubicBezTo>
                      <a:cubicBezTo>
                        <a:pt x="1342222" y="299292"/>
                        <a:pt x="1839817" y="605928"/>
                        <a:pt x="1839817" y="605928"/>
                      </a:cubicBezTo>
                    </a:path>
                  </a:pathLst>
                </a:custGeom>
                <a:noFill/>
                <a:ln>
                  <a:solidFill>
                    <a:schemeClr val="tx2"/>
                  </a:solidFill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hu-HU"/>
                </a:p>
              </p:txBody>
            </p:sp>
            <p:sp>
              <p:nvSpPr>
                <p:cNvPr id="38" name="Szövegdoboz 37"/>
                <p:cNvSpPr txBox="1"/>
                <p:nvPr/>
              </p:nvSpPr>
              <p:spPr>
                <a:xfrm>
                  <a:off x="5904148" y="2150736"/>
                  <a:ext cx="108012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hu-HU" sz="1000" b="1" dirty="0" err="1" smtClean="0"/>
                    <a:t>Non-patronal</a:t>
                  </a:r>
                  <a:endParaRPr lang="hu-HU" sz="1000" b="1" dirty="0"/>
                </a:p>
              </p:txBody>
            </p:sp>
            <p:sp>
              <p:nvSpPr>
                <p:cNvPr id="39" name="Szövegdoboz 38"/>
                <p:cNvSpPr txBox="1"/>
                <p:nvPr/>
              </p:nvSpPr>
              <p:spPr>
                <a:xfrm>
                  <a:off x="6336196" y="3003799"/>
                  <a:ext cx="648072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hu-HU" sz="1000" b="1" dirty="0" smtClean="0"/>
                    <a:t>Informal patronal</a:t>
                  </a:r>
                  <a:endParaRPr lang="hu-HU" sz="1000" b="1" dirty="0"/>
                </a:p>
              </p:txBody>
            </p:sp>
          </p:grpSp>
          <p:sp>
            <p:nvSpPr>
              <p:cNvPr id="12" name="Szövegdoboz 11"/>
              <p:cNvSpPr txBox="1"/>
              <p:nvPr/>
            </p:nvSpPr>
            <p:spPr>
              <a:xfrm>
                <a:off x="5220072" y="2119164"/>
                <a:ext cx="32403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hu-HU" b="1" dirty="0"/>
              </a:p>
            </p:txBody>
          </p:sp>
        </p:grpSp>
        <p:sp>
          <p:nvSpPr>
            <p:cNvPr id="24" name="Szabadkézi sokszög 19"/>
            <p:cNvSpPr/>
            <p:nvPr/>
          </p:nvSpPr>
          <p:spPr>
            <a:xfrm flipH="1">
              <a:off x="6876256" y="2571751"/>
              <a:ext cx="360040" cy="648072"/>
            </a:xfrm>
            <a:custGeom>
              <a:avLst/>
              <a:gdLst>
                <a:gd name="connsiteX0" fmla="*/ 0 w 662940"/>
                <a:gd name="connsiteY0" fmla="*/ 1028700 h 1028700"/>
                <a:gd name="connsiteX1" fmla="*/ 445770 w 662940"/>
                <a:gd name="connsiteY1" fmla="*/ 514350 h 1028700"/>
                <a:gd name="connsiteX2" fmla="*/ 662940 w 662940"/>
                <a:gd name="connsiteY2" fmla="*/ 0 h 102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>
              <a:solidFill>
                <a:schemeClr val="tx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5" name="Szövegdoboz 38"/>
            <p:cNvSpPr txBox="1"/>
            <p:nvPr/>
          </p:nvSpPr>
          <p:spPr>
            <a:xfrm rot="18551021">
              <a:off x="7020272" y="2270447"/>
              <a:ext cx="8640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000" b="1" dirty="0" smtClean="0"/>
                <a:t>Bureaucratic patronal</a:t>
              </a:r>
              <a:endParaRPr lang="hu-HU" sz="1000" b="1" dirty="0"/>
            </a:p>
          </p:txBody>
        </p:sp>
      </p:grpSp>
      <p:graphicFrame>
        <p:nvGraphicFramePr>
          <p:cNvPr id="13" name="Táblázat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339909"/>
              </p:ext>
            </p:extLst>
          </p:nvPr>
        </p:nvGraphicFramePr>
        <p:xfrm>
          <a:off x="4355974" y="1365462"/>
          <a:ext cx="4788026" cy="2830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6"/>
                <a:gridCol w="1296144"/>
                <a:gridCol w="1224136"/>
                <a:gridCol w="1331640"/>
              </a:tblGrid>
              <a:tr h="517241">
                <a:tc rowSpan="2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 anchor="ctr"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Patron-client</a:t>
                      </a:r>
                      <a:r>
                        <a:rPr lang="en-US" sz="1200" b="1" baseline="0" dirty="0" smtClean="0"/>
                        <a:t> networks…</a:t>
                      </a:r>
                      <a:endParaRPr lang="hu-HU" sz="12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u-HU" sz="11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u-HU" sz="1100" b="1" dirty="0"/>
                    </a:p>
                  </a:txBody>
                  <a:tcPr anchor="ctr"/>
                </a:tc>
              </a:tr>
              <a:tr h="517241">
                <a:tc v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 anchor="ctr"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dominating in the political/economic sphere</a:t>
                      </a:r>
                      <a:endParaRPr lang="hu-HU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are within the formal institutional setting</a:t>
                      </a:r>
                      <a:endParaRPr lang="hu-HU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are extended beyond the formal institutional setting</a:t>
                      </a:r>
                      <a:endParaRPr lang="hu-HU" sz="11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Non-patronal</a:t>
                      </a:r>
                      <a:endParaRPr lang="hu-HU" sz="12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 err="1" smtClean="0"/>
                        <a:t>Bureaucra</a:t>
                      </a:r>
                      <a:r>
                        <a:rPr lang="en-US" sz="1200" b="1" i="1" dirty="0" smtClean="0"/>
                        <a:t>-tic</a:t>
                      </a:r>
                      <a:r>
                        <a:rPr lang="en-US" sz="1200" b="1" i="1" baseline="0" dirty="0" smtClean="0"/>
                        <a:t> patronal</a:t>
                      </a:r>
                      <a:endParaRPr lang="hu-HU" sz="1200" b="1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 smtClean="0"/>
                        <a:t>Informal patronal</a:t>
                      </a:r>
                      <a:endParaRPr lang="hu-HU" sz="1200" b="1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32" name="Csoportba foglalás 31"/>
          <p:cNvGrpSpPr/>
          <p:nvPr/>
        </p:nvGrpSpPr>
        <p:grpSpPr>
          <a:xfrm>
            <a:off x="1192778" y="2139702"/>
            <a:ext cx="2011070" cy="1368152"/>
            <a:chOff x="1192778" y="2139702"/>
            <a:chExt cx="2011070" cy="1368152"/>
          </a:xfrm>
        </p:grpSpPr>
        <p:grpSp>
          <p:nvGrpSpPr>
            <p:cNvPr id="33" name="Csoportba foglalás 32"/>
            <p:cNvGrpSpPr/>
            <p:nvPr/>
          </p:nvGrpSpPr>
          <p:grpSpPr>
            <a:xfrm>
              <a:off x="1192778" y="2139702"/>
              <a:ext cx="2011070" cy="1152128"/>
              <a:chOff x="1192778" y="2139702"/>
              <a:chExt cx="2011070" cy="1152128"/>
            </a:xfrm>
          </p:grpSpPr>
          <p:sp>
            <p:nvSpPr>
              <p:cNvPr id="36" name="Oval 12"/>
              <p:cNvSpPr/>
              <p:nvPr/>
            </p:nvSpPr>
            <p:spPr>
              <a:xfrm>
                <a:off x="3059832" y="2139702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12"/>
              <p:cNvSpPr/>
              <p:nvPr/>
            </p:nvSpPr>
            <p:spPr>
              <a:xfrm>
                <a:off x="2915816" y="2499742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12"/>
              <p:cNvSpPr/>
              <p:nvPr/>
            </p:nvSpPr>
            <p:spPr>
              <a:xfrm>
                <a:off x="1192778" y="2276415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12"/>
              <p:cNvSpPr/>
              <p:nvPr/>
            </p:nvSpPr>
            <p:spPr>
              <a:xfrm>
                <a:off x="1619672" y="2643758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12"/>
              <p:cNvSpPr/>
              <p:nvPr/>
            </p:nvSpPr>
            <p:spPr>
              <a:xfrm>
                <a:off x="1331640" y="2643758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12"/>
              <p:cNvSpPr/>
              <p:nvPr/>
            </p:nvSpPr>
            <p:spPr>
              <a:xfrm>
                <a:off x="1691680" y="3147814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4" name="Straight Arrow Connector 21"/>
              <p:cNvCxnSpPr>
                <a:stCxn id="36" idx="3"/>
                <a:endCxn id="37" idx="0"/>
              </p:cNvCxnSpPr>
              <p:nvPr/>
            </p:nvCxnSpPr>
            <p:spPr>
              <a:xfrm flipH="1">
                <a:off x="2987824" y="2262627"/>
                <a:ext cx="93099" cy="237115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21"/>
              <p:cNvCxnSpPr>
                <a:stCxn id="37" idx="2"/>
                <a:endCxn id="40" idx="7"/>
              </p:cNvCxnSpPr>
              <p:nvPr/>
            </p:nvCxnSpPr>
            <p:spPr>
              <a:xfrm flipH="1" flipV="1">
                <a:off x="1315703" y="2297506"/>
                <a:ext cx="1600113" cy="274244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21"/>
              <p:cNvCxnSpPr>
                <a:stCxn id="40" idx="5"/>
                <a:endCxn id="41" idx="1"/>
              </p:cNvCxnSpPr>
              <p:nvPr/>
            </p:nvCxnSpPr>
            <p:spPr>
              <a:xfrm>
                <a:off x="1315703" y="2399340"/>
                <a:ext cx="325060" cy="265509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21"/>
              <p:cNvCxnSpPr>
                <a:stCxn id="41" idx="2"/>
                <a:endCxn id="42" idx="6"/>
              </p:cNvCxnSpPr>
              <p:nvPr/>
            </p:nvCxnSpPr>
            <p:spPr>
              <a:xfrm flipH="1">
                <a:off x="1475656" y="2715766"/>
                <a:ext cx="144016" cy="0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Arrow Connector 21"/>
              <p:cNvCxnSpPr>
                <a:stCxn id="42" idx="4"/>
                <a:endCxn id="43" idx="1"/>
              </p:cNvCxnSpPr>
              <p:nvPr/>
            </p:nvCxnSpPr>
            <p:spPr>
              <a:xfrm>
                <a:off x="1403648" y="2787774"/>
                <a:ext cx="309123" cy="381131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Oval 12"/>
            <p:cNvSpPr/>
            <p:nvPr/>
          </p:nvSpPr>
          <p:spPr>
            <a:xfrm>
              <a:off x="1907704" y="3363838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Arrow Connector 21"/>
            <p:cNvCxnSpPr>
              <a:stCxn id="43" idx="5"/>
              <a:endCxn id="34" idx="1"/>
            </p:cNvCxnSpPr>
            <p:nvPr/>
          </p:nvCxnSpPr>
          <p:spPr>
            <a:xfrm>
              <a:off x="1814605" y="3270739"/>
              <a:ext cx="114190" cy="114190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5133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3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err="1"/>
              <a:t>Normativity</a:t>
            </a:r>
            <a:r>
              <a:rPr lang="hu-HU" sz="3200" b="1" dirty="0"/>
              <a:t> of </a:t>
            </a:r>
            <a:r>
              <a:rPr lang="hu-HU" sz="3200" b="1" dirty="0" err="1"/>
              <a:t>state</a:t>
            </a:r>
            <a:r>
              <a:rPr lang="hu-HU" sz="3200" b="1" dirty="0"/>
              <a:t> </a:t>
            </a:r>
            <a:r>
              <a:rPr lang="hu-HU" sz="3200" b="1" dirty="0" err="1"/>
              <a:t>regulations</a:t>
            </a:r>
            <a:endParaRPr lang="hu-HU" sz="3200" b="1" dirty="0"/>
          </a:p>
        </p:txBody>
      </p:sp>
      <p:grpSp>
        <p:nvGrpSpPr>
          <p:cNvPr id="3" name="Csoportba foglalás 5"/>
          <p:cNvGrpSpPr/>
          <p:nvPr/>
        </p:nvGrpSpPr>
        <p:grpSpPr>
          <a:xfrm>
            <a:off x="-756592" y="576064"/>
            <a:ext cx="5832648" cy="4587974"/>
            <a:chOff x="3815916" y="1707654"/>
            <a:chExt cx="5832648" cy="4587974"/>
          </a:xfrm>
        </p:grpSpPr>
        <p:grpSp>
          <p:nvGrpSpPr>
            <p:cNvPr id="4" name="Csoportba foglalás 3"/>
            <p:cNvGrpSpPr/>
            <p:nvPr/>
          </p:nvGrpSpPr>
          <p:grpSpPr>
            <a:xfrm>
              <a:off x="3815916" y="1707654"/>
              <a:ext cx="5832648" cy="4587974"/>
              <a:chOff x="3851920" y="504057"/>
              <a:chExt cx="5832648" cy="4587974"/>
            </a:xfrm>
          </p:grpSpPr>
          <p:graphicFrame>
            <p:nvGraphicFramePr>
              <p:cNvPr id="7" name="Tartalom helye 4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241872776"/>
                  </p:ext>
                </p:extLst>
              </p:nvPr>
            </p:nvGraphicFramePr>
            <p:xfrm>
              <a:off x="3851920" y="504057"/>
              <a:ext cx="5832648" cy="458797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  <p:sp>
            <p:nvSpPr>
              <p:cNvPr id="29" name="Szabadkézi sokszög 28"/>
              <p:cNvSpPr/>
              <p:nvPr/>
            </p:nvSpPr>
            <p:spPr>
              <a:xfrm>
                <a:off x="5940152" y="2715766"/>
                <a:ext cx="1512168" cy="216024"/>
              </a:xfrm>
              <a:custGeom>
                <a:avLst/>
                <a:gdLst>
                  <a:gd name="connsiteX0" fmla="*/ 0 w 1839817"/>
                  <a:gd name="connsiteY0" fmla="*/ 0 h 605928"/>
                  <a:gd name="connsiteX1" fmla="*/ 1035586 w 1839817"/>
                  <a:gd name="connsiteY1" fmla="*/ 198304 h 605928"/>
                  <a:gd name="connsiteX2" fmla="*/ 1839817 w 1839817"/>
                  <a:gd name="connsiteY2" fmla="*/ 605928 h 605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39817" h="605928">
                    <a:moveTo>
                      <a:pt x="0" y="0"/>
                    </a:moveTo>
                    <a:cubicBezTo>
                      <a:pt x="364475" y="48658"/>
                      <a:pt x="728950" y="97316"/>
                      <a:pt x="1035586" y="198304"/>
                    </a:cubicBezTo>
                    <a:cubicBezTo>
                      <a:pt x="1342222" y="299292"/>
                      <a:pt x="1839817" y="605928"/>
                      <a:pt x="1839817" y="605928"/>
                    </a:cubicBezTo>
                  </a:path>
                </a:pathLst>
              </a:custGeom>
              <a:noFill/>
              <a:ln>
                <a:solidFill>
                  <a:schemeClr val="tx2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38" name="Szövegdoboz 37"/>
              <p:cNvSpPr txBox="1"/>
              <p:nvPr/>
            </p:nvSpPr>
            <p:spPr>
              <a:xfrm>
                <a:off x="6732240" y="2150736"/>
                <a:ext cx="108012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sz="1000" b="1" dirty="0" err="1" smtClean="0"/>
                  <a:t>Normative</a:t>
                </a:r>
                <a:endParaRPr lang="hu-HU" sz="1000" b="1" dirty="0"/>
              </a:p>
            </p:txBody>
          </p:sp>
          <p:sp>
            <p:nvSpPr>
              <p:cNvPr id="39" name="Szövegdoboz 38"/>
              <p:cNvSpPr txBox="1"/>
              <p:nvPr/>
            </p:nvSpPr>
            <p:spPr>
              <a:xfrm>
                <a:off x="6192180" y="2901594"/>
                <a:ext cx="108012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sz="1000" b="1" dirty="0" err="1" smtClean="0"/>
                  <a:t>Discretional</a:t>
                </a:r>
                <a:endParaRPr lang="hu-HU" sz="1000" b="1" dirty="0"/>
              </a:p>
            </p:txBody>
          </p:sp>
        </p:grpSp>
        <p:sp>
          <p:nvSpPr>
            <p:cNvPr id="12" name="Szövegdoboz 11"/>
            <p:cNvSpPr txBox="1"/>
            <p:nvPr/>
          </p:nvSpPr>
          <p:spPr>
            <a:xfrm>
              <a:off x="5220072" y="2119164"/>
              <a:ext cx="32403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hu-HU" b="1" dirty="0"/>
            </a:p>
          </p:txBody>
        </p:sp>
      </p:grpSp>
      <p:graphicFrame>
        <p:nvGraphicFramePr>
          <p:cNvPr id="10" name="Tábláza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339125"/>
              </p:ext>
            </p:extLst>
          </p:nvPr>
        </p:nvGraphicFramePr>
        <p:xfrm>
          <a:off x="4355974" y="1565219"/>
          <a:ext cx="4788027" cy="2557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4931"/>
                <a:gridCol w="1775391"/>
                <a:gridCol w="1907705"/>
              </a:tblGrid>
              <a:tr h="517241">
                <a:tc rowSpan="2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 anchor="ctr"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The target groups of state</a:t>
                      </a:r>
                      <a:r>
                        <a:rPr lang="en-US" sz="1200" b="1" baseline="0" dirty="0" smtClean="0"/>
                        <a:t> intervention are…</a:t>
                      </a:r>
                      <a:endParaRPr lang="hu-HU" sz="12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 anchor="ctr"/>
                </a:tc>
              </a:tr>
              <a:tr h="517241">
                <a:tc v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 anchor="ctr"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normatively selected (the poor, the rich etc.), regardless of exactly who are included in them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discretionally selected, on the basis of their personal composition (favored/disfavored oligarch etc.)</a:t>
                      </a:r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Normative</a:t>
                      </a:r>
                      <a:endParaRPr lang="hu-HU" sz="12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Discretional</a:t>
                      </a:r>
                      <a:endParaRPr lang="hu-HU" sz="12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23" name="Csoportba foglalás 22"/>
          <p:cNvGrpSpPr/>
          <p:nvPr/>
        </p:nvGrpSpPr>
        <p:grpSpPr>
          <a:xfrm>
            <a:off x="1192778" y="2139702"/>
            <a:ext cx="2011070" cy="1368152"/>
            <a:chOff x="1192778" y="2139702"/>
            <a:chExt cx="2011070" cy="1368152"/>
          </a:xfrm>
        </p:grpSpPr>
        <p:grpSp>
          <p:nvGrpSpPr>
            <p:cNvPr id="24" name="Csoportba foglalás 23"/>
            <p:cNvGrpSpPr/>
            <p:nvPr/>
          </p:nvGrpSpPr>
          <p:grpSpPr>
            <a:xfrm>
              <a:off x="1192778" y="2139702"/>
              <a:ext cx="2011070" cy="1152128"/>
              <a:chOff x="1192778" y="2139702"/>
              <a:chExt cx="2011070" cy="1152128"/>
            </a:xfrm>
          </p:grpSpPr>
          <p:sp>
            <p:nvSpPr>
              <p:cNvPr id="42" name="Oval 12"/>
              <p:cNvSpPr/>
              <p:nvPr/>
            </p:nvSpPr>
            <p:spPr>
              <a:xfrm>
                <a:off x="3059832" y="2139702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12"/>
              <p:cNvSpPr/>
              <p:nvPr/>
            </p:nvSpPr>
            <p:spPr>
              <a:xfrm>
                <a:off x="2915816" y="2499742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12"/>
              <p:cNvSpPr/>
              <p:nvPr/>
            </p:nvSpPr>
            <p:spPr>
              <a:xfrm>
                <a:off x="1192778" y="2276415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12"/>
              <p:cNvSpPr/>
              <p:nvPr/>
            </p:nvSpPr>
            <p:spPr>
              <a:xfrm>
                <a:off x="1619672" y="2643758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12"/>
              <p:cNvSpPr/>
              <p:nvPr/>
            </p:nvSpPr>
            <p:spPr>
              <a:xfrm>
                <a:off x="1331640" y="2643758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12"/>
              <p:cNvSpPr/>
              <p:nvPr/>
            </p:nvSpPr>
            <p:spPr>
              <a:xfrm>
                <a:off x="1691680" y="3147814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8" name="Straight Arrow Connector 21"/>
              <p:cNvCxnSpPr>
                <a:stCxn id="42" idx="3"/>
                <a:endCxn id="43" idx="0"/>
              </p:cNvCxnSpPr>
              <p:nvPr/>
            </p:nvCxnSpPr>
            <p:spPr>
              <a:xfrm flipH="1">
                <a:off x="2987824" y="2262627"/>
                <a:ext cx="93099" cy="237115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21"/>
              <p:cNvCxnSpPr>
                <a:stCxn id="43" idx="2"/>
                <a:endCxn id="44" idx="7"/>
              </p:cNvCxnSpPr>
              <p:nvPr/>
            </p:nvCxnSpPr>
            <p:spPr>
              <a:xfrm flipH="1" flipV="1">
                <a:off x="1315703" y="2297506"/>
                <a:ext cx="1600113" cy="274244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21"/>
              <p:cNvCxnSpPr>
                <a:stCxn id="44" idx="5"/>
                <a:endCxn id="45" idx="1"/>
              </p:cNvCxnSpPr>
              <p:nvPr/>
            </p:nvCxnSpPr>
            <p:spPr>
              <a:xfrm>
                <a:off x="1315703" y="2399340"/>
                <a:ext cx="325060" cy="265509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21"/>
              <p:cNvCxnSpPr>
                <a:stCxn id="45" idx="2"/>
                <a:endCxn id="46" idx="6"/>
              </p:cNvCxnSpPr>
              <p:nvPr/>
            </p:nvCxnSpPr>
            <p:spPr>
              <a:xfrm flipH="1">
                <a:off x="1475656" y="2715766"/>
                <a:ext cx="144016" cy="0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21"/>
              <p:cNvCxnSpPr>
                <a:stCxn id="46" idx="4"/>
                <a:endCxn id="47" idx="1"/>
              </p:cNvCxnSpPr>
              <p:nvPr/>
            </p:nvCxnSpPr>
            <p:spPr>
              <a:xfrm>
                <a:off x="1403648" y="2787774"/>
                <a:ext cx="309123" cy="381131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Oval 12"/>
            <p:cNvSpPr/>
            <p:nvPr/>
          </p:nvSpPr>
          <p:spPr>
            <a:xfrm>
              <a:off x="1907704" y="3363838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Arrow Connector 21"/>
            <p:cNvCxnSpPr>
              <a:stCxn id="47" idx="5"/>
              <a:endCxn id="25" idx="1"/>
            </p:cNvCxnSpPr>
            <p:nvPr/>
          </p:nvCxnSpPr>
          <p:spPr>
            <a:xfrm>
              <a:off x="1814605" y="3270739"/>
              <a:ext cx="114190" cy="114190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5133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err="1"/>
              <a:t>Formality</a:t>
            </a:r>
            <a:r>
              <a:rPr lang="hu-HU" sz="3200" b="1" dirty="0"/>
              <a:t> of </a:t>
            </a:r>
            <a:r>
              <a:rPr lang="hu-HU" sz="3200" b="1" dirty="0" err="1"/>
              <a:t>institutions</a:t>
            </a:r>
            <a:endParaRPr lang="hu-HU" sz="3200" b="1" dirty="0"/>
          </a:p>
        </p:txBody>
      </p:sp>
      <p:grpSp>
        <p:nvGrpSpPr>
          <p:cNvPr id="3" name="Csoportba foglalás 10"/>
          <p:cNvGrpSpPr/>
          <p:nvPr/>
        </p:nvGrpSpPr>
        <p:grpSpPr>
          <a:xfrm>
            <a:off x="-756592" y="576064"/>
            <a:ext cx="5832648" cy="4587974"/>
            <a:chOff x="-684584" y="1707654"/>
            <a:chExt cx="5832648" cy="4587974"/>
          </a:xfrm>
        </p:grpSpPr>
        <p:grpSp>
          <p:nvGrpSpPr>
            <p:cNvPr id="4" name="Csoportba foglalás 48"/>
            <p:cNvGrpSpPr/>
            <p:nvPr/>
          </p:nvGrpSpPr>
          <p:grpSpPr>
            <a:xfrm>
              <a:off x="-684584" y="1707654"/>
              <a:ext cx="5832648" cy="4587974"/>
              <a:chOff x="-324544" y="2520280"/>
              <a:chExt cx="5832648" cy="4587974"/>
            </a:xfrm>
          </p:grpSpPr>
          <p:grpSp>
            <p:nvGrpSpPr>
              <p:cNvPr id="5" name="Csoportba foglalás 49"/>
              <p:cNvGrpSpPr/>
              <p:nvPr/>
            </p:nvGrpSpPr>
            <p:grpSpPr>
              <a:xfrm>
                <a:off x="-324544" y="2520280"/>
                <a:ext cx="5832648" cy="4587974"/>
                <a:chOff x="-684584" y="483518"/>
                <a:chExt cx="5832648" cy="4587974"/>
              </a:xfrm>
            </p:grpSpPr>
            <p:grpSp>
              <p:nvGrpSpPr>
                <p:cNvPr id="6" name="Csoportba foglalás 51"/>
                <p:cNvGrpSpPr/>
                <p:nvPr/>
              </p:nvGrpSpPr>
              <p:grpSpPr>
                <a:xfrm>
                  <a:off x="-684584" y="483518"/>
                  <a:ext cx="5832648" cy="4587974"/>
                  <a:chOff x="-684584" y="483518"/>
                  <a:chExt cx="5832648" cy="4587974"/>
                </a:xfrm>
              </p:grpSpPr>
              <p:graphicFrame>
                <p:nvGraphicFramePr>
                  <p:cNvPr id="54" name="Tartalom helye 4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303100454"/>
                      </p:ext>
                    </p:extLst>
                  </p:nvPr>
                </p:nvGraphicFramePr>
                <p:xfrm>
                  <a:off x="-684584" y="483518"/>
                  <a:ext cx="5832648" cy="4587974"/>
                </p:xfrm>
                <a:graphic>
                  <a:graphicData uri="http://schemas.openxmlformats.org/drawingml/2006/diagram">
                    <dgm:relIds xmlns:dgm="http://schemas.openxmlformats.org/drawingml/2006/diagram" xmlns:r="http://schemas.openxmlformats.org/officeDocument/2006/relationships" r:dm="rId3" r:lo="rId4" r:qs="rId5" r:cs="rId6"/>
                  </a:graphicData>
                </a:graphic>
              </p:graphicFrame>
              <p:sp>
                <p:nvSpPr>
                  <p:cNvPr id="55" name="Szabadkézi sokszög 54"/>
                  <p:cNvSpPr/>
                  <p:nvPr/>
                </p:nvSpPr>
                <p:spPr>
                  <a:xfrm flipV="1">
                    <a:off x="1403648" y="2544895"/>
                    <a:ext cx="1691824" cy="176387"/>
                  </a:xfrm>
                  <a:custGeom>
                    <a:avLst/>
                    <a:gdLst>
                      <a:gd name="connsiteX0" fmla="*/ 0 w 1872868"/>
                      <a:gd name="connsiteY0" fmla="*/ 22034 h 231447"/>
                      <a:gd name="connsiteX1" fmla="*/ 881350 w 1872868"/>
                      <a:gd name="connsiteY1" fmla="*/ 231355 h 231447"/>
                      <a:gd name="connsiteX2" fmla="*/ 1872868 w 1872868"/>
                      <a:gd name="connsiteY2" fmla="*/ 0 h 2314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872868" h="231447">
                        <a:moveTo>
                          <a:pt x="0" y="22034"/>
                        </a:moveTo>
                        <a:cubicBezTo>
                          <a:pt x="284602" y="128530"/>
                          <a:pt x="569205" y="235027"/>
                          <a:pt x="881350" y="231355"/>
                        </a:cubicBezTo>
                        <a:cubicBezTo>
                          <a:pt x="1193495" y="227683"/>
                          <a:pt x="1698434" y="86299"/>
                          <a:pt x="1872868" y="0"/>
                        </a:cubicBezTo>
                      </a:path>
                    </a:pathLst>
                  </a:custGeom>
                  <a:noFill/>
                  <a:ln>
                    <a:solidFill>
                      <a:schemeClr val="tx2"/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hu-HU"/>
                  </a:p>
                </p:txBody>
              </p:sp>
              <p:sp>
                <p:nvSpPr>
                  <p:cNvPr id="56" name="Szabadkézi sokszög 55"/>
                  <p:cNvSpPr/>
                  <p:nvPr/>
                </p:nvSpPr>
                <p:spPr>
                  <a:xfrm flipV="1">
                    <a:off x="1763688" y="3091272"/>
                    <a:ext cx="936104" cy="108012"/>
                  </a:xfrm>
                  <a:custGeom>
                    <a:avLst/>
                    <a:gdLst>
                      <a:gd name="connsiteX0" fmla="*/ 0 w 947451"/>
                      <a:gd name="connsiteY0" fmla="*/ 0 h 99207"/>
                      <a:gd name="connsiteX1" fmla="*/ 451692 w 947451"/>
                      <a:gd name="connsiteY1" fmla="*/ 99152 h 99207"/>
                      <a:gd name="connsiteX2" fmla="*/ 947451 w 947451"/>
                      <a:gd name="connsiteY2" fmla="*/ 11017 h 992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947451" h="99207">
                        <a:moveTo>
                          <a:pt x="0" y="0"/>
                        </a:moveTo>
                        <a:cubicBezTo>
                          <a:pt x="146892" y="48658"/>
                          <a:pt x="293784" y="97316"/>
                          <a:pt x="451692" y="99152"/>
                        </a:cubicBezTo>
                        <a:cubicBezTo>
                          <a:pt x="609600" y="100988"/>
                          <a:pt x="866661" y="56921"/>
                          <a:pt x="947451" y="11017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2"/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hu-HU"/>
                  </a:p>
                </p:txBody>
              </p:sp>
              <p:sp>
                <p:nvSpPr>
                  <p:cNvPr id="57" name="Szövegdoboz 56"/>
                  <p:cNvSpPr txBox="1"/>
                  <p:nvPr/>
                </p:nvSpPr>
                <p:spPr>
                  <a:xfrm>
                    <a:off x="1979712" y="3343300"/>
                    <a:ext cx="792088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hu-HU" sz="1000" b="1" dirty="0" err="1" smtClean="0"/>
                      <a:t>Informal</a:t>
                    </a:r>
                    <a:endParaRPr lang="hu-HU" sz="1000" b="1" dirty="0"/>
                  </a:p>
                </p:txBody>
              </p:sp>
            </p:grpSp>
            <p:sp>
              <p:nvSpPr>
                <p:cNvPr id="53" name="Szövegdoboz 52"/>
                <p:cNvSpPr txBox="1"/>
                <p:nvPr/>
              </p:nvSpPr>
              <p:spPr>
                <a:xfrm>
                  <a:off x="1763688" y="2695228"/>
                  <a:ext cx="1008112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b="1" dirty="0" smtClean="0"/>
                    <a:t>Semi-</a:t>
                  </a:r>
                  <a:r>
                    <a:rPr lang="hu-HU" sz="1000" b="1" dirty="0" err="1" smtClean="0"/>
                    <a:t>formal</a:t>
                  </a:r>
                  <a:endParaRPr lang="hu-HU" sz="1000" b="1" dirty="0"/>
                </a:p>
              </p:txBody>
            </p:sp>
          </p:grpSp>
          <p:sp>
            <p:nvSpPr>
              <p:cNvPr id="51" name="Szövegdoboz 50"/>
              <p:cNvSpPr txBox="1"/>
              <p:nvPr/>
            </p:nvSpPr>
            <p:spPr>
              <a:xfrm>
                <a:off x="2195736" y="4155926"/>
                <a:ext cx="108012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sz="1000" b="1" dirty="0" err="1" smtClean="0"/>
                  <a:t>Formal</a:t>
                </a:r>
                <a:endParaRPr lang="hu-HU" sz="1000" b="1" dirty="0"/>
              </a:p>
            </p:txBody>
          </p:sp>
        </p:grpSp>
        <p:sp>
          <p:nvSpPr>
            <p:cNvPr id="9" name="Szövegdoboz 8"/>
            <p:cNvSpPr txBox="1"/>
            <p:nvPr/>
          </p:nvSpPr>
          <p:spPr>
            <a:xfrm>
              <a:off x="863588" y="2139702"/>
              <a:ext cx="2880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hu-HU" b="1" dirty="0"/>
            </a:p>
          </p:txBody>
        </p:sp>
      </p:grpSp>
      <p:graphicFrame>
        <p:nvGraphicFramePr>
          <p:cNvPr id="14" name="Táblázat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877051"/>
              </p:ext>
            </p:extLst>
          </p:nvPr>
        </p:nvGraphicFramePr>
        <p:xfrm>
          <a:off x="4355974" y="1365462"/>
          <a:ext cx="4680522" cy="25862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7643"/>
                <a:gridCol w="1755195"/>
                <a:gridCol w="1657684"/>
              </a:tblGrid>
              <a:tr h="517241">
                <a:tc rowSpan="2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 anchor="ctr"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Dominant institutions are…</a:t>
                      </a:r>
                      <a:endParaRPr lang="hu-HU" sz="12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u-HU" sz="1100" b="1" dirty="0"/>
                    </a:p>
                  </a:txBody>
                  <a:tcPr anchor="ctr"/>
                </a:tc>
              </a:tr>
              <a:tr h="517241">
                <a:tc v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 anchor="ctr"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Formal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Transparent</a:t>
                      </a:r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Formal</a:t>
                      </a:r>
                      <a:endParaRPr lang="hu-HU" sz="12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 smtClean="0"/>
                        <a:t>Semi-formal</a:t>
                      </a:r>
                      <a:endParaRPr lang="hu-HU" sz="1200" b="1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 smtClean="0"/>
                        <a:t>Informal</a:t>
                      </a:r>
                      <a:endParaRPr lang="hu-HU" sz="1200" b="1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28" name="Csoportba foglalás 27"/>
          <p:cNvGrpSpPr/>
          <p:nvPr/>
        </p:nvGrpSpPr>
        <p:grpSpPr>
          <a:xfrm>
            <a:off x="1192778" y="2139702"/>
            <a:ext cx="2011070" cy="1368152"/>
            <a:chOff x="1192778" y="2139702"/>
            <a:chExt cx="2011070" cy="1368152"/>
          </a:xfrm>
        </p:grpSpPr>
        <p:grpSp>
          <p:nvGrpSpPr>
            <p:cNvPr id="29" name="Csoportba foglalás 28"/>
            <p:cNvGrpSpPr/>
            <p:nvPr/>
          </p:nvGrpSpPr>
          <p:grpSpPr>
            <a:xfrm>
              <a:off x="1192778" y="2139702"/>
              <a:ext cx="2011070" cy="1152128"/>
              <a:chOff x="1192778" y="2139702"/>
              <a:chExt cx="2011070" cy="1152128"/>
            </a:xfrm>
          </p:grpSpPr>
          <p:sp>
            <p:nvSpPr>
              <p:cNvPr id="32" name="Oval 12"/>
              <p:cNvSpPr/>
              <p:nvPr/>
            </p:nvSpPr>
            <p:spPr>
              <a:xfrm>
                <a:off x="3059832" y="2139702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12"/>
              <p:cNvSpPr/>
              <p:nvPr/>
            </p:nvSpPr>
            <p:spPr>
              <a:xfrm>
                <a:off x="2915816" y="2499742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12"/>
              <p:cNvSpPr/>
              <p:nvPr/>
            </p:nvSpPr>
            <p:spPr>
              <a:xfrm>
                <a:off x="1192778" y="2276415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12"/>
              <p:cNvSpPr/>
              <p:nvPr/>
            </p:nvSpPr>
            <p:spPr>
              <a:xfrm>
                <a:off x="1619672" y="2643758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12"/>
              <p:cNvSpPr/>
              <p:nvPr/>
            </p:nvSpPr>
            <p:spPr>
              <a:xfrm>
                <a:off x="1331640" y="2643758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12"/>
              <p:cNvSpPr/>
              <p:nvPr/>
            </p:nvSpPr>
            <p:spPr>
              <a:xfrm>
                <a:off x="1691680" y="3147814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8" name="Straight Arrow Connector 21"/>
              <p:cNvCxnSpPr>
                <a:stCxn id="32" idx="3"/>
                <a:endCxn id="33" idx="0"/>
              </p:cNvCxnSpPr>
              <p:nvPr/>
            </p:nvCxnSpPr>
            <p:spPr>
              <a:xfrm flipH="1">
                <a:off x="2987824" y="2262627"/>
                <a:ext cx="93099" cy="237115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21"/>
              <p:cNvCxnSpPr>
                <a:stCxn id="33" idx="2"/>
                <a:endCxn id="34" idx="7"/>
              </p:cNvCxnSpPr>
              <p:nvPr/>
            </p:nvCxnSpPr>
            <p:spPr>
              <a:xfrm flipH="1" flipV="1">
                <a:off x="1315703" y="2297506"/>
                <a:ext cx="1600113" cy="274244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21"/>
              <p:cNvCxnSpPr>
                <a:stCxn id="34" idx="5"/>
                <a:endCxn id="35" idx="1"/>
              </p:cNvCxnSpPr>
              <p:nvPr/>
            </p:nvCxnSpPr>
            <p:spPr>
              <a:xfrm>
                <a:off x="1315703" y="2399340"/>
                <a:ext cx="325060" cy="265509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21"/>
              <p:cNvCxnSpPr>
                <a:stCxn id="35" idx="2"/>
                <a:endCxn id="36" idx="6"/>
              </p:cNvCxnSpPr>
              <p:nvPr/>
            </p:nvCxnSpPr>
            <p:spPr>
              <a:xfrm flipH="1">
                <a:off x="1475656" y="2715766"/>
                <a:ext cx="144016" cy="0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21"/>
              <p:cNvCxnSpPr>
                <a:stCxn id="36" idx="4"/>
                <a:endCxn id="37" idx="1"/>
              </p:cNvCxnSpPr>
              <p:nvPr/>
            </p:nvCxnSpPr>
            <p:spPr>
              <a:xfrm>
                <a:off x="1403648" y="2787774"/>
                <a:ext cx="309123" cy="381131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Oval 12"/>
            <p:cNvSpPr/>
            <p:nvPr/>
          </p:nvSpPr>
          <p:spPr>
            <a:xfrm>
              <a:off x="1907704" y="3363838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Arrow Connector 21"/>
            <p:cNvCxnSpPr>
              <a:stCxn id="37" idx="5"/>
              <a:endCxn id="30" idx="1"/>
            </p:cNvCxnSpPr>
            <p:nvPr/>
          </p:nvCxnSpPr>
          <p:spPr>
            <a:xfrm>
              <a:off x="1814605" y="3270739"/>
              <a:ext cx="114190" cy="114190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26660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72009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err="1"/>
              <a:t>Coordinating</a:t>
            </a:r>
            <a:r>
              <a:rPr lang="hu-HU" sz="3200" b="1" dirty="0"/>
              <a:t> </a:t>
            </a:r>
            <a:r>
              <a:rPr lang="hu-HU" sz="3200" b="1" dirty="0" err="1"/>
              <a:t>mechanism</a:t>
            </a:r>
            <a:r>
              <a:rPr lang="hu-HU" sz="3200" b="1" dirty="0"/>
              <a:t> / </a:t>
            </a:r>
            <a:r>
              <a:rPr lang="hu-HU" sz="3200" b="1" dirty="0" err="1"/>
              <a:t>dominant</a:t>
            </a:r>
            <a:r>
              <a:rPr lang="hu-HU" sz="3200" b="1" dirty="0"/>
              <a:t> </a:t>
            </a:r>
            <a:r>
              <a:rPr lang="hu-HU" sz="3200" b="1" dirty="0" err="1"/>
              <a:t>form</a:t>
            </a:r>
            <a:r>
              <a:rPr lang="hu-HU" sz="3200" b="1" dirty="0"/>
              <a:t> of </a:t>
            </a:r>
            <a:r>
              <a:rPr lang="hu-HU" sz="3200" b="1" dirty="0" err="1"/>
              <a:t>ownership</a:t>
            </a:r>
            <a:endParaRPr lang="hu-HU" sz="3200" b="1" dirty="0"/>
          </a:p>
        </p:txBody>
      </p:sp>
      <p:grpSp>
        <p:nvGrpSpPr>
          <p:cNvPr id="5" name="Csoportba foglalás 4"/>
          <p:cNvGrpSpPr/>
          <p:nvPr/>
        </p:nvGrpSpPr>
        <p:grpSpPr>
          <a:xfrm>
            <a:off x="-756592" y="576064"/>
            <a:ext cx="5832648" cy="4587974"/>
            <a:chOff x="-612576" y="1995214"/>
            <a:chExt cx="5832648" cy="4587974"/>
          </a:xfrm>
        </p:grpSpPr>
        <p:grpSp>
          <p:nvGrpSpPr>
            <p:cNvPr id="6" name="Csoportba foglalás 16"/>
            <p:cNvGrpSpPr/>
            <p:nvPr/>
          </p:nvGrpSpPr>
          <p:grpSpPr>
            <a:xfrm>
              <a:off x="-612576" y="1995214"/>
              <a:ext cx="5832648" cy="4587974"/>
              <a:chOff x="-684584" y="504057"/>
              <a:chExt cx="5832648" cy="4587974"/>
            </a:xfrm>
          </p:grpSpPr>
          <p:graphicFrame>
            <p:nvGraphicFramePr>
              <p:cNvPr id="18" name="Tartalom helye 4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457365584"/>
                  </p:ext>
                </p:extLst>
              </p:nvPr>
            </p:nvGraphicFramePr>
            <p:xfrm>
              <a:off x="-684584" y="504057"/>
              <a:ext cx="5832648" cy="458797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  <p:sp>
            <p:nvSpPr>
              <p:cNvPr id="19" name="Szabadkézi sokszög 18"/>
              <p:cNvSpPr/>
              <p:nvPr/>
            </p:nvSpPr>
            <p:spPr>
              <a:xfrm flipV="1">
                <a:off x="1403648" y="2643758"/>
                <a:ext cx="1476164" cy="288031"/>
              </a:xfrm>
              <a:custGeom>
                <a:avLst/>
                <a:gdLst>
                  <a:gd name="connsiteX0" fmla="*/ 0 w 662940"/>
                  <a:gd name="connsiteY0" fmla="*/ 1028700 h 1028700"/>
                  <a:gd name="connsiteX1" fmla="*/ 445770 w 662940"/>
                  <a:gd name="connsiteY1" fmla="*/ 514350 h 1028700"/>
                  <a:gd name="connsiteX2" fmla="*/ 662940 w 662940"/>
                  <a:gd name="connsiteY2" fmla="*/ 0 h 1028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>
                <a:solidFill>
                  <a:schemeClr val="tx2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20" name="Szabadkézi sokszög 19"/>
              <p:cNvSpPr/>
              <p:nvPr/>
            </p:nvSpPr>
            <p:spPr>
              <a:xfrm flipH="1">
                <a:off x="2627784" y="1995687"/>
                <a:ext cx="302900" cy="828091"/>
              </a:xfrm>
              <a:custGeom>
                <a:avLst/>
                <a:gdLst>
                  <a:gd name="connsiteX0" fmla="*/ 0 w 662940"/>
                  <a:gd name="connsiteY0" fmla="*/ 1028700 h 1028700"/>
                  <a:gd name="connsiteX1" fmla="*/ 445770 w 662940"/>
                  <a:gd name="connsiteY1" fmla="*/ 514350 h 1028700"/>
                  <a:gd name="connsiteX2" fmla="*/ 662940 w 662940"/>
                  <a:gd name="connsiteY2" fmla="*/ 0 h 1028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>
                <a:solidFill>
                  <a:schemeClr val="tx2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21" name="Szövegdoboz 20"/>
              <p:cNvSpPr txBox="1"/>
              <p:nvPr/>
            </p:nvSpPr>
            <p:spPr>
              <a:xfrm>
                <a:off x="1259632" y="2171641"/>
                <a:ext cx="143957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b="1" dirty="0" smtClean="0"/>
                  <a:t>Market coordination</a:t>
                </a:r>
                <a:r>
                  <a:rPr lang="hu-HU" sz="1000" b="1" dirty="0" smtClean="0"/>
                  <a:t> / </a:t>
                </a:r>
                <a:r>
                  <a:rPr lang="hu-HU" sz="1000" b="1" dirty="0" err="1" smtClean="0"/>
                  <a:t>private</a:t>
                </a:r>
                <a:r>
                  <a:rPr lang="hu-HU" sz="1000" b="1" dirty="0" smtClean="0"/>
                  <a:t> </a:t>
                </a:r>
                <a:r>
                  <a:rPr lang="hu-HU" sz="1000" b="1" dirty="0" err="1" smtClean="0"/>
                  <a:t>property</a:t>
                </a:r>
                <a:endParaRPr lang="hu-HU" sz="1000" b="1" dirty="0"/>
              </a:p>
            </p:txBody>
          </p:sp>
          <p:sp>
            <p:nvSpPr>
              <p:cNvPr id="22" name="Szövegdoboz 21"/>
              <p:cNvSpPr txBox="1"/>
              <p:nvPr/>
            </p:nvSpPr>
            <p:spPr>
              <a:xfrm>
                <a:off x="2627784" y="1995686"/>
                <a:ext cx="108012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sz="1000" b="1" dirty="0" err="1" smtClean="0"/>
                  <a:t>Bur</a:t>
                </a:r>
                <a:r>
                  <a:rPr lang="hu-HU" sz="1000" b="1" dirty="0" smtClean="0"/>
                  <a:t>. </a:t>
                </a:r>
                <a:r>
                  <a:rPr lang="hu-HU" sz="1000" b="1" dirty="0" err="1" smtClean="0"/>
                  <a:t>res.redist</a:t>
                </a:r>
                <a:r>
                  <a:rPr lang="hu-HU" sz="1000" b="1" dirty="0" smtClean="0"/>
                  <a:t>. / </a:t>
                </a:r>
                <a:r>
                  <a:rPr lang="hu-HU" sz="1000" b="1" dirty="0" err="1" smtClean="0"/>
                  <a:t>State</a:t>
                </a:r>
                <a:r>
                  <a:rPr lang="hu-HU" sz="1000" b="1" dirty="0" smtClean="0"/>
                  <a:t> </a:t>
                </a:r>
                <a:r>
                  <a:rPr lang="hu-HU" sz="1000" b="1" dirty="0" err="1" smtClean="0"/>
                  <a:t>property</a:t>
                </a:r>
                <a:endParaRPr lang="hu-HU" sz="1000" b="1" dirty="0"/>
              </a:p>
            </p:txBody>
          </p:sp>
          <p:sp>
            <p:nvSpPr>
              <p:cNvPr id="23" name="Szövegdoboz 22"/>
              <p:cNvSpPr txBox="1"/>
              <p:nvPr/>
            </p:nvSpPr>
            <p:spPr>
              <a:xfrm>
                <a:off x="1619088" y="2809841"/>
                <a:ext cx="1224720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sz="1000" b="1" dirty="0" smtClean="0"/>
                  <a:t>Relational market redistribution / Power&amp;ownership</a:t>
                </a:r>
                <a:endParaRPr lang="hu-HU" sz="1000" b="1" dirty="0"/>
              </a:p>
            </p:txBody>
          </p:sp>
        </p:grpSp>
        <p:sp>
          <p:nvSpPr>
            <p:cNvPr id="9" name="Szövegdoboz 8"/>
            <p:cNvSpPr txBox="1"/>
            <p:nvPr/>
          </p:nvSpPr>
          <p:spPr>
            <a:xfrm>
              <a:off x="682984" y="2418442"/>
              <a:ext cx="32397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hu-HU" b="1" dirty="0"/>
            </a:p>
          </p:txBody>
        </p:sp>
      </p:grpSp>
      <p:graphicFrame>
        <p:nvGraphicFramePr>
          <p:cNvPr id="32" name="Táblázat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646400"/>
              </p:ext>
            </p:extLst>
          </p:nvPr>
        </p:nvGraphicFramePr>
        <p:xfrm>
          <a:off x="4355974" y="1779662"/>
          <a:ext cx="4680522" cy="21918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5154"/>
                <a:gridCol w="1657684"/>
                <a:gridCol w="1657684"/>
              </a:tblGrid>
              <a:tr h="517241">
                <a:tc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 anchor="ctr"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There is</a:t>
                      </a:r>
                      <a:r>
                        <a:rPr lang="en-US" sz="1200" b="1" baseline="0" dirty="0" smtClean="0"/>
                        <a:t> no ownership without power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Power means the power of the state party</a:t>
                      </a:r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Market</a:t>
                      </a:r>
                      <a:endParaRPr lang="hu-HU" sz="12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 smtClean="0"/>
                        <a:t>Relational</a:t>
                      </a:r>
                      <a:endParaRPr lang="hu-HU" sz="1200" b="1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 smtClean="0"/>
                        <a:t>Bureaucratic</a:t>
                      </a:r>
                      <a:endParaRPr lang="hu-HU" sz="1200" b="1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33" name="Csoportba foglalás 32"/>
          <p:cNvGrpSpPr/>
          <p:nvPr/>
        </p:nvGrpSpPr>
        <p:grpSpPr>
          <a:xfrm>
            <a:off x="1192778" y="2139702"/>
            <a:ext cx="2011070" cy="1368152"/>
            <a:chOff x="1192778" y="2139702"/>
            <a:chExt cx="2011070" cy="1368152"/>
          </a:xfrm>
        </p:grpSpPr>
        <p:grpSp>
          <p:nvGrpSpPr>
            <p:cNvPr id="34" name="Csoportba foglalás 33"/>
            <p:cNvGrpSpPr/>
            <p:nvPr/>
          </p:nvGrpSpPr>
          <p:grpSpPr>
            <a:xfrm>
              <a:off x="1192778" y="2139702"/>
              <a:ext cx="2011070" cy="1152128"/>
              <a:chOff x="1192778" y="2139702"/>
              <a:chExt cx="2011070" cy="1152128"/>
            </a:xfrm>
          </p:grpSpPr>
          <p:sp>
            <p:nvSpPr>
              <p:cNvPr id="37" name="Oval 12"/>
              <p:cNvSpPr/>
              <p:nvPr/>
            </p:nvSpPr>
            <p:spPr>
              <a:xfrm>
                <a:off x="3059832" y="2139702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12"/>
              <p:cNvSpPr/>
              <p:nvPr/>
            </p:nvSpPr>
            <p:spPr>
              <a:xfrm>
                <a:off x="2915816" y="2499742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12"/>
              <p:cNvSpPr/>
              <p:nvPr/>
            </p:nvSpPr>
            <p:spPr>
              <a:xfrm>
                <a:off x="1192778" y="2276415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12"/>
              <p:cNvSpPr/>
              <p:nvPr/>
            </p:nvSpPr>
            <p:spPr>
              <a:xfrm>
                <a:off x="1619672" y="2643758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12"/>
              <p:cNvSpPr/>
              <p:nvPr/>
            </p:nvSpPr>
            <p:spPr>
              <a:xfrm>
                <a:off x="1331640" y="2643758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12"/>
              <p:cNvSpPr/>
              <p:nvPr/>
            </p:nvSpPr>
            <p:spPr>
              <a:xfrm>
                <a:off x="1691680" y="3147814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3" name="Straight Arrow Connector 21"/>
              <p:cNvCxnSpPr>
                <a:stCxn id="37" idx="3"/>
                <a:endCxn id="38" idx="0"/>
              </p:cNvCxnSpPr>
              <p:nvPr/>
            </p:nvCxnSpPr>
            <p:spPr>
              <a:xfrm flipH="1">
                <a:off x="2987824" y="2262627"/>
                <a:ext cx="93099" cy="237115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21"/>
              <p:cNvCxnSpPr>
                <a:stCxn id="38" idx="2"/>
                <a:endCxn id="39" idx="7"/>
              </p:cNvCxnSpPr>
              <p:nvPr/>
            </p:nvCxnSpPr>
            <p:spPr>
              <a:xfrm flipH="1" flipV="1">
                <a:off x="1315703" y="2297506"/>
                <a:ext cx="1600113" cy="274244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21"/>
              <p:cNvCxnSpPr>
                <a:stCxn id="39" idx="5"/>
                <a:endCxn id="40" idx="1"/>
              </p:cNvCxnSpPr>
              <p:nvPr/>
            </p:nvCxnSpPr>
            <p:spPr>
              <a:xfrm>
                <a:off x="1315703" y="2399340"/>
                <a:ext cx="325060" cy="265509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21"/>
              <p:cNvCxnSpPr>
                <a:stCxn id="40" idx="2"/>
                <a:endCxn id="41" idx="6"/>
              </p:cNvCxnSpPr>
              <p:nvPr/>
            </p:nvCxnSpPr>
            <p:spPr>
              <a:xfrm flipH="1">
                <a:off x="1475656" y="2715766"/>
                <a:ext cx="144016" cy="0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21"/>
              <p:cNvCxnSpPr>
                <a:stCxn id="41" idx="4"/>
                <a:endCxn id="42" idx="1"/>
              </p:cNvCxnSpPr>
              <p:nvPr/>
            </p:nvCxnSpPr>
            <p:spPr>
              <a:xfrm>
                <a:off x="1403648" y="2787774"/>
                <a:ext cx="309123" cy="381131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Oval 12"/>
            <p:cNvSpPr/>
            <p:nvPr/>
          </p:nvSpPr>
          <p:spPr>
            <a:xfrm>
              <a:off x="1907704" y="3363838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Arrow Connector 21"/>
            <p:cNvCxnSpPr>
              <a:stCxn id="42" idx="5"/>
              <a:endCxn id="35" idx="1"/>
            </p:cNvCxnSpPr>
            <p:nvPr/>
          </p:nvCxnSpPr>
          <p:spPr>
            <a:xfrm>
              <a:off x="1814605" y="3270739"/>
              <a:ext cx="114190" cy="114190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51332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err="1"/>
              <a:t>Ideology</a:t>
            </a:r>
            <a:endParaRPr lang="hu-HU" sz="3200" b="1" dirty="0"/>
          </a:p>
        </p:txBody>
      </p:sp>
      <p:grpSp>
        <p:nvGrpSpPr>
          <p:cNvPr id="3" name="Csoportba foglalás 3"/>
          <p:cNvGrpSpPr/>
          <p:nvPr/>
        </p:nvGrpSpPr>
        <p:grpSpPr>
          <a:xfrm>
            <a:off x="-756592" y="576000"/>
            <a:ext cx="5832648" cy="4587974"/>
            <a:chOff x="-684584" y="504057"/>
            <a:chExt cx="5832648" cy="4587974"/>
          </a:xfrm>
        </p:grpSpPr>
        <p:graphicFrame>
          <p:nvGraphicFramePr>
            <p:cNvPr id="10" name="Tartalom helye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222466129"/>
                </p:ext>
              </p:extLst>
            </p:nvPr>
          </p:nvGraphicFramePr>
          <p:xfrm>
            <a:off x="-684584" y="504057"/>
            <a:ext cx="5832648" cy="458797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9" name="Szövegdoboz 8"/>
            <p:cNvSpPr txBox="1"/>
            <p:nvPr/>
          </p:nvSpPr>
          <p:spPr>
            <a:xfrm>
              <a:off x="827000" y="915631"/>
              <a:ext cx="2880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hu-HU" b="1" dirty="0"/>
            </a:p>
          </p:txBody>
        </p:sp>
        <p:sp>
          <p:nvSpPr>
            <p:cNvPr id="6" name="Szabadkézi sokszög 5"/>
            <p:cNvSpPr/>
            <p:nvPr/>
          </p:nvSpPr>
          <p:spPr>
            <a:xfrm>
              <a:off x="1547080" y="1995750"/>
              <a:ext cx="324620" cy="957010"/>
            </a:xfrm>
            <a:custGeom>
              <a:avLst/>
              <a:gdLst>
                <a:gd name="connsiteX0" fmla="*/ 451692 w 451692"/>
                <a:gd name="connsiteY0" fmla="*/ 0 h 969484"/>
                <a:gd name="connsiteX1" fmla="*/ 275422 w 451692"/>
                <a:gd name="connsiteY1" fmla="*/ 572877 h 969484"/>
                <a:gd name="connsiteX2" fmla="*/ 0 w 451692"/>
                <a:gd name="connsiteY2" fmla="*/ 969484 h 969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1692" h="969484">
                  <a:moveTo>
                    <a:pt x="451692" y="0"/>
                  </a:moveTo>
                  <a:cubicBezTo>
                    <a:pt x="401198" y="205648"/>
                    <a:pt x="350704" y="411296"/>
                    <a:pt x="275422" y="572877"/>
                  </a:cubicBezTo>
                  <a:cubicBezTo>
                    <a:pt x="200140" y="734458"/>
                    <a:pt x="12853" y="903383"/>
                    <a:pt x="0" y="969484"/>
                  </a:cubicBezTo>
                </a:path>
              </a:pathLst>
            </a:custGeom>
            <a:noFill/>
            <a:ln>
              <a:solidFill>
                <a:schemeClr val="tx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7" name="Szabadkézi sokszög 16"/>
            <p:cNvSpPr/>
            <p:nvPr/>
          </p:nvSpPr>
          <p:spPr>
            <a:xfrm flipH="1">
              <a:off x="1835696" y="2400503"/>
              <a:ext cx="1188132" cy="404816"/>
            </a:xfrm>
            <a:custGeom>
              <a:avLst/>
              <a:gdLst>
                <a:gd name="connsiteX0" fmla="*/ 451692 w 451692"/>
                <a:gd name="connsiteY0" fmla="*/ 0 h 969484"/>
                <a:gd name="connsiteX1" fmla="*/ 275422 w 451692"/>
                <a:gd name="connsiteY1" fmla="*/ 572877 h 969484"/>
                <a:gd name="connsiteX2" fmla="*/ 0 w 451692"/>
                <a:gd name="connsiteY2" fmla="*/ 969484 h 969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1692" h="969484">
                  <a:moveTo>
                    <a:pt x="451692" y="0"/>
                  </a:moveTo>
                  <a:cubicBezTo>
                    <a:pt x="401198" y="205648"/>
                    <a:pt x="350704" y="411296"/>
                    <a:pt x="275422" y="572877"/>
                  </a:cubicBezTo>
                  <a:cubicBezTo>
                    <a:pt x="200140" y="734458"/>
                    <a:pt x="12853" y="903383"/>
                    <a:pt x="0" y="969484"/>
                  </a:cubicBezTo>
                </a:path>
              </a:pathLst>
            </a:custGeom>
            <a:noFill/>
            <a:ln>
              <a:solidFill>
                <a:schemeClr val="tx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0" name="Szövegdoboz 19"/>
            <p:cNvSpPr txBox="1"/>
            <p:nvPr/>
          </p:nvSpPr>
          <p:spPr>
            <a:xfrm>
              <a:off x="2195152" y="2037562"/>
              <a:ext cx="129672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000" b="1" dirty="0" smtClean="0"/>
                <a:t>Ideology driven</a:t>
              </a:r>
              <a:endParaRPr lang="hu-HU" sz="1000" b="1" dirty="0"/>
            </a:p>
          </p:txBody>
        </p:sp>
        <p:sp>
          <p:nvSpPr>
            <p:cNvPr id="21" name="Szövegdoboz 20"/>
            <p:cNvSpPr txBox="1"/>
            <p:nvPr/>
          </p:nvSpPr>
          <p:spPr>
            <a:xfrm>
              <a:off x="1043024" y="1966069"/>
              <a:ext cx="1008112" cy="4078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000" b="1" dirty="0" err="1" smtClean="0"/>
                <a:t>Ideology</a:t>
              </a:r>
              <a:endParaRPr lang="hu-HU" sz="1050" b="1" dirty="0" smtClean="0"/>
            </a:p>
            <a:p>
              <a:r>
                <a:rPr lang="hu-HU" sz="1000" b="1" dirty="0" err="1" smtClean="0"/>
                <a:t>neutral</a:t>
              </a:r>
              <a:endParaRPr lang="hu-HU" sz="1050" b="1" dirty="0"/>
            </a:p>
          </p:txBody>
        </p:sp>
        <p:sp>
          <p:nvSpPr>
            <p:cNvPr id="22" name="Szövegdoboz 21"/>
            <p:cNvSpPr txBox="1"/>
            <p:nvPr/>
          </p:nvSpPr>
          <p:spPr>
            <a:xfrm>
              <a:off x="1691096" y="2829650"/>
              <a:ext cx="114230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000" b="1" dirty="0" smtClean="0"/>
                <a:t>Ideology applying</a:t>
              </a:r>
              <a:endParaRPr lang="hu-HU" sz="1000" b="1" dirty="0"/>
            </a:p>
          </p:txBody>
        </p:sp>
      </p:grpSp>
      <p:graphicFrame>
        <p:nvGraphicFramePr>
          <p:cNvPr id="11" name="Tábláza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177108"/>
              </p:ext>
            </p:extLst>
          </p:nvPr>
        </p:nvGraphicFramePr>
        <p:xfrm>
          <a:off x="4320478" y="1110074"/>
          <a:ext cx="4788026" cy="3333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6"/>
                <a:gridCol w="1296144"/>
                <a:gridCol w="1224136"/>
                <a:gridCol w="1331640"/>
              </a:tblGrid>
              <a:tr h="517241">
                <a:tc rowSpan="2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 anchor="ctr"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4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Most of the state's actions can be explained by…</a:t>
                      </a:r>
                      <a:endParaRPr lang="hu-HU" sz="10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u-HU" sz="11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u-HU" sz="1100" b="1" dirty="0"/>
                    </a:p>
                  </a:txBody>
                  <a:tcPr anchor="ctr"/>
                </a:tc>
              </a:tr>
              <a:tr h="517241">
                <a:tc v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 anchor="ctr"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the</a:t>
                      </a:r>
                      <a:r>
                        <a:rPr lang="en-US" sz="1100" b="1" baseline="0" dirty="0" smtClean="0"/>
                        <a:t> principle of state neutrality (treating citizens as equal, commitment to basic freedoms for everyone etc.) </a:t>
                      </a:r>
                      <a:endParaRPr lang="hu-HU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a</a:t>
                      </a:r>
                      <a:r>
                        <a:rPr lang="en-US" sz="1100" b="1" baseline="0" dirty="0" smtClean="0"/>
                        <a:t>n </a:t>
                      </a:r>
                      <a:r>
                        <a:rPr lang="en-US" sz="1100" b="1" dirty="0" smtClean="0"/>
                        <a:t>ideology</a:t>
                      </a:r>
                      <a:r>
                        <a:rPr lang="en-US" sz="1100" b="1" baseline="0" dirty="0" smtClean="0"/>
                        <a:t> not sharing the principle of state neutrality (communism etc.)</a:t>
                      </a:r>
                      <a:endParaRPr lang="hu-HU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the twin motives</a:t>
                      </a:r>
                      <a:r>
                        <a:rPr lang="en-US" sz="1100" b="1" baseline="0" dirty="0" smtClean="0"/>
                        <a:t> of power and wealth accumulation (ideology is just a façade, cynically used and adjusted when needed)</a:t>
                      </a:r>
                      <a:endParaRPr lang="hu-HU" sz="11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Ideology</a:t>
                      </a:r>
                      <a:r>
                        <a:rPr lang="en-US" sz="1200" b="1" i="1" baseline="0" dirty="0" smtClean="0"/>
                        <a:t> </a:t>
                      </a:r>
                      <a:r>
                        <a:rPr lang="en-US" sz="1200" b="1" i="1" dirty="0" smtClean="0"/>
                        <a:t>neutral</a:t>
                      </a:r>
                      <a:endParaRPr lang="hu-HU" sz="12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 smtClean="0"/>
                        <a:t>Ideology</a:t>
                      </a:r>
                      <a:r>
                        <a:rPr lang="en-US" sz="1200" b="1" i="1" baseline="0" dirty="0" smtClean="0"/>
                        <a:t> driven</a:t>
                      </a:r>
                      <a:endParaRPr lang="hu-HU" sz="1200" b="1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 smtClean="0"/>
                        <a:t>Ideology</a:t>
                      </a:r>
                      <a:r>
                        <a:rPr lang="en-US" sz="1200" b="1" i="1" baseline="0" dirty="0" smtClean="0"/>
                        <a:t> applying</a:t>
                      </a:r>
                      <a:endParaRPr lang="hu-HU" sz="1200" b="1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28" name="Csoportba foglalás 27"/>
          <p:cNvGrpSpPr/>
          <p:nvPr/>
        </p:nvGrpSpPr>
        <p:grpSpPr>
          <a:xfrm>
            <a:off x="1192778" y="2139702"/>
            <a:ext cx="2011070" cy="1368152"/>
            <a:chOff x="1192778" y="2139702"/>
            <a:chExt cx="2011070" cy="1368152"/>
          </a:xfrm>
        </p:grpSpPr>
        <p:grpSp>
          <p:nvGrpSpPr>
            <p:cNvPr id="29" name="Csoportba foglalás 28"/>
            <p:cNvGrpSpPr/>
            <p:nvPr/>
          </p:nvGrpSpPr>
          <p:grpSpPr>
            <a:xfrm>
              <a:off x="1192778" y="2139702"/>
              <a:ext cx="2011070" cy="1152128"/>
              <a:chOff x="1192778" y="2139702"/>
              <a:chExt cx="2011070" cy="1152128"/>
            </a:xfrm>
          </p:grpSpPr>
          <p:sp>
            <p:nvSpPr>
              <p:cNvPr id="32" name="Oval 12"/>
              <p:cNvSpPr/>
              <p:nvPr/>
            </p:nvSpPr>
            <p:spPr>
              <a:xfrm>
                <a:off x="3059832" y="2139702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12"/>
              <p:cNvSpPr/>
              <p:nvPr/>
            </p:nvSpPr>
            <p:spPr>
              <a:xfrm>
                <a:off x="2915816" y="2499742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12"/>
              <p:cNvSpPr/>
              <p:nvPr/>
            </p:nvSpPr>
            <p:spPr>
              <a:xfrm>
                <a:off x="1192778" y="2276415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12"/>
              <p:cNvSpPr/>
              <p:nvPr/>
            </p:nvSpPr>
            <p:spPr>
              <a:xfrm>
                <a:off x="1619672" y="2643758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12"/>
              <p:cNvSpPr/>
              <p:nvPr/>
            </p:nvSpPr>
            <p:spPr>
              <a:xfrm>
                <a:off x="1331640" y="2643758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12"/>
              <p:cNvSpPr/>
              <p:nvPr/>
            </p:nvSpPr>
            <p:spPr>
              <a:xfrm>
                <a:off x="1691680" y="3147814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8" name="Straight Arrow Connector 21"/>
              <p:cNvCxnSpPr>
                <a:stCxn id="32" idx="3"/>
                <a:endCxn id="33" idx="0"/>
              </p:cNvCxnSpPr>
              <p:nvPr/>
            </p:nvCxnSpPr>
            <p:spPr>
              <a:xfrm flipH="1">
                <a:off x="2987824" y="2262627"/>
                <a:ext cx="93099" cy="237115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21"/>
              <p:cNvCxnSpPr>
                <a:stCxn id="33" idx="2"/>
                <a:endCxn id="34" idx="7"/>
              </p:cNvCxnSpPr>
              <p:nvPr/>
            </p:nvCxnSpPr>
            <p:spPr>
              <a:xfrm flipH="1" flipV="1">
                <a:off x="1315703" y="2297506"/>
                <a:ext cx="1600113" cy="274244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21"/>
              <p:cNvCxnSpPr>
                <a:stCxn id="34" idx="5"/>
                <a:endCxn id="35" idx="1"/>
              </p:cNvCxnSpPr>
              <p:nvPr/>
            </p:nvCxnSpPr>
            <p:spPr>
              <a:xfrm>
                <a:off x="1315703" y="2399340"/>
                <a:ext cx="325060" cy="265509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21"/>
              <p:cNvCxnSpPr>
                <a:stCxn id="35" idx="2"/>
                <a:endCxn id="36" idx="6"/>
              </p:cNvCxnSpPr>
              <p:nvPr/>
            </p:nvCxnSpPr>
            <p:spPr>
              <a:xfrm flipH="1">
                <a:off x="1475656" y="2715766"/>
                <a:ext cx="144016" cy="0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21"/>
              <p:cNvCxnSpPr>
                <a:stCxn id="36" idx="4"/>
                <a:endCxn id="37" idx="1"/>
              </p:cNvCxnSpPr>
              <p:nvPr/>
            </p:nvCxnSpPr>
            <p:spPr>
              <a:xfrm>
                <a:off x="1403648" y="2787774"/>
                <a:ext cx="309123" cy="381131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Oval 12"/>
            <p:cNvSpPr/>
            <p:nvPr/>
          </p:nvSpPr>
          <p:spPr>
            <a:xfrm>
              <a:off x="1907704" y="3363838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Arrow Connector 21"/>
            <p:cNvCxnSpPr>
              <a:stCxn id="37" idx="5"/>
              <a:endCxn id="30" idx="1"/>
            </p:cNvCxnSpPr>
            <p:nvPr/>
          </p:nvCxnSpPr>
          <p:spPr>
            <a:xfrm>
              <a:off x="1814605" y="3270739"/>
              <a:ext cx="114190" cy="114190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0684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en-US" sz="3200" b="1" dirty="0"/>
              <a:t>Ruling party’s function</a:t>
            </a:r>
            <a:endParaRPr lang="hu-HU" sz="3200" b="1" dirty="0"/>
          </a:p>
        </p:txBody>
      </p:sp>
      <p:grpSp>
        <p:nvGrpSpPr>
          <p:cNvPr id="5" name="Csoportba foglalás 2"/>
          <p:cNvGrpSpPr/>
          <p:nvPr/>
        </p:nvGrpSpPr>
        <p:grpSpPr>
          <a:xfrm>
            <a:off x="-756592" y="576064"/>
            <a:ext cx="5832648" cy="4587974"/>
            <a:chOff x="-684000" y="576064"/>
            <a:chExt cx="5832648" cy="4587974"/>
          </a:xfrm>
        </p:grpSpPr>
        <p:grpSp>
          <p:nvGrpSpPr>
            <p:cNvPr id="6" name="Csoportba foglalás 40"/>
            <p:cNvGrpSpPr/>
            <p:nvPr/>
          </p:nvGrpSpPr>
          <p:grpSpPr>
            <a:xfrm>
              <a:off x="-684000" y="576064"/>
              <a:ext cx="5832648" cy="4587974"/>
              <a:chOff x="-612576" y="1995214"/>
              <a:chExt cx="5832648" cy="4587974"/>
            </a:xfrm>
          </p:grpSpPr>
          <p:grpSp>
            <p:nvGrpSpPr>
              <p:cNvPr id="7" name="Csoportba foglalás 41"/>
              <p:cNvGrpSpPr/>
              <p:nvPr/>
            </p:nvGrpSpPr>
            <p:grpSpPr>
              <a:xfrm>
                <a:off x="-612576" y="1995214"/>
                <a:ext cx="5832648" cy="4587974"/>
                <a:chOff x="-684584" y="504057"/>
                <a:chExt cx="5832648" cy="4587974"/>
              </a:xfrm>
            </p:grpSpPr>
            <p:graphicFrame>
              <p:nvGraphicFramePr>
                <p:cNvPr id="44" name="Tartalom helye 4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728837456"/>
                    </p:ext>
                  </p:extLst>
                </p:nvPr>
              </p:nvGraphicFramePr>
              <p:xfrm>
                <a:off x="-684584" y="504057"/>
                <a:ext cx="5832648" cy="4587974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3" r:lo="rId4" r:qs="rId5" r:cs="rId6"/>
                </a:graphicData>
              </a:graphic>
            </p:graphicFrame>
            <p:sp>
              <p:nvSpPr>
                <p:cNvPr id="48" name="Szövegdoboz 47"/>
                <p:cNvSpPr txBox="1"/>
                <p:nvPr/>
              </p:nvSpPr>
              <p:spPr>
                <a:xfrm>
                  <a:off x="2699792" y="2067695"/>
                  <a:ext cx="79208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b="1" dirty="0" smtClean="0"/>
                    <a:t>State party</a:t>
                  </a:r>
                  <a:endParaRPr lang="hu-HU" sz="1000" b="1" dirty="0"/>
                </a:p>
              </p:txBody>
            </p:sp>
          </p:grpSp>
          <p:sp>
            <p:nvSpPr>
              <p:cNvPr id="43" name="Szövegdoboz 42"/>
              <p:cNvSpPr txBox="1"/>
              <p:nvPr/>
            </p:nvSpPr>
            <p:spPr>
              <a:xfrm>
                <a:off x="899592" y="2418442"/>
                <a:ext cx="28803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hu-HU" b="1" dirty="0"/>
              </a:p>
            </p:txBody>
          </p:sp>
        </p:grpSp>
        <p:sp>
          <p:nvSpPr>
            <p:cNvPr id="27" name="Szabadkézi sokszög 26"/>
            <p:cNvSpPr/>
            <p:nvPr/>
          </p:nvSpPr>
          <p:spPr>
            <a:xfrm flipV="1">
              <a:off x="2419137" y="2445806"/>
              <a:ext cx="425255" cy="630000"/>
            </a:xfrm>
            <a:custGeom>
              <a:avLst/>
              <a:gdLst>
                <a:gd name="connsiteX0" fmla="*/ 996860 w 996860"/>
                <a:gd name="connsiteY0" fmla="*/ 0 h 1531345"/>
                <a:gd name="connsiteX1" fmla="*/ 368898 w 996860"/>
                <a:gd name="connsiteY1" fmla="*/ 760164 h 1531345"/>
                <a:gd name="connsiteX2" fmla="*/ 16358 w 996860"/>
                <a:gd name="connsiteY2" fmla="*/ 1531345 h 1531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6860" h="1531345">
                  <a:moveTo>
                    <a:pt x="996860" y="0"/>
                  </a:moveTo>
                  <a:cubicBezTo>
                    <a:pt x="764587" y="252470"/>
                    <a:pt x="532315" y="504940"/>
                    <a:pt x="368898" y="760164"/>
                  </a:cubicBezTo>
                  <a:cubicBezTo>
                    <a:pt x="205481" y="1015388"/>
                    <a:pt x="-69941" y="1474424"/>
                    <a:pt x="16358" y="1531345"/>
                  </a:cubicBezTo>
                </a:path>
              </a:pathLst>
            </a:custGeom>
            <a:noFill/>
            <a:ln>
              <a:solidFill>
                <a:schemeClr val="tx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8" name="Szabadkézi sokszög 37"/>
            <p:cNvSpPr/>
            <p:nvPr/>
          </p:nvSpPr>
          <p:spPr>
            <a:xfrm>
              <a:off x="1751062" y="2067690"/>
              <a:ext cx="805299" cy="1182329"/>
            </a:xfrm>
            <a:custGeom>
              <a:avLst/>
              <a:gdLst>
                <a:gd name="connsiteX0" fmla="*/ 0 w 662940"/>
                <a:gd name="connsiteY0" fmla="*/ 1028700 h 1028700"/>
                <a:gd name="connsiteX1" fmla="*/ 445770 w 662940"/>
                <a:gd name="connsiteY1" fmla="*/ 514350 h 1028700"/>
                <a:gd name="connsiteX2" fmla="*/ 662940 w 662940"/>
                <a:gd name="connsiteY2" fmla="*/ 0 h 102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>
              <a:solidFill>
                <a:schemeClr val="tx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39" name="Szövegdoboz 38"/>
            <p:cNvSpPr txBox="1"/>
            <p:nvPr/>
          </p:nvSpPr>
          <p:spPr>
            <a:xfrm>
              <a:off x="1377813" y="2355726"/>
              <a:ext cx="74649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Governing party</a:t>
              </a:r>
              <a:endParaRPr lang="hu-HU" sz="1000" b="1" dirty="0"/>
            </a:p>
          </p:txBody>
        </p:sp>
        <p:sp>
          <p:nvSpPr>
            <p:cNvPr id="50" name="Szövegdoboz 49"/>
            <p:cNvSpPr txBox="1"/>
            <p:nvPr/>
          </p:nvSpPr>
          <p:spPr>
            <a:xfrm>
              <a:off x="1888425" y="3147814"/>
              <a:ext cx="9559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Transmission belt party</a:t>
              </a:r>
              <a:endParaRPr lang="hu-HU" sz="1000" b="1" dirty="0"/>
            </a:p>
          </p:txBody>
        </p:sp>
      </p:grpSp>
      <p:graphicFrame>
        <p:nvGraphicFramePr>
          <p:cNvPr id="13" name="Táblázat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297658"/>
              </p:ext>
            </p:extLst>
          </p:nvPr>
        </p:nvGraphicFramePr>
        <p:xfrm>
          <a:off x="4320478" y="1563638"/>
          <a:ext cx="4823523" cy="2663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6373"/>
                <a:gridCol w="1808820"/>
                <a:gridCol w="1708330"/>
              </a:tblGrid>
              <a:tr h="517241">
                <a:tc rowSpan="2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 anchor="ctr"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Executive decisions are…</a:t>
                      </a:r>
                      <a:endParaRPr lang="hu-HU" sz="10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u-HU" sz="1100" b="1" dirty="0"/>
                    </a:p>
                  </a:txBody>
                  <a:tcPr anchor="ctr"/>
                </a:tc>
              </a:tr>
              <a:tr h="517241">
                <a:tc v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 anchor="ctr"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made inside the party formally in power</a:t>
                      </a:r>
                      <a:endParaRPr lang="hu-HU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limited by </a:t>
                      </a:r>
                      <a:r>
                        <a:rPr lang="en-US" sz="1100" b="1" baseline="0" dirty="0" smtClean="0"/>
                        <a:t>checks and balances and/or competition for power</a:t>
                      </a:r>
                      <a:endParaRPr lang="hu-HU" sz="11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Governing party</a:t>
                      </a:r>
                      <a:endParaRPr lang="hu-HU" sz="12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 smtClean="0"/>
                        <a:t>State party</a:t>
                      </a:r>
                      <a:endParaRPr lang="hu-HU" sz="1200" b="1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 smtClean="0"/>
                        <a:t>Transmission belt party</a:t>
                      </a:r>
                      <a:endParaRPr lang="hu-HU" sz="1200" b="1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26" name="Csoportba foglalás 25"/>
          <p:cNvGrpSpPr/>
          <p:nvPr/>
        </p:nvGrpSpPr>
        <p:grpSpPr>
          <a:xfrm>
            <a:off x="1192778" y="2139702"/>
            <a:ext cx="2011070" cy="1368152"/>
            <a:chOff x="1192778" y="2139702"/>
            <a:chExt cx="2011070" cy="1368152"/>
          </a:xfrm>
        </p:grpSpPr>
        <p:grpSp>
          <p:nvGrpSpPr>
            <p:cNvPr id="28" name="Csoportba foglalás 27"/>
            <p:cNvGrpSpPr/>
            <p:nvPr/>
          </p:nvGrpSpPr>
          <p:grpSpPr>
            <a:xfrm>
              <a:off x="1192778" y="2139702"/>
              <a:ext cx="2011070" cy="1152128"/>
              <a:chOff x="1192778" y="2139702"/>
              <a:chExt cx="2011070" cy="1152128"/>
            </a:xfrm>
          </p:grpSpPr>
          <p:sp>
            <p:nvSpPr>
              <p:cNvPr id="31" name="Oval 12"/>
              <p:cNvSpPr/>
              <p:nvPr/>
            </p:nvSpPr>
            <p:spPr>
              <a:xfrm>
                <a:off x="3059832" y="2139702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12"/>
              <p:cNvSpPr/>
              <p:nvPr/>
            </p:nvSpPr>
            <p:spPr>
              <a:xfrm>
                <a:off x="2915816" y="2499742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12"/>
              <p:cNvSpPr/>
              <p:nvPr/>
            </p:nvSpPr>
            <p:spPr>
              <a:xfrm>
                <a:off x="1192778" y="2276415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12"/>
              <p:cNvSpPr/>
              <p:nvPr/>
            </p:nvSpPr>
            <p:spPr>
              <a:xfrm>
                <a:off x="1619672" y="2643758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12"/>
              <p:cNvSpPr/>
              <p:nvPr/>
            </p:nvSpPr>
            <p:spPr>
              <a:xfrm>
                <a:off x="1331640" y="2643758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12"/>
              <p:cNvSpPr/>
              <p:nvPr/>
            </p:nvSpPr>
            <p:spPr>
              <a:xfrm>
                <a:off x="1691680" y="3147814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7" name="Straight Arrow Connector 21"/>
              <p:cNvCxnSpPr>
                <a:stCxn id="31" idx="3"/>
                <a:endCxn id="32" idx="0"/>
              </p:cNvCxnSpPr>
              <p:nvPr/>
            </p:nvCxnSpPr>
            <p:spPr>
              <a:xfrm flipH="1">
                <a:off x="2987824" y="2262627"/>
                <a:ext cx="93099" cy="237115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21"/>
              <p:cNvCxnSpPr>
                <a:stCxn id="32" idx="2"/>
                <a:endCxn id="33" idx="7"/>
              </p:cNvCxnSpPr>
              <p:nvPr/>
            </p:nvCxnSpPr>
            <p:spPr>
              <a:xfrm flipH="1" flipV="1">
                <a:off x="1315703" y="2297506"/>
                <a:ext cx="1600113" cy="274244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21"/>
              <p:cNvCxnSpPr>
                <a:stCxn id="33" idx="5"/>
                <a:endCxn id="34" idx="1"/>
              </p:cNvCxnSpPr>
              <p:nvPr/>
            </p:nvCxnSpPr>
            <p:spPr>
              <a:xfrm>
                <a:off x="1315703" y="2399340"/>
                <a:ext cx="325060" cy="265509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21"/>
              <p:cNvCxnSpPr>
                <a:stCxn id="34" idx="2"/>
                <a:endCxn id="35" idx="6"/>
              </p:cNvCxnSpPr>
              <p:nvPr/>
            </p:nvCxnSpPr>
            <p:spPr>
              <a:xfrm flipH="1">
                <a:off x="1475656" y="2715766"/>
                <a:ext cx="144016" cy="0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21"/>
              <p:cNvCxnSpPr>
                <a:stCxn id="35" idx="4"/>
                <a:endCxn id="36" idx="1"/>
              </p:cNvCxnSpPr>
              <p:nvPr/>
            </p:nvCxnSpPr>
            <p:spPr>
              <a:xfrm>
                <a:off x="1403648" y="2787774"/>
                <a:ext cx="309123" cy="381131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Oval 12"/>
            <p:cNvSpPr/>
            <p:nvPr/>
          </p:nvSpPr>
          <p:spPr>
            <a:xfrm>
              <a:off x="1907704" y="3363838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Arrow Connector 21"/>
            <p:cNvCxnSpPr>
              <a:stCxn id="36" idx="5"/>
              <a:endCxn id="29" idx="1"/>
            </p:cNvCxnSpPr>
            <p:nvPr/>
          </p:nvCxnSpPr>
          <p:spPr>
            <a:xfrm>
              <a:off x="1814605" y="3270739"/>
              <a:ext cx="114190" cy="114190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1376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en-US" sz="3200" b="1" dirty="0"/>
              <a:t>Autonomy of civil </a:t>
            </a:r>
            <a:r>
              <a:rPr lang="en-US" sz="3200" b="1" dirty="0" smtClean="0"/>
              <a:t>society</a:t>
            </a:r>
            <a:endParaRPr lang="hu-HU" sz="3100" b="1" dirty="0"/>
          </a:p>
        </p:txBody>
      </p:sp>
      <p:grpSp>
        <p:nvGrpSpPr>
          <p:cNvPr id="7" name="Csoportba foglalás 2"/>
          <p:cNvGrpSpPr/>
          <p:nvPr/>
        </p:nvGrpSpPr>
        <p:grpSpPr>
          <a:xfrm>
            <a:off x="-756592" y="576000"/>
            <a:ext cx="5832648" cy="4587974"/>
            <a:chOff x="3816000" y="576000"/>
            <a:chExt cx="5832648" cy="4587974"/>
          </a:xfrm>
        </p:grpSpPr>
        <p:grpSp>
          <p:nvGrpSpPr>
            <p:cNvPr id="8" name="Csoportba foglalás 64"/>
            <p:cNvGrpSpPr/>
            <p:nvPr/>
          </p:nvGrpSpPr>
          <p:grpSpPr>
            <a:xfrm>
              <a:off x="3816000" y="576000"/>
              <a:ext cx="5832648" cy="4587974"/>
              <a:chOff x="3923928" y="2088232"/>
              <a:chExt cx="5832648" cy="4587974"/>
            </a:xfrm>
          </p:grpSpPr>
          <p:grpSp>
            <p:nvGrpSpPr>
              <p:cNvPr id="10" name="Csoportba foglalás 65"/>
              <p:cNvGrpSpPr/>
              <p:nvPr/>
            </p:nvGrpSpPr>
            <p:grpSpPr>
              <a:xfrm>
                <a:off x="3923928" y="2088232"/>
                <a:ext cx="5832648" cy="4587974"/>
                <a:chOff x="3851920" y="504057"/>
                <a:chExt cx="5832648" cy="4587974"/>
              </a:xfrm>
            </p:grpSpPr>
            <p:graphicFrame>
              <p:nvGraphicFramePr>
                <p:cNvPr id="68" name="Tartalom helye 4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097734000"/>
                    </p:ext>
                  </p:extLst>
                </p:nvPr>
              </p:nvGraphicFramePr>
              <p:xfrm>
                <a:off x="3851920" y="504057"/>
                <a:ext cx="5832648" cy="4587974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3" r:lo="rId4" r:qs="rId5" r:cs="rId6"/>
                </a:graphicData>
              </a:graphic>
            </p:graphicFrame>
            <p:sp>
              <p:nvSpPr>
                <p:cNvPr id="69" name="Szabadkézi sokszög 68"/>
                <p:cNvSpPr/>
                <p:nvPr/>
              </p:nvSpPr>
              <p:spPr>
                <a:xfrm>
                  <a:off x="7200208" y="2022173"/>
                  <a:ext cx="288032" cy="786203"/>
                </a:xfrm>
                <a:custGeom>
                  <a:avLst/>
                  <a:gdLst>
                    <a:gd name="connsiteX0" fmla="*/ 468630 w 468630"/>
                    <a:gd name="connsiteY0" fmla="*/ 1085850 h 1085850"/>
                    <a:gd name="connsiteX1" fmla="*/ 114300 w 468630"/>
                    <a:gd name="connsiteY1" fmla="*/ 468630 h 1085850"/>
                    <a:gd name="connsiteX2" fmla="*/ 0 w 468630"/>
                    <a:gd name="connsiteY2" fmla="*/ 0 h 10858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468630" h="1085850">
                      <a:moveTo>
                        <a:pt x="468630" y="1085850"/>
                      </a:moveTo>
                      <a:cubicBezTo>
                        <a:pt x="330517" y="867727"/>
                        <a:pt x="192405" y="649605"/>
                        <a:pt x="114300" y="468630"/>
                      </a:cubicBezTo>
                      <a:cubicBezTo>
                        <a:pt x="36195" y="287655"/>
                        <a:pt x="19050" y="78105"/>
                        <a:pt x="0" y="0"/>
                      </a:cubicBezTo>
                    </a:path>
                  </a:pathLst>
                </a:custGeom>
                <a:noFill/>
                <a:ln>
                  <a:solidFill>
                    <a:schemeClr val="tx2"/>
                  </a:solidFill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hu-HU"/>
                </a:p>
              </p:txBody>
            </p:sp>
            <p:sp>
              <p:nvSpPr>
                <p:cNvPr id="71" name="Szövegdoboz 70"/>
                <p:cNvSpPr txBox="1"/>
                <p:nvPr/>
              </p:nvSpPr>
              <p:spPr>
                <a:xfrm>
                  <a:off x="7200208" y="2022173"/>
                  <a:ext cx="864096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b="1" dirty="0" smtClean="0"/>
                    <a:t>Non-existent</a:t>
                  </a:r>
                  <a:endParaRPr lang="hu-HU" sz="1000" b="1" dirty="0"/>
                </a:p>
              </p:txBody>
            </p:sp>
            <p:sp>
              <p:nvSpPr>
                <p:cNvPr id="72" name="Szövegdoboz 71"/>
                <p:cNvSpPr txBox="1"/>
                <p:nvPr/>
              </p:nvSpPr>
              <p:spPr>
                <a:xfrm>
                  <a:off x="5657421" y="2037562"/>
                  <a:ext cx="534675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b="1" dirty="0" smtClean="0"/>
                    <a:t>Free</a:t>
                  </a:r>
                  <a:endParaRPr lang="hu-HU" sz="1000" b="1" dirty="0"/>
                </a:p>
              </p:txBody>
            </p:sp>
            <p:sp>
              <p:nvSpPr>
                <p:cNvPr id="73" name="Szövegdoboz 72"/>
                <p:cNvSpPr txBox="1"/>
                <p:nvPr/>
              </p:nvSpPr>
              <p:spPr>
                <a:xfrm>
                  <a:off x="6505447" y="2686214"/>
                  <a:ext cx="946873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b="1" dirty="0" smtClean="0"/>
                    <a:t>Subjugated</a:t>
                  </a:r>
                  <a:endParaRPr lang="hu-HU" sz="1000" b="1" dirty="0"/>
                </a:p>
              </p:txBody>
            </p:sp>
          </p:grpSp>
          <p:sp>
            <p:nvSpPr>
              <p:cNvPr id="67" name="Szövegdoboz 66"/>
              <p:cNvSpPr txBox="1"/>
              <p:nvPr/>
            </p:nvSpPr>
            <p:spPr>
              <a:xfrm>
                <a:off x="5340743" y="2510988"/>
                <a:ext cx="331236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hu-HU" b="1" dirty="0"/>
              </a:p>
            </p:txBody>
          </p:sp>
        </p:grpSp>
        <p:sp>
          <p:nvSpPr>
            <p:cNvPr id="74" name="Szabadkézi sokszög 73"/>
            <p:cNvSpPr/>
            <p:nvPr/>
          </p:nvSpPr>
          <p:spPr>
            <a:xfrm>
              <a:off x="6336195" y="2094116"/>
              <a:ext cx="252029" cy="1269722"/>
            </a:xfrm>
            <a:custGeom>
              <a:avLst/>
              <a:gdLst>
                <a:gd name="connsiteX0" fmla="*/ 0 w 662940"/>
                <a:gd name="connsiteY0" fmla="*/ 1028700 h 1028700"/>
                <a:gd name="connsiteX1" fmla="*/ 445770 w 662940"/>
                <a:gd name="connsiteY1" fmla="*/ 514350 h 1028700"/>
                <a:gd name="connsiteX2" fmla="*/ 662940 w 662940"/>
                <a:gd name="connsiteY2" fmla="*/ 0 h 102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>
              <a:solidFill>
                <a:schemeClr val="tx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aphicFrame>
        <p:nvGraphicFramePr>
          <p:cNvPr id="14" name="Táblázat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275896"/>
              </p:ext>
            </p:extLst>
          </p:nvPr>
        </p:nvGraphicFramePr>
        <p:xfrm>
          <a:off x="4320478" y="1563638"/>
          <a:ext cx="4823523" cy="2830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6373"/>
                <a:gridCol w="1249405"/>
                <a:gridCol w="2267745"/>
              </a:tblGrid>
              <a:tr h="517241">
                <a:tc rowSpan="2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 anchor="ctr"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Civil society…</a:t>
                      </a:r>
                      <a:endParaRPr lang="hu-HU" sz="10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u-HU" sz="1100" b="1" dirty="0"/>
                    </a:p>
                  </a:txBody>
                  <a:tcPr anchor="ctr"/>
                </a:tc>
              </a:tr>
              <a:tr h="517241">
                <a:tc v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 anchor="ctr"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exists</a:t>
                      </a:r>
                      <a:endParaRPr lang="hu-HU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independent from the rulers</a:t>
                      </a:r>
                      <a:r>
                        <a:rPr lang="en-US" sz="1100" b="1" baseline="0" dirty="0" smtClean="0"/>
                        <a:t> (</a:t>
                      </a:r>
                      <a:r>
                        <a:rPr lang="en-US" sz="1100" b="1" baseline="0" noProof="0" dirty="0" smtClean="0"/>
                        <a:t>can act </a:t>
                      </a:r>
                      <a:r>
                        <a:rPr lang="en-US" sz="1100" b="1" baseline="0" dirty="0" smtClean="0"/>
                        <a:t>unmolested</a:t>
                      </a:r>
                      <a:r>
                        <a:rPr lang="hu-HU" sz="1100" b="1" baseline="0" dirty="0" smtClean="0"/>
                        <a:t> </a:t>
                      </a:r>
                      <a:r>
                        <a:rPr lang="en-US" sz="1100" b="1" baseline="0" dirty="0" smtClean="0"/>
                        <a:t>even if they oppose the rulers, enjoy impartial distribution of state subsidies etc.)</a:t>
                      </a:r>
                      <a:endParaRPr lang="hu-HU" sz="11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Free</a:t>
                      </a:r>
                      <a:endParaRPr lang="hu-HU" sz="12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 smtClean="0"/>
                        <a:t>Subjugated</a:t>
                      </a:r>
                      <a:endParaRPr lang="hu-HU" sz="1200" b="1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 smtClean="0"/>
                        <a:t>Non-existent</a:t>
                      </a:r>
                      <a:endParaRPr lang="hu-HU" sz="1200" b="1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27" name="Csoportba foglalás 26"/>
          <p:cNvGrpSpPr/>
          <p:nvPr/>
        </p:nvGrpSpPr>
        <p:grpSpPr>
          <a:xfrm>
            <a:off x="1192778" y="2139702"/>
            <a:ext cx="2011070" cy="1368152"/>
            <a:chOff x="1192778" y="2139702"/>
            <a:chExt cx="2011070" cy="1368152"/>
          </a:xfrm>
        </p:grpSpPr>
        <p:grpSp>
          <p:nvGrpSpPr>
            <p:cNvPr id="28" name="Csoportba foglalás 27"/>
            <p:cNvGrpSpPr/>
            <p:nvPr/>
          </p:nvGrpSpPr>
          <p:grpSpPr>
            <a:xfrm>
              <a:off x="1192778" y="2139702"/>
              <a:ext cx="2011070" cy="1152128"/>
              <a:chOff x="1192778" y="2139702"/>
              <a:chExt cx="2011070" cy="1152128"/>
            </a:xfrm>
          </p:grpSpPr>
          <p:sp>
            <p:nvSpPr>
              <p:cNvPr id="31" name="Oval 12"/>
              <p:cNvSpPr/>
              <p:nvPr/>
            </p:nvSpPr>
            <p:spPr>
              <a:xfrm>
                <a:off x="3059832" y="2139702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12"/>
              <p:cNvSpPr/>
              <p:nvPr/>
            </p:nvSpPr>
            <p:spPr>
              <a:xfrm>
                <a:off x="2915816" y="2499742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12"/>
              <p:cNvSpPr/>
              <p:nvPr/>
            </p:nvSpPr>
            <p:spPr>
              <a:xfrm>
                <a:off x="1192778" y="2276415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12"/>
              <p:cNvSpPr/>
              <p:nvPr/>
            </p:nvSpPr>
            <p:spPr>
              <a:xfrm>
                <a:off x="1619672" y="2643758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12"/>
              <p:cNvSpPr/>
              <p:nvPr/>
            </p:nvSpPr>
            <p:spPr>
              <a:xfrm>
                <a:off x="1331640" y="2643758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12"/>
              <p:cNvSpPr/>
              <p:nvPr/>
            </p:nvSpPr>
            <p:spPr>
              <a:xfrm>
                <a:off x="1691680" y="3147814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7" name="Straight Arrow Connector 21"/>
              <p:cNvCxnSpPr>
                <a:stCxn id="31" idx="3"/>
                <a:endCxn id="32" idx="0"/>
              </p:cNvCxnSpPr>
              <p:nvPr/>
            </p:nvCxnSpPr>
            <p:spPr>
              <a:xfrm flipH="1">
                <a:off x="2987824" y="2262627"/>
                <a:ext cx="93099" cy="237115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21"/>
              <p:cNvCxnSpPr>
                <a:stCxn id="32" idx="2"/>
                <a:endCxn id="33" idx="7"/>
              </p:cNvCxnSpPr>
              <p:nvPr/>
            </p:nvCxnSpPr>
            <p:spPr>
              <a:xfrm flipH="1" flipV="1">
                <a:off x="1315703" y="2297506"/>
                <a:ext cx="1600113" cy="274244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21"/>
              <p:cNvCxnSpPr>
                <a:stCxn id="33" idx="5"/>
                <a:endCxn id="34" idx="1"/>
              </p:cNvCxnSpPr>
              <p:nvPr/>
            </p:nvCxnSpPr>
            <p:spPr>
              <a:xfrm>
                <a:off x="1315703" y="2399340"/>
                <a:ext cx="325060" cy="265509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21"/>
              <p:cNvCxnSpPr>
                <a:stCxn id="34" idx="2"/>
                <a:endCxn id="35" idx="6"/>
              </p:cNvCxnSpPr>
              <p:nvPr/>
            </p:nvCxnSpPr>
            <p:spPr>
              <a:xfrm flipH="1">
                <a:off x="1475656" y="2715766"/>
                <a:ext cx="144016" cy="0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21"/>
              <p:cNvCxnSpPr>
                <a:stCxn id="35" idx="4"/>
                <a:endCxn id="36" idx="1"/>
              </p:cNvCxnSpPr>
              <p:nvPr/>
            </p:nvCxnSpPr>
            <p:spPr>
              <a:xfrm>
                <a:off x="1403648" y="2787774"/>
                <a:ext cx="309123" cy="381131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Oval 12"/>
            <p:cNvSpPr/>
            <p:nvPr/>
          </p:nvSpPr>
          <p:spPr>
            <a:xfrm>
              <a:off x="1907704" y="3363838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Arrow Connector 21"/>
            <p:cNvCxnSpPr>
              <a:stCxn id="36" idx="5"/>
              <a:endCxn id="29" idx="1"/>
            </p:cNvCxnSpPr>
            <p:nvPr/>
          </p:nvCxnSpPr>
          <p:spPr>
            <a:xfrm>
              <a:off x="1814605" y="3270739"/>
              <a:ext cx="114190" cy="114190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266603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3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err="1"/>
              <a:t>Corruption</a:t>
            </a:r>
            <a:endParaRPr lang="hu-HU" sz="3200" b="1" dirty="0"/>
          </a:p>
        </p:txBody>
      </p:sp>
      <p:grpSp>
        <p:nvGrpSpPr>
          <p:cNvPr id="3" name="Csoportba foglalás 4"/>
          <p:cNvGrpSpPr/>
          <p:nvPr/>
        </p:nvGrpSpPr>
        <p:grpSpPr>
          <a:xfrm>
            <a:off x="-756592" y="576064"/>
            <a:ext cx="5832648" cy="4587974"/>
            <a:chOff x="-612576" y="1995214"/>
            <a:chExt cx="5832648" cy="4587974"/>
          </a:xfrm>
        </p:grpSpPr>
        <p:grpSp>
          <p:nvGrpSpPr>
            <p:cNvPr id="4" name="Csoportba foglalás 16"/>
            <p:cNvGrpSpPr/>
            <p:nvPr/>
          </p:nvGrpSpPr>
          <p:grpSpPr>
            <a:xfrm>
              <a:off x="-612576" y="1995214"/>
              <a:ext cx="5832648" cy="4587974"/>
              <a:chOff x="-684584" y="504057"/>
              <a:chExt cx="5832648" cy="4587974"/>
            </a:xfrm>
          </p:grpSpPr>
          <p:graphicFrame>
            <p:nvGraphicFramePr>
              <p:cNvPr id="18" name="Tartalom helye 4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122907321"/>
                  </p:ext>
                </p:extLst>
              </p:nvPr>
            </p:nvGraphicFramePr>
            <p:xfrm>
              <a:off x="-684584" y="504057"/>
              <a:ext cx="5832648" cy="458797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  <p:sp>
            <p:nvSpPr>
              <p:cNvPr id="19" name="Szabadkézi sokszög 18"/>
              <p:cNvSpPr/>
              <p:nvPr/>
            </p:nvSpPr>
            <p:spPr>
              <a:xfrm flipV="1">
                <a:off x="1583668" y="2931789"/>
                <a:ext cx="1224136" cy="144017"/>
              </a:xfrm>
              <a:custGeom>
                <a:avLst/>
                <a:gdLst>
                  <a:gd name="connsiteX0" fmla="*/ 0 w 662940"/>
                  <a:gd name="connsiteY0" fmla="*/ 1028700 h 1028700"/>
                  <a:gd name="connsiteX1" fmla="*/ 445770 w 662940"/>
                  <a:gd name="connsiteY1" fmla="*/ 514350 h 1028700"/>
                  <a:gd name="connsiteX2" fmla="*/ 662940 w 662940"/>
                  <a:gd name="connsiteY2" fmla="*/ 0 h 1028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>
                <a:solidFill>
                  <a:schemeClr val="tx2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20" name="Szabadkézi sokszög 19"/>
              <p:cNvSpPr/>
              <p:nvPr/>
            </p:nvSpPr>
            <p:spPr>
              <a:xfrm flipH="1">
                <a:off x="2627784" y="1995688"/>
                <a:ext cx="396044" cy="720080"/>
              </a:xfrm>
              <a:custGeom>
                <a:avLst/>
                <a:gdLst>
                  <a:gd name="connsiteX0" fmla="*/ 0 w 662940"/>
                  <a:gd name="connsiteY0" fmla="*/ 1028700 h 1028700"/>
                  <a:gd name="connsiteX1" fmla="*/ 445770 w 662940"/>
                  <a:gd name="connsiteY1" fmla="*/ 514350 h 1028700"/>
                  <a:gd name="connsiteX2" fmla="*/ 662940 w 662940"/>
                  <a:gd name="connsiteY2" fmla="*/ 0 h 1028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>
                <a:solidFill>
                  <a:schemeClr val="tx2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21" name="Szövegdoboz 20"/>
              <p:cNvSpPr txBox="1"/>
              <p:nvPr/>
            </p:nvSpPr>
            <p:spPr>
              <a:xfrm>
                <a:off x="1259632" y="2171641"/>
                <a:ext cx="143957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sz="1000" b="1" dirty="0" smtClean="0"/>
                  <a:t>System-destroying corruption</a:t>
                </a:r>
                <a:endParaRPr lang="hu-HU" sz="1000" b="1" dirty="0"/>
              </a:p>
            </p:txBody>
          </p:sp>
          <p:sp>
            <p:nvSpPr>
              <p:cNvPr id="22" name="Szövegdoboz 21"/>
              <p:cNvSpPr txBox="1"/>
              <p:nvPr/>
            </p:nvSpPr>
            <p:spPr>
              <a:xfrm>
                <a:off x="2663788" y="1923679"/>
                <a:ext cx="1080120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sz="1000" b="1" dirty="0" smtClean="0"/>
                  <a:t>System-lubricating corruption</a:t>
                </a:r>
                <a:endParaRPr lang="hu-HU" sz="1000" b="1" dirty="0"/>
              </a:p>
            </p:txBody>
          </p:sp>
          <p:sp>
            <p:nvSpPr>
              <p:cNvPr id="23" name="Szövegdoboz 22"/>
              <p:cNvSpPr txBox="1"/>
              <p:nvPr/>
            </p:nvSpPr>
            <p:spPr>
              <a:xfrm>
                <a:off x="1799692" y="3025865"/>
                <a:ext cx="1224720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sz="1000" b="1" dirty="0" smtClean="0"/>
                  <a:t>System-constituting corruption</a:t>
                </a:r>
                <a:endParaRPr lang="hu-HU" sz="1000" b="1" dirty="0"/>
              </a:p>
            </p:txBody>
          </p:sp>
        </p:grpSp>
        <p:sp>
          <p:nvSpPr>
            <p:cNvPr id="9" name="Szövegdoboz 8"/>
            <p:cNvSpPr txBox="1"/>
            <p:nvPr/>
          </p:nvSpPr>
          <p:spPr>
            <a:xfrm>
              <a:off x="682984" y="2418442"/>
              <a:ext cx="32397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hu-HU" b="1" dirty="0"/>
            </a:p>
          </p:txBody>
        </p:sp>
      </p:grpSp>
      <p:graphicFrame>
        <p:nvGraphicFramePr>
          <p:cNvPr id="12" name="Tábláza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0230881"/>
              </p:ext>
            </p:extLst>
          </p:nvPr>
        </p:nvGraphicFramePr>
        <p:xfrm>
          <a:off x="4320478" y="1244477"/>
          <a:ext cx="4788026" cy="3199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610"/>
                <a:gridCol w="1296144"/>
                <a:gridCol w="1224136"/>
                <a:gridCol w="1224136"/>
              </a:tblGrid>
              <a:tr h="517241">
                <a:tc rowSpan="2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 anchor="ctr"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Corruption is</a:t>
                      </a:r>
                      <a:r>
                        <a:rPr lang="en-US" sz="1400" b="1" i="0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phenomenon that…</a:t>
                      </a:r>
                      <a:endParaRPr lang="hu-HU" sz="10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u-HU" sz="11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u-HU" sz="1100" b="1" dirty="0"/>
                    </a:p>
                  </a:txBody>
                  <a:tcPr anchor="ctr"/>
                </a:tc>
              </a:tr>
              <a:tr h="517241">
                <a:tc v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 anchor="ctr"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distort</a:t>
                      </a:r>
                      <a:r>
                        <a:rPr lang="en-US" sz="1100" b="1" baseline="0" dirty="0" smtClean="0"/>
                        <a:t> the healthy functioning of the system</a:t>
                      </a:r>
                      <a:endParaRPr lang="hu-HU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contributes </a:t>
                      </a:r>
                      <a:r>
                        <a:rPr lang="en-US" sz="1100" b="1" baseline="0" dirty="0" smtClean="0"/>
                        <a:t>to</a:t>
                      </a:r>
                      <a:r>
                        <a:rPr lang="en-US" sz="1100" b="1" dirty="0" smtClean="0"/>
                        <a:t> the healthy</a:t>
                      </a:r>
                      <a:r>
                        <a:rPr lang="en-US" sz="1100" b="1" baseline="0" dirty="0" smtClean="0"/>
                        <a:t> </a:t>
                      </a:r>
                      <a:r>
                        <a:rPr lang="en-US" sz="1100" b="1" dirty="0" smtClean="0"/>
                        <a:t>functioning of the system</a:t>
                      </a:r>
                      <a:endParaRPr lang="hu-HU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is the healthy</a:t>
                      </a:r>
                      <a:r>
                        <a:rPr lang="en-US" sz="1100" b="1" baseline="0" dirty="0" smtClean="0"/>
                        <a:t> functioning of the system</a:t>
                      </a:r>
                      <a:endParaRPr lang="hu-HU" sz="11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System-destroying</a:t>
                      </a:r>
                      <a:r>
                        <a:rPr lang="en-US" sz="1200" b="1" i="1" baseline="0" dirty="0" smtClean="0"/>
                        <a:t> corruption</a:t>
                      </a:r>
                      <a:endParaRPr lang="hu-HU" sz="12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 smtClean="0"/>
                        <a:t>System-lubricating</a:t>
                      </a:r>
                      <a:r>
                        <a:rPr lang="en-US" sz="1200" b="1" i="1" baseline="0" dirty="0" smtClean="0"/>
                        <a:t> corruption</a:t>
                      </a:r>
                      <a:endParaRPr lang="hu-HU" sz="1200" b="1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 smtClean="0"/>
                        <a:t>System-constituting corruption</a:t>
                      </a:r>
                      <a:endParaRPr lang="hu-HU" sz="1200" b="1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31" name="Csoportba foglalás 30"/>
          <p:cNvGrpSpPr/>
          <p:nvPr/>
        </p:nvGrpSpPr>
        <p:grpSpPr>
          <a:xfrm>
            <a:off x="1192778" y="2139702"/>
            <a:ext cx="2011070" cy="1368152"/>
            <a:chOff x="1192778" y="2139702"/>
            <a:chExt cx="2011070" cy="1368152"/>
          </a:xfrm>
        </p:grpSpPr>
        <p:grpSp>
          <p:nvGrpSpPr>
            <p:cNvPr id="32" name="Csoportba foglalás 31"/>
            <p:cNvGrpSpPr/>
            <p:nvPr/>
          </p:nvGrpSpPr>
          <p:grpSpPr>
            <a:xfrm>
              <a:off x="1192778" y="2139702"/>
              <a:ext cx="2011070" cy="1152128"/>
              <a:chOff x="1192778" y="2139702"/>
              <a:chExt cx="2011070" cy="1152128"/>
            </a:xfrm>
          </p:grpSpPr>
          <p:sp>
            <p:nvSpPr>
              <p:cNvPr id="35" name="Oval 12"/>
              <p:cNvSpPr/>
              <p:nvPr/>
            </p:nvSpPr>
            <p:spPr>
              <a:xfrm>
                <a:off x="3059832" y="2139702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12"/>
              <p:cNvSpPr/>
              <p:nvPr/>
            </p:nvSpPr>
            <p:spPr>
              <a:xfrm>
                <a:off x="2915816" y="2499742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12"/>
              <p:cNvSpPr/>
              <p:nvPr/>
            </p:nvSpPr>
            <p:spPr>
              <a:xfrm>
                <a:off x="1192778" y="2276415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12"/>
              <p:cNvSpPr/>
              <p:nvPr/>
            </p:nvSpPr>
            <p:spPr>
              <a:xfrm>
                <a:off x="1619672" y="2643758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12"/>
              <p:cNvSpPr/>
              <p:nvPr/>
            </p:nvSpPr>
            <p:spPr>
              <a:xfrm>
                <a:off x="1331640" y="2643758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12"/>
              <p:cNvSpPr/>
              <p:nvPr/>
            </p:nvSpPr>
            <p:spPr>
              <a:xfrm>
                <a:off x="1691680" y="3147814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1" name="Straight Arrow Connector 21"/>
              <p:cNvCxnSpPr>
                <a:stCxn id="35" idx="3"/>
                <a:endCxn id="36" idx="0"/>
              </p:cNvCxnSpPr>
              <p:nvPr/>
            </p:nvCxnSpPr>
            <p:spPr>
              <a:xfrm flipH="1">
                <a:off x="2987824" y="2262627"/>
                <a:ext cx="93099" cy="237115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21"/>
              <p:cNvCxnSpPr>
                <a:stCxn id="36" idx="2"/>
                <a:endCxn id="37" idx="7"/>
              </p:cNvCxnSpPr>
              <p:nvPr/>
            </p:nvCxnSpPr>
            <p:spPr>
              <a:xfrm flipH="1" flipV="1">
                <a:off x="1315703" y="2297506"/>
                <a:ext cx="1600113" cy="274244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Arrow Connector 21"/>
              <p:cNvCxnSpPr>
                <a:stCxn id="37" idx="5"/>
                <a:endCxn id="38" idx="1"/>
              </p:cNvCxnSpPr>
              <p:nvPr/>
            </p:nvCxnSpPr>
            <p:spPr>
              <a:xfrm>
                <a:off x="1315703" y="2399340"/>
                <a:ext cx="325060" cy="265509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21"/>
              <p:cNvCxnSpPr>
                <a:stCxn id="38" idx="2"/>
                <a:endCxn id="39" idx="6"/>
              </p:cNvCxnSpPr>
              <p:nvPr/>
            </p:nvCxnSpPr>
            <p:spPr>
              <a:xfrm flipH="1">
                <a:off x="1475656" y="2715766"/>
                <a:ext cx="144016" cy="0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21"/>
              <p:cNvCxnSpPr>
                <a:stCxn id="39" idx="4"/>
                <a:endCxn id="40" idx="1"/>
              </p:cNvCxnSpPr>
              <p:nvPr/>
            </p:nvCxnSpPr>
            <p:spPr>
              <a:xfrm>
                <a:off x="1403648" y="2787774"/>
                <a:ext cx="309123" cy="381131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Oval 12"/>
            <p:cNvSpPr/>
            <p:nvPr/>
          </p:nvSpPr>
          <p:spPr>
            <a:xfrm>
              <a:off x="1907704" y="3363838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Arrow Connector 21"/>
            <p:cNvCxnSpPr>
              <a:stCxn id="40" idx="5"/>
              <a:endCxn id="33" idx="1"/>
            </p:cNvCxnSpPr>
            <p:nvPr/>
          </p:nvCxnSpPr>
          <p:spPr>
            <a:xfrm>
              <a:off x="1814605" y="3270739"/>
              <a:ext cx="114190" cy="114190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51332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hu-HU" sz="3200" b="1" dirty="0"/>
              <a:t>Modelled </a:t>
            </a:r>
            <a:r>
              <a:rPr lang="hu-HU" sz="3200" b="1" dirty="0" err="1"/>
              <a:t>Trajectories</a:t>
            </a:r>
            <a:r>
              <a:rPr lang="hu-HU" sz="3200" b="1" dirty="0"/>
              <a:t> of </a:t>
            </a:r>
            <a:r>
              <a:rPr lang="hu-HU" sz="3200" b="1" dirty="0" err="1"/>
              <a:t>Post-Communist</a:t>
            </a:r>
            <a:r>
              <a:rPr lang="hu-HU" sz="3200" b="1" dirty="0"/>
              <a:t> </a:t>
            </a:r>
            <a:r>
              <a:rPr lang="hu-HU" sz="3200" b="1" dirty="0" err="1"/>
              <a:t>Regimes</a:t>
            </a:r>
            <a:r>
              <a:rPr lang="hu-HU" sz="3200" b="1" dirty="0"/>
              <a:t>: </a:t>
            </a:r>
            <a:br>
              <a:rPr lang="hu-HU" sz="3200" b="1" dirty="0"/>
            </a:br>
            <a:r>
              <a:rPr lang="hu-HU" sz="3200" b="1" dirty="0" err="1" smtClean="0"/>
              <a:t>Russia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0757150"/>
              </p:ext>
            </p:extLst>
          </p:nvPr>
        </p:nvGraphicFramePr>
        <p:xfrm>
          <a:off x="323528" y="1131590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Oval 12"/>
          <p:cNvSpPr/>
          <p:nvPr/>
        </p:nvSpPr>
        <p:spPr>
          <a:xfrm>
            <a:off x="5724128" y="177966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12"/>
          <p:cNvSpPr/>
          <p:nvPr/>
        </p:nvSpPr>
        <p:spPr>
          <a:xfrm>
            <a:off x="5148064" y="199568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12"/>
          <p:cNvSpPr/>
          <p:nvPr/>
        </p:nvSpPr>
        <p:spPr>
          <a:xfrm>
            <a:off x="3563888" y="2643758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12"/>
          <p:cNvSpPr/>
          <p:nvPr/>
        </p:nvSpPr>
        <p:spPr>
          <a:xfrm>
            <a:off x="4067944" y="2643758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2"/>
          <p:cNvSpPr/>
          <p:nvPr/>
        </p:nvSpPr>
        <p:spPr>
          <a:xfrm>
            <a:off x="4139952" y="343584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2"/>
          <p:cNvSpPr/>
          <p:nvPr/>
        </p:nvSpPr>
        <p:spPr>
          <a:xfrm>
            <a:off x="4283968" y="3723878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21"/>
          <p:cNvCxnSpPr>
            <a:stCxn id="7" idx="2"/>
            <a:endCxn id="8" idx="6"/>
          </p:cNvCxnSpPr>
          <p:nvPr/>
        </p:nvCxnSpPr>
        <p:spPr>
          <a:xfrm flipH="1">
            <a:off x="5292080" y="1851670"/>
            <a:ext cx="432048" cy="21602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21"/>
          <p:cNvCxnSpPr>
            <a:stCxn id="8" idx="3"/>
            <a:endCxn id="9" idx="7"/>
          </p:cNvCxnSpPr>
          <p:nvPr/>
        </p:nvCxnSpPr>
        <p:spPr>
          <a:xfrm flipH="1">
            <a:off x="3686813" y="2118611"/>
            <a:ext cx="1482342" cy="54623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1"/>
          <p:cNvCxnSpPr>
            <a:stCxn id="9" idx="5"/>
            <a:endCxn id="10" idx="3"/>
          </p:cNvCxnSpPr>
          <p:nvPr/>
        </p:nvCxnSpPr>
        <p:spPr>
          <a:xfrm>
            <a:off x="3686813" y="2766683"/>
            <a:ext cx="402222" cy="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5"/>
            <a:endCxn id="11" idx="0"/>
          </p:cNvCxnSpPr>
          <p:nvPr/>
        </p:nvCxnSpPr>
        <p:spPr>
          <a:xfrm>
            <a:off x="4190869" y="2766683"/>
            <a:ext cx="21091" cy="66916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1"/>
          <p:cNvCxnSpPr>
            <a:stCxn id="11" idx="5"/>
            <a:endCxn id="12" idx="0"/>
          </p:cNvCxnSpPr>
          <p:nvPr/>
        </p:nvCxnSpPr>
        <p:spPr>
          <a:xfrm>
            <a:off x="4262877" y="3558771"/>
            <a:ext cx="93099" cy="165107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47"/>
          <p:cNvSpPr txBox="1"/>
          <p:nvPr/>
        </p:nvSpPr>
        <p:spPr>
          <a:xfrm>
            <a:off x="5436096" y="1620838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64</a:t>
            </a:r>
            <a:r>
              <a:rPr lang="hu-HU" sz="900" b="1" dirty="0" smtClean="0"/>
              <a:t>-19</a:t>
            </a:r>
            <a:r>
              <a:rPr lang="en-US" sz="900" b="1" dirty="0" smtClean="0"/>
              <a:t>85</a:t>
            </a:r>
            <a:endParaRPr lang="hu-HU" sz="900" b="1" dirty="0" smtClean="0"/>
          </a:p>
        </p:txBody>
      </p:sp>
      <p:sp>
        <p:nvSpPr>
          <p:cNvPr id="29" name="TextBox 47"/>
          <p:cNvSpPr txBox="1"/>
          <p:nvPr/>
        </p:nvSpPr>
        <p:spPr>
          <a:xfrm>
            <a:off x="4860032" y="1692846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85</a:t>
            </a:r>
            <a:r>
              <a:rPr lang="hu-HU" sz="900" b="1" dirty="0" smtClean="0"/>
              <a:t>-19</a:t>
            </a:r>
            <a:r>
              <a:rPr lang="en-US" sz="900" b="1" dirty="0" smtClean="0"/>
              <a:t>91</a:t>
            </a:r>
          </a:p>
        </p:txBody>
      </p:sp>
      <p:sp>
        <p:nvSpPr>
          <p:cNvPr id="30" name="TextBox 47"/>
          <p:cNvSpPr txBox="1"/>
          <p:nvPr/>
        </p:nvSpPr>
        <p:spPr>
          <a:xfrm>
            <a:off x="3203848" y="2355726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91</a:t>
            </a:r>
            <a:r>
              <a:rPr lang="hu-HU" sz="900" b="1" dirty="0" smtClean="0"/>
              <a:t>-19</a:t>
            </a:r>
            <a:r>
              <a:rPr lang="en-US" sz="900" b="1" dirty="0" smtClean="0"/>
              <a:t>99</a:t>
            </a:r>
          </a:p>
        </p:txBody>
      </p:sp>
      <p:sp>
        <p:nvSpPr>
          <p:cNvPr id="31" name="TextBox 47"/>
          <p:cNvSpPr txBox="1"/>
          <p:nvPr/>
        </p:nvSpPr>
        <p:spPr>
          <a:xfrm>
            <a:off x="3923928" y="2499742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99</a:t>
            </a:r>
            <a:r>
              <a:rPr lang="hu-HU" sz="900" b="1" dirty="0" smtClean="0"/>
              <a:t>-</a:t>
            </a:r>
            <a:r>
              <a:rPr lang="en-US" sz="900" b="1" dirty="0" smtClean="0"/>
              <a:t>2003</a:t>
            </a:r>
            <a:endParaRPr lang="hu-HU" sz="900" b="1" dirty="0" smtClean="0"/>
          </a:p>
        </p:txBody>
      </p:sp>
      <p:sp>
        <p:nvSpPr>
          <p:cNvPr id="32" name="TextBox 47"/>
          <p:cNvSpPr txBox="1"/>
          <p:nvPr/>
        </p:nvSpPr>
        <p:spPr>
          <a:xfrm>
            <a:off x="4211960" y="3349030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2003</a:t>
            </a:r>
            <a:r>
              <a:rPr lang="hu-HU" sz="900" b="1" dirty="0" smtClean="0"/>
              <a:t>-</a:t>
            </a:r>
            <a:r>
              <a:rPr lang="en-US" sz="900" b="1" dirty="0" smtClean="0"/>
              <a:t>2012</a:t>
            </a:r>
            <a:endParaRPr lang="hu-HU" sz="900" b="1" dirty="0" smtClean="0"/>
          </a:p>
        </p:txBody>
      </p:sp>
      <p:sp>
        <p:nvSpPr>
          <p:cNvPr id="33" name="TextBox 47"/>
          <p:cNvSpPr txBox="1"/>
          <p:nvPr/>
        </p:nvSpPr>
        <p:spPr>
          <a:xfrm>
            <a:off x="4211960" y="3795886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2012-</a:t>
            </a:r>
          </a:p>
        </p:txBody>
      </p:sp>
    </p:spTree>
    <p:extLst>
      <p:ext uri="{BB962C8B-B14F-4D97-AF65-F5344CB8AC3E}">
        <p14:creationId xmlns:p14="http://schemas.microsoft.com/office/powerpoint/2010/main" val="172007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hu-HU" sz="3200" b="1" dirty="0"/>
              <a:t>Modelled </a:t>
            </a:r>
            <a:r>
              <a:rPr lang="hu-HU" sz="3200" b="1" dirty="0" err="1"/>
              <a:t>Trajectories</a:t>
            </a:r>
            <a:r>
              <a:rPr lang="hu-HU" sz="3200" b="1" dirty="0"/>
              <a:t> of </a:t>
            </a:r>
            <a:r>
              <a:rPr lang="hu-HU" sz="3200" b="1" dirty="0" err="1"/>
              <a:t>Post-Communist</a:t>
            </a:r>
            <a:r>
              <a:rPr lang="hu-HU" sz="3200" b="1" dirty="0"/>
              <a:t> </a:t>
            </a:r>
            <a:r>
              <a:rPr lang="hu-HU" sz="3200" b="1" dirty="0" err="1"/>
              <a:t>Regimes</a:t>
            </a:r>
            <a:r>
              <a:rPr lang="hu-HU" sz="3200" b="1" dirty="0"/>
              <a:t>: </a:t>
            </a:r>
            <a:br>
              <a:rPr lang="hu-HU" sz="3200" b="1" dirty="0"/>
            </a:br>
            <a:r>
              <a:rPr lang="hu-HU" sz="3200" b="1" dirty="0" err="1" smtClean="0"/>
              <a:t>Poland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0075925"/>
              </p:ext>
            </p:extLst>
          </p:nvPr>
        </p:nvGraphicFramePr>
        <p:xfrm>
          <a:off x="323528" y="1131590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Oval 12"/>
          <p:cNvSpPr/>
          <p:nvPr/>
        </p:nvSpPr>
        <p:spPr>
          <a:xfrm>
            <a:off x="5724128" y="177966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12"/>
          <p:cNvSpPr/>
          <p:nvPr/>
        </p:nvSpPr>
        <p:spPr>
          <a:xfrm>
            <a:off x="5220072" y="221171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12"/>
          <p:cNvSpPr/>
          <p:nvPr/>
        </p:nvSpPr>
        <p:spPr>
          <a:xfrm>
            <a:off x="2915816" y="170765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21"/>
          <p:cNvCxnSpPr>
            <a:stCxn id="7" idx="2"/>
            <a:endCxn id="8" idx="6"/>
          </p:cNvCxnSpPr>
          <p:nvPr/>
        </p:nvCxnSpPr>
        <p:spPr>
          <a:xfrm flipH="1">
            <a:off x="5364088" y="1851670"/>
            <a:ext cx="360040" cy="43204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21"/>
          <p:cNvCxnSpPr>
            <a:stCxn id="8" idx="3"/>
            <a:endCxn id="9" idx="6"/>
          </p:cNvCxnSpPr>
          <p:nvPr/>
        </p:nvCxnSpPr>
        <p:spPr>
          <a:xfrm flipH="1" flipV="1">
            <a:off x="3059832" y="1779662"/>
            <a:ext cx="2181331" cy="55497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47"/>
          <p:cNvSpPr txBox="1"/>
          <p:nvPr/>
        </p:nvSpPr>
        <p:spPr>
          <a:xfrm>
            <a:off x="5436096" y="1620838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64</a:t>
            </a:r>
            <a:r>
              <a:rPr lang="hu-HU" sz="900" b="1" dirty="0" smtClean="0"/>
              <a:t>-19</a:t>
            </a:r>
            <a:r>
              <a:rPr lang="en-US" sz="900" b="1" dirty="0" smtClean="0"/>
              <a:t>8</a:t>
            </a:r>
            <a:r>
              <a:rPr lang="hu-HU" sz="900" b="1" dirty="0" smtClean="0"/>
              <a:t>0</a:t>
            </a:r>
          </a:p>
        </p:txBody>
      </p:sp>
      <p:sp>
        <p:nvSpPr>
          <p:cNvPr id="29" name="TextBox 47"/>
          <p:cNvSpPr txBox="1"/>
          <p:nvPr/>
        </p:nvSpPr>
        <p:spPr>
          <a:xfrm>
            <a:off x="4860032" y="2283718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8</a:t>
            </a:r>
            <a:r>
              <a:rPr lang="hu-HU" sz="900" b="1" dirty="0" smtClean="0"/>
              <a:t>0-1989</a:t>
            </a:r>
            <a:endParaRPr lang="en-US" sz="900" b="1" dirty="0" smtClean="0"/>
          </a:p>
        </p:txBody>
      </p:sp>
      <p:sp>
        <p:nvSpPr>
          <p:cNvPr id="30" name="TextBox 47"/>
          <p:cNvSpPr txBox="1"/>
          <p:nvPr/>
        </p:nvSpPr>
        <p:spPr>
          <a:xfrm>
            <a:off x="2771800" y="1779662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1990-2015</a:t>
            </a:r>
            <a:endParaRPr lang="en-US" sz="900" b="1" dirty="0" smtClean="0"/>
          </a:p>
        </p:txBody>
      </p:sp>
      <p:sp>
        <p:nvSpPr>
          <p:cNvPr id="34" name="Oval 12"/>
          <p:cNvSpPr/>
          <p:nvPr/>
        </p:nvSpPr>
        <p:spPr>
          <a:xfrm>
            <a:off x="3779912" y="170765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21"/>
          <p:cNvCxnSpPr>
            <a:stCxn id="9" idx="6"/>
            <a:endCxn id="34" idx="2"/>
          </p:cNvCxnSpPr>
          <p:nvPr/>
        </p:nvCxnSpPr>
        <p:spPr>
          <a:xfrm>
            <a:off x="3059832" y="1779662"/>
            <a:ext cx="720080" cy="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47"/>
          <p:cNvSpPr txBox="1"/>
          <p:nvPr/>
        </p:nvSpPr>
        <p:spPr>
          <a:xfrm>
            <a:off x="3707904" y="1779662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2015-</a:t>
            </a:r>
            <a:endParaRPr lang="en-US" sz="900" b="1" dirty="0" smtClean="0"/>
          </a:p>
        </p:txBody>
      </p:sp>
    </p:spTree>
    <p:extLst>
      <p:ext uri="{BB962C8B-B14F-4D97-AF65-F5344CB8AC3E}">
        <p14:creationId xmlns:p14="http://schemas.microsoft.com/office/powerpoint/2010/main" val="264346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Basic premises of conceptualization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337518"/>
            <a:ext cx="8229600" cy="339447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It is not enough to focus </a:t>
            </a:r>
            <a:r>
              <a:rPr lang="en-US" b="1" dirty="0" smtClean="0"/>
              <a:t>on </a:t>
            </a:r>
            <a:r>
              <a:rPr lang="en-US" b="1" dirty="0" smtClean="0"/>
              <a:t>political institutions. Economy must be taken into account. </a:t>
            </a:r>
            <a:r>
              <a:rPr lang="en-US" sz="2400" b="1" dirty="0" smtClean="0"/>
              <a:t>(cf. Henry Hale)</a:t>
            </a: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endParaRPr lang="en-US" sz="2400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We need to create ideal types. </a:t>
            </a:r>
            <a:r>
              <a:rPr lang="en-US" sz="2400" b="1" dirty="0" smtClean="0"/>
              <a:t>(cf. Max Weber)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24217627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hu-HU" sz="3200" b="1" dirty="0"/>
              <a:t>Modelled </a:t>
            </a:r>
            <a:r>
              <a:rPr lang="hu-HU" sz="3200" b="1" dirty="0" err="1"/>
              <a:t>Trajectories</a:t>
            </a:r>
            <a:r>
              <a:rPr lang="hu-HU" sz="3200" b="1" dirty="0"/>
              <a:t> of </a:t>
            </a:r>
            <a:r>
              <a:rPr lang="hu-HU" sz="3200" b="1" dirty="0" err="1"/>
              <a:t>Post-Communist</a:t>
            </a:r>
            <a:r>
              <a:rPr lang="hu-HU" sz="3200" b="1" dirty="0"/>
              <a:t> </a:t>
            </a:r>
            <a:r>
              <a:rPr lang="hu-HU" sz="3200" b="1" dirty="0" err="1"/>
              <a:t>Regimes</a:t>
            </a:r>
            <a:r>
              <a:rPr lang="hu-HU" sz="3200" b="1" dirty="0"/>
              <a:t>: </a:t>
            </a:r>
            <a:br>
              <a:rPr lang="hu-HU" sz="3200" b="1" dirty="0"/>
            </a:br>
            <a:r>
              <a:rPr lang="hu-HU" sz="3200" b="1" dirty="0" err="1" smtClean="0"/>
              <a:t>Romania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8862581"/>
              </p:ext>
            </p:extLst>
          </p:nvPr>
        </p:nvGraphicFramePr>
        <p:xfrm>
          <a:off x="323528" y="1131590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Oval 12"/>
          <p:cNvSpPr/>
          <p:nvPr/>
        </p:nvSpPr>
        <p:spPr>
          <a:xfrm>
            <a:off x="5724128" y="177966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12"/>
          <p:cNvSpPr/>
          <p:nvPr/>
        </p:nvSpPr>
        <p:spPr>
          <a:xfrm>
            <a:off x="3785727" y="257175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12"/>
          <p:cNvSpPr/>
          <p:nvPr/>
        </p:nvSpPr>
        <p:spPr>
          <a:xfrm>
            <a:off x="3491880" y="257175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12"/>
          <p:cNvSpPr/>
          <p:nvPr/>
        </p:nvSpPr>
        <p:spPr>
          <a:xfrm>
            <a:off x="3635896" y="293179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2"/>
          <p:cNvSpPr/>
          <p:nvPr/>
        </p:nvSpPr>
        <p:spPr>
          <a:xfrm>
            <a:off x="3419872" y="271576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21"/>
          <p:cNvCxnSpPr>
            <a:stCxn id="7" idx="2"/>
            <a:endCxn id="8" idx="6"/>
          </p:cNvCxnSpPr>
          <p:nvPr/>
        </p:nvCxnSpPr>
        <p:spPr>
          <a:xfrm flipH="1">
            <a:off x="3929743" y="1851670"/>
            <a:ext cx="1794385" cy="79208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21"/>
          <p:cNvCxnSpPr>
            <a:stCxn id="8" idx="2"/>
            <a:endCxn id="9" idx="6"/>
          </p:cNvCxnSpPr>
          <p:nvPr/>
        </p:nvCxnSpPr>
        <p:spPr>
          <a:xfrm flipH="1">
            <a:off x="3635896" y="2643758"/>
            <a:ext cx="149831" cy="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1"/>
          <p:cNvCxnSpPr>
            <a:stCxn id="9" idx="5"/>
            <a:endCxn id="10" idx="0"/>
          </p:cNvCxnSpPr>
          <p:nvPr/>
        </p:nvCxnSpPr>
        <p:spPr>
          <a:xfrm>
            <a:off x="3614805" y="2694675"/>
            <a:ext cx="93099" cy="237115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1"/>
            <a:endCxn id="11" idx="5"/>
          </p:cNvCxnSpPr>
          <p:nvPr/>
        </p:nvCxnSpPr>
        <p:spPr>
          <a:xfrm flipH="1" flipV="1">
            <a:off x="3542797" y="2838691"/>
            <a:ext cx="114190" cy="11419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47"/>
          <p:cNvSpPr txBox="1"/>
          <p:nvPr/>
        </p:nvSpPr>
        <p:spPr>
          <a:xfrm>
            <a:off x="5436096" y="1620838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1947-19</a:t>
            </a:r>
            <a:r>
              <a:rPr lang="en-US" sz="900" b="1" dirty="0" smtClean="0"/>
              <a:t>8</a:t>
            </a:r>
            <a:r>
              <a:rPr lang="hu-HU" sz="900" b="1" dirty="0" smtClean="0"/>
              <a:t>9</a:t>
            </a:r>
          </a:p>
        </p:txBody>
      </p:sp>
      <p:sp>
        <p:nvSpPr>
          <p:cNvPr id="29" name="TextBox 47"/>
          <p:cNvSpPr txBox="1"/>
          <p:nvPr/>
        </p:nvSpPr>
        <p:spPr>
          <a:xfrm>
            <a:off x="3707904" y="2628950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1989-19</a:t>
            </a:r>
            <a:r>
              <a:rPr lang="en-US" sz="900" b="1" dirty="0" smtClean="0"/>
              <a:t>9</a:t>
            </a:r>
            <a:r>
              <a:rPr lang="hu-HU" sz="900" b="1" dirty="0"/>
              <a:t>6</a:t>
            </a:r>
            <a:endParaRPr lang="en-US" sz="900" b="1" dirty="0" smtClean="0"/>
          </a:p>
        </p:txBody>
      </p:sp>
      <p:sp>
        <p:nvSpPr>
          <p:cNvPr id="30" name="TextBox 47"/>
          <p:cNvSpPr txBox="1"/>
          <p:nvPr/>
        </p:nvSpPr>
        <p:spPr>
          <a:xfrm>
            <a:off x="3347864" y="2412926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9</a:t>
            </a:r>
            <a:r>
              <a:rPr lang="hu-HU" sz="900" b="1" dirty="0" smtClean="0"/>
              <a:t>6-2008</a:t>
            </a:r>
          </a:p>
        </p:txBody>
      </p:sp>
      <p:sp>
        <p:nvSpPr>
          <p:cNvPr id="32" name="TextBox 47"/>
          <p:cNvSpPr txBox="1"/>
          <p:nvPr/>
        </p:nvSpPr>
        <p:spPr>
          <a:xfrm>
            <a:off x="3131840" y="2571750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20</a:t>
            </a:r>
            <a:r>
              <a:rPr lang="hu-HU" sz="900" b="1" dirty="0" smtClean="0"/>
              <a:t>14-</a:t>
            </a:r>
          </a:p>
        </p:txBody>
      </p:sp>
      <p:sp>
        <p:nvSpPr>
          <p:cNvPr id="33" name="TextBox 47"/>
          <p:cNvSpPr txBox="1"/>
          <p:nvPr/>
        </p:nvSpPr>
        <p:spPr>
          <a:xfrm>
            <a:off x="3563888" y="2988990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20</a:t>
            </a:r>
            <a:r>
              <a:rPr lang="hu-HU" sz="900" b="1" dirty="0" smtClean="0"/>
              <a:t>08</a:t>
            </a:r>
            <a:r>
              <a:rPr lang="en-US" sz="900" b="1" dirty="0" smtClean="0"/>
              <a:t>-</a:t>
            </a:r>
            <a:r>
              <a:rPr lang="hu-HU" sz="900" b="1" dirty="0" smtClean="0"/>
              <a:t>2014</a:t>
            </a:r>
            <a:endParaRPr lang="en-US" sz="900" b="1" dirty="0" smtClean="0"/>
          </a:p>
        </p:txBody>
      </p:sp>
    </p:spTree>
    <p:extLst>
      <p:ext uri="{BB962C8B-B14F-4D97-AF65-F5344CB8AC3E}">
        <p14:creationId xmlns:p14="http://schemas.microsoft.com/office/powerpoint/2010/main" val="18862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hu-HU" sz="3200" b="1" dirty="0"/>
              <a:t>Modelled </a:t>
            </a:r>
            <a:r>
              <a:rPr lang="hu-HU" sz="3200" b="1" dirty="0" err="1"/>
              <a:t>Trajectories</a:t>
            </a:r>
            <a:r>
              <a:rPr lang="hu-HU" sz="3200" b="1" dirty="0"/>
              <a:t> of </a:t>
            </a:r>
            <a:r>
              <a:rPr lang="hu-HU" sz="3200" b="1" dirty="0" err="1"/>
              <a:t>Post-Communist</a:t>
            </a:r>
            <a:r>
              <a:rPr lang="hu-HU" sz="3200" b="1" dirty="0"/>
              <a:t> </a:t>
            </a:r>
            <a:r>
              <a:rPr lang="hu-HU" sz="3200" b="1" dirty="0" err="1"/>
              <a:t>Regimes</a:t>
            </a:r>
            <a:r>
              <a:rPr lang="hu-HU" sz="3200" b="1" dirty="0"/>
              <a:t>: </a:t>
            </a:r>
            <a:br>
              <a:rPr lang="hu-HU" sz="3200" b="1" dirty="0"/>
            </a:br>
            <a:r>
              <a:rPr lang="hu-HU" sz="3200" b="1" dirty="0" err="1" smtClean="0"/>
              <a:t>China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3914449"/>
              </p:ext>
            </p:extLst>
          </p:nvPr>
        </p:nvGraphicFramePr>
        <p:xfrm>
          <a:off x="323528" y="1131590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Oval 12"/>
          <p:cNvSpPr/>
          <p:nvPr/>
        </p:nvSpPr>
        <p:spPr>
          <a:xfrm>
            <a:off x="5724128" y="177966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12"/>
          <p:cNvSpPr/>
          <p:nvPr/>
        </p:nvSpPr>
        <p:spPr>
          <a:xfrm>
            <a:off x="5364088" y="2283718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12"/>
          <p:cNvSpPr/>
          <p:nvPr/>
        </p:nvSpPr>
        <p:spPr>
          <a:xfrm>
            <a:off x="5220072" y="278777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12"/>
          <p:cNvSpPr/>
          <p:nvPr/>
        </p:nvSpPr>
        <p:spPr>
          <a:xfrm>
            <a:off x="5436096" y="249974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21"/>
          <p:cNvCxnSpPr>
            <a:stCxn id="7" idx="3"/>
            <a:endCxn id="8" idx="7"/>
          </p:cNvCxnSpPr>
          <p:nvPr/>
        </p:nvCxnSpPr>
        <p:spPr>
          <a:xfrm flipH="1">
            <a:off x="5487013" y="1902587"/>
            <a:ext cx="258206" cy="40222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21"/>
          <p:cNvCxnSpPr>
            <a:stCxn id="8" idx="4"/>
            <a:endCxn id="9" idx="0"/>
          </p:cNvCxnSpPr>
          <p:nvPr/>
        </p:nvCxnSpPr>
        <p:spPr>
          <a:xfrm flipH="1">
            <a:off x="5292080" y="2427734"/>
            <a:ext cx="144016" cy="36004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1"/>
          <p:cNvCxnSpPr>
            <a:stCxn id="9" idx="7"/>
            <a:endCxn id="10" idx="4"/>
          </p:cNvCxnSpPr>
          <p:nvPr/>
        </p:nvCxnSpPr>
        <p:spPr>
          <a:xfrm flipV="1">
            <a:off x="5342997" y="2643758"/>
            <a:ext cx="165107" cy="165107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47"/>
          <p:cNvSpPr txBox="1"/>
          <p:nvPr/>
        </p:nvSpPr>
        <p:spPr>
          <a:xfrm>
            <a:off x="5436096" y="1620838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1957-1978</a:t>
            </a:r>
          </a:p>
        </p:txBody>
      </p:sp>
      <p:sp>
        <p:nvSpPr>
          <p:cNvPr id="29" name="TextBox 47"/>
          <p:cNvSpPr txBox="1"/>
          <p:nvPr/>
        </p:nvSpPr>
        <p:spPr>
          <a:xfrm>
            <a:off x="4860032" y="2103698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8</a:t>
            </a:r>
            <a:r>
              <a:rPr lang="hu-HU" sz="900" b="1" dirty="0" smtClean="0"/>
              <a:t>0-19</a:t>
            </a:r>
            <a:r>
              <a:rPr lang="en-US" sz="900" b="1" dirty="0" smtClean="0"/>
              <a:t>91</a:t>
            </a:r>
          </a:p>
        </p:txBody>
      </p:sp>
      <p:sp>
        <p:nvSpPr>
          <p:cNvPr id="30" name="TextBox 47"/>
          <p:cNvSpPr txBox="1"/>
          <p:nvPr/>
        </p:nvSpPr>
        <p:spPr>
          <a:xfrm>
            <a:off x="4644008" y="2859782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91</a:t>
            </a:r>
            <a:r>
              <a:rPr lang="hu-HU" sz="900" b="1" dirty="0" smtClean="0"/>
              <a:t>-2012</a:t>
            </a:r>
            <a:endParaRPr lang="en-US" sz="900" b="1" dirty="0" smtClean="0"/>
          </a:p>
        </p:txBody>
      </p:sp>
      <p:sp>
        <p:nvSpPr>
          <p:cNvPr id="31" name="TextBox 47"/>
          <p:cNvSpPr txBox="1"/>
          <p:nvPr/>
        </p:nvSpPr>
        <p:spPr>
          <a:xfrm>
            <a:off x="5364088" y="2340918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2012-</a:t>
            </a:r>
          </a:p>
        </p:txBody>
      </p:sp>
    </p:spTree>
    <p:extLst>
      <p:ext uri="{BB962C8B-B14F-4D97-AF65-F5344CB8AC3E}">
        <p14:creationId xmlns:p14="http://schemas.microsoft.com/office/powerpoint/2010/main" val="365105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43558"/>
          </a:xfrm>
        </p:spPr>
        <p:txBody>
          <a:bodyPr>
            <a:normAutofit fontScale="90000"/>
          </a:bodyPr>
          <a:lstStyle/>
          <a:p>
            <a:r>
              <a:rPr lang="hu-HU" sz="2400" b="1" dirty="0">
                <a:ea typeface="Calibri"/>
                <a:cs typeface="Times New Roman"/>
              </a:rPr>
              <a:t>János </a:t>
            </a:r>
            <a:r>
              <a:rPr lang="hu-HU" sz="2400" b="1" dirty="0" err="1">
                <a:ea typeface="Calibri"/>
                <a:cs typeface="Times New Roman"/>
              </a:rPr>
              <a:t>Kornai</a:t>
            </a:r>
            <a:r>
              <a:rPr lang="hu-HU" sz="2400" b="1" dirty="0">
                <a:ea typeface="Calibri"/>
                <a:cs typeface="Times New Roman"/>
              </a:rPr>
              <a:t>: </a:t>
            </a:r>
            <a:r>
              <a:rPr lang="en-US" sz="2400" b="1" dirty="0"/>
              <a:t>Characteristics of Democracy, Autocracy, and </a:t>
            </a:r>
            <a:r>
              <a:rPr lang="en-US" sz="2400" b="1" dirty="0" smtClean="0"/>
              <a:t>Dictatorship</a:t>
            </a:r>
            <a:r>
              <a:rPr lang="hu-HU" sz="2000" b="1" dirty="0" smtClean="0"/>
              <a:t/>
            </a:r>
            <a:br>
              <a:rPr lang="hu-HU" sz="2000" b="1" dirty="0" smtClean="0"/>
            </a:br>
            <a:r>
              <a:rPr lang="hu-HU" sz="1800" b="1" dirty="0" smtClean="0"/>
              <a:t>(</a:t>
            </a:r>
            <a:r>
              <a:rPr lang="hu-HU" sz="1800" b="1" dirty="0" err="1" smtClean="0"/>
              <a:t>Primary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features</a:t>
            </a:r>
            <a:r>
              <a:rPr lang="hu-HU" sz="1800" b="1" dirty="0" smtClean="0"/>
              <a:t>)</a:t>
            </a:r>
            <a:endParaRPr lang="hu-HU" sz="1800" dirty="0"/>
          </a:p>
        </p:txBody>
      </p:sp>
      <p:graphicFrame>
        <p:nvGraphicFramePr>
          <p:cNvPr id="6" name="Táblázat 5"/>
          <p:cNvGraphicFramePr>
            <a:graphicFrameLocks noGrp="1"/>
          </p:cNvGraphicFramePr>
          <p:nvPr/>
        </p:nvGraphicFramePr>
        <p:xfrm>
          <a:off x="251520" y="1143734"/>
          <a:ext cx="8640960" cy="3474720"/>
        </p:xfrm>
        <a:graphic>
          <a:graphicData uri="http://schemas.openxmlformats.org/drawingml/2006/table">
            <a:tbl>
              <a:tblPr/>
              <a:tblGrid>
                <a:gridCol w="288032"/>
                <a:gridCol w="288032"/>
                <a:gridCol w="2592288"/>
                <a:gridCol w="2880320"/>
                <a:gridCol w="2592288"/>
              </a:tblGrid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Calibri"/>
                          <a:cs typeface="Times New Roman"/>
                        </a:rPr>
                        <a:t>Democracy</a:t>
                      </a:r>
                      <a:endParaRPr lang="hu-H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Calibri"/>
                          <a:cs typeface="Times New Roman"/>
                        </a:rPr>
                        <a:t>Autocracy</a:t>
                      </a:r>
                      <a:endParaRPr lang="hu-H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Calibri"/>
                          <a:cs typeface="Times New Roman"/>
                        </a:rPr>
                        <a:t>Dictatorship</a:t>
                      </a:r>
                      <a:endParaRPr lang="hu-H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89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6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P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R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I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M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R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Y</a:t>
                      </a:r>
                      <a:endParaRPr lang="hu-H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 dirty="0"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hu-HU" sz="16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The government can be removed through a peaceful and civilized procedure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The government cannot be removed through a peaceful and civilized procedure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The government cannot be removed through a peaceful and civilized procedure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8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 dirty="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hu-HU" sz="16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Institutions which concertedly guarantee accountability are well-established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Institutions which could concertedly guarantee accountability are either formal or weak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>
                          <a:latin typeface="+mn-lt"/>
                          <a:ea typeface="Calibri"/>
                          <a:cs typeface="Times New Roman"/>
                        </a:rPr>
                        <a:t>Institutions which could allow/guarantee accountability do not exist</a:t>
                      </a:r>
                      <a:endParaRPr lang="hu-HU" sz="1400" b="1" i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8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hu-HU" sz="1600" b="1" i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 smtClean="0">
                          <a:latin typeface="+mn-lt"/>
                          <a:ea typeface="Calibri"/>
                          <a:cs typeface="Times New Roman"/>
                        </a:rPr>
                        <a:t>Legal parliamentary </a:t>
                      </a: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opposition exists; multiple parties run for elections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Legal parliamentary opposition exists; multiple parties run for elections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>
                          <a:latin typeface="+mn-lt"/>
                          <a:ea typeface="Calibri"/>
                          <a:cs typeface="Times New Roman"/>
                        </a:rPr>
                        <a:t>No legal parliamentary opposition; only one party runs for elections</a:t>
                      </a:r>
                      <a:endParaRPr lang="hu-HU" sz="1400" b="1" i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97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 smtClean="0"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hu-HU" sz="16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 smtClean="0">
                          <a:latin typeface="+mn-lt"/>
                          <a:ea typeface="Calibri"/>
                          <a:cs typeface="Times New Roman"/>
                        </a:rPr>
                        <a:t>No terror (large-scale detention in forced-labor camps and executions)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No terror (large-scale detention in forced-labor camps and executions), but various means of coercion </a:t>
                      </a:r>
                      <a:r>
                        <a:rPr lang="en-US" sz="1400" b="1" i="0" dirty="0" smtClean="0">
                          <a:latin typeface="+mn-lt"/>
                          <a:ea typeface="Calibri"/>
                          <a:cs typeface="Times New Roman"/>
                        </a:rPr>
                        <a:t>are </a:t>
                      </a: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used against political adversaries (imprisonment with false allegation, </a:t>
                      </a:r>
                      <a:r>
                        <a:rPr lang="en-US" sz="1400" b="1" i="0" dirty="0" smtClean="0">
                          <a:latin typeface="+mn-lt"/>
                          <a:ea typeface="Calibri"/>
                          <a:cs typeface="Times New Roman"/>
                        </a:rPr>
                        <a:t>or </a:t>
                      </a: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politically motivated murder)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Terror (large-scale detention in forced-labor camps and executions)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522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-36512" y="0"/>
            <a:ext cx="9252520" cy="771550"/>
          </a:xfrm>
        </p:spPr>
        <p:txBody>
          <a:bodyPr>
            <a:noAutofit/>
          </a:bodyPr>
          <a:lstStyle/>
          <a:p>
            <a:r>
              <a:rPr lang="hu-HU" sz="2400" b="1" dirty="0">
                <a:ea typeface="Calibri"/>
                <a:cs typeface="Times New Roman"/>
              </a:rPr>
              <a:t>János </a:t>
            </a:r>
            <a:r>
              <a:rPr lang="hu-HU" sz="2400" b="1" dirty="0" err="1">
                <a:ea typeface="Calibri"/>
                <a:cs typeface="Times New Roman"/>
              </a:rPr>
              <a:t>Kornai</a:t>
            </a:r>
            <a:r>
              <a:rPr lang="hu-HU" sz="2400" b="1" dirty="0">
                <a:ea typeface="Calibri"/>
                <a:cs typeface="Times New Roman"/>
              </a:rPr>
              <a:t>: </a:t>
            </a:r>
            <a:r>
              <a:rPr lang="en-US" sz="2400" b="1" dirty="0"/>
              <a:t>Characteristics of Democracy, Autocracy, </a:t>
            </a:r>
            <a:r>
              <a:rPr lang="en-US" sz="2400" b="1" dirty="0" smtClean="0"/>
              <a:t>and</a:t>
            </a:r>
            <a:r>
              <a:rPr lang="hu-HU" sz="2400" b="1" dirty="0" smtClean="0"/>
              <a:t> </a:t>
            </a:r>
            <a:r>
              <a:rPr lang="en-US" sz="2400" b="1" dirty="0" smtClean="0"/>
              <a:t>Dictatorship</a:t>
            </a:r>
            <a:r>
              <a:rPr lang="hu-HU" sz="2400" b="1" dirty="0" smtClean="0"/>
              <a:t/>
            </a:r>
            <a:br>
              <a:rPr lang="hu-HU" sz="2400" b="1" dirty="0" smtClean="0"/>
            </a:br>
            <a:r>
              <a:rPr lang="hu-HU" sz="1800" b="1" dirty="0" smtClean="0"/>
              <a:t>(</a:t>
            </a:r>
            <a:r>
              <a:rPr lang="hu-HU" sz="1800" b="1" dirty="0" err="1" smtClean="0"/>
              <a:t>Secondary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features</a:t>
            </a:r>
            <a:r>
              <a:rPr lang="hu-HU" sz="1800" b="1" dirty="0" smtClean="0"/>
              <a:t>)</a:t>
            </a:r>
            <a:endParaRPr lang="hu-HU" sz="1800" dirty="0"/>
          </a:p>
        </p:txBody>
      </p:sp>
      <p:graphicFrame>
        <p:nvGraphicFramePr>
          <p:cNvPr id="6" name="Táblázat 5"/>
          <p:cNvGraphicFramePr>
            <a:graphicFrameLocks noGrp="1"/>
          </p:cNvGraphicFramePr>
          <p:nvPr/>
        </p:nvGraphicFramePr>
        <p:xfrm>
          <a:off x="251520" y="699542"/>
          <a:ext cx="8640960" cy="4386329"/>
        </p:xfrm>
        <a:graphic>
          <a:graphicData uri="http://schemas.openxmlformats.org/drawingml/2006/table">
            <a:tbl>
              <a:tblPr/>
              <a:tblGrid>
                <a:gridCol w="288032"/>
                <a:gridCol w="288032"/>
                <a:gridCol w="2592288"/>
                <a:gridCol w="2880320"/>
                <a:gridCol w="2592288"/>
              </a:tblGrid>
              <a:tr h="3324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100" b="1" i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Calibri"/>
                          <a:cs typeface="Times New Roman"/>
                        </a:rPr>
                        <a:t>Democracy</a:t>
                      </a:r>
                      <a:endParaRPr lang="hu-H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Calibri"/>
                          <a:cs typeface="Times New Roman"/>
                        </a:rPr>
                        <a:t>Autocracy</a:t>
                      </a:r>
                      <a:endParaRPr lang="hu-H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Calibri"/>
                          <a:cs typeface="Times New Roman"/>
                        </a:rPr>
                        <a:t>Dictatorship</a:t>
                      </a:r>
                      <a:endParaRPr lang="hu-H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89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6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S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E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C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O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N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D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R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Y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endParaRPr lang="hu-HU" sz="1600" b="1" i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No repressive means are used against parliamentary opposition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Repressive means are used against parliamentary opposition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No parliamentary opposition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8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 dirty="0"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endParaRPr lang="hu-HU" sz="16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Institutions of “checks and balances” are active and independent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Institutions functioning as “checks and balances” are weak and non-independent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No institutions have been created to act as “checks and balances”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8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 dirty="0"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hu-HU" sz="16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Relatively few officials are appointed by the ruling political group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The ruling political group appoints its own cadres to virtually all important offices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The ruling political group appoints its own cadres to all important offices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8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 dirty="0"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  <a:endParaRPr lang="hu-HU" sz="16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Civil protest against the government has no legal boundary; strong civil society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Civil protest against the government has no legal boundary; weak civil society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Civil protest against the government is prohibited by law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97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 dirty="0"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  <a:endParaRPr lang="hu-HU" sz="16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Interested persons and their organizations take part in many forms and to relevant degrees in preparations for decision-making (significant levels of participation)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There are legal frameworks for participation but they are practically dysfunctional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Participation is not even formally prescribed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8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 dirty="0">
                          <a:latin typeface="+mn-lt"/>
                          <a:ea typeface="Calibri"/>
                          <a:cs typeface="Times New Roman"/>
                        </a:rPr>
                        <a:t>10</a:t>
                      </a:r>
                      <a:endParaRPr lang="hu-HU" sz="16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>
                          <a:latin typeface="+mn-lt"/>
                          <a:ea typeface="Calibri"/>
                          <a:cs typeface="Times New Roman"/>
                        </a:rPr>
                        <a:t>Freedom of the press is guaranteed by law, and is actually enforced</a:t>
                      </a:r>
                      <a:endParaRPr lang="hu-HU" sz="1400" b="1" i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Freedom of the press is constrained by legal and economic means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No freedom of the press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753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en-US" sz="3100" b="1" dirty="0"/>
              <a:t>Interpretative Framework of Post-Communist Regimes</a:t>
            </a:r>
            <a:endParaRPr lang="hu-HU" sz="31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8883902"/>
              </p:ext>
            </p:extLst>
          </p:nvPr>
        </p:nvGraphicFramePr>
        <p:xfrm>
          <a:off x="323528" y="1131590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3311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en-US" sz="3100" b="1" dirty="0" smtClean="0"/>
              <a:t>Basic triangular framework (with the modelled trajectory of </a:t>
            </a:r>
            <a:r>
              <a:rPr lang="hu-HU" sz="3100" b="1" dirty="0" smtClean="0"/>
              <a:t>Hungary</a:t>
            </a:r>
            <a:r>
              <a:rPr lang="en-US" sz="3100" b="1" dirty="0" smtClean="0"/>
              <a:t>)</a:t>
            </a:r>
            <a:endParaRPr lang="hu-HU" sz="31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9531943"/>
              </p:ext>
            </p:extLst>
          </p:nvPr>
        </p:nvGraphicFramePr>
        <p:xfrm>
          <a:off x="323528" y="1131590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Oval 12"/>
          <p:cNvSpPr/>
          <p:nvPr/>
        </p:nvSpPr>
        <p:spPr>
          <a:xfrm>
            <a:off x="5724128" y="177966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12"/>
          <p:cNvSpPr/>
          <p:nvPr/>
        </p:nvSpPr>
        <p:spPr>
          <a:xfrm>
            <a:off x="5436096" y="2283718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12"/>
          <p:cNvSpPr/>
          <p:nvPr/>
        </p:nvSpPr>
        <p:spPr>
          <a:xfrm>
            <a:off x="2915816" y="177966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12"/>
          <p:cNvSpPr/>
          <p:nvPr/>
        </p:nvSpPr>
        <p:spPr>
          <a:xfrm>
            <a:off x="3779912" y="235572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2"/>
          <p:cNvSpPr/>
          <p:nvPr/>
        </p:nvSpPr>
        <p:spPr>
          <a:xfrm>
            <a:off x="3203848" y="235572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2"/>
          <p:cNvSpPr/>
          <p:nvPr/>
        </p:nvSpPr>
        <p:spPr>
          <a:xfrm>
            <a:off x="3851920" y="321982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21"/>
          <p:cNvCxnSpPr>
            <a:stCxn id="7" idx="4"/>
            <a:endCxn id="8" idx="7"/>
          </p:cNvCxnSpPr>
          <p:nvPr/>
        </p:nvCxnSpPr>
        <p:spPr>
          <a:xfrm flipH="1">
            <a:off x="5559021" y="1923678"/>
            <a:ext cx="237115" cy="381131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21"/>
          <p:cNvCxnSpPr>
            <a:stCxn id="8" idx="2"/>
            <a:endCxn id="9" idx="7"/>
          </p:cNvCxnSpPr>
          <p:nvPr/>
        </p:nvCxnSpPr>
        <p:spPr>
          <a:xfrm flipH="1" flipV="1">
            <a:off x="3038741" y="1800753"/>
            <a:ext cx="2397355" cy="55497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1"/>
          <p:cNvCxnSpPr>
            <a:stCxn id="9" idx="5"/>
            <a:endCxn id="10" idx="1"/>
          </p:cNvCxnSpPr>
          <p:nvPr/>
        </p:nvCxnSpPr>
        <p:spPr>
          <a:xfrm>
            <a:off x="3038741" y="1902587"/>
            <a:ext cx="762262" cy="47423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2"/>
            <a:endCxn id="11" idx="6"/>
          </p:cNvCxnSpPr>
          <p:nvPr/>
        </p:nvCxnSpPr>
        <p:spPr>
          <a:xfrm flipH="1">
            <a:off x="3347864" y="2427734"/>
            <a:ext cx="432048" cy="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1"/>
          <p:cNvCxnSpPr>
            <a:stCxn id="11" idx="5"/>
            <a:endCxn id="12" idx="1"/>
          </p:cNvCxnSpPr>
          <p:nvPr/>
        </p:nvCxnSpPr>
        <p:spPr>
          <a:xfrm>
            <a:off x="3326773" y="2478651"/>
            <a:ext cx="546238" cy="76226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47"/>
          <p:cNvSpPr txBox="1"/>
          <p:nvPr/>
        </p:nvSpPr>
        <p:spPr>
          <a:xfrm>
            <a:off x="5436096" y="1620838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1949-1968</a:t>
            </a:r>
          </a:p>
        </p:txBody>
      </p:sp>
      <p:sp>
        <p:nvSpPr>
          <p:cNvPr id="29" name="TextBox 47"/>
          <p:cNvSpPr txBox="1"/>
          <p:nvPr/>
        </p:nvSpPr>
        <p:spPr>
          <a:xfrm>
            <a:off x="5076056" y="2355726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1968-1990</a:t>
            </a:r>
            <a:endParaRPr lang="en-US" sz="900" b="1" dirty="0" smtClean="0"/>
          </a:p>
        </p:txBody>
      </p:sp>
      <p:sp>
        <p:nvSpPr>
          <p:cNvPr id="30" name="TextBox 47"/>
          <p:cNvSpPr txBox="1"/>
          <p:nvPr/>
        </p:nvSpPr>
        <p:spPr>
          <a:xfrm>
            <a:off x="2555776" y="1908870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9</a:t>
            </a:r>
            <a:r>
              <a:rPr lang="hu-HU" sz="900" b="1" dirty="0" smtClean="0"/>
              <a:t>0-19</a:t>
            </a:r>
            <a:r>
              <a:rPr lang="en-US" sz="900" b="1" dirty="0" smtClean="0"/>
              <a:t>9</a:t>
            </a:r>
            <a:r>
              <a:rPr lang="hu-HU" sz="900" b="1" dirty="0" smtClean="0"/>
              <a:t>8</a:t>
            </a:r>
            <a:endParaRPr lang="en-US" sz="900" b="1" dirty="0" smtClean="0"/>
          </a:p>
        </p:txBody>
      </p:sp>
      <p:sp>
        <p:nvSpPr>
          <p:cNvPr id="31" name="TextBox 47"/>
          <p:cNvSpPr txBox="1"/>
          <p:nvPr/>
        </p:nvSpPr>
        <p:spPr>
          <a:xfrm>
            <a:off x="3707904" y="2412926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9</a:t>
            </a:r>
            <a:r>
              <a:rPr lang="hu-HU" sz="900" b="1" dirty="0" smtClean="0"/>
              <a:t>8-</a:t>
            </a:r>
            <a:r>
              <a:rPr lang="en-US" sz="900" b="1" dirty="0" smtClean="0"/>
              <a:t>200</a:t>
            </a:r>
            <a:r>
              <a:rPr lang="hu-HU" sz="900" b="1" dirty="0" smtClean="0"/>
              <a:t>2</a:t>
            </a:r>
          </a:p>
        </p:txBody>
      </p:sp>
      <p:sp>
        <p:nvSpPr>
          <p:cNvPr id="32" name="TextBox 47"/>
          <p:cNvSpPr txBox="1"/>
          <p:nvPr/>
        </p:nvSpPr>
        <p:spPr>
          <a:xfrm>
            <a:off x="2771800" y="2427734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200</a:t>
            </a:r>
            <a:r>
              <a:rPr lang="hu-HU" sz="900" b="1" dirty="0" smtClean="0"/>
              <a:t>2-</a:t>
            </a:r>
            <a:r>
              <a:rPr lang="en-US" sz="900" b="1" dirty="0" smtClean="0"/>
              <a:t>201</a:t>
            </a:r>
            <a:r>
              <a:rPr lang="hu-HU" sz="900" b="1" dirty="0" smtClean="0"/>
              <a:t>0</a:t>
            </a:r>
          </a:p>
        </p:txBody>
      </p:sp>
      <p:sp>
        <p:nvSpPr>
          <p:cNvPr id="33" name="TextBox 47"/>
          <p:cNvSpPr txBox="1"/>
          <p:nvPr/>
        </p:nvSpPr>
        <p:spPr>
          <a:xfrm>
            <a:off x="3923928" y="3101345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201</a:t>
            </a:r>
            <a:r>
              <a:rPr lang="hu-HU" sz="900" b="1" dirty="0" smtClean="0"/>
              <a:t>0</a:t>
            </a:r>
            <a:r>
              <a:rPr lang="en-US" sz="900" b="1" dirty="0" smtClean="0"/>
              <a:t>-</a:t>
            </a:r>
            <a:r>
              <a:rPr lang="hu-HU" sz="900" b="1" dirty="0" smtClean="0"/>
              <a:t>2018</a:t>
            </a:r>
            <a:endParaRPr lang="en-US" sz="900" b="1" dirty="0" smtClean="0"/>
          </a:p>
        </p:txBody>
      </p:sp>
      <p:sp>
        <p:nvSpPr>
          <p:cNvPr id="34" name="Oval 12"/>
          <p:cNvSpPr/>
          <p:nvPr/>
        </p:nvSpPr>
        <p:spPr>
          <a:xfrm>
            <a:off x="4139952" y="350785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21"/>
          <p:cNvCxnSpPr>
            <a:stCxn id="12" idx="5"/>
            <a:endCxn id="34" idx="1"/>
          </p:cNvCxnSpPr>
          <p:nvPr/>
        </p:nvCxnSpPr>
        <p:spPr>
          <a:xfrm>
            <a:off x="3974845" y="3342747"/>
            <a:ext cx="186198" cy="18619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47"/>
          <p:cNvSpPr txBox="1"/>
          <p:nvPr/>
        </p:nvSpPr>
        <p:spPr>
          <a:xfrm>
            <a:off x="4211960" y="3507854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201</a:t>
            </a:r>
            <a:r>
              <a:rPr lang="hu-HU" sz="900" b="1" dirty="0" smtClean="0"/>
              <a:t>8-</a:t>
            </a:r>
            <a:endParaRPr lang="en-US" sz="900" b="1" dirty="0" smtClean="0"/>
          </a:p>
        </p:txBody>
      </p:sp>
    </p:spTree>
    <p:extLst>
      <p:ext uri="{BB962C8B-B14F-4D97-AF65-F5344CB8AC3E}">
        <p14:creationId xmlns:p14="http://schemas.microsoft.com/office/powerpoint/2010/main" val="343684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err="1"/>
              <a:t>Political</a:t>
            </a:r>
            <a:r>
              <a:rPr lang="hu-HU" sz="3200" b="1" dirty="0"/>
              <a:t> </a:t>
            </a:r>
            <a:r>
              <a:rPr lang="hu-HU" sz="3200" b="1" dirty="0" err="1"/>
              <a:t>regime</a:t>
            </a:r>
            <a:endParaRPr lang="hu-HU" sz="3200" b="1" dirty="0"/>
          </a:p>
        </p:txBody>
      </p:sp>
      <p:grpSp>
        <p:nvGrpSpPr>
          <p:cNvPr id="5" name="Csoportba foglalás 3"/>
          <p:cNvGrpSpPr/>
          <p:nvPr/>
        </p:nvGrpSpPr>
        <p:grpSpPr>
          <a:xfrm>
            <a:off x="-756592" y="576064"/>
            <a:ext cx="5832648" cy="4587974"/>
            <a:chOff x="-684584" y="576064"/>
            <a:chExt cx="5832648" cy="4587974"/>
          </a:xfrm>
        </p:grpSpPr>
        <p:grpSp>
          <p:nvGrpSpPr>
            <p:cNvPr id="6" name="Csoportba foglalás 2"/>
            <p:cNvGrpSpPr/>
            <p:nvPr/>
          </p:nvGrpSpPr>
          <p:grpSpPr>
            <a:xfrm>
              <a:off x="-684584" y="576064"/>
              <a:ext cx="5832648" cy="4587974"/>
              <a:chOff x="-684000" y="576064"/>
              <a:chExt cx="5832648" cy="4587974"/>
            </a:xfrm>
          </p:grpSpPr>
          <p:grpSp>
            <p:nvGrpSpPr>
              <p:cNvPr id="7" name="Csoportba foglalás 40"/>
              <p:cNvGrpSpPr/>
              <p:nvPr/>
            </p:nvGrpSpPr>
            <p:grpSpPr>
              <a:xfrm>
                <a:off x="-684000" y="576064"/>
                <a:ext cx="5832648" cy="4587974"/>
                <a:chOff x="-612576" y="1995214"/>
                <a:chExt cx="5832648" cy="4587974"/>
              </a:xfrm>
            </p:grpSpPr>
            <p:grpSp>
              <p:nvGrpSpPr>
                <p:cNvPr id="8" name="Csoportba foglalás 41"/>
                <p:cNvGrpSpPr/>
                <p:nvPr/>
              </p:nvGrpSpPr>
              <p:grpSpPr>
                <a:xfrm>
                  <a:off x="-612576" y="1995214"/>
                  <a:ext cx="5832648" cy="4587974"/>
                  <a:chOff x="-684584" y="504057"/>
                  <a:chExt cx="5832648" cy="4587974"/>
                </a:xfrm>
              </p:grpSpPr>
              <p:graphicFrame>
                <p:nvGraphicFramePr>
                  <p:cNvPr id="44" name="Tartalom helye 4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2558062127"/>
                      </p:ext>
                    </p:extLst>
                  </p:nvPr>
                </p:nvGraphicFramePr>
                <p:xfrm>
                  <a:off x="-684584" y="504057"/>
                  <a:ext cx="5832648" cy="4587974"/>
                </p:xfrm>
                <a:graphic>
                  <a:graphicData uri="http://schemas.openxmlformats.org/drawingml/2006/diagram">
                    <dgm:relIds xmlns:dgm="http://schemas.openxmlformats.org/drawingml/2006/diagram" xmlns:r="http://schemas.openxmlformats.org/officeDocument/2006/relationships" r:dm="rId3" r:lo="rId4" r:qs="rId5" r:cs="rId6"/>
                  </a:graphicData>
                </a:graphic>
              </p:graphicFrame>
              <p:sp>
                <p:nvSpPr>
                  <p:cNvPr id="45" name="Szabadkézi sokszög 44"/>
                  <p:cNvSpPr/>
                  <p:nvPr/>
                </p:nvSpPr>
                <p:spPr>
                  <a:xfrm>
                    <a:off x="1295636" y="2001252"/>
                    <a:ext cx="377458" cy="570499"/>
                  </a:xfrm>
                  <a:custGeom>
                    <a:avLst/>
                    <a:gdLst>
                      <a:gd name="connsiteX0" fmla="*/ 0 w 662940"/>
                      <a:gd name="connsiteY0" fmla="*/ 1028700 h 1028700"/>
                      <a:gd name="connsiteX1" fmla="*/ 445770 w 662940"/>
                      <a:gd name="connsiteY1" fmla="*/ 514350 h 1028700"/>
                      <a:gd name="connsiteX2" fmla="*/ 662940 w 662940"/>
                      <a:gd name="connsiteY2" fmla="*/ 0 h 10287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662940" h="1028700">
                        <a:moveTo>
                          <a:pt x="0" y="1028700"/>
                        </a:moveTo>
                        <a:cubicBezTo>
                          <a:pt x="167640" y="857250"/>
                          <a:pt x="335280" y="685800"/>
                          <a:pt x="445770" y="514350"/>
                        </a:cubicBezTo>
                        <a:cubicBezTo>
                          <a:pt x="556260" y="342900"/>
                          <a:pt x="643890" y="93345"/>
                          <a:pt x="662940" y="0"/>
                        </a:cubicBezTo>
                      </a:path>
                    </a:pathLst>
                  </a:custGeom>
                  <a:noFill/>
                  <a:ln>
                    <a:solidFill>
                      <a:schemeClr val="tx2"/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hu-HU" dirty="0"/>
                  </a:p>
                </p:txBody>
              </p:sp>
              <p:sp>
                <p:nvSpPr>
                  <p:cNvPr id="48" name="Szövegdoboz 47"/>
                  <p:cNvSpPr txBox="1"/>
                  <p:nvPr/>
                </p:nvSpPr>
                <p:spPr>
                  <a:xfrm rot="18336426">
                    <a:off x="1477861" y="2520713"/>
                    <a:ext cx="1418052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000" b="1" dirty="0" smtClean="0"/>
                      <a:t>Competitive auth.</a:t>
                    </a:r>
                    <a:endParaRPr lang="hu-HU" sz="1000" b="1" dirty="0"/>
                  </a:p>
                </p:txBody>
              </p:sp>
            </p:grpSp>
            <p:sp>
              <p:nvSpPr>
                <p:cNvPr id="43" name="Szövegdoboz 42"/>
                <p:cNvSpPr txBox="1"/>
                <p:nvPr/>
              </p:nvSpPr>
              <p:spPr>
                <a:xfrm>
                  <a:off x="899592" y="2418442"/>
                  <a:ext cx="288032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endParaRPr lang="hu-HU" b="1" dirty="0"/>
                </a:p>
              </p:txBody>
            </p:sp>
          </p:grpSp>
          <p:sp>
            <p:nvSpPr>
              <p:cNvPr id="24" name="Szövegdoboz 23"/>
              <p:cNvSpPr txBox="1"/>
              <p:nvPr/>
            </p:nvSpPr>
            <p:spPr>
              <a:xfrm rot="19180302">
                <a:off x="980436" y="2105541"/>
                <a:ext cx="713884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b="1" dirty="0" smtClean="0"/>
                  <a:t>Lib. </a:t>
                </a:r>
                <a:r>
                  <a:rPr lang="en-US" sz="1000" b="1" dirty="0" err="1" smtClean="0"/>
                  <a:t>dem.</a:t>
                </a:r>
                <a:endParaRPr lang="hu-HU" sz="1000" b="1" dirty="0"/>
              </a:p>
            </p:txBody>
          </p:sp>
          <p:sp>
            <p:nvSpPr>
              <p:cNvPr id="25" name="Szabadkézi sokszög 24"/>
              <p:cNvSpPr/>
              <p:nvPr/>
            </p:nvSpPr>
            <p:spPr>
              <a:xfrm>
                <a:off x="1656260" y="2073258"/>
                <a:ext cx="575771" cy="1074555"/>
              </a:xfrm>
              <a:custGeom>
                <a:avLst/>
                <a:gdLst>
                  <a:gd name="connsiteX0" fmla="*/ 0 w 662940"/>
                  <a:gd name="connsiteY0" fmla="*/ 1028700 h 1028700"/>
                  <a:gd name="connsiteX1" fmla="*/ 445770 w 662940"/>
                  <a:gd name="connsiteY1" fmla="*/ 514350 h 1028700"/>
                  <a:gd name="connsiteX2" fmla="*/ 662940 w 662940"/>
                  <a:gd name="connsiteY2" fmla="*/ 0 h 1028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>
                <a:solidFill>
                  <a:schemeClr val="tx2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 dirty="0"/>
              </a:p>
            </p:txBody>
          </p:sp>
          <p:sp>
            <p:nvSpPr>
              <p:cNvPr id="27" name="Szabadkézi sokszög 26"/>
              <p:cNvSpPr/>
              <p:nvPr/>
            </p:nvSpPr>
            <p:spPr>
              <a:xfrm flipV="1">
                <a:off x="2843808" y="2067691"/>
                <a:ext cx="72592" cy="883671"/>
              </a:xfrm>
              <a:custGeom>
                <a:avLst/>
                <a:gdLst>
                  <a:gd name="connsiteX0" fmla="*/ 996860 w 996860"/>
                  <a:gd name="connsiteY0" fmla="*/ 0 h 1531345"/>
                  <a:gd name="connsiteX1" fmla="*/ 368898 w 996860"/>
                  <a:gd name="connsiteY1" fmla="*/ 760164 h 1531345"/>
                  <a:gd name="connsiteX2" fmla="*/ 16358 w 996860"/>
                  <a:gd name="connsiteY2" fmla="*/ 1531345 h 15313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96860" h="1531345">
                    <a:moveTo>
                      <a:pt x="996860" y="0"/>
                    </a:moveTo>
                    <a:cubicBezTo>
                      <a:pt x="764587" y="252470"/>
                      <a:pt x="532315" y="504940"/>
                      <a:pt x="368898" y="760164"/>
                    </a:cubicBezTo>
                    <a:cubicBezTo>
                      <a:pt x="205481" y="1015388"/>
                      <a:pt x="-69941" y="1474424"/>
                      <a:pt x="16358" y="1531345"/>
                    </a:cubicBezTo>
                  </a:path>
                </a:pathLst>
              </a:custGeom>
              <a:noFill/>
              <a:ln>
                <a:solidFill>
                  <a:schemeClr val="tx2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37" name="Szövegdoboz 36"/>
              <p:cNvSpPr txBox="1"/>
              <p:nvPr/>
            </p:nvSpPr>
            <p:spPr>
              <a:xfrm rot="18651147">
                <a:off x="1271015" y="2297321"/>
                <a:ext cx="1100547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b="1" dirty="0" smtClean="0"/>
                  <a:t>Electoral </a:t>
                </a:r>
                <a:r>
                  <a:rPr lang="en-US" sz="1000" b="1" dirty="0" err="1" smtClean="0"/>
                  <a:t>dem.</a:t>
                </a:r>
                <a:endParaRPr lang="hu-HU" sz="1000" b="1" dirty="0"/>
              </a:p>
            </p:txBody>
          </p:sp>
          <p:sp>
            <p:nvSpPr>
              <p:cNvPr id="38" name="Szabadkézi sokszög 37"/>
              <p:cNvSpPr/>
              <p:nvPr/>
            </p:nvSpPr>
            <p:spPr>
              <a:xfrm>
                <a:off x="1944292" y="2067156"/>
                <a:ext cx="684075" cy="1440697"/>
              </a:xfrm>
              <a:custGeom>
                <a:avLst/>
                <a:gdLst>
                  <a:gd name="connsiteX0" fmla="*/ 0 w 662940"/>
                  <a:gd name="connsiteY0" fmla="*/ 1028700 h 1028700"/>
                  <a:gd name="connsiteX1" fmla="*/ 445770 w 662940"/>
                  <a:gd name="connsiteY1" fmla="*/ 514350 h 1028700"/>
                  <a:gd name="connsiteX2" fmla="*/ 662940 w 662940"/>
                  <a:gd name="connsiteY2" fmla="*/ 0 h 1028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>
                <a:solidFill>
                  <a:schemeClr val="tx2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 dirty="0"/>
              </a:p>
            </p:txBody>
          </p:sp>
        </p:grpSp>
        <p:sp>
          <p:nvSpPr>
            <p:cNvPr id="51" name="Szövegdoboz 50"/>
            <p:cNvSpPr txBox="1"/>
            <p:nvPr/>
          </p:nvSpPr>
          <p:spPr>
            <a:xfrm rot="17826834">
              <a:off x="1940991" y="2961780"/>
              <a:ext cx="118871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Hegemonic auth.</a:t>
              </a:r>
              <a:endParaRPr lang="hu-HU" sz="1000" b="1" dirty="0"/>
            </a:p>
          </p:txBody>
        </p:sp>
        <p:sp>
          <p:nvSpPr>
            <p:cNvPr id="52" name="Szövegdoboz 51"/>
            <p:cNvSpPr txBox="1"/>
            <p:nvPr/>
          </p:nvSpPr>
          <p:spPr>
            <a:xfrm rot="17923478">
              <a:off x="2818873" y="2095501"/>
              <a:ext cx="57485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Closed auth.</a:t>
              </a:r>
              <a:endParaRPr lang="hu-HU" sz="1000" b="1" dirty="0"/>
            </a:p>
          </p:txBody>
        </p:sp>
      </p:grpSp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40147"/>
              </p:ext>
            </p:extLst>
          </p:nvPr>
        </p:nvGraphicFramePr>
        <p:xfrm>
          <a:off x="4355974" y="1365462"/>
          <a:ext cx="4788025" cy="3226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7605"/>
                <a:gridCol w="770589"/>
                <a:gridCol w="936104"/>
                <a:gridCol w="936104"/>
                <a:gridCol w="1187623"/>
              </a:tblGrid>
              <a:tr h="517241">
                <a:tc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 anchor="ctr"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Multi-party</a:t>
                      </a:r>
                      <a:r>
                        <a:rPr lang="en-US" sz="1200" b="1" baseline="0" dirty="0" smtClean="0"/>
                        <a:t> elections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Opposition can win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Free and fair election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Competing for constitutionally limited power</a:t>
                      </a:r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Liberal democracy</a:t>
                      </a:r>
                      <a:endParaRPr lang="hu-HU" sz="12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Electoral democracy</a:t>
                      </a:r>
                      <a:endParaRPr lang="hu-HU" sz="12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Competitive </a:t>
                      </a:r>
                      <a:r>
                        <a:rPr lang="en-US" sz="1200" b="1" i="1" dirty="0" err="1" smtClean="0"/>
                        <a:t>authorit</a:t>
                      </a:r>
                      <a:r>
                        <a:rPr lang="en-US" sz="1200" b="1" i="1" dirty="0" smtClean="0"/>
                        <a:t>.</a:t>
                      </a:r>
                      <a:endParaRPr lang="hu-HU" sz="12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Hegemonic</a:t>
                      </a:r>
                      <a:r>
                        <a:rPr lang="en-US" sz="1200" b="1" i="1" baseline="0" dirty="0" smtClean="0"/>
                        <a:t> </a:t>
                      </a:r>
                      <a:r>
                        <a:rPr lang="en-US" sz="1200" b="1" i="1" baseline="0" dirty="0" err="1" smtClean="0"/>
                        <a:t>authorit</a:t>
                      </a:r>
                      <a:r>
                        <a:rPr lang="en-US" sz="1200" b="1" i="1" baseline="0" dirty="0" smtClean="0"/>
                        <a:t>.</a:t>
                      </a:r>
                      <a:endParaRPr lang="hu-HU" sz="12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Closed </a:t>
                      </a:r>
                      <a:r>
                        <a:rPr lang="en-US" sz="1200" b="1" i="1" dirty="0" err="1" smtClean="0"/>
                        <a:t>authorit</a:t>
                      </a:r>
                      <a:r>
                        <a:rPr lang="en-US" sz="1200" b="1" i="1" dirty="0" smtClean="0"/>
                        <a:t>.</a:t>
                      </a:r>
                      <a:endParaRPr lang="hu-HU" sz="12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12" name="Csoportba foglalás 11"/>
          <p:cNvGrpSpPr/>
          <p:nvPr/>
        </p:nvGrpSpPr>
        <p:grpSpPr>
          <a:xfrm>
            <a:off x="1192778" y="2139702"/>
            <a:ext cx="2011070" cy="1368152"/>
            <a:chOff x="1192778" y="2139702"/>
            <a:chExt cx="2011070" cy="1368152"/>
          </a:xfrm>
        </p:grpSpPr>
        <p:grpSp>
          <p:nvGrpSpPr>
            <p:cNvPr id="35" name="Csoportba foglalás 34"/>
            <p:cNvGrpSpPr/>
            <p:nvPr/>
          </p:nvGrpSpPr>
          <p:grpSpPr>
            <a:xfrm>
              <a:off x="1192778" y="2139702"/>
              <a:ext cx="2011070" cy="1152128"/>
              <a:chOff x="1192778" y="2139702"/>
              <a:chExt cx="2011070" cy="1152128"/>
            </a:xfrm>
          </p:grpSpPr>
          <p:sp>
            <p:nvSpPr>
              <p:cNvPr id="21" name="Oval 12"/>
              <p:cNvSpPr/>
              <p:nvPr/>
            </p:nvSpPr>
            <p:spPr>
              <a:xfrm>
                <a:off x="3059832" y="2139702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12"/>
              <p:cNvSpPr/>
              <p:nvPr/>
            </p:nvSpPr>
            <p:spPr>
              <a:xfrm>
                <a:off x="2915816" y="2499742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12"/>
              <p:cNvSpPr/>
              <p:nvPr/>
            </p:nvSpPr>
            <p:spPr>
              <a:xfrm>
                <a:off x="1192778" y="2276415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12"/>
              <p:cNvSpPr/>
              <p:nvPr/>
            </p:nvSpPr>
            <p:spPr>
              <a:xfrm>
                <a:off x="1619672" y="2643758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12"/>
              <p:cNvSpPr/>
              <p:nvPr/>
            </p:nvSpPr>
            <p:spPr>
              <a:xfrm>
                <a:off x="1331640" y="2643758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12"/>
              <p:cNvSpPr/>
              <p:nvPr/>
            </p:nvSpPr>
            <p:spPr>
              <a:xfrm>
                <a:off x="1691680" y="3147814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1" name="Straight Arrow Connector 21"/>
              <p:cNvCxnSpPr>
                <a:stCxn id="21" idx="3"/>
                <a:endCxn id="22" idx="0"/>
              </p:cNvCxnSpPr>
              <p:nvPr/>
            </p:nvCxnSpPr>
            <p:spPr>
              <a:xfrm flipH="1">
                <a:off x="2987824" y="2262627"/>
                <a:ext cx="93099" cy="237115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21"/>
              <p:cNvCxnSpPr>
                <a:stCxn id="22" idx="2"/>
                <a:endCxn id="23" idx="7"/>
              </p:cNvCxnSpPr>
              <p:nvPr/>
            </p:nvCxnSpPr>
            <p:spPr>
              <a:xfrm flipH="1" flipV="1">
                <a:off x="1315703" y="2297506"/>
                <a:ext cx="1600113" cy="274244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21"/>
              <p:cNvCxnSpPr>
                <a:stCxn id="23" idx="5"/>
                <a:endCxn id="26" idx="1"/>
              </p:cNvCxnSpPr>
              <p:nvPr/>
            </p:nvCxnSpPr>
            <p:spPr>
              <a:xfrm>
                <a:off x="1315703" y="2399340"/>
                <a:ext cx="325060" cy="265509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21"/>
              <p:cNvCxnSpPr>
                <a:stCxn id="26" idx="2"/>
                <a:endCxn id="28" idx="6"/>
              </p:cNvCxnSpPr>
              <p:nvPr/>
            </p:nvCxnSpPr>
            <p:spPr>
              <a:xfrm flipH="1">
                <a:off x="1475656" y="2715766"/>
                <a:ext cx="144016" cy="0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21"/>
              <p:cNvCxnSpPr>
                <a:stCxn id="28" idx="4"/>
                <a:endCxn id="30" idx="1"/>
              </p:cNvCxnSpPr>
              <p:nvPr/>
            </p:nvCxnSpPr>
            <p:spPr>
              <a:xfrm>
                <a:off x="1403648" y="2787774"/>
                <a:ext cx="309123" cy="381131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Oval 12"/>
            <p:cNvSpPr/>
            <p:nvPr/>
          </p:nvSpPr>
          <p:spPr>
            <a:xfrm>
              <a:off x="1907704" y="3363838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Arrow Connector 21"/>
            <p:cNvCxnSpPr>
              <a:stCxn id="30" idx="5"/>
              <a:endCxn id="36" idx="1"/>
            </p:cNvCxnSpPr>
            <p:nvPr/>
          </p:nvCxnSpPr>
          <p:spPr>
            <a:xfrm>
              <a:off x="1814605" y="3270739"/>
              <a:ext cx="114190" cy="114190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1350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en-US" sz="3200" b="1" dirty="0"/>
              <a:t>Limited nature</a:t>
            </a:r>
            <a:endParaRPr lang="hu-HU" sz="3200" b="1" dirty="0"/>
          </a:p>
        </p:txBody>
      </p:sp>
      <p:grpSp>
        <p:nvGrpSpPr>
          <p:cNvPr id="4" name="Csoportba foglalás 2"/>
          <p:cNvGrpSpPr/>
          <p:nvPr/>
        </p:nvGrpSpPr>
        <p:grpSpPr>
          <a:xfrm>
            <a:off x="-756592" y="576064"/>
            <a:ext cx="5832648" cy="4587974"/>
            <a:chOff x="3816000" y="576000"/>
            <a:chExt cx="5832648" cy="4587974"/>
          </a:xfrm>
        </p:grpSpPr>
        <p:grpSp>
          <p:nvGrpSpPr>
            <p:cNvPr id="5" name="Csoportba foglalás 36"/>
            <p:cNvGrpSpPr/>
            <p:nvPr/>
          </p:nvGrpSpPr>
          <p:grpSpPr>
            <a:xfrm>
              <a:off x="3816000" y="576000"/>
              <a:ext cx="5832648" cy="4587974"/>
              <a:chOff x="3923928" y="2088232"/>
              <a:chExt cx="5832648" cy="4587974"/>
            </a:xfrm>
          </p:grpSpPr>
          <p:grpSp>
            <p:nvGrpSpPr>
              <p:cNvPr id="7" name="Csoportba foglalás 37"/>
              <p:cNvGrpSpPr/>
              <p:nvPr/>
            </p:nvGrpSpPr>
            <p:grpSpPr>
              <a:xfrm>
                <a:off x="3923928" y="2088232"/>
                <a:ext cx="5832648" cy="4587974"/>
                <a:chOff x="3851920" y="504057"/>
                <a:chExt cx="5832648" cy="4587974"/>
              </a:xfrm>
            </p:grpSpPr>
            <p:graphicFrame>
              <p:nvGraphicFramePr>
                <p:cNvPr id="40" name="Tartalom helye 4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3390516517"/>
                    </p:ext>
                  </p:extLst>
                </p:nvPr>
              </p:nvGraphicFramePr>
              <p:xfrm>
                <a:off x="3851920" y="504057"/>
                <a:ext cx="5832648" cy="4587974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3" r:lo="rId4" r:qs="rId5" r:cs="rId6"/>
                </a:graphicData>
              </a:graphic>
            </p:graphicFrame>
            <p:sp>
              <p:nvSpPr>
                <p:cNvPr id="41" name="Szabadkézi sokszög 40"/>
                <p:cNvSpPr/>
                <p:nvPr/>
              </p:nvSpPr>
              <p:spPr>
                <a:xfrm>
                  <a:off x="7308304" y="1995685"/>
                  <a:ext cx="360040" cy="549209"/>
                </a:xfrm>
                <a:custGeom>
                  <a:avLst/>
                  <a:gdLst>
                    <a:gd name="connsiteX0" fmla="*/ 468630 w 468630"/>
                    <a:gd name="connsiteY0" fmla="*/ 1085850 h 1085850"/>
                    <a:gd name="connsiteX1" fmla="*/ 114300 w 468630"/>
                    <a:gd name="connsiteY1" fmla="*/ 468630 h 1085850"/>
                    <a:gd name="connsiteX2" fmla="*/ 0 w 468630"/>
                    <a:gd name="connsiteY2" fmla="*/ 0 h 10858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468630" h="1085850">
                      <a:moveTo>
                        <a:pt x="468630" y="1085850"/>
                      </a:moveTo>
                      <a:cubicBezTo>
                        <a:pt x="330517" y="867727"/>
                        <a:pt x="192405" y="649605"/>
                        <a:pt x="114300" y="468630"/>
                      </a:cubicBezTo>
                      <a:cubicBezTo>
                        <a:pt x="36195" y="287655"/>
                        <a:pt x="19050" y="78105"/>
                        <a:pt x="0" y="0"/>
                      </a:cubicBezTo>
                    </a:path>
                  </a:pathLst>
                </a:custGeom>
                <a:noFill/>
                <a:ln>
                  <a:solidFill>
                    <a:schemeClr val="tx2"/>
                  </a:solidFill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hu-HU"/>
                </a:p>
              </p:txBody>
            </p:sp>
            <p:sp>
              <p:nvSpPr>
                <p:cNvPr id="43" name="Szövegdoboz 42"/>
                <p:cNvSpPr txBox="1"/>
                <p:nvPr/>
              </p:nvSpPr>
              <p:spPr>
                <a:xfrm>
                  <a:off x="7308304" y="1995686"/>
                  <a:ext cx="900016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b="1" dirty="0" smtClean="0"/>
                    <a:t>Totalitarian</a:t>
                  </a:r>
                  <a:endParaRPr lang="hu-HU" sz="1000" b="1" dirty="0"/>
                </a:p>
              </p:txBody>
            </p:sp>
            <p:sp>
              <p:nvSpPr>
                <p:cNvPr id="44" name="Szövegdoboz 43"/>
                <p:cNvSpPr txBox="1"/>
                <p:nvPr/>
              </p:nvSpPr>
              <p:spPr>
                <a:xfrm>
                  <a:off x="5688040" y="2094181"/>
                  <a:ext cx="936104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hu-HU" sz="1000" b="1" dirty="0" smtClean="0"/>
                    <a:t>Limited</a:t>
                  </a:r>
                  <a:endParaRPr lang="hu-HU" sz="1000" b="1" dirty="0"/>
                </a:p>
              </p:txBody>
            </p:sp>
            <p:sp>
              <p:nvSpPr>
                <p:cNvPr id="45" name="Szövegdoboz 44"/>
                <p:cNvSpPr txBox="1"/>
                <p:nvPr/>
              </p:nvSpPr>
              <p:spPr>
                <a:xfrm>
                  <a:off x="6361431" y="2787774"/>
                  <a:ext cx="1198817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hu-HU" sz="1000" b="1" dirty="0" err="1" smtClean="0"/>
                    <a:t>Unconstrained</a:t>
                  </a:r>
                  <a:endParaRPr lang="hu-HU" sz="1050" b="1" dirty="0"/>
                </a:p>
              </p:txBody>
            </p:sp>
          </p:grpSp>
          <p:sp>
            <p:nvSpPr>
              <p:cNvPr id="39" name="Szövegdoboz 38"/>
              <p:cNvSpPr txBox="1"/>
              <p:nvPr/>
            </p:nvSpPr>
            <p:spPr>
              <a:xfrm>
                <a:off x="5340743" y="2510988"/>
                <a:ext cx="331236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hu-HU" b="1" dirty="0"/>
              </a:p>
            </p:txBody>
          </p:sp>
        </p:grpSp>
        <p:sp>
          <p:nvSpPr>
            <p:cNvPr id="50" name="Szabadkézi sokszög 49"/>
            <p:cNvSpPr/>
            <p:nvPr/>
          </p:nvSpPr>
          <p:spPr>
            <a:xfrm>
              <a:off x="6156176" y="2037644"/>
              <a:ext cx="504056" cy="1152000"/>
            </a:xfrm>
            <a:custGeom>
              <a:avLst/>
              <a:gdLst>
                <a:gd name="connsiteX0" fmla="*/ 0 w 662940"/>
                <a:gd name="connsiteY0" fmla="*/ 1028700 h 1028700"/>
                <a:gd name="connsiteX1" fmla="*/ 445770 w 662940"/>
                <a:gd name="connsiteY1" fmla="*/ 514350 h 1028700"/>
                <a:gd name="connsiteX2" fmla="*/ 662940 w 662940"/>
                <a:gd name="connsiteY2" fmla="*/ 0 h 102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>
              <a:solidFill>
                <a:schemeClr val="tx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aphicFrame>
        <p:nvGraphicFramePr>
          <p:cNvPr id="13" name="Táblázat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827322"/>
              </p:ext>
            </p:extLst>
          </p:nvPr>
        </p:nvGraphicFramePr>
        <p:xfrm>
          <a:off x="4355974" y="1565219"/>
          <a:ext cx="4680522" cy="25862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2279"/>
                <a:gridCol w="1486075"/>
                <a:gridCol w="1512168"/>
              </a:tblGrid>
              <a:tr h="517241">
                <a:tc rowSpan="2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 anchor="ctr"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Power monopoly</a:t>
                      </a:r>
                      <a:r>
                        <a:rPr lang="en-US" sz="1200" b="1" baseline="0" dirty="0" smtClean="0"/>
                        <a:t> (dominance) of the ruling elite in…</a:t>
                      </a:r>
                      <a:endParaRPr lang="hu-HU" sz="12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 anchor="ctr"/>
                </a:tc>
              </a:tr>
              <a:tr h="517241">
                <a:tc v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 anchor="ctr"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the sphere of governance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the sphere of economy</a:t>
                      </a:r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Limited</a:t>
                      </a:r>
                      <a:endParaRPr lang="hu-HU" sz="12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Unconstrained</a:t>
                      </a:r>
                      <a:endParaRPr lang="hu-HU" sz="12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Totalitarian</a:t>
                      </a:r>
                      <a:endParaRPr lang="hu-HU" sz="12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29" name="Csoportba foglalás 28"/>
          <p:cNvGrpSpPr/>
          <p:nvPr/>
        </p:nvGrpSpPr>
        <p:grpSpPr>
          <a:xfrm>
            <a:off x="1192778" y="2139702"/>
            <a:ext cx="2011070" cy="1368152"/>
            <a:chOff x="1192778" y="2139702"/>
            <a:chExt cx="2011070" cy="1368152"/>
          </a:xfrm>
        </p:grpSpPr>
        <p:grpSp>
          <p:nvGrpSpPr>
            <p:cNvPr id="30" name="Csoportba foglalás 29"/>
            <p:cNvGrpSpPr/>
            <p:nvPr/>
          </p:nvGrpSpPr>
          <p:grpSpPr>
            <a:xfrm>
              <a:off x="1192778" y="2139702"/>
              <a:ext cx="2011070" cy="1152128"/>
              <a:chOff x="1192778" y="2139702"/>
              <a:chExt cx="2011070" cy="1152128"/>
            </a:xfrm>
          </p:grpSpPr>
          <p:sp>
            <p:nvSpPr>
              <p:cNvPr id="33" name="Oval 12"/>
              <p:cNvSpPr/>
              <p:nvPr/>
            </p:nvSpPr>
            <p:spPr>
              <a:xfrm>
                <a:off x="3059832" y="2139702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12"/>
              <p:cNvSpPr/>
              <p:nvPr/>
            </p:nvSpPr>
            <p:spPr>
              <a:xfrm>
                <a:off x="2915816" y="2499742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12"/>
              <p:cNvSpPr/>
              <p:nvPr/>
            </p:nvSpPr>
            <p:spPr>
              <a:xfrm>
                <a:off x="1192778" y="2276415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12"/>
              <p:cNvSpPr/>
              <p:nvPr/>
            </p:nvSpPr>
            <p:spPr>
              <a:xfrm>
                <a:off x="1619672" y="2643758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12"/>
              <p:cNvSpPr/>
              <p:nvPr/>
            </p:nvSpPr>
            <p:spPr>
              <a:xfrm>
                <a:off x="1331640" y="2643758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12"/>
              <p:cNvSpPr/>
              <p:nvPr/>
            </p:nvSpPr>
            <p:spPr>
              <a:xfrm>
                <a:off x="1691680" y="3147814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2" name="Straight Arrow Connector 21"/>
              <p:cNvCxnSpPr>
                <a:stCxn id="33" idx="3"/>
                <a:endCxn id="34" idx="0"/>
              </p:cNvCxnSpPr>
              <p:nvPr/>
            </p:nvCxnSpPr>
            <p:spPr>
              <a:xfrm flipH="1">
                <a:off x="2987824" y="2262627"/>
                <a:ext cx="93099" cy="237115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21"/>
              <p:cNvCxnSpPr>
                <a:stCxn id="34" idx="2"/>
                <a:endCxn id="35" idx="7"/>
              </p:cNvCxnSpPr>
              <p:nvPr/>
            </p:nvCxnSpPr>
            <p:spPr>
              <a:xfrm flipH="1" flipV="1">
                <a:off x="1315703" y="2297506"/>
                <a:ext cx="1600113" cy="274244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21"/>
              <p:cNvCxnSpPr>
                <a:stCxn id="35" idx="5"/>
                <a:endCxn id="36" idx="1"/>
              </p:cNvCxnSpPr>
              <p:nvPr/>
            </p:nvCxnSpPr>
            <p:spPr>
              <a:xfrm>
                <a:off x="1315703" y="2399340"/>
                <a:ext cx="325060" cy="265509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Arrow Connector 21"/>
              <p:cNvCxnSpPr>
                <a:stCxn id="36" idx="2"/>
                <a:endCxn id="37" idx="6"/>
              </p:cNvCxnSpPr>
              <p:nvPr/>
            </p:nvCxnSpPr>
            <p:spPr>
              <a:xfrm flipH="1">
                <a:off x="1475656" y="2715766"/>
                <a:ext cx="144016" cy="0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21"/>
              <p:cNvCxnSpPr>
                <a:stCxn id="37" idx="4"/>
                <a:endCxn id="38" idx="1"/>
              </p:cNvCxnSpPr>
              <p:nvPr/>
            </p:nvCxnSpPr>
            <p:spPr>
              <a:xfrm>
                <a:off x="1403648" y="2787774"/>
                <a:ext cx="309123" cy="381131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" name="Oval 12"/>
            <p:cNvSpPr/>
            <p:nvPr/>
          </p:nvSpPr>
          <p:spPr>
            <a:xfrm>
              <a:off x="1907704" y="3363838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Arrow Connector 21"/>
            <p:cNvCxnSpPr>
              <a:stCxn id="38" idx="5"/>
              <a:endCxn id="31" idx="1"/>
            </p:cNvCxnSpPr>
            <p:nvPr/>
          </p:nvCxnSpPr>
          <p:spPr>
            <a:xfrm>
              <a:off x="1814605" y="3270739"/>
              <a:ext cx="114190" cy="114190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0684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3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err="1"/>
              <a:t>Pluralism</a:t>
            </a:r>
            <a:r>
              <a:rPr lang="hu-HU" sz="3200" b="1" dirty="0"/>
              <a:t> of </a:t>
            </a:r>
            <a:r>
              <a:rPr lang="hu-HU" sz="3200" b="1" dirty="0" err="1"/>
              <a:t>power</a:t>
            </a:r>
            <a:r>
              <a:rPr lang="hu-HU" sz="3200" b="1" dirty="0"/>
              <a:t> </a:t>
            </a:r>
            <a:r>
              <a:rPr lang="hu-HU" sz="3200" b="1" dirty="0" err="1"/>
              <a:t>networks</a:t>
            </a:r>
            <a:endParaRPr lang="hu-HU" sz="3200" b="1" dirty="0"/>
          </a:p>
        </p:txBody>
      </p:sp>
      <p:grpSp>
        <p:nvGrpSpPr>
          <p:cNvPr id="5" name="Csoportba foglalás 4"/>
          <p:cNvGrpSpPr/>
          <p:nvPr/>
        </p:nvGrpSpPr>
        <p:grpSpPr>
          <a:xfrm>
            <a:off x="-756592" y="576064"/>
            <a:ext cx="5832648" cy="4587974"/>
            <a:chOff x="-612576" y="1995214"/>
            <a:chExt cx="5832648" cy="4587974"/>
          </a:xfrm>
        </p:grpSpPr>
        <p:grpSp>
          <p:nvGrpSpPr>
            <p:cNvPr id="6" name="Csoportba foglalás 16"/>
            <p:cNvGrpSpPr/>
            <p:nvPr/>
          </p:nvGrpSpPr>
          <p:grpSpPr>
            <a:xfrm>
              <a:off x="-612576" y="1995214"/>
              <a:ext cx="5832648" cy="4587974"/>
              <a:chOff x="-684584" y="504057"/>
              <a:chExt cx="5832648" cy="4587974"/>
            </a:xfrm>
          </p:grpSpPr>
          <p:graphicFrame>
            <p:nvGraphicFramePr>
              <p:cNvPr id="18" name="Tartalom helye 4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905224408"/>
                  </p:ext>
                </p:extLst>
              </p:nvPr>
            </p:nvGraphicFramePr>
            <p:xfrm>
              <a:off x="-684584" y="504057"/>
              <a:ext cx="5832648" cy="458797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  <p:sp>
            <p:nvSpPr>
              <p:cNvPr id="19" name="Szabadkézi sokszög 18"/>
              <p:cNvSpPr/>
              <p:nvPr/>
            </p:nvSpPr>
            <p:spPr>
              <a:xfrm>
                <a:off x="1907120" y="1995687"/>
                <a:ext cx="144016" cy="1440160"/>
              </a:xfrm>
              <a:custGeom>
                <a:avLst/>
                <a:gdLst>
                  <a:gd name="connsiteX0" fmla="*/ 0 w 662940"/>
                  <a:gd name="connsiteY0" fmla="*/ 1028700 h 1028700"/>
                  <a:gd name="connsiteX1" fmla="*/ 445770 w 662940"/>
                  <a:gd name="connsiteY1" fmla="*/ 514350 h 1028700"/>
                  <a:gd name="connsiteX2" fmla="*/ 662940 w 662940"/>
                  <a:gd name="connsiteY2" fmla="*/ 0 h 1028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>
                <a:solidFill>
                  <a:schemeClr val="tx2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21" name="Szövegdoboz 20"/>
              <p:cNvSpPr txBox="1"/>
              <p:nvPr/>
            </p:nvSpPr>
            <p:spPr>
              <a:xfrm>
                <a:off x="1115032" y="2067694"/>
                <a:ext cx="108012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sz="1000" b="1" dirty="0" err="1" smtClean="0"/>
                  <a:t>Multi-pyramid</a:t>
                </a:r>
                <a:r>
                  <a:rPr lang="hu-HU" sz="1000" b="1" dirty="0" smtClean="0"/>
                  <a:t> </a:t>
                </a:r>
                <a:r>
                  <a:rPr lang="hu-HU" sz="1000" b="1" dirty="0" err="1" smtClean="0"/>
                  <a:t>power</a:t>
                </a:r>
                <a:r>
                  <a:rPr lang="hu-HU" sz="1000" b="1" dirty="0" smtClean="0"/>
                  <a:t> </a:t>
                </a:r>
                <a:r>
                  <a:rPr lang="hu-HU" sz="1000" b="1" dirty="0" err="1" smtClean="0"/>
                  <a:t>network</a:t>
                </a:r>
                <a:endParaRPr lang="hu-HU" sz="1000" b="1" dirty="0"/>
              </a:p>
            </p:txBody>
          </p:sp>
          <p:sp>
            <p:nvSpPr>
              <p:cNvPr id="23" name="Szövegdoboz 22"/>
              <p:cNvSpPr txBox="1"/>
              <p:nvPr/>
            </p:nvSpPr>
            <p:spPr>
              <a:xfrm>
                <a:off x="2051136" y="2499743"/>
                <a:ext cx="108012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sz="1000" b="1" dirty="0" err="1" smtClean="0"/>
                  <a:t>Single-pyramid</a:t>
                </a:r>
                <a:r>
                  <a:rPr lang="hu-HU" sz="1000" b="1" dirty="0" smtClean="0"/>
                  <a:t> </a:t>
                </a:r>
                <a:r>
                  <a:rPr lang="hu-HU" sz="1000" b="1" dirty="0" err="1" smtClean="0"/>
                  <a:t>power</a:t>
                </a:r>
                <a:r>
                  <a:rPr lang="hu-HU" sz="1000" b="1" dirty="0" smtClean="0"/>
                  <a:t> </a:t>
                </a:r>
                <a:r>
                  <a:rPr lang="hu-HU" sz="1000" b="1" dirty="0" err="1" smtClean="0"/>
                  <a:t>network</a:t>
                </a:r>
                <a:endParaRPr lang="hu-HU" sz="1000" b="1" dirty="0"/>
              </a:p>
            </p:txBody>
          </p:sp>
        </p:grpSp>
        <p:sp>
          <p:nvSpPr>
            <p:cNvPr id="9" name="Szövegdoboz 8"/>
            <p:cNvSpPr txBox="1"/>
            <p:nvPr/>
          </p:nvSpPr>
          <p:spPr>
            <a:xfrm>
              <a:off x="899592" y="2418442"/>
              <a:ext cx="32397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hu-HU" b="1" dirty="0"/>
            </a:p>
          </p:txBody>
        </p:sp>
      </p:grpSp>
      <p:graphicFrame>
        <p:nvGraphicFramePr>
          <p:cNvPr id="10" name="Tábláza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697266"/>
              </p:ext>
            </p:extLst>
          </p:nvPr>
        </p:nvGraphicFramePr>
        <p:xfrm>
          <a:off x="4355974" y="1669844"/>
          <a:ext cx="4788026" cy="1766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4"/>
                <a:gridCol w="3419872"/>
              </a:tblGrid>
              <a:tr h="517241">
                <a:tc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 anchor="ctr"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Presence of opposition</a:t>
                      </a:r>
                      <a:r>
                        <a:rPr lang="en-US" sz="1400" b="1" i="0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political/economic </a:t>
                      </a:r>
                      <a:r>
                        <a:rPr lang="en-US" sz="14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power network (with</a:t>
                      </a:r>
                      <a:r>
                        <a:rPr lang="en-US" sz="1400" b="1" i="0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winning chances and/or influence on governance)</a:t>
                      </a:r>
                      <a:endParaRPr lang="hu-HU" sz="105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Multi-pyramid</a:t>
                      </a:r>
                      <a:r>
                        <a:rPr lang="en-US" sz="1200" b="1" i="1" baseline="0" dirty="0" smtClean="0"/>
                        <a:t> power network</a:t>
                      </a:r>
                      <a:endParaRPr lang="hu-HU" sz="12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hu-HU" sz="1200" b="1" dirty="0"/>
                    </a:p>
                  </a:txBody>
                  <a:tcPr anchor="ctr"/>
                </a:tc>
              </a:tr>
              <a:tr h="517241"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Single-pyramid</a:t>
                      </a:r>
                      <a:r>
                        <a:rPr lang="en-US" sz="1200" b="1" i="1" baseline="0" dirty="0" smtClean="0"/>
                        <a:t> power network</a:t>
                      </a:r>
                      <a:endParaRPr lang="hu-HU" sz="12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sz="1200" b="1" dirty="0"/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27" name="Csoportba foglalás 26"/>
          <p:cNvGrpSpPr/>
          <p:nvPr/>
        </p:nvGrpSpPr>
        <p:grpSpPr>
          <a:xfrm>
            <a:off x="1192778" y="2139702"/>
            <a:ext cx="2011070" cy="1368152"/>
            <a:chOff x="1192778" y="2139702"/>
            <a:chExt cx="2011070" cy="1368152"/>
          </a:xfrm>
        </p:grpSpPr>
        <p:grpSp>
          <p:nvGrpSpPr>
            <p:cNvPr id="28" name="Csoportba foglalás 27"/>
            <p:cNvGrpSpPr/>
            <p:nvPr/>
          </p:nvGrpSpPr>
          <p:grpSpPr>
            <a:xfrm>
              <a:off x="1192778" y="2139702"/>
              <a:ext cx="2011070" cy="1152128"/>
              <a:chOff x="1192778" y="2139702"/>
              <a:chExt cx="2011070" cy="1152128"/>
            </a:xfrm>
          </p:grpSpPr>
          <p:sp>
            <p:nvSpPr>
              <p:cNvPr id="31" name="Oval 12"/>
              <p:cNvSpPr/>
              <p:nvPr/>
            </p:nvSpPr>
            <p:spPr>
              <a:xfrm>
                <a:off x="3059832" y="2139702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12"/>
              <p:cNvSpPr/>
              <p:nvPr/>
            </p:nvSpPr>
            <p:spPr>
              <a:xfrm>
                <a:off x="2915816" y="2499742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12"/>
              <p:cNvSpPr/>
              <p:nvPr/>
            </p:nvSpPr>
            <p:spPr>
              <a:xfrm>
                <a:off x="1192778" y="2276415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12"/>
              <p:cNvSpPr/>
              <p:nvPr/>
            </p:nvSpPr>
            <p:spPr>
              <a:xfrm>
                <a:off x="1619672" y="2643758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12"/>
              <p:cNvSpPr/>
              <p:nvPr/>
            </p:nvSpPr>
            <p:spPr>
              <a:xfrm>
                <a:off x="1331640" y="2643758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12"/>
              <p:cNvSpPr/>
              <p:nvPr/>
            </p:nvSpPr>
            <p:spPr>
              <a:xfrm>
                <a:off x="1691680" y="3147814"/>
                <a:ext cx="144016" cy="14401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7" name="Straight Arrow Connector 21"/>
              <p:cNvCxnSpPr>
                <a:stCxn id="31" idx="3"/>
                <a:endCxn id="32" idx="0"/>
              </p:cNvCxnSpPr>
              <p:nvPr/>
            </p:nvCxnSpPr>
            <p:spPr>
              <a:xfrm flipH="1">
                <a:off x="2987824" y="2262627"/>
                <a:ext cx="93099" cy="237115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21"/>
              <p:cNvCxnSpPr>
                <a:stCxn id="32" idx="2"/>
                <a:endCxn id="33" idx="7"/>
              </p:cNvCxnSpPr>
              <p:nvPr/>
            </p:nvCxnSpPr>
            <p:spPr>
              <a:xfrm flipH="1" flipV="1">
                <a:off x="1315703" y="2297506"/>
                <a:ext cx="1600113" cy="274244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21"/>
              <p:cNvCxnSpPr>
                <a:stCxn id="33" idx="5"/>
                <a:endCxn id="34" idx="1"/>
              </p:cNvCxnSpPr>
              <p:nvPr/>
            </p:nvCxnSpPr>
            <p:spPr>
              <a:xfrm>
                <a:off x="1315703" y="2399340"/>
                <a:ext cx="325060" cy="265509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21"/>
              <p:cNvCxnSpPr>
                <a:stCxn id="34" idx="2"/>
                <a:endCxn id="35" idx="6"/>
              </p:cNvCxnSpPr>
              <p:nvPr/>
            </p:nvCxnSpPr>
            <p:spPr>
              <a:xfrm flipH="1">
                <a:off x="1475656" y="2715766"/>
                <a:ext cx="144016" cy="0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21"/>
              <p:cNvCxnSpPr>
                <a:stCxn id="35" idx="4"/>
                <a:endCxn id="36" idx="1"/>
              </p:cNvCxnSpPr>
              <p:nvPr/>
            </p:nvCxnSpPr>
            <p:spPr>
              <a:xfrm>
                <a:off x="1403648" y="2787774"/>
                <a:ext cx="309123" cy="381131"/>
              </a:xfrm>
              <a:prstGeom prst="straightConnector1">
                <a:avLst/>
              </a:prstGeom>
              <a:ln w="1905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Oval 12"/>
            <p:cNvSpPr/>
            <p:nvPr/>
          </p:nvSpPr>
          <p:spPr>
            <a:xfrm>
              <a:off x="1907704" y="3363838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Arrow Connector 21"/>
            <p:cNvCxnSpPr>
              <a:stCxn id="36" idx="5"/>
              <a:endCxn id="29" idx="1"/>
            </p:cNvCxnSpPr>
            <p:nvPr/>
          </p:nvCxnSpPr>
          <p:spPr>
            <a:xfrm>
              <a:off x="1814605" y="3270739"/>
              <a:ext cx="114190" cy="114190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5133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1415</Words>
  <Application>Microsoft Office PowerPoint</Application>
  <PresentationFormat>Diavetítés a képernyőre (16:9 oldalarány)</PresentationFormat>
  <Paragraphs>381</Paragraphs>
  <Slides>21</Slides>
  <Notes>19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21</vt:i4>
      </vt:variant>
    </vt:vector>
  </HeadingPairs>
  <TitlesOfParts>
    <vt:vector size="22" baseType="lpstr">
      <vt:lpstr>Office-téma</vt:lpstr>
      <vt:lpstr>Typology of Post-Communist Regimes</vt:lpstr>
      <vt:lpstr>Basic premises of conceptualization</vt:lpstr>
      <vt:lpstr>János Kornai: Characteristics of Democracy, Autocracy, and Dictatorship (Primary features)</vt:lpstr>
      <vt:lpstr>János Kornai: Characteristics of Democracy, Autocracy, and Dictatorship (Secondary features)</vt:lpstr>
      <vt:lpstr>Interpretative Framework of Post-Communist Regimes</vt:lpstr>
      <vt:lpstr>Basic triangular framework (with the modelled trajectory of Hungary)</vt:lpstr>
      <vt:lpstr>Political regime</vt:lpstr>
      <vt:lpstr>Limited nature</vt:lpstr>
      <vt:lpstr>Pluralism of power networks</vt:lpstr>
      <vt:lpstr>Patronalism of rule</vt:lpstr>
      <vt:lpstr>Normativity of state regulations</vt:lpstr>
      <vt:lpstr>Formality of institutions</vt:lpstr>
      <vt:lpstr>Coordinating mechanism / dominant form of ownership</vt:lpstr>
      <vt:lpstr>Ideology</vt:lpstr>
      <vt:lpstr>Ruling party’s function</vt:lpstr>
      <vt:lpstr>Autonomy of civil society</vt:lpstr>
      <vt:lpstr>Corruption</vt:lpstr>
      <vt:lpstr>Modelled Trajectories of Post-Communist Regimes:  Russia</vt:lpstr>
      <vt:lpstr>Modelled Trajectories of Post-Communist Regimes:  Poland</vt:lpstr>
      <vt:lpstr>Modelled Trajectories of Post-Communist Regimes:  Romania</vt:lpstr>
      <vt:lpstr>Modelled Trajectories of Post-Communist Regimes:  China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Javítás</dc:title>
  <dc:creator>Magyar Bálint</dc:creator>
  <cp:lastModifiedBy>Anya</cp:lastModifiedBy>
  <cp:revision>138</cp:revision>
  <dcterms:created xsi:type="dcterms:W3CDTF">2018-10-22T10:01:22Z</dcterms:created>
  <dcterms:modified xsi:type="dcterms:W3CDTF">2019-01-25T07:33:11Z</dcterms:modified>
</cp:coreProperties>
</file>