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01" r:id="rId2"/>
    <p:sldId id="302" r:id="rId3"/>
    <p:sldId id="303" r:id="rId4"/>
    <p:sldId id="307" r:id="rId5"/>
    <p:sldId id="308" r:id="rId6"/>
    <p:sldId id="309" r:id="rId7"/>
    <p:sldId id="306" r:id="rId8"/>
    <p:sldId id="311" r:id="rId9"/>
    <p:sldId id="312" r:id="rId10"/>
    <p:sldId id="313" r:id="rId11"/>
    <p:sldId id="315" r:id="rId12"/>
    <p:sldId id="282" r:id="rId13"/>
    <p:sldId id="283" r:id="rId14"/>
    <p:sldId id="320" r:id="rId15"/>
    <p:sldId id="280" r:id="rId16"/>
    <p:sldId id="281" r:id="rId17"/>
    <p:sldId id="284" r:id="rId18"/>
    <p:sldId id="316" r:id="rId19"/>
    <p:sldId id="317" r:id="rId20"/>
    <p:sldId id="318" r:id="rId21"/>
    <p:sldId id="319" r:id="rId22"/>
  </p:sldIdLst>
  <p:sldSz cx="9144000" cy="5143500" type="screen16x9"/>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Világos stílus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Világos stílus 3 – 1. jelölőszín">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94" autoAdjust="0"/>
    <p:restoredTop sz="91903" autoAdjust="0"/>
  </p:normalViewPr>
  <p:slideViewPr>
    <p:cSldViewPr>
      <p:cViewPr varScale="1">
        <p:scale>
          <a:sx n="89" d="100"/>
          <a:sy n="89" d="100"/>
        </p:scale>
        <p:origin x="21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DF1B6C-BCD4-42B0-88F5-C5E258B8D2BC}" type="datetimeFigureOut">
              <a:rPr lang="hu-HU" smtClean="0"/>
              <a:pPr/>
              <a:t>2019.11.28.</a:t>
            </a:fld>
            <a:endParaRPr lang="hu-HU"/>
          </a:p>
        </p:txBody>
      </p:sp>
      <p:sp>
        <p:nvSpPr>
          <p:cNvPr id="4" name="Diakép hely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4A179-5995-42C8-A8DD-75973595F132}" type="slidenum">
              <a:rPr lang="hu-HU" smtClean="0"/>
              <a:pPr/>
              <a:t>‹#›</a:t>
            </a:fld>
            <a:endParaRPr lang="hu-HU"/>
          </a:p>
        </p:txBody>
      </p:sp>
    </p:spTree>
    <p:extLst>
      <p:ext uri="{BB962C8B-B14F-4D97-AF65-F5344CB8AC3E}">
        <p14:creationId xmlns:p14="http://schemas.microsoft.com/office/powerpoint/2010/main" val="324707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b="1" i="1" baseline="0" noProof="0" dirty="0" smtClean="0"/>
              <a:t>custom-tailored auction</a:t>
            </a:r>
            <a:endParaRPr lang="hu-HU" b="1" i="1" baseline="0" noProof="0" dirty="0" smtClean="0"/>
          </a:p>
          <a:p>
            <a:r>
              <a:rPr lang="hu-HU" b="1" i="1" baseline="0" noProof="0" dirty="0" smtClean="0"/>
              <a:t>EU korrupciós tanulmány!</a:t>
            </a:r>
            <a:endParaRPr lang="en-US" b="1" i="1" baseline="0" noProof="0" dirty="0" smtClean="0"/>
          </a:p>
        </p:txBody>
      </p:sp>
      <p:sp>
        <p:nvSpPr>
          <p:cNvPr id="4" name="Dia számának helye 3"/>
          <p:cNvSpPr>
            <a:spLocks noGrp="1"/>
          </p:cNvSpPr>
          <p:nvPr>
            <p:ph type="sldNum" sz="quarter" idx="10"/>
          </p:nvPr>
        </p:nvSpPr>
        <p:spPr/>
        <p:txBody>
          <a:bodyPr/>
          <a:lstStyle/>
          <a:p>
            <a:fld id="{1854CF1B-70C8-40BB-8183-1B2286461483}" type="slidenum">
              <a:rPr lang="hu-HU" smtClean="0"/>
              <a:pPr/>
              <a:t>12</a:t>
            </a:fld>
            <a:endParaRPr lang="hu-HU"/>
          </a:p>
        </p:txBody>
      </p:sp>
    </p:spTree>
    <p:extLst>
      <p:ext uri="{BB962C8B-B14F-4D97-AF65-F5344CB8AC3E}">
        <p14:creationId xmlns:p14="http://schemas.microsoft.com/office/powerpoint/2010/main" val="1471926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Spontá</a:t>
            </a:r>
            <a:r>
              <a:rPr lang="en-US" baseline="0" dirty="0" err="1" smtClean="0"/>
              <a:t>n</a:t>
            </a:r>
            <a:r>
              <a:rPr lang="en-US" baseline="0" dirty="0" smtClean="0"/>
              <a:t> </a:t>
            </a:r>
            <a:r>
              <a:rPr lang="en-US" baseline="0" dirty="0" err="1" smtClean="0"/>
              <a:t>es</a:t>
            </a:r>
            <a:r>
              <a:rPr lang="en-US" baseline="0" dirty="0" smtClean="0"/>
              <a:t> </a:t>
            </a:r>
            <a:r>
              <a:rPr lang="en-US" baseline="0" dirty="0" err="1" smtClean="0"/>
              <a:t>iranyitott</a:t>
            </a:r>
            <a:r>
              <a:rPr lang="en-US" baseline="0" dirty="0" smtClean="0"/>
              <a:t> </a:t>
            </a:r>
            <a:r>
              <a:rPr lang="en-US" baseline="0" dirty="0" err="1" smtClean="0"/>
              <a:t>tengely</a:t>
            </a:r>
            <a:r>
              <a:rPr lang="en-US" baseline="0" dirty="0" smtClean="0"/>
              <a:t>, </a:t>
            </a:r>
            <a:r>
              <a:rPr lang="en-US" baseline="0" dirty="0" err="1" smtClean="0"/>
              <a:t>normativ</a:t>
            </a:r>
            <a:r>
              <a:rPr lang="en-US" baseline="0" dirty="0" smtClean="0"/>
              <a:t> </a:t>
            </a:r>
            <a:r>
              <a:rPr lang="en-US" baseline="0" dirty="0" err="1" smtClean="0"/>
              <a:t>es</a:t>
            </a:r>
            <a:r>
              <a:rPr lang="en-US" baseline="0" dirty="0" smtClean="0"/>
              <a:t> </a:t>
            </a:r>
            <a:r>
              <a:rPr lang="en-US" baseline="0" dirty="0" err="1" smtClean="0"/>
              <a:t>egyedi</a:t>
            </a:r>
            <a:endParaRPr lang="hu-HU" baseline="0" dirty="0" smtClean="0"/>
          </a:p>
          <a:p>
            <a:r>
              <a:rPr lang="hu-HU" baseline="0" dirty="0" smtClean="0"/>
              <a:t>Új tábla: gyár, bánya, bányászati jog, stb.</a:t>
            </a:r>
            <a:endParaRPr lang="en-US" baseline="0" dirty="0" smtClean="0"/>
          </a:p>
          <a:p>
            <a:r>
              <a:rPr lang="en-US" baseline="0" dirty="0" err="1" smtClean="0"/>
              <a:t>Egeszben</a:t>
            </a:r>
            <a:r>
              <a:rPr lang="en-US" baseline="0" dirty="0" smtClean="0"/>
              <a:t> </a:t>
            </a:r>
            <a:r>
              <a:rPr lang="en-US" baseline="0" dirty="0" err="1" smtClean="0"/>
              <a:t>reszben</a:t>
            </a:r>
            <a:r>
              <a:rPr lang="en-US" baseline="0" dirty="0" smtClean="0"/>
              <a:t>, </a:t>
            </a:r>
            <a:r>
              <a:rPr lang="en-US" baseline="0" dirty="0" err="1" smtClean="0"/>
              <a:t>joszag</a:t>
            </a:r>
            <a:r>
              <a:rPr lang="en-US" baseline="0" dirty="0" smtClean="0"/>
              <a:t> </a:t>
            </a:r>
            <a:r>
              <a:rPr lang="en-US" baseline="0" dirty="0" err="1" smtClean="0"/>
              <a:t>vagy</a:t>
            </a:r>
            <a:r>
              <a:rPr lang="en-US" baseline="0" dirty="0" smtClean="0"/>
              <a:t> </a:t>
            </a:r>
            <a:r>
              <a:rPr lang="en-US" baseline="0" dirty="0" err="1" smtClean="0"/>
              <a:t>koncesszio</a:t>
            </a:r>
            <a:endParaRPr lang="hu-HU" baseline="0" dirty="0" smtClean="0"/>
          </a:p>
          <a:p>
            <a:endParaRPr lang="hu-HU" baseline="0" dirty="0" smtClean="0"/>
          </a:p>
          <a:p>
            <a:r>
              <a:rPr lang="hu-HU" baseline="0" dirty="0" smtClean="0"/>
              <a:t>Nyílt, meghirdetett</a:t>
            </a:r>
          </a:p>
          <a:p>
            <a:pPr marL="171450" indent="-171450">
              <a:buFontTx/>
              <a:buChar char="-"/>
            </a:pPr>
            <a:r>
              <a:rPr lang="hu-HU" baseline="0" dirty="0" smtClean="0"/>
              <a:t>korlátozások: hazai vagy nem hazai, tevékenységi kör alapján, múlt alapján, teljesítmény alapján stb.</a:t>
            </a:r>
          </a:p>
          <a:p>
            <a:pPr marL="0" indent="0">
              <a:buFontTx/>
              <a:buNone/>
            </a:pPr>
            <a:r>
              <a:rPr lang="hu-HU" baseline="0" dirty="0" smtClean="0"/>
              <a:t>Meghívásos (versenyeznek)</a:t>
            </a:r>
          </a:p>
          <a:p>
            <a:pPr marL="0" indent="0">
              <a:buFontTx/>
              <a:buNone/>
            </a:pPr>
            <a:r>
              <a:rPr lang="hu-HU" baseline="0" dirty="0" smtClean="0"/>
              <a:t>Tárgyalásos (alesete az előzőnek?)</a:t>
            </a:r>
          </a:p>
          <a:p>
            <a:pPr marL="0" indent="0">
              <a:buFontTx/>
              <a:buNone/>
            </a:pPr>
            <a:r>
              <a:rPr lang="hu-HU" baseline="0" dirty="0" smtClean="0"/>
              <a:t>Kijelölés </a:t>
            </a:r>
          </a:p>
        </p:txBody>
      </p:sp>
      <p:sp>
        <p:nvSpPr>
          <p:cNvPr id="4" name="Dia számának helye 3"/>
          <p:cNvSpPr>
            <a:spLocks noGrp="1"/>
          </p:cNvSpPr>
          <p:nvPr>
            <p:ph type="sldNum" sz="quarter" idx="10"/>
          </p:nvPr>
        </p:nvSpPr>
        <p:spPr/>
        <p:txBody>
          <a:bodyPr/>
          <a:lstStyle/>
          <a:p>
            <a:fld id="{1854CF1B-70C8-40BB-8183-1B2286461483}" type="slidenum">
              <a:rPr lang="hu-HU" smtClean="0"/>
              <a:pPr/>
              <a:t>13</a:t>
            </a:fld>
            <a:endParaRPr lang="hu-HU"/>
          </a:p>
        </p:txBody>
      </p:sp>
    </p:spTree>
    <p:extLst>
      <p:ext uri="{BB962C8B-B14F-4D97-AF65-F5344CB8AC3E}">
        <p14:creationId xmlns:p14="http://schemas.microsoft.com/office/powerpoint/2010/main" val="3972829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MEBO</a:t>
            </a:r>
          </a:p>
        </p:txBody>
      </p:sp>
      <p:sp>
        <p:nvSpPr>
          <p:cNvPr id="4" name="Dia számának helye 3"/>
          <p:cNvSpPr>
            <a:spLocks noGrp="1"/>
          </p:cNvSpPr>
          <p:nvPr>
            <p:ph type="sldNum" sz="quarter" idx="10"/>
          </p:nvPr>
        </p:nvSpPr>
        <p:spPr/>
        <p:txBody>
          <a:bodyPr/>
          <a:lstStyle/>
          <a:p>
            <a:fld id="{1854CF1B-70C8-40BB-8183-1B2286461483}" type="slidenum">
              <a:rPr lang="hu-HU" smtClean="0"/>
              <a:pPr/>
              <a:t>15</a:t>
            </a:fld>
            <a:endParaRPr lang="hu-HU"/>
          </a:p>
        </p:txBody>
      </p:sp>
    </p:spTree>
    <p:extLst>
      <p:ext uri="{BB962C8B-B14F-4D97-AF65-F5344CB8AC3E}">
        <p14:creationId xmlns:p14="http://schemas.microsoft.com/office/powerpoint/2010/main" val="1567188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Nomeklatura</a:t>
            </a:r>
            <a:r>
              <a:rPr lang="en-US" baseline="0" dirty="0" smtClean="0"/>
              <a:t> includes enterprise leaders</a:t>
            </a:r>
            <a:endParaRPr lang="hu-HU" dirty="0"/>
          </a:p>
        </p:txBody>
      </p:sp>
      <p:sp>
        <p:nvSpPr>
          <p:cNvPr id="4" name="Dia számának helye 3"/>
          <p:cNvSpPr>
            <a:spLocks noGrp="1"/>
          </p:cNvSpPr>
          <p:nvPr>
            <p:ph type="sldNum" sz="quarter" idx="10"/>
          </p:nvPr>
        </p:nvSpPr>
        <p:spPr/>
        <p:txBody>
          <a:bodyPr/>
          <a:lstStyle/>
          <a:p>
            <a:fld id="{1854CF1B-70C8-40BB-8183-1B2286461483}" type="slidenum">
              <a:rPr lang="hu-HU" smtClean="0"/>
              <a:pPr/>
              <a:t>16</a:t>
            </a:fld>
            <a:endParaRPr lang="hu-HU"/>
          </a:p>
        </p:txBody>
      </p:sp>
    </p:spTree>
    <p:extLst>
      <p:ext uri="{BB962C8B-B14F-4D97-AF65-F5344CB8AC3E}">
        <p14:creationId xmlns:p14="http://schemas.microsoft.com/office/powerpoint/2010/main" val="2145273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597819"/>
            <a:ext cx="7772400" cy="1102519"/>
          </a:xfrm>
        </p:spPr>
        <p:txBody>
          <a:bodyPr/>
          <a:lstStyle/>
          <a:p>
            <a:r>
              <a:rPr lang="hu-HU" smtClean="0"/>
              <a:t>Mintacím szerkesztése</a:t>
            </a:r>
            <a:endParaRPr lang="hu-HU"/>
          </a:p>
        </p:txBody>
      </p:sp>
      <p:sp>
        <p:nvSpPr>
          <p:cNvPr id="3" name="Alcím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05979"/>
            <a:ext cx="2057400" cy="4388644"/>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05979"/>
            <a:ext cx="6019800" cy="4388644"/>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lgn="l">
              <a:defRPr b="1"/>
            </a:lvl1pPr>
          </a:lstStyle>
          <a:p>
            <a:r>
              <a:rPr lang="hu-HU" dirty="0" smtClean="0"/>
              <a:t>Mintacím szerkesztése</a:t>
            </a:r>
            <a:endParaRPr lang="hu-HU" dirty="0"/>
          </a:p>
        </p:txBody>
      </p:sp>
      <p:sp>
        <p:nvSpPr>
          <p:cNvPr id="3" name="Tartalom helye 2"/>
          <p:cNvSpPr>
            <a:spLocks noGrp="1"/>
          </p:cNvSpPr>
          <p:nvPr>
            <p:ph idx="1"/>
          </p:nvPr>
        </p:nvSpPr>
        <p:spPr/>
        <p:txBody>
          <a:body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Dátum helye 3"/>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305176"/>
            <a:ext cx="7772400" cy="1021556"/>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1" y="204787"/>
            <a:ext cx="3008313" cy="871538"/>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3600450"/>
            <a:ext cx="5486400" cy="425054"/>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2019.11.28.</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279A9B-E3FB-4FD3-A5B2-9BF015E5B4AB}" type="datetimeFigureOut">
              <a:rPr lang="hu-HU" smtClean="0"/>
              <a:pPr/>
              <a:t>2019.11.28.</a:t>
            </a:fld>
            <a:endParaRPr lang="hu-HU"/>
          </a:p>
        </p:txBody>
      </p:sp>
      <p:sp>
        <p:nvSpPr>
          <p:cNvPr id="5" name="Élőláb hely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9F92712-BF39-4E0E-BDA3-AE39BD0ACF9D}"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p:cNvSpPr>
            <a:spLocks noGrp="1"/>
          </p:cNvSpPr>
          <p:nvPr>
            <p:ph type="ctrTitle"/>
          </p:nvPr>
        </p:nvSpPr>
        <p:spPr/>
        <p:txBody>
          <a:bodyPr>
            <a:normAutofit fontScale="90000"/>
          </a:bodyPr>
          <a:lstStyle/>
          <a:p>
            <a:r>
              <a:rPr lang="hu-HU" b="1" dirty="0" smtClean="0"/>
              <a:t>The </a:t>
            </a:r>
            <a:r>
              <a:rPr lang="hu-HU" b="1" dirty="0" err="1" smtClean="0"/>
              <a:t>Political</a:t>
            </a:r>
            <a:r>
              <a:rPr lang="hu-HU" b="1" dirty="0" smtClean="0"/>
              <a:t> </a:t>
            </a:r>
            <a:r>
              <a:rPr lang="hu-HU" b="1" dirty="0" err="1" smtClean="0"/>
              <a:t>Economy</a:t>
            </a:r>
            <a:r>
              <a:rPr lang="hu-HU" b="1" dirty="0" smtClean="0"/>
              <a:t> of </a:t>
            </a:r>
            <a:r>
              <a:rPr lang="hu-HU" b="1" dirty="0" err="1" smtClean="0"/>
              <a:t>Regime</a:t>
            </a:r>
            <a:r>
              <a:rPr lang="hu-HU" b="1" dirty="0" smtClean="0"/>
              <a:t> </a:t>
            </a:r>
            <a:r>
              <a:rPr lang="hu-HU" b="1" dirty="0" err="1" smtClean="0"/>
              <a:t>Change</a:t>
            </a:r>
            <a:r>
              <a:rPr lang="hu-HU" b="1" dirty="0" smtClean="0"/>
              <a:t> in </a:t>
            </a:r>
            <a:r>
              <a:rPr lang="hu-HU" b="1" dirty="0" err="1" smtClean="0"/>
              <a:t>Central-Eastern</a:t>
            </a:r>
            <a:r>
              <a:rPr lang="hu-HU" b="1" dirty="0" smtClean="0"/>
              <a:t> Europe</a:t>
            </a:r>
            <a:endParaRPr lang="hu-HU" b="1" dirty="0"/>
          </a:p>
        </p:txBody>
      </p:sp>
      <p:sp>
        <p:nvSpPr>
          <p:cNvPr id="5" name="Alcím 4"/>
          <p:cNvSpPr>
            <a:spLocks noGrp="1"/>
          </p:cNvSpPr>
          <p:nvPr>
            <p:ph type="subTitle" idx="1"/>
          </p:nvPr>
        </p:nvSpPr>
        <p:spPr>
          <a:xfrm>
            <a:off x="1371600" y="2914650"/>
            <a:ext cx="6400800" cy="2033364"/>
          </a:xfrm>
        </p:spPr>
        <p:txBody>
          <a:bodyPr>
            <a:normAutofit lnSpcReduction="10000"/>
          </a:bodyPr>
          <a:lstStyle/>
          <a:p>
            <a:r>
              <a:rPr lang="hu-HU" dirty="0" smtClean="0"/>
              <a:t>Bálint MADLOVICS</a:t>
            </a:r>
          </a:p>
          <a:p>
            <a:endParaRPr lang="hu-HU" sz="2000" dirty="0" smtClean="0"/>
          </a:p>
          <a:p>
            <a:r>
              <a:rPr lang="hu-HU" dirty="0" err="1" smtClean="0"/>
              <a:t>Foundations</a:t>
            </a:r>
            <a:r>
              <a:rPr lang="hu-HU" dirty="0" smtClean="0"/>
              <a:t> of </a:t>
            </a:r>
            <a:r>
              <a:rPr lang="hu-HU" dirty="0" err="1" smtClean="0"/>
              <a:t>Political</a:t>
            </a:r>
            <a:r>
              <a:rPr lang="hu-HU" dirty="0" smtClean="0"/>
              <a:t> </a:t>
            </a:r>
            <a:r>
              <a:rPr lang="hu-HU" dirty="0" err="1" smtClean="0"/>
              <a:t>Economy</a:t>
            </a:r>
            <a:endParaRPr lang="hu-HU" dirty="0" smtClean="0"/>
          </a:p>
          <a:p>
            <a:r>
              <a:rPr lang="hu-HU" dirty="0" smtClean="0"/>
              <a:t>BCE, 28 November 2019</a:t>
            </a:r>
          </a:p>
        </p:txBody>
      </p:sp>
    </p:spTree>
    <p:extLst>
      <p:ext uri="{BB962C8B-B14F-4D97-AF65-F5344CB8AC3E}">
        <p14:creationId xmlns:p14="http://schemas.microsoft.com/office/powerpoint/2010/main" val="4118449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579296" cy="857250"/>
          </a:xfrm>
        </p:spPr>
        <p:txBody>
          <a:bodyPr>
            <a:normAutofit fontScale="90000"/>
          </a:bodyPr>
          <a:lstStyle/>
          <a:p>
            <a:pPr>
              <a:lnSpc>
                <a:spcPct val="70000"/>
              </a:lnSpc>
            </a:pPr>
            <a:r>
              <a:rPr lang="en-US" dirty="0" smtClean="0"/>
              <a:t>Transition from Socialism to Capitalism: </a:t>
            </a:r>
            <a:r>
              <a:rPr lang="hu-HU" dirty="0" smtClean="0"/>
              <a:t>2</a:t>
            </a:r>
            <a:r>
              <a:rPr lang="en-US" dirty="0" smtClean="0"/>
              <a:t>. </a:t>
            </a:r>
            <a:r>
              <a:rPr lang="hu-HU" dirty="0" err="1"/>
              <a:t>Macroeconomic</a:t>
            </a:r>
            <a:r>
              <a:rPr lang="hu-HU" dirty="0"/>
              <a:t> </a:t>
            </a:r>
            <a:r>
              <a:rPr lang="hu-HU" dirty="0" err="1"/>
              <a:t>stabilization</a:t>
            </a:r>
            <a:endParaRPr lang="hu-HU" dirty="0"/>
          </a:p>
        </p:txBody>
      </p:sp>
      <p:sp>
        <p:nvSpPr>
          <p:cNvPr id="3" name="Tartalom helye 2"/>
          <p:cNvSpPr>
            <a:spLocks noGrp="1"/>
          </p:cNvSpPr>
          <p:nvPr>
            <p:ph idx="1"/>
          </p:nvPr>
        </p:nvSpPr>
        <p:spPr>
          <a:xfrm>
            <a:off x="385192" y="1059582"/>
            <a:ext cx="8579296" cy="3888432"/>
          </a:xfrm>
        </p:spPr>
        <p:txBody>
          <a:bodyPr>
            <a:noAutofit/>
          </a:bodyPr>
          <a:lstStyle/>
          <a:p>
            <a:r>
              <a:rPr lang="hu-HU" sz="2000" b="1" dirty="0" err="1" smtClean="0"/>
              <a:t>monetary</a:t>
            </a:r>
            <a:r>
              <a:rPr lang="hu-HU" sz="2000" b="1" dirty="0" smtClean="0"/>
              <a:t> policy: </a:t>
            </a:r>
            <a:r>
              <a:rPr lang="en-US" sz="2000" b="1" dirty="0" smtClean="0"/>
              <a:t>independent </a:t>
            </a:r>
            <a:r>
              <a:rPr lang="en-US" sz="2000" b="1" dirty="0"/>
              <a:t>central </a:t>
            </a:r>
            <a:r>
              <a:rPr lang="en-US" sz="2000" b="1" dirty="0" smtClean="0"/>
              <a:t>bank</a:t>
            </a:r>
            <a:endParaRPr lang="hu-HU" sz="2000" b="1" dirty="0" smtClean="0"/>
          </a:p>
          <a:p>
            <a:pPr lvl="1"/>
            <a:r>
              <a:rPr lang="hu-HU" sz="1800" b="1" dirty="0" err="1" smtClean="0"/>
              <a:t>problem</a:t>
            </a:r>
            <a:r>
              <a:rPr lang="hu-HU" sz="1800" b="1" dirty="0" smtClean="0"/>
              <a:t>: (</a:t>
            </a:r>
            <a:r>
              <a:rPr lang="hu-HU" sz="1800" b="1" dirty="0" err="1" smtClean="0"/>
              <a:t>hyper</a:t>
            </a:r>
            <a:r>
              <a:rPr lang="hu-HU" sz="1800" b="1" dirty="0" smtClean="0"/>
              <a:t>)</a:t>
            </a:r>
            <a:r>
              <a:rPr lang="hu-HU" sz="1800" b="1" dirty="0" err="1" smtClean="0"/>
              <a:t>inflation</a:t>
            </a:r>
            <a:r>
              <a:rPr lang="hu-HU" sz="1800" b="1" dirty="0" smtClean="0"/>
              <a:t>, </a:t>
            </a:r>
            <a:r>
              <a:rPr lang="hu-HU" sz="1800" b="1" dirty="0" err="1" smtClean="0"/>
              <a:t>price</a:t>
            </a:r>
            <a:r>
              <a:rPr lang="hu-HU" sz="1800" b="1" dirty="0" smtClean="0"/>
              <a:t> </a:t>
            </a:r>
            <a:r>
              <a:rPr lang="hu-HU" sz="1800" b="1" dirty="0" err="1" smtClean="0"/>
              <a:t>stability</a:t>
            </a:r>
            <a:r>
              <a:rPr lang="hu-HU" sz="1800" b="1" dirty="0" smtClean="0"/>
              <a:t> </a:t>
            </a:r>
            <a:r>
              <a:rPr lang="hu-HU" sz="1800" b="1" dirty="0" err="1" smtClean="0"/>
              <a:t>should</a:t>
            </a:r>
            <a:r>
              <a:rPr lang="hu-HU" sz="1800" b="1" dirty="0" smtClean="0"/>
              <a:t> be </a:t>
            </a:r>
            <a:r>
              <a:rPr lang="hu-HU" sz="1800" b="1" dirty="0" err="1" smtClean="0"/>
              <a:t>reached</a:t>
            </a:r>
            <a:endParaRPr lang="hu-HU" sz="1800" b="1" dirty="0" smtClean="0"/>
          </a:p>
          <a:p>
            <a:pPr lvl="1"/>
            <a:r>
              <a:rPr lang="en-US" sz="1800" b="1" dirty="0" smtClean="0"/>
              <a:t>no </a:t>
            </a:r>
            <a:r>
              <a:rPr lang="en-US" sz="1800" b="1" dirty="0"/>
              <a:t>monetary </a:t>
            </a:r>
            <a:r>
              <a:rPr lang="en-US" sz="1800" b="1" dirty="0" smtClean="0"/>
              <a:t>financing</a:t>
            </a:r>
            <a:r>
              <a:rPr lang="hu-HU" sz="1800" b="1" dirty="0" smtClean="0"/>
              <a:t> of deficit</a:t>
            </a:r>
          </a:p>
          <a:p>
            <a:pPr lvl="1"/>
            <a:r>
              <a:rPr lang="en-US" sz="1800" b="1" dirty="0"/>
              <a:t>new currency had to be established in 14 CIS </a:t>
            </a:r>
            <a:r>
              <a:rPr lang="en-US" sz="1800" b="1" dirty="0" smtClean="0"/>
              <a:t>countries</a:t>
            </a:r>
            <a:r>
              <a:rPr lang="hu-HU" sz="1800" b="1" dirty="0"/>
              <a:t>!</a:t>
            </a:r>
            <a:endParaRPr lang="hu-HU" sz="1800" b="1" dirty="0" smtClean="0"/>
          </a:p>
          <a:p>
            <a:r>
              <a:rPr lang="hu-HU" sz="2000" b="1" dirty="0" err="1" smtClean="0"/>
              <a:t>fiscal</a:t>
            </a:r>
            <a:r>
              <a:rPr lang="hu-HU" sz="2000" b="1" dirty="0" smtClean="0"/>
              <a:t> policy: </a:t>
            </a:r>
            <a:r>
              <a:rPr lang="en-US" sz="2000" b="1" dirty="0" smtClean="0"/>
              <a:t>fiscal prudence</a:t>
            </a:r>
            <a:endParaRPr lang="hu-HU" sz="2000" b="1" dirty="0"/>
          </a:p>
          <a:p>
            <a:pPr lvl="1"/>
            <a:r>
              <a:rPr lang="hu-HU" sz="1800" b="1" dirty="0" err="1" smtClean="0"/>
              <a:t>problem</a:t>
            </a:r>
            <a:r>
              <a:rPr lang="hu-HU" sz="1800" b="1" dirty="0" smtClean="0"/>
              <a:t>: </a:t>
            </a:r>
            <a:r>
              <a:rPr lang="en-US" sz="1800" b="1" dirty="0" smtClean="0"/>
              <a:t>financial disequilibrium</a:t>
            </a:r>
            <a:r>
              <a:rPr lang="hu-HU" sz="1800" b="1" dirty="0" smtClean="0"/>
              <a:t>, </a:t>
            </a:r>
            <a:r>
              <a:rPr lang="en-US" sz="1800" b="1" dirty="0" smtClean="0"/>
              <a:t>double-digit and persistent fiscal deficit</a:t>
            </a:r>
            <a:r>
              <a:rPr lang="hu-HU" sz="1800" b="1" dirty="0" smtClean="0"/>
              <a:t>, </a:t>
            </a:r>
            <a:r>
              <a:rPr lang="en-US" sz="1800" b="1" dirty="0" smtClean="0"/>
              <a:t>current account </a:t>
            </a:r>
            <a:r>
              <a:rPr lang="hu-HU" sz="1800" b="1" dirty="0" smtClean="0"/>
              <a:t>(CA) </a:t>
            </a:r>
            <a:r>
              <a:rPr lang="en-US" sz="1800" b="1" dirty="0" smtClean="0"/>
              <a:t>deficit</a:t>
            </a:r>
            <a:endParaRPr lang="hu-HU" sz="1800" b="1" dirty="0" smtClean="0"/>
          </a:p>
          <a:p>
            <a:pPr lvl="1"/>
            <a:r>
              <a:rPr lang="en-US" sz="1800" b="1" dirty="0" smtClean="0"/>
              <a:t>made </a:t>
            </a:r>
            <a:r>
              <a:rPr lang="en-US" sz="1800" b="1" dirty="0"/>
              <a:t>difficult by the collapse of tax revenues and the new safety net (unemployment benefits and social </a:t>
            </a:r>
            <a:r>
              <a:rPr lang="en-US" sz="1800" b="1" dirty="0" smtClean="0"/>
              <a:t>transfers)</a:t>
            </a:r>
            <a:endParaRPr lang="hu-HU" sz="1800" b="1" dirty="0" smtClean="0"/>
          </a:p>
          <a:p>
            <a:pPr lvl="1"/>
            <a:r>
              <a:rPr lang="en-US" sz="1800" b="1" dirty="0" smtClean="0"/>
              <a:t>but </a:t>
            </a:r>
            <a:r>
              <a:rPr lang="en-US" sz="1800" b="1" dirty="0"/>
              <a:t>mitigated by cutting state-subsidies (hardening budget constraint) and restrictive income policy (e.g. Poland</a:t>
            </a:r>
            <a:r>
              <a:rPr lang="en-US" sz="1800" b="1" dirty="0" smtClean="0"/>
              <a:t>)</a:t>
            </a:r>
            <a:endParaRPr lang="hu-HU" sz="1800" b="1" dirty="0" smtClean="0"/>
          </a:p>
          <a:p>
            <a:pPr lvl="1"/>
            <a:r>
              <a:rPr lang="hu-HU" sz="1800" b="1" dirty="0" smtClean="0"/>
              <a:t>banking </a:t>
            </a:r>
            <a:r>
              <a:rPr lang="en-US" sz="1800" b="1" dirty="0" smtClean="0"/>
              <a:t>prudency</a:t>
            </a:r>
            <a:r>
              <a:rPr lang="en-US" sz="1800" b="1" dirty="0"/>
              <a:t>: lend only to those who can repay</a:t>
            </a:r>
            <a:endParaRPr lang="hu-HU" sz="1800" b="1" dirty="0"/>
          </a:p>
        </p:txBody>
      </p:sp>
    </p:spTree>
    <p:extLst>
      <p:ext uri="{BB962C8B-B14F-4D97-AF65-F5344CB8AC3E}">
        <p14:creationId xmlns:p14="http://schemas.microsoft.com/office/powerpoint/2010/main" val="433859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579296" cy="857250"/>
          </a:xfrm>
        </p:spPr>
        <p:txBody>
          <a:bodyPr>
            <a:normAutofit fontScale="90000"/>
          </a:bodyPr>
          <a:lstStyle/>
          <a:p>
            <a:pPr>
              <a:lnSpc>
                <a:spcPct val="70000"/>
              </a:lnSpc>
            </a:pPr>
            <a:r>
              <a:rPr lang="en-US" dirty="0" smtClean="0"/>
              <a:t>Transition from Socialism to Capitalism: </a:t>
            </a:r>
            <a:r>
              <a:rPr lang="hu-HU" dirty="0"/>
              <a:t>3</a:t>
            </a:r>
            <a:r>
              <a:rPr lang="en-US" dirty="0"/>
              <a:t>. Regime-changing </a:t>
            </a:r>
            <a:r>
              <a:rPr lang="en-US" dirty="0" smtClean="0"/>
              <a:t>privatization</a:t>
            </a:r>
            <a:endParaRPr lang="hu-HU" dirty="0"/>
          </a:p>
        </p:txBody>
      </p:sp>
      <p:sp>
        <p:nvSpPr>
          <p:cNvPr id="3" name="Tartalom helye 2"/>
          <p:cNvSpPr>
            <a:spLocks noGrp="1"/>
          </p:cNvSpPr>
          <p:nvPr>
            <p:ph idx="1"/>
          </p:nvPr>
        </p:nvSpPr>
        <p:spPr>
          <a:xfrm>
            <a:off x="323528" y="987574"/>
            <a:ext cx="8758808" cy="4083918"/>
          </a:xfrm>
        </p:spPr>
        <p:txBody>
          <a:bodyPr>
            <a:noAutofit/>
          </a:bodyPr>
          <a:lstStyle/>
          <a:p>
            <a:r>
              <a:rPr lang="hu-HU" sz="2000" b="1" dirty="0" smtClean="0"/>
              <a:t>re-establishment of </a:t>
            </a:r>
            <a:r>
              <a:rPr lang="hu-HU" sz="2000" b="1" dirty="0" err="1" smtClean="0"/>
              <a:t>private</a:t>
            </a:r>
            <a:r>
              <a:rPr lang="hu-HU" sz="2000" b="1" dirty="0" smtClean="0"/>
              <a:t> </a:t>
            </a:r>
            <a:r>
              <a:rPr lang="hu-HU" sz="2000" b="1" dirty="0" err="1" smtClean="0"/>
              <a:t>ownership</a:t>
            </a:r>
            <a:r>
              <a:rPr lang="hu-HU" sz="2000" b="1" dirty="0" smtClean="0"/>
              <a:t> (</a:t>
            </a:r>
            <a:r>
              <a:rPr lang="hu-HU" sz="2000" b="1" dirty="0" err="1" smtClean="0"/>
              <a:t>after</a:t>
            </a:r>
            <a:r>
              <a:rPr lang="hu-HU" sz="2000" b="1" dirty="0" smtClean="0"/>
              <a:t> it </a:t>
            </a:r>
            <a:r>
              <a:rPr lang="hu-HU" sz="2000" b="1" dirty="0" err="1" smtClean="0"/>
              <a:t>was</a:t>
            </a:r>
            <a:r>
              <a:rPr lang="hu-HU" sz="2000" b="1" dirty="0" smtClean="0"/>
              <a:t> </a:t>
            </a:r>
            <a:r>
              <a:rPr lang="hu-HU" sz="2000" b="1" dirty="0" err="1" smtClean="0"/>
              <a:t>abolished</a:t>
            </a:r>
            <a:r>
              <a:rPr lang="hu-HU" sz="2000" b="1" dirty="0" smtClean="0"/>
              <a:t> in </a:t>
            </a:r>
            <a:r>
              <a:rPr lang="hu-HU" sz="2000" b="1" dirty="0" err="1" smtClean="0"/>
              <a:t>communist</a:t>
            </a:r>
            <a:r>
              <a:rPr lang="hu-HU" sz="2000" b="1" dirty="0" smtClean="0"/>
              <a:t> </a:t>
            </a:r>
            <a:r>
              <a:rPr lang="hu-HU" sz="2000" b="1" dirty="0" err="1" smtClean="0"/>
              <a:t>nationalization</a:t>
            </a:r>
            <a:r>
              <a:rPr lang="hu-HU" sz="2000" b="1" dirty="0" smtClean="0"/>
              <a:t> / </a:t>
            </a:r>
            <a:r>
              <a:rPr lang="hu-HU" sz="2000" b="1" dirty="0" err="1" smtClean="0"/>
              <a:t>collectivization</a:t>
            </a:r>
            <a:r>
              <a:rPr lang="hu-HU" sz="2000" b="1" dirty="0" smtClean="0"/>
              <a:t>)</a:t>
            </a:r>
          </a:p>
          <a:p>
            <a:pPr lvl="1"/>
            <a:r>
              <a:rPr lang="en-US" sz="1800" b="1" dirty="0" smtClean="0"/>
              <a:t>“making capitalism without capitalists” (</a:t>
            </a:r>
            <a:r>
              <a:rPr lang="hu-HU" sz="1800" b="1" dirty="0" smtClean="0"/>
              <a:t>Szelényi)</a:t>
            </a:r>
          </a:p>
          <a:p>
            <a:r>
              <a:rPr lang="en-US" sz="2000" b="1" dirty="0" smtClean="0"/>
              <a:t>not just selling SOEs</a:t>
            </a:r>
            <a:r>
              <a:rPr lang="en-US" sz="2000" b="1" dirty="0"/>
              <a:t>, but </a:t>
            </a:r>
            <a:r>
              <a:rPr lang="en-US" sz="2000" b="1" u="sng" dirty="0"/>
              <a:t>organic development of </a:t>
            </a:r>
            <a:r>
              <a:rPr lang="en-US" sz="2000" b="1" u="sng" dirty="0" smtClean="0"/>
              <a:t>new private firms</a:t>
            </a:r>
            <a:endParaRPr lang="hu-HU" sz="2000" b="1" u="sng" dirty="0" smtClean="0"/>
          </a:p>
          <a:p>
            <a:pPr lvl="1"/>
            <a:r>
              <a:rPr lang="en-US" sz="1800" b="1" dirty="0" smtClean="0"/>
              <a:t>“It </a:t>
            </a:r>
            <a:r>
              <a:rPr lang="en-US" sz="1800" b="1" dirty="0"/>
              <a:t>is supposed to bring about fundamental change in enterprise behavior and the incentive structure for managers at the helm of private and state-owned firms alike. Privatization of the national economy means, </a:t>
            </a:r>
            <a:r>
              <a:rPr lang="en-US" sz="1800" b="1" dirty="0" smtClean="0"/>
              <a:t>therefore, that </a:t>
            </a:r>
            <a:r>
              <a:rPr lang="en-US" sz="1800" b="1" dirty="0"/>
              <a:t>the profit motive and the creation of more and more market value for owners, as principal stakeholders, is now a concept and consideration of paramount importance. […] As a result, after privatization enterprises are supposed and expected to act, first and foremost, in the interest of their private owners […]. From that moment onwards individual economic organizations no longer existed as mere administrative units of a single monstrous state entity; they were reconstituted as enterprises</a:t>
            </a:r>
            <a:r>
              <a:rPr lang="en-US" sz="1800" b="1" dirty="0" smtClean="0"/>
              <a:t>.” (</a:t>
            </a:r>
            <a:r>
              <a:rPr lang="en-US" sz="1800" b="1" dirty="0" err="1" smtClean="0"/>
              <a:t>Bokros</a:t>
            </a:r>
            <a:r>
              <a:rPr lang="en-US" sz="1800" b="1" dirty="0" smtClean="0"/>
              <a:t>)</a:t>
            </a:r>
            <a:endParaRPr lang="hu-HU" sz="1800" b="1" u="sng" dirty="0"/>
          </a:p>
        </p:txBody>
      </p:sp>
    </p:spTree>
    <p:extLst>
      <p:ext uri="{BB962C8B-B14F-4D97-AF65-F5344CB8AC3E}">
        <p14:creationId xmlns:p14="http://schemas.microsoft.com/office/powerpoint/2010/main" val="2964892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123478"/>
            <a:ext cx="8892480" cy="792088"/>
          </a:xfrm>
        </p:spPr>
        <p:txBody>
          <a:bodyPr>
            <a:noAutofit/>
          </a:bodyPr>
          <a:lstStyle/>
          <a:p>
            <a:r>
              <a:rPr lang="en-US" sz="3200" b="1" dirty="0" smtClean="0"/>
              <a:t>Technocratic Dimensions: Openness of the Privatization Market</a:t>
            </a:r>
            <a:endParaRPr lang="hu-HU" sz="3200" b="1" dirty="0"/>
          </a:p>
        </p:txBody>
      </p:sp>
      <p:graphicFrame>
        <p:nvGraphicFramePr>
          <p:cNvPr id="4" name="Táblázat 3"/>
          <p:cNvGraphicFramePr>
            <a:graphicFrameLocks noGrp="1"/>
          </p:cNvGraphicFramePr>
          <p:nvPr>
            <p:extLst/>
          </p:nvPr>
        </p:nvGraphicFramePr>
        <p:xfrm>
          <a:off x="107504" y="1080015"/>
          <a:ext cx="8856985" cy="3974752"/>
        </p:xfrm>
        <a:graphic>
          <a:graphicData uri="http://schemas.openxmlformats.org/drawingml/2006/table">
            <a:tbl>
              <a:tblPr firstRow="1" bandRow="1">
                <a:tableStyleId>{5940675A-B579-460E-94D1-54222C63F5DA}</a:tableStyleId>
              </a:tblPr>
              <a:tblGrid>
                <a:gridCol w="2219310">
                  <a:extLst>
                    <a:ext uri="{9D8B030D-6E8A-4147-A177-3AD203B41FA5}">
                      <a16:colId xmlns:a16="http://schemas.microsoft.com/office/drawing/2014/main" val="20000"/>
                    </a:ext>
                  </a:extLst>
                </a:gridCol>
                <a:gridCol w="2605226">
                  <a:extLst>
                    <a:ext uri="{9D8B030D-6E8A-4147-A177-3AD203B41FA5}">
                      <a16:colId xmlns:a16="http://schemas.microsoft.com/office/drawing/2014/main" val="20001"/>
                    </a:ext>
                  </a:extLst>
                </a:gridCol>
                <a:gridCol w="1872208">
                  <a:extLst>
                    <a:ext uri="{9D8B030D-6E8A-4147-A177-3AD203B41FA5}">
                      <a16:colId xmlns:a16="http://schemas.microsoft.com/office/drawing/2014/main" val="20002"/>
                    </a:ext>
                  </a:extLst>
                </a:gridCol>
                <a:gridCol w="2160241">
                  <a:extLst>
                    <a:ext uri="{9D8B030D-6E8A-4147-A177-3AD203B41FA5}">
                      <a16:colId xmlns:a16="http://schemas.microsoft.com/office/drawing/2014/main" val="20003"/>
                    </a:ext>
                  </a:extLst>
                </a:gridCol>
              </a:tblGrid>
              <a:tr h="817510">
                <a:tc>
                  <a:txBody>
                    <a:bodyPr/>
                    <a:lstStyle/>
                    <a:p>
                      <a:endParaRPr lang="en-US" b="1" i="0" noProof="0" dirty="0"/>
                    </a:p>
                  </a:txBody>
                  <a:tcPr anchor="ctr">
                    <a:lnTlToBr w="12700" cap="flat" cmpd="sng" algn="ctr">
                      <a:solidFill>
                        <a:schemeClr val="tx1"/>
                      </a:solidFill>
                      <a:prstDash val="solid"/>
                      <a:round/>
                      <a:headEnd type="none" w="med" len="med"/>
                      <a:tailEnd type="none" w="med" len="med"/>
                    </a:lnTlToB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noProof="0" dirty="0" smtClean="0"/>
                        <a:t>Barriers</a:t>
                      </a:r>
                      <a:r>
                        <a:rPr lang="en-US" sz="2000" b="1" i="1" baseline="0" noProof="0" dirty="0" smtClean="0"/>
                        <a:t> to entry</a:t>
                      </a:r>
                      <a:endParaRPr lang="en-US" sz="2000" b="1" i="1" noProof="0" dirty="0" smtClean="0"/>
                    </a:p>
                  </a:txBody>
                  <a:tcPr anchor="ctr"/>
                </a:tc>
                <a:tc>
                  <a:txBody>
                    <a:bodyPr/>
                    <a:lstStyle/>
                    <a:p>
                      <a:r>
                        <a:rPr lang="en-US" sz="2000" b="1" i="1" noProof="0" dirty="0" smtClean="0"/>
                        <a:t>Openness</a:t>
                      </a:r>
                      <a:r>
                        <a:rPr lang="en-US" sz="2000" b="1" i="1" baseline="0" noProof="0" dirty="0" smtClean="0"/>
                        <a:t> of the market</a:t>
                      </a:r>
                      <a:endParaRPr lang="en-US" sz="2000" b="1" i="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noProof="0" dirty="0" smtClean="0"/>
                        <a:t>Corruptibility</a:t>
                      </a:r>
                      <a:r>
                        <a:rPr lang="en-US" sz="2000" b="1" i="1" baseline="0" noProof="0" dirty="0" smtClean="0"/>
                        <a:t> potential</a:t>
                      </a:r>
                      <a:endParaRPr lang="en-US" sz="2000" b="1" i="1" noProof="0" dirty="0" smtClean="0"/>
                    </a:p>
                  </a:txBody>
                  <a:tcPr anchor="ctr"/>
                </a:tc>
                <a:extLst>
                  <a:ext uri="{0D108BD9-81ED-4DB2-BD59-A6C34878D82A}">
                    <a16:rowId xmlns:a16="http://schemas.microsoft.com/office/drawing/2014/main" val="10000"/>
                  </a:ext>
                </a:extLst>
              </a:tr>
              <a:tr h="746422">
                <a:tc>
                  <a:txBody>
                    <a:bodyPr/>
                    <a:lstStyle/>
                    <a:p>
                      <a:r>
                        <a:rPr lang="en-US" b="1" i="1" noProof="0" dirty="0" smtClean="0"/>
                        <a:t>Share issue privatization</a:t>
                      </a:r>
                      <a:endParaRPr lang="en-US" b="1" i="1" noProof="0" dirty="0"/>
                    </a:p>
                  </a:txBody>
                  <a:tcPr anchor="ctr"/>
                </a:tc>
                <a:tc>
                  <a:txBody>
                    <a:bodyPr/>
                    <a:lstStyle/>
                    <a:p>
                      <a:r>
                        <a:rPr lang="en-US" b="1" noProof="0" dirty="0" smtClean="0"/>
                        <a:t>Minimal capital requirements</a:t>
                      </a:r>
                      <a:endParaRPr lang="en-US" b="1" noProof="0" dirty="0"/>
                    </a:p>
                  </a:txBody>
                  <a:tcPr anchor="ctr"/>
                </a:tc>
                <a:tc rowSpan="5">
                  <a:txBody>
                    <a:bodyPr/>
                    <a:lstStyle/>
                    <a:p>
                      <a:pPr algn="ctr"/>
                      <a:r>
                        <a:rPr lang="en-US" b="1" noProof="0" dirty="0" smtClean="0"/>
                        <a:t>Open</a:t>
                      </a:r>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r>
                        <a:rPr lang="en-US" b="1" noProof="0" dirty="0" smtClean="0"/>
                        <a:t>Closed</a:t>
                      </a:r>
                      <a:endParaRPr lang="en-US" b="1" noProof="0" dirty="0"/>
                    </a:p>
                  </a:txBody>
                  <a:tcPr/>
                </a:tc>
                <a:tc rowSpan="5">
                  <a:txBody>
                    <a:bodyPr/>
                    <a:lstStyle/>
                    <a:p>
                      <a:pPr algn="ctr"/>
                      <a:r>
                        <a:rPr lang="en-US" b="1" noProof="0" dirty="0" smtClean="0"/>
                        <a:t>Low</a:t>
                      </a:r>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endParaRPr lang="en-US" b="1" noProof="0" dirty="0" smtClean="0"/>
                    </a:p>
                    <a:p>
                      <a:pPr algn="ctr"/>
                      <a:r>
                        <a:rPr lang="en-US" b="1" noProof="0" dirty="0" smtClean="0"/>
                        <a:t>High</a:t>
                      </a:r>
                      <a:endParaRPr lang="hu-HU" b="1" noProof="0" dirty="0" smtClean="0"/>
                    </a:p>
                  </a:txBody>
                  <a:tcPr/>
                </a:tc>
                <a:extLst>
                  <a:ext uri="{0D108BD9-81ED-4DB2-BD59-A6C34878D82A}">
                    <a16:rowId xmlns:a16="http://schemas.microsoft.com/office/drawing/2014/main" val="10001"/>
                  </a:ext>
                </a:extLst>
              </a:tr>
              <a:tr h="605335">
                <a:tc>
                  <a:txBody>
                    <a:bodyPr/>
                    <a:lstStyle/>
                    <a:p>
                      <a:r>
                        <a:rPr lang="en-US" b="1" i="1" noProof="0" dirty="0" smtClean="0"/>
                        <a:t>Public</a:t>
                      </a:r>
                      <a:r>
                        <a:rPr lang="en-US" b="1" i="1" baseline="0" noProof="0" dirty="0" smtClean="0"/>
                        <a:t> auction</a:t>
                      </a:r>
                      <a:endParaRPr lang="en-US" b="1" i="1" noProof="0" dirty="0"/>
                    </a:p>
                  </a:txBody>
                  <a:tcPr anchor="ctr"/>
                </a:tc>
                <a:tc>
                  <a:txBody>
                    <a:bodyPr/>
                    <a:lstStyle/>
                    <a:p>
                      <a:r>
                        <a:rPr lang="en-US" b="1" baseline="0" noProof="0" dirty="0" smtClean="0"/>
                        <a:t>High capital requirements</a:t>
                      </a:r>
                      <a:endParaRPr lang="en-US" b="1" noProof="0" dirty="0"/>
                    </a:p>
                  </a:txBody>
                  <a:tcPr anchor="ctr"/>
                </a:tc>
                <a:tc vMerge="1">
                  <a:txBody>
                    <a:bodyPr/>
                    <a:lstStyle/>
                    <a:p>
                      <a:endParaRPr lang="en-US" b="1" noProof="0" dirty="0"/>
                    </a:p>
                  </a:txBody>
                  <a:tcPr anchor="ctr"/>
                </a:tc>
                <a:tc vMerge="1">
                  <a:txBody>
                    <a:bodyPr/>
                    <a:lstStyle/>
                    <a:p>
                      <a:endParaRPr lang="en-US" b="1" noProof="0" dirty="0"/>
                    </a:p>
                  </a:txBody>
                  <a:tcPr anchor="ctr"/>
                </a:tc>
                <a:extLst>
                  <a:ext uri="{0D108BD9-81ED-4DB2-BD59-A6C34878D82A}">
                    <a16:rowId xmlns:a16="http://schemas.microsoft.com/office/drawing/2014/main" val="10002"/>
                  </a:ext>
                </a:extLst>
              </a:tr>
              <a:tr h="418983">
                <a:tc>
                  <a:txBody>
                    <a:bodyPr/>
                    <a:lstStyle/>
                    <a:p>
                      <a:r>
                        <a:rPr lang="en-US" b="1" i="1" noProof="0" dirty="0" smtClean="0"/>
                        <a:t>Public tender</a:t>
                      </a:r>
                      <a:endParaRPr lang="en-US" b="1" i="1" noProof="0" dirty="0"/>
                    </a:p>
                  </a:txBody>
                  <a:tcPr anchor="ctr"/>
                </a:tc>
                <a:tc>
                  <a:txBody>
                    <a:bodyPr/>
                    <a:lstStyle/>
                    <a:p>
                      <a:r>
                        <a:rPr lang="en-US" b="1" noProof="0" dirty="0" smtClean="0"/>
                        <a:t>Multi-criterion</a:t>
                      </a:r>
                      <a:r>
                        <a:rPr lang="en-US" b="1" baseline="0" noProof="0" dirty="0" smtClean="0"/>
                        <a:t> decision</a:t>
                      </a:r>
                      <a:endParaRPr lang="en-US" b="1" noProof="0" dirty="0"/>
                    </a:p>
                  </a:txBody>
                  <a:tcPr anchor="ctr"/>
                </a:tc>
                <a:tc vMerge="1">
                  <a:txBody>
                    <a:bodyPr/>
                    <a:lstStyle/>
                    <a:p>
                      <a:endParaRPr lang="en-US" b="1" noProof="0" dirty="0"/>
                    </a:p>
                  </a:txBody>
                  <a:tcPr anchor="ctr"/>
                </a:tc>
                <a:tc vMerge="1">
                  <a:txBody>
                    <a:bodyPr/>
                    <a:lstStyle/>
                    <a:p>
                      <a:endParaRPr lang="en-US" b="1" noProof="0" dirty="0"/>
                    </a:p>
                  </a:txBody>
                  <a:tcPr anchor="ctr"/>
                </a:tc>
                <a:extLst>
                  <a:ext uri="{0D108BD9-81ED-4DB2-BD59-A6C34878D82A}">
                    <a16:rowId xmlns:a16="http://schemas.microsoft.com/office/drawing/2014/main" val="10003"/>
                  </a:ext>
                </a:extLst>
              </a:tr>
              <a:tr h="605335">
                <a:tc>
                  <a:txBody>
                    <a:bodyPr/>
                    <a:lstStyle/>
                    <a:p>
                      <a:r>
                        <a:rPr lang="en-US" b="1" i="1" noProof="0" dirty="0" smtClean="0"/>
                        <a:t>Restricted</a:t>
                      </a:r>
                      <a:r>
                        <a:rPr lang="en-US" b="1" i="1" baseline="0" noProof="0" dirty="0" smtClean="0"/>
                        <a:t> auction</a:t>
                      </a:r>
                      <a:endParaRPr lang="en-US" b="1" i="1" noProof="0" dirty="0"/>
                    </a:p>
                  </a:txBody>
                  <a:tcPr anchor="ctr"/>
                </a:tc>
                <a:tc>
                  <a:txBody>
                    <a:bodyPr/>
                    <a:lstStyle/>
                    <a:p>
                      <a:r>
                        <a:rPr lang="en-US" b="1" noProof="0" dirty="0" smtClean="0"/>
                        <a:t>Need</a:t>
                      </a:r>
                      <a:r>
                        <a:rPr lang="en-US" b="1" baseline="0" noProof="0" dirty="0" smtClean="0"/>
                        <a:t> for invitation</a:t>
                      </a:r>
                      <a:endParaRPr lang="en-US" b="1" noProof="0" dirty="0"/>
                    </a:p>
                  </a:txBody>
                  <a:tcPr anchor="ctr"/>
                </a:tc>
                <a:tc vMerge="1">
                  <a:txBody>
                    <a:bodyPr/>
                    <a:lstStyle/>
                    <a:p>
                      <a:endParaRPr lang="en-US" b="1" noProof="0" dirty="0"/>
                    </a:p>
                  </a:txBody>
                  <a:tcPr anchor="ctr"/>
                </a:tc>
                <a:tc vMerge="1">
                  <a:txBody>
                    <a:bodyPr/>
                    <a:lstStyle/>
                    <a:p>
                      <a:endParaRPr lang="en-US" b="1" noProof="0" dirty="0"/>
                    </a:p>
                  </a:txBody>
                  <a:tcPr anchor="ctr"/>
                </a:tc>
                <a:extLst>
                  <a:ext uri="{0D108BD9-81ED-4DB2-BD59-A6C34878D82A}">
                    <a16:rowId xmlns:a16="http://schemas.microsoft.com/office/drawing/2014/main" val="10004"/>
                  </a:ext>
                </a:extLst>
              </a:tr>
              <a:tr h="746422">
                <a:tc>
                  <a:txBody>
                    <a:bodyPr/>
                    <a:lstStyle/>
                    <a:p>
                      <a:r>
                        <a:rPr lang="en-US" b="1" i="1" noProof="0" dirty="0" smtClean="0"/>
                        <a:t>Direct</a:t>
                      </a:r>
                      <a:r>
                        <a:rPr lang="en-US" b="1" i="1" baseline="0" noProof="0" dirty="0" smtClean="0"/>
                        <a:t> selling</a:t>
                      </a:r>
                      <a:endParaRPr lang="en-US" b="1" i="1" noProof="0" dirty="0"/>
                    </a:p>
                  </a:txBody>
                  <a:tcPr anchor="ctr"/>
                </a:tc>
                <a:tc>
                  <a:txBody>
                    <a:bodyPr/>
                    <a:lstStyle/>
                    <a:p>
                      <a:r>
                        <a:rPr lang="en-US" b="1" noProof="0" dirty="0" smtClean="0"/>
                        <a:t>Need for appointment by</a:t>
                      </a:r>
                      <a:r>
                        <a:rPr lang="en-US" b="1" baseline="0" noProof="0" dirty="0" smtClean="0"/>
                        <a:t> the ruling elite</a:t>
                      </a:r>
                      <a:endParaRPr lang="en-US" b="1" noProof="0" dirty="0"/>
                    </a:p>
                  </a:txBody>
                  <a:tcPr anchor="ctr"/>
                </a:tc>
                <a:tc vMerge="1">
                  <a:txBody>
                    <a:bodyPr/>
                    <a:lstStyle/>
                    <a:p>
                      <a:endParaRPr lang="en-US" b="1" noProof="0" dirty="0"/>
                    </a:p>
                  </a:txBody>
                  <a:tcPr anchor="ctr"/>
                </a:tc>
                <a:tc vMerge="1">
                  <a:txBody>
                    <a:bodyPr/>
                    <a:lstStyle/>
                    <a:p>
                      <a:endParaRPr lang="en-US" b="1" noProof="0" dirty="0"/>
                    </a:p>
                  </a:txBody>
                  <a:tcPr anchor="ctr"/>
                </a:tc>
                <a:extLst>
                  <a:ext uri="{0D108BD9-81ED-4DB2-BD59-A6C34878D82A}">
                    <a16:rowId xmlns:a16="http://schemas.microsoft.com/office/drawing/2014/main" val="10005"/>
                  </a:ext>
                </a:extLst>
              </a:tr>
            </a:tbl>
          </a:graphicData>
        </a:graphic>
      </p:graphicFrame>
      <p:cxnSp>
        <p:nvCxnSpPr>
          <p:cNvPr id="5" name="Egyenes összekötő nyíllal 4"/>
          <p:cNvCxnSpPr/>
          <p:nvPr/>
        </p:nvCxnSpPr>
        <p:spPr>
          <a:xfrm>
            <a:off x="5868144" y="2211710"/>
            <a:ext cx="0" cy="244827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Egyenes összekötő nyíllal 6"/>
          <p:cNvCxnSpPr/>
          <p:nvPr/>
        </p:nvCxnSpPr>
        <p:spPr>
          <a:xfrm>
            <a:off x="7884368" y="2211710"/>
            <a:ext cx="0" cy="244827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8470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19831"/>
            <a:ext cx="9144000" cy="939751"/>
          </a:xfrm>
        </p:spPr>
        <p:txBody>
          <a:bodyPr>
            <a:noAutofit/>
          </a:bodyPr>
          <a:lstStyle/>
          <a:p>
            <a:r>
              <a:rPr lang="en-US" sz="3200" b="1" dirty="0" smtClean="0"/>
              <a:t>Technocratic Dimensions: Object of Privatization</a:t>
            </a:r>
            <a:endParaRPr lang="hu-HU" sz="3200" b="1" dirty="0"/>
          </a:p>
        </p:txBody>
      </p:sp>
      <p:graphicFrame>
        <p:nvGraphicFramePr>
          <p:cNvPr id="4" name="Táblázat 3"/>
          <p:cNvGraphicFramePr>
            <a:graphicFrameLocks noGrp="1"/>
          </p:cNvGraphicFramePr>
          <p:nvPr>
            <p:extLst/>
          </p:nvPr>
        </p:nvGraphicFramePr>
        <p:xfrm>
          <a:off x="179512" y="1147024"/>
          <a:ext cx="8784975" cy="380099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2808312">
                  <a:extLst>
                    <a:ext uri="{9D8B030D-6E8A-4147-A177-3AD203B41FA5}">
                      <a16:colId xmlns:a16="http://schemas.microsoft.com/office/drawing/2014/main" val="20002"/>
                    </a:ext>
                  </a:extLst>
                </a:gridCol>
                <a:gridCol w="2664295">
                  <a:extLst>
                    <a:ext uri="{9D8B030D-6E8A-4147-A177-3AD203B41FA5}">
                      <a16:colId xmlns:a16="http://schemas.microsoft.com/office/drawing/2014/main" val="20003"/>
                    </a:ext>
                  </a:extLst>
                </a:gridCol>
              </a:tblGrid>
              <a:tr h="692030">
                <a:tc>
                  <a:txBody>
                    <a:bodyPr/>
                    <a:lstStyle/>
                    <a:p>
                      <a:endParaRPr lang="en-US" b="1" i="0" noProof="0" dirty="0"/>
                    </a:p>
                  </a:txBody>
                  <a:tcPr anchor="ctr">
                    <a:lnTlToBr w="12700" cap="flat" cmpd="sng" algn="ctr">
                      <a:solidFill>
                        <a:schemeClr val="tx1"/>
                      </a:solidFill>
                      <a:prstDash val="solid"/>
                      <a:round/>
                      <a:headEnd type="none" w="med" len="med"/>
                      <a:tailEnd type="none" w="med" len="med"/>
                    </a:lnTlToBr>
                  </a:tcPr>
                </a:tc>
                <a:tc>
                  <a:txBody>
                    <a:bodyPr/>
                    <a:lstStyle/>
                    <a:p>
                      <a:r>
                        <a:rPr lang="en-US" sz="1800" b="1" i="1" noProof="0" dirty="0" smtClean="0"/>
                        <a:t>What is privatized?</a:t>
                      </a:r>
                      <a:endParaRPr lang="en-US" sz="1800" b="1" i="1" noProof="0" dirty="0"/>
                    </a:p>
                  </a:txBody>
                  <a:tcPr anchor="ctr"/>
                </a:tc>
                <a:tc>
                  <a:txBody>
                    <a:bodyPr/>
                    <a:lstStyle/>
                    <a:p>
                      <a:r>
                        <a:rPr lang="en-US" sz="1800" b="1" i="1" noProof="0" dirty="0" smtClean="0"/>
                        <a:t>Special</a:t>
                      </a:r>
                      <a:r>
                        <a:rPr lang="en-US" sz="1800" b="1" i="1" baseline="0" noProof="0" dirty="0" smtClean="0"/>
                        <a:t> p</a:t>
                      </a:r>
                      <a:r>
                        <a:rPr lang="en-US" sz="1800" b="1" i="1" noProof="0" dirty="0" smtClean="0"/>
                        <a:t>ost</a:t>
                      </a:r>
                      <a:r>
                        <a:rPr lang="en-US" sz="1800" b="1" i="1" baseline="0" noProof="0" dirty="0" smtClean="0"/>
                        <a:t>-transfer relation of state to business</a:t>
                      </a:r>
                      <a:endParaRPr lang="en-US" sz="1800" b="1" i="1" noProof="0" dirty="0"/>
                    </a:p>
                  </a:txBody>
                  <a:tcPr anchor="ctr"/>
                </a:tc>
                <a:tc>
                  <a:txBody>
                    <a:bodyPr/>
                    <a:lstStyle/>
                    <a:p>
                      <a:r>
                        <a:rPr lang="en-US" sz="1800" b="1" i="1" noProof="0" dirty="0" smtClean="0"/>
                        <a:t>Post-transfer economic</a:t>
                      </a:r>
                      <a:r>
                        <a:rPr lang="en-US" sz="1800" b="1" i="1" baseline="0" noProof="0" dirty="0" smtClean="0"/>
                        <a:t> form</a:t>
                      </a:r>
                      <a:endParaRPr lang="en-US" sz="1800" b="1" i="1" noProof="0" dirty="0"/>
                    </a:p>
                  </a:txBody>
                  <a:tcPr anchor="ctr"/>
                </a:tc>
                <a:extLst>
                  <a:ext uri="{0D108BD9-81ED-4DB2-BD59-A6C34878D82A}">
                    <a16:rowId xmlns:a16="http://schemas.microsoft.com/office/drawing/2014/main" val="10000"/>
                  </a:ext>
                </a:extLst>
              </a:tr>
              <a:tr h="461134">
                <a:tc>
                  <a:txBody>
                    <a:bodyPr/>
                    <a:lstStyle/>
                    <a:p>
                      <a:r>
                        <a:rPr lang="en-US" b="1" i="1" noProof="0" dirty="0" smtClean="0"/>
                        <a:t>Contracting out</a:t>
                      </a:r>
                      <a:endParaRPr lang="en-US" b="1" i="1" noProof="0" dirty="0"/>
                    </a:p>
                  </a:txBody>
                  <a:tcPr anchor="ctr"/>
                </a:tc>
                <a:tc>
                  <a:txBody>
                    <a:bodyPr/>
                    <a:lstStyle/>
                    <a:p>
                      <a:r>
                        <a:rPr lang="en-US" b="1" noProof="0" dirty="0" smtClean="0"/>
                        <a:t>Activity</a:t>
                      </a:r>
                      <a:endParaRPr lang="en-US" b="1" noProof="0" dirty="0"/>
                    </a:p>
                  </a:txBody>
                  <a:tcPr anchor="ctr"/>
                </a:tc>
                <a:tc>
                  <a:txBody>
                    <a:bodyPr/>
                    <a:lstStyle/>
                    <a:p>
                      <a:r>
                        <a:rPr lang="en-US" b="1" noProof="0" dirty="0" smtClean="0"/>
                        <a:t>Customer</a:t>
                      </a:r>
                      <a:endParaRPr lang="en-US" b="1" noProof="0" dirty="0"/>
                    </a:p>
                  </a:txBody>
                  <a:tcPr anchor="ctr"/>
                </a:tc>
                <a:tc>
                  <a:txBody>
                    <a:bodyPr/>
                    <a:lstStyle/>
                    <a:p>
                      <a:r>
                        <a:rPr lang="en-US" b="1" noProof="0" dirty="0" smtClean="0"/>
                        <a:t>Artificial monopoly</a:t>
                      </a:r>
                      <a:endParaRPr lang="en-US" b="1" noProof="0" dirty="0"/>
                    </a:p>
                  </a:txBody>
                  <a:tcPr anchor="ctr"/>
                </a:tc>
                <a:extLst>
                  <a:ext uri="{0D108BD9-81ED-4DB2-BD59-A6C34878D82A}">
                    <a16:rowId xmlns:a16="http://schemas.microsoft.com/office/drawing/2014/main" val="10001"/>
                  </a:ext>
                </a:extLst>
              </a:tr>
              <a:tr h="468921">
                <a:tc>
                  <a:txBody>
                    <a:bodyPr/>
                    <a:lstStyle/>
                    <a:p>
                      <a:r>
                        <a:rPr lang="en-US" b="1" i="1" noProof="0" dirty="0" smtClean="0"/>
                        <a:t>Franchising</a:t>
                      </a:r>
                      <a:r>
                        <a:rPr lang="en-US" b="1" i="1" baseline="0" noProof="0" dirty="0" smtClean="0"/>
                        <a:t> (licensing)</a:t>
                      </a:r>
                      <a:endParaRPr lang="en-US" b="1" i="1" noProof="0" dirty="0"/>
                    </a:p>
                  </a:txBody>
                  <a:tcPr anchor="ctr"/>
                </a:tc>
                <a:tc>
                  <a:txBody>
                    <a:bodyPr/>
                    <a:lstStyle/>
                    <a:p>
                      <a:r>
                        <a:rPr lang="en-US" b="1" noProof="0" dirty="0" smtClean="0"/>
                        <a:t>Enterprise</a:t>
                      </a:r>
                      <a:endParaRPr lang="en-US" b="1" noProof="0" dirty="0"/>
                    </a:p>
                  </a:txBody>
                  <a:tcPr anchor="ctr"/>
                </a:tc>
                <a:tc>
                  <a:txBody>
                    <a:bodyPr/>
                    <a:lstStyle/>
                    <a:p>
                      <a:r>
                        <a:rPr lang="en-US" b="1" noProof="0" dirty="0" smtClean="0"/>
                        <a:t>Regulator</a:t>
                      </a:r>
                      <a:endParaRPr lang="en-US" b="1" noProof="0" dirty="0"/>
                    </a:p>
                  </a:txBody>
                  <a:tcPr anchor="ctr"/>
                </a:tc>
                <a:tc>
                  <a:txBody>
                    <a:bodyPr/>
                    <a:lstStyle/>
                    <a:p>
                      <a:r>
                        <a:rPr lang="en-US" b="1" noProof="0" dirty="0" smtClean="0"/>
                        <a:t>Artificial </a:t>
                      </a:r>
                      <a:r>
                        <a:rPr lang="en-US" b="1" baseline="0" noProof="0" dirty="0" smtClean="0"/>
                        <a:t>monopoly (oligopoly)</a:t>
                      </a:r>
                      <a:endParaRPr lang="en-US" b="1" noProof="0" dirty="0"/>
                    </a:p>
                  </a:txBody>
                  <a:tcPr anchor="ctr"/>
                </a:tc>
                <a:extLst>
                  <a:ext uri="{0D108BD9-81ED-4DB2-BD59-A6C34878D82A}">
                    <a16:rowId xmlns:a16="http://schemas.microsoft.com/office/drawing/2014/main" val="10002"/>
                  </a:ext>
                </a:extLst>
              </a:tr>
              <a:tr h="629118">
                <a:tc>
                  <a:txBody>
                    <a:bodyPr/>
                    <a:lstStyle/>
                    <a:p>
                      <a:r>
                        <a:rPr lang="en-US" b="1" i="1" noProof="0" dirty="0" smtClean="0"/>
                        <a:t>D</a:t>
                      </a:r>
                      <a:r>
                        <a:rPr lang="en-US" b="1" i="1" baseline="0" noProof="0" dirty="0" smtClean="0"/>
                        <a:t>irect privatization (partial)</a:t>
                      </a:r>
                      <a:endParaRPr lang="en-US" b="1" i="1" noProof="0" dirty="0"/>
                    </a:p>
                  </a:txBody>
                  <a:tcPr anchor="ctr"/>
                </a:tc>
                <a:tc>
                  <a:txBody>
                    <a:bodyPr/>
                    <a:lstStyle/>
                    <a:p>
                      <a:r>
                        <a:rPr lang="en-US" b="1" noProof="0" dirty="0" smtClean="0"/>
                        <a:t>Enterprise (+ assets)</a:t>
                      </a:r>
                      <a:endParaRPr lang="en-US" b="1" noProof="0" dirty="0"/>
                    </a:p>
                  </a:txBody>
                  <a:tcPr anchor="ctr"/>
                </a:tc>
                <a:tc>
                  <a:txBody>
                    <a:bodyPr/>
                    <a:lstStyle/>
                    <a:p>
                      <a:r>
                        <a:rPr lang="en-US" b="1" noProof="0" dirty="0" smtClean="0"/>
                        <a:t>Co-partner</a:t>
                      </a:r>
                      <a:endParaRPr lang="en-US" b="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noProof="0" dirty="0" smtClean="0"/>
                        <a:t>Competitive</a:t>
                      </a:r>
                      <a:r>
                        <a:rPr lang="en-US" b="1" baseline="0" noProof="0" dirty="0" smtClean="0"/>
                        <a:t> firm (with state interference in the management)</a:t>
                      </a:r>
                      <a:endParaRPr lang="en-US" b="1" noProof="0" dirty="0" smtClean="0"/>
                    </a:p>
                  </a:txBody>
                  <a:tcPr anchor="ctr"/>
                </a:tc>
                <a:extLst>
                  <a:ext uri="{0D108BD9-81ED-4DB2-BD59-A6C34878D82A}">
                    <a16:rowId xmlns:a16="http://schemas.microsoft.com/office/drawing/2014/main" val="10003"/>
                  </a:ext>
                </a:extLst>
              </a:tr>
              <a:tr h="629118">
                <a:tc>
                  <a:txBody>
                    <a:bodyPr/>
                    <a:lstStyle/>
                    <a:p>
                      <a:r>
                        <a:rPr lang="en-US" b="1" i="1" noProof="0" dirty="0" smtClean="0"/>
                        <a:t>Direct</a:t>
                      </a:r>
                      <a:r>
                        <a:rPr lang="en-US" b="1" i="1" baseline="0" noProof="0" dirty="0" smtClean="0"/>
                        <a:t> </a:t>
                      </a:r>
                      <a:r>
                        <a:rPr lang="en-US" b="1" i="1" noProof="0" dirty="0" smtClean="0"/>
                        <a:t>privatization (total)</a:t>
                      </a:r>
                      <a:endParaRPr lang="en-US" b="1" i="1" noProof="0" dirty="0"/>
                    </a:p>
                  </a:txBody>
                  <a:tcPr anchor="ctr"/>
                </a:tc>
                <a:tc>
                  <a:txBody>
                    <a:bodyPr/>
                    <a:lstStyle/>
                    <a:p>
                      <a:r>
                        <a:rPr lang="en-US" b="1" noProof="0" dirty="0" smtClean="0"/>
                        <a:t>Enterprise +</a:t>
                      </a:r>
                      <a:r>
                        <a:rPr lang="en-US" b="1" baseline="0" noProof="0" dirty="0" smtClean="0"/>
                        <a:t> assets</a:t>
                      </a:r>
                      <a:endParaRPr lang="en-US" b="1" noProof="0" dirty="0"/>
                    </a:p>
                  </a:txBody>
                  <a:tcPr anchor="ctr"/>
                </a:tc>
                <a:tc>
                  <a:txBody>
                    <a:bodyPr/>
                    <a:lstStyle/>
                    <a:p>
                      <a:r>
                        <a:rPr lang="en-US" b="1" noProof="0" dirty="0" smtClean="0"/>
                        <a:t>-</a:t>
                      </a:r>
                      <a:endParaRPr lang="en-US" b="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noProof="0" dirty="0" smtClean="0"/>
                        <a:t>Competitive</a:t>
                      </a:r>
                      <a:r>
                        <a:rPr lang="en-US" b="1" baseline="0" noProof="0" dirty="0" smtClean="0"/>
                        <a:t> firm</a:t>
                      </a:r>
                      <a:endParaRPr lang="en-US" b="1" noProof="0" dirty="0" smtClean="0"/>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94274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857250"/>
          </a:xfrm>
        </p:spPr>
        <p:txBody>
          <a:bodyPr>
            <a:normAutofit fontScale="90000"/>
          </a:bodyPr>
          <a:lstStyle/>
          <a:p>
            <a:r>
              <a:rPr lang="hu-HU" dirty="0" err="1" smtClean="0"/>
              <a:t>Unfeasibility</a:t>
            </a:r>
            <a:r>
              <a:rPr lang="hu-HU" dirty="0" smtClean="0"/>
              <a:t> of </a:t>
            </a:r>
            <a:r>
              <a:rPr lang="hu-HU" dirty="0" err="1" smtClean="0"/>
              <a:t>technocratic</a:t>
            </a:r>
            <a:r>
              <a:rPr lang="hu-HU" dirty="0" smtClean="0"/>
              <a:t> </a:t>
            </a:r>
            <a:r>
              <a:rPr lang="hu-HU" dirty="0" err="1" smtClean="0"/>
              <a:t>change</a:t>
            </a:r>
            <a:endParaRPr lang="hu-HU" dirty="0"/>
          </a:p>
        </p:txBody>
      </p:sp>
      <p:sp>
        <p:nvSpPr>
          <p:cNvPr id="3" name="Tartalom helye 2"/>
          <p:cNvSpPr>
            <a:spLocks noGrp="1"/>
          </p:cNvSpPr>
          <p:nvPr>
            <p:ph idx="1"/>
          </p:nvPr>
        </p:nvSpPr>
        <p:spPr>
          <a:xfrm>
            <a:off x="251520" y="771550"/>
            <a:ext cx="8640960" cy="4248471"/>
          </a:xfrm>
        </p:spPr>
        <p:txBody>
          <a:bodyPr>
            <a:normAutofit fontScale="85000" lnSpcReduction="20000"/>
          </a:bodyPr>
          <a:lstStyle/>
          <a:p>
            <a:pPr lvl="0"/>
            <a:r>
              <a:rPr lang="hu-HU" b="1" dirty="0" err="1" smtClean="0"/>
              <a:t>different</a:t>
            </a:r>
            <a:r>
              <a:rPr lang="hu-HU" b="1" dirty="0" smtClean="0"/>
              <a:t> </a:t>
            </a:r>
            <a:r>
              <a:rPr lang="hu-HU" b="1" dirty="0" err="1" smtClean="0"/>
              <a:t>intentions</a:t>
            </a:r>
            <a:r>
              <a:rPr lang="hu-HU" b="1" dirty="0" smtClean="0"/>
              <a:t> </a:t>
            </a:r>
            <a:r>
              <a:rPr lang="hu-HU" b="1" dirty="0" err="1" smtClean="0"/>
              <a:t>from</a:t>
            </a:r>
            <a:r>
              <a:rPr lang="hu-HU" b="1" dirty="0" smtClean="0"/>
              <a:t> </a:t>
            </a:r>
            <a:r>
              <a:rPr lang="hu-HU" b="1" dirty="0" err="1" smtClean="0"/>
              <a:t>technocracy</a:t>
            </a:r>
            <a:r>
              <a:rPr lang="hu-HU" b="1" dirty="0" smtClean="0"/>
              <a:t>, </a:t>
            </a:r>
            <a:r>
              <a:rPr lang="hu-HU" b="1" dirty="0" err="1" smtClean="0"/>
              <a:t>but</a:t>
            </a:r>
            <a:r>
              <a:rPr lang="hu-HU" b="1" dirty="0" smtClean="0"/>
              <a:t> </a:t>
            </a:r>
            <a:r>
              <a:rPr lang="hu-HU" b="1" dirty="0" err="1" smtClean="0"/>
              <a:t>even</a:t>
            </a:r>
            <a:r>
              <a:rPr lang="hu-HU" b="1" dirty="0" smtClean="0"/>
              <a:t> </a:t>
            </a:r>
            <a:r>
              <a:rPr lang="hu-HU" b="1" dirty="0" err="1" smtClean="0"/>
              <a:t>technocrats</a:t>
            </a:r>
            <a:r>
              <a:rPr lang="hu-HU" b="1" dirty="0" smtClean="0"/>
              <a:t> </a:t>
            </a:r>
            <a:r>
              <a:rPr lang="hu-HU" b="1" dirty="0" err="1" smtClean="0"/>
              <a:t>faced</a:t>
            </a:r>
            <a:r>
              <a:rPr lang="hu-HU" b="1" dirty="0" smtClean="0"/>
              <a:t> </a:t>
            </a:r>
            <a:r>
              <a:rPr lang="hu-HU" b="1" dirty="0" err="1" smtClean="0"/>
              <a:t>hardly</a:t>
            </a:r>
            <a:r>
              <a:rPr lang="hu-HU" b="1" dirty="0" smtClean="0"/>
              <a:t> </a:t>
            </a:r>
            <a:r>
              <a:rPr lang="hu-HU" b="1" dirty="0" err="1" smtClean="0"/>
              <a:t>surmountable</a:t>
            </a:r>
            <a:r>
              <a:rPr lang="hu-HU" b="1" dirty="0" smtClean="0"/>
              <a:t> </a:t>
            </a:r>
            <a:r>
              <a:rPr lang="hu-HU" b="1" dirty="0" err="1" smtClean="0"/>
              <a:t>challenges</a:t>
            </a:r>
            <a:r>
              <a:rPr lang="hu-HU" b="1" dirty="0" smtClean="0"/>
              <a:t>:</a:t>
            </a:r>
          </a:p>
          <a:p>
            <a:pPr marL="914400" lvl="1" indent="-514350">
              <a:buFont typeface="+mj-lt"/>
              <a:buAutoNum type="arabicPeriod"/>
            </a:pPr>
            <a:r>
              <a:rPr lang="en-US" sz="2500" b="1" dirty="0" smtClean="0"/>
              <a:t>there </a:t>
            </a:r>
            <a:r>
              <a:rPr lang="en-US" sz="2500" b="1" dirty="0"/>
              <a:t>was no financially sound internal demand</a:t>
            </a:r>
            <a:r>
              <a:rPr lang="en-US" sz="2500" dirty="0"/>
              <a:t>, for under the conditions of state monopoly and the command economy no one could have accumulated assets close to what would have been needed;</a:t>
            </a:r>
            <a:endParaRPr lang="hu-HU" sz="2500" dirty="0"/>
          </a:p>
          <a:p>
            <a:pPr marL="914400" lvl="1" indent="-514350">
              <a:buFont typeface="+mj-lt"/>
              <a:buAutoNum type="arabicPeriod"/>
            </a:pPr>
            <a:r>
              <a:rPr lang="en-US" sz="2500" dirty="0"/>
              <a:t>when an administrative market and command economy are collapsing, it is </a:t>
            </a:r>
            <a:r>
              <a:rPr lang="en-US" sz="2500" b="1" dirty="0"/>
              <a:t>impossible to determine the exact value of a former state corporation</a:t>
            </a:r>
            <a:r>
              <a:rPr lang="en-US" sz="2500" dirty="0"/>
              <a:t> in a market environment that has not even been established. After all, neither the price of the products nor the costs of production—nor for that matter supply and demand—had been shaped by market forces. (Of course, it could be suspected that the raw materials industry, which had been selling at depressed rates compared to international rates, would bring significant profits to those who managed to grab it</a:t>
            </a:r>
            <a:r>
              <a:rPr lang="en-US" sz="2500" dirty="0" smtClean="0"/>
              <a:t>.</a:t>
            </a:r>
            <a:r>
              <a:rPr lang="hu-HU" sz="2500" dirty="0" smtClean="0"/>
              <a:t>)</a:t>
            </a:r>
            <a:endParaRPr lang="hu-HU" sz="2500" dirty="0"/>
          </a:p>
        </p:txBody>
      </p:sp>
    </p:spTree>
    <p:extLst>
      <p:ext uri="{BB962C8B-B14F-4D97-AF65-F5344CB8AC3E}">
        <p14:creationId xmlns:p14="http://schemas.microsoft.com/office/powerpoint/2010/main" val="40410096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0538"/>
            <a:ext cx="9144000" cy="939751"/>
          </a:xfrm>
        </p:spPr>
        <p:txBody>
          <a:bodyPr>
            <a:noAutofit/>
          </a:bodyPr>
          <a:lstStyle/>
          <a:p>
            <a:r>
              <a:rPr lang="en-US" sz="2800" b="1" dirty="0" smtClean="0"/>
              <a:t>Non-Technocratic Motives of Privatizatio</a:t>
            </a:r>
            <a:r>
              <a:rPr lang="en-US" sz="2800" dirty="0" smtClean="0"/>
              <a:t>n:</a:t>
            </a:r>
            <a:r>
              <a:rPr lang="en-US" sz="2800" b="1" dirty="0" smtClean="0"/>
              <a:t> Justice Making </a:t>
            </a:r>
            <a:endParaRPr lang="hu-HU" sz="2800" b="1" dirty="0"/>
          </a:p>
        </p:txBody>
      </p:sp>
      <p:graphicFrame>
        <p:nvGraphicFramePr>
          <p:cNvPr id="4" name="Táblázat 3"/>
          <p:cNvGraphicFramePr>
            <a:graphicFrameLocks noGrp="1"/>
          </p:cNvGraphicFramePr>
          <p:nvPr>
            <p:extLst/>
          </p:nvPr>
        </p:nvGraphicFramePr>
        <p:xfrm>
          <a:off x="107504" y="915566"/>
          <a:ext cx="8964488" cy="4175368"/>
        </p:xfrm>
        <a:graphic>
          <a:graphicData uri="http://schemas.openxmlformats.org/drawingml/2006/table">
            <a:tbl>
              <a:tblPr firstRow="1" bandRow="1">
                <a:tableStyleId>{5940675A-B579-460E-94D1-54222C63F5DA}</a:tableStyleId>
              </a:tblPr>
              <a:tblGrid>
                <a:gridCol w="2592288">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gridCol w="1979712">
                  <a:extLst>
                    <a:ext uri="{9D8B030D-6E8A-4147-A177-3AD203B41FA5}">
                      <a16:colId xmlns:a16="http://schemas.microsoft.com/office/drawing/2014/main" val="20003"/>
                    </a:ext>
                  </a:extLst>
                </a:gridCol>
              </a:tblGrid>
              <a:tr h="792088">
                <a:tc>
                  <a:txBody>
                    <a:bodyPr/>
                    <a:lstStyle/>
                    <a:p>
                      <a:r>
                        <a:rPr lang="en-US" sz="1800" b="1" i="1" noProof="0" dirty="0" smtClean="0"/>
                        <a:t>Form</a:t>
                      </a:r>
                      <a:r>
                        <a:rPr lang="en-US" sz="1800" b="1" i="1" baseline="0" noProof="0" dirty="0" smtClean="0"/>
                        <a:t> of j</a:t>
                      </a:r>
                      <a:r>
                        <a:rPr lang="en-US" sz="1800" b="1" i="1" noProof="0" dirty="0" smtClean="0"/>
                        <a:t>ustice-making</a:t>
                      </a:r>
                      <a:endParaRPr lang="en-US" sz="1800" b="1" i="1" noProof="0" dirty="0"/>
                    </a:p>
                  </a:txBody>
                  <a:tcPr anchor="ctr">
                    <a:lnTlToBr w="12700" cap="flat" cmpd="sng" algn="ctr">
                      <a:noFill/>
                      <a:prstDash val="solid"/>
                      <a:round/>
                      <a:headEnd type="none" w="med" len="med"/>
                      <a:tailEnd type="none" w="med" len="med"/>
                    </a:lnTlToBr>
                  </a:tcPr>
                </a:tc>
                <a:tc>
                  <a:txBody>
                    <a:bodyPr/>
                    <a:lstStyle/>
                    <a:p>
                      <a:r>
                        <a:rPr lang="en-US" sz="1800" b="1" i="1" noProof="0" dirty="0" smtClean="0"/>
                        <a:t>Temporal</a:t>
                      </a:r>
                      <a:r>
                        <a:rPr lang="en-US" sz="1800" b="1" i="1" baseline="0" noProof="0" dirty="0" smtClean="0"/>
                        <a:t> dimension of justice-making</a:t>
                      </a:r>
                      <a:endParaRPr lang="en-US" sz="1800" b="1" i="1" noProof="0" dirty="0"/>
                    </a:p>
                  </a:txBody>
                  <a:tcPr anchor="ctr"/>
                </a:tc>
                <a:tc>
                  <a:txBody>
                    <a:bodyPr/>
                    <a:lstStyle/>
                    <a:p>
                      <a:r>
                        <a:rPr lang="en-US" sz="1800" b="1" i="1" noProof="0" dirty="0" smtClean="0"/>
                        <a:t>Legitimation basis</a:t>
                      </a:r>
                      <a:r>
                        <a:rPr lang="en-US" sz="1800" b="1" i="1" baseline="0" noProof="0" dirty="0" smtClean="0"/>
                        <a:t> of privatized ownership</a:t>
                      </a:r>
                      <a:endParaRPr lang="en-US" sz="1800" b="1" i="1" noProof="0" dirty="0"/>
                    </a:p>
                  </a:txBody>
                  <a:tcPr anchor="ctr"/>
                </a:tc>
                <a:tc>
                  <a:txBody>
                    <a:bodyPr/>
                    <a:lstStyle/>
                    <a:p>
                      <a:r>
                        <a:rPr lang="en-US" sz="1800" b="1" i="1" noProof="0" dirty="0" smtClean="0"/>
                        <a:t>Scope of privatized property</a:t>
                      </a:r>
                      <a:endParaRPr lang="en-US" sz="1800" b="1" i="1" noProof="0" dirty="0"/>
                    </a:p>
                  </a:txBody>
                  <a:tcPr anchor="ctr"/>
                </a:tc>
                <a:extLst>
                  <a:ext uri="{0D108BD9-81ED-4DB2-BD59-A6C34878D82A}">
                    <a16:rowId xmlns:a16="http://schemas.microsoft.com/office/drawing/2014/main" val="10000"/>
                  </a:ext>
                </a:extLst>
              </a:tr>
              <a:tr h="813792">
                <a:tc>
                  <a:txBody>
                    <a:bodyPr/>
                    <a:lstStyle/>
                    <a:p>
                      <a:r>
                        <a:rPr lang="en-US" sz="1800" b="1" i="1" noProof="0" dirty="0" err="1" smtClean="0"/>
                        <a:t>Reprivatization</a:t>
                      </a:r>
                      <a:endParaRPr lang="en-US" sz="1800" b="1" i="1" noProof="0" dirty="0"/>
                    </a:p>
                  </a:txBody>
                  <a:tcPr anchor="ctr"/>
                </a:tc>
                <a:tc>
                  <a:txBody>
                    <a:bodyPr/>
                    <a:lstStyle/>
                    <a:p>
                      <a:r>
                        <a:rPr lang="en-US" b="1" noProof="0" dirty="0" smtClean="0"/>
                        <a:t>Pre-nationalization / pre-collectivization</a:t>
                      </a:r>
                      <a:r>
                        <a:rPr lang="en-US" b="1" baseline="0" noProof="0" dirty="0" smtClean="0"/>
                        <a:t> period</a:t>
                      </a:r>
                      <a:endParaRPr lang="en-US" b="1" noProof="0" dirty="0"/>
                    </a:p>
                  </a:txBody>
                  <a:tcPr anchor="ctr"/>
                </a:tc>
                <a:tc>
                  <a:txBody>
                    <a:bodyPr/>
                    <a:lstStyle/>
                    <a:p>
                      <a:r>
                        <a:rPr lang="en-US" b="1" noProof="0" dirty="0" smtClean="0"/>
                        <a:t>Former owners</a:t>
                      </a:r>
                      <a:endParaRPr lang="en-US" b="1" noProof="0" dirty="0"/>
                    </a:p>
                  </a:txBody>
                  <a:tcPr anchor="ctr"/>
                </a:tc>
                <a:tc>
                  <a:txBody>
                    <a:bodyPr/>
                    <a:lstStyle/>
                    <a:p>
                      <a:r>
                        <a:rPr lang="en-US" b="1" noProof="0" dirty="0" smtClean="0"/>
                        <a:t>Former property</a:t>
                      </a:r>
                      <a:endParaRPr lang="en-US" b="1" noProof="0" dirty="0"/>
                    </a:p>
                  </a:txBody>
                  <a:tcPr anchor="ctr"/>
                </a:tc>
                <a:extLst>
                  <a:ext uri="{0D108BD9-81ED-4DB2-BD59-A6C34878D82A}">
                    <a16:rowId xmlns:a16="http://schemas.microsoft.com/office/drawing/2014/main" val="10001"/>
                  </a:ext>
                </a:extLst>
              </a:tr>
              <a:tr h="763488">
                <a:tc>
                  <a:txBody>
                    <a:bodyPr/>
                    <a:lstStyle/>
                    <a:p>
                      <a:r>
                        <a:rPr lang="en-US" sz="1800" b="1" i="1" noProof="0" dirty="0" smtClean="0"/>
                        <a:t>Compensation</a:t>
                      </a:r>
                      <a:endParaRPr lang="en-US" sz="1800" b="1" i="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noProof="0" dirty="0" smtClean="0"/>
                        <a:t>Pre-nationalization / pre-collectivization</a:t>
                      </a:r>
                      <a:r>
                        <a:rPr lang="en-US" b="1" baseline="0" noProof="0" dirty="0" smtClean="0"/>
                        <a:t> period</a:t>
                      </a:r>
                      <a:endParaRPr lang="en-US" b="1" noProof="0" dirty="0"/>
                    </a:p>
                  </a:txBody>
                  <a:tcPr anchor="ctr"/>
                </a:tc>
                <a:tc>
                  <a:txBody>
                    <a:bodyPr/>
                    <a:lstStyle/>
                    <a:p>
                      <a:r>
                        <a:rPr lang="en-US" b="1" noProof="0" dirty="0" smtClean="0"/>
                        <a:t>Former owners</a:t>
                      </a:r>
                      <a:endParaRPr lang="en-US" b="1" noProof="0" dirty="0"/>
                    </a:p>
                  </a:txBody>
                  <a:tcPr anchor="ctr"/>
                </a:tc>
                <a:tc>
                  <a:txBody>
                    <a:bodyPr/>
                    <a:lstStyle/>
                    <a:p>
                      <a:r>
                        <a:rPr lang="en-US" b="1" noProof="0" dirty="0" smtClean="0"/>
                        <a:t>Optional</a:t>
                      </a:r>
                      <a:r>
                        <a:rPr lang="en-US" b="1" baseline="0" noProof="0" dirty="0" smtClean="0"/>
                        <a:t> property</a:t>
                      </a:r>
                      <a:endParaRPr lang="en-US" b="1" noProof="0" dirty="0"/>
                    </a:p>
                  </a:txBody>
                  <a:tcPr anchor="ctr"/>
                </a:tc>
                <a:extLst>
                  <a:ext uri="{0D108BD9-81ED-4DB2-BD59-A6C34878D82A}">
                    <a16:rowId xmlns:a16="http://schemas.microsoft.com/office/drawing/2014/main" val="10002"/>
                  </a:ext>
                </a:extLst>
              </a:tr>
              <a:tr h="569168">
                <a:tc>
                  <a:txBody>
                    <a:bodyPr/>
                    <a:lstStyle/>
                    <a:p>
                      <a:r>
                        <a:rPr lang="en-US" sz="1800" b="1" i="1" baseline="0" noProof="0" dirty="0" smtClean="0"/>
                        <a:t>Insider privatization (management-employee buyout, MEBO)</a:t>
                      </a:r>
                      <a:endParaRPr lang="en-US" sz="1800" b="1" i="1" noProof="0" dirty="0"/>
                    </a:p>
                  </a:txBody>
                  <a:tcPr anchor="ctr"/>
                </a:tc>
                <a:tc>
                  <a:txBody>
                    <a:bodyPr/>
                    <a:lstStyle/>
                    <a:p>
                      <a:r>
                        <a:rPr lang="en-US" b="1" noProof="0" dirty="0" smtClean="0"/>
                        <a:t>Pre-regime change period</a:t>
                      </a:r>
                      <a:endParaRPr lang="en-US" b="1" noProof="0" dirty="0"/>
                    </a:p>
                  </a:txBody>
                  <a:tcPr anchor="ctr"/>
                </a:tc>
                <a:tc>
                  <a:txBody>
                    <a:bodyPr/>
                    <a:lstStyle/>
                    <a:p>
                      <a:r>
                        <a:rPr lang="en-US" b="1" baseline="0" noProof="0" dirty="0" smtClean="0"/>
                        <a:t>Operators of the assets</a:t>
                      </a:r>
                      <a:endParaRPr lang="en-US" b="1" noProof="0" dirty="0"/>
                    </a:p>
                  </a:txBody>
                  <a:tcPr anchor="ctr"/>
                </a:tc>
                <a:tc>
                  <a:txBody>
                    <a:bodyPr/>
                    <a:lstStyle/>
                    <a:p>
                      <a:r>
                        <a:rPr lang="en-US" b="1" noProof="0" dirty="0" smtClean="0"/>
                        <a:t>Operated property</a:t>
                      </a:r>
                      <a:endParaRPr lang="en-US" b="1" noProof="0" dirty="0"/>
                    </a:p>
                  </a:txBody>
                  <a:tcPr anchor="ctr"/>
                </a:tc>
                <a:extLst>
                  <a:ext uri="{0D108BD9-81ED-4DB2-BD59-A6C34878D82A}">
                    <a16:rowId xmlns:a16="http://schemas.microsoft.com/office/drawing/2014/main" val="10003"/>
                  </a:ext>
                </a:extLst>
              </a:tr>
              <a:tr h="577160">
                <a:tc>
                  <a:txBody>
                    <a:bodyPr/>
                    <a:lstStyle/>
                    <a:p>
                      <a:r>
                        <a:rPr lang="en-US" sz="1800" b="1" i="1" noProof="0" dirty="0" smtClean="0"/>
                        <a:t>Free distribution among citizens</a:t>
                      </a:r>
                      <a:r>
                        <a:rPr lang="en-US" sz="1800" b="1" i="1" baseline="0" noProof="0" dirty="0" smtClean="0"/>
                        <a:t> (voucher)</a:t>
                      </a:r>
                      <a:endParaRPr lang="en-US" sz="1800" b="1" i="1" noProof="0" dirty="0"/>
                    </a:p>
                  </a:txBody>
                  <a:tcPr anchor="ctr"/>
                </a:tc>
                <a:tc>
                  <a:txBody>
                    <a:bodyPr/>
                    <a:lstStyle/>
                    <a:p>
                      <a:r>
                        <a:rPr lang="en-US" b="1" noProof="0" dirty="0" smtClean="0"/>
                        <a:t>Pre-regime change period</a:t>
                      </a:r>
                      <a:endParaRPr lang="en-US" b="1" noProof="0" dirty="0"/>
                    </a:p>
                  </a:txBody>
                  <a:tcPr anchor="ctr"/>
                </a:tc>
                <a:tc>
                  <a:txBody>
                    <a:bodyPr/>
                    <a:lstStyle/>
                    <a:p>
                      <a:r>
                        <a:rPr lang="en-US" b="1" baseline="0" noProof="0" dirty="0" smtClean="0"/>
                        <a:t>Citizens</a:t>
                      </a:r>
                      <a:endParaRPr lang="en-US" b="1" noProof="0" dirty="0"/>
                    </a:p>
                  </a:txBody>
                  <a:tcPr anchor="ctr"/>
                </a:tc>
                <a:tc>
                  <a:txBody>
                    <a:bodyPr/>
                    <a:lstStyle/>
                    <a:p>
                      <a:r>
                        <a:rPr lang="en-US" b="1" noProof="0" dirty="0" smtClean="0"/>
                        <a:t>Optional</a:t>
                      </a:r>
                      <a:r>
                        <a:rPr lang="en-US" b="1" baseline="0" noProof="0" dirty="0" smtClean="0"/>
                        <a:t> property</a:t>
                      </a:r>
                      <a:endParaRPr lang="en-US" b="1" noProof="0" dirty="0"/>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3675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23478"/>
            <a:ext cx="9144000" cy="1080120"/>
          </a:xfrm>
        </p:spPr>
        <p:txBody>
          <a:bodyPr>
            <a:noAutofit/>
          </a:bodyPr>
          <a:lstStyle/>
          <a:p>
            <a:r>
              <a:rPr lang="en-US" sz="2800" b="1" dirty="0" smtClean="0"/>
              <a:t>Non-Technocratic Motives of Privatization: Transformation of the Power of the Nomenklatura</a:t>
            </a:r>
            <a:endParaRPr lang="hu-HU" sz="2800" b="1" dirty="0"/>
          </a:p>
        </p:txBody>
      </p:sp>
      <p:graphicFrame>
        <p:nvGraphicFramePr>
          <p:cNvPr id="4" name="Táblázat 3"/>
          <p:cNvGraphicFramePr>
            <a:graphicFrameLocks noGrp="1"/>
          </p:cNvGraphicFramePr>
          <p:nvPr>
            <p:extLst>
              <p:ext uri="{D42A27DB-BD31-4B8C-83A1-F6EECF244321}">
                <p14:modId xmlns:p14="http://schemas.microsoft.com/office/powerpoint/2010/main" val="561796258"/>
              </p:ext>
            </p:extLst>
          </p:nvPr>
        </p:nvGraphicFramePr>
        <p:xfrm>
          <a:off x="72010" y="1347614"/>
          <a:ext cx="9036494" cy="3773929"/>
        </p:xfrm>
        <a:graphic>
          <a:graphicData uri="http://schemas.openxmlformats.org/drawingml/2006/table">
            <a:tbl>
              <a:tblPr firstRow="1" bandRow="1">
                <a:tableStyleId>{5940675A-B579-460E-94D1-54222C63F5DA}</a:tableStyleId>
              </a:tblPr>
              <a:tblGrid>
                <a:gridCol w="2057089">
                  <a:extLst>
                    <a:ext uri="{9D8B030D-6E8A-4147-A177-3AD203B41FA5}">
                      <a16:colId xmlns:a16="http://schemas.microsoft.com/office/drawing/2014/main" val="20000"/>
                    </a:ext>
                  </a:extLst>
                </a:gridCol>
                <a:gridCol w="2424425">
                  <a:extLst>
                    <a:ext uri="{9D8B030D-6E8A-4147-A177-3AD203B41FA5}">
                      <a16:colId xmlns:a16="http://schemas.microsoft.com/office/drawing/2014/main" val="20001"/>
                    </a:ext>
                  </a:extLst>
                </a:gridCol>
                <a:gridCol w="2497893">
                  <a:extLst>
                    <a:ext uri="{9D8B030D-6E8A-4147-A177-3AD203B41FA5}">
                      <a16:colId xmlns:a16="http://schemas.microsoft.com/office/drawing/2014/main" val="20002"/>
                    </a:ext>
                  </a:extLst>
                </a:gridCol>
                <a:gridCol w="2057087">
                  <a:extLst>
                    <a:ext uri="{9D8B030D-6E8A-4147-A177-3AD203B41FA5}">
                      <a16:colId xmlns:a16="http://schemas.microsoft.com/office/drawing/2014/main" val="20003"/>
                    </a:ext>
                  </a:extLst>
                </a:gridCol>
              </a:tblGrid>
              <a:tr h="730648">
                <a:tc>
                  <a:txBody>
                    <a:bodyPr/>
                    <a:lstStyle/>
                    <a:p>
                      <a:endParaRPr lang="en-US" b="1" i="0" noProof="0" dirty="0"/>
                    </a:p>
                  </a:txBody>
                  <a:tcPr anchor="ctr">
                    <a:lnTlToBr w="12700" cap="flat" cmpd="sng" algn="ctr">
                      <a:solidFill>
                        <a:schemeClr val="tx1"/>
                      </a:solidFill>
                      <a:prstDash val="solid"/>
                      <a:round/>
                      <a:headEnd type="none" w="med" len="med"/>
                      <a:tailEnd type="none" w="med" len="med"/>
                    </a:lnTlToBr>
                  </a:tcPr>
                </a:tc>
                <a:tc>
                  <a:txBody>
                    <a:bodyPr/>
                    <a:lstStyle/>
                    <a:p>
                      <a:r>
                        <a:rPr lang="en-US" sz="2000" b="1" i="1" noProof="0" dirty="0" smtClean="0"/>
                        <a:t>Way of capture</a:t>
                      </a:r>
                      <a:r>
                        <a:rPr lang="en-US" sz="2000" b="1" i="1" baseline="0" noProof="0" dirty="0" smtClean="0"/>
                        <a:t> by </a:t>
                      </a:r>
                      <a:r>
                        <a:rPr lang="en-US" sz="2000" b="1" i="1" noProof="0" dirty="0" smtClean="0"/>
                        <a:t>the </a:t>
                      </a:r>
                      <a:r>
                        <a:rPr lang="en-US" sz="2000" b="1" i="1" noProof="0" dirty="0" err="1" smtClean="0"/>
                        <a:t>nomenklatura</a:t>
                      </a:r>
                      <a:endParaRPr lang="en-US" sz="2000" b="1" i="1" noProof="0" dirty="0"/>
                    </a:p>
                  </a:txBody>
                  <a:tcPr anchor="ctr"/>
                </a:tc>
                <a:tc>
                  <a:txBody>
                    <a:bodyPr/>
                    <a:lstStyle/>
                    <a:p>
                      <a:r>
                        <a:rPr lang="en-US" sz="2000" b="1" i="1" noProof="0" dirty="0" err="1" smtClean="0"/>
                        <a:t>Graduality</a:t>
                      </a:r>
                      <a:r>
                        <a:rPr lang="en-US" sz="2000" b="1" i="1" noProof="0" dirty="0" smtClean="0"/>
                        <a:t> of capture by</a:t>
                      </a:r>
                      <a:r>
                        <a:rPr lang="en-US" sz="2000" b="1" i="1" baseline="0" noProof="0" dirty="0" smtClean="0"/>
                        <a:t> the </a:t>
                      </a:r>
                      <a:r>
                        <a:rPr lang="en-US" sz="2000" b="1" i="1" noProof="0" dirty="0" err="1" smtClean="0"/>
                        <a:t>nomenklatura</a:t>
                      </a:r>
                      <a:endParaRPr lang="en-US" sz="2000" b="1" i="1" noProof="0" dirty="0"/>
                    </a:p>
                  </a:txBody>
                  <a:tcPr anchor="ctr"/>
                </a:tc>
                <a:tc>
                  <a:txBody>
                    <a:bodyPr/>
                    <a:lstStyle/>
                    <a:p>
                      <a:pPr>
                        <a:lnSpc>
                          <a:spcPct val="115000"/>
                        </a:lnSpc>
                        <a:spcAft>
                          <a:spcPts val="0"/>
                        </a:spcAft>
                      </a:pPr>
                      <a:r>
                        <a:rPr lang="en-US" sz="1800" b="1" i="1">
                          <a:effectLst/>
                          <a:latin typeface="Calibri" panose="020F0502020204030204" pitchFamily="34" charset="0"/>
                          <a:ea typeface="Times New Roman" panose="02020603050405020304" pitchFamily="18" charset="0"/>
                          <a:cs typeface="Times New Roman" panose="02020603050405020304" pitchFamily="18" charset="0"/>
                        </a:rPr>
                        <a:t>Beneficiaries</a:t>
                      </a:r>
                      <a:endParaRPr lang="hu-HU" sz="2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000"/>
                  </a:ext>
                </a:extLst>
              </a:tr>
              <a:tr h="953020">
                <a:tc>
                  <a:txBody>
                    <a:bodyPr/>
                    <a:lstStyle/>
                    <a:p>
                      <a:r>
                        <a:rPr lang="en-US" b="1" i="1" noProof="0" dirty="0" smtClean="0"/>
                        <a:t>Bottom</a:t>
                      </a:r>
                      <a:r>
                        <a:rPr lang="en-US" b="1" i="1" baseline="0" noProof="0" dirty="0" smtClean="0"/>
                        <a:t>-up </a:t>
                      </a:r>
                      <a:r>
                        <a:rPr lang="en-US" b="1" i="1" noProof="0" dirty="0" smtClean="0"/>
                        <a:t>power</a:t>
                      </a:r>
                      <a:r>
                        <a:rPr lang="en-US" b="1" i="1" baseline="0" noProof="0" dirty="0" smtClean="0"/>
                        <a:t> transformation</a:t>
                      </a:r>
                      <a:endParaRPr lang="en-US" b="1" i="1" noProof="0" dirty="0"/>
                    </a:p>
                  </a:txBody>
                  <a:tcPr anchor="ctr"/>
                </a:tc>
                <a:tc>
                  <a:txBody>
                    <a:bodyPr/>
                    <a:lstStyle/>
                    <a:p>
                      <a:r>
                        <a:rPr lang="en-US" b="1" noProof="0" dirty="0" smtClean="0"/>
                        <a:t>Making</a:t>
                      </a:r>
                      <a:r>
                        <a:rPr lang="en-US" b="1" baseline="0" noProof="0" dirty="0" smtClean="0"/>
                        <a:t> use of superior social and knowledge capital</a:t>
                      </a:r>
                      <a:endParaRPr lang="en-US" b="1" noProof="0" dirty="0"/>
                    </a:p>
                  </a:txBody>
                  <a:tcPr anchor="ctr"/>
                </a:tc>
                <a:tc>
                  <a:txBody>
                    <a:bodyPr/>
                    <a:lstStyle/>
                    <a:p>
                      <a:r>
                        <a:rPr lang="en-US" b="1" noProof="0" dirty="0" smtClean="0"/>
                        <a:t>Single stage</a:t>
                      </a:r>
                      <a:endParaRPr lang="en-US" b="1" noProof="0" dirty="0"/>
                    </a:p>
                  </a:txBody>
                  <a:tcPr anchor="ctr"/>
                </a:tc>
                <a:tc>
                  <a:txBody>
                    <a:bodyPr/>
                    <a:lstStyle/>
                    <a:p>
                      <a:pPr>
                        <a:lnSpc>
                          <a:spcPct val="115000"/>
                        </a:lnSpc>
                        <a:spcAft>
                          <a:spcPts val="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Outsiders (+ </a:t>
                      </a:r>
                      <a:r>
                        <a:rPr lang="en-US" sz="1800" b="1" dirty="0" err="1">
                          <a:effectLst/>
                          <a:latin typeface="Calibri" panose="020F0502020204030204" pitchFamily="34" charset="0"/>
                          <a:ea typeface="Times New Roman" panose="02020603050405020304" pitchFamily="18" charset="0"/>
                          <a:cs typeface="Times New Roman" panose="02020603050405020304" pitchFamily="18" charset="0"/>
                        </a:rPr>
                        <a:t>nomenklatura</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 in high number</a:t>
                      </a:r>
                      <a:endParaRPr lang="hu-HU" sz="2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001"/>
                  </a:ext>
                </a:extLst>
              </a:tr>
              <a:tr h="953020">
                <a:tc>
                  <a:txBody>
                    <a:bodyPr/>
                    <a:lstStyle/>
                    <a:p>
                      <a:r>
                        <a:rPr lang="en-US" b="1" i="1" noProof="0" dirty="0" smtClean="0"/>
                        <a:t>Horizontal</a:t>
                      </a:r>
                      <a:r>
                        <a:rPr lang="en-US" b="1" i="1" baseline="0" noProof="0" dirty="0" smtClean="0"/>
                        <a:t> </a:t>
                      </a:r>
                      <a:r>
                        <a:rPr lang="en-US" b="1" i="1" noProof="0" dirty="0" smtClean="0"/>
                        <a:t>power transformation</a:t>
                      </a:r>
                      <a:endParaRPr lang="en-US" b="1" i="1" noProof="0" dirty="0"/>
                    </a:p>
                  </a:txBody>
                  <a:tcPr anchor="ctr"/>
                </a:tc>
                <a:tc>
                  <a:txBody>
                    <a:bodyPr/>
                    <a:lstStyle/>
                    <a:p>
                      <a:r>
                        <a:rPr lang="en-US" sz="1800" b="1" noProof="0" dirty="0" smtClean="0"/>
                        <a:t>Facilitating</a:t>
                      </a:r>
                      <a:r>
                        <a:rPr lang="en-US" sz="1800" b="1" baseline="0" noProof="0" dirty="0" smtClean="0"/>
                        <a:t> the concentration during secondary privatization</a:t>
                      </a:r>
                      <a:endParaRPr lang="en-US" sz="1800" b="1" noProof="0" dirty="0"/>
                    </a:p>
                  </a:txBody>
                  <a:tcPr anchor="ctr"/>
                </a:tc>
                <a:tc>
                  <a:txBody>
                    <a:bodyPr/>
                    <a:lstStyle/>
                    <a:p>
                      <a:r>
                        <a:rPr lang="en-US" sz="1800" b="1" noProof="0" dirty="0" smtClean="0"/>
                        <a:t>Multistage</a:t>
                      </a:r>
                      <a:endParaRPr lang="en-US" sz="1800" b="1" noProof="0" dirty="0"/>
                    </a:p>
                  </a:txBody>
                  <a:tcPr anchor="ctr"/>
                </a:tc>
                <a:tc>
                  <a:txBody>
                    <a:bodyPr/>
                    <a:lstStyle/>
                    <a:p>
                      <a:pPr>
                        <a:lnSpc>
                          <a:spcPct val="115000"/>
                        </a:lnSpc>
                        <a:spcAft>
                          <a:spcPts val="0"/>
                        </a:spcAft>
                      </a:pPr>
                      <a:r>
                        <a:rPr lang="en-US" sz="1800" b="1">
                          <a:effectLst/>
                          <a:latin typeface="Calibri" panose="020F0502020204030204" pitchFamily="34" charset="0"/>
                          <a:ea typeface="Times New Roman" panose="02020603050405020304" pitchFamily="18" charset="0"/>
                          <a:cs typeface="Times New Roman" panose="02020603050405020304" pitchFamily="18" charset="0"/>
                        </a:rPr>
                        <a:t>Nomenklatura (+ outsiders) in high number</a:t>
                      </a:r>
                      <a:endParaRPr lang="hu-HU" sz="280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002"/>
                  </a:ext>
                </a:extLst>
              </a:tr>
              <a:tr h="967593">
                <a:tc>
                  <a:txBody>
                    <a:bodyPr/>
                    <a:lstStyle/>
                    <a:p>
                      <a:r>
                        <a:rPr lang="en-US" b="1" i="1" noProof="0" dirty="0" smtClean="0"/>
                        <a:t>Top-down</a:t>
                      </a:r>
                      <a:r>
                        <a:rPr lang="en-US" b="1" i="1" baseline="0" noProof="0" dirty="0" smtClean="0"/>
                        <a:t> </a:t>
                      </a:r>
                      <a:r>
                        <a:rPr lang="en-US" b="1" i="1" noProof="0" dirty="0" smtClean="0"/>
                        <a:t>power</a:t>
                      </a:r>
                      <a:r>
                        <a:rPr lang="en-US" b="1" i="1" baseline="0" noProof="0" dirty="0" smtClean="0"/>
                        <a:t> transformation</a:t>
                      </a:r>
                      <a:endParaRPr lang="en-US" b="1" i="1" noProof="0" dirty="0"/>
                    </a:p>
                  </a:txBody>
                  <a:tcPr anchor="ctr"/>
                </a:tc>
                <a:tc>
                  <a:txBody>
                    <a:bodyPr/>
                    <a:lstStyle/>
                    <a:p>
                      <a:r>
                        <a:rPr lang="en-US" b="1" noProof="0" dirty="0" smtClean="0"/>
                        <a:t>Direct</a:t>
                      </a:r>
                      <a:r>
                        <a:rPr lang="en-US" b="1" baseline="0" noProof="0" dirty="0" smtClean="0"/>
                        <a:t> selling (“the state privatizes itself”)</a:t>
                      </a:r>
                      <a:endParaRPr lang="en-US" b="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noProof="0" dirty="0" smtClean="0"/>
                        <a:t>Single stage</a:t>
                      </a:r>
                    </a:p>
                  </a:txBody>
                  <a:tcPr anchor="ctr"/>
                </a:tc>
                <a:tc>
                  <a:txBody>
                    <a:bodyPr/>
                    <a:lstStyle/>
                    <a:p>
                      <a:pPr>
                        <a:lnSpc>
                          <a:spcPct val="115000"/>
                        </a:lnSpc>
                        <a:spcAft>
                          <a:spcPts val="0"/>
                        </a:spcAft>
                      </a:pPr>
                      <a:r>
                        <a:rPr lang="en-US" sz="1800" b="1" dirty="0" err="1">
                          <a:effectLst/>
                          <a:latin typeface="Calibri" panose="020F0502020204030204" pitchFamily="34" charset="0"/>
                          <a:ea typeface="Times New Roman" panose="02020603050405020304" pitchFamily="18" charset="0"/>
                          <a:cs typeface="Times New Roman" panose="02020603050405020304" pitchFamily="18" charset="0"/>
                        </a:rPr>
                        <a:t>Nomenklatura</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 in low number</a:t>
                      </a:r>
                      <a:endParaRPr lang="hu-HU" sz="28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070869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0"/>
            <a:ext cx="9144000" cy="857250"/>
          </a:xfrm>
        </p:spPr>
        <p:txBody>
          <a:bodyPr>
            <a:noAutofit/>
          </a:bodyPr>
          <a:lstStyle/>
          <a:p>
            <a:pPr>
              <a:lnSpc>
                <a:spcPct val="75000"/>
              </a:lnSpc>
            </a:pPr>
            <a:r>
              <a:rPr lang="en-US" sz="3600" dirty="0"/>
              <a:t>Destinations of the old economic </a:t>
            </a:r>
            <a:r>
              <a:rPr lang="en-US" sz="3600" dirty="0" smtClean="0"/>
              <a:t>nomenklatura</a:t>
            </a:r>
            <a:endParaRPr lang="hu-HU" sz="3600" dirty="0"/>
          </a:p>
        </p:txBody>
      </p:sp>
      <p:graphicFrame>
        <p:nvGraphicFramePr>
          <p:cNvPr id="4" name="Táblázat 3"/>
          <p:cNvGraphicFramePr>
            <a:graphicFrameLocks noGrp="1"/>
          </p:cNvGraphicFramePr>
          <p:nvPr>
            <p:extLst>
              <p:ext uri="{D42A27DB-BD31-4B8C-83A1-F6EECF244321}">
                <p14:modId xmlns:p14="http://schemas.microsoft.com/office/powerpoint/2010/main" val="451505058"/>
              </p:ext>
            </p:extLst>
          </p:nvPr>
        </p:nvGraphicFramePr>
        <p:xfrm>
          <a:off x="179512" y="987574"/>
          <a:ext cx="8856984" cy="3763213"/>
        </p:xfrm>
        <a:graphic>
          <a:graphicData uri="http://schemas.openxmlformats.org/drawingml/2006/table">
            <a:tbl>
              <a:tblPr firstRow="1" firstCol="1" bandRow="1">
                <a:tableStyleId>{5940675A-B579-460E-94D1-54222C63F5DA}</a:tableStyleId>
              </a:tblPr>
              <a:tblGrid>
                <a:gridCol w="3888432">
                  <a:extLst>
                    <a:ext uri="{9D8B030D-6E8A-4147-A177-3AD203B41FA5}">
                      <a16:colId xmlns:a16="http://schemas.microsoft.com/office/drawing/2014/main" val="1413600066"/>
                    </a:ext>
                  </a:extLst>
                </a:gridCol>
                <a:gridCol w="1728192">
                  <a:extLst>
                    <a:ext uri="{9D8B030D-6E8A-4147-A177-3AD203B41FA5}">
                      <a16:colId xmlns:a16="http://schemas.microsoft.com/office/drawing/2014/main" val="820420687"/>
                    </a:ext>
                  </a:extLst>
                </a:gridCol>
                <a:gridCol w="1656184">
                  <a:extLst>
                    <a:ext uri="{9D8B030D-6E8A-4147-A177-3AD203B41FA5}">
                      <a16:colId xmlns:a16="http://schemas.microsoft.com/office/drawing/2014/main" val="2642299071"/>
                    </a:ext>
                  </a:extLst>
                </a:gridCol>
                <a:gridCol w="1584176">
                  <a:extLst>
                    <a:ext uri="{9D8B030D-6E8A-4147-A177-3AD203B41FA5}">
                      <a16:colId xmlns:a16="http://schemas.microsoft.com/office/drawing/2014/main" val="2521361515"/>
                    </a:ext>
                  </a:extLst>
                </a:gridCol>
              </a:tblGrid>
              <a:tr h="1240664">
                <a:tc>
                  <a:txBody>
                    <a:bodyPr/>
                    <a:lstStyle/>
                    <a:p>
                      <a:pPr>
                        <a:lnSpc>
                          <a:spcPct val="115000"/>
                        </a:lnSpc>
                        <a:spcAft>
                          <a:spcPts val="0"/>
                        </a:spcAft>
                      </a:pPr>
                      <a:r>
                        <a:rPr lang="en-US" sz="2400" b="1" i="1" dirty="0">
                          <a:effectLst/>
                        </a:rPr>
                        <a:t>Class position of 1988 economic nomenklatura in 1993</a:t>
                      </a:r>
                      <a:endParaRPr lang="hu-HU" sz="3600" b="1"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US" sz="2400" b="1">
                          <a:effectLst/>
                        </a:rPr>
                        <a:t>Russia</a:t>
                      </a:r>
                      <a:br>
                        <a:rPr lang="en-US" sz="2400" b="1">
                          <a:effectLst/>
                        </a:rPr>
                      </a:br>
                      <a:r>
                        <a:rPr lang="en-US" sz="2400" b="1">
                          <a:effectLst/>
                        </a:rPr>
                        <a:t>(N = 60)</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US" sz="2400" b="1">
                          <a:effectLst/>
                        </a:rPr>
                        <a:t>Poland</a:t>
                      </a:r>
                      <a:br>
                        <a:rPr lang="en-US" sz="2400" b="1">
                          <a:effectLst/>
                        </a:rPr>
                      </a:br>
                      <a:r>
                        <a:rPr lang="en-US" sz="2400" b="1">
                          <a:effectLst/>
                        </a:rPr>
                        <a:t>(N = 263)</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en-US" sz="2400" b="1">
                          <a:effectLst/>
                        </a:rPr>
                        <a:t>Hungary</a:t>
                      </a:r>
                      <a:br>
                        <a:rPr lang="en-US" sz="2400" b="1">
                          <a:effectLst/>
                        </a:rPr>
                      </a:br>
                      <a:r>
                        <a:rPr lang="en-US" sz="2400" b="1">
                          <a:effectLst/>
                        </a:rPr>
                        <a:t>(N = 82)</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11474676"/>
                  </a:ext>
                </a:extLst>
              </a:tr>
              <a:tr h="397027">
                <a:tc>
                  <a:txBody>
                    <a:bodyPr/>
                    <a:lstStyle/>
                    <a:p>
                      <a:pPr>
                        <a:lnSpc>
                          <a:spcPct val="115000"/>
                        </a:lnSpc>
                        <a:spcAft>
                          <a:spcPts val="0"/>
                        </a:spcAft>
                      </a:pPr>
                      <a:r>
                        <a:rPr lang="en-US" sz="2400" b="1" i="1" dirty="0">
                          <a:effectLst/>
                        </a:rPr>
                        <a:t>Elite</a:t>
                      </a:r>
                      <a:endParaRPr lang="hu-HU" sz="3600" b="1"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81.1</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56.6</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29.2</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9312138"/>
                  </a:ext>
                </a:extLst>
              </a:tr>
              <a:tr h="818845">
                <a:tc>
                  <a:txBody>
                    <a:bodyPr/>
                    <a:lstStyle/>
                    <a:p>
                      <a:pPr>
                        <a:lnSpc>
                          <a:spcPct val="115000"/>
                        </a:lnSpc>
                        <a:spcAft>
                          <a:spcPts val="0"/>
                        </a:spcAft>
                      </a:pPr>
                      <a:r>
                        <a:rPr lang="en-US" sz="2400" b="1" i="1" dirty="0">
                          <a:effectLst/>
                        </a:rPr>
                        <a:t>Non-elite with subordinates</a:t>
                      </a:r>
                      <a:endParaRPr lang="hu-HU" sz="3600" b="1"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a:effectLst/>
                        </a:rPr>
                        <a:t>13.2</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12.6</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18.3</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58831836"/>
                  </a:ext>
                </a:extLst>
              </a:tr>
              <a:tr h="818845">
                <a:tc>
                  <a:txBody>
                    <a:bodyPr/>
                    <a:lstStyle/>
                    <a:p>
                      <a:pPr>
                        <a:lnSpc>
                          <a:spcPct val="115000"/>
                        </a:lnSpc>
                        <a:spcAft>
                          <a:spcPts val="0"/>
                        </a:spcAft>
                      </a:pPr>
                      <a:r>
                        <a:rPr lang="en-US" sz="2400" b="1" i="1" dirty="0">
                          <a:effectLst/>
                        </a:rPr>
                        <a:t>Non-elite without subordinates</a:t>
                      </a:r>
                      <a:endParaRPr lang="hu-HU" sz="3600" b="1"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a:effectLst/>
                        </a:rPr>
                        <a:t>1.7</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a:effectLst/>
                        </a:rPr>
                        <a:t>7.2</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4.9</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928968"/>
                  </a:ext>
                </a:extLst>
              </a:tr>
              <a:tr h="397027">
                <a:tc>
                  <a:txBody>
                    <a:bodyPr/>
                    <a:lstStyle/>
                    <a:p>
                      <a:pPr>
                        <a:lnSpc>
                          <a:spcPct val="115000"/>
                        </a:lnSpc>
                        <a:spcAft>
                          <a:spcPts val="0"/>
                        </a:spcAft>
                      </a:pPr>
                      <a:r>
                        <a:rPr lang="en-US" sz="2400" b="1" i="1" dirty="0">
                          <a:effectLst/>
                        </a:rPr>
                        <a:t>Retired</a:t>
                      </a:r>
                      <a:endParaRPr lang="hu-HU" sz="3600" b="1"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a:effectLst/>
                        </a:rPr>
                        <a:t>3.3</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a:effectLst/>
                        </a:rPr>
                        <a:t>23.6</a:t>
                      </a:r>
                      <a:endParaRPr lang="hu-HU" sz="3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en-US" sz="2400" b="1" dirty="0">
                          <a:effectLst/>
                        </a:rPr>
                        <a:t>47.6</a:t>
                      </a:r>
                      <a:endParaRPr lang="hu-HU" sz="3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9564260"/>
                  </a:ext>
                </a:extLst>
              </a:tr>
            </a:tbl>
          </a:graphicData>
        </a:graphic>
      </p:graphicFrame>
      <p:sp>
        <p:nvSpPr>
          <p:cNvPr id="3" name="Szövegdoboz 2"/>
          <p:cNvSpPr txBox="1"/>
          <p:nvPr/>
        </p:nvSpPr>
        <p:spPr>
          <a:xfrm>
            <a:off x="179512" y="4731990"/>
            <a:ext cx="5904656" cy="369332"/>
          </a:xfrm>
          <a:prstGeom prst="rect">
            <a:avLst/>
          </a:prstGeom>
          <a:noFill/>
        </p:spPr>
        <p:txBody>
          <a:bodyPr wrap="square" rtlCol="0">
            <a:spAutoFit/>
          </a:bodyPr>
          <a:lstStyle/>
          <a:p>
            <a:r>
              <a:rPr lang="en-US" b="1" dirty="0"/>
              <a:t>Source: </a:t>
            </a:r>
            <a:r>
              <a:rPr lang="en-US" b="1" dirty="0" err="1"/>
              <a:t>Szelényi</a:t>
            </a:r>
            <a:r>
              <a:rPr lang="en-US" b="1" dirty="0"/>
              <a:t> and </a:t>
            </a:r>
            <a:r>
              <a:rPr lang="en-US" b="1" dirty="0" err="1"/>
              <a:t>Szelényi</a:t>
            </a:r>
            <a:r>
              <a:rPr lang="en-US" b="1" dirty="0"/>
              <a:t> (1995, 627)</a:t>
            </a:r>
            <a:endParaRPr lang="hu-HU" b="1" dirty="0"/>
          </a:p>
        </p:txBody>
      </p:sp>
    </p:spTree>
    <p:extLst>
      <p:ext uri="{BB962C8B-B14F-4D97-AF65-F5344CB8AC3E}">
        <p14:creationId xmlns:p14="http://schemas.microsoft.com/office/powerpoint/2010/main" val="2320702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80528" y="123478"/>
            <a:ext cx="9144000" cy="857250"/>
          </a:xfrm>
        </p:spPr>
        <p:txBody>
          <a:bodyPr>
            <a:noAutofit/>
          </a:bodyPr>
          <a:lstStyle/>
          <a:p>
            <a:r>
              <a:rPr lang="en-US" sz="3600" dirty="0" smtClean="0"/>
              <a:t>Regime Change in Central and Eastern Europe</a:t>
            </a:r>
            <a:endParaRPr lang="hu-HU" sz="3600" dirty="0"/>
          </a:p>
        </p:txBody>
      </p:sp>
      <p:sp>
        <p:nvSpPr>
          <p:cNvPr id="3" name="Tartalom helye 2"/>
          <p:cNvSpPr>
            <a:spLocks noGrp="1"/>
          </p:cNvSpPr>
          <p:nvPr>
            <p:ph idx="1"/>
          </p:nvPr>
        </p:nvSpPr>
        <p:spPr>
          <a:xfrm>
            <a:off x="323528" y="1004664"/>
            <a:ext cx="8507288" cy="3943350"/>
          </a:xfrm>
        </p:spPr>
        <p:txBody>
          <a:bodyPr>
            <a:normAutofit fontScale="92500" lnSpcReduction="20000"/>
          </a:bodyPr>
          <a:lstStyle/>
          <a:p>
            <a:r>
              <a:rPr lang="hu-HU" b="1" u="sng" dirty="0"/>
              <a:t>W</a:t>
            </a:r>
            <a:r>
              <a:rPr lang="en-US" b="1" u="sng" dirty="0" err="1" smtClean="0"/>
              <a:t>hy</a:t>
            </a:r>
            <a:r>
              <a:rPr lang="en-US" b="1" u="sng" dirty="0" smtClean="0"/>
              <a:t> not the Chinese path?</a:t>
            </a:r>
          </a:p>
          <a:p>
            <a:pPr lvl="1"/>
            <a:r>
              <a:rPr lang="en-US" b="1" dirty="0" smtClean="0"/>
              <a:t>the Hungarian communist leadership wanted this</a:t>
            </a:r>
          </a:p>
          <a:p>
            <a:r>
              <a:rPr lang="en-US" b="1" dirty="0" smtClean="0"/>
              <a:t>politically </a:t>
            </a:r>
            <a:r>
              <a:rPr lang="en-US" b="1" dirty="0"/>
              <a:t>unfeasible</a:t>
            </a:r>
            <a:r>
              <a:rPr lang="en-US" b="1" dirty="0" smtClean="0"/>
              <a:t>:</a:t>
            </a:r>
          </a:p>
          <a:p>
            <a:pPr lvl="1"/>
            <a:r>
              <a:rPr lang="en-US" b="1" dirty="0" smtClean="0"/>
              <a:t>the </a:t>
            </a:r>
            <a:r>
              <a:rPr lang="en-US" b="1" dirty="0"/>
              <a:t>people saw communism as foreign oppression, against which they can now gain freedom (GDR, Czechoslovakia, Poland, Baltic </a:t>
            </a:r>
            <a:r>
              <a:rPr lang="en-US" b="1" dirty="0" smtClean="0"/>
              <a:t>States)</a:t>
            </a:r>
          </a:p>
          <a:p>
            <a:pPr lvl="1"/>
            <a:r>
              <a:rPr lang="en-US" b="1" dirty="0" smtClean="0"/>
              <a:t>Western linkage and leverage (</a:t>
            </a:r>
            <a:r>
              <a:rPr lang="en-US" b="1" dirty="0"/>
              <a:t>high number of economic, intergovernmental, technocratic, social, information and civil-society </a:t>
            </a:r>
            <a:r>
              <a:rPr lang="en-US" b="1" dirty="0" smtClean="0"/>
              <a:t>ties </a:t>
            </a:r>
            <a:r>
              <a:rPr lang="hu-HU" b="1" dirty="0" smtClean="0"/>
              <a:t>+ </a:t>
            </a:r>
            <a:r>
              <a:rPr lang="hu-HU" b="1" dirty="0" err="1" smtClean="0"/>
              <a:t>vulnerability</a:t>
            </a:r>
            <a:r>
              <a:rPr lang="hu-HU" b="1" dirty="0" smtClean="0"/>
              <a:t> </a:t>
            </a:r>
            <a:r>
              <a:rPr lang="hu-HU" b="1" dirty="0" err="1" smtClean="0"/>
              <a:t>to</a:t>
            </a:r>
            <a:r>
              <a:rPr lang="hu-HU" b="1" dirty="0" smtClean="0"/>
              <a:t> Western </a:t>
            </a:r>
            <a:r>
              <a:rPr lang="hu-HU" b="1" dirty="0" err="1" smtClean="0"/>
              <a:t>democratization</a:t>
            </a:r>
            <a:r>
              <a:rPr lang="hu-HU" b="1" dirty="0" smtClean="0"/>
              <a:t> </a:t>
            </a:r>
            <a:r>
              <a:rPr lang="hu-HU" b="1" dirty="0" err="1" smtClean="0"/>
              <a:t>pressure</a:t>
            </a:r>
            <a:r>
              <a:rPr lang="hu-HU" b="1" dirty="0" smtClean="0"/>
              <a:t>) (Levitsky and </a:t>
            </a:r>
            <a:r>
              <a:rPr lang="hu-HU" b="1" dirty="0" err="1" smtClean="0"/>
              <a:t>Way</a:t>
            </a:r>
            <a:r>
              <a:rPr lang="hu-HU" b="1" dirty="0" smtClean="0"/>
              <a:t>)</a:t>
            </a:r>
            <a:endParaRPr lang="hu-HU" b="1" dirty="0"/>
          </a:p>
        </p:txBody>
      </p:sp>
    </p:spTree>
    <p:extLst>
      <p:ext uri="{BB962C8B-B14F-4D97-AF65-F5344CB8AC3E}">
        <p14:creationId xmlns:p14="http://schemas.microsoft.com/office/powerpoint/2010/main" val="16655727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The </a:t>
            </a:r>
            <a:r>
              <a:rPr lang="hu-HU" dirty="0" err="1" smtClean="0"/>
              <a:t>Case</a:t>
            </a:r>
            <a:r>
              <a:rPr lang="hu-HU" dirty="0" smtClean="0"/>
              <a:t> of Poland</a:t>
            </a:r>
            <a:endParaRPr lang="hu-HU" dirty="0"/>
          </a:p>
        </p:txBody>
      </p:sp>
      <p:sp>
        <p:nvSpPr>
          <p:cNvPr id="3" name="Tartalom helye 2"/>
          <p:cNvSpPr>
            <a:spLocks noGrp="1"/>
          </p:cNvSpPr>
          <p:nvPr>
            <p:ph idx="1"/>
          </p:nvPr>
        </p:nvSpPr>
        <p:spPr>
          <a:xfrm>
            <a:off x="457200" y="987574"/>
            <a:ext cx="8229600" cy="4032448"/>
          </a:xfrm>
        </p:spPr>
        <p:txBody>
          <a:bodyPr>
            <a:normAutofit fontScale="70000" lnSpcReduction="20000"/>
          </a:bodyPr>
          <a:lstStyle/>
          <a:p>
            <a:r>
              <a:rPr lang="hu-HU" b="1" dirty="0" smtClean="0"/>
              <a:t>no reform </a:t>
            </a:r>
            <a:r>
              <a:rPr lang="hu-HU" b="1" dirty="0" err="1" smtClean="0"/>
              <a:t>model</a:t>
            </a:r>
            <a:r>
              <a:rPr lang="hu-HU" b="1" dirty="0" smtClean="0"/>
              <a:t>, </a:t>
            </a:r>
            <a:r>
              <a:rPr lang="hu-HU" b="1" dirty="0" err="1" smtClean="0"/>
              <a:t>but</a:t>
            </a:r>
            <a:r>
              <a:rPr lang="hu-HU" b="1" dirty="0" smtClean="0"/>
              <a:t> </a:t>
            </a:r>
            <a:r>
              <a:rPr lang="hu-HU" b="1" dirty="0" err="1" smtClean="0"/>
              <a:t>relatively</a:t>
            </a:r>
            <a:r>
              <a:rPr lang="hu-HU" b="1" dirty="0" smtClean="0"/>
              <a:t> </a:t>
            </a:r>
            <a:r>
              <a:rPr lang="hu-HU" b="1" dirty="0" err="1" smtClean="0"/>
              <a:t>weak</a:t>
            </a:r>
            <a:r>
              <a:rPr lang="hu-HU" b="1" dirty="0" smtClean="0"/>
              <a:t> </a:t>
            </a:r>
            <a:r>
              <a:rPr lang="hu-HU" b="1" dirty="0" err="1" smtClean="0"/>
              <a:t>socialism</a:t>
            </a:r>
            <a:endParaRPr lang="hu-HU" b="1" dirty="0" smtClean="0"/>
          </a:p>
          <a:p>
            <a:r>
              <a:rPr lang="en-US" b="1" dirty="0"/>
              <a:t>1980s: official statistics show 2-4% GDP growth, but there are significant shortages and dollarization</a:t>
            </a:r>
          </a:p>
          <a:p>
            <a:r>
              <a:rPr lang="en-US" b="1" dirty="0"/>
              <a:t>fall of socialism: hyperinflation</a:t>
            </a:r>
          </a:p>
          <a:p>
            <a:r>
              <a:rPr lang="en-US" b="1" dirty="0"/>
              <a:t>shock therapy: liberalization, </a:t>
            </a:r>
            <a:r>
              <a:rPr lang="en-US" b="1" dirty="0" err="1"/>
              <a:t>macrostabilization</a:t>
            </a:r>
            <a:r>
              <a:rPr lang="en-US" b="1" dirty="0"/>
              <a:t> and institutional transformation policies at the same </a:t>
            </a:r>
            <a:r>
              <a:rPr lang="en-US" b="1" dirty="0" smtClean="0"/>
              <a:t>time</a:t>
            </a:r>
            <a:endParaRPr lang="hu-HU" b="1" dirty="0" smtClean="0"/>
          </a:p>
          <a:p>
            <a:pPr lvl="1"/>
            <a:r>
              <a:rPr lang="hu-HU" b="1" dirty="0"/>
              <a:t>B</a:t>
            </a:r>
            <a:r>
              <a:rPr lang="en-US" b="1" dirty="0" err="1" smtClean="0"/>
              <a:t>alcerowicz</a:t>
            </a:r>
            <a:r>
              <a:rPr lang="en-US" b="1" dirty="0"/>
              <a:t>: extraordinary </a:t>
            </a:r>
            <a:r>
              <a:rPr lang="en-US" b="1" dirty="0" smtClean="0"/>
              <a:t>politics</a:t>
            </a:r>
            <a:endParaRPr lang="en-US" b="1" dirty="0"/>
          </a:p>
          <a:p>
            <a:r>
              <a:rPr lang="en-US" b="1" dirty="0"/>
              <a:t>mass privatization could not happen (they did not want large foreign ownership at first), the share of private owners grew because of new enterprises</a:t>
            </a:r>
          </a:p>
          <a:p>
            <a:r>
              <a:rPr lang="en-US" b="1" dirty="0"/>
              <a:t>most reform policies toward SOEs took place only after 1993 by the new </a:t>
            </a:r>
            <a:r>
              <a:rPr lang="en-US" b="1" dirty="0" smtClean="0"/>
              <a:t>government</a:t>
            </a:r>
            <a:endParaRPr lang="hu-HU" b="1" dirty="0"/>
          </a:p>
        </p:txBody>
      </p:sp>
    </p:spTree>
    <p:extLst>
      <p:ext uri="{BB962C8B-B14F-4D97-AF65-F5344CB8AC3E}">
        <p14:creationId xmlns:p14="http://schemas.microsoft.com/office/powerpoint/2010/main" val="2259864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Outline</a:t>
            </a:r>
            <a:endParaRPr lang="hu-HU" dirty="0"/>
          </a:p>
        </p:txBody>
      </p:sp>
      <p:sp>
        <p:nvSpPr>
          <p:cNvPr id="3" name="Tartalom helye 2"/>
          <p:cNvSpPr>
            <a:spLocks noGrp="1"/>
          </p:cNvSpPr>
          <p:nvPr>
            <p:ph idx="1"/>
          </p:nvPr>
        </p:nvSpPr>
        <p:spPr>
          <a:xfrm>
            <a:off x="457200" y="1131590"/>
            <a:ext cx="8229600" cy="3819871"/>
          </a:xfrm>
        </p:spPr>
        <p:txBody>
          <a:bodyPr>
            <a:normAutofit fontScale="92500" lnSpcReduction="20000"/>
          </a:bodyPr>
          <a:lstStyle/>
          <a:p>
            <a:pPr marL="514350" indent="-514350">
              <a:buFont typeface="+mj-lt"/>
              <a:buAutoNum type="arabicPeriod"/>
            </a:pPr>
            <a:r>
              <a:rPr lang="hu-HU" b="1" dirty="0" err="1" smtClean="0"/>
              <a:t>What</a:t>
            </a:r>
            <a:r>
              <a:rPr lang="hu-HU" b="1" dirty="0" smtClean="0"/>
              <a:t> is </a:t>
            </a:r>
            <a:r>
              <a:rPr lang="hu-HU" b="1" dirty="0" err="1"/>
              <a:t>S</a:t>
            </a:r>
            <a:r>
              <a:rPr lang="hu-HU" b="1" dirty="0" err="1" smtClean="0"/>
              <a:t>ocialism</a:t>
            </a:r>
            <a:r>
              <a:rPr lang="hu-HU" b="1" dirty="0" smtClean="0"/>
              <a:t>? </a:t>
            </a:r>
            <a:r>
              <a:rPr lang="hu-HU" b="1" dirty="0" err="1" smtClean="0"/>
              <a:t>What</a:t>
            </a:r>
            <a:r>
              <a:rPr lang="hu-HU" b="1" dirty="0" smtClean="0"/>
              <a:t> is </a:t>
            </a:r>
            <a:r>
              <a:rPr lang="hu-HU" b="1" dirty="0" err="1"/>
              <a:t>C</a:t>
            </a:r>
            <a:r>
              <a:rPr lang="hu-HU" b="1" dirty="0" err="1" smtClean="0"/>
              <a:t>apitalism</a:t>
            </a:r>
            <a:r>
              <a:rPr lang="hu-HU" b="1" dirty="0" smtClean="0"/>
              <a:t>?</a:t>
            </a:r>
          </a:p>
          <a:p>
            <a:pPr marL="857250" lvl="1" indent="-457200"/>
            <a:r>
              <a:rPr lang="hu-HU" b="1" dirty="0" err="1" smtClean="0"/>
              <a:t>three</a:t>
            </a:r>
            <a:r>
              <a:rPr lang="hu-HU" b="1" dirty="0" smtClean="0"/>
              <a:t> </a:t>
            </a:r>
            <a:r>
              <a:rPr lang="hu-HU" b="1" dirty="0" err="1" smtClean="0"/>
              <a:t>basic</a:t>
            </a:r>
            <a:r>
              <a:rPr lang="hu-HU" b="1" dirty="0" smtClean="0"/>
              <a:t> </a:t>
            </a:r>
            <a:r>
              <a:rPr lang="hu-HU" b="1" dirty="0" err="1" smtClean="0"/>
              <a:t>models</a:t>
            </a:r>
            <a:r>
              <a:rPr lang="hu-HU" b="1" dirty="0" smtClean="0"/>
              <a:t> of </a:t>
            </a:r>
            <a:r>
              <a:rPr lang="hu-HU" b="1" dirty="0" err="1" smtClean="0"/>
              <a:t>socialism</a:t>
            </a:r>
            <a:r>
              <a:rPr lang="hu-HU" b="1" dirty="0" smtClean="0"/>
              <a:t>; </a:t>
            </a:r>
            <a:r>
              <a:rPr lang="hu-HU" b="1" dirty="0" err="1" smtClean="0"/>
              <a:t>general</a:t>
            </a:r>
            <a:r>
              <a:rPr lang="hu-HU" b="1" dirty="0" smtClean="0"/>
              <a:t> </a:t>
            </a:r>
            <a:r>
              <a:rPr lang="hu-HU" b="1" dirty="0" err="1" smtClean="0"/>
              <a:t>ideal</a:t>
            </a:r>
            <a:r>
              <a:rPr lang="hu-HU" b="1" dirty="0" smtClean="0"/>
              <a:t> of </a:t>
            </a:r>
            <a:r>
              <a:rPr lang="hu-HU" b="1" dirty="0" err="1" smtClean="0"/>
              <a:t>capitalism</a:t>
            </a:r>
            <a:endParaRPr lang="hu-HU" b="1" dirty="0" smtClean="0"/>
          </a:p>
          <a:p>
            <a:pPr marL="514350" indent="-514350">
              <a:buFont typeface="+mj-lt"/>
              <a:buAutoNum type="arabicPeriod"/>
            </a:pPr>
            <a:r>
              <a:rPr lang="hu-HU" b="1" dirty="0" err="1" smtClean="0"/>
              <a:t>Transition</a:t>
            </a:r>
            <a:r>
              <a:rPr lang="hu-HU" b="1" dirty="0" smtClean="0"/>
              <a:t> </a:t>
            </a:r>
            <a:r>
              <a:rPr lang="en-US" b="1" dirty="0" smtClean="0"/>
              <a:t>from Socialism to Capitalism</a:t>
            </a:r>
            <a:endParaRPr lang="hu-HU" b="1" dirty="0" smtClean="0"/>
          </a:p>
          <a:p>
            <a:pPr marL="857250" lvl="1" indent="-457200"/>
            <a:r>
              <a:rPr lang="hu-HU" b="1" dirty="0" err="1" smtClean="0"/>
              <a:t>liberalization</a:t>
            </a:r>
            <a:r>
              <a:rPr lang="hu-HU" b="1" dirty="0" smtClean="0"/>
              <a:t>, </a:t>
            </a:r>
            <a:r>
              <a:rPr lang="hu-HU" b="1" dirty="0" err="1" smtClean="0"/>
              <a:t>stabilization</a:t>
            </a:r>
            <a:r>
              <a:rPr lang="hu-HU" b="1" dirty="0" smtClean="0"/>
              <a:t>, </a:t>
            </a:r>
            <a:r>
              <a:rPr lang="hu-HU" b="1" dirty="0" err="1" smtClean="0"/>
              <a:t>privatization</a:t>
            </a:r>
            <a:endParaRPr lang="hu-HU" b="1" dirty="0"/>
          </a:p>
          <a:p>
            <a:pPr marL="514350" indent="-514350">
              <a:buFont typeface="+mj-lt"/>
              <a:buAutoNum type="arabicPeriod"/>
            </a:pPr>
            <a:r>
              <a:rPr lang="hu-HU" b="1" dirty="0" err="1" smtClean="0"/>
              <a:t>Regime</a:t>
            </a:r>
            <a:r>
              <a:rPr lang="hu-HU" b="1" dirty="0" smtClean="0"/>
              <a:t> </a:t>
            </a:r>
            <a:r>
              <a:rPr lang="hu-HU" b="1" dirty="0" err="1" smtClean="0"/>
              <a:t>Change</a:t>
            </a:r>
            <a:r>
              <a:rPr lang="hu-HU" b="1" dirty="0" smtClean="0"/>
              <a:t> in </a:t>
            </a:r>
            <a:r>
              <a:rPr lang="hu-HU" b="1" dirty="0" err="1" smtClean="0"/>
              <a:t>Central</a:t>
            </a:r>
            <a:r>
              <a:rPr lang="hu-HU" b="1" dirty="0" smtClean="0"/>
              <a:t> and </a:t>
            </a:r>
            <a:r>
              <a:rPr lang="hu-HU" b="1" dirty="0" err="1" smtClean="0"/>
              <a:t>Eastern</a:t>
            </a:r>
            <a:r>
              <a:rPr lang="hu-HU" b="1" dirty="0" smtClean="0"/>
              <a:t> Europe: Poland and Hungary</a:t>
            </a:r>
          </a:p>
          <a:p>
            <a:pPr marL="857250" lvl="1" indent="-457200"/>
            <a:r>
              <a:rPr lang="hu-HU" b="1" dirty="0" err="1" smtClean="0"/>
              <a:t>political</a:t>
            </a:r>
            <a:r>
              <a:rPr lang="hu-HU" b="1" dirty="0" smtClean="0"/>
              <a:t> </a:t>
            </a:r>
            <a:r>
              <a:rPr lang="hu-HU" b="1" dirty="0" err="1" smtClean="0"/>
              <a:t>antecedents</a:t>
            </a:r>
            <a:r>
              <a:rPr lang="hu-HU" b="1" dirty="0" smtClean="0"/>
              <a:t>; </a:t>
            </a:r>
            <a:r>
              <a:rPr lang="hu-HU" b="1" dirty="0" err="1" smtClean="0"/>
              <a:t>case</a:t>
            </a:r>
            <a:r>
              <a:rPr lang="hu-HU" b="1" dirty="0" smtClean="0"/>
              <a:t> </a:t>
            </a:r>
            <a:r>
              <a:rPr lang="hu-HU" b="1" dirty="0" err="1" smtClean="0"/>
              <a:t>studies</a:t>
            </a:r>
            <a:endParaRPr lang="hu-HU" b="1" dirty="0" smtClean="0"/>
          </a:p>
          <a:p>
            <a:pPr marL="514350" indent="-514350">
              <a:buFont typeface="+mj-lt"/>
              <a:buAutoNum type="arabicPeriod"/>
            </a:pPr>
            <a:r>
              <a:rPr lang="hu-HU" b="1" dirty="0" err="1" smtClean="0"/>
              <a:t>Recommended</a:t>
            </a:r>
            <a:r>
              <a:rPr lang="hu-HU" b="1" dirty="0" smtClean="0"/>
              <a:t> </a:t>
            </a:r>
            <a:r>
              <a:rPr lang="hu-HU" b="1" dirty="0" err="1" smtClean="0"/>
              <a:t>literature</a:t>
            </a:r>
            <a:endParaRPr lang="hu-HU" b="1" dirty="0" smtClean="0"/>
          </a:p>
          <a:p>
            <a:pPr marL="514350" indent="-514350">
              <a:buFont typeface="+mj-lt"/>
              <a:buAutoNum type="arabicPeriod"/>
            </a:pPr>
            <a:endParaRPr lang="hu-HU" b="1" dirty="0"/>
          </a:p>
        </p:txBody>
      </p:sp>
    </p:spTree>
    <p:extLst>
      <p:ext uri="{BB962C8B-B14F-4D97-AF65-F5344CB8AC3E}">
        <p14:creationId xmlns:p14="http://schemas.microsoft.com/office/powerpoint/2010/main" val="1422785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The </a:t>
            </a:r>
            <a:r>
              <a:rPr lang="hu-HU" dirty="0" err="1" smtClean="0"/>
              <a:t>Case</a:t>
            </a:r>
            <a:r>
              <a:rPr lang="hu-HU" dirty="0" smtClean="0"/>
              <a:t> of Hungary</a:t>
            </a:r>
            <a:endParaRPr lang="hu-HU" dirty="0"/>
          </a:p>
        </p:txBody>
      </p:sp>
      <p:sp>
        <p:nvSpPr>
          <p:cNvPr id="3" name="Tartalom helye 2"/>
          <p:cNvSpPr>
            <a:spLocks noGrp="1"/>
          </p:cNvSpPr>
          <p:nvPr>
            <p:ph idx="1"/>
          </p:nvPr>
        </p:nvSpPr>
        <p:spPr>
          <a:xfrm>
            <a:off x="395536" y="987574"/>
            <a:ext cx="8363272" cy="4155926"/>
          </a:xfrm>
        </p:spPr>
        <p:txBody>
          <a:bodyPr>
            <a:normAutofit fontScale="55000" lnSpcReduction="20000"/>
          </a:bodyPr>
          <a:lstStyle/>
          <a:p>
            <a:r>
              <a:rPr lang="en-US" b="1" dirty="0"/>
              <a:t>Hungarian modified model (New Economic Mechanism, 1968)</a:t>
            </a:r>
          </a:p>
          <a:p>
            <a:r>
              <a:rPr lang="en-US" b="1" dirty="0"/>
              <a:t>growing from relatively cheap loans (1984-1987)</a:t>
            </a:r>
          </a:p>
          <a:p>
            <a:r>
              <a:rPr lang="en-US" b="1" dirty="0"/>
              <a:t>four steps of transition (</a:t>
            </a:r>
            <a:r>
              <a:rPr lang="en-US" b="1" dirty="0" err="1"/>
              <a:t>László</a:t>
            </a:r>
            <a:r>
              <a:rPr lang="en-US" b="1" dirty="0"/>
              <a:t> </a:t>
            </a:r>
            <a:r>
              <a:rPr lang="en-US" b="1" dirty="0" err="1"/>
              <a:t>Csaba</a:t>
            </a:r>
            <a:r>
              <a:rPr lang="en-US" b="1" dirty="0"/>
              <a:t>):</a:t>
            </a:r>
          </a:p>
          <a:p>
            <a:pPr marL="400050" lvl="1" indent="0">
              <a:buNone/>
            </a:pPr>
            <a:r>
              <a:rPr lang="en-US" b="1" dirty="0"/>
              <a:t>1987: two-tier banking system and competition authority -- starting changes that deliberately stepped beyond any socialism</a:t>
            </a:r>
          </a:p>
          <a:p>
            <a:pPr marL="400050" lvl="1" indent="0">
              <a:buNone/>
            </a:pPr>
            <a:r>
              <a:rPr lang="en-US" b="1" dirty="0"/>
              <a:t>1990: </a:t>
            </a:r>
            <a:r>
              <a:rPr lang="en-US" b="1" dirty="0" err="1"/>
              <a:t>Antall</a:t>
            </a:r>
            <a:r>
              <a:rPr lang="en-US" b="1" dirty="0"/>
              <a:t> government, liberalization and crisis management; privatization, bottom-up power transformation</a:t>
            </a:r>
          </a:p>
          <a:p>
            <a:pPr marL="400050" lvl="1" indent="0">
              <a:buNone/>
            </a:pPr>
            <a:r>
              <a:rPr lang="en-US" b="1" dirty="0"/>
              <a:t>1994-1998: Horn government, privatization and macroeconomic stabilization (</a:t>
            </a:r>
            <a:r>
              <a:rPr lang="en-US" b="1" dirty="0" err="1"/>
              <a:t>Bokros-Surányi</a:t>
            </a:r>
            <a:r>
              <a:rPr lang="en-US" b="1" dirty="0"/>
              <a:t> package)</a:t>
            </a:r>
          </a:p>
          <a:p>
            <a:pPr lvl="1" indent="-342900"/>
            <a:r>
              <a:rPr lang="en-US" b="1" dirty="0"/>
              <a:t>a one-off 9 percent devaluation of the forint and the introduction of a preannounced crawling peg with gradually lower rates;</a:t>
            </a:r>
          </a:p>
          <a:p>
            <a:pPr lvl="1" indent="-342900"/>
            <a:r>
              <a:rPr lang="en-US" b="1" dirty="0"/>
              <a:t>an 8 percent surcharge on all imports except primary energy and investment goods, with a preannounced firm timetable for its phasing out;</a:t>
            </a:r>
          </a:p>
          <a:p>
            <a:pPr lvl="1" indent="-342900"/>
            <a:r>
              <a:rPr lang="en-US" b="1" dirty="0"/>
              <a:t>a negotiated double-digit reduction in real wages as well as lower inflation to restore the international competitiveness of Hungarian labor;</a:t>
            </a:r>
          </a:p>
          <a:p>
            <a:pPr lvl="1" indent="-342900"/>
            <a:r>
              <a:rPr lang="en-US" b="1" dirty="0"/>
              <a:t>some structural reforms</a:t>
            </a:r>
          </a:p>
          <a:p>
            <a:pPr marL="400050" lvl="1" indent="0">
              <a:buNone/>
            </a:pPr>
            <a:r>
              <a:rPr lang="en-US" b="1" dirty="0"/>
              <a:t>1998-2000: finishing stabilization and privatization, protection of private property and steps toward joining Western alliance (NATO, EU)</a:t>
            </a:r>
            <a:endParaRPr lang="hu-HU" b="1" dirty="0"/>
          </a:p>
        </p:txBody>
      </p:sp>
    </p:spTree>
    <p:extLst>
      <p:ext uri="{BB962C8B-B14F-4D97-AF65-F5344CB8AC3E}">
        <p14:creationId xmlns:p14="http://schemas.microsoft.com/office/powerpoint/2010/main" val="541106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Recommended</a:t>
            </a:r>
            <a:r>
              <a:rPr lang="hu-HU" dirty="0" smtClean="0"/>
              <a:t> </a:t>
            </a:r>
            <a:r>
              <a:rPr lang="hu-HU" dirty="0" err="1" smtClean="0"/>
              <a:t>literature</a:t>
            </a:r>
            <a:endParaRPr lang="hu-HU" dirty="0"/>
          </a:p>
        </p:txBody>
      </p:sp>
      <p:sp>
        <p:nvSpPr>
          <p:cNvPr id="3" name="Tartalom helye 2"/>
          <p:cNvSpPr>
            <a:spLocks noGrp="1"/>
          </p:cNvSpPr>
          <p:nvPr>
            <p:ph idx="1"/>
          </p:nvPr>
        </p:nvSpPr>
        <p:spPr>
          <a:xfrm>
            <a:off x="107504" y="1059582"/>
            <a:ext cx="9036496" cy="4104456"/>
          </a:xfrm>
        </p:spPr>
        <p:txBody>
          <a:bodyPr>
            <a:normAutofit fontScale="62500" lnSpcReduction="20000"/>
          </a:bodyPr>
          <a:lstStyle/>
          <a:p>
            <a:r>
              <a:rPr lang="en-US" b="1" dirty="0" err="1" smtClean="0"/>
              <a:t>Åslund</a:t>
            </a:r>
            <a:r>
              <a:rPr lang="en-US" b="1" dirty="0" smtClean="0"/>
              <a:t>, Anders, and Simeon </a:t>
            </a:r>
            <a:r>
              <a:rPr lang="en-US" b="1" dirty="0" err="1" smtClean="0"/>
              <a:t>Djankov</a:t>
            </a:r>
            <a:r>
              <a:rPr lang="en-US" b="1" dirty="0" smtClean="0"/>
              <a:t>, eds. 2014. </a:t>
            </a:r>
            <a:r>
              <a:rPr lang="en-US" b="1" i="1" dirty="0" smtClean="0"/>
              <a:t>The Great Rebirth: Lessons from the Victory of Capitalism over Communism</a:t>
            </a:r>
            <a:r>
              <a:rPr lang="en-US" b="1" dirty="0" smtClean="0"/>
              <a:t>. Washington, DC: Peterson Institute for International Economics.</a:t>
            </a:r>
          </a:p>
          <a:p>
            <a:r>
              <a:rPr lang="en-US" b="1" dirty="0" err="1" smtClean="0"/>
              <a:t>Bokros</a:t>
            </a:r>
            <a:r>
              <a:rPr lang="en-US" b="1" dirty="0" smtClean="0"/>
              <a:t>, Lajos. 2013. </a:t>
            </a:r>
            <a:r>
              <a:rPr lang="en-US" b="1" i="1" dirty="0" smtClean="0"/>
              <a:t>Accidental Occidental: Economics and Culture of Transition in </a:t>
            </a:r>
            <a:r>
              <a:rPr lang="en-US" b="1" i="1" dirty="0" err="1" smtClean="0"/>
              <a:t>Mitteleuropa</a:t>
            </a:r>
            <a:r>
              <a:rPr lang="en-US" b="1" i="1" dirty="0" smtClean="0"/>
              <a:t>, the Baltic and the Balkan Area</a:t>
            </a:r>
            <a:r>
              <a:rPr lang="en-US" b="1" dirty="0" smtClean="0"/>
              <a:t>. Budapest–New York: CEU Press.</a:t>
            </a:r>
          </a:p>
          <a:p>
            <a:r>
              <a:rPr lang="en-US" b="1" dirty="0" err="1" smtClean="0"/>
              <a:t>Csanádi</a:t>
            </a:r>
            <a:r>
              <a:rPr lang="en-US" b="1" dirty="0" smtClean="0"/>
              <a:t>, </a:t>
            </a:r>
            <a:r>
              <a:rPr lang="en-US" b="1" dirty="0" err="1" smtClean="0"/>
              <a:t>Mária</a:t>
            </a:r>
            <a:r>
              <a:rPr lang="en-US" b="1" dirty="0" smtClean="0"/>
              <a:t>. 2009. “The ‘Chinese Style Reforms’ and the Hungarian ‘Goulash Communism.’” Discussion Paper; Centre for Economic and Regional Studies, Hungarian Academy of Sciences. http://econ.core.hu/file/download/mtdp/MTDP0903.pdf.</a:t>
            </a:r>
          </a:p>
          <a:p>
            <a:r>
              <a:rPr lang="en-US" b="1" dirty="0" smtClean="0"/>
              <a:t>Kornai, </a:t>
            </a:r>
            <a:r>
              <a:rPr lang="en-US" b="1" dirty="0" err="1" smtClean="0"/>
              <a:t>János</a:t>
            </a:r>
            <a:r>
              <a:rPr lang="en-US" b="1" dirty="0" smtClean="0"/>
              <a:t>. 1992. </a:t>
            </a:r>
            <a:r>
              <a:rPr lang="en-US" b="1" i="1" dirty="0" smtClean="0"/>
              <a:t>The Socialist System: The Political Economy of Communism</a:t>
            </a:r>
            <a:r>
              <a:rPr lang="en-US" b="1" dirty="0" smtClean="0"/>
              <a:t>. Oxford: Clarendon Press.</a:t>
            </a:r>
          </a:p>
          <a:p>
            <a:r>
              <a:rPr lang="en-US" b="1" dirty="0" err="1" smtClean="0"/>
              <a:t>Soós</a:t>
            </a:r>
            <a:r>
              <a:rPr lang="en-US" b="1" dirty="0" smtClean="0"/>
              <a:t>, </a:t>
            </a:r>
            <a:r>
              <a:rPr lang="en-US" b="1" dirty="0" err="1" smtClean="0"/>
              <a:t>Károly</a:t>
            </a:r>
            <a:r>
              <a:rPr lang="en-US" b="1" dirty="0" smtClean="0"/>
              <a:t> Attila. 2011. </a:t>
            </a:r>
            <a:r>
              <a:rPr lang="en-US" b="1" i="1" dirty="0" smtClean="0"/>
              <a:t>Politics and Policies in Post-Communist Transition: Primary and Secondary </a:t>
            </a:r>
            <a:r>
              <a:rPr lang="en-US" b="1" i="1" dirty="0" err="1" smtClean="0"/>
              <a:t>Privatisation</a:t>
            </a:r>
            <a:r>
              <a:rPr lang="en-US" b="1" i="1" dirty="0" smtClean="0"/>
              <a:t> in Central Europe and the Former Soviet Union</a:t>
            </a:r>
            <a:r>
              <a:rPr lang="en-US" b="1" dirty="0" smtClean="0"/>
              <a:t>. NED-New edition, 1. Budapest–New York: CEU Press.</a:t>
            </a:r>
            <a:endParaRPr lang="en-US" b="1" dirty="0"/>
          </a:p>
        </p:txBody>
      </p:sp>
    </p:spTree>
    <p:extLst>
      <p:ext uri="{BB962C8B-B14F-4D97-AF65-F5344CB8AC3E}">
        <p14:creationId xmlns:p14="http://schemas.microsoft.com/office/powerpoint/2010/main" val="553567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85192" y="205979"/>
            <a:ext cx="8435280" cy="857250"/>
          </a:xfrm>
        </p:spPr>
        <p:txBody>
          <a:bodyPr>
            <a:normAutofit fontScale="90000"/>
          </a:bodyPr>
          <a:lstStyle/>
          <a:p>
            <a:r>
              <a:rPr lang="hu-HU" dirty="0" err="1" smtClean="0"/>
              <a:t>What</a:t>
            </a:r>
            <a:r>
              <a:rPr lang="hu-HU" dirty="0" smtClean="0"/>
              <a:t> is </a:t>
            </a:r>
            <a:r>
              <a:rPr lang="hu-HU" dirty="0" err="1" smtClean="0"/>
              <a:t>socialism</a:t>
            </a:r>
            <a:r>
              <a:rPr lang="hu-HU" dirty="0" smtClean="0"/>
              <a:t>? </a:t>
            </a:r>
            <a:r>
              <a:rPr lang="hu-HU" dirty="0" err="1" smtClean="0"/>
              <a:t>What</a:t>
            </a:r>
            <a:r>
              <a:rPr lang="hu-HU" dirty="0" smtClean="0"/>
              <a:t> is </a:t>
            </a:r>
            <a:r>
              <a:rPr lang="hu-HU" dirty="0" err="1" smtClean="0"/>
              <a:t>capitalism</a:t>
            </a:r>
            <a:r>
              <a:rPr lang="hu-HU" dirty="0" smtClean="0"/>
              <a:t>?</a:t>
            </a:r>
            <a:endParaRPr lang="hu-HU" dirty="0"/>
          </a:p>
        </p:txBody>
      </p:sp>
      <p:sp>
        <p:nvSpPr>
          <p:cNvPr id="3" name="Tartalom helye 2"/>
          <p:cNvSpPr>
            <a:spLocks noGrp="1"/>
          </p:cNvSpPr>
          <p:nvPr>
            <p:ph idx="1"/>
          </p:nvPr>
        </p:nvSpPr>
        <p:spPr/>
        <p:txBody>
          <a:bodyPr/>
          <a:lstStyle/>
          <a:p>
            <a:r>
              <a:rPr lang="hu-HU" b="1" dirty="0" err="1" smtClean="0"/>
              <a:t>economic</a:t>
            </a:r>
            <a:r>
              <a:rPr lang="hu-HU" b="1" dirty="0" smtClean="0"/>
              <a:t> </a:t>
            </a:r>
            <a:r>
              <a:rPr lang="hu-HU" b="1" dirty="0" err="1" smtClean="0"/>
              <a:t>side</a:t>
            </a:r>
            <a:r>
              <a:rPr lang="hu-HU" b="1" dirty="0" smtClean="0"/>
              <a:t>: </a:t>
            </a:r>
            <a:r>
              <a:rPr lang="hu-HU" b="1" dirty="0" err="1" smtClean="0"/>
              <a:t>different</a:t>
            </a:r>
            <a:r>
              <a:rPr lang="hu-HU" b="1" dirty="0" smtClean="0"/>
              <a:t> </a:t>
            </a:r>
            <a:r>
              <a:rPr lang="hu-HU" b="1" dirty="0" err="1" smtClean="0"/>
              <a:t>solutions</a:t>
            </a:r>
            <a:r>
              <a:rPr lang="hu-HU" b="1" dirty="0" smtClean="0"/>
              <a:t> </a:t>
            </a:r>
            <a:r>
              <a:rPr lang="hu-HU" b="1" dirty="0" err="1" smtClean="0"/>
              <a:t>to</a:t>
            </a:r>
            <a:r>
              <a:rPr lang="hu-HU" b="1" dirty="0" smtClean="0"/>
              <a:t> </a:t>
            </a:r>
            <a:r>
              <a:rPr lang="hu-HU" b="1" dirty="0" err="1" smtClean="0"/>
              <a:t>the</a:t>
            </a:r>
            <a:r>
              <a:rPr lang="hu-HU" b="1" dirty="0" smtClean="0"/>
              <a:t> </a:t>
            </a:r>
            <a:r>
              <a:rPr lang="hu-HU" b="1" dirty="0" err="1" smtClean="0"/>
              <a:t>coordination</a:t>
            </a:r>
            <a:r>
              <a:rPr lang="hu-HU" b="1" dirty="0" smtClean="0"/>
              <a:t> </a:t>
            </a:r>
            <a:r>
              <a:rPr lang="hu-HU" b="1" dirty="0" err="1" smtClean="0"/>
              <a:t>problem</a:t>
            </a:r>
            <a:endParaRPr lang="hu-HU" b="1" dirty="0" smtClean="0"/>
          </a:p>
          <a:p>
            <a:r>
              <a:rPr lang="hu-HU" b="1" dirty="0" err="1" smtClean="0"/>
              <a:t>political</a:t>
            </a:r>
            <a:r>
              <a:rPr lang="hu-HU" b="1" dirty="0" smtClean="0"/>
              <a:t> </a:t>
            </a:r>
            <a:r>
              <a:rPr lang="hu-HU" b="1" dirty="0" err="1" smtClean="0"/>
              <a:t>economy</a:t>
            </a:r>
            <a:r>
              <a:rPr lang="hu-HU" b="1" dirty="0" smtClean="0"/>
              <a:t>: </a:t>
            </a:r>
            <a:r>
              <a:rPr lang="hu-HU" b="1" dirty="0" err="1" smtClean="0"/>
              <a:t>different</a:t>
            </a:r>
            <a:r>
              <a:rPr lang="hu-HU" b="1" dirty="0" smtClean="0"/>
              <a:t> </a:t>
            </a:r>
            <a:r>
              <a:rPr lang="hu-HU" b="1" dirty="0" err="1" smtClean="0"/>
              <a:t>regimes</a:t>
            </a:r>
            <a:r>
              <a:rPr lang="hu-HU" b="1" dirty="0" smtClean="0"/>
              <a:t>, </a:t>
            </a:r>
            <a:r>
              <a:rPr lang="hu-HU" b="1" dirty="0" err="1" smtClean="0"/>
              <a:t>sets</a:t>
            </a:r>
            <a:r>
              <a:rPr lang="hu-HU" b="1" dirty="0" smtClean="0"/>
              <a:t> of </a:t>
            </a:r>
            <a:r>
              <a:rPr lang="hu-HU" b="1" dirty="0" err="1" smtClean="0"/>
              <a:t>institutions</a:t>
            </a:r>
            <a:endParaRPr lang="hu-HU" b="1" dirty="0" smtClean="0"/>
          </a:p>
          <a:p>
            <a:pPr lvl="1"/>
            <a:r>
              <a:rPr lang="hu-HU" b="1" dirty="0" err="1" smtClean="0"/>
              <a:t>varieties</a:t>
            </a:r>
            <a:r>
              <a:rPr lang="hu-HU" b="1" dirty="0" smtClean="0"/>
              <a:t> of </a:t>
            </a:r>
            <a:r>
              <a:rPr lang="hu-HU" b="1" dirty="0" err="1" smtClean="0"/>
              <a:t>capitalism</a:t>
            </a:r>
            <a:r>
              <a:rPr lang="hu-HU" b="1" dirty="0" smtClean="0"/>
              <a:t>, </a:t>
            </a:r>
            <a:r>
              <a:rPr lang="hu-HU" b="1" dirty="0" err="1" smtClean="0"/>
              <a:t>varieties</a:t>
            </a:r>
            <a:r>
              <a:rPr lang="hu-HU" b="1" dirty="0" smtClean="0"/>
              <a:t> of </a:t>
            </a:r>
            <a:r>
              <a:rPr lang="hu-HU" b="1" dirty="0" err="1" smtClean="0"/>
              <a:t>socialism</a:t>
            </a:r>
            <a:r>
              <a:rPr lang="hu-HU" b="1" dirty="0" smtClean="0"/>
              <a:t> (pre-</a:t>
            </a:r>
            <a:r>
              <a:rPr lang="hu-HU" b="1" dirty="0" err="1" smtClean="0"/>
              <a:t>regime</a:t>
            </a:r>
            <a:r>
              <a:rPr lang="hu-HU" b="1" dirty="0" smtClean="0"/>
              <a:t> </a:t>
            </a:r>
            <a:r>
              <a:rPr lang="hu-HU" b="1" dirty="0" err="1" smtClean="0"/>
              <a:t>change</a:t>
            </a:r>
            <a:r>
              <a:rPr lang="hu-HU" b="1" dirty="0" smtClean="0"/>
              <a:t>)</a:t>
            </a:r>
            <a:endParaRPr lang="hu-HU" b="1" dirty="0"/>
          </a:p>
        </p:txBody>
      </p:sp>
    </p:spTree>
    <p:extLst>
      <p:ext uri="{BB962C8B-B14F-4D97-AF65-F5344CB8AC3E}">
        <p14:creationId xmlns:p14="http://schemas.microsoft.com/office/powerpoint/2010/main" val="2799218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pPr>
              <a:lnSpc>
                <a:spcPct val="70000"/>
              </a:lnSpc>
            </a:pPr>
            <a:r>
              <a:rPr lang="hu-HU" dirty="0" err="1" smtClean="0"/>
              <a:t>Varieties</a:t>
            </a:r>
            <a:r>
              <a:rPr lang="hu-HU" dirty="0" smtClean="0"/>
              <a:t> of </a:t>
            </a:r>
            <a:r>
              <a:rPr lang="hu-HU" dirty="0" err="1" smtClean="0"/>
              <a:t>Socialism</a:t>
            </a:r>
            <a:r>
              <a:rPr lang="hu-HU" dirty="0" smtClean="0"/>
              <a:t>:</a:t>
            </a:r>
            <a:br>
              <a:rPr lang="hu-HU" dirty="0" smtClean="0"/>
            </a:br>
            <a:r>
              <a:rPr lang="hu-HU" dirty="0" smtClean="0"/>
              <a:t>1. </a:t>
            </a:r>
            <a:r>
              <a:rPr lang="hu-HU" dirty="0" err="1" smtClean="0"/>
              <a:t>Classical</a:t>
            </a:r>
            <a:r>
              <a:rPr lang="hu-HU" dirty="0" smtClean="0"/>
              <a:t> (</a:t>
            </a:r>
            <a:r>
              <a:rPr lang="hu-HU" dirty="0" err="1" smtClean="0"/>
              <a:t>Stalinist</a:t>
            </a:r>
            <a:r>
              <a:rPr lang="hu-HU" dirty="0" smtClean="0"/>
              <a:t>) </a:t>
            </a:r>
            <a:r>
              <a:rPr lang="hu-HU" dirty="0" err="1" smtClean="0"/>
              <a:t>Model</a:t>
            </a:r>
            <a:endParaRPr lang="hu-HU" dirty="0"/>
          </a:p>
        </p:txBody>
      </p:sp>
      <p:sp>
        <p:nvSpPr>
          <p:cNvPr id="3" name="Tartalom helye 2"/>
          <p:cNvSpPr>
            <a:spLocks noGrp="1"/>
          </p:cNvSpPr>
          <p:nvPr>
            <p:ph idx="1"/>
          </p:nvPr>
        </p:nvSpPr>
        <p:spPr>
          <a:xfrm>
            <a:off x="323528" y="1200150"/>
            <a:ext cx="8640960" cy="3891880"/>
          </a:xfrm>
        </p:spPr>
        <p:txBody>
          <a:bodyPr>
            <a:normAutofit fontScale="70000" lnSpcReduction="20000"/>
          </a:bodyPr>
          <a:lstStyle/>
          <a:p>
            <a:pPr marL="514350" indent="-514350">
              <a:buFont typeface="+mj-lt"/>
              <a:buAutoNum type="arabicPeriod"/>
            </a:pPr>
            <a:r>
              <a:rPr lang="en-US" b="1" dirty="0" smtClean="0"/>
              <a:t>exclusive </a:t>
            </a:r>
            <a:r>
              <a:rPr lang="en-US" b="1" dirty="0"/>
              <a:t>state ownership </a:t>
            </a:r>
            <a:r>
              <a:rPr lang="hu-HU" b="1" dirty="0" smtClean="0"/>
              <a:t>of most, </a:t>
            </a:r>
            <a:r>
              <a:rPr lang="hu-HU" b="1" dirty="0" err="1" smtClean="0"/>
              <a:t>if</a:t>
            </a:r>
            <a:r>
              <a:rPr lang="hu-HU" b="1" dirty="0" smtClean="0"/>
              <a:t> </a:t>
            </a:r>
            <a:r>
              <a:rPr lang="hu-HU" b="1" dirty="0" err="1" smtClean="0"/>
              <a:t>not</a:t>
            </a:r>
            <a:r>
              <a:rPr lang="hu-HU" b="1" dirty="0" smtClean="0"/>
              <a:t> </a:t>
            </a:r>
            <a:r>
              <a:rPr lang="hu-HU" b="1" dirty="0" err="1" smtClean="0"/>
              <a:t>all</a:t>
            </a:r>
            <a:r>
              <a:rPr lang="hu-HU" b="1" dirty="0" smtClean="0"/>
              <a:t> non-</a:t>
            </a:r>
            <a:r>
              <a:rPr lang="hu-HU" b="1" dirty="0" err="1" smtClean="0"/>
              <a:t>agricultural</a:t>
            </a:r>
            <a:r>
              <a:rPr lang="hu-HU" b="1" dirty="0" smtClean="0"/>
              <a:t> </a:t>
            </a:r>
            <a:r>
              <a:rPr lang="hu-HU" b="1" dirty="0" err="1" smtClean="0"/>
              <a:t>means</a:t>
            </a:r>
            <a:r>
              <a:rPr lang="hu-HU" b="1" dirty="0" smtClean="0"/>
              <a:t> of </a:t>
            </a:r>
            <a:r>
              <a:rPr lang="hu-HU" b="1" dirty="0" err="1" smtClean="0"/>
              <a:t>production</a:t>
            </a:r>
            <a:endParaRPr lang="en-US" b="1" dirty="0"/>
          </a:p>
          <a:p>
            <a:pPr marL="514350" indent="-514350">
              <a:buFont typeface="+mj-lt"/>
              <a:buAutoNum type="arabicPeriod"/>
            </a:pPr>
            <a:r>
              <a:rPr lang="en-US" b="1" dirty="0" smtClean="0"/>
              <a:t>economic management through administrative command (central planning with physical targets)</a:t>
            </a:r>
          </a:p>
          <a:p>
            <a:pPr marL="514350" indent="-514350">
              <a:buFont typeface="+mj-lt"/>
              <a:buAutoNum type="arabicPeriod"/>
            </a:pPr>
            <a:r>
              <a:rPr lang="en-US" b="1" dirty="0" smtClean="0"/>
              <a:t>economy and society incorporated into a totalitarian state (one-party dictatorship, autarky)</a:t>
            </a:r>
          </a:p>
          <a:p>
            <a:pPr marL="514350" indent="-514350">
              <a:buFont typeface="+mj-lt"/>
              <a:buAutoNum type="arabicPeriod"/>
            </a:pPr>
            <a:r>
              <a:rPr lang="en-US" b="1" dirty="0" smtClean="0"/>
              <a:t>limited role of money BUT using prices, taxes and budgets at various levels of state as mechanisms of control over the economy and society</a:t>
            </a:r>
          </a:p>
          <a:p>
            <a:pPr marL="514350" indent="-514350">
              <a:buFont typeface="+mj-lt"/>
              <a:buAutoNum type="arabicPeriod"/>
            </a:pPr>
            <a:r>
              <a:rPr lang="en-US" b="1" dirty="0" smtClean="0"/>
              <a:t>economic growth pursued for political and ideological goals (competition with the West) instead of improving living standards</a:t>
            </a:r>
          </a:p>
          <a:p>
            <a:pPr marL="514350" indent="-514350">
              <a:buFont typeface="+mj-lt"/>
              <a:buAutoNum type="arabicPeriod"/>
            </a:pPr>
            <a:r>
              <a:rPr lang="en-US" b="1" dirty="0" smtClean="0"/>
              <a:t>shortage economy</a:t>
            </a:r>
            <a:endParaRPr lang="en-US" b="1" dirty="0"/>
          </a:p>
          <a:p>
            <a:pPr marL="514350" indent="-514350">
              <a:buFont typeface="+mj-lt"/>
              <a:buAutoNum type="arabicPeriod"/>
            </a:pPr>
            <a:endParaRPr lang="hu-HU" b="1" dirty="0"/>
          </a:p>
        </p:txBody>
      </p:sp>
    </p:spTree>
    <p:extLst>
      <p:ext uri="{BB962C8B-B14F-4D97-AF65-F5344CB8AC3E}">
        <p14:creationId xmlns:p14="http://schemas.microsoft.com/office/powerpoint/2010/main" val="263677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507288" cy="857250"/>
          </a:xfrm>
        </p:spPr>
        <p:txBody>
          <a:bodyPr>
            <a:normAutofit fontScale="90000"/>
          </a:bodyPr>
          <a:lstStyle/>
          <a:p>
            <a:pPr>
              <a:lnSpc>
                <a:spcPct val="70000"/>
              </a:lnSpc>
            </a:pPr>
            <a:r>
              <a:rPr lang="hu-HU" dirty="0" err="1" smtClean="0"/>
              <a:t>Varieties</a:t>
            </a:r>
            <a:r>
              <a:rPr lang="hu-HU" dirty="0" smtClean="0"/>
              <a:t> of </a:t>
            </a:r>
            <a:r>
              <a:rPr lang="hu-HU" dirty="0" err="1" smtClean="0"/>
              <a:t>Socialism</a:t>
            </a:r>
            <a:r>
              <a:rPr lang="hu-HU" dirty="0" smtClean="0"/>
              <a:t>:</a:t>
            </a:r>
            <a:br>
              <a:rPr lang="hu-HU" dirty="0" smtClean="0"/>
            </a:br>
            <a:r>
              <a:rPr lang="en-US" dirty="0" smtClean="0"/>
              <a:t>2</a:t>
            </a:r>
            <a:r>
              <a:rPr lang="hu-HU" dirty="0" smtClean="0"/>
              <a:t>. </a:t>
            </a:r>
            <a:r>
              <a:rPr lang="en-US" dirty="0" smtClean="0"/>
              <a:t>Yugoslav Reform M</a:t>
            </a:r>
            <a:r>
              <a:rPr lang="hu-HU" dirty="0" err="1" smtClean="0"/>
              <a:t>odel</a:t>
            </a:r>
            <a:r>
              <a:rPr lang="hu-HU" dirty="0" smtClean="0"/>
              <a:t> (</a:t>
            </a:r>
            <a:r>
              <a:rPr lang="hu-HU" dirty="0" err="1" smtClean="0"/>
              <a:t>from</a:t>
            </a:r>
            <a:r>
              <a:rPr lang="hu-HU" dirty="0" smtClean="0"/>
              <a:t> 1950s)</a:t>
            </a:r>
            <a:endParaRPr lang="hu-HU" dirty="0"/>
          </a:p>
        </p:txBody>
      </p:sp>
      <p:sp>
        <p:nvSpPr>
          <p:cNvPr id="3" name="Tartalom helye 2"/>
          <p:cNvSpPr>
            <a:spLocks noGrp="1"/>
          </p:cNvSpPr>
          <p:nvPr>
            <p:ph idx="1"/>
          </p:nvPr>
        </p:nvSpPr>
        <p:spPr>
          <a:xfrm>
            <a:off x="323528" y="1200150"/>
            <a:ext cx="8640960" cy="3891880"/>
          </a:xfrm>
        </p:spPr>
        <p:txBody>
          <a:bodyPr>
            <a:normAutofit fontScale="92500" lnSpcReduction="10000"/>
          </a:bodyPr>
          <a:lstStyle/>
          <a:p>
            <a:pPr marL="514350" indent="-514350">
              <a:buFont typeface="+mj-lt"/>
              <a:buAutoNum type="arabicPeriod"/>
            </a:pPr>
            <a:r>
              <a:rPr lang="en-US" b="1" dirty="0" smtClean="0"/>
              <a:t>instead of direct state-ownership, nominal ownership by employee’s cooperatives</a:t>
            </a:r>
          </a:p>
          <a:p>
            <a:pPr marL="514350" indent="-514350">
              <a:buFont typeface="+mj-lt"/>
              <a:buAutoNum type="arabicPeriod"/>
            </a:pPr>
            <a:r>
              <a:rPr lang="en-US" b="1" dirty="0" smtClean="0"/>
              <a:t>self-management in selecting and appointing managers of individual firms</a:t>
            </a:r>
          </a:p>
          <a:p>
            <a:pPr marL="514350" indent="-514350">
              <a:buFont typeface="+mj-lt"/>
              <a:buAutoNum type="arabicPeriod"/>
            </a:pPr>
            <a:r>
              <a:rPr lang="en-US" b="1" dirty="0" smtClean="0"/>
              <a:t>two-tier banking system (banks were regional monopolies, under the direct influence of client enterprises)</a:t>
            </a:r>
          </a:p>
          <a:p>
            <a:pPr marL="514350" indent="-514350">
              <a:buFont typeface="+mj-lt"/>
              <a:buAutoNum type="arabicPeriod"/>
            </a:pPr>
            <a:r>
              <a:rPr lang="en-US" b="1" dirty="0" smtClean="0"/>
              <a:t>opening toward Western economic influence</a:t>
            </a:r>
          </a:p>
        </p:txBody>
      </p:sp>
    </p:spTree>
    <p:extLst>
      <p:ext uri="{BB962C8B-B14F-4D97-AF65-F5344CB8AC3E}">
        <p14:creationId xmlns:p14="http://schemas.microsoft.com/office/powerpoint/2010/main" val="4099971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686800" cy="857250"/>
          </a:xfrm>
        </p:spPr>
        <p:txBody>
          <a:bodyPr>
            <a:normAutofit fontScale="90000"/>
          </a:bodyPr>
          <a:lstStyle/>
          <a:p>
            <a:pPr>
              <a:lnSpc>
                <a:spcPct val="70000"/>
              </a:lnSpc>
            </a:pPr>
            <a:r>
              <a:rPr lang="hu-HU" dirty="0" err="1" smtClean="0"/>
              <a:t>Varieties</a:t>
            </a:r>
            <a:r>
              <a:rPr lang="hu-HU" dirty="0" smtClean="0"/>
              <a:t> of </a:t>
            </a:r>
            <a:r>
              <a:rPr lang="hu-HU" dirty="0" err="1" smtClean="0"/>
              <a:t>Socialism</a:t>
            </a:r>
            <a:r>
              <a:rPr lang="hu-HU" dirty="0" smtClean="0"/>
              <a:t>:</a:t>
            </a:r>
            <a:br>
              <a:rPr lang="hu-HU" dirty="0" smtClean="0"/>
            </a:br>
            <a:r>
              <a:rPr lang="en-US" dirty="0"/>
              <a:t>3</a:t>
            </a:r>
            <a:r>
              <a:rPr lang="hu-HU" dirty="0" smtClean="0"/>
              <a:t>. </a:t>
            </a:r>
            <a:r>
              <a:rPr lang="en-US" dirty="0" smtClean="0"/>
              <a:t>Hungarian Reform M</a:t>
            </a:r>
            <a:r>
              <a:rPr lang="hu-HU" dirty="0" err="1" smtClean="0"/>
              <a:t>odel</a:t>
            </a:r>
            <a:r>
              <a:rPr lang="hu-HU" dirty="0" smtClean="0"/>
              <a:t> (</a:t>
            </a:r>
            <a:r>
              <a:rPr lang="hu-HU" dirty="0" err="1" smtClean="0"/>
              <a:t>from</a:t>
            </a:r>
            <a:r>
              <a:rPr lang="hu-HU" dirty="0" smtClean="0"/>
              <a:t> 1968)</a:t>
            </a:r>
            <a:endParaRPr lang="hu-HU" dirty="0"/>
          </a:p>
        </p:txBody>
      </p:sp>
      <p:sp>
        <p:nvSpPr>
          <p:cNvPr id="3" name="Tartalom helye 2"/>
          <p:cNvSpPr>
            <a:spLocks noGrp="1"/>
          </p:cNvSpPr>
          <p:nvPr>
            <p:ph idx="1"/>
          </p:nvPr>
        </p:nvSpPr>
        <p:spPr>
          <a:xfrm>
            <a:off x="323528" y="1200150"/>
            <a:ext cx="8640960" cy="3891880"/>
          </a:xfrm>
        </p:spPr>
        <p:txBody>
          <a:bodyPr>
            <a:normAutofit fontScale="62500" lnSpcReduction="20000"/>
          </a:bodyPr>
          <a:lstStyle/>
          <a:p>
            <a:pPr marL="514350" indent="-514350">
              <a:buFont typeface="+mj-lt"/>
              <a:buAutoNum type="arabicPeriod"/>
            </a:pPr>
            <a:r>
              <a:rPr lang="en-US" b="1" dirty="0"/>
              <a:t>dominant (not exclusive) state ownership; private ownership was tolerated, only on a small scale in the beginning (service sector) but private property was acknowledged and institutionally protected</a:t>
            </a:r>
          </a:p>
          <a:p>
            <a:pPr marL="514350" indent="-514350">
              <a:buFont typeface="+mj-lt"/>
              <a:buAutoNum type="arabicPeriod"/>
            </a:pPr>
            <a:r>
              <a:rPr lang="en-US" b="1" dirty="0"/>
              <a:t>collective farming BUT farmers were allowed to have relatively sizable household plot (eliminated the shortage of food!)</a:t>
            </a:r>
          </a:p>
          <a:p>
            <a:pPr marL="514350" indent="-514350">
              <a:buFont typeface="+mj-lt"/>
              <a:buAutoNum type="arabicPeriod"/>
            </a:pPr>
            <a:r>
              <a:rPr lang="en-US" b="1" dirty="0"/>
              <a:t>indicative central planning; more autonomy in “simple reproduction” (in the lack of physical targets)</a:t>
            </a:r>
          </a:p>
          <a:p>
            <a:pPr marL="514350" indent="-514350">
              <a:buFont typeface="+mj-lt"/>
              <a:buAutoNum type="arabicPeriod"/>
            </a:pPr>
            <a:r>
              <a:rPr lang="en-US" b="1" dirty="0"/>
              <a:t>consumption: no longer rationing or dictatorship over needs, money (“semi-hard currency” status)</a:t>
            </a:r>
          </a:p>
          <a:p>
            <a:pPr marL="514350" indent="-514350">
              <a:buFont typeface="+mj-lt"/>
              <a:buAutoNum type="arabicPeriod"/>
            </a:pPr>
            <a:r>
              <a:rPr lang="en-US" b="1" dirty="0"/>
              <a:t>foreign borrowing and debt instead of shortage (1982: Hungary joins IMF)</a:t>
            </a:r>
          </a:p>
          <a:p>
            <a:pPr marL="514350" indent="-514350">
              <a:buFont typeface="+mj-lt"/>
              <a:buAutoNum type="arabicPeriod"/>
            </a:pPr>
            <a:r>
              <a:rPr lang="en-US" b="1" dirty="0"/>
              <a:t>freedom of movement, more bargaining power of the worker, more flexibility in wages</a:t>
            </a:r>
          </a:p>
          <a:p>
            <a:pPr marL="514350" indent="-514350">
              <a:buFont typeface="+mj-lt"/>
              <a:buAutoNum type="arabicPeriod"/>
            </a:pPr>
            <a:r>
              <a:rPr lang="en-US" b="1" dirty="0"/>
              <a:t>more open economy: 50% East, 50% West; </a:t>
            </a:r>
            <a:r>
              <a:rPr lang="en-US" b="1" dirty="0" err="1"/>
              <a:t>Comecon</a:t>
            </a:r>
            <a:endParaRPr lang="en-US" b="1" dirty="0"/>
          </a:p>
        </p:txBody>
      </p:sp>
    </p:spTree>
    <p:extLst>
      <p:ext uri="{BB962C8B-B14F-4D97-AF65-F5344CB8AC3E}">
        <p14:creationId xmlns:p14="http://schemas.microsoft.com/office/powerpoint/2010/main" val="773700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n-US" dirty="0" smtClean="0"/>
              <a:t>Capitalism and System Change</a:t>
            </a:r>
            <a:endParaRPr lang="hu-HU" dirty="0"/>
          </a:p>
        </p:txBody>
      </p:sp>
      <p:sp>
        <p:nvSpPr>
          <p:cNvPr id="3" name="Tartalom helye 2"/>
          <p:cNvSpPr>
            <a:spLocks noGrp="1"/>
          </p:cNvSpPr>
          <p:nvPr>
            <p:ph idx="1"/>
          </p:nvPr>
        </p:nvSpPr>
        <p:spPr>
          <a:xfrm>
            <a:off x="395536" y="1008112"/>
            <a:ext cx="8568952" cy="4011910"/>
          </a:xfrm>
        </p:spPr>
        <p:txBody>
          <a:bodyPr>
            <a:normAutofit fontScale="77500" lnSpcReduction="20000"/>
          </a:bodyPr>
          <a:lstStyle/>
          <a:p>
            <a:r>
              <a:rPr lang="en-US" b="1" u="sng" dirty="0" smtClean="0"/>
              <a:t>the ideal:</a:t>
            </a:r>
            <a:r>
              <a:rPr lang="en-US" b="1" dirty="0" smtClean="0"/>
              <a:t> dominant private ownership, competitive entrepreneurship with hard budget constraints, “buyers’ market instead of sellers’ market” (Kornai)</a:t>
            </a:r>
          </a:p>
          <a:p>
            <a:r>
              <a:rPr lang="en-US" b="1" u="sng" dirty="0"/>
              <a:t>System change:</a:t>
            </a:r>
            <a:r>
              <a:rPr lang="en-US" b="1" dirty="0"/>
              <a:t> from socialism to capitalism, from </a:t>
            </a:r>
            <a:r>
              <a:rPr lang="en-US" b="1" dirty="0" smtClean="0"/>
              <a:t>one-party dictatorship </a:t>
            </a:r>
            <a:r>
              <a:rPr lang="en-US" b="1" dirty="0"/>
              <a:t>and </a:t>
            </a:r>
            <a:r>
              <a:rPr lang="en-US" b="1" dirty="0" smtClean="0"/>
              <a:t>state ownership </a:t>
            </a:r>
            <a:r>
              <a:rPr lang="en-US" b="1" dirty="0"/>
              <a:t>to </a:t>
            </a:r>
            <a:r>
              <a:rPr lang="en-US" b="1" dirty="0" smtClean="0"/>
              <a:t>multi-party democracy and private ownership; “restoring </a:t>
            </a:r>
            <a:r>
              <a:rPr lang="en-US" b="1" dirty="0"/>
              <a:t>the relative autonomy for institutions in all spheres of societal </a:t>
            </a:r>
            <a:r>
              <a:rPr lang="en-US" b="1" dirty="0" smtClean="0"/>
              <a:t>existence” (</a:t>
            </a:r>
            <a:r>
              <a:rPr lang="en-US" b="1" dirty="0" err="1" smtClean="0"/>
              <a:t>Bokros</a:t>
            </a:r>
            <a:r>
              <a:rPr lang="en-US" b="1" dirty="0" smtClean="0"/>
              <a:t>)</a:t>
            </a:r>
          </a:p>
          <a:p>
            <a:r>
              <a:rPr lang="en-US" b="1" dirty="0" smtClean="0"/>
              <a:t>HOW?</a:t>
            </a:r>
          </a:p>
          <a:p>
            <a:pPr lvl="1"/>
            <a:r>
              <a:rPr lang="en-US" b="1" dirty="0"/>
              <a:t>i</a:t>
            </a:r>
            <a:r>
              <a:rPr lang="en-US" b="1" dirty="0" smtClean="0"/>
              <a:t>n theory (debates): shock therapy vs. gradualism, sequencing of reforms</a:t>
            </a:r>
            <a:r>
              <a:rPr lang="hu-HU" b="1" dirty="0" smtClean="0"/>
              <a:t> (SLIP)</a:t>
            </a:r>
            <a:r>
              <a:rPr lang="en-US" b="1" dirty="0" smtClean="0"/>
              <a:t> etc.</a:t>
            </a:r>
          </a:p>
          <a:p>
            <a:pPr lvl="1"/>
            <a:r>
              <a:rPr lang="en-US" b="1" dirty="0"/>
              <a:t>in practice: political imperatives, values and ideologies, and popular acceptance</a:t>
            </a:r>
            <a:endParaRPr lang="hu-HU" b="1" dirty="0"/>
          </a:p>
        </p:txBody>
      </p:sp>
    </p:spTree>
    <p:extLst>
      <p:ext uri="{BB962C8B-B14F-4D97-AF65-F5344CB8AC3E}">
        <p14:creationId xmlns:p14="http://schemas.microsoft.com/office/powerpoint/2010/main" val="11397707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579296" cy="857250"/>
          </a:xfrm>
        </p:spPr>
        <p:txBody>
          <a:bodyPr>
            <a:normAutofit fontScale="90000"/>
          </a:bodyPr>
          <a:lstStyle/>
          <a:p>
            <a:pPr>
              <a:lnSpc>
                <a:spcPct val="70000"/>
              </a:lnSpc>
            </a:pPr>
            <a:r>
              <a:rPr lang="en-US" dirty="0" smtClean="0"/>
              <a:t>Transition from Socialism to Capitalism: 1. Liberalization</a:t>
            </a:r>
            <a:endParaRPr lang="hu-HU" dirty="0"/>
          </a:p>
        </p:txBody>
      </p:sp>
      <p:sp>
        <p:nvSpPr>
          <p:cNvPr id="3" name="Tartalom helye 2"/>
          <p:cNvSpPr>
            <a:spLocks noGrp="1"/>
          </p:cNvSpPr>
          <p:nvPr>
            <p:ph idx="1"/>
          </p:nvPr>
        </p:nvSpPr>
        <p:spPr>
          <a:xfrm>
            <a:off x="385192" y="1059582"/>
            <a:ext cx="8579296" cy="4083918"/>
          </a:xfrm>
        </p:spPr>
        <p:txBody>
          <a:bodyPr>
            <a:noAutofit/>
          </a:bodyPr>
          <a:lstStyle/>
          <a:p>
            <a:r>
              <a:rPr lang="en-US" sz="2400" b="1" dirty="0" smtClean="0"/>
              <a:t>of </a:t>
            </a:r>
            <a:r>
              <a:rPr lang="en-US" sz="2400" b="1" dirty="0"/>
              <a:t>entry and exit of new ventures (freedom of entrepreneurial activity</a:t>
            </a:r>
            <a:r>
              <a:rPr lang="en-US" sz="2400" b="1" dirty="0" smtClean="0"/>
              <a:t>);</a:t>
            </a:r>
          </a:p>
          <a:p>
            <a:r>
              <a:rPr lang="en-US" sz="2400" b="1" dirty="0" smtClean="0"/>
              <a:t>of </a:t>
            </a:r>
            <a:r>
              <a:rPr lang="en-US" sz="2400" b="1" dirty="0"/>
              <a:t>prices, which reflect information about demand and provide the basis of market competition (including: of money, internal and temporal prices—interest rates—and external and spatial prices—exchange </a:t>
            </a:r>
            <a:r>
              <a:rPr lang="en-US" sz="2400" b="1" dirty="0" smtClean="0"/>
              <a:t>rates, </a:t>
            </a:r>
            <a:r>
              <a:rPr lang="en-US" sz="2400" b="1" dirty="0"/>
              <a:t>so relative scarcity in the world market becomes the ultimate reference point</a:t>
            </a:r>
            <a:r>
              <a:rPr lang="en-US" sz="2400" b="1" dirty="0" smtClean="0"/>
              <a:t>);</a:t>
            </a:r>
          </a:p>
          <a:p>
            <a:r>
              <a:rPr lang="en-US" sz="2400" b="1" dirty="0" smtClean="0"/>
              <a:t>employment </a:t>
            </a:r>
            <a:r>
              <a:rPr lang="en-US" sz="2400" b="1" dirty="0"/>
              <a:t>and wages (this can cause inflation</a:t>
            </a:r>
            <a:r>
              <a:rPr lang="en-US" sz="2400" b="1" dirty="0" smtClean="0"/>
              <a:t>)</a:t>
            </a:r>
          </a:p>
          <a:p>
            <a:pPr marL="0" indent="0">
              <a:buNone/>
            </a:pPr>
            <a:r>
              <a:rPr lang="hu-HU" sz="2400" b="1" dirty="0" smtClean="0">
                <a:sym typeface="Wingdings" panose="05000000000000000000" pitchFamily="2" charset="2"/>
              </a:rPr>
              <a:t></a:t>
            </a:r>
            <a:r>
              <a:rPr lang="en-US" sz="2400" b="1" dirty="0" smtClean="0"/>
              <a:t> </a:t>
            </a:r>
            <a:r>
              <a:rPr lang="en-US" sz="2400" b="1" dirty="0"/>
              <a:t>restoring consumer autonomy, a critical mass of private businesses responding to the fast changing structure of </a:t>
            </a:r>
            <a:r>
              <a:rPr lang="en-US" sz="2400" b="1" dirty="0" smtClean="0"/>
              <a:t>demand</a:t>
            </a:r>
            <a:endParaRPr lang="hu-HU" sz="2400" b="1" dirty="0"/>
          </a:p>
        </p:txBody>
      </p:sp>
    </p:spTree>
    <p:extLst>
      <p:ext uri="{BB962C8B-B14F-4D97-AF65-F5344CB8AC3E}">
        <p14:creationId xmlns:p14="http://schemas.microsoft.com/office/powerpoint/2010/main" val="41185878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579296" cy="857250"/>
          </a:xfrm>
        </p:spPr>
        <p:txBody>
          <a:bodyPr>
            <a:normAutofit fontScale="90000"/>
          </a:bodyPr>
          <a:lstStyle/>
          <a:p>
            <a:pPr>
              <a:lnSpc>
                <a:spcPct val="70000"/>
              </a:lnSpc>
            </a:pPr>
            <a:r>
              <a:rPr lang="en-US" dirty="0" smtClean="0"/>
              <a:t>Transition from Socialism to Capitalism: 1. Liberalization</a:t>
            </a:r>
            <a:endParaRPr lang="hu-HU" dirty="0"/>
          </a:p>
        </p:txBody>
      </p:sp>
      <p:sp>
        <p:nvSpPr>
          <p:cNvPr id="3" name="Tartalom helye 2"/>
          <p:cNvSpPr>
            <a:spLocks noGrp="1"/>
          </p:cNvSpPr>
          <p:nvPr>
            <p:ph idx="1"/>
          </p:nvPr>
        </p:nvSpPr>
        <p:spPr>
          <a:xfrm>
            <a:off x="385192" y="1059582"/>
            <a:ext cx="8579296" cy="4083918"/>
          </a:xfrm>
        </p:spPr>
        <p:txBody>
          <a:bodyPr>
            <a:noAutofit/>
          </a:bodyPr>
          <a:lstStyle/>
          <a:p>
            <a:pPr marL="0" indent="0">
              <a:buNone/>
            </a:pPr>
            <a:r>
              <a:rPr lang="hu-HU" sz="2800" b="1" dirty="0" smtClean="0">
                <a:sym typeface="Wingdings" panose="05000000000000000000" pitchFamily="2" charset="2"/>
              </a:rPr>
              <a:t></a:t>
            </a:r>
            <a:r>
              <a:rPr lang="en-US" sz="2800" b="1" dirty="0" smtClean="0"/>
              <a:t> making </a:t>
            </a:r>
            <a:r>
              <a:rPr lang="en-US" sz="2800" b="1" dirty="0"/>
              <a:t>visible the structure and degree of economic distortions caused by the constant and massive misallocation of resources in the communist </a:t>
            </a:r>
            <a:r>
              <a:rPr lang="en-US" sz="2800" b="1" dirty="0" smtClean="0"/>
              <a:t>system</a:t>
            </a:r>
            <a:endParaRPr lang="hu-HU" sz="2800" b="1" dirty="0"/>
          </a:p>
          <a:p>
            <a:r>
              <a:rPr lang="en-US" sz="2800" b="1" u="sng" dirty="0" smtClean="0"/>
              <a:t>transitional </a:t>
            </a:r>
            <a:r>
              <a:rPr lang="en-US" sz="2800" b="1" u="sng" dirty="0"/>
              <a:t>crisis</a:t>
            </a:r>
            <a:r>
              <a:rPr lang="en-US" sz="2800" b="1" dirty="0"/>
              <a:t>: </a:t>
            </a:r>
            <a:r>
              <a:rPr lang="hu-HU" sz="2800" b="1" dirty="0" smtClean="0"/>
              <a:t>(</a:t>
            </a:r>
            <a:r>
              <a:rPr lang="hu-HU" sz="2800" b="1" dirty="0" err="1" smtClean="0"/>
              <a:t>hyper</a:t>
            </a:r>
            <a:r>
              <a:rPr lang="hu-HU" sz="2800" b="1" dirty="0" smtClean="0"/>
              <a:t>)</a:t>
            </a:r>
            <a:r>
              <a:rPr lang="en-US" sz="2800" b="1" dirty="0" smtClean="0"/>
              <a:t>inflation</a:t>
            </a:r>
            <a:r>
              <a:rPr lang="en-US" sz="2800" b="1" dirty="0"/>
              <a:t>, output decline, mass </a:t>
            </a:r>
            <a:r>
              <a:rPr lang="en-US" sz="2800" b="1" dirty="0" smtClean="0"/>
              <a:t>unemployment</a:t>
            </a:r>
            <a:r>
              <a:rPr lang="hu-HU" sz="2800" b="1" dirty="0" smtClean="0"/>
              <a:t>, </a:t>
            </a:r>
            <a:r>
              <a:rPr lang="hu-HU" sz="2800" b="1" dirty="0" err="1" smtClean="0"/>
              <a:t>rampant</a:t>
            </a:r>
            <a:r>
              <a:rPr lang="hu-HU" sz="2800" b="1" dirty="0" smtClean="0"/>
              <a:t> </a:t>
            </a:r>
            <a:r>
              <a:rPr lang="hu-HU" sz="2800" b="1" dirty="0" err="1" smtClean="0"/>
              <a:t>poverty</a:t>
            </a:r>
            <a:r>
              <a:rPr lang="hu-HU" sz="2800" b="1" dirty="0" smtClean="0"/>
              <a:t>. </a:t>
            </a:r>
            <a:r>
              <a:rPr lang="hu-HU" sz="2800" b="1" dirty="0" err="1" smtClean="0"/>
              <a:t>What</a:t>
            </a:r>
            <a:r>
              <a:rPr lang="hu-HU" sz="2800" b="1" dirty="0" smtClean="0"/>
              <a:t> is </a:t>
            </a:r>
            <a:r>
              <a:rPr lang="hu-HU" sz="2800" b="1" dirty="0" err="1" smtClean="0"/>
              <a:t>to</a:t>
            </a:r>
            <a:r>
              <a:rPr lang="hu-HU" sz="2800" b="1" dirty="0" smtClean="0"/>
              <a:t> be </a:t>
            </a:r>
            <a:r>
              <a:rPr lang="hu-HU" sz="2800" b="1" dirty="0" err="1" smtClean="0"/>
              <a:t>done</a:t>
            </a:r>
            <a:r>
              <a:rPr lang="hu-HU" sz="2800" b="1" dirty="0" smtClean="0"/>
              <a:t>?</a:t>
            </a:r>
            <a:endParaRPr lang="hu-HU" sz="2400" b="1" dirty="0"/>
          </a:p>
          <a:p>
            <a:pPr lvl="1"/>
            <a:r>
              <a:rPr lang="en-US" sz="2400" b="1" dirty="0" smtClean="0"/>
              <a:t>nothing</a:t>
            </a:r>
            <a:r>
              <a:rPr lang="hu-HU" sz="2400" b="1" dirty="0" smtClean="0"/>
              <a:t> </a:t>
            </a:r>
            <a:r>
              <a:rPr lang="en-US" sz="2400" b="1" dirty="0" smtClean="0"/>
              <a:t>(politically unfeasible)</a:t>
            </a:r>
            <a:endParaRPr lang="hu-HU" sz="2400" b="1" dirty="0" smtClean="0"/>
          </a:p>
          <a:p>
            <a:pPr lvl="1"/>
            <a:r>
              <a:rPr lang="en-US" sz="2400" b="1" dirty="0" smtClean="0"/>
              <a:t>reverse </a:t>
            </a:r>
            <a:r>
              <a:rPr lang="en-US" sz="2400" b="1" dirty="0"/>
              <a:t>liberalization (</a:t>
            </a:r>
            <a:r>
              <a:rPr lang="en-US" sz="2400" b="1" dirty="0" smtClean="0"/>
              <a:t>Balkan)</a:t>
            </a:r>
            <a:endParaRPr lang="hu-HU" sz="2400" b="1" dirty="0" smtClean="0"/>
          </a:p>
          <a:p>
            <a:pPr lvl="1"/>
            <a:r>
              <a:rPr lang="hu-HU" sz="2400" b="1" dirty="0" err="1" smtClean="0"/>
              <a:t>macroeconomic</a:t>
            </a:r>
            <a:r>
              <a:rPr lang="hu-HU" sz="2400" b="1" dirty="0" smtClean="0"/>
              <a:t> </a:t>
            </a:r>
            <a:r>
              <a:rPr lang="en-US" sz="2400" b="1" dirty="0" err="1" smtClean="0"/>
              <a:t>stabilizatio</a:t>
            </a:r>
            <a:r>
              <a:rPr lang="hu-HU" sz="2400" b="1" dirty="0" smtClean="0"/>
              <a:t>n</a:t>
            </a:r>
            <a:endParaRPr lang="hu-HU" sz="2400" b="1" dirty="0"/>
          </a:p>
        </p:txBody>
      </p:sp>
    </p:spTree>
    <p:extLst>
      <p:ext uri="{BB962C8B-B14F-4D97-AF65-F5344CB8AC3E}">
        <p14:creationId xmlns:p14="http://schemas.microsoft.com/office/powerpoint/2010/main" val="117040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3004</TotalTime>
  <Words>1961</Words>
  <Application>Microsoft Office PowerPoint</Application>
  <PresentationFormat>Diavetítés a képernyőre (16:9 oldalarány)</PresentationFormat>
  <Paragraphs>237</Paragraphs>
  <Slides>21</Slides>
  <Notes>4</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21</vt:i4>
      </vt:variant>
    </vt:vector>
  </HeadingPairs>
  <TitlesOfParts>
    <vt:vector size="26" baseType="lpstr">
      <vt:lpstr>Arial</vt:lpstr>
      <vt:lpstr>Calibri</vt:lpstr>
      <vt:lpstr>Times New Roman</vt:lpstr>
      <vt:lpstr>Wingdings</vt:lpstr>
      <vt:lpstr>Office-téma</vt:lpstr>
      <vt:lpstr>The Political Economy of Regime Change in Central-Eastern Europe</vt:lpstr>
      <vt:lpstr>Outline</vt:lpstr>
      <vt:lpstr>What is socialism? What is capitalism?</vt:lpstr>
      <vt:lpstr>Varieties of Socialism: 1. Classical (Stalinist) Model</vt:lpstr>
      <vt:lpstr>Varieties of Socialism: 2. Yugoslav Reform Model (from 1950s)</vt:lpstr>
      <vt:lpstr>Varieties of Socialism: 3. Hungarian Reform Model (from 1968)</vt:lpstr>
      <vt:lpstr>Capitalism and System Change</vt:lpstr>
      <vt:lpstr>Transition from Socialism to Capitalism: 1. Liberalization</vt:lpstr>
      <vt:lpstr>Transition from Socialism to Capitalism: 1. Liberalization</vt:lpstr>
      <vt:lpstr>Transition from Socialism to Capitalism: 2. Macroeconomic stabilization</vt:lpstr>
      <vt:lpstr>Transition from Socialism to Capitalism: 3. Regime-changing privatization</vt:lpstr>
      <vt:lpstr>Technocratic Dimensions: Openness of the Privatization Market</vt:lpstr>
      <vt:lpstr>Technocratic Dimensions: Object of Privatization</vt:lpstr>
      <vt:lpstr>Unfeasibility of technocratic change</vt:lpstr>
      <vt:lpstr>Non-Technocratic Motives of Privatization: Justice Making </vt:lpstr>
      <vt:lpstr>Non-Technocratic Motives of Privatization: Transformation of the Power of the Nomenklatura</vt:lpstr>
      <vt:lpstr>Destinations of the old economic nomenklatura</vt:lpstr>
      <vt:lpstr>Regime Change in Central and Eastern Europe</vt:lpstr>
      <vt:lpstr>The Case of Poland</vt:lpstr>
      <vt:lpstr>The Case of Hungary</vt:lpstr>
      <vt:lpstr>Recommended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Magyar Bálint</dc:creator>
  <cp:lastModifiedBy>Balint</cp:lastModifiedBy>
  <cp:revision>625</cp:revision>
  <dcterms:created xsi:type="dcterms:W3CDTF">2017-05-01T09:52:15Z</dcterms:created>
  <dcterms:modified xsi:type="dcterms:W3CDTF">2019-11-28T07:05:22Z</dcterms:modified>
</cp:coreProperties>
</file>