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7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8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9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20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23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24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25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335" r:id="rId2"/>
    <p:sldId id="334" r:id="rId3"/>
    <p:sldId id="308" r:id="rId4"/>
    <p:sldId id="330" r:id="rId5"/>
    <p:sldId id="332" r:id="rId6"/>
    <p:sldId id="329" r:id="rId7"/>
    <p:sldId id="364" r:id="rId8"/>
    <p:sldId id="365" r:id="rId9"/>
    <p:sldId id="337" r:id="rId10"/>
    <p:sldId id="339" r:id="rId11"/>
    <p:sldId id="340" r:id="rId12"/>
    <p:sldId id="366" r:id="rId13"/>
    <p:sldId id="344" r:id="rId14"/>
    <p:sldId id="345" r:id="rId15"/>
    <p:sldId id="346" r:id="rId16"/>
    <p:sldId id="363" r:id="rId17"/>
    <p:sldId id="349" r:id="rId18"/>
    <p:sldId id="350" r:id="rId19"/>
    <p:sldId id="351" r:id="rId20"/>
    <p:sldId id="352" r:id="rId21"/>
    <p:sldId id="354" r:id="rId22"/>
    <p:sldId id="355" r:id="rId23"/>
    <p:sldId id="356" r:id="rId24"/>
    <p:sldId id="357" r:id="rId25"/>
    <p:sldId id="358" r:id="rId26"/>
    <p:sldId id="359" r:id="rId27"/>
    <p:sldId id="360" r:id="rId28"/>
    <p:sldId id="361" r:id="rId29"/>
    <p:sldId id="362" r:id="rId30"/>
  </p:sldIdLst>
  <p:sldSz cx="9144000" cy="5143500" type="screen16x9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Közepesen sötét stíl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incs stílus, csak rác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824" autoAdjust="0"/>
    <p:restoredTop sz="91903" autoAdjust="0"/>
  </p:normalViewPr>
  <p:slideViewPr>
    <p:cSldViewPr>
      <p:cViewPr varScale="1">
        <p:scale>
          <a:sx n="89" d="100"/>
          <a:sy n="89" d="100"/>
        </p:scale>
        <p:origin x="510" y="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 custT="1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hu-HU" sz="1200" b="1" dirty="0" smtClean="0"/>
            <a:t>Liberal democracy</a:t>
          </a:r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hu-HU" sz="1200" b="1" dirty="0" smtClean="0"/>
            <a:t>Patronal autocracy</a:t>
          </a:r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hu-HU" sz="1200" b="1" dirty="0" smtClean="0"/>
            <a:t>Market-exploiting dictatorship</a:t>
          </a:r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hu-HU" sz="1200" b="1" dirty="0" smtClean="0"/>
            <a:t>Patronal democracy</a:t>
          </a:r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hu-HU" sz="1200" b="1" dirty="0" smtClean="0"/>
            <a:t>Communist dictatorship</a:t>
          </a:r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hu-HU" sz="1200" b="1" dirty="0" err="1" smtClean="0"/>
            <a:t>Conservative</a:t>
          </a:r>
          <a:r>
            <a:rPr lang="hu-HU" sz="1200" b="1" dirty="0" smtClean="0"/>
            <a:t> </a:t>
          </a:r>
          <a:r>
            <a:rPr lang="hu-HU" sz="1200" b="1" dirty="0" err="1" smtClean="0"/>
            <a:t>autocracy</a:t>
          </a:r>
          <a:endParaRPr lang="hu-HU" sz="12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-709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37620" custLinFactNeighborX="63538" custLinFactNeighborY="348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70804" custScaleY="34224" custLinFactX="-44340" custLinFactY="-35769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92912" custScaleY="36545" custLinFactY="107339" custLinFactNeighborX="-38422" custLinFactNeighborY="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34181" custLinFactY="-150881" custLinFactNeighborX="-40608" custLinFactNeighborY="-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84729" custScaleY="35761" custLinFactY="-64009" custLinFactNeighborX="3865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33560" custLinFactX="-7409" custLinFactY="-100000" custLinFactNeighborX="-100000" custLinFactNeighborY="-19816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E1339B75-04FA-4EDF-9B14-5094886A8D11}" type="presOf" srcId="{3CA4390E-8AEC-4EA2-A3EC-8DD042504D56}" destId="{585EDA03-E1D1-49E2-ABCC-D095A33C60CB}" srcOrd="0" destOrd="0" presId="urn:microsoft.com/office/officeart/2005/8/layout/pyramid2"/>
    <dgm:cxn modelId="{F7D4F14E-98D3-427D-8088-22686C6C2AE2}" type="presOf" srcId="{EA790760-0B03-448A-9F29-12DB28B7261E}" destId="{40A06F75-CF71-4FF0-9476-F881F10B4C59}" srcOrd="0" destOrd="0" presId="urn:microsoft.com/office/officeart/2005/8/layout/pyramid2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0B9A5CFE-275E-4BE6-A406-9069A34BCE79}" type="presOf" srcId="{497908DE-4C30-428A-A555-3A6C2F4ADF7D}" destId="{C15E22B3-3295-4532-9D6A-325D45E50C1C}" srcOrd="0" destOrd="0" presId="urn:microsoft.com/office/officeart/2005/8/layout/pyramid2"/>
    <dgm:cxn modelId="{D8A1CEEC-DC0C-4F3B-995F-C073A9BC9DCF}" type="presOf" srcId="{83210F28-54C2-4E50-BA91-C30C7F5A925A}" destId="{0E6DB8B2-458A-4F73-AF77-E844E8685CD8}" srcOrd="0" destOrd="0" presId="urn:microsoft.com/office/officeart/2005/8/layout/pyramid2"/>
    <dgm:cxn modelId="{DD87BA8C-F199-4438-A760-F19A1817D19F}" type="presOf" srcId="{94EAB1EC-7FE9-40F9-8691-7534F2D2D13B}" destId="{AA40EDB2-9616-491E-8997-90DC3C7C7F8E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ACE1814F-686B-443F-B790-C2DA3A0FDC0B}" type="presOf" srcId="{D75FEE30-628B-4BCD-B8C9-2BF3180BA3C0}" destId="{F9260225-45E3-4E83-A7B5-93BF7662486D}" srcOrd="0" destOrd="0" presId="urn:microsoft.com/office/officeart/2005/8/layout/pyramid2"/>
    <dgm:cxn modelId="{CEA8F35C-4F2B-4A9F-999A-D66E1F190C52}" type="presOf" srcId="{70972A96-F39F-4054-A5D9-CCAC350AB6EA}" destId="{6AFE05B7-991B-44DA-9843-39E3CC396A11}" srcOrd="0" destOrd="0" presId="urn:microsoft.com/office/officeart/2005/8/layout/pyramid2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95C67CEE-6BC0-4A5C-A6E4-0E4F60399D29}" type="presParOf" srcId="{F9260225-45E3-4E83-A7B5-93BF7662486D}" destId="{2CAB7AE0-F53F-477F-8596-08683A702DA4}" srcOrd="0" destOrd="0" presId="urn:microsoft.com/office/officeart/2005/8/layout/pyramid2"/>
    <dgm:cxn modelId="{DB25F115-0EB2-48D7-A50D-C91C424E855D}" type="presParOf" srcId="{F9260225-45E3-4E83-A7B5-93BF7662486D}" destId="{54982EDE-BA38-419C-8C90-E7DF88B50825}" srcOrd="1" destOrd="0" presId="urn:microsoft.com/office/officeart/2005/8/layout/pyramid2"/>
    <dgm:cxn modelId="{9E4D1920-20F4-4950-9E66-9EF47DCA506B}" type="presParOf" srcId="{54982EDE-BA38-419C-8C90-E7DF88B50825}" destId="{C15E22B3-3295-4532-9D6A-325D45E50C1C}" srcOrd="0" destOrd="0" presId="urn:microsoft.com/office/officeart/2005/8/layout/pyramid2"/>
    <dgm:cxn modelId="{5A5ABEF0-810A-4582-93B1-731E25EB339E}" type="presParOf" srcId="{54982EDE-BA38-419C-8C90-E7DF88B50825}" destId="{E349127E-BD40-4FFD-98F7-AE53232D3317}" srcOrd="1" destOrd="0" presId="urn:microsoft.com/office/officeart/2005/8/layout/pyramid2"/>
    <dgm:cxn modelId="{25C6C956-FB61-418F-92C1-0A0714F98B76}" type="presParOf" srcId="{54982EDE-BA38-419C-8C90-E7DF88B50825}" destId="{585EDA03-E1D1-49E2-ABCC-D095A33C60CB}" srcOrd="2" destOrd="0" presId="urn:microsoft.com/office/officeart/2005/8/layout/pyramid2"/>
    <dgm:cxn modelId="{A89CB4BC-203C-4FAD-9BDF-AD4DE997A08A}" type="presParOf" srcId="{54982EDE-BA38-419C-8C90-E7DF88B50825}" destId="{689CAA53-9D6E-44E6-B0D8-615A6D07FB5B}" srcOrd="3" destOrd="0" presId="urn:microsoft.com/office/officeart/2005/8/layout/pyramid2"/>
    <dgm:cxn modelId="{6E377DBE-4A13-4E8F-8B4E-AE768B47DD16}" type="presParOf" srcId="{54982EDE-BA38-419C-8C90-E7DF88B50825}" destId="{AA40EDB2-9616-491E-8997-90DC3C7C7F8E}" srcOrd="4" destOrd="0" presId="urn:microsoft.com/office/officeart/2005/8/layout/pyramid2"/>
    <dgm:cxn modelId="{D964E300-164A-4939-B9C1-0A36A89A539D}" type="presParOf" srcId="{54982EDE-BA38-419C-8C90-E7DF88B50825}" destId="{9055E23A-F0BC-4AAF-9FF4-F780F02DFD21}" srcOrd="5" destOrd="0" presId="urn:microsoft.com/office/officeart/2005/8/layout/pyramid2"/>
    <dgm:cxn modelId="{80F40931-D034-417D-BFF0-549FFBD04CA8}" type="presParOf" srcId="{54982EDE-BA38-419C-8C90-E7DF88B50825}" destId="{6AFE05B7-991B-44DA-9843-39E3CC396A11}" srcOrd="6" destOrd="0" presId="urn:microsoft.com/office/officeart/2005/8/layout/pyramid2"/>
    <dgm:cxn modelId="{0EF8C64F-142E-49BA-B0E5-15630A6E5900}" type="presParOf" srcId="{54982EDE-BA38-419C-8C90-E7DF88B50825}" destId="{B370853F-B4C8-494E-B10D-01EDE232E07B}" srcOrd="7" destOrd="0" presId="urn:microsoft.com/office/officeart/2005/8/layout/pyramid2"/>
    <dgm:cxn modelId="{17ABE5C2-8491-4F47-9E27-35AD647E7DFA}" type="presParOf" srcId="{54982EDE-BA38-419C-8C90-E7DF88B50825}" destId="{40A06F75-CF71-4FF0-9476-F881F10B4C59}" srcOrd="8" destOrd="0" presId="urn:microsoft.com/office/officeart/2005/8/layout/pyramid2"/>
    <dgm:cxn modelId="{31C1BCCD-BC48-4D73-9436-17B9A62F6DAE}" type="presParOf" srcId="{54982EDE-BA38-419C-8C90-E7DF88B50825}" destId="{D5AAC021-0B13-4F18-8DC6-1FA6845FB348}" srcOrd="9" destOrd="0" presId="urn:microsoft.com/office/officeart/2005/8/layout/pyramid2"/>
    <dgm:cxn modelId="{4D2D038C-2A77-4B2E-A21A-642D4A2A41CD}" type="presParOf" srcId="{54982EDE-BA38-419C-8C90-E7DF88B50825}" destId="{0E6DB8B2-458A-4F73-AF77-E844E8685CD8}" srcOrd="10" destOrd="0" presId="urn:microsoft.com/office/officeart/2005/8/layout/pyramid2"/>
    <dgm:cxn modelId="{6A1B3FC4-31E1-4F8D-9FB3-6D4CB028F861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 custT="1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hu-HU" sz="1200" b="1" dirty="0" smtClean="0"/>
            <a:t>Liberal democracy</a:t>
          </a:r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hu-HU" sz="1200" b="1" dirty="0" smtClean="0"/>
            <a:t>Patronal autocracy</a:t>
          </a:r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hu-HU" sz="1200" b="1" dirty="0" smtClean="0"/>
            <a:t>Market-exploiting dictatorship</a:t>
          </a:r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hu-HU" sz="1200" b="1" dirty="0" smtClean="0"/>
            <a:t>Patronal democracy</a:t>
          </a:r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hu-HU" sz="1200" b="1" dirty="0" smtClean="0"/>
            <a:t>Communist dictatorship</a:t>
          </a:r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hu-HU" sz="1200" b="1" dirty="0" err="1" smtClean="0"/>
            <a:t>Conservative</a:t>
          </a:r>
          <a:r>
            <a:rPr lang="hu-HU" sz="1200" b="1" dirty="0" smtClean="0"/>
            <a:t> </a:t>
          </a:r>
          <a:r>
            <a:rPr lang="hu-HU" sz="1200" b="1" dirty="0" err="1" smtClean="0"/>
            <a:t>autocracy</a:t>
          </a:r>
          <a:endParaRPr lang="hu-HU" sz="12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-709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37620" custLinFactNeighborX="63538" custLinFactNeighborY="348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70804" custScaleY="34224" custLinFactX="-44340" custLinFactY="-35769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92912" custScaleY="36545" custLinFactY="107339" custLinFactNeighborX="-38422" custLinFactNeighborY="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34181" custLinFactY="-150881" custLinFactNeighborX="-40608" custLinFactNeighborY="-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84729" custScaleY="35761" custLinFactY="-64009" custLinFactNeighborX="3865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33560" custLinFactX="-7409" custLinFactY="-100000" custLinFactNeighborX="-100000" custLinFactNeighborY="-19816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03742065-0834-4C2F-9BDE-C1506C7D1649}" type="presOf" srcId="{3CA4390E-8AEC-4EA2-A3EC-8DD042504D56}" destId="{585EDA03-E1D1-49E2-ABCC-D095A33C60CB}" srcOrd="0" destOrd="0" presId="urn:microsoft.com/office/officeart/2005/8/layout/pyramid2"/>
    <dgm:cxn modelId="{E6575FB6-A6DF-4324-8DA5-3FD40E648DBD}" type="presOf" srcId="{EA790760-0B03-448A-9F29-12DB28B7261E}" destId="{40A06F75-CF71-4FF0-9476-F881F10B4C59}" srcOrd="0" destOrd="0" presId="urn:microsoft.com/office/officeart/2005/8/layout/pyramid2"/>
    <dgm:cxn modelId="{03D6D447-054D-4DFA-ACE7-D2485E22AA40}" type="presOf" srcId="{94EAB1EC-7FE9-40F9-8691-7534F2D2D13B}" destId="{AA40EDB2-9616-491E-8997-90DC3C7C7F8E}" srcOrd="0" destOrd="0" presId="urn:microsoft.com/office/officeart/2005/8/layout/pyramid2"/>
    <dgm:cxn modelId="{1D972661-BA00-4619-9CBA-010BAF8B667C}" type="presOf" srcId="{83210F28-54C2-4E50-BA91-C30C7F5A925A}" destId="{0E6DB8B2-458A-4F73-AF77-E844E8685CD8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36157A62-F3EC-442D-A7CC-A0D42FEFC008}" type="presOf" srcId="{D75FEE30-628B-4BCD-B8C9-2BF3180BA3C0}" destId="{F9260225-45E3-4E83-A7B5-93BF7662486D}" srcOrd="0" destOrd="0" presId="urn:microsoft.com/office/officeart/2005/8/layout/pyramid2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0C407A70-D81F-487F-985E-28CFB25E6876}" type="presOf" srcId="{70972A96-F39F-4054-A5D9-CCAC350AB6EA}" destId="{6AFE05B7-991B-44DA-9843-39E3CC396A11}" srcOrd="0" destOrd="0" presId="urn:microsoft.com/office/officeart/2005/8/layout/pyramid2"/>
    <dgm:cxn modelId="{74FA5CBE-CD91-4084-8C8A-CC40F18375EC}" type="presOf" srcId="{497908DE-4C30-428A-A555-3A6C2F4ADF7D}" destId="{C15E22B3-3295-4532-9D6A-325D45E50C1C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9D554057-1083-443B-A373-35F0EB53FD76}" type="presParOf" srcId="{F9260225-45E3-4E83-A7B5-93BF7662486D}" destId="{2CAB7AE0-F53F-477F-8596-08683A702DA4}" srcOrd="0" destOrd="0" presId="urn:microsoft.com/office/officeart/2005/8/layout/pyramid2"/>
    <dgm:cxn modelId="{18E43655-EECF-4E89-8EB4-D741C21EC32A}" type="presParOf" srcId="{F9260225-45E3-4E83-A7B5-93BF7662486D}" destId="{54982EDE-BA38-419C-8C90-E7DF88B50825}" srcOrd="1" destOrd="0" presId="urn:microsoft.com/office/officeart/2005/8/layout/pyramid2"/>
    <dgm:cxn modelId="{419AAEB7-47B3-44D0-9F07-FAF92CEC8D37}" type="presParOf" srcId="{54982EDE-BA38-419C-8C90-E7DF88B50825}" destId="{C15E22B3-3295-4532-9D6A-325D45E50C1C}" srcOrd="0" destOrd="0" presId="urn:microsoft.com/office/officeart/2005/8/layout/pyramid2"/>
    <dgm:cxn modelId="{A1BCFA20-614C-4352-BF17-580CF30ABECA}" type="presParOf" srcId="{54982EDE-BA38-419C-8C90-E7DF88B50825}" destId="{E349127E-BD40-4FFD-98F7-AE53232D3317}" srcOrd="1" destOrd="0" presId="urn:microsoft.com/office/officeart/2005/8/layout/pyramid2"/>
    <dgm:cxn modelId="{AB308315-6867-45C3-87BB-A3AE148D53B5}" type="presParOf" srcId="{54982EDE-BA38-419C-8C90-E7DF88B50825}" destId="{585EDA03-E1D1-49E2-ABCC-D095A33C60CB}" srcOrd="2" destOrd="0" presId="urn:microsoft.com/office/officeart/2005/8/layout/pyramid2"/>
    <dgm:cxn modelId="{7DCD1947-1DA2-478E-949A-A9838678969D}" type="presParOf" srcId="{54982EDE-BA38-419C-8C90-E7DF88B50825}" destId="{689CAA53-9D6E-44E6-B0D8-615A6D07FB5B}" srcOrd="3" destOrd="0" presId="urn:microsoft.com/office/officeart/2005/8/layout/pyramid2"/>
    <dgm:cxn modelId="{9B5BE0DE-F7D5-4954-B4AC-554DAF96AA44}" type="presParOf" srcId="{54982EDE-BA38-419C-8C90-E7DF88B50825}" destId="{AA40EDB2-9616-491E-8997-90DC3C7C7F8E}" srcOrd="4" destOrd="0" presId="urn:microsoft.com/office/officeart/2005/8/layout/pyramid2"/>
    <dgm:cxn modelId="{4563F2DC-A25C-47F0-B5A9-D1684D297F76}" type="presParOf" srcId="{54982EDE-BA38-419C-8C90-E7DF88B50825}" destId="{9055E23A-F0BC-4AAF-9FF4-F780F02DFD21}" srcOrd="5" destOrd="0" presId="urn:microsoft.com/office/officeart/2005/8/layout/pyramid2"/>
    <dgm:cxn modelId="{9328DC10-AE43-411A-91EE-993048C37438}" type="presParOf" srcId="{54982EDE-BA38-419C-8C90-E7DF88B50825}" destId="{6AFE05B7-991B-44DA-9843-39E3CC396A11}" srcOrd="6" destOrd="0" presId="urn:microsoft.com/office/officeart/2005/8/layout/pyramid2"/>
    <dgm:cxn modelId="{1D6F4957-FB0A-4498-B13E-1C1B38EB47D7}" type="presParOf" srcId="{54982EDE-BA38-419C-8C90-E7DF88B50825}" destId="{B370853F-B4C8-494E-B10D-01EDE232E07B}" srcOrd="7" destOrd="0" presId="urn:microsoft.com/office/officeart/2005/8/layout/pyramid2"/>
    <dgm:cxn modelId="{495737FE-C43A-4464-B46C-EC5BA53DE04A}" type="presParOf" srcId="{54982EDE-BA38-419C-8C90-E7DF88B50825}" destId="{40A06F75-CF71-4FF0-9476-F881F10B4C59}" srcOrd="8" destOrd="0" presId="urn:microsoft.com/office/officeart/2005/8/layout/pyramid2"/>
    <dgm:cxn modelId="{12CB9521-B508-43AD-9F96-AED9AFCC0E24}" type="presParOf" srcId="{54982EDE-BA38-419C-8C90-E7DF88B50825}" destId="{D5AAC021-0B13-4F18-8DC6-1FA6845FB348}" srcOrd="9" destOrd="0" presId="urn:microsoft.com/office/officeart/2005/8/layout/pyramid2"/>
    <dgm:cxn modelId="{016B6AC1-2B8D-44AC-986F-7BA6D2124202}" type="presParOf" srcId="{54982EDE-BA38-419C-8C90-E7DF88B50825}" destId="{0E6DB8B2-458A-4F73-AF77-E844E8685CD8}" srcOrd="10" destOrd="0" presId="urn:microsoft.com/office/officeart/2005/8/layout/pyramid2"/>
    <dgm:cxn modelId="{B02A5123-3B02-459E-990F-0AF8FE303F2A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 custT="1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hu-HU" sz="1200" b="1" dirty="0" smtClean="0"/>
            <a:t>Liberal democracy</a:t>
          </a:r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hu-HU" sz="1200" b="1" dirty="0" smtClean="0"/>
            <a:t>Patronal autocracy</a:t>
          </a:r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hu-HU" sz="1200" b="1" dirty="0" smtClean="0"/>
            <a:t>Market-exploiting dictatorship</a:t>
          </a:r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hu-HU" sz="1200" b="1" dirty="0" smtClean="0"/>
            <a:t>Patronal democracy</a:t>
          </a:r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hu-HU" sz="1200" b="1" dirty="0" smtClean="0"/>
            <a:t>Communist dictatorship</a:t>
          </a:r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hu-HU" sz="1200" b="1" dirty="0" err="1" smtClean="0"/>
            <a:t>Conservative</a:t>
          </a:r>
          <a:r>
            <a:rPr lang="hu-HU" sz="1200" b="1" dirty="0" smtClean="0"/>
            <a:t> </a:t>
          </a:r>
          <a:r>
            <a:rPr lang="hu-HU" sz="1200" b="1" dirty="0" err="1" smtClean="0"/>
            <a:t>autocracy</a:t>
          </a:r>
          <a:endParaRPr lang="hu-HU" sz="12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-709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37620" custLinFactNeighborX="63538" custLinFactNeighborY="348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70804" custScaleY="34224" custLinFactX="-44340" custLinFactY="-35769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92912" custScaleY="36545" custLinFactY="107339" custLinFactNeighborX="-38422" custLinFactNeighborY="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34181" custLinFactY="-150881" custLinFactNeighborX="-40608" custLinFactNeighborY="-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84729" custScaleY="35761" custLinFactY="-64009" custLinFactNeighborX="3865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33560" custLinFactX="-7409" custLinFactY="-100000" custLinFactNeighborX="-100000" custLinFactNeighborY="-19816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F4E3191F-B991-4F6E-9AD3-67C0C2D73247}" type="presOf" srcId="{EA790760-0B03-448A-9F29-12DB28B7261E}" destId="{40A06F75-CF71-4FF0-9476-F881F10B4C59}" srcOrd="0" destOrd="0" presId="urn:microsoft.com/office/officeart/2005/8/layout/pyramid2"/>
    <dgm:cxn modelId="{EE04BF04-8E2F-468C-9351-A2858FA381C2}" type="presOf" srcId="{70972A96-F39F-4054-A5D9-CCAC350AB6EA}" destId="{6AFE05B7-991B-44DA-9843-39E3CC396A11}" srcOrd="0" destOrd="0" presId="urn:microsoft.com/office/officeart/2005/8/layout/pyramid2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B05E0FA8-F9CA-47D7-8198-034D8FFF4E0A}" type="presOf" srcId="{3CA4390E-8AEC-4EA2-A3EC-8DD042504D56}" destId="{585EDA03-E1D1-49E2-ABCC-D095A33C60CB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97444D63-1147-4409-8696-50DEC7726FF8}" type="presOf" srcId="{D75FEE30-628B-4BCD-B8C9-2BF3180BA3C0}" destId="{F9260225-45E3-4E83-A7B5-93BF7662486D}" srcOrd="0" destOrd="0" presId="urn:microsoft.com/office/officeart/2005/8/layout/pyramid2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7BD35345-1D25-460B-8930-A83CE5F6836D}" type="presOf" srcId="{83210F28-54C2-4E50-BA91-C30C7F5A925A}" destId="{0E6DB8B2-458A-4F73-AF77-E844E8685CD8}" srcOrd="0" destOrd="0" presId="urn:microsoft.com/office/officeart/2005/8/layout/pyramid2"/>
    <dgm:cxn modelId="{D99AE434-A431-4B40-BFAD-CE1CB04ED67B}" type="presOf" srcId="{94EAB1EC-7FE9-40F9-8691-7534F2D2D13B}" destId="{AA40EDB2-9616-491E-8997-90DC3C7C7F8E}" srcOrd="0" destOrd="0" presId="urn:microsoft.com/office/officeart/2005/8/layout/pyramid2"/>
    <dgm:cxn modelId="{362783E2-E258-4AE2-AD20-7FDB7891A433}" type="presOf" srcId="{497908DE-4C30-428A-A555-3A6C2F4ADF7D}" destId="{C15E22B3-3295-4532-9D6A-325D45E50C1C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02777FE4-69AC-4A64-9A51-2022D25A01AE}" type="presParOf" srcId="{F9260225-45E3-4E83-A7B5-93BF7662486D}" destId="{2CAB7AE0-F53F-477F-8596-08683A702DA4}" srcOrd="0" destOrd="0" presId="urn:microsoft.com/office/officeart/2005/8/layout/pyramid2"/>
    <dgm:cxn modelId="{C81128CA-28C5-49FB-A7EF-6FCD8F63AF03}" type="presParOf" srcId="{F9260225-45E3-4E83-A7B5-93BF7662486D}" destId="{54982EDE-BA38-419C-8C90-E7DF88B50825}" srcOrd="1" destOrd="0" presId="urn:microsoft.com/office/officeart/2005/8/layout/pyramid2"/>
    <dgm:cxn modelId="{C731B09D-1EDA-4616-8B18-65A8149D7491}" type="presParOf" srcId="{54982EDE-BA38-419C-8C90-E7DF88B50825}" destId="{C15E22B3-3295-4532-9D6A-325D45E50C1C}" srcOrd="0" destOrd="0" presId="urn:microsoft.com/office/officeart/2005/8/layout/pyramid2"/>
    <dgm:cxn modelId="{91F98294-39D5-4182-A13C-AEA805CDDA1B}" type="presParOf" srcId="{54982EDE-BA38-419C-8C90-E7DF88B50825}" destId="{E349127E-BD40-4FFD-98F7-AE53232D3317}" srcOrd="1" destOrd="0" presId="urn:microsoft.com/office/officeart/2005/8/layout/pyramid2"/>
    <dgm:cxn modelId="{88BC81D4-1E1D-4E76-9A1F-7171C9D1F470}" type="presParOf" srcId="{54982EDE-BA38-419C-8C90-E7DF88B50825}" destId="{585EDA03-E1D1-49E2-ABCC-D095A33C60CB}" srcOrd="2" destOrd="0" presId="urn:microsoft.com/office/officeart/2005/8/layout/pyramid2"/>
    <dgm:cxn modelId="{006B3EA8-4320-41AA-9E63-33786800D251}" type="presParOf" srcId="{54982EDE-BA38-419C-8C90-E7DF88B50825}" destId="{689CAA53-9D6E-44E6-B0D8-615A6D07FB5B}" srcOrd="3" destOrd="0" presId="urn:microsoft.com/office/officeart/2005/8/layout/pyramid2"/>
    <dgm:cxn modelId="{3784E746-6B41-4018-BBDD-D9DB7732049A}" type="presParOf" srcId="{54982EDE-BA38-419C-8C90-E7DF88B50825}" destId="{AA40EDB2-9616-491E-8997-90DC3C7C7F8E}" srcOrd="4" destOrd="0" presId="urn:microsoft.com/office/officeart/2005/8/layout/pyramid2"/>
    <dgm:cxn modelId="{B4BC39A4-FE52-4474-BAB2-213996A1D6AA}" type="presParOf" srcId="{54982EDE-BA38-419C-8C90-E7DF88B50825}" destId="{9055E23A-F0BC-4AAF-9FF4-F780F02DFD21}" srcOrd="5" destOrd="0" presId="urn:microsoft.com/office/officeart/2005/8/layout/pyramid2"/>
    <dgm:cxn modelId="{9B06BBB1-D08E-4D79-B56B-9BB9981F0DEA}" type="presParOf" srcId="{54982EDE-BA38-419C-8C90-E7DF88B50825}" destId="{6AFE05B7-991B-44DA-9843-39E3CC396A11}" srcOrd="6" destOrd="0" presId="urn:microsoft.com/office/officeart/2005/8/layout/pyramid2"/>
    <dgm:cxn modelId="{788B7E8E-48B3-4287-B25B-A205C6D5E277}" type="presParOf" srcId="{54982EDE-BA38-419C-8C90-E7DF88B50825}" destId="{B370853F-B4C8-494E-B10D-01EDE232E07B}" srcOrd="7" destOrd="0" presId="urn:microsoft.com/office/officeart/2005/8/layout/pyramid2"/>
    <dgm:cxn modelId="{515E6E2C-A0CC-4F69-8E61-11AC316C8BCF}" type="presParOf" srcId="{54982EDE-BA38-419C-8C90-E7DF88B50825}" destId="{40A06F75-CF71-4FF0-9476-F881F10B4C59}" srcOrd="8" destOrd="0" presId="urn:microsoft.com/office/officeart/2005/8/layout/pyramid2"/>
    <dgm:cxn modelId="{F850257F-1792-426A-A02D-5752F40407A3}" type="presParOf" srcId="{54982EDE-BA38-419C-8C90-E7DF88B50825}" destId="{D5AAC021-0B13-4F18-8DC6-1FA6845FB348}" srcOrd="9" destOrd="0" presId="urn:microsoft.com/office/officeart/2005/8/layout/pyramid2"/>
    <dgm:cxn modelId="{9B20BC25-5913-4825-8C09-48C77B0FDC51}" type="presParOf" srcId="{54982EDE-BA38-419C-8C90-E7DF88B50825}" destId="{0E6DB8B2-458A-4F73-AF77-E844E8685CD8}" srcOrd="10" destOrd="0" presId="urn:microsoft.com/office/officeart/2005/8/layout/pyramid2"/>
    <dgm:cxn modelId="{A7969B39-16B4-4E2B-9E5F-3442DCCDE59A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 custT="1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hu-HU" sz="1200" b="1" dirty="0" smtClean="0"/>
            <a:t>Liberal democracy</a:t>
          </a:r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hu-HU" sz="1200" b="1" dirty="0" smtClean="0"/>
            <a:t>Patronal autocracy</a:t>
          </a:r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hu-HU" sz="1200" b="1" dirty="0" smtClean="0"/>
            <a:t>Market-exploiting dictatorship</a:t>
          </a:r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hu-HU" sz="1200" b="1" dirty="0" smtClean="0"/>
            <a:t>Patronal democracy</a:t>
          </a:r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hu-HU" sz="1200" b="1" dirty="0" smtClean="0"/>
            <a:t>Communist dictatorship</a:t>
          </a:r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hu-HU" sz="1200" b="1" dirty="0" err="1" smtClean="0"/>
            <a:t>Conservative</a:t>
          </a:r>
          <a:r>
            <a:rPr lang="hu-HU" sz="1200" b="1" dirty="0" smtClean="0"/>
            <a:t> </a:t>
          </a:r>
          <a:r>
            <a:rPr lang="hu-HU" sz="1200" b="1" dirty="0" err="1" smtClean="0"/>
            <a:t>autocracy</a:t>
          </a:r>
          <a:endParaRPr lang="hu-HU" sz="12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-709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37620" custLinFactNeighborX="63538" custLinFactNeighborY="348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70804" custScaleY="34224" custLinFactX="-44340" custLinFactY="-35769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92912" custScaleY="36545" custLinFactY="107339" custLinFactNeighborX="-38422" custLinFactNeighborY="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34181" custLinFactY="-150881" custLinFactNeighborX="-40608" custLinFactNeighborY="-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84729" custScaleY="35761" custLinFactY="-64009" custLinFactNeighborX="3865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33560" custLinFactX="-7409" custLinFactY="-100000" custLinFactNeighborX="-100000" custLinFactNeighborY="-19816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9F520202-F318-4DAD-B131-6603DA257A74}" type="presOf" srcId="{94EAB1EC-7FE9-40F9-8691-7534F2D2D13B}" destId="{AA40EDB2-9616-491E-8997-90DC3C7C7F8E}" srcOrd="0" destOrd="0" presId="urn:microsoft.com/office/officeart/2005/8/layout/pyramid2"/>
    <dgm:cxn modelId="{726C13DD-67D7-4DB5-80A4-A38917F8047B}" type="presOf" srcId="{83210F28-54C2-4E50-BA91-C30C7F5A925A}" destId="{0E6DB8B2-458A-4F73-AF77-E844E8685CD8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AAD23D5E-86CB-4DB5-92C8-3D1DCA41EA6F}" type="presOf" srcId="{497908DE-4C30-428A-A555-3A6C2F4ADF7D}" destId="{C15E22B3-3295-4532-9D6A-325D45E50C1C}" srcOrd="0" destOrd="0" presId="urn:microsoft.com/office/officeart/2005/8/layout/pyramid2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313AA90B-F108-499B-846B-BB2F2DFCAF88}" type="presOf" srcId="{3CA4390E-8AEC-4EA2-A3EC-8DD042504D56}" destId="{585EDA03-E1D1-49E2-ABCC-D095A33C60CB}" srcOrd="0" destOrd="0" presId="urn:microsoft.com/office/officeart/2005/8/layout/pyramid2"/>
    <dgm:cxn modelId="{6F0CAA5C-D797-479E-BCAB-5257700947CC}" type="presOf" srcId="{EA790760-0B03-448A-9F29-12DB28B7261E}" destId="{40A06F75-CF71-4FF0-9476-F881F10B4C59}" srcOrd="0" destOrd="0" presId="urn:microsoft.com/office/officeart/2005/8/layout/pyramid2"/>
    <dgm:cxn modelId="{68597C44-6959-4C3F-A6EE-7C567CEAE800}" type="presOf" srcId="{70972A96-F39F-4054-A5D9-CCAC350AB6EA}" destId="{6AFE05B7-991B-44DA-9843-39E3CC396A11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C97B5474-5EFE-4F53-9DB7-7C82720DD463}" type="presOf" srcId="{D75FEE30-628B-4BCD-B8C9-2BF3180BA3C0}" destId="{F9260225-45E3-4E83-A7B5-93BF7662486D}" srcOrd="0" destOrd="0" presId="urn:microsoft.com/office/officeart/2005/8/layout/pyramid2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0B870965-8C70-4ED5-A305-DBAB85314EED}" type="presParOf" srcId="{F9260225-45E3-4E83-A7B5-93BF7662486D}" destId="{2CAB7AE0-F53F-477F-8596-08683A702DA4}" srcOrd="0" destOrd="0" presId="urn:microsoft.com/office/officeart/2005/8/layout/pyramid2"/>
    <dgm:cxn modelId="{14715BB1-6488-470E-B772-18EE2F919864}" type="presParOf" srcId="{F9260225-45E3-4E83-A7B5-93BF7662486D}" destId="{54982EDE-BA38-419C-8C90-E7DF88B50825}" srcOrd="1" destOrd="0" presId="urn:microsoft.com/office/officeart/2005/8/layout/pyramid2"/>
    <dgm:cxn modelId="{41076DAE-E0B4-479C-893B-A41471B3CD18}" type="presParOf" srcId="{54982EDE-BA38-419C-8C90-E7DF88B50825}" destId="{C15E22B3-3295-4532-9D6A-325D45E50C1C}" srcOrd="0" destOrd="0" presId="urn:microsoft.com/office/officeart/2005/8/layout/pyramid2"/>
    <dgm:cxn modelId="{031904F2-33EE-4C57-8391-943CD8BF6B8F}" type="presParOf" srcId="{54982EDE-BA38-419C-8C90-E7DF88B50825}" destId="{E349127E-BD40-4FFD-98F7-AE53232D3317}" srcOrd="1" destOrd="0" presId="urn:microsoft.com/office/officeart/2005/8/layout/pyramid2"/>
    <dgm:cxn modelId="{06206B32-2D3B-407D-8D2B-50A9EF7DCA05}" type="presParOf" srcId="{54982EDE-BA38-419C-8C90-E7DF88B50825}" destId="{585EDA03-E1D1-49E2-ABCC-D095A33C60CB}" srcOrd="2" destOrd="0" presId="urn:microsoft.com/office/officeart/2005/8/layout/pyramid2"/>
    <dgm:cxn modelId="{2B52F749-8E9B-4DC7-BB4E-F5D51AF6CA70}" type="presParOf" srcId="{54982EDE-BA38-419C-8C90-E7DF88B50825}" destId="{689CAA53-9D6E-44E6-B0D8-615A6D07FB5B}" srcOrd="3" destOrd="0" presId="urn:microsoft.com/office/officeart/2005/8/layout/pyramid2"/>
    <dgm:cxn modelId="{F6A1CA65-F8DC-4765-9969-6802465DFA2D}" type="presParOf" srcId="{54982EDE-BA38-419C-8C90-E7DF88B50825}" destId="{AA40EDB2-9616-491E-8997-90DC3C7C7F8E}" srcOrd="4" destOrd="0" presId="urn:microsoft.com/office/officeart/2005/8/layout/pyramid2"/>
    <dgm:cxn modelId="{93B0B709-16F0-4F59-B22A-DE529F2B7CE1}" type="presParOf" srcId="{54982EDE-BA38-419C-8C90-E7DF88B50825}" destId="{9055E23A-F0BC-4AAF-9FF4-F780F02DFD21}" srcOrd="5" destOrd="0" presId="urn:microsoft.com/office/officeart/2005/8/layout/pyramid2"/>
    <dgm:cxn modelId="{1ADB321E-15CD-4D6F-8103-CF8F3252B666}" type="presParOf" srcId="{54982EDE-BA38-419C-8C90-E7DF88B50825}" destId="{6AFE05B7-991B-44DA-9843-39E3CC396A11}" srcOrd="6" destOrd="0" presId="urn:microsoft.com/office/officeart/2005/8/layout/pyramid2"/>
    <dgm:cxn modelId="{E42D2157-60A2-4C60-818A-B83EB0D44A2A}" type="presParOf" srcId="{54982EDE-BA38-419C-8C90-E7DF88B50825}" destId="{B370853F-B4C8-494E-B10D-01EDE232E07B}" srcOrd="7" destOrd="0" presId="urn:microsoft.com/office/officeart/2005/8/layout/pyramid2"/>
    <dgm:cxn modelId="{E690CC57-4EB4-4E04-9B44-A64E51B95779}" type="presParOf" srcId="{54982EDE-BA38-419C-8C90-E7DF88B50825}" destId="{40A06F75-CF71-4FF0-9476-F881F10B4C59}" srcOrd="8" destOrd="0" presId="urn:microsoft.com/office/officeart/2005/8/layout/pyramid2"/>
    <dgm:cxn modelId="{D4013DFB-61AB-473D-A2E1-F2EF6406F378}" type="presParOf" srcId="{54982EDE-BA38-419C-8C90-E7DF88B50825}" destId="{D5AAC021-0B13-4F18-8DC6-1FA6845FB348}" srcOrd="9" destOrd="0" presId="urn:microsoft.com/office/officeart/2005/8/layout/pyramid2"/>
    <dgm:cxn modelId="{C15ED672-94CE-4525-A472-F20C16B3F1EE}" type="presParOf" srcId="{54982EDE-BA38-419C-8C90-E7DF88B50825}" destId="{0E6DB8B2-458A-4F73-AF77-E844E8685CD8}" srcOrd="10" destOrd="0" presId="urn:microsoft.com/office/officeart/2005/8/layout/pyramid2"/>
    <dgm:cxn modelId="{AB4844BF-F7B8-4ECC-994B-ACCC6513DF39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 custT="1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hu-HU" sz="1200" b="1" dirty="0" smtClean="0"/>
            <a:t>Liberal democracy</a:t>
          </a:r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hu-HU" sz="1200" b="1" dirty="0" smtClean="0"/>
            <a:t>Patronal autocracy</a:t>
          </a:r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hu-HU" sz="1200" b="1" dirty="0" smtClean="0"/>
            <a:t>Market-exploiting dictatorship</a:t>
          </a:r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hu-HU" sz="1200" b="1" dirty="0" smtClean="0"/>
            <a:t>Patronal democracy</a:t>
          </a:r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hu-HU" sz="1200" b="1" dirty="0" smtClean="0"/>
            <a:t>Communist dictatorship</a:t>
          </a:r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hu-HU" sz="1200" b="1" dirty="0" err="1" smtClean="0"/>
            <a:t>Conservative</a:t>
          </a:r>
          <a:r>
            <a:rPr lang="hu-HU" sz="1200" b="1" dirty="0" smtClean="0"/>
            <a:t> </a:t>
          </a:r>
          <a:r>
            <a:rPr lang="hu-HU" sz="1200" b="1" dirty="0" err="1" smtClean="0"/>
            <a:t>autocracy</a:t>
          </a:r>
          <a:endParaRPr lang="hu-HU" sz="12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-709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37620" custLinFactNeighborX="63538" custLinFactNeighborY="348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70804" custScaleY="34224" custLinFactX="-44340" custLinFactY="-35769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92912" custScaleY="36545" custLinFactY="107339" custLinFactNeighborX="-38422" custLinFactNeighborY="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34181" custLinFactY="-150881" custLinFactNeighborX="-40608" custLinFactNeighborY="-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84729" custScaleY="35761" custLinFactY="-64009" custLinFactNeighborX="3865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33560" custLinFactX="-7409" custLinFactY="-100000" custLinFactNeighborX="-100000" custLinFactNeighborY="-19816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18CF8747-C745-45F1-9546-F02A70AE8DA7}" type="presOf" srcId="{94EAB1EC-7FE9-40F9-8691-7534F2D2D13B}" destId="{AA40EDB2-9616-491E-8997-90DC3C7C7F8E}" srcOrd="0" destOrd="0" presId="urn:microsoft.com/office/officeart/2005/8/layout/pyramid2"/>
    <dgm:cxn modelId="{4A15AF31-2C17-423F-B386-6AF076D5E2A8}" type="presOf" srcId="{83210F28-54C2-4E50-BA91-C30C7F5A925A}" destId="{0E6DB8B2-458A-4F73-AF77-E844E8685CD8}" srcOrd="0" destOrd="0" presId="urn:microsoft.com/office/officeart/2005/8/layout/pyramid2"/>
    <dgm:cxn modelId="{3A9D50B1-D428-412A-A051-2A6223361CA6}" type="presOf" srcId="{D75FEE30-628B-4BCD-B8C9-2BF3180BA3C0}" destId="{F9260225-45E3-4E83-A7B5-93BF7662486D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631271BB-819A-44E5-9B0C-0B8C6367C419}" type="presOf" srcId="{70972A96-F39F-4054-A5D9-CCAC350AB6EA}" destId="{6AFE05B7-991B-44DA-9843-39E3CC396A11}" srcOrd="0" destOrd="0" presId="urn:microsoft.com/office/officeart/2005/8/layout/pyramid2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4CCBF027-7102-4A19-9280-66BA932FADB6}" type="presOf" srcId="{3CA4390E-8AEC-4EA2-A3EC-8DD042504D56}" destId="{585EDA03-E1D1-49E2-ABCC-D095A33C60CB}" srcOrd="0" destOrd="0" presId="urn:microsoft.com/office/officeart/2005/8/layout/pyramid2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F36B4CF7-0ADD-45E9-88EB-0ECB0DD21B88}" type="presOf" srcId="{497908DE-4C30-428A-A555-3A6C2F4ADF7D}" destId="{C15E22B3-3295-4532-9D6A-325D45E50C1C}" srcOrd="0" destOrd="0" presId="urn:microsoft.com/office/officeart/2005/8/layout/pyramid2"/>
    <dgm:cxn modelId="{95A304CA-1474-4C5B-9A03-9E0742ECDB7F}" type="presOf" srcId="{EA790760-0B03-448A-9F29-12DB28B7261E}" destId="{40A06F75-CF71-4FF0-9476-F881F10B4C59}" srcOrd="0" destOrd="0" presId="urn:microsoft.com/office/officeart/2005/8/layout/pyramid2"/>
    <dgm:cxn modelId="{73FE974C-46F5-42D3-B2C1-3185E45579B6}" type="presParOf" srcId="{F9260225-45E3-4E83-A7B5-93BF7662486D}" destId="{2CAB7AE0-F53F-477F-8596-08683A702DA4}" srcOrd="0" destOrd="0" presId="urn:microsoft.com/office/officeart/2005/8/layout/pyramid2"/>
    <dgm:cxn modelId="{A703F737-D6A7-493C-86D2-20930A0264A3}" type="presParOf" srcId="{F9260225-45E3-4E83-A7B5-93BF7662486D}" destId="{54982EDE-BA38-419C-8C90-E7DF88B50825}" srcOrd="1" destOrd="0" presId="urn:microsoft.com/office/officeart/2005/8/layout/pyramid2"/>
    <dgm:cxn modelId="{174745C5-2675-44C5-BBFC-DE76955B9963}" type="presParOf" srcId="{54982EDE-BA38-419C-8C90-E7DF88B50825}" destId="{C15E22B3-3295-4532-9D6A-325D45E50C1C}" srcOrd="0" destOrd="0" presId="urn:microsoft.com/office/officeart/2005/8/layout/pyramid2"/>
    <dgm:cxn modelId="{322E2979-337A-4756-91BB-F46D48A63723}" type="presParOf" srcId="{54982EDE-BA38-419C-8C90-E7DF88B50825}" destId="{E349127E-BD40-4FFD-98F7-AE53232D3317}" srcOrd="1" destOrd="0" presId="urn:microsoft.com/office/officeart/2005/8/layout/pyramid2"/>
    <dgm:cxn modelId="{2E7329C7-5CB0-4B16-BE44-2FB3C2CABF36}" type="presParOf" srcId="{54982EDE-BA38-419C-8C90-E7DF88B50825}" destId="{585EDA03-E1D1-49E2-ABCC-D095A33C60CB}" srcOrd="2" destOrd="0" presId="urn:microsoft.com/office/officeart/2005/8/layout/pyramid2"/>
    <dgm:cxn modelId="{B7F0C3EA-F351-49D4-8D7E-811FBE66CCE9}" type="presParOf" srcId="{54982EDE-BA38-419C-8C90-E7DF88B50825}" destId="{689CAA53-9D6E-44E6-B0D8-615A6D07FB5B}" srcOrd="3" destOrd="0" presId="urn:microsoft.com/office/officeart/2005/8/layout/pyramid2"/>
    <dgm:cxn modelId="{A89DA14C-4502-408C-AFE8-FF2C0150F4AD}" type="presParOf" srcId="{54982EDE-BA38-419C-8C90-E7DF88B50825}" destId="{AA40EDB2-9616-491E-8997-90DC3C7C7F8E}" srcOrd="4" destOrd="0" presId="urn:microsoft.com/office/officeart/2005/8/layout/pyramid2"/>
    <dgm:cxn modelId="{24F42DED-6BD8-41D3-80E2-992C8574E6F2}" type="presParOf" srcId="{54982EDE-BA38-419C-8C90-E7DF88B50825}" destId="{9055E23A-F0BC-4AAF-9FF4-F780F02DFD21}" srcOrd="5" destOrd="0" presId="urn:microsoft.com/office/officeart/2005/8/layout/pyramid2"/>
    <dgm:cxn modelId="{D4FED652-3036-4D59-8AC4-65E8E2EBC2B4}" type="presParOf" srcId="{54982EDE-BA38-419C-8C90-E7DF88B50825}" destId="{6AFE05B7-991B-44DA-9843-39E3CC396A11}" srcOrd="6" destOrd="0" presId="urn:microsoft.com/office/officeart/2005/8/layout/pyramid2"/>
    <dgm:cxn modelId="{80DF2C49-21D0-4390-990A-E10CD518E0B0}" type="presParOf" srcId="{54982EDE-BA38-419C-8C90-E7DF88B50825}" destId="{B370853F-B4C8-494E-B10D-01EDE232E07B}" srcOrd="7" destOrd="0" presId="urn:microsoft.com/office/officeart/2005/8/layout/pyramid2"/>
    <dgm:cxn modelId="{EBE02030-8D07-4CCF-A3FF-8B0496A99958}" type="presParOf" srcId="{54982EDE-BA38-419C-8C90-E7DF88B50825}" destId="{40A06F75-CF71-4FF0-9476-F881F10B4C59}" srcOrd="8" destOrd="0" presId="urn:microsoft.com/office/officeart/2005/8/layout/pyramid2"/>
    <dgm:cxn modelId="{BC471C9B-D630-4B46-AE01-05E4D7B97595}" type="presParOf" srcId="{54982EDE-BA38-419C-8C90-E7DF88B50825}" destId="{D5AAC021-0B13-4F18-8DC6-1FA6845FB348}" srcOrd="9" destOrd="0" presId="urn:microsoft.com/office/officeart/2005/8/layout/pyramid2"/>
    <dgm:cxn modelId="{F27D94BD-367F-4261-B862-62FCAA7B0489}" type="presParOf" srcId="{54982EDE-BA38-419C-8C90-E7DF88B50825}" destId="{0E6DB8B2-458A-4F73-AF77-E844E8685CD8}" srcOrd="10" destOrd="0" presId="urn:microsoft.com/office/officeart/2005/8/layout/pyramid2"/>
    <dgm:cxn modelId="{1E4F2DDF-C383-4B49-B54A-44E967A1AF7A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 custT="1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hu-HU" sz="1100" b="1" dirty="0" smtClean="0"/>
            <a:t>Liberal democracy</a:t>
          </a:r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 sz="1100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 sz="1100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hu-HU" sz="1100" b="1" dirty="0" smtClean="0"/>
            <a:t>Patronal autocracy</a:t>
          </a:r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 sz="1100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 sz="1100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hu-HU" sz="1100" b="1" dirty="0" smtClean="0"/>
            <a:t>Market-exploiting dictatorship</a:t>
          </a:r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 sz="1100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 sz="1100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hu-HU" sz="1100" b="1" dirty="0" smtClean="0"/>
            <a:t>Patronal democracy</a:t>
          </a:r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 sz="1100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 sz="1100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hu-HU" sz="1100" b="1" dirty="0" smtClean="0"/>
            <a:t>Communist dictatorship</a:t>
          </a:r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 sz="1100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 sz="1100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hu-HU" sz="1100" b="1" dirty="0" err="1" smtClean="0"/>
            <a:t>Conservative</a:t>
          </a:r>
          <a:r>
            <a:rPr lang="hu-HU" sz="1100" b="1" dirty="0" smtClean="0"/>
            <a:t> </a:t>
          </a:r>
          <a:r>
            <a:rPr lang="hu-HU" sz="1100" b="1" dirty="0" err="1" smtClean="0"/>
            <a:t>autocracy</a:t>
          </a:r>
          <a:endParaRPr lang="hu-HU" sz="11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 sz="1100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 sz="1100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-709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37620" custLinFactNeighborX="63538" custLinFactNeighborY="348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70804" custScaleY="34224" custLinFactX="-44340" custLinFactY="-35769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92912" custScaleY="36545" custLinFactY="107339" custLinFactNeighborX="-38422" custLinFactNeighborY="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34181" custLinFactY="-150881" custLinFactNeighborX="-40608" custLinFactNeighborY="-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84729" custScaleY="35761" custLinFactY="-64009" custLinFactNeighborX="3865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33560" custLinFactX="-7409" custLinFactY="-100000" custLinFactNeighborX="-100000" custLinFactNeighborY="-19816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851EC7E7-AC8E-4653-806E-6B20F04B253A}" type="presOf" srcId="{3CA4390E-8AEC-4EA2-A3EC-8DD042504D56}" destId="{585EDA03-E1D1-49E2-ABCC-D095A33C60CB}" srcOrd="0" destOrd="0" presId="urn:microsoft.com/office/officeart/2005/8/layout/pyramid2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C00E50B9-BDD5-447E-84CC-A5F1915B7EB4}" type="presOf" srcId="{497908DE-4C30-428A-A555-3A6C2F4ADF7D}" destId="{C15E22B3-3295-4532-9D6A-325D45E50C1C}" srcOrd="0" destOrd="0" presId="urn:microsoft.com/office/officeart/2005/8/layout/pyramid2"/>
    <dgm:cxn modelId="{ED3505DB-B4BC-44DF-B176-1B135B04CB23}" type="presOf" srcId="{70972A96-F39F-4054-A5D9-CCAC350AB6EA}" destId="{6AFE05B7-991B-44DA-9843-39E3CC396A11}" srcOrd="0" destOrd="0" presId="urn:microsoft.com/office/officeart/2005/8/layout/pyramid2"/>
    <dgm:cxn modelId="{F1EF77E4-6D67-4265-B98F-000460C905D6}" type="presOf" srcId="{D75FEE30-628B-4BCD-B8C9-2BF3180BA3C0}" destId="{F9260225-45E3-4E83-A7B5-93BF7662486D}" srcOrd="0" destOrd="0" presId="urn:microsoft.com/office/officeart/2005/8/layout/pyramid2"/>
    <dgm:cxn modelId="{74A7600B-81D6-43C4-B1D0-0C77D28E66FC}" type="presOf" srcId="{EA790760-0B03-448A-9F29-12DB28B7261E}" destId="{40A06F75-CF71-4FF0-9476-F881F10B4C59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2EA2C123-B7BA-4F56-8E38-0F93417A0F72}" type="presOf" srcId="{94EAB1EC-7FE9-40F9-8691-7534F2D2D13B}" destId="{AA40EDB2-9616-491E-8997-90DC3C7C7F8E}" srcOrd="0" destOrd="0" presId="urn:microsoft.com/office/officeart/2005/8/layout/pyramid2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57078687-F16C-4926-9247-6B673F2FAF27}" type="presOf" srcId="{83210F28-54C2-4E50-BA91-C30C7F5A925A}" destId="{0E6DB8B2-458A-4F73-AF77-E844E8685CD8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2F4D248A-CA10-4E72-A171-6D52AE2FFD1F}" type="presParOf" srcId="{F9260225-45E3-4E83-A7B5-93BF7662486D}" destId="{2CAB7AE0-F53F-477F-8596-08683A702DA4}" srcOrd="0" destOrd="0" presId="urn:microsoft.com/office/officeart/2005/8/layout/pyramid2"/>
    <dgm:cxn modelId="{4AC380B5-CF78-408B-9440-4BDEE3908EB0}" type="presParOf" srcId="{F9260225-45E3-4E83-A7B5-93BF7662486D}" destId="{54982EDE-BA38-419C-8C90-E7DF88B50825}" srcOrd="1" destOrd="0" presId="urn:microsoft.com/office/officeart/2005/8/layout/pyramid2"/>
    <dgm:cxn modelId="{E6499A90-835C-462C-9DFE-26CAB33467F0}" type="presParOf" srcId="{54982EDE-BA38-419C-8C90-E7DF88B50825}" destId="{C15E22B3-3295-4532-9D6A-325D45E50C1C}" srcOrd="0" destOrd="0" presId="urn:microsoft.com/office/officeart/2005/8/layout/pyramid2"/>
    <dgm:cxn modelId="{7DA2B8D1-2271-4A56-A2DA-154516710C0C}" type="presParOf" srcId="{54982EDE-BA38-419C-8C90-E7DF88B50825}" destId="{E349127E-BD40-4FFD-98F7-AE53232D3317}" srcOrd="1" destOrd="0" presId="urn:microsoft.com/office/officeart/2005/8/layout/pyramid2"/>
    <dgm:cxn modelId="{BC1851A8-CE58-4318-A23A-E045810C80A8}" type="presParOf" srcId="{54982EDE-BA38-419C-8C90-E7DF88B50825}" destId="{585EDA03-E1D1-49E2-ABCC-D095A33C60CB}" srcOrd="2" destOrd="0" presId="urn:microsoft.com/office/officeart/2005/8/layout/pyramid2"/>
    <dgm:cxn modelId="{B97A3C4A-DC77-4F52-AF57-D88E5227AEEB}" type="presParOf" srcId="{54982EDE-BA38-419C-8C90-E7DF88B50825}" destId="{689CAA53-9D6E-44E6-B0D8-615A6D07FB5B}" srcOrd="3" destOrd="0" presId="urn:microsoft.com/office/officeart/2005/8/layout/pyramid2"/>
    <dgm:cxn modelId="{495B1B2A-1633-4CA0-849A-39818529B4EB}" type="presParOf" srcId="{54982EDE-BA38-419C-8C90-E7DF88B50825}" destId="{AA40EDB2-9616-491E-8997-90DC3C7C7F8E}" srcOrd="4" destOrd="0" presId="urn:microsoft.com/office/officeart/2005/8/layout/pyramid2"/>
    <dgm:cxn modelId="{4F973E50-5EB7-4A30-9039-239D20E5569C}" type="presParOf" srcId="{54982EDE-BA38-419C-8C90-E7DF88B50825}" destId="{9055E23A-F0BC-4AAF-9FF4-F780F02DFD21}" srcOrd="5" destOrd="0" presId="urn:microsoft.com/office/officeart/2005/8/layout/pyramid2"/>
    <dgm:cxn modelId="{4F3F571E-E256-4896-B311-57D620C62F07}" type="presParOf" srcId="{54982EDE-BA38-419C-8C90-E7DF88B50825}" destId="{6AFE05B7-991B-44DA-9843-39E3CC396A11}" srcOrd="6" destOrd="0" presId="urn:microsoft.com/office/officeart/2005/8/layout/pyramid2"/>
    <dgm:cxn modelId="{15E813E8-A56F-41AC-8FAB-96F314F0649A}" type="presParOf" srcId="{54982EDE-BA38-419C-8C90-E7DF88B50825}" destId="{B370853F-B4C8-494E-B10D-01EDE232E07B}" srcOrd="7" destOrd="0" presId="urn:microsoft.com/office/officeart/2005/8/layout/pyramid2"/>
    <dgm:cxn modelId="{558399B0-785A-4DA7-B3A7-FC2905804636}" type="presParOf" srcId="{54982EDE-BA38-419C-8C90-E7DF88B50825}" destId="{40A06F75-CF71-4FF0-9476-F881F10B4C59}" srcOrd="8" destOrd="0" presId="urn:microsoft.com/office/officeart/2005/8/layout/pyramid2"/>
    <dgm:cxn modelId="{60B1556E-0AD6-4311-A27A-8F28B917F38D}" type="presParOf" srcId="{54982EDE-BA38-419C-8C90-E7DF88B50825}" destId="{D5AAC021-0B13-4F18-8DC6-1FA6845FB348}" srcOrd="9" destOrd="0" presId="urn:microsoft.com/office/officeart/2005/8/layout/pyramid2"/>
    <dgm:cxn modelId="{555098C3-75BB-4828-AEAA-9679F2EC1A05}" type="presParOf" srcId="{54982EDE-BA38-419C-8C90-E7DF88B50825}" destId="{0E6DB8B2-458A-4F73-AF77-E844E8685CD8}" srcOrd="10" destOrd="0" presId="urn:microsoft.com/office/officeart/2005/8/layout/pyramid2"/>
    <dgm:cxn modelId="{D61EB8B3-44AB-45A1-B1D9-94AB0F8A512A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 custT="1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hu-HU" sz="1200" b="1" dirty="0" smtClean="0"/>
            <a:t>Liberal democracy</a:t>
          </a:r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hu-HU" sz="1200" b="1" dirty="0" smtClean="0"/>
            <a:t>Patronal autocracy</a:t>
          </a:r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hu-HU" sz="1200" b="1" dirty="0" smtClean="0"/>
            <a:t>Market-exploiting dictatorship</a:t>
          </a:r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hu-HU" sz="1200" b="1" dirty="0" smtClean="0"/>
            <a:t>Patronal democracy</a:t>
          </a:r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hu-HU" sz="1200" b="1" dirty="0" smtClean="0"/>
            <a:t>Communist dictatorship</a:t>
          </a:r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hu-HU" sz="1200" b="1" dirty="0" err="1" smtClean="0"/>
            <a:t>Conservative</a:t>
          </a:r>
          <a:r>
            <a:rPr lang="hu-HU" sz="1200" b="1" dirty="0" smtClean="0"/>
            <a:t> </a:t>
          </a:r>
          <a:r>
            <a:rPr lang="hu-HU" sz="1200" b="1" dirty="0" err="1" smtClean="0"/>
            <a:t>autocracy</a:t>
          </a:r>
          <a:endParaRPr lang="hu-HU" sz="12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-709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37620" custLinFactNeighborX="63538" custLinFactNeighborY="348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70804" custScaleY="34224" custLinFactX="-44340" custLinFactY="-35769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92912" custScaleY="36545" custLinFactY="107339" custLinFactNeighborX="-38422" custLinFactNeighborY="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34181" custLinFactY="-150881" custLinFactNeighborX="-40608" custLinFactNeighborY="-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84729" custScaleY="35761" custLinFactY="-64009" custLinFactNeighborX="3865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33560" custLinFactX="-7409" custLinFactY="-100000" custLinFactNeighborX="-100000" custLinFactNeighborY="-19816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F9EEDF17-84FA-4C3E-B187-B35667BBBD51}" type="presOf" srcId="{D75FEE30-628B-4BCD-B8C9-2BF3180BA3C0}" destId="{F9260225-45E3-4E83-A7B5-93BF7662486D}" srcOrd="0" destOrd="0" presId="urn:microsoft.com/office/officeart/2005/8/layout/pyramid2"/>
    <dgm:cxn modelId="{50AA79BB-224A-44F3-8475-86274C5313FA}" type="presOf" srcId="{83210F28-54C2-4E50-BA91-C30C7F5A925A}" destId="{0E6DB8B2-458A-4F73-AF77-E844E8685CD8}" srcOrd="0" destOrd="0" presId="urn:microsoft.com/office/officeart/2005/8/layout/pyramid2"/>
    <dgm:cxn modelId="{CCDE7BD8-B637-420A-88F2-F1150C143E0E}" type="presOf" srcId="{3CA4390E-8AEC-4EA2-A3EC-8DD042504D56}" destId="{585EDA03-E1D1-49E2-ABCC-D095A33C60CB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3D0A9698-2F51-455C-8C73-C3C66B898B42}" type="presOf" srcId="{94EAB1EC-7FE9-40F9-8691-7534F2D2D13B}" destId="{AA40EDB2-9616-491E-8997-90DC3C7C7F8E}" srcOrd="0" destOrd="0" presId="urn:microsoft.com/office/officeart/2005/8/layout/pyramid2"/>
    <dgm:cxn modelId="{D2D2633C-7A56-4486-BF3C-CA1FC71FB26A}" type="presOf" srcId="{EA790760-0B03-448A-9F29-12DB28B7261E}" destId="{40A06F75-CF71-4FF0-9476-F881F10B4C59}" srcOrd="0" destOrd="0" presId="urn:microsoft.com/office/officeart/2005/8/layout/pyramid2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644F5A96-D7D1-434D-A7F0-2AB293C0719F}" type="presOf" srcId="{70972A96-F39F-4054-A5D9-CCAC350AB6EA}" destId="{6AFE05B7-991B-44DA-9843-39E3CC396A11}" srcOrd="0" destOrd="0" presId="urn:microsoft.com/office/officeart/2005/8/layout/pyramid2"/>
    <dgm:cxn modelId="{1A20C17C-43DD-4AF8-8A62-1E5555009F32}" type="presOf" srcId="{497908DE-4C30-428A-A555-3A6C2F4ADF7D}" destId="{C15E22B3-3295-4532-9D6A-325D45E50C1C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73B23C0F-7284-4D2C-BCE7-31D2E7A43005}" type="presParOf" srcId="{F9260225-45E3-4E83-A7B5-93BF7662486D}" destId="{2CAB7AE0-F53F-477F-8596-08683A702DA4}" srcOrd="0" destOrd="0" presId="urn:microsoft.com/office/officeart/2005/8/layout/pyramid2"/>
    <dgm:cxn modelId="{7716DD17-F81C-41FD-84FA-C4A8ECD372F2}" type="presParOf" srcId="{F9260225-45E3-4E83-A7B5-93BF7662486D}" destId="{54982EDE-BA38-419C-8C90-E7DF88B50825}" srcOrd="1" destOrd="0" presId="urn:microsoft.com/office/officeart/2005/8/layout/pyramid2"/>
    <dgm:cxn modelId="{BEFE9C30-8AC5-4DBE-9668-5332DE7D8F39}" type="presParOf" srcId="{54982EDE-BA38-419C-8C90-E7DF88B50825}" destId="{C15E22B3-3295-4532-9D6A-325D45E50C1C}" srcOrd="0" destOrd="0" presId="urn:microsoft.com/office/officeart/2005/8/layout/pyramid2"/>
    <dgm:cxn modelId="{6C059B43-805D-4573-9B98-80B87E528D89}" type="presParOf" srcId="{54982EDE-BA38-419C-8C90-E7DF88B50825}" destId="{E349127E-BD40-4FFD-98F7-AE53232D3317}" srcOrd="1" destOrd="0" presId="urn:microsoft.com/office/officeart/2005/8/layout/pyramid2"/>
    <dgm:cxn modelId="{6BE3BEA7-74FC-44DE-88AC-5E9774463915}" type="presParOf" srcId="{54982EDE-BA38-419C-8C90-E7DF88B50825}" destId="{585EDA03-E1D1-49E2-ABCC-D095A33C60CB}" srcOrd="2" destOrd="0" presId="urn:microsoft.com/office/officeart/2005/8/layout/pyramid2"/>
    <dgm:cxn modelId="{7039B9D1-D5BE-4C96-9222-E7CFD0931715}" type="presParOf" srcId="{54982EDE-BA38-419C-8C90-E7DF88B50825}" destId="{689CAA53-9D6E-44E6-B0D8-615A6D07FB5B}" srcOrd="3" destOrd="0" presId="urn:microsoft.com/office/officeart/2005/8/layout/pyramid2"/>
    <dgm:cxn modelId="{6CEF81AF-0942-4A7B-9986-8AEF789AE16F}" type="presParOf" srcId="{54982EDE-BA38-419C-8C90-E7DF88B50825}" destId="{AA40EDB2-9616-491E-8997-90DC3C7C7F8E}" srcOrd="4" destOrd="0" presId="urn:microsoft.com/office/officeart/2005/8/layout/pyramid2"/>
    <dgm:cxn modelId="{BB1973CD-191B-4374-848A-9A944C7601BD}" type="presParOf" srcId="{54982EDE-BA38-419C-8C90-E7DF88B50825}" destId="{9055E23A-F0BC-4AAF-9FF4-F780F02DFD21}" srcOrd="5" destOrd="0" presId="urn:microsoft.com/office/officeart/2005/8/layout/pyramid2"/>
    <dgm:cxn modelId="{F32B8A2B-BDAA-4929-A961-3CE14B9B6315}" type="presParOf" srcId="{54982EDE-BA38-419C-8C90-E7DF88B50825}" destId="{6AFE05B7-991B-44DA-9843-39E3CC396A11}" srcOrd="6" destOrd="0" presId="urn:microsoft.com/office/officeart/2005/8/layout/pyramid2"/>
    <dgm:cxn modelId="{15A39EDA-5829-4E20-9E56-9597C682FF07}" type="presParOf" srcId="{54982EDE-BA38-419C-8C90-E7DF88B50825}" destId="{B370853F-B4C8-494E-B10D-01EDE232E07B}" srcOrd="7" destOrd="0" presId="urn:microsoft.com/office/officeart/2005/8/layout/pyramid2"/>
    <dgm:cxn modelId="{0AA6CCCB-D934-45D9-9D15-ECE0C368746C}" type="presParOf" srcId="{54982EDE-BA38-419C-8C90-E7DF88B50825}" destId="{40A06F75-CF71-4FF0-9476-F881F10B4C59}" srcOrd="8" destOrd="0" presId="urn:microsoft.com/office/officeart/2005/8/layout/pyramid2"/>
    <dgm:cxn modelId="{7F6EF69F-240A-4C63-B21C-3CEBE0E039F1}" type="presParOf" srcId="{54982EDE-BA38-419C-8C90-E7DF88B50825}" destId="{D5AAC021-0B13-4F18-8DC6-1FA6845FB348}" srcOrd="9" destOrd="0" presId="urn:microsoft.com/office/officeart/2005/8/layout/pyramid2"/>
    <dgm:cxn modelId="{FA61F725-1C3F-4FA6-85E6-B5355117B563}" type="presParOf" srcId="{54982EDE-BA38-419C-8C90-E7DF88B50825}" destId="{0E6DB8B2-458A-4F73-AF77-E844E8685CD8}" srcOrd="10" destOrd="0" presId="urn:microsoft.com/office/officeart/2005/8/layout/pyramid2"/>
    <dgm:cxn modelId="{3D0E3EF3-B463-442F-98D2-4EA802FB4A83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 custT="1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hu-HU" sz="1200" b="1" dirty="0" smtClean="0"/>
            <a:t>Liberal democracy</a:t>
          </a:r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hu-HU" sz="1200" b="1" dirty="0" smtClean="0"/>
            <a:t>Patronal autocracy</a:t>
          </a:r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hu-HU" sz="1200" b="1" dirty="0" smtClean="0"/>
            <a:t>Market-exploiting dictatorship</a:t>
          </a:r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hu-HU" sz="1200" b="1" dirty="0" smtClean="0"/>
            <a:t>Patronal democracy</a:t>
          </a:r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hu-HU" sz="1200" b="1" dirty="0" smtClean="0"/>
            <a:t>Communist dictatorship</a:t>
          </a:r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hu-HU" sz="1200" b="1" dirty="0" err="1" smtClean="0"/>
            <a:t>Conservative</a:t>
          </a:r>
          <a:r>
            <a:rPr lang="hu-HU" sz="1200" b="1" dirty="0" smtClean="0"/>
            <a:t> </a:t>
          </a:r>
          <a:r>
            <a:rPr lang="hu-HU" sz="1200" b="1" dirty="0" err="1" smtClean="0"/>
            <a:t>autocracy</a:t>
          </a:r>
          <a:endParaRPr lang="hu-HU" sz="12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-709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37620" custLinFactNeighborX="63538" custLinFactNeighborY="348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70804" custScaleY="34224" custLinFactX="-44340" custLinFactY="-35769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92912" custScaleY="36545" custLinFactY="107339" custLinFactNeighborX="-38422" custLinFactNeighborY="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34181" custLinFactY="-150881" custLinFactNeighborX="-40608" custLinFactNeighborY="-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84729" custScaleY="35761" custLinFactY="-64009" custLinFactNeighborX="3865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33560" custLinFactX="-7409" custLinFactY="-100000" custLinFactNeighborX="-100000" custLinFactNeighborY="-19816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426E1655-A399-470F-B7CD-DAC6F552613A}" type="presOf" srcId="{94EAB1EC-7FE9-40F9-8691-7534F2D2D13B}" destId="{AA40EDB2-9616-491E-8997-90DC3C7C7F8E}" srcOrd="0" destOrd="0" presId="urn:microsoft.com/office/officeart/2005/8/layout/pyramid2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C846A222-FC56-41C8-84E5-6B8D2ED0F74E}" type="presOf" srcId="{70972A96-F39F-4054-A5D9-CCAC350AB6EA}" destId="{6AFE05B7-991B-44DA-9843-39E3CC396A11}" srcOrd="0" destOrd="0" presId="urn:microsoft.com/office/officeart/2005/8/layout/pyramid2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940825AC-AE38-403D-A1DD-0057C8DE249D}" type="presOf" srcId="{3CA4390E-8AEC-4EA2-A3EC-8DD042504D56}" destId="{585EDA03-E1D1-49E2-ABCC-D095A33C60CB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5F0D913D-233B-4854-A660-D5B2DF220AA3}" type="presOf" srcId="{83210F28-54C2-4E50-BA91-C30C7F5A925A}" destId="{0E6DB8B2-458A-4F73-AF77-E844E8685CD8}" srcOrd="0" destOrd="0" presId="urn:microsoft.com/office/officeart/2005/8/layout/pyramid2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DF2A2AA2-FB6E-4C99-AC8D-2DD51B284FB7}" type="presOf" srcId="{497908DE-4C30-428A-A555-3A6C2F4ADF7D}" destId="{C15E22B3-3295-4532-9D6A-325D45E50C1C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FE58C65C-C214-487C-AA86-70DB4D46CA51}" type="presOf" srcId="{EA790760-0B03-448A-9F29-12DB28B7261E}" destId="{40A06F75-CF71-4FF0-9476-F881F10B4C59}" srcOrd="0" destOrd="0" presId="urn:microsoft.com/office/officeart/2005/8/layout/pyramid2"/>
    <dgm:cxn modelId="{69021EAD-67E8-494A-9151-ECD9AEB05892}" type="presOf" srcId="{D75FEE30-628B-4BCD-B8C9-2BF3180BA3C0}" destId="{F9260225-45E3-4E83-A7B5-93BF7662486D}" srcOrd="0" destOrd="0" presId="urn:microsoft.com/office/officeart/2005/8/layout/pyramid2"/>
    <dgm:cxn modelId="{DCBF09E6-7158-423A-BBE4-1E52788653D5}" type="presParOf" srcId="{F9260225-45E3-4E83-A7B5-93BF7662486D}" destId="{2CAB7AE0-F53F-477F-8596-08683A702DA4}" srcOrd="0" destOrd="0" presId="urn:microsoft.com/office/officeart/2005/8/layout/pyramid2"/>
    <dgm:cxn modelId="{A9A6FE6D-0B1F-43FF-8BE0-47C05404C0F3}" type="presParOf" srcId="{F9260225-45E3-4E83-A7B5-93BF7662486D}" destId="{54982EDE-BA38-419C-8C90-E7DF88B50825}" srcOrd="1" destOrd="0" presId="urn:microsoft.com/office/officeart/2005/8/layout/pyramid2"/>
    <dgm:cxn modelId="{409AFD92-458F-40BC-A2E6-D178662842CF}" type="presParOf" srcId="{54982EDE-BA38-419C-8C90-E7DF88B50825}" destId="{C15E22B3-3295-4532-9D6A-325D45E50C1C}" srcOrd="0" destOrd="0" presId="urn:microsoft.com/office/officeart/2005/8/layout/pyramid2"/>
    <dgm:cxn modelId="{AAF21271-5699-435F-9D68-36306079BC16}" type="presParOf" srcId="{54982EDE-BA38-419C-8C90-E7DF88B50825}" destId="{E349127E-BD40-4FFD-98F7-AE53232D3317}" srcOrd="1" destOrd="0" presId="urn:microsoft.com/office/officeart/2005/8/layout/pyramid2"/>
    <dgm:cxn modelId="{1CF2A2CE-B100-41B5-9AB6-044A64CB5878}" type="presParOf" srcId="{54982EDE-BA38-419C-8C90-E7DF88B50825}" destId="{585EDA03-E1D1-49E2-ABCC-D095A33C60CB}" srcOrd="2" destOrd="0" presId="urn:microsoft.com/office/officeart/2005/8/layout/pyramid2"/>
    <dgm:cxn modelId="{59D24C6E-BB26-4113-A89F-AFEC0E9441A5}" type="presParOf" srcId="{54982EDE-BA38-419C-8C90-E7DF88B50825}" destId="{689CAA53-9D6E-44E6-B0D8-615A6D07FB5B}" srcOrd="3" destOrd="0" presId="urn:microsoft.com/office/officeart/2005/8/layout/pyramid2"/>
    <dgm:cxn modelId="{10F6C1BB-4454-4204-B5DD-42E163DD3A20}" type="presParOf" srcId="{54982EDE-BA38-419C-8C90-E7DF88B50825}" destId="{AA40EDB2-9616-491E-8997-90DC3C7C7F8E}" srcOrd="4" destOrd="0" presId="urn:microsoft.com/office/officeart/2005/8/layout/pyramid2"/>
    <dgm:cxn modelId="{F7F63068-8834-4D38-874A-D16190D65963}" type="presParOf" srcId="{54982EDE-BA38-419C-8C90-E7DF88B50825}" destId="{9055E23A-F0BC-4AAF-9FF4-F780F02DFD21}" srcOrd="5" destOrd="0" presId="urn:microsoft.com/office/officeart/2005/8/layout/pyramid2"/>
    <dgm:cxn modelId="{032107AA-AE0C-4B83-8D1D-138DA1CB2B47}" type="presParOf" srcId="{54982EDE-BA38-419C-8C90-E7DF88B50825}" destId="{6AFE05B7-991B-44DA-9843-39E3CC396A11}" srcOrd="6" destOrd="0" presId="urn:microsoft.com/office/officeart/2005/8/layout/pyramid2"/>
    <dgm:cxn modelId="{A459288C-F1F5-405C-B7AE-B1DE1393B3C1}" type="presParOf" srcId="{54982EDE-BA38-419C-8C90-E7DF88B50825}" destId="{B370853F-B4C8-494E-B10D-01EDE232E07B}" srcOrd="7" destOrd="0" presId="urn:microsoft.com/office/officeart/2005/8/layout/pyramid2"/>
    <dgm:cxn modelId="{C6B1BC88-5376-4C14-A710-C58CBDA7400E}" type="presParOf" srcId="{54982EDE-BA38-419C-8C90-E7DF88B50825}" destId="{40A06F75-CF71-4FF0-9476-F881F10B4C59}" srcOrd="8" destOrd="0" presId="urn:microsoft.com/office/officeart/2005/8/layout/pyramid2"/>
    <dgm:cxn modelId="{BBA18484-9F2C-4C30-B13C-248BC4B6F6B3}" type="presParOf" srcId="{54982EDE-BA38-419C-8C90-E7DF88B50825}" destId="{D5AAC021-0B13-4F18-8DC6-1FA6845FB348}" srcOrd="9" destOrd="0" presId="urn:microsoft.com/office/officeart/2005/8/layout/pyramid2"/>
    <dgm:cxn modelId="{86953CE3-44DB-49EA-99DC-A9A449DEA219}" type="presParOf" srcId="{54982EDE-BA38-419C-8C90-E7DF88B50825}" destId="{0E6DB8B2-458A-4F73-AF77-E844E8685CD8}" srcOrd="10" destOrd="0" presId="urn:microsoft.com/office/officeart/2005/8/layout/pyramid2"/>
    <dgm:cxn modelId="{CD4EE470-6DBC-4D5E-B538-7FEB39B3C6A8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 custT="1"/>
      <dgm:spPr/>
      <dgm:t>
        <a:bodyPr/>
        <a:lstStyle/>
        <a:p>
          <a:r>
            <a:rPr lang="hu-HU" sz="1200" b="1" dirty="0" err="1" smtClean="0"/>
            <a:t>Liberal</a:t>
          </a:r>
          <a:r>
            <a:rPr lang="hu-HU" sz="1200" b="1" dirty="0" smtClean="0"/>
            <a:t> </a:t>
          </a:r>
          <a:r>
            <a:rPr lang="hu-HU" sz="1200" b="1" dirty="0" err="1" smtClean="0"/>
            <a:t>democracy</a:t>
          </a:r>
          <a:endParaRPr lang="hu-HU" sz="1200" b="1" dirty="0"/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hu-HU" sz="1200" b="1" dirty="0" err="1" smtClean="0"/>
            <a:t>Patronal</a:t>
          </a:r>
          <a:r>
            <a:rPr lang="hu-HU" sz="1200" b="1" dirty="0" smtClean="0"/>
            <a:t> </a:t>
          </a:r>
          <a:r>
            <a:rPr lang="hu-HU" sz="1200" b="1" dirty="0" err="1" smtClean="0"/>
            <a:t>autocracy</a:t>
          </a:r>
          <a:endParaRPr lang="hu-HU" sz="1200" b="1" dirty="0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hu-HU" sz="1200" b="1" dirty="0" err="1" smtClean="0"/>
            <a:t>Market-exploiting</a:t>
          </a:r>
          <a:r>
            <a:rPr lang="hu-HU" sz="1200" b="1" dirty="0" smtClean="0"/>
            <a:t> </a:t>
          </a:r>
          <a:r>
            <a:rPr lang="hu-HU" sz="1200" b="1" dirty="0" err="1" smtClean="0"/>
            <a:t>dictatorship</a:t>
          </a:r>
          <a:endParaRPr lang="hu-HU" sz="1200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hu-HU" sz="1200" b="1" dirty="0" err="1" smtClean="0"/>
            <a:t>Patronal</a:t>
          </a:r>
          <a:r>
            <a:rPr lang="hu-HU" sz="1200" b="1" dirty="0" smtClean="0"/>
            <a:t> </a:t>
          </a:r>
          <a:r>
            <a:rPr lang="hu-HU" sz="1200" b="1" dirty="0" err="1" smtClean="0"/>
            <a:t>democracy</a:t>
          </a:r>
          <a:endParaRPr lang="hu-HU" sz="1200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hu-HU" sz="1200" b="1" dirty="0" err="1" smtClean="0"/>
            <a:t>Communist</a:t>
          </a:r>
          <a:r>
            <a:rPr lang="hu-HU" sz="1200" b="1" dirty="0" smtClean="0"/>
            <a:t> </a:t>
          </a:r>
          <a:r>
            <a:rPr lang="hu-HU" sz="1200" b="1" dirty="0" err="1" smtClean="0"/>
            <a:t>dictatorship</a:t>
          </a:r>
          <a:endParaRPr lang="hu-HU" sz="1200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hu-HU" sz="1200" b="1" dirty="0" err="1" smtClean="0"/>
            <a:t>Conservative</a:t>
          </a:r>
          <a:r>
            <a:rPr lang="hu-HU" sz="1200" b="1" dirty="0" smtClean="0"/>
            <a:t> </a:t>
          </a:r>
          <a:r>
            <a:rPr lang="hu-HU" sz="1200" b="1" dirty="0" err="1" smtClean="0"/>
            <a:t>autocracy</a:t>
          </a:r>
          <a:endParaRPr lang="hu-HU" sz="12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321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15840" custLinFactY="14933" custLinFactNeighborX="65525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62037" custScaleY="17797" custLinFactX="-39768" custLinFactNeighborX="-100000" custLinFactNeighborY="-995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64122" custScaleY="18604" custLinFactY="95861" custLinFactNeighborX="-38422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18604" custLinFactY="-72624" custLinFactNeighborX="-40608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66509" custScaleY="17336" custLinFactY="-14050" custLinFactNeighborX="33372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17312" custLinFactX="-8063" custLinFactY="-40343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18AE601C-E2E6-4990-92D8-9BF5B23C145F}" type="presOf" srcId="{D75FEE30-628B-4BCD-B8C9-2BF3180BA3C0}" destId="{F9260225-45E3-4E83-A7B5-93BF7662486D}" srcOrd="0" destOrd="0" presId="urn:microsoft.com/office/officeart/2005/8/layout/pyramid2"/>
    <dgm:cxn modelId="{DBC71D40-46D6-4023-B951-389ABE4E1C1F}" type="presOf" srcId="{70972A96-F39F-4054-A5D9-CCAC350AB6EA}" destId="{6AFE05B7-991B-44DA-9843-39E3CC396A11}" srcOrd="0" destOrd="0" presId="urn:microsoft.com/office/officeart/2005/8/layout/pyramid2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C5EA4FC8-B9A7-45B9-88E3-51DA48EF9743}" type="presOf" srcId="{497908DE-4C30-428A-A555-3A6C2F4ADF7D}" destId="{C15E22B3-3295-4532-9D6A-325D45E50C1C}" srcOrd="0" destOrd="0" presId="urn:microsoft.com/office/officeart/2005/8/layout/pyramid2"/>
    <dgm:cxn modelId="{4430E018-E047-4A1D-99E3-3A53F8B39AF6}" type="presOf" srcId="{EA790760-0B03-448A-9F29-12DB28B7261E}" destId="{40A06F75-CF71-4FF0-9476-F881F10B4C59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281F3481-E208-4D38-872B-069A02816D6D}" type="presOf" srcId="{83210F28-54C2-4E50-BA91-C30C7F5A925A}" destId="{0E6DB8B2-458A-4F73-AF77-E844E8685CD8}" srcOrd="0" destOrd="0" presId="urn:microsoft.com/office/officeart/2005/8/layout/pyramid2"/>
    <dgm:cxn modelId="{2A4B85EC-7EE3-405C-B14D-9DBA2586FD91}" type="presOf" srcId="{3CA4390E-8AEC-4EA2-A3EC-8DD042504D56}" destId="{585EDA03-E1D1-49E2-ABCC-D095A33C60CB}" srcOrd="0" destOrd="0" presId="urn:microsoft.com/office/officeart/2005/8/layout/pyramid2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D4980E6D-D841-4A4A-A057-4D804E3782EA}" type="presOf" srcId="{94EAB1EC-7FE9-40F9-8691-7534F2D2D13B}" destId="{AA40EDB2-9616-491E-8997-90DC3C7C7F8E}" srcOrd="0" destOrd="0" presId="urn:microsoft.com/office/officeart/2005/8/layout/pyramid2"/>
    <dgm:cxn modelId="{A53DDE4A-723B-4C48-AC5E-ECE80EC83F3F}" type="presParOf" srcId="{F9260225-45E3-4E83-A7B5-93BF7662486D}" destId="{2CAB7AE0-F53F-477F-8596-08683A702DA4}" srcOrd="0" destOrd="0" presId="urn:microsoft.com/office/officeart/2005/8/layout/pyramid2"/>
    <dgm:cxn modelId="{73112674-FC06-4965-8685-D316B33126AB}" type="presParOf" srcId="{F9260225-45E3-4E83-A7B5-93BF7662486D}" destId="{54982EDE-BA38-419C-8C90-E7DF88B50825}" srcOrd="1" destOrd="0" presId="urn:microsoft.com/office/officeart/2005/8/layout/pyramid2"/>
    <dgm:cxn modelId="{B02D99BF-48B3-4D41-9B1E-EA0C04FE84BA}" type="presParOf" srcId="{54982EDE-BA38-419C-8C90-E7DF88B50825}" destId="{C15E22B3-3295-4532-9D6A-325D45E50C1C}" srcOrd="0" destOrd="0" presId="urn:microsoft.com/office/officeart/2005/8/layout/pyramid2"/>
    <dgm:cxn modelId="{1545D19F-1A0D-4071-845B-556143274822}" type="presParOf" srcId="{54982EDE-BA38-419C-8C90-E7DF88B50825}" destId="{E349127E-BD40-4FFD-98F7-AE53232D3317}" srcOrd="1" destOrd="0" presId="urn:microsoft.com/office/officeart/2005/8/layout/pyramid2"/>
    <dgm:cxn modelId="{38CE2747-69D1-41B0-8D19-C4E33A577C5D}" type="presParOf" srcId="{54982EDE-BA38-419C-8C90-E7DF88B50825}" destId="{585EDA03-E1D1-49E2-ABCC-D095A33C60CB}" srcOrd="2" destOrd="0" presId="urn:microsoft.com/office/officeart/2005/8/layout/pyramid2"/>
    <dgm:cxn modelId="{451F0A98-9F44-488B-A41C-61BDED4ED9BE}" type="presParOf" srcId="{54982EDE-BA38-419C-8C90-E7DF88B50825}" destId="{689CAA53-9D6E-44E6-B0D8-615A6D07FB5B}" srcOrd="3" destOrd="0" presId="urn:microsoft.com/office/officeart/2005/8/layout/pyramid2"/>
    <dgm:cxn modelId="{5F4150F1-468A-454C-92DE-9D6850FE0237}" type="presParOf" srcId="{54982EDE-BA38-419C-8C90-E7DF88B50825}" destId="{AA40EDB2-9616-491E-8997-90DC3C7C7F8E}" srcOrd="4" destOrd="0" presId="urn:microsoft.com/office/officeart/2005/8/layout/pyramid2"/>
    <dgm:cxn modelId="{5E889ABF-4F2E-487D-9A26-CD0719652032}" type="presParOf" srcId="{54982EDE-BA38-419C-8C90-E7DF88B50825}" destId="{9055E23A-F0BC-4AAF-9FF4-F780F02DFD21}" srcOrd="5" destOrd="0" presId="urn:microsoft.com/office/officeart/2005/8/layout/pyramid2"/>
    <dgm:cxn modelId="{8A0E47C6-DD74-4DCB-ACDA-C2709F93F874}" type="presParOf" srcId="{54982EDE-BA38-419C-8C90-E7DF88B50825}" destId="{6AFE05B7-991B-44DA-9843-39E3CC396A11}" srcOrd="6" destOrd="0" presId="urn:microsoft.com/office/officeart/2005/8/layout/pyramid2"/>
    <dgm:cxn modelId="{FFFC3AD8-917A-4994-99DF-BA3A7043C6D1}" type="presParOf" srcId="{54982EDE-BA38-419C-8C90-E7DF88B50825}" destId="{B370853F-B4C8-494E-B10D-01EDE232E07B}" srcOrd="7" destOrd="0" presId="urn:microsoft.com/office/officeart/2005/8/layout/pyramid2"/>
    <dgm:cxn modelId="{650E4E01-15EC-4459-BFF6-3283266C9408}" type="presParOf" srcId="{54982EDE-BA38-419C-8C90-E7DF88B50825}" destId="{40A06F75-CF71-4FF0-9476-F881F10B4C59}" srcOrd="8" destOrd="0" presId="urn:microsoft.com/office/officeart/2005/8/layout/pyramid2"/>
    <dgm:cxn modelId="{9CC57FEF-2F49-402A-AE37-CCBE987E1AB8}" type="presParOf" srcId="{54982EDE-BA38-419C-8C90-E7DF88B50825}" destId="{D5AAC021-0B13-4F18-8DC6-1FA6845FB348}" srcOrd="9" destOrd="0" presId="urn:microsoft.com/office/officeart/2005/8/layout/pyramid2"/>
    <dgm:cxn modelId="{A95885FD-209A-417C-A946-68EE19806FCC}" type="presParOf" srcId="{54982EDE-BA38-419C-8C90-E7DF88B50825}" destId="{0E6DB8B2-458A-4F73-AF77-E844E8685CD8}" srcOrd="10" destOrd="0" presId="urn:microsoft.com/office/officeart/2005/8/layout/pyramid2"/>
    <dgm:cxn modelId="{93E1C4E5-F203-4FB2-978A-6C559713E30B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 custT="1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hu-HU" sz="900" b="1" dirty="0" smtClean="0"/>
            <a:t>Liberal democracy</a:t>
          </a:r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 sz="900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 sz="900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hu-HU" sz="900" b="1" dirty="0" smtClean="0"/>
            <a:t>Patronal autocracy</a:t>
          </a:r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 sz="900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 sz="900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hu-HU" sz="900" b="1" dirty="0" smtClean="0"/>
            <a:t>Market-exploiting dictatorship</a:t>
          </a:r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 sz="900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 sz="900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hu-HU" sz="900" b="1" dirty="0" smtClean="0"/>
            <a:t>Patronal democracy</a:t>
          </a:r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 sz="900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 sz="900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hu-HU" sz="900" b="1" dirty="0" smtClean="0"/>
            <a:t>Communist dictatorship</a:t>
          </a:r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 sz="900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 sz="900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hu-HU" sz="900" b="1" dirty="0" err="1" smtClean="0"/>
            <a:t>Conservative</a:t>
          </a:r>
          <a:r>
            <a:rPr lang="hu-HU" sz="900" b="1" dirty="0" smtClean="0"/>
            <a:t> </a:t>
          </a:r>
          <a:r>
            <a:rPr lang="hu-HU" sz="900" b="1" dirty="0" err="1" smtClean="0"/>
            <a:t>autocracy</a:t>
          </a:r>
          <a:endParaRPr lang="hu-HU" sz="9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 sz="900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 sz="900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-709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37620" custLinFactNeighborX="63538" custLinFactNeighborY="348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70804" custScaleY="34224" custLinFactX="-44340" custLinFactY="-35769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92912" custScaleY="36545" custLinFactY="107339" custLinFactNeighborX="-38422" custLinFactNeighborY="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34181" custLinFactY="-150881" custLinFactNeighborX="-40608" custLinFactNeighborY="-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84729" custScaleY="35761" custLinFactY="-64009" custLinFactNeighborX="3865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33560" custLinFactX="-7409" custLinFactY="-100000" custLinFactNeighborX="-100000" custLinFactNeighborY="-19816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F792BBDB-5CC6-4EA5-8DF7-7FD9B49DE76E}" type="presOf" srcId="{D75FEE30-628B-4BCD-B8C9-2BF3180BA3C0}" destId="{F9260225-45E3-4E83-A7B5-93BF7662486D}" srcOrd="0" destOrd="0" presId="urn:microsoft.com/office/officeart/2005/8/layout/pyramid2"/>
    <dgm:cxn modelId="{9ED14001-EC2F-40D1-9712-CE1E7DDC8D13}" type="presOf" srcId="{70972A96-F39F-4054-A5D9-CCAC350AB6EA}" destId="{6AFE05B7-991B-44DA-9843-39E3CC396A11}" srcOrd="0" destOrd="0" presId="urn:microsoft.com/office/officeart/2005/8/layout/pyramid2"/>
    <dgm:cxn modelId="{8D9C679F-F5AE-4AB6-B59B-F1D203ED43F2}" type="presOf" srcId="{83210F28-54C2-4E50-BA91-C30C7F5A925A}" destId="{0E6DB8B2-458A-4F73-AF77-E844E8685CD8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744FC49E-E7FB-479E-A447-5340B680E1B7}" type="presOf" srcId="{497908DE-4C30-428A-A555-3A6C2F4ADF7D}" destId="{C15E22B3-3295-4532-9D6A-325D45E50C1C}" srcOrd="0" destOrd="0" presId="urn:microsoft.com/office/officeart/2005/8/layout/pyramid2"/>
    <dgm:cxn modelId="{142452ED-0389-4E23-A002-35A8832CEBFB}" type="presOf" srcId="{EA790760-0B03-448A-9F29-12DB28B7261E}" destId="{40A06F75-CF71-4FF0-9476-F881F10B4C59}" srcOrd="0" destOrd="0" presId="urn:microsoft.com/office/officeart/2005/8/layout/pyramid2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34BC54F1-DBD6-4794-A91F-EA8D426952B7}" type="presOf" srcId="{94EAB1EC-7FE9-40F9-8691-7534F2D2D13B}" destId="{AA40EDB2-9616-491E-8997-90DC3C7C7F8E}" srcOrd="0" destOrd="0" presId="urn:microsoft.com/office/officeart/2005/8/layout/pyramid2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9117839A-A977-4045-8522-607A07D87F97}" type="presOf" srcId="{3CA4390E-8AEC-4EA2-A3EC-8DD042504D56}" destId="{585EDA03-E1D1-49E2-ABCC-D095A33C60CB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77E62BE2-AA2A-4DF2-B0E3-E3AC79791E80}" type="presParOf" srcId="{F9260225-45E3-4E83-A7B5-93BF7662486D}" destId="{2CAB7AE0-F53F-477F-8596-08683A702DA4}" srcOrd="0" destOrd="0" presId="urn:microsoft.com/office/officeart/2005/8/layout/pyramid2"/>
    <dgm:cxn modelId="{0D0E236E-33F2-4E46-BC98-4CF5BA986D5F}" type="presParOf" srcId="{F9260225-45E3-4E83-A7B5-93BF7662486D}" destId="{54982EDE-BA38-419C-8C90-E7DF88B50825}" srcOrd="1" destOrd="0" presId="urn:microsoft.com/office/officeart/2005/8/layout/pyramid2"/>
    <dgm:cxn modelId="{A789CCB7-4747-4286-ADA3-88C2849748A0}" type="presParOf" srcId="{54982EDE-BA38-419C-8C90-E7DF88B50825}" destId="{C15E22B3-3295-4532-9D6A-325D45E50C1C}" srcOrd="0" destOrd="0" presId="urn:microsoft.com/office/officeart/2005/8/layout/pyramid2"/>
    <dgm:cxn modelId="{7461CB74-F02E-4AD5-B1F0-D6BF3DC02468}" type="presParOf" srcId="{54982EDE-BA38-419C-8C90-E7DF88B50825}" destId="{E349127E-BD40-4FFD-98F7-AE53232D3317}" srcOrd="1" destOrd="0" presId="urn:microsoft.com/office/officeart/2005/8/layout/pyramid2"/>
    <dgm:cxn modelId="{A6D17191-BD62-4409-999D-6350C2AAE88A}" type="presParOf" srcId="{54982EDE-BA38-419C-8C90-E7DF88B50825}" destId="{585EDA03-E1D1-49E2-ABCC-D095A33C60CB}" srcOrd="2" destOrd="0" presId="urn:microsoft.com/office/officeart/2005/8/layout/pyramid2"/>
    <dgm:cxn modelId="{F1A77CED-F529-4B30-95DA-53BA2D70BDB1}" type="presParOf" srcId="{54982EDE-BA38-419C-8C90-E7DF88B50825}" destId="{689CAA53-9D6E-44E6-B0D8-615A6D07FB5B}" srcOrd="3" destOrd="0" presId="urn:microsoft.com/office/officeart/2005/8/layout/pyramid2"/>
    <dgm:cxn modelId="{29CB3C32-B3D0-4700-977B-06C1BFC23A84}" type="presParOf" srcId="{54982EDE-BA38-419C-8C90-E7DF88B50825}" destId="{AA40EDB2-9616-491E-8997-90DC3C7C7F8E}" srcOrd="4" destOrd="0" presId="urn:microsoft.com/office/officeart/2005/8/layout/pyramid2"/>
    <dgm:cxn modelId="{70CB4487-1A71-4358-89CA-32E1663E5DBE}" type="presParOf" srcId="{54982EDE-BA38-419C-8C90-E7DF88B50825}" destId="{9055E23A-F0BC-4AAF-9FF4-F780F02DFD21}" srcOrd="5" destOrd="0" presId="urn:microsoft.com/office/officeart/2005/8/layout/pyramid2"/>
    <dgm:cxn modelId="{16D717EA-E657-4CFE-9CA9-08FEA7C29235}" type="presParOf" srcId="{54982EDE-BA38-419C-8C90-E7DF88B50825}" destId="{6AFE05B7-991B-44DA-9843-39E3CC396A11}" srcOrd="6" destOrd="0" presId="urn:microsoft.com/office/officeart/2005/8/layout/pyramid2"/>
    <dgm:cxn modelId="{BE0A42EB-084D-4E1E-B9D0-06DDFC494C38}" type="presParOf" srcId="{54982EDE-BA38-419C-8C90-E7DF88B50825}" destId="{B370853F-B4C8-494E-B10D-01EDE232E07B}" srcOrd="7" destOrd="0" presId="urn:microsoft.com/office/officeart/2005/8/layout/pyramid2"/>
    <dgm:cxn modelId="{0645DAB1-9DCB-4423-8F0F-A3DE93908353}" type="presParOf" srcId="{54982EDE-BA38-419C-8C90-E7DF88B50825}" destId="{40A06F75-CF71-4FF0-9476-F881F10B4C59}" srcOrd="8" destOrd="0" presId="urn:microsoft.com/office/officeart/2005/8/layout/pyramid2"/>
    <dgm:cxn modelId="{7147F520-0B4D-4308-BD97-95D42986981C}" type="presParOf" srcId="{54982EDE-BA38-419C-8C90-E7DF88B50825}" destId="{D5AAC021-0B13-4F18-8DC6-1FA6845FB348}" srcOrd="9" destOrd="0" presId="urn:microsoft.com/office/officeart/2005/8/layout/pyramid2"/>
    <dgm:cxn modelId="{D8794859-0D92-4960-9C61-8FA80587F0A5}" type="presParOf" srcId="{54982EDE-BA38-419C-8C90-E7DF88B50825}" destId="{0E6DB8B2-458A-4F73-AF77-E844E8685CD8}" srcOrd="10" destOrd="0" presId="urn:microsoft.com/office/officeart/2005/8/layout/pyramid2"/>
    <dgm:cxn modelId="{DA13D786-9281-47DD-AD6B-74BDD4420672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 custT="1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hu-HU" sz="1200" b="1" dirty="0" smtClean="0"/>
            <a:t>Liberal democracy</a:t>
          </a:r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hu-HU" sz="1200" b="1" dirty="0" smtClean="0"/>
            <a:t>Patronal autocracy</a:t>
          </a:r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hu-HU" sz="1200" b="1" dirty="0" smtClean="0"/>
            <a:t>Market-exploiting dictatorship</a:t>
          </a:r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hu-HU" sz="1200" b="1" dirty="0" smtClean="0"/>
            <a:t>Patronal democracy</a:t>
          </a:r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hu-HU" sz="1200" b="1" dirty="0" smtClean="0"/>
            <a:t>Communist dictatorship</a:t>
          </a:r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hu-HU" sz="1200" b="1" dirty="0" err="1" smtClean="0"/>
            <a:t>Conservative</a:t>
          </a:r>
          <a:r>
            <a:rPr lang="hu-HU" sz="1200" b="1" dirty="0" smtClean="0"/>
            <a:t> </a:t>
          </a:r>
          <a:r>
            <a:rPr lang="hu-HU" sz="1200" b="1" dirty="0" err="1" smtClean="0"/>
            <a:t>autocracy</a:t>
          </a:r>
          <a:endParaRPr lang="hu-HU" sz="12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-709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37620" custLinFactNeighborX="63538" custLinFactNeighborY="348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70804" custScaleY="34224" custLinFactX="-44340" custLinFactY="-35769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92912" custScaleY="36545" custLinFactY="107339" custLinFactNeighborX="-38422" custLinFactNeighborY="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34181" custLinFactY="-150881" custLinFactNeighborX="-40608" custLinFactNeighborY="-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84729" custScaleY="35761" custLinFactY="-64009" custLinFactNeighborX="3865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33560" custLinFactX="-7409" custLinFactY="-100000" custLinFactNeighborX="-100000" custLinFactNeighborY="-19816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C5482830-B582-43E9-A911-33EA7E751836}" type="presOf" srcId="{94EAB1EC-7FE9-40F9-8691-7534F2D2D13B}" destId="{AA40EDB2-9616-491E-8997-90DC3C7C7F8E}" srcOrd="0" destOrd="0" presId="urn:microsoft.com/office/officeart/2005/8/layout/pyramid2"/>
    <dgm:cxn modelId="{36293F95-A5F1-46A0-9874-080B0271DC4D}" type="presOf" srcId="{83210F28-54C2-4E50-BA91-C30C7F5A925A}" destId="{0E6DB8B2-458A-4F73-AF77-E844E8685CD8}" srcOrd="0" destOrd="0" presId="urn:microsoft.com/office/officeart/2005/8/layout/pyramid2"/>
    <dgm:cxn modelId="{66770E55-FB08-4D2B-AB06-145D832A5D42}" type="presOf" srcId="{D75FEE30-628B-4BCD-B8C9-2BF3180BA3C0}" destId="{F9260225-45E3-4E83-A7B5-93BF7662486D}" srcOrd="0" destOrd="0" presId="urn:microsoft.com/office/officeart/2005/8/layout/pyramid2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1F4CEDB6-9B61-45FA-AF2C-EC2190C56E8E}" type="presOf" srcId="{497908DE-4C30-428A-A555-3A6C2F4ADF7D}" destId="{C15E22B3-3295-4532-9D6A-325D45E50C1C}" srcOrd="0" destOrd="0" presId="urn:microsoft.com/office/officeart/2005/8/layout/pyramid2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E256B78E-81DB-4DF5-8C36-DB4BF308AB76}" type="presOf" srcId="{70972A96-F39F-4054-A5D9-CCAC350AB6EA}" destId="{6AFE05B7-991B-44DA-9843-39E3CC396A11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4E89CF8F-E4B4-42D8-A0F8-E1719EC30F2B}" type="presOf" srcId="{EA790760-0B03-448A-9F29-12DB28B7261E}" destId="{40A06F75-CF71-4FF0-9476-F881F10B4C59}" srcOrd="0" destOrd="0" presId="urn:microsoft.com/office/officeart/2005/8/layout/pyramid2"/>
    <dgm:cxn modelId="{C8EE6CAE-FB86-46DB-8665-06D696ADFAAD}" type="presOf" srcId="{3CA4390E-8AEC-4EA2-A3EC-8DD042504D56}" destId="{585EDA03-E1D1-49E2-ABCC-D095A33C60CB}" srcOrd="0" destOrd="0" presId="urn:microsoft.com/office/officeart/2005/8/layout/pyramid2"/>
    <dgm:cxn modelId="{6A7FBCF0-CDAB-495A-B7A9-A84E1C906289}" type="presParOf" srcId="{F9260225-45E3-4E83-A7B5-93BF7662486D}" destId="{2CAB7AE0-F53F-477F-8596-08683A702DA4}" srcOrd="0" destOrd="0" presId="urn:microsoft.com/office/officeart/2005/8/layout/pyramid2"/>
    <dgm:cxn modelId="{0E806760-A95E-474B-A0F9-D8015C80D68C}" type="presParOf" srcId="{F9260225-45E3-4E83-A7B5-93BF7662486D}" destId="{54982EDE-BA38-419C-8C90-E7DF88B50825}" srcOrd="1" destOrd="0" presId="urn:microsoft.com/office/officeart/2005/8/layout/pyramid2"/>
    <dgm:cxn modelId="{4BD3AE5F-CBA8-4094-BFE8-86EF92F9FDB3}" type="presParOf" srcId="{54982EDE-BA38-419C-8C90-E7DF88B50825}" destId="{C15E22B3-3295-4532-9D6A-325D45E50C1C}" srcOrd="0" destOrd="0" presId="urn:microsoft.com/office/officeart/2005/8/layout/pyramid2"/>
    <dgm:cxn modelId="{4D53A8F9-7065-46D9-9D03-19ACD4CEAD8F}" type="presParOf" srcId="{54982EDE-BA38-419C-8C90-E7DF88B50825}" destId="{E349127E-BD40-4FFD-98F7-AE53232D3317}" srcOrd="1" destOrd="0" presId="urn:microsoft.com/office/officeart/2005/8/layout/pyramid2"/>
    <dgm:cxn modelId="{1F899668-31A6-4008-B93E-08F6FFE8AA9B}" type="presParOf" srcId="{54982EDE-BA38-419C-8C90-E7DF88B50825}" destId="{585EDA03-E1D1-49E2-ABCC-D095A33C60CB}" srcOrd="2" destOrd="0" presId="urn:microsoft.com/office/officeart/2005/8/layout/pyramid2"/>
    <dgm:cxn modelId="{E44D5408-AAF6-4510-9FCB-0361FD4BBC72}" type="presParOf" srcId="{54982EDE-BA38-419C-8C90-E7DF88B50825}" destId="{689CAA53-9D6E-44E6-B0D8-615A6D07FB5B}" srcOrd="3" destOrd="0" presId="urn:microsoft.com/office/officeart/2005/8/layout/pyramid2"/>
    <dgm:cxn modelId="{2C1708E9-D6F6-4A56-A9C7-0558B8D7F899}" type="presParOf" srcId="{54982EDE-BA38-419C-8C90-E7DF88B50825}" destId="{AA40EDB2-9616-491E-8997-90DC3C7C7F8E}" srcOrd="4" destOrd="0" presId="urn:microsoft.com/office/officeart/2005/8/layout/pyramid2"/>
    <dgm:cxn modelId="{779EE61F-EEF6-4A9C-9D9A-683D87DFFFB0}" type="presParOf" srcId="{54982EDE-BA38-419C-8C90-E7DF88B50825}" destId="{9055E23A-F0BC-4AAF-9FF4-F780F02DFD21}" srcOrd="5" destOrd="0" presId="urn:microsoft.com/office/officeart/2005/8/layout/pyramid2"/>
    <dgm:cxn modelId="{506D20A5-2331-4D90-9779-C6C21785C5FD}" type="presParOf" srcId="{54982EDE-BA38-419C-8C90-E7DF88B50825}" destId="{6AFE05B7-991B-44DA-9843-39E3CC396A11}" srcOrd="6" destOrd="0" presId="urn:microsoft.com/office/officeart/2005/8/layout/pyramid2"/>
    <dgm:cxn modelId="{8B302402-CA8F-4662-9925-8B6F06B4EE9A}" type="presParOf" srcId="{54982EDE-BA38-419C-8C90-E7DF88B50825}" destId="{B370853F-B4C8-494E-B10D-01EDE232E07B}" srcOrd="7" destOrd="0" presId="urn:microsoft.com/office/officeart/2005/8/layout/pyramid2"/>
    <dgm:cxn modelId="{99F66B42-C018-4E42-A206-8F977735467D}" type="presParOf" srcId="{54982EDE-BA38-419C-8C90-E7DF88B50825}" destId="{40A06F75-CF71-4FF0-9476-F881F10B4C59}" srcOrd="8" destOrd="0" presId="urn:microsoft.com/office/officeart/2005/8/layout/pyramid2"/>
    <dgm:cxn modelId="{DFB7F7DD-8C43-456A-9C3A-9430C66126B1}" type="presParOf" srcId="{54982EDE-BA38-419C-8C90-E7DF88B50825}" destId="{D5AAC021-0B13-4F18-8DC6-1FA6845FB348}" srcOrd="9" destOrd="0" presId="urn:microsoft.com/office/officeart/2005/8/layout/pyramid2"/>
    <dgm:cxn modelId="{FD143A33-6504-40B6-A220-675202F84F64}" type="presParOf" srcId="{54982EDE-BA38-419C-8C90-E7DF88B50825}" destId="{0E6DB8B2-458A-4F73-AF77-E844E8685CD8}" srcOrd="10" destOrd="0" presId="urn:microsoft.com/office/officeart/2005/8/layout/pyramid2"/>
    <dgm:cxn modelId="{C94E96A1-CA5B-4C00-A558-2BFAEC969D4D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 custT="1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hu-HU" sz="1200" b="1" dirty="0" smtClean="0"/>
            <a:t>Liberal democracy</a:t>
          </a:r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hu-HU" sz="1200" b="1" dirty="0" smtClean="0"/>
            <a:t>Patronal autocracy</a:t>
          </a:r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hu-HU" sz="1200" b="1" dirty="0" smtClean="0"/>
            <a:t>Market-exploiting dictatorship</a:t>
          </a:r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hu-HU" sz="1200" b="1" dirty="0" smtClean="0"/>
            <a:t>Patronal democracy</a:t>
          </a:r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hu-HU" sz="1200" b="1" dirty="0" smtClean="0"/>
            <a:t>Communist dictatorship</a:t>
          </a:r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hu-HU" sz="1200" b="1" dirty="0" err="1" smtClean="0"/>
            <a:t>Conservative</a:t>
          </a:r>
          <a:r>
            <a:rPr lang="hu-HU" sz="1200" b="1" dirty="0" smtClean="0"/>
            <a:t> </a:t>
          </a:r>
          <a:r>
            <a:rPr lang="hu-HU" sz="1200" b="1" dirty="0" err="1" smtClean="0"/>
            <a:t>autocracy</a:t>
          </a:r>
          <a:endParaRPr lang="hu-HU" sz="12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-709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37620" custLinFactNeighborX="63538" custLinFactNeighborY="348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70804" custScaleY="34224" custLinFactX="-44340" custLinFactY="-35769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92912" custScaleY="36545" custLinFactY="107339" custLinFactNeighborX="-38422" custLinFactNeighborY="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34181" custLinFactY="-150881" custLinFactNeighborX="-40608" custLinFactNeighborY="-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84729" custScaleY="35761" custLinFactY="-64009" custLinFactNeighborX="3865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33560" custLinFactX="-7409" custLinFactY="-100000" custLinFactNeighborX="-100000" custLinFactNeighborY="-19816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1FBEA4CD-DC91-4AC6-80A8-CACAB1EE5115}" type="presOf" srcId="{94EAB1EC-7FE9-40F9-8691-7534F2D2D13B}" destId="{AA40EDB2-9616-491E-8997-90DC3C7C7F8E}" srcOrd="0" destOrd="0" presId="urn:microsoft.com/office/officeart/2005/8/layout/pyramid2"/>
    <dgm:cxn modelId="{39C057D4-7644-4117-A665-283DAE4D73B0}" type="presOf" srcId="{EA790760-0B03-448A-9F29-12DB28B7261E}" destId="{40A06F75-CF71-4FF0-9476-F881F10B4C59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BE781365-F477-489B-A712-E65941D847AC}" type="presOf" srcId="{497908DE-4C30-428A-A555-3A6C2F4ADF7D}" destId="{C15E22B3-3295-4532-9D6A-325D45E50C1C}" srcOrd="0" destOrd="0" presId="urn:microsoft.com/office/officeart/2005/8/layout/pyramid2"/>
    <dgm:cxn modelId="{E7A3F416-A6FF-48B8-A5C8-50EEA70C5B98}" type="presOf" srcId="{D75FEE30-628B-4BCD-B8C9-2BF3180BA3C0}" destId="{F9260225-45E3-4E83-A7B5-93BF7662486D}" srcOrd="0" destOrd="0" presId="urn:microsoft.com/office/officeart/2005/8/layout/pyramid2"/>
    <dgm:cxn modelId="{471680C2-BBA1-4E52-B369-3E6C965A0537}" type="presOf" srcId="{3CA4390E-8AEC-4EA2-A3EC-8DD042504D56}" destId="{585EDA03-E1D1-49E2-ABCC-D095A33C60CB}" srcOrd="0" destOrd="0" presId="urn:microsoft.com/office/officeart/2005/8/layout/pyramid2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A7D008F6-DEA5-4312-9A97-D9E6102AF15F}" type="presOf" srcId="{70972A96-F39F-4054-A5D9-CCAC350AB6EA}" destId="{6AFE05B7-991B-44DA-9843-39E3CC396A11}" srcOrd="0" destOrd="0" presId="urn:microsoft.com/office/officeart/2005/8/layout/pyramid2"/>
    <dgm:cxn modelId="{6351C218-30E5-4184-9BE7-20EBB637BF4C}" type="presOf" srcId="{83210F28-54C2-4E50-BA91-C30C7F5A925A}" destId="{0E6DB8B2-458A-4F73-AF77-E844E8685CD8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16AADFCE-CF84-42DB-95BF-C21ADFFCC147}" type="presParOf" srcId="{F9260225-45E3-4E83-A7B5-93BF7662486D}" destId="{2CAB7AE0-F53F-477F-8596-08683A702DA4}" srcOrd="0" destOrd="0" presId="urn:microsoft.com/office/officeart/2005/8/layout/pyramid2"/>
    <dgm:cxn modelId="{56E2C392-9DFC-41B5-8712-6561FD770CC5}" type="presParOf" srcId="{F9260225-45E3-4E83-A7B5-93BF7662486D}" destId="{54982EDE-BA38-419C-8C90-E7DF88B50825}" srcOrd="1" destOrd="0" presId="urn:microsoft.com/office/officeart/2005/8/layout/pyramid2"/>
    <dgm:cxn modelId="{F1037F27-2B05-42DB-8E13-46027A81E229}" type="presParOf" srcId="{54982EDE-BA38-419C-8C90-E7DF88B50825}" destId="{C15E22B3-3295-4532-9D6A-325D45E50C1C}" srcOrd="0" destOrd="0" presId="urn:microsoft.com/office/officeart/2005/8/layout/pyramid2"/>
    <dgm:cxn modelId="{F9914D75-004E-402F-BC9E-81D522F57B09}" type="presParOf" srcId="{54982EDE-BA38-419C-8C90-E7DF88B50825}" destId="{E349127E-BD40-4FFD-98F7-AE53232D3317}" srcOrd="1" destOrd="0" presId="urn:microsoft.com/office/officeart/2005/8/layout/pyramid2"/>
    <dgm:cxn modelId="{FA0D9B97-0FB0-43BB-8C92-0BFE7EE0D382}" type="presParOf" srcId="{54982EDE-BA38-419C-8C90-E7DF88B50825}" destId="{585EDA03-E1D1-49E2-ABCC-D095A33C60CB}" srcOrd="2" destOrd="0" presId="urn:microsoft.com/office/officeart/2005/8/layout/pyramid2"/>
    <dgm:cxn modelId="{CB12D10F-8BAD-42ED-881C-6ABD3F403F8B}" type="presParOf" srcId="{54982EDE-BA38-419C-8C90-E7DF88B50825}" destId="{689CAA53-9D6E-44E6-B0D8-615A6D07FB5B}" srcOrd="3" destOrd="0" presId="urn:microsoft.com/office/officeart/2005/8/layout/pyramid2"/>
    <dgm:cxn modelId="{ADA74CA1-7879-4163-9275-5137B4ABBB01}" type="presParOf" srcId="{54982EDE-BA38-419C-8C90-E7DF88B50825}" destId="{AA40EDB2-9616-491E-8997-90DC3C7C7F8E}" srcOrd="4" destOrd="0" presId="urn:microsoft.com/office/officeart/2005/8/layout/pyramid2"/>
    <dgm:cxn modelId="{E6F2AF87-629A-453B-9E74-142B45FD6E74}" type="presParOf" srcId="{54982EDE-BA38-419C-8C90-E7DF88B50825}" destId="{9055E23A-F0BC-4AAF-9FF4-F780F02DFD21}" srcOrd="5" destOrd="0" presId="urn:microsoft.com/office/officeart/2005/8/layout/pyramid2"/>
    <dgm:cxn modelId="{15620547-8BCE-44A4-82B2-AAD6A4645E84}" type="presParOf" srcId="{54982EDE-BA38-419C-8C90-E7DF88B50825}" destId="{6AFE05B7-991B-44DA-9843-39E3CC396A11}" srcOrd="6" destOrd="0" presId="urn:microsoft.com/office/officeart/2005/8/layout/pyramid2"/>
    <dgm:cxn modelId="{850CC490-5083-4C8C-9352-6C3BB9AD7634}" type="presParOf" srcId="{54982EDE-BA38-419C-8C90-E7DF88B50825}" destId="{B370853F-B4C8-494E-B10D-01EDE232E07B}" srcOrd="7" destOrd="0" presId="urn:microsoft.com/office/officeart/2005/8/layout/pyramid2"/>
    <dgm:cxn modelId="{D1E0A636-1149-4915-A616-7D905176F803}" type="presParOf" srcId="{54982EDE-BA38-419C-8C90-E7DF88B50825}" destId="{40A06F75-CF71-4FF0-9476-F881F10B4C59}" srcOrd="8" destOrd="0" presId="urn:microsoft.com/office/officeart/2005/8/layout/pyramid2"/>
    <dgm:cxn modelId="{1D3584D2-9F64-4F8C-8F6A-BE80B2465073}" type="presParOf" srcId="{54982EDE-BA38-419C-8C90-E7DF88B50825}" destId="{D5AAC021-0B13-4F18-8DC6-1FA6845FB348}" srcOrd="9" destOrd="0" presId="urn:microsoft.com/office/officeart/2005/8/layout/pyramid2"/>
    <dgm:cxn modelId="{6CB32001-5B62-41B3-BF59-98767A8FC3C5}" type="presParOf" srcId="{54982EDE-BA38-419C-8C90-E7DF88B50825}" destId="{0E6DB8B2-458A-4F73-AF77-E844E8685CD8}" srcOrd="10" destOrd="0" presId="urn:microsoft.com/office/officeart/2005/8/layout/pyramid2"/>
    <dgm:cxn modelId="{098DC705-5BFF-42CD-97AB-21CB7ACBC289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2294560" y="514829"/>
          <a:ext cx="3652156" cy="2615614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6048659" y="432049"/>
          <a:ext cx="1771120" cy="44514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Communist dictatorship</a:t>
          </a:r>
        </a:p>
      </dsp:txBody>
      <dsp:txXfrm>
        <a:off x="6070389" y="453779"/>
        <a:ext cx="1727660" cy="401684"/>
      </dsp:txXfrm>
    </dsp:sp>
    <dsp:sp modelId="{585EDA03-E1D1-49E2-ABCC-D095A33C60CB}">
      <dsp:nvSpPr>
        <dsp:cNvPr id="0" name=""/>
        <dsp:cNvSpPr/>
      </dsp:nvSpPr>
      <dsp:spPr>
        <a:xfrm>
          <a:off x="216025" y="448796"/>
          <a:ext cx="1955257" cy="404960"/>
        </a:xfrm>
        <a:prstGeom prst="round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Liberal democracy</a:t>
          </a:r>
        </a:p>
      </dsp:txBody>
      <dsp:txXfrm>
        <a:off x="235794" y="468565"/>
        <a:ext cx="1915719" cy="365422"/>
      </dsp:txXfrm>
    </dsp:sp>
    <dsp:sp modelId="{AA40EDB2-9616-491E-8997-90DC3C7C7F8E}">
      <dsp:nvSpPr>
        <dsp:cNvPr id="0" name=""/>
        <dsp:cNvSpPr/>
      </dsp:nvSpPr>
      <dsp:spPr>
        <a:xfrm>
          <a:off x="2835701" y="3138738"/>
          <a:ext cx="2565771" cy="4324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Patronal autocracy</a:t>
          </a:r>
        </a:p>
      </dsp:txBody>
      <dsp:txXfrm>
        <a:off x="2856810" y="3159847"/>
        <a:ext cx="2523553" cy="390206"/>
      </dsp:txXfrm>
    </dsp:sp>
    <dsp:sp modelId="{6AFE05B7-991B-44DA-9843-39E3CC396A11}">
      <dsp:nvSpPr>
        <dsp:cNvPr id="0" name=""/>
        <dsp:cNvSpPr/>
      </dsp:nvSpPr>
      <dsp:spPr>
        <a:xfrm>
          <a:off x="3172853" y="72009"/>
          <a:ext cx="1770733" cy="4044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err="1" smtClean="0"/>
            <a:t>Conservative</a:t>
          </a:r>
          <a:r>
            <a:rPr lang="hu-HU" sz="1200" b="1" kern="1200" dirty="0" smtClean="0"/>
            <a:t> </a:t>
          </a:r>
          <a:r>
            <a:rPr lang="hu-HU" sz="1200" b="1" kern="1200" dirty="0" err="1" smtClean="0"/>
            <a:t>autocracy</a:t>
          </a:r>
          <a:endParaRPr lang="hu-HU" sz="1200" b="1" kern="1200" dirty="0"/>
        </a:p>
      </dsp:txBody>
      <dsp:txXfrm>
        <a:off x="3192597" y="91753"/>
        <a:ext cx="1731245" cy="364964"/>
      </dsp:txXfrm>
    </dsp:sp>
    <dsp:sp modelId="{40A06F75-CF71-4FF0-9476-F881F10B4C59}">
      <dsp:nvSpPr>
        <dsp:cNvPr id="0" name=""/>
        <dsp:cNvSpPr/>
      </dsp:nvSpPr>
      <dsp:spPr>
        <a:xfrm>
          <a:off x="5077036" y="1800204"/>
          <a:ext cx="2339797" cy="42314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Market-exploiting dictatorship</a:t>
          </a:r>
        </a:p>
      </dsp:txBody>
      <dsp:txXfrm>
        <a:off x="5097692" y="1820860"/>
        <a:ext cx="2298485" cy="381835"/>
      </dsp:txXfrm>
    </dsp:sp>
    <dsp:sp modelId="{0E6DB8B2-458A-4F73-AF77-E844E8685CD8}">
      <dsp:nvSpPr>
        <dsp:cNvPr id="0" name=""/>
        <dsp:cNvSpPr/>
      </dsp:nvSpPr>
      <dsp:spPr>
        <a:xfrm>
          <a:off x="1323527" y="1800200"/>
          <a:ext cx="1779956" cy="39710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Patronal democracy</a:t>
          </a:r>
        </a:p>
      </dsp:txBody>
      <dsp:txXfrm>
        <a:off x="1342912" y="1819585"/>
        <a:ext cx="1741186" cy="35833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2294560" y="514829"/>
          <a:ext cx="3652156" cy="2615614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6048659" y="432049"/>
          <a:ext cx="1771120" cy="44514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Communist dictatorship</a:t>
          </a:r>
        </a:p>
      </dsp:txBody>
      <dsp:txXfrm>
        <a:off x="6070389" y="453779"/>
        <a:ext cx="1727660" cy="401684"/>
      </dsp:txXfrm>
    </dsp:sp>
    <dsp:sp modelId="{585EDA03-E1D1-49E2-ABCC-D095A33C60CB}">
      <dsp:nvSpPr>
        <dsp:cNvPr id="0" name=""/>
        <dsp:cNvSpPr/>
      </dsp:nvSpPr>
      <dsp:spPr>
        <a:xfrm>
          <a:off x="216025" y="448796"/>
          <a:ext cx="1955257" cy="404960"/>
        </a:xfrm>
        <a:prstGeom prst="round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Liberal democracy</a:t>
          </a:r>
        </a:p>
      </dsp:txBody>
      <dsp:txXfrm>
        <a:off x="235794" y="468565"/>
        <a:ext cx="1915719" cy="365422"/>
      </dsp:txXfrm>
    </dsp:sp>
    <dsp:sp modelId="{AA40EDB2-9616-491E-8997-90DC3C7C7F8E}">
      <dsp:nvSpPr>
        <dsp:cNvPr id="0" name=""/>
        <dsp:cNvSpPr/>
      </dsp:nvSpPr>
      <dsp:spPr>
        <a:xfrm>
          <a:off x="2835701" y="3138738"/>
          <a:ext cx="2565771" cy="4324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Patronal autocracy</a:t>
          </a:r>
        </a:p>
      </dsp:txBody>
      <dsp:txXfrm>
        <a:off x="2856810" y="3159847"/>
        <a:ext cx="2523553" cy="390206"/>
      </dsp:txXfrm>
    </dsp:sp>
    <dsp:sp modelId="{6AFE05B7-991B-44DA-9843-39E3CC396A11}">
      <dsp:nvSpPr>
        <dsp:cNvPr id="0" name=""/>
        <dsp:cNvSpPr/>
      </dsp:nvSpPr>
      <dsp:spPr>
        <a:xfrm>
          <a:off x="3172853" y="72009"/>
          <a:ext cx="1770733" cy="4044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err="1" smtClean="0"/>
            <a:t>Conservative</a:t>
          </a:r>
          <a:r>
            <a:rPr lang="hu-HU" sz="1200" b="1" kern="1200" dirty="0" smtClean="0"/>
            <a:t> </a:t>
          </a:r>
          <a:r>
            <a:rPr lang="hu-HU" sz="1200" b="1" kern="1200" dirty="0" err="1" smtClean="0"/>
            <a:t>autocracy</a:t>
          </a:r>
          <a:endParaRPr lang="hu-HU" sz="1200" b="1" kern="1200" dirty="0"/>
        </a:p>
      </dsp:txBody>
      <dsp:txXfrm>
        <a:off x="3192597" y="91753"/>
        <a:ext cx="1731245" cy="364964"/>
      </dsp:txXfrm>
    </dsp:sp>
    <dsp:sp modelId="{40A06F75-CF71-4FF0-9476-F881F10B4C59}">
      <dsp:nvSpPr>
        <dsp:cNvPr id="0" name=""/>
        <dsp:cNvSpPr/>
      </dsp:nvSpPr>
      <dsp:spPr>
        <a:xfrm>
          <a:off x="5077036" y="1800204"/>
          <a:ext cx="2339797" cy="42314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Market-exploiting dictatorship</a:t>
          </a:r>
        </a:p>
      </dsp:txBody>
      <dsp:txXfrm>
        <a:off x="5097692" y="1820860"/>
        <a:ext cx="2298485" cy="381835"/>
      </dsp:txXfrm>
    </dsp:sp>
    <dsp:sp modelId="{0E6DB8B2-458A-4F73-AF77-E844E8685CD8}">
      <dsp:nvSpPr>
        <dsp:cNvPr id="0" name=""/>
        <dsp:cNvSpPr/>
      </dsp:nvSpPr>
      <dsp:spPr>
        <a:xfrm>
          <a:off x="1323527" y="1800200"/>
          <a:ext cx="1779956" cy="39710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Patronal democracy</a:t>
          </a:r>
        </a:p>
      </dsp:txBody>
      <dsp:txXfrm>
        <a:off x="1342912" y="1819585"/>
        <a:ext cx="1741186" cy="358334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2294560" y="514829"/>
          <a:ext cx="3652156" cy="2615614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6048659" y="432049"/>
          <a:ext cx="1771120" cy="44514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Communist dictatorship</a:t>
          </a:r>
        </a:p>
      </dsp:txBody>
      <dsp:txXfrm>
        <a:off x="6070389" y="453779"/>
        <a:ext cx="1727660" cy="401684"/>
      </dsp:txXfrm>
    </dsp:sp>
    <dsp:sp modelId="{585EDA03-E1D1-49E2-ABCC-D095A33C60CB}">
      <dsp:nvSpPr>
        <dsp:cNvPr id="0" name=""/>
        <dsp:cNvSpPr/>
      </dsp:nvSpPr>
      <dsp:spPr>
        <a:xfrm>
          <a:off x="216025" y="448796"/>
          <a:ext cx="1955257" cy="404960"/>
        </a:xfrm>
        <a:prstGeom prst="round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Liberal democracy</a:t>
          </a:r>
        </a:p>
      </dsp:txBody>
      <dsp:txXfrm>
        <a:off x="235794" y="468565"/>
        <a:ext cx="1915719" cy="365422"/>
      </dsp:txXfrm>
    </dsp:sp>
    <dsp:sp modelId="{AA40EDB2-9616-491E-8997-90DC3C7C7F8E}">
      <dsp:nvSpPr>
        <dsp:cNvPr id="0" name=""/>
        <dsp:cNvSpPr/>
      </dsp:nvSpPr>
      <dsp:spPr>
        <a:xfrm>
          <a:off x="2835701" y="3138738"/>
          <a:ext cx="2565771" cy="4324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Patronal autocracy</a:t>
          </a:r>
        </a:p>
      </dsp:txBody>
      <dsp:txXfrm>
        <a:off x="2856810" y="3159847"/>
        <a:ext cx="2523553" cy="390206"/>
      </dsp:txXfrm>
    </dsp:sp>
    <dsp:sp modelId="{6AFE05B7-991B-44DA-9843-39E3CC396A11}">
      <dsp:nvSpPr>
        <dsp:cNvPr id="0" name=""/>
        <dsp:cNvSpPr/>
      </dsp:nvSpPr>
      <dsp:spPr>
        <a:xfrm>
          <a:off x="3172853" y="72009"/>
          <a:ext cx="1770733" cy="4044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err="1" smtClean="0"/>
            <a:t>Conservative</a:t>
          </a:r>
          <a:r>
            <a:rPr lang="hu-HU" sz="1200" b="1" kern="1200" dirty="0" smtClean="0"/>
            <a:t> </a:t>
          </a:r>
          <a:r>
            <a:rPr lang="hu-HU" sz="1200" b="1" kern="1200" dirty="0" err="1" smtClean="0"/>
            <a:t>autocracy</a:t>
          </a:r>
          <a:endParaRPr lang="hu-HU" sz="1200" b="1" kern="1200" dirty="0"/>
        </a:p>
      </dsp:txBody>
      <dsp:txXfrm>
        <a:off x="3192597" y="91753"/>
        <a:ext cx="1731245" cy="364964"/>
      </dsp:txXfrm>
    </dsp:sp>
    <dsp:sp modelId="{40A06F75-CF71-4FF0-9476-F881F10B4C59}">
      <dsp:nvSpPr>
        <dsp:cNvPr id="0" name=""/>
        <dsp:cNvSpPr/>
      </dsp:nvSpPr>
      <dsp:spPr>
        <a:xfrm>
          <a:off x="5077036" y="1800204"/>
          <a:ext cx="2339797" cy="42314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Market-exploiting dictatorship</a:t>
          </a:r>
        </a:p>
      </dsp:txBody>
      <dsp:txXfrm>
        <a:off x="5097692" y="1820860"/>
        <a:ext cx="2298485" cy="381835"/>
      </dsp:txXfrm>
    </dsp:sp>
    <dsp:sp modelId="{0E6DB8B2-458A-4F73-AF77-E844E8685CD8}">
      <dsp:nvSpPr>
        <dsp:cNvPr id="0" name=""/>
        <dsp:cNvSpPr/>
      </dsp:nvSpPr>
      <dsp:spPr>
        <a:xfrm>
          <a:off x="1323527" y="1800200"/>
          <a:ext cx="1779956" cy="39710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Patronal democracy</a:t>
          </a:r>
        </a:p>
      </dsp:txBody>
      <dsp:txXfrm>
        <a:off x="1342912" y="1819585"/>
        <a:ext cx="1741186" cy="358334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2294560" y="514829"/>
          <a:ext cx="3652156" cy="2615614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6048659" y="432049"/>
          <a:ext cx="1771120" cy="44514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Communist dictatorship</a:t>
          </a:r>
        </a:p>
      </dsp:txBody>
      <dsp:txXfrm>
        <a:off x="6070389" y="453779"/>
        <a:ext cx="1727660" cy="401684"/>
      </dsp:txXfrm>
    </dsp:sp>
    <dsp:sp modelId="{585EDA03-E1D1-49E2-ABCC-D095A33C60CB}">
      <dsp:nvSpPr>
        <dsp:cNvPr id="0" name=""/>
        <dsp:cNvSpPr/>
      </dsp:nvSpPr>
      <dsp:spPr>
        <a:xfrm>
          <a:off x="216025" y="448796"/>
          <a:ext cx="1955257" cy="404960"/>
        </a:xfrm>
        <a:prstGeom prst="round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Liberal democracy</a:t>
          </a:r>
        </a:p>
      </dsp:txBody>
      <dsp:txXfrm>
        <a:off x="235794" y="468565"/>
        <a:ext cx="1915719" cy="365422"/>
      </dsp:txXfrm>
    </dsp:sp>
    <dsp:sp modelId="{AA40EDB2-9616-491E-8997-90DC3C7C7F8E}">
      <dsp:nvSpPr>
        <dsp:cNvPr id="0" name=""/>
        <dsp:cNvSpPr/>
      </dsp:nvSpPr>
      <dsp:spPr>
        <a:xfrm>
          <a:off x="2835701" y="3138738"/>
          <a:ext cx="2565771" cy="4324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Patronal autocracy</a:t>
          </a:r>
        </a:p>
      </dsp:txBody>
      <dsp:txXfrm>
        <a:off x="2856810" y="3159847"/>
        <a:ext cx="2523553" cy="390206"/>
      </dsp:txXfrm>
    </dsp:sp>
    <dsp:sp modelId="{6AFE05B7-991B-44DA-9843-39E3CC396A11}">
      <dsp:nvSpPr>
        <dsp:cNvPr id="0" name=""/>
        <dsp:cNvSpPr/>
      </dsp:nvSpPr>
      <dsp:spPr>
        <a:xfrm>
          <a:off x="3172853" y="72009"/>
          <a:ext cx="1770733" cy="4044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err="1" smtClean="0"/>
            <a:t>Conservative</a:t>
          </a:r>
          <a:r>
            <a:rPr lang="hu-HU" sz="1200" b="1" kern="1200" dirty="0" smtClean="0"/>
            <a:t> </a:t>
          </a:r>
          <a:r>
            <a:rPr lang="hu-HU" sz="1200" b="1" kern="1200" dirty="0" err="1" smtClean="0"/>
            <a:t>autocracy</a:t>
          </a:r>
          <a:endParaRPr lang="hu-HU" sz="1200" b="1" kern="1200" dirty="0"/>
        </a:p>
      </dsp:txBody>
      <dsp:txXfrm>
        <a:off x="3192597" y="91753"/>
        <a:ext cx="1731245" cy="364964"/>
      </dsp:txXfrm>
    </dsp:sp>
    <dsp:sp modelId="{40A06F75-CF71-4FF0-9476-F881F10B4C59}">
      <dsp:nvSpPr>
        <dsp:cNvPr id="0" name=""/>
        <dsp:cNvSpPr/>
      </dsp:nvSpPr>
      <dsp:spPr>
        <a:xfrm>
          <a:off x="5077036" y="1800204"/>
          <a:ext cx="2339797" cy="42314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Market-exploiting dictatorship</a:t>
          </a:r>
        </a:p>
      </dsp:txBody>
      <dsp:txXfrm>
        <a:off x="5097692" y="1820860"/>
        <a:ext cx="2298485" cy="381835"/>
      </dsp:txXfrm>
    </dsp:sp>
    <dsp:sp modelId="{0E6DB8B2-458A-4F73-AF77-E844E8685CD8}">
      <dsp:nvSpPr>
        <dsp:cNvPr id="0" name=""/>
        <dsp:cNvSpPr/>
      </dsp:nvSpPr>
      <dsp:spPr>
        <a:xfrm>
          <a:off x="1323527" y="1800200"/>
          <a:ext cx="1779956" cy="39710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Patronal democracy</a:t>
          </a:r>
        </a:p>
      </dsp:txBody>
      <dsp:txXfrm>
        <a:off x="1342912" y="1819585"/>
        <a:ext cx="1741186" cy="3583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2294560" y="514829"/>
          <a:ext cx="3652156" cy="2615614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6048659" y="432049"/>
          <a:ext cx="1771120" cy="44514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Communist dictatorship</a:t>
          </a:r>
        </a:p>
      </dsp:txBody>
      <dsp:txXfrm>
        <a:off x="6070389" y="453779"/>
        <a:ext cx="1727660" cy="401684"/>
      </dsp:txXfrm>
    </dsp:sp>
    <dsp:sp modelId="{585EDA03-E1D1-49E2-ABCC-D095A33C60CB}">
      <dsp:nvSpPr>
        <dsp:cNvPr id="0" name=""/>
        <dsp:cNvSpPr/>
      </dsp:nvSpPr>
      <dsp:spPr>
        <a:xfrm>
          <a:off x="216025" y="448796"/>
          <a:ext cx="1955257" cy="404960"/>
        </a:xfrm>
        <a:prstGeom prst="round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Liberal democracy</a:t>
          </a:r>
        </a:p>
      </dsp:txBody>
      <dsp:txXfrm>
        <a:off x="235794" y="468565"/>
        <a:ext cx="1915719" cy="365422"/>
      </dsp:txXfrm>
    </dsp:sp>
    <dsp:sp modelId="{AA40EDB2-9616-491E-8997-90DC3C7C7F8E}">
      <dsp:nvSpPr>
        <dsp:cNvPr id="0" name=""/>
        <dsp:cNvSpPr/>
      </dsp:nvSpPr>
      <dsp:spPr>
        <a:xfrm>
          <a:off x="2835701" y="3138738"/>
          <a:ext cx="2565771" cy="4324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Patronal autocracy</a:t>
          </a:r>
        </a:p>
      </dsp:txBody>
      <dsp:txXfrm>
        <a:off x="2856810" y="3159847"/>
        <a:ext cx="2523553" cy="390206"/>
      </dsp:txXfrm>
    </dsp:sp>
    <dsp:sp modelId="{6AFE05B7-991B-44DA-9843-39E3CC396A11}">
      <dsp:nvSpPr>
        <dsp:cNvPr id="0" name=""/>
        <dsp:cNvSpPr/>
      </dsp:nvSpPr>
      <dsp:spPr>
        <a:xfrm>
          <a:off x="3172853" y="72009"/>
          <a:ext cx="1770733" cy="4044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err="1" smtClean="0"/>
            <a:t>Conservative</a:t>
          </a:r>
          <a:r>
            <a:rPr lang="hu-HU" sz="1200" b="1" kern="1200" dirty="0" smtClean="0"/>
            <a:t> </a:t>
          </a:r>
          <a:r>
            <a:rPr lang="hu-HU" sz="1200" b="1" kern="1200" dirty="0" err="1" smtClean="0"/>
            <a:t>autocracy</a:t>
          </a:r>
          <a:endParaRPr lang="hu-HU" sz="1200" b="1" kern="1200" dirty="0"/>
        </a:p>
      </dsp:txBody>
      <dsp:txXfrm>
        <a:off x="3192597" y="91753"/>
        <a:ext cx="1731245" cy="364964"/>
      </dsp:txXfrm>
    </dsp:sp>
    <dsp:sp modelId="{40A06F75-CF71-4FF0-9476-F881F10B4C59}">
      <dsp:nvSpPr>
        <dsp:cNvPr id="0" name=""/>
        <dsp:cNvSpPr/>
      </dsp:nvSpPr>
      <dsp:spPr>
        <a:xfrm>
          <a:off x="5077036" y="1800204"/>
          <a:ext cx="2339797" cy="42314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Market-exploiting dictatorship</a:t>
          </a:r>
        </a:p>
      </dsp:txBody>
      <dsp:txXfrm>
        <a:off x="5097692" y="1820860"/>
        <a:ext cx="2298485" cy="381835"/>
      </dsp:txXfrm>
    </dsp:sp>
    <dsp:sp modelId="{0E6DB8B2-458A-4F73-AF77-E844E8685CD8}">
      <dsp:nvSpPr>
        <dsp:cNvPr id="0" name=""/>
        <dsp:cNvSpPr/>
      </dsp:nvSpPr>
      <dsp:spPr>
        <a:xfrm>
          <a:off x="1323527" y="1800200"/>
          <a:ext cx="1779956" cy="39710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Patronal democracy</a:t>
          </a:r>
        </a:p>
      </dsp:txBody>
      <dsp:txXfrm>
        <a:off x="1342912" y="1819585"/>
        <a:ext cx="1741186" cy="35833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2139134" y="479926"/>
          <a:ext cx="3404552" cy="2438284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5638717" y="402757"/>
          <a:ext cx="1651044" cy="41496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smtClean="0"/>
            <a:t>Communist dictatorship</a:t>
          </a:r>
        </a:p>
      </dsp:txBody>
      <dsp:txXfrm>
        <a:off x="5658974" y="423014"/>
        <a:ext cx="1610530" cy="374451"/>
      </dsp:txXfrm>
    </dsp:sp>
    <dsp:sp modelId="{585EDA03-E1D1-49E2-ABCC-D095A33C60CB}">
      <dsp:nvSpPr>
        <dsp:cNvPr id="0" name=""/>
        <dsp:cNvSpPr/>
      </dsp:nvSpPr>
      <dsp:spPr>
        <a:xfrm>
          <a:off x="201516" y="418369"/>
          <a:ext cx="1822697" cy="377505"/>
        </a:xfrm>
        <a:prstGeom prst="round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smtClean="0"/>
            <a:t>Liberal democracy</a:t>
          </a:r>
        </a:p>
      </dsp:txBody>
      <dsp:txXfrm>
        <a:off x="219944" y="436797"/>
        <a:ext cx="1785841" cy="340649"/>
      </dsp:txXfrm>
    </dsp:sp>
    <dsp:sp modelId="{AA40EDB2-9616-491E-8997-90DC3C7C7F8E}">
      <dsp:nvSpPr>
        <dsp:cNvPr id="0" name=""/>
        <dsp:cNvSpPr/>
      </dsp:nvSpPr>
      <dsp:spPr>
        <a:xfrm>
          <a:off x="2643587" y="2925942"/>
          <a:ext cx="2391820" cy="40310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smtClean="0"/>
            <a:t>Patronal autocracy</a:t>
          </a:r>
        </a:p>
      </dsp:txBody>
      <dsp:txXfrm>
        <a:off x="2663265" y="2945620"/>
        <a:ext cx="2352464" cy="363751"/>
      </dsp:txXfrm>
    </dsp:sp>
    <dsp:sp modelId="{6AFE05B7-991B-44DA-9843-39E3CC396A11}">
      <dsp:nvSpPr>
        <dsp:cNvPr id="0" name=""/>
        <dsp:cNvSpPr/>
      </dsp:nvSpPr>
      <dsp:spPr>
        <a:xfrm>
          <a:off x="2957882" y="67127"/>
          <a:ext cx="1650683" cy="37703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Conservative</a:t>
          </a:r>
          <a:r>
            <a:rPr lang="hu-HU" sz="1100" b="1" kern="1200" dirty="0" smtClean="0"/>
            <a:t> </a:t>
          </a:r>
          <a:r>
            <a:rPr lang="hu-HU" sz="1100" b="1" kern="1200" dirty="0" err="1" smtClean="0"/>
            <a:t>autocracy</a:t>
          </a:r>
          <a:endParaRPr lang="hu-HU" sz="1100" b="1" kern="1200" dirty="0"/>
        </a:p>
      </dsp:txBody>
      <dsp:txXfrm>
        <a:off x="2976287" y="85532"/>
        <a:ext cx="1613873" cy="340221"/>
      </dsp:txXfrm>
    </dsp:sp>
    <dsp:sp modelId="{40A06F75-CF71-4FF0-9476-F881F10B4C59}">
      <dsp:nvSpPr>
        <dsp:cNvPr id="0" name=""/>
        <dsp:cNvSpPr/>
      </dsp:nvSpPr>
      <dsp:spPr>
        <a:xfrm>
          <a:off x="4732968" y="1678156"/>
          <a:ext cx="2181166" cy="39445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smtClean="0"/>
            <a:t>Market-exploiting dictatorship</a:t>
          </a:r>
        </a:p>
      </dsp:txBody>
      <dsp:txXfrm>
        <a:off x="4752224" y="1697412"/>
        <a:ext cx="2142654" cy="355947"/>
      </dsp:txXfrm>
    </dsp:sp>
    <dsp:sp modelId="{0E6DB8B2-458A-4F73-AF77-E844E8685CD8}">
      <dsp:nvSpPr>
        <dsp:cNvPr id="0" name=""/>
        <dsp:cNvSpPr/>
      </dsp:nvSpPr>
      <dsp:spPr>
        <a:xfrm>
          <a:off x="1233934" y="1678152"/>
          <a:ext cx="1659281" cy="37018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smtClean="0"/>
            <a:t>Patronal democracy</a:t>
          </a:r>
        </a:p>
      </dsp:txBody>
      <dsp:txXfrm>
        <a:off x="1252005" y="1696223"/>
        <a:ext cx="1623139" cy="33403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2294560" y="514829"/>
          <a:ext cx="3652156" cy="2615614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6048659" y="432049"/>
          <a:ext cx="1771120" cy="44514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Communist dictatorship</a:t>
          </a:r>
        </a:p>
      </dsp:txBody>
      <dsp:txXfrm>
        <a:off x="6070389" y="453779"/>
        <a:ext cx="1727660" cy="401684"/>
      </dsp:txXfrm>
    </dsp:sp>
    <dsp:sp modelId="{585EDA03-E1D1-49E2-ABCC-D095A33C60CB}">
      <dsp:nvSpPr>
        <dsp:cNvPr id="0" name=""/>
        <dsp:cNvSpPr/>
      </dsp:nvSpPr>
      <dsp:spPr>
        <a:xfrm>
          <a:off x="216025" y="448796"/>
          <a:ext cx="1955257" cy="404960"/>
        </a:xfrm>
        <a:prstGeom prst="round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Liberal democracy</a:t>
          </a:r>
        </a:p>
      </dsp:txBody>
      <dsp:txXfrm>
        <a:off x="235794" y="468565"/>
        <a:ext cx="1915719" cy="365422"/>
      </dsp:txXfrm>
    </dsp:sp>
    <dsp:sp modelId="{AA40EDB2-9616-491E-8997-90DC3C7C7F8E}">
      <dsp:nvSpPr>
        <dsp:cNvPr id="0" name=""/>
        <dsp:cNvSpPr/>
      </dsp:nvSpPr>
      <dsp:spPr>
        <a:xfrm>
          <a:off x="2835701" y="3138738"/>
          <a:ext cx="2565771" cy="4324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Patronal autocracy</a:t>
          </a:r>
        </a:p>
      </dsp:txBody>
      <dsp:txXfrm>
        <a:off x="2856810" y="3159847"/>
        <a:ext cx="2523553" cy="390206"/>
      </dsp:txXfrm>
    </dsp:sp>
    <dsp:sp modelId="{6AFE05B7-991B-44DA-9843-39E3CC396A11}">
      <dsp:nvSpPr>
        <dsp:cNvPr id="0" name=""/>
        <dsp:cNvSpPr/>
      </dsp:nvSpPr>
      <dsp:spPr>
        <a:xfrm>
          <a:off x="3172853" y="72009"/>
          <a:ext cx="1770733" cy="4044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err="1" smtClean="0"/>
            <a:t>Conservative</a:t>
          </a:r>
          <a:r>
            <a:rPr lang="hu-HU" sz="1200" b="1" kern="1200" dirty="0" smtClean="0"/>
            <a:t> </a:t>
          </a:r>
          <a:r>
            <a:rPr lang="hu-HU" sz="1200" b="1" kern="1200" dirty="0" err="1" smtClean="0"/>
            <a:t>autocracy</a:t>
          </a:r>
          <a:endParaRPr lang="hu-HU" sz="1200" b="1" kern="1200" dirty="0"/>
        </a:p>
      </dsp:txBody>
      <dsp:txXfrm>
        <a:off x="3192597" y="91753"/>
        <a:ext cx="1731245" cy="364964"/>
      </dsp:txXfrm>
    </dsp:sp>
    <dsp:sp modelId="{40A06F75-CF71-4FF0-9476-F881F10B4C59}">
      <dsp:nvSpPr>
        <dsp:cNvPr id="0" name=""/>
        <dsp:cNvSpPr/>
      </dsp:nvSpPr>
      <dsp:spPr>
        <a:xfrm>
          <a:off x="5077036" y="1800204"/>
          <a:ext cx="2339797" cy="42314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Market-exploiting dictatorship</a:t>
          </a:r>
        </a:p>
      </dsp:txBody>
      <dsp:txXfrm>
        <a:off x="5097692" y="1820860"/>
        <a:ext cx="2298485" cy="381835"/>
      </dsp:txXfrm>
    </dsp:sp>
    <dsp:sp modelId="{0E6DB8B2-458A-4F73-AF77-E844E8685CD8}">
      <dsp:nvSpPr>
        <dsp:cNvPr id="0" name=""/>
        <dsp:cNvSpPr/>
      </dsp:nvSpPr>
      <dsp:spPr>
        <a:xfrm>
          <a:off x="1323527" y="1800200"/>
          <a:ext cx="1779956" cy="39710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Patronal democracy</a:t>
          </a:r>
        </a:p>
      </dsp:txBody>
      <dsp:txXfrm>
        <a:off x="1342912" y="1819585"/>
        <a:ext cx="1741186" cy="35833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2294560" y="514829"/>
          <a:ext cx="3652156" cy="2615614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6048659" y="432049"/>
          <a:ext cx="1771120" cy="44514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Communist dictatorship</a:t>
          </a:r>
        </a:p>
      </dsp:txBody>
      <dsp:txXfrm>
        <a:off x="6070389" y="453779"/>
        <a:ext cx="1727660" cy="401684"/>
      </dsp:txXfrm>
    </dsp:sp>
    <dsp:sp modelId="{585EDA03-E1D1-49E2-ABCC-D095A33C60CB}">
      <dsp:nvSpPr>
        <dsp:cNvPr id="0" name=""/>
        <dsp:cNvSpPr/>
      </dsp:nvSpPr>
      <dsp:spPr>
        <a:xfrm>
          <a:off x="216025" y="448796"/>
          <a:ext cx="1955257" cy="404960"/>
        </a:xfrm>
        <a:prstGeom prst="round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Liberal democracy</a:t>
          </a:r>
        </a:p>
      </dsp:txBody>
      <dsp:txXfrm>
        <a:off x="235794" y="468565"/>
        <a:ext cx="1915719" cy="365422"/>
      </dsp:txXfrm>
    </dsp:sp>
    <dsp:sp modelId="{AA40EDB2-9616-491E-8997-90DC3C7C7F8E}">
      <dsp:nvSpPr>
        <dsp:cNvPr id="0" name=""/>
        <dsp:cNvSpPr/>
      </dsp:nvSpPr>
      <dsp:spPr>
        <a:xfrm>
          <a:off x="2835701" y="3138738"/>
          <a:ext cx="2565771" cy="4324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Patronal autocracy</a:t>
          </a:r>
        </a:p>
      </dsp:txBody>
      <dsp:txXfrm>
        <a:off x="2856810" y="3159847"/>
        <a:ext cx="2523553" cy="390206"/>
      </dsp:txXfrm>
    </dsp:sp>
    <dsp:sp modelId="{6AFE05B7-991B-44DA-9843-39E3CC396A11}">
      <dsp:nvSpPr>
        <dsp:cNvPr id="0" name=""/>
        <dsp:cNvSpPr/>
      </dsp:nvSpPr>
      <dsp:spPr>
        <a:xfrm>
          <a:off x="3172853" y="72009"/>
          <a:ext cx="1770733" cy="4044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err="1" smtClean="0"/>
            <a:t>Conservative</a:t>
          </a:r>
          <a:r>
            <a:rPr lang="hu-HU" sz="1200" b="1" kern="1200" dirty="0" smtClean="0"/>
            <a:t> </a:t>
          </a:r>
          <a:r>
            <a:rPr lang="hu-HU" sz="1200" b="1" kern="1200" dirty="0" err="1" smtClean="0"/>
            <a:t>autocracy</a:t>
          </a:r>
          <a:endParaRPr lang="hu-HU" sz="1200" b="1" kern="1200" dirty="0"/>
        </a:p>
      </dsp:txBody>
      <dsp:txXfrm>
        <a:off x="3192597" y="91753"/>
        <a:ext cx="1731245" cy="364964"/>
      </dsp:txXfrm>
    </dsp:sp>
    <dsp:sp modelId="{40A06F75-CF71-4FF0-9476-F881F10B4C59}">
      <dsp:nvSpPr>
        <dsp:cNvPr id="0" name=""/>
        <dsp:cNvSpPr/>
      </dsp:nvSpPr>
      <dsp:spPr>
        <a:xfrm>
          <a:off x="5077036" y="1800204"/>
          <a:ext cx="2339797" cy="42314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Market-exploiting dictatorship</a:t>
          </a:r>
        </a:p>
      </dsp:txBody>
      <dsp:txXfrm>
        <a:off x="5097692" y="1820860"/>
        <a:ext cx="2298485" cy="381835"/>
      </dsp:txXfrm>
    </dsp:sp>
    <dsp:sp modelId="{0E6DB8B2-458A-4F73-AF77-E844E8685CD8}">
      <dsp:nvSpPr>
        <dsp:cNvPr id="0" name=""/>
        <dsp:cNvSpPr/>
      </dsp:nvSpPr>
      <dsp:spPr>
        <a:xfrm>
          <a:off x="1323527" y="1800200"/>
          <a:ext cx="1779956" cy="39710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Patronal democracy</a:t>
          </a:r>
        </a:p>
      </dsp:txBody>
      <dsp:txXfrm>
        <a:off x="1342912" y="1819585"/>
        <a:ext cx="1741186" cy="35833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3034382" y="1029357"/>
          <a:ext cx="3944005" cy="2824632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7147733" y="1017409"/>
          <a:ext cx="1912652" cy="32192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err="1" smtClean="0"/>
            <a:t>Communist</a:t>
          </a:r>
          <a:r>
            <a:rPr lang="hu-HU" sz="1200" b="1" kern="1200" dirty="0" smtClean="0"/>
            <a:t> </a:t>
          </a:r>
          <a:r>
            <a:rPr lang="hu-HU" sz="1200" b="1" kern="1200" dirty="0" err="1" smtClean="0"/>
            <a:t>dictatorship</a:t>
          </a:r>
          <a:endParaRPr lang="hu-HU" sz="1200" b="1" kern="1200" dirty="0"/>
        </a:p>
      </dsp:txBody>
      <dsp:txXfrm>
        <a:off x="7163448" y="1033124"/>
        <a:ext cx="1881222" cy="290490"/>
      </dsp:txXfrm>
    </dsp:sp>
    <dsp:sp modelId="{585EDA03-E1D1-49E2-ABCC-D095A33C60CB}">
      <dsp:nvSpPr>
        <dsp:cNvPr id="0" name=""/>
        <dsp:cNvSpPr/>
      </dsp:nvSpPr>
      <dsp:spPr>
        <a:xfrm>
          <a:off x="1056818" y="1010561"/>
          <a:ext cx="1850056" cy="36169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err="1" smtClean="0"/>
            <a:t>Liberal</a:t>
          </a:r>
          <a:r>
            <a:rPr lang="hu-HU" sz="1200" b="1" kern="1200" dirty="0" smtClean="0"/>
            <a:t> </a:t>
          </a:r>
          <a:r>
            <a:rPr lang="hu-HU" sz="1200" b="1" kern="1200" dirty="0" err="1" smtClean="0"/>
            <a:t>democracy</a:t>
          </a:r>
          <a:endParaRPr lang="hu-HU" sz="1200" b="1" kern="1200" dirty="0"/>
        </a:p>
      </dsp:txBody>
      <dsp:txXfrm>
        <a:off x="1074474" y="1028217"/>
        <a:ext cx="1814744" cy="326381"/>
      </dsp:txXfrm>
    </dsp:sp>
    <dsp:sp modelId="{AA40EDB2-9616-491E-8997-90DC3C7C7F8E}">
      <dsp:nvSpPr>
        <dsp:cNvPr id="0" name=""/>
        <dsp:cNvSpPr/>
      </dsp:nvSpPr>
      <dsp:spPr>
        <a:xfrm>
          <a:off x="4048052" y="3853830"/>
          <a:ext cx="1912235" cy="3780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err="1" smtClean="0"/>
            <a:t>Patronal</a:t>
          </a:r>
          <a:r>
            <a:rPr lang="hu-HU" sz="1200" b="1" kern="1200" dirty="0" smtClean="0"/>
            <a:t> </a:t>
          </a:r>
          <a:r>
            <a:rPr lang="hu-HU" sz="1200" b="1" kern="1200" dirty="0" err="1" smtClean="0"/>
            <a:t>autocracy</a:t>
          </a:r>
          <a:endParaRPr lang="hu-HU" sz="1200" b="1" kern="1200" dirty="0"/>
        </a:p>
      </dsp:txBody>
      <dsp:txXfrm>
        <a:off x="4066509" y="3872287"/>
        <a:ext cx="1875321" cy="341180"/>
      </dsp:txXfrm>
    </dsp:sp>
    <dsp:sp modelId="{6AFE05B7-991B-44DA-9843-39E3CC396A11}">
      <dsp:nvSpPr>
        <dsp:cNvPr id="0" name=""/>
        <dsp:cNvSpPr/>
      </dsp:nvSpPr>
      <dsp:spPr>
        <a:xfrm>
          <a:off x="3982861" y="553713"/>
          <a:ext cx="1912235" cy="3780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err="1" smtClean="0"/>
            <a:t>Conservative</a:t>
          </a:r>
          <a:r>
            <a:rPr lang="hu-HU" sz="1200" b="1" kern="1200" dirty="0" smtClean="0"/>
            <a:t> </a:t>
          </a:r>
          <a:r>
            <a:rPr lang="hu-HU" sz="1200" b="1" kern="1200" dirty="0" err="1" smtClean="0"/>
            <a:t>autocracy</a:t>
          </a:r>
          <a:endParaRPr lang="hu-HU" sz="1200" b="1" kern="1200" dirty="0"/>
        </a:p>
      </dsp:txBody>
      <dsp:txXfrm>
        <a:off x="4001318" y="572170"/>
        <a:ext cx="1875321" cy="341180"/>
      </dsp:txXfrm>
    </dsp:sp>
    <dsp:sp modelId="{40A06F75-CF71-4FF0-9476-F881F10B4C59}">
      <dsp:nvSpPr>
        <dsp:cNvPr id="0" name=""/>
        <dsp:cNvSpPr/>
      </dsp:nvSpPr>
      <dsp:spPr>
        <a:xfrm>
          <a:off x="6153488" y="2376265"/>
          <a:ext cx="1983420" cy="3523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err="1" smtClean="0"/>
            <a:t>Market-exploiting</a:t>
          </a:r>
          <a:r>
            <a:rPr lang="hu-HU" sz="1200" b="1" kern="1200" dirty="0" smtClean="0"/>
            <a:t> </a:t>
          </a:r>
          <a:r>
            <a:rPr lang="hu-HU" sz="1200" b="1" kern="1200" dirty="0" err="1" smtClean="0"/>
            <a:t>dictatorship</a:t>
          </a:r>
          <a:endParaRPr lang="hu-HU" sz="1200" b="1" kern="1200" dirty="0"/>
        </a:p>
      </dsp:txBody>
      <dsp:txXfrm>
        <a:off x="6170687" y="2393464"/>
        <a:ext cx="1949022" cy="317926"/>
      </dsp:txXfrm>
    </dsp:sp>
    <dsp:sp modelId="{0E6DB8B2-458A-4F73-AF77-E844E8685CD8}">
      <dsp:nvSpPr>
        <dsp:cNvPr id="0" name=""/>
        <dsp:cNvSpPr/>
      </dsp:nvSpPr>
      <dsp:spPr>
        <a:xfrm>
          <a:off x="1966249" y="2448271"/>
          <a:ext cx="1922195" cy="3518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err="1" smtClean="0"/>
            <a:t>Patronal</a:t>
          </a:r>
          <a:r>
            <a:rPr lang="hu-HU" sz="1200" b="1" kern="1200" dirty="0" smtClean="0"/>
            <a:t> </a:t>
          </a:r>
          <a:r>
            <a:rPr lang="hu-HU" sz="1200" b="1" kern="1200" dirty="0" err="1" smtClean="0"/>
            <a:t>democracy</a:t>
          </a:r>
          <a:endParaRPr lang="hu-HU" sz="1200" b="1" kern="1200" dirty="0"/>
        </a:p>
      </dsp:txBody>
      <dsp:txXfrm>
        <a:off x="1983424" y="2465446"/>
        <a:ext cx="1887845" cy="31748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2212895" y="496474"/>
          <a:ext cx="3521946" cy="2522360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5833150" y="416645"/>
          <a:ext cx="1707974" cy="42927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900" b="1" kern="1200" dirty="0" smtClean="0"/>
            <a:t>Communist dictatorship</a:t>
          </a:r>
        </a:p>
      </dsp:txBody>
      <dsp:txXfrm>
        <a:off x="5854105" y="437600"/>
        <a:ext cx="1666064" cy="387363"/>
      </dsp:txXfrm>
    </dsp:sp>
    <dsp:sp modelId="{585EDA03-E1D1-49E2-ABCC-D095A33C60CB}">
      <dsp:nvSpPr>
        <dsp:cNvPr id="0" name=""/>
        <dsp:cNvSpPr/>
      </dsp:nvSpPr>
      <dsp:spPr>
        <a:xfrm>
          <a:off x="208466" y="432795"/>
          <a:ext cx="1885546" cy="390522"/>
        </a:xfrm>
        <a:prstGeom prst="round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900" b="1" kern="1200" dirty="0" smtClean="0"/>
            <a:t>Liberal democracy</a:t>
          </a:r>
        </a:p>
      </dsp:txBody>
      <dsp:txXfrm>
        <a:off x="227530" y="451859"/>
        <a:ext cx="1847418" cy="352394"/>
      </dsp:txXfrm>
    </dsp:sp>
    <dsp:sp modelId="{AA40EDB2-9616-491E-8997-90DC3C7C7F8E}">
      <dsp:nvSpPr>
        <dsp:cNvPr id="0" name=""/>
        <dsp:cNvSpPr/>
      </dsp:nvSpPr>
      <dsp:spPr>
        <a:xfrm>
          <a:off x="2734743" y="3026833"/>
          <a:ext cx="2474294" cy="41700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900" b="1" kern="1200" dirty="0" smtClean="0"/>
            <a:t>Patronal autocracy</a:t>
          </a:r>
        </a:p>
      </dsp:txBody>
      <dsp:txXfrm>
        <a:off x="2755100" y="3047190"/>
        <a:ext cx="2433580" cy="376293"/>
      </dsp:txXfrm>
    </dsp:sp>
    <dsp:sp modelId="{6AFE05B7-991B-44DA-9843-39E3CC396A11}">
      <dsp:nvSpPr>
        <dsp:cNvPr id="0" name=""/>
        <dsp:cNvSpPr/>
      </dsp:nvSpPr>
      <dsp:spPr>
        <a:xfrm>
          <a:off x="3059875" y="69441"/>
          <a:ext cx="1707601" cy="39003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900" b="1" kern="1200" dirty="0" err="1" smtClean="0"/>
            <a:t>Conservative</a:t>
          </a:r>
          <a:r>
            <a:rPr lang="hu-HU" sz="900" b="1" kern="1200" dirty="0" smtClean="0"/>
            <a:t> </a:t>
          </a:r>
          <a:r>
            <a:rPr lang="hu-HU" sz="900" b="1" kern="1200" dirty="0" err="1" smtClean="0"/>
            <a:t>autocracy</a:t>
          </a:r>
          <a:endParaRPr lang="hu-HU" sz="900" b="1" kern="1200" dirty="0"/>
        </a:p>
      </dsp:txBody>
      <dsp:txXfrm>
        <a:off x="3078915" y="88481"/>
        <a:ext cx="1669521" cy="351952"/>
      </dsp:txXfrm>
    </dsp:sp>
    <dsp:sp modelId="{40A06F75-CF71-4FF0-9476-F881F10B4C59}">
      <dsp:nvSpPr>
        <dsp:cNvPr id="0" name=""/>
        <dsp:cNvSpPr/>
      </dsp:nvSpPr>
      <dsp:spPr>
        <a:xfrm>
          <a:off x="4896168" y="1736022"/>
          <a:ext cx="2256376" cy="40806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900" b="1" kern="1200" dirty="0" smtClean="0"/>
            <a:t>Market-exploiting dictatorship</a:t>
          </a:r>
        </a:p>
      </dsp:txBody>
      <dsp:txXfrm>
        <a:off x="4916088" y="1755942"/>
        <a:ext cx="2216536" cy="368221"/>
      </dsp:txXfrm>
    </dsp:sp>
    <dsp:sp modelId="{0E6DB8B2-458A-4F73-AF77-E844E8685CD8}">
      <dsp:nvSpPr>
        <dsp:cNvPr id="0" name=""/>
        <dsp:cNvSpPr/>
      </dsp:nvSpPr>
      <dsp:spPr>
        <a:xfrm>
          <a:off x="1276483" y="1736017"/>
          <a:ext cx="1716496" cy="38294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900" b="1" kern="1200" dirty="0" smtClean="0"/>
            <a:t>Patronal democracy</a:t>
          </a:r>
        </a:p>
      </dsp:txBody>
      <dsp:txXfrm>
        <a:off x="1295177" y="1754711"/>
        <a:ext cx="1679108" cy="34555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2294560" y="514829"/>
          <a:ext cx="3652156" cy="2615614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6048659" y="432049"/>
          <a:ext cx="1771120" cy="44514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Communist dictatorship</a:t>
          </a:r>
        </a:p>
      </dsp:txBody>
      <dsp:txXfrm>
        <a:off x="6070389" y="453779"/>
        <a:ext cx="1727660" cy="401684"/>
      </dsp:txXfrm>
    </dsp:sp>
    <dsp:sp modelId="{585EDA03-E1D1-49E2-ABCC-D095A33C60CB}">
      <dsp:nvSpPr>
        <dsp:cNvPr id="0" name=""/>
        <dsp:cNvSpPr/>
      </dsp:nvSpPr>
      <dsp:spPr>
        <a:xfrm>
          <a:off x="216025" y="448796"/>
          <a:ext cx="1955257" cy="404960"/>
        </a:xfrm>
        <a:prstGeom prst="round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Liberal democracy</a:t>
          </a:r>
        </a:p>
      </dsp:txBody>
      <dsp:txXfrm>
        <a:off x="235794" y="468565"/>
        <a:ext cx="1915719" cy="365422"/>
      </dsp:txXfrm>
    </dsp:sp>
    <dsp:sp modelId="{AA40EDB2-9616-491E-8997-90DC3C7C7F8E}">
      <dsp:nvSpPr>
        <dsp:cNvPr id="0" name=""/>
        <dsp:cNvSpPr/>
      </dsp:nvSpPr>
      <dsp:spPr>
        <a:xfrm>
          <a:off x="2835701" y="3138738"/>
          <a:ext cx="2565771" cy="4324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Patronal autocracy</a:t>
          </a:r>
        </a:p>
      </dsp:txBody>
      <dsp:txXfrm>
        <a:off x="2856810" y="3159847"/>
        <a:ext cx="2523553" cy="390206"/>
      </dsp:txXfrm>
    </dsp:sp>
    <dsp:sp modelId="{6AFE05B7-991B-44DA-9843-39E3CC396A11}">
      <dsp:nvSpPr>
        <dsp:cNvPr id="0" name=""/>
        <dsp:cNvSpPr/>
      </dsp:nvSpPr>
      <dsp:spPr>
        <a:xfrm>
          <a:off x="3172853" y="72009"/>
          <a:ext cx="1770733" cy="4044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err="1" smtClean="0"/>
            <a:t>Conservative</a:t>
          </a:r>
          <a:r>
            <a:rPr lang="hu-HU" sz="1200" b="1" kern="1200" dirty="0" smtClean="0"/>
            <a:t> </a:t>
          </a:r>
          <a:r>
            <a:rPr lang="hu-HU" sz="1200" b="1" kern="1200" dirty="0" err="1" smtClean="0"/>
            <a:t>autocracy</a:t>
          </a:r>
          <a:endParaRPr lang="hu-HU" sz="1200" b="1" kern="1200" dirty="0"/>
        </a:p>
      </dsp:txBody>
      <dsp:txXfrm>
        <a:off x="3192597" y="91753"/>
        <a:ext cx="1731245" cy="364964"/>
      </dsp:txXfrm>
    </dsp:sp>
    <dsp:sp modelId="{40A06F75-CF71-4FF0-9476-F881F10B4C59}">
      <dsp:nvSpPr>
        <dsp:cNvPr id="0" name=""/>
        <dsp:cNvSpPr/>
      </dsp:nvSpPr>
      <dsp:spPr>
        <a:xfrm>
          <a:off x="5077036" y="1800204"/>
          <a:ext cx="2339797" cy="42314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Market-exploiting dictatorship</a:t>
          </a:r>
        </a:p>
      </dsp:txBody>
      <dsp:txXfrm>
        <a:off x="5097692" y="1820860"/>
        <a:ext cx="2298485" cy="381835"/>
      </dsp:txXfrm>
    </dsp:sp>
    <dsp:sp modelId="{0E6DB8B2-458A-4F73-AF77-E844E8685CD8}">
      <dsp:nvSpPr>
        <dsp:cNvPr id="0" name=""/>
        <dsp:cNvSpPr/>
      </dsp:nvSpPr>
      <dsp:spPr>
        <a:xfrm>
          <a:off x="1323527" y="1800200"/>
          <a:ext cx="1779956" cy="39710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Patronal democracy</a:t>
          </a:r>
        </a:p>
      </dsp:txBody>
      <dsp:txXfrm>
        <a:off x="1342912" y="1819585"/>
        <a:ext cx="1741186" cy="35833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2294560" y="514829"/>
          <a:ext cx="3652156" cy="2615614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6048659" y="432049"/>
          <a:ext cx="1771120" cy="44514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Communist dictatorship</a:t>
          </a:r>
        </a:p>
      </dsp:txBody>
      <dsp:txXfrm>
        <a:off x="6070389" y="453779"/>
        <a:ext cx="1727660" cy="401684"/>
      </dsp:txXfrm>
    </dsp:sp>
    <dsp:sp modelId="{585EDA03-E1D1-49E2-ABCC-D095A33C60CB}">
      <dsp:nvSpPr>
        <dsp:cNvPr id="0" name=""/>
        <dsp:cNvSpPr/>
      </dsp:nvSpPr>
      <dsp:spPr>
        <a:xfrm>
          <a:off x="216025" y="448796"/>
          <a:ext cx="1955257" cy="404960"/>
        </a:xfrm>
        <a:prstGeom prst="round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Liberal democracy</a:t>
          </a:r>
        </a:p>
      </dsp:txBody>
      <dsp:txXfrm>
        <a:off x="235794" y="468565"/>
        <a:ext cx="1915719" cy="365422"/>
      </dsp:txXfrm>
    </dsp:sp>
    <dsp:sp modelId="{AA40EDB2-9616-491E-8997-90DC3C7C7F8E}">
      <dsp:nvSpPr>
        <dsp:cNvPr id="0" name=""/>
        <dsp:cNvSpPr/>
      </dsp:nvSpPr>
      <dsp:spPr>
        <a:xfrm>
          <a:off x="2835701" y="3138738"/>
          <a:ext cx="2565771" cy="4324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Patronal autocracy</a:t>
          </a:r>
        </a:p>
      </dsp:txBody>
      <dsp:txXfrm>
        <a:off x="2856810" y="3159847"/>
        <a:ext cx="2523553" cy="390206"/>
      </dsp:txXfrm>
    </dsp:sp>
    <dsp:sp modelId="{6AFE05B7-991B-44DA-9843-39E3CC396A11}">
      <dsp:nvSpPr>
        <dsp:cNvPr id="0" name=""/>
        <dsp:cNvSpPr/>
      </dsp:nvSpPr>
      <dsp:spPr>
        <a:xfrm>
          <a:off x="3172853" y="72009"/>
          <a:ext cx="1770733" cy="4044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err="1" smtClean="0"/>
            <a:t>Conservative</a:t>
          </a:r>
          <a:r>
            <a:rPr lang="hu-HU" sz="1200" b="1" kern="1200" dirty="0" smtClean="0"/>
            <a:t> </a:t>
          </a:r>
          <a:r>
            <a:rPr lang="hu-HU" sz="1200" b="1" kern="1200" dirty="0" err="1" smtClean="0"/>
            <a:t>autocracy</a:t>
          </a:r>
          <a:endParaRPr lang="hu-HU" sz="1200" b="1" kern="1200" dirty="0"/>
        </a:p>
      </dsp:txBody>
      <dsp:txXfrm>
        <a:off x="3192597" y="91753"/>
        <a:ext cx="1731245" cy="364964"/>
      </dsp:txXfrm>
    </dsp:sp>
    <dsp:sp modelId="{40A06F75-CF71-4FF0-9476-F881F10B4C59}">
      <dsp:nvSpPr>
        <dsp:cNvPr id="0" name=""/>
        <dsp:cNvSpPr/>
      </dsp:nvSpPr>
      <dsp:spPr>
        <a:xfrm>
          <a:off x="5077036" y="1800204"/>
          <a:ext cx="2339797" cy="42314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Market-exploiting dictatorship</a:t>
          </a:r>
        </a:p>
      </dsp:txBody>
      <dsp:txXfrm>
        <a:off x="5097692" y="1820860"/>
        <a:ext cx="2298485" cy="381835"/>
      </dsp:txXfrm>
    </dsp:sp>
    <dsp:sp modelId="{0E6DB8B2-458A-4F73-AF77-E844E8685CD8}">
      <dsp:nvSpPr>
        <dsp:cNvPr id="0" name=""/>
        <dsp:cNvSpPr/>
      </dsp:nvSpPr>
      <dsp:spPr>
        <a:xfrm>
          <a:off x="1323527" y="1800200"/>
          <a:ext cx="1779956" cy="39710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Patronal democracy</a:t>
          </a:r>
        </a:p>
      </dsp:txBody>
      <dsp:txXfrm>
        <a:off x="1342912" y="1819585"/>
        <a:ext cx="1741186" cy="3583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DF1B6C-BCD4-42B0-88F5-C5E258B8D2BC}" type="datetimeFigureOut">
              <a:rPr lang="hu-HU" smtClean="0"/>
              <a:pPr/>
              <a:t>2020.01.16.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D4A179-5995-42C8-A8DD-75973595F132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7078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err="1" smtClean="0"/>
              <a:t>Hybrid</a:t>
            </a:r>
            <a:r>
              <a:rPr lang="hu-HU" baseline="0" dirty="0" smtClean="0"/>
              <a:t> </a:t>
            </a:r>
            <a:r>
              <a:rPr lang="hu-HU" baseline="0" dirty="0" err="1" smtClean="0"/>
              <a:t>regime</a:t>
            </a:r>
            <a:r>
              <a:rPr lang="hu-HU" baseline="0" dirty="0" smtClean="0"/>
              <a:t> helyett </a:t>
            </a:r>
            <a:r>
              <a:rPr lang="hu-HU" baseline="0" dirty="0" err="1" smtClean="0"/>
              <a:t>grey</a:t>
            </a:r>
            <a:r>
              <a:rPr lang="hu-HU" baseline="0" dirty="0" smtClean="0"/>
              <a:t> </a:t>
            </a:r>
            <a:r>
              <a:rPr lang="hu-HU" baseline="0" dirty="0" err="1" smtClean="0"/>
              <a:t>zone</a:t>
            </a:r>
            <a:r>
              <a:rPr lang="hu-HU" baseline="0" dirty="0" smtClean="0"/>
              <a:t>?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380719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13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897797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14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718421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15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357996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5426AD-4E4A-4F33-AD2F-8396B1BB5C04}" type="slidenum">
              <a:rPr lang="hu-HU" smtClean="0"/>
              <a:pPr/>
              <a:t>17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949053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5426AD-4E4A-4F33-AD2F-8396B1BB5C04}" type="slidenum">
              <a:rPr lang="hu-HU" smtClean="0"/>
              <a:pPr/>
              <a:t>18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8565272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5426AD-4E4A-4F33-AD2F-8396B1BB5C04}" type="slidenum">
              <a:rPr lang="hu-HU" smtClean="0"/>
              <a:pPr/>
              <a:t>19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834394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dirty="0" smtClean="0"/>
              <a:t>bureaucratic transformation of societal</a:t>
            </a:r>
            <a:r>
              <a:rPr lang="hu-HU" baseline="0" dirty="0" smtClean="0"/>
              <a:t> interest és a private appropriation közti konfliktus: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hu-HU" baseline="0" dirty="0" smtClean="0"/>
              <a:t>Csanádi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hu-HU" dirty="0" smtClean="0"/>
              <a:t>Pártszervezeteket</a:t>
            </a:r>
            <a:r>
              <a:rPr lang="hu-HU" baseline="0" dirty="0" smtClean="0"/>
              <a:t> visszaviszik a gazdasági szervezetekbe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hu-HU" baseline="0" smtClean="0"/>
              <a:t>Antikorrupciós kampányok (Zhu, Corruption in the Reform Era, 316-318)</a:t>
            </a:r>
            <a:endParaRPr lang="hu-HU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5426AD-4E4A-4F33-AD2F-8396B1BB5C04}" type="slidenum">
              <a:rPr lang="hu-HU" smtClean="0"/>
              <a:pPr/>
              <a:t>20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4537468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5426AD-4E4A-4F33-AD2F-8396B1BB5C04}" type="slidenum">
              <a:rPr lang="hu-HU" smtClean="0"/>
              <a:pPr/>
              <a:t>21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8770550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22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9857635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5426AD-4E4A-4F33-AD2F-8396B1BB5C04}" type="slidenum">
              <a:rPr lang="hu-HU" smtClean="0"/>
              <a:pPr/>
              <a:t>23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018407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6958871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5426AD-4E4A-4F33-AD2F-8396B1BB5C04}" type="slidenum">
              <a:rPr lang="hu-HU" smtClean="0"/>
              <a:pPr/>
              <a:t>24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2934788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25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4544125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5426AD-4E4A-4F33-AD2F-8396B1BB5C04}" type="slidenum">
              <a:rPr lang="hu-HU" smtClean="0"/>
              <a:pPr/>
              <a:t>26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5832500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5426AD-4E4A-4F33-AD2F-8396B1BB5C04}" type="slidenum">
              <a:rPr lang="hu-HU" smtClean="0"/>
              <a:pPr/>
              <a:t>27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7869113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5426AD-4E4A-4F33-AD2F-8396B1BB5C04}" type="slidenum">
              <a:rPr lang="hu-HU" smtClean="0"/>
              <a:pPr/>
              <a:t>28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5660716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5426AD-4E4A-4F33-AD2F-8396B1BB5C04}" type="slidenum">
              <a:rPr lang="hu-HU" smtClean="0"/>
              <a:pPr/>
              <a:t>29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641936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225835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52381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963243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680638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10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210318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11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529674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12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87936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2020.01.16.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2020.01.16.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2020.01.16.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2020.01.16.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2020.01.16.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2020.01.16.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2020.01.16.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2020.01.16.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2020.01.16.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2020.01.16.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2020.01.16.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79A9B-E3FB-4FD3-A5B2-9BF015E5B4AB}" type="datetimeFigureOut">
              <a:rPr lang="hu-HU" smtClean="0"/>
              <a:pPr/>
              <a:t>2020.01.16.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 smtClean="0"/>
              <a:t>A </a:t>
            </a:r>
            <a:r>
              <a:rPr lang="hu-HU" b="1" dirty="0" err="1" smtClean="0"/>
              <a:t>Typology</a:t>
            </a:r>
            <a:r>
              <a:rPr lang="hu-HU" b="1" dirty="0" smtClean="0"/>
              <a:t> </a:t>
            </a:r>
            <a:r>
              <a:rPr lang="hu-HU" b="1" dirty="0"/>
              <a:t>of Post-</a:t>
            </a:r>
            <a:r>
              <a:rPr lang="hu-HU" b="1" dirty="0" err="1"/>
              <a:t>Communist</a:t>
            </a:r>
            <a:r>
              <a:rPr lang="hu-HU" b="1" dirty="0"/>
              <a:t> </a:t>
            </a:r>
            <a:r>
              <a:rPr lang="hu-HU" b="1" dirty="0" err="1" smtClean="0"/>
              <a:t>Regimes</a:t>
            </a:r>
            <a:endParaRPr lang="hu-HU" dirty="0"/>
          </a:p>
        </p:txBody>
      </p:sp>
      <p:sp>
        <p:nvSpPr>
          <p:cNvPr id="5" name="Alcím 4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673324"/>
          </a:xfrm>
        </p:spPr>
        <p:txBody>
          <a:bodyPr>
            <a:normAutofit fontScale="92500"/>
          </a:bodyPr>
          <a:lstStyle/>
          <a:p>
            <a:r>
              <a:rPr lang="hu-HU" dirty="0" smtClean="0"/>
              <a:t>Bálint </a:t>
            </a:r>
            <a:r>
              <a:rPr lang="hu-HU" dirty="0" err="1" smtClean="0"/>
              <a:t>Madlovics</a:t>
            </a:r>
            <a:endParaRPr lang="hu-HU" dirty="0" smtClean="0"/>
          </a:p>
          <a:p>
            <a:r>
              <a:rPr lang="hu-HU" dirty="0" err="1" smtClean="0"/>
              <a:t>Central</a:t>
            </a:r>
            <a:r>
              <a:rPr lang="hu-HU" dirty="0" smtClean="0"/>
              <a:t> European University, Budapest</a:t>
            </a:r>
          </a:p>
          <a:p>
            <a:r>
              <a:rPr lang="hu-HU" dirty="0" smtClean="0"/>
              <a:t>16/01/2020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021256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23479"/>
            <a:ext cx="8229600" cy="792088"/>
          </a:xfrm>
        </p:spPr>
        <p:txBody>
          <a:bodyPr>
            <a:normAutofit/>
          </a:bodyPr>
          <a:lstStyle/>
          <a:p>
            <a:r>
              <a:rPr lang="hu-HU" sz="3200" b="1" dirty="0" smtClean="0"/>
              <a:t>Ruling party’s members</a:t>
            </a:r>
            <a:endParaRPr lang="hu-HU" sz="3200" b="1" dirty="0"/>
          </a:p>
        </p:txBody>
      </p:sp>
      <p:sp>
        <p:nvSpPr>
          <p:cNvPr id="3105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5" name="Rectangle 43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9" name="Rectangle 47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27" name="Table 26"/>
          <p:cNvGraphicFramePr>
            <a:graphicFrameLocks noGrp="1"/>
          </p:cNvGraphicFramePr>
          <p:nvPr/>
        </p:nvGraphicFramePr>
        <p:xfrm>
          <a:off x="4572000" y="1635648"/>
          <a:ext cx="4464495" cy="2736303"/>
        </p:xfrm>
        <a:graphic>
          <a:graphicData uri="http://schemas.openxmlformats.org/drawingml/2006/table">
            <a:tbl>
              <a:tblPr/>
              <a:tblGrid>
                <a:gridCol w="9361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0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75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6538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8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Members are clients of the leader (top patron)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Members are loyal to the party (as formal organization)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363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>
                          <a:latin typeface="Calibri"/>
                          <a:ea typeface="Calibri"/>
                          <a:cs typeface="Times New Roman"/>
                        </a:rPr>
                        <a:t>Politicians’ party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363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>
                          <a:latin typeface="Calibri"/>
                          <a:ea typeface="Calibri"/>
                          <a:cs typeface="Times New Roman"/>
                        </a:rPr>
                        <a:t>Vassals’ party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363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>
                          <a:latin typeface="Calibri"/>
                          <a:ea typeface="Calibri"/>
                          <a:cs typeface="Times New Roman"/>
                        </a:rPr>
                        <a:t>Cadres’ party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23" name="Rectangle 31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275" name="Group 33"/>
          <p:cNvGrpSpPr>
            <a:grpSpLocks/>
          </p:cNvGrpSpPr>
          <p:nvPr/>
        </p:nvGrpSpPr>
        <p:grpSpPr bwMode="auto">
          <a:xfrm>
            <a:off x="389880" y="1034448"/>
            <a:ext cx="4182119" cy="3274675"/>
            <a:chOff x="9558" y="4741"/>
            <a:chExt cx="39377" cy="33485"/>
          </a:xfrm>
        </p:grpSpPr>
        <p:grpSp>
          <p:nvGrpSpPr>
            <p:cNvPr id="276" name="Csoportba foglalás 276"/>
            <p:cNvGrpSpPr>
              <a:grpSpLocks/>
            </p:cNvGrpSpPr>
            <p:nvPr/>
          </p:nvGrpSpPr>
          <p:grpSpPr bwMode="auto">
            <a:xfrm>
              <a:off x="9558" y="4741"/>
              <a:ext cx="39377" cy="33485"/>
              <a:chOff x="9558" y="4741"/>
              <a:chExt cx="39377" cy="33485"/>
            </a:xfrm>
          </p:grpSpPr>
          <p:pic>
            <p:nvPicPr>
              <p:cNvPr id="277" name="Tartalom helye 4"/>
              <p:cNvPicPr>
                <a:picLocks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9558" y="10997"/>
                <a:ext cx="39377" cy="27229"/>
              </a:xfrm>
              <a:prstGeom prst="rect">
                <a:avLst/>
              </a:prstGeom>
              <a:noFill/>
            </p:spPr>
          </p:pic>
          <p:sp>
            <p:nvSpPr>
              <p:cNvPr id="278" name="Szövegdoboz 29"/>
              <p:cNvSpPr txBox="1">
                <a:spLocks noChangeArrowheads="1"/>
              </p:cNvSpPr>
              <p:nvPr/>
            </p:nvSpPr>
            <p:spPr bwMode="auto">
              <a:xfrm>
                <a:off x="15841" y="4741"/>
                <a:ext cx="28803" cy="54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endParaRPr lang="en-US" sz="2400"/>
              </a:p>
            </p:txBody>
          </p:sp>
          <p:sp>
            <p:nvSpPr>
              <p:cNvPr id="279" name="Szövegdoboz 32"/>
              <p:cNvSpPr txBox="1">
                <a:spLocks noChangeArrowheads="1"/>
              </p:cNvSpPr>
              <p:nvPr/>
            </p:nvSpPr>
            <p:spPr bwMode="auto">
              <a:xfrm>
                <a:off x="19285" y="15404"/>
                <a:ext cx="10084" cy="4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8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05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Politicians’ party</a:t>
                </a: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0" name="Szövegdoboz 34"/>
              <p:cNvSpPr txBox="1">
                <a:spLocks noChangeArrowheads="1"/>
              </p:cNvSpPr>
              <p:nvPr/>
            </p:nvSpPr>
            <p:spPr bwMode="auto">
              <a:xfrm>
                <a:off x="32040" y="16052"/>
                <a:ext cx="10075" cy="299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05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Cadres’ party</a:t>
                </a:r>
                <a:endPara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1" name="Szövegdoboz 35"/>
              <p:cNvSpPr txBox="1">
                <a:spLocks noChangeArrowheads="1"/>
              </p:cNvSpPr>
              <p:nvPr/>
            </p:nvSpPr>
            <p:spPr bwMode="auto">
              <a:xfrm>
                <a:off x="25549" y="23395"/>
                <a:ext cx="10084" cy="49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05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Vassals’ party</a:t>
                </a: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sp>
          <p:nvSpPr>
            <p:cNvPr id="282" name="Szabadkézi sokszög 282"/>
            <p:cNvSpPr>
              <a:spLocks/>
            </p:cNvSpPr>
            <p:nvPr/>
          </p:nvSpPr>
          <p:spPr bwMode="auto">
            <a:xfrm rot="18414420">
              <a:off x="30457" y="16476"/>
              <a:ext cx="3417" cy="9597"/>
            </a:xfrm>
            <a:custGeom>
              <a:avLst/>
              <a:gdLst>
                <a:gd name="T0" fmla="*/ 566365 w 996860"/>
                <a:gd name="T1" fmla="*/ 0 h 1531345"/>
                <a:gd name="T2" fmla="*/ 209589 w 996860"/>
                <a:gd name="T3" fmla="*/ 501660 h 1531345"/>
                <a:gd name="T4" fmla="*/ 9294 w 996860"/>
                <a:gd name="T5" fmla="*/ 1010591 h 153134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996860" h="1531345">
                  <a:moveTo>
                    <a:pt x="996860" y="0"/>
                  </a:moveTo>
                  <a:cubicBezTo>
                    <a:pt x="764587" y="252470"/>
                    <a:pt x="532315" y="504940"/>
                    <a:pt x="368898" y="760164"/>
                  </a:cubicBezTo>
                  <a:cubicBezTo>
                    <a:pt x="205481" y="1015388"/>
                    <a:pt x="-69941" y="1474424"/>
                    <a:pt x="16358" y="1531345"/>
                  </a:cubicBezTo>
                </a:path>
              </a:pathLst>
            </a:custGeom>
            <a:noFill/>
            <a:ln w="25400">
              <a:solidFill>
                <a:srgbClr val="1F497D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283" name="Szabadkézi sokszög 283"/>
            <p:cNvSpPr>
              <a:spLocks/>
            </p:cNvSpPr>
            <p:nvPr/>
          </p:nvSpPr>
          <p:spPr bwMode="auto">
            <a:xfrm>
              <a:off x="22414" y="14911"/>
              <a:ext cx="7829" cy="7539"/>
            </a:xfrm>
            <a:custGeom>
              <a:avLst/>
              <a:gdLst>
                <a:gd name="T0" fmla="*/ 0 w 662940"/>
                <a:gd name="T1" fmla="*/ 753863 h 1028700"/>
                <a:gd name="T2" fmla="*/ 526452 w 662940"/>
                <a:gd name="T3" fmla="*/ 376932 h 1028700"/>
                <a:gd name="T4" fmla="*/ 782929 w 662940"/>
                <a:gd name="T5" fmla="*/ 0 h 10287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62940" h="1028700">
                  <a:moveTo>
                    <a:pt x="0" y="1028700"/>
                  </a:moveTo>
                  <a:cubicBezTo>
                    <a:pt x="167640" y="857250"/>
                    <a:pt x="335280" y="685800"/>
                    <a:pt x="445770" y="514350"/>
                  </a:cubicBezTo>
                  <a:cubicBezTo>
                    <a:pt x="556260" y="342900"/>
                    <a:pt x="643890" y="93345"/>
                    <a:pt x="662940" y="0"/>
                  </a:cubicBezTo>
                </a:path>
              </a:pathLst>
            </a:custGeom>
            <a:noFill/>
            <a:ln w="25400">
              <a:solidFill>
                <a:srgbClr val="1F497D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</p:spTree>
    <p:extLst>
      <p:ext uri="{BB962C8B-B14F-4D97-AF65-F5344CB8AC3E}">
        <p14:creationId xmlns:p14="http://schemas.microsoft.com/office/powerpoint/2010/main" val="2531803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23479"/>
            <a:ext cx="8229600" cy="792088"/>
          </a:xfrm>
        </p:spPr>
        <p:txBody>
          <a:bodyPr>
            <a:normAutofit/>
          </a:bodyPr>
          <a:lstStyle/>
          <a:p>
            <a:r>
              <a:rPr lang="hu-HU" sz="3200" b="1" dirty="0" smtClean="0"/>
              <a:t>Ruling party’s function</a:t>
            </a:r>
            <a:endParaRPr lang="hu-HU" sz="3200" b="1" dirty="0"/>
          </a:p>
        </p:txBody>
      </p:sp>
      <p:sp>
        <p:nvSpPr>
          <p:cNvPr id="3105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5" name="Rectangle 43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9" name="Rectangle 47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23" name="Rectangle 31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32" name="Group 27"/>
          <p:cNvGrpSpPr>
            <a:grpSpLocks/>
          </p:cNvGrpSpPr>
          <p:nvPr/>
        </p:nvGrpSpPr>
        <p:grpSpPr bwMode="auto">
          <a:xfrm>
            <a:off x="643064" y="1166240"/>
            <a:ext cx="3986346" cy="3170396"/>
            <a:chOff x="9558" y="4232"/>
            <a:chExt cx="39377" cy="33994"/>
          </a:xfrm>
        </p:grpSpPr>
        <p:grpSp>
          <p:nvGrpSpPr>
            <p:cNvPr id="34" name="Csoportba foglalás 197"/>
            <p:cNvGrpSpPr>
              <a:grpSpLocks/>
            </p:cNvGrpSpPr>
            <p:nvPr/>
          </p:nvGrpSpPr>
          <p:grpSpPr bwMode="auto">
            <a:xfrm>
              <a:off x="9558" y="4232"/>
              <a:ext cx="39377" cy="33994"/>
              <a:chOff x="9558" y="4232"/>
              <a:chExt cx="39377" cy="33994"/>
            </a:xfrm>
          </p:grpSpPr>
          <p:grpSp>
            <p:nvGrpSpPr>
              <p:cNvPr id="40" name="Csoportba foglalás 198"/>
              <p:cNvGrpSpPr>
                <a:grpSpLocks/>
              </p:cNvGrpSpPr>
              <p:nvPr/>
            </p:nvGrpSpPr>
            <p:grpSpPr bwMode="auto">
              <a:xfrm>
                <a:off x="9558" y="10997"/>
                <a:ext cx="39377" cy="27229"/>
                <a:chOff x="9558" y="10997"/>
                <a:chExt cx="39377" cy="27229"/>
              </a:xfrm>
            </p:grpSpPr>
            <p:pic>
              <p:nvPicPr>
                <p:cNvPr id="42" name="Tartalom helye 4"/>
                <p:cNvPicPr>
                  <a:picLocks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9558" y="10997"/>
                  <a:ext cx="39377" cy="27229"/>
                </a:xfrm>
                <a:prstGeom prst="rect">
                  <a:avLst/>
                </a:prstGeom>
                <a:noFill/>
              </p:spPr>
            </p:pic>
            <p:sp>
              <p:nvSpPr>
                <p:cNvPr id="43" name="Szövegdoboz 47"/>
                <p:cNvSpPr txBox="1">
                  <a:spLocks noChangeArrowheads="1"/>
                </p:cNvSpPr>
                <p:nvPr/>
              </p:nvSpPr>
              <p:spPr bwMode="auto">
                <a:xfrm>
                  <a:off x="32286" y="15772"/>
                  <a:ext cx="7914" cy="46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ts val="500"/>
                    </a:spcBef>
                    <a:spcAft>
                      <a:spcPts val="5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1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Calibri" pitchFamily="34" charset="0"/>
                    </a:rPr>
                    <a:t>State party</a:t>
                  </a:r>
                  <a:endParaRPr kumimoji="0" lang="en-US" sz="2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</p:grpSp>
          <p:sp>
            <p:nvSpPr>
              <p:cNvPr id="41" name="Szövegdoboz 42"/>
              <p:cNvSpPr txBox="1">
                <a:spLocks noChangeArrowheads="1"/>
              </p:cNvSpPr>
              <p:nvPr/>
            </p:nvSpPr>
            <p:spPr bwMode="auto">
              <a:xfrm>
                <a:off x="15121" y="4232"/>
                <a:ext cx="28803" cy="56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endParaRPr lang="en-US" sz="2800"/>
              </a:p>
            </p:txBody>
          </p:sp>
        </p:grpSp>
        <p:sp>
          <p:nvSpPr>
            <p:cNvPr id="35" name="Szabadkézi sokszög 202"/>
            <p:cNvSpPr>
              <a:spLocks/>
            </p:cNvSpPr>
            <p:nvPr/>
          </p:nvSpPr>
          <p:spPr bwMode="auto">
            <a:xfrm flipV="1">
              <a:off x="31031" y="18697"/>
              <a:ext cx="4252" cy="6300"/>
            </a:xfrm>
            <a:custGeom>
              <a:avLst/>
              <a:gdLst>
                <a:gd name="T0" fmla="*/ 425255 w 996860"/>
                <a:gd name="T1" fmla="*/ 0 h 1531345"/>
                <a:gd name="T2" fmla="*/ 157370 w 996860"/>
                <a:gd name="T3" fmla="*/ 312734 h 1531345"/>
                <a:gd name="T4" fmla="*/ 6978 w 996860"/>
                <a:gd name="T5" fmla="*/ 630000 h 153134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996860" h="1531345">
                  <a:moveTo>
                    <a:pt x="996860" y="0"/>
                  </a:moveTo>
                  <a:cubicBezTo>
                    <a:pt x="764587" y="252470"/>
                    <a:pt x="532315" y="504940"/>
                    <a:pt x="368898" y="760164"/>
                  </a:cubicBezTo>
                  <a:cubicBezTo>
                    <a:pt x="205481" y="1015388"/>
                    <a:pt x="-69941" y="1474424"/>
                    <a:pt x="16358" y="1531345"/>
                  </a:cubicBezTo>
                </a:path>
              </a:pathLst>
            </a:custGeom>
            <a:noFill/>
            <a:ln w="25400">
              <a:solidFill>
                <a:srgbClr val="1F497D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2800"/>
            </a:p>
          </p:txBody>
        </p:sp>
        <p:sp>
          <p:nvSpPr>
            <p:cNvPr id="36" name="Szabadkézi sokszög 203"/>
            <p:cNvSpPr>
              <a:spLocks/>
            </p:cNvSpPr>
            <p:nvPr/>
          </p:nvSpPr>
          <p:spPr bwMode="auto">
            <a:xfrm>
              <a:off x="24350" y="14916"/>
              <a:ext cx="8053" cy="11823"/>
            </a:xfrm>
            <a:custGeom>
              <a:avLst/>
              <a:gdLst>
                <a:gd name="T0" fmla="*/ 0 w 662940"/>
                <a:gd name="T1" fmla="*/ 1182329 h 1028700"/>
                <a:gd name="T2" fmla="*/ 541494 w 662940"/>
                <a:gd name="T3" fmla="*/ 591165 h 1028700"/>
                <a:gd name="T4" fmla="*/ 805299 w 662940"/>
                <a:gd name="T5" fmla="*/ 0 h 10287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62940" h="1028700">
                  <a:moveTo>
                    <a:pt x="0" y="1028700"/>
                  </a:moveTo>
                  <a:cubicBezTo>
                    <a:pt x="167640" y="857250"/>
                    <a:pt x="335280" y="685800"/>
                    <a:pt x="445770" y="514350"/>
                  </a:cubicBezTo>
                  <a:cubicBezTo>
                    <a:pt x="556260" y="342900"/>
                    <a:pt x="643890" y="93345"/>
                    <a:pt x="662940" y="0"/>
                  </a:cubicBezTo>
                </a:path>
              </a:pathLst>
            </a:custGeom>
            <a:noFill/>
            <a:ln w="25400">
              <a:solidFill>
                <a:srgbClr val="1F497D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2800"/>
            </a:p>
          </p:txBody>
        </p:sp>
        <p:sp>
          <p:nvSpPr>
            <p:cNvPr id="38" name="Text Box 35"/>
            <p:cNvSpPr txBox="1">
              <a:spLocks noChangeArrowheads="1"/>
            </p:cNvSpPr>
            <p:nvPr/>
          </p:nvSpPr>
          <p:spPr bwMode="auto">
            <a:xfrm>
              <a:off x="19849" y="16577"/>
              <a:ext cx="9761" cy="46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Governing party</a:t>
              </a:r>
              <a:endParaRPr kumimoji="0" 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9" name="Szövegdoboz 49"/>
            <p:cNvSpPr txBox="1">
              <a:spLocks noChangeArrowheads="1"/>
            </p:cNvSpPr>
            <p:nvPr/>
          </p:nvSpPr>
          <p:spPr bwMode="auto">
            <a:xfrm>
              <a:off x="25593" y="24048"/>
              <a:ext cx="9557" cy="46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Transm. belt party</a:t>
              </a:r>
              <a:endParaRPr kumimoji="0" 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graphicFrame>
        <p:nvGraphicFramePr>
          <p:cNvPr id="73" name="Table 72"/>
          <p:cNvGraphicFramePr>
            <a:graphicFrameLocks noGrp="1"/>
          </p:cNvGraphicFramePr>
          <p:nvPr/>
        </p:nvGraphicFramePr>
        <p:xfrm>
          <a:off x="4704153" y="1691242"/>
          <a:ext cx="4332342" cy="2693299"/>
        </p:xfrm>
        <a:graphic>
          <a:graphicData uri="http://schemas.openxmlformats.org/drawingml/2006/table">
            <a:tbl>
              <a:tblPr/>
              <a:tblGrid>
                <a:gridCol w="13837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42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42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7376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80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4F81B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Political decisions are…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00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made inside the party’s formal decision-making bodies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limited by checks and balances and/or competition for power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737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>
                          <a:latin typeface="Calibri"/>
                          <a:ea typeface="Calibri"/>
                          <a:cs typeface="Times New Roman"/>
                        </a:rPr>
                        <a:t>Governing party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757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1200" b="1" i="1" dirty="0" smtClean="0">
                          <a:latin typeface="Calibri"/>
                        </a:rPr>
                        <a:t>State </a:t>
                      </a:r>
                      <a:r>
                        <a:rPr lang="en-US" sz="1200" b="1" i="1" dirty="0">
                          <a:latin typeface="Calibri"/>
                        </a:rPr>
                        <a:t>party</a:t>
                      </a:r>
                      <a:r>
                        <a:rPr lang="en-US" sz="1800" dirty="0">
                          <a:latin typeface="Calibri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28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>
                          <a:latin typeface="Calibri"/>
                          <a:ea typeface="Calibri"/>
                          <a:cs typeface="Times New Roman"/>
                        </a:rPr>
                        <a:t>Transmission-belt party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7068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23478"/>
            <a:ext cx="8229600" cy="936103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/>
              <a:t>Dominant economic mechanism / dominant form of property </a:t>
            </a:r>
            <a:endParaRPr lang="hu-HU" sz="3200" b="1" dirty="0"/>
          </a:p>
        </p:txBody>
      </p:sp>
      <p:sp>
        <p:nvSpPr>
          <p:cNvPr id="3105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5" name="Rectangle 43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9" name="Rectangle 47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23" name="Rectangle 31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208" name="Group 3"/>
          <p:cNvGrpSpPr>
            <a:grpSpLocks/>
          </p:cNvGrpSpPr>
          <p:nvPr/>
        </p:nvGrpSpPr>
        <p:grpSpPr bwMode="auto">
          <a:xfrm>
            <a:off x="323528" y="1236553"/>
            <a:ext cx="4320480" cy="3435659"/>
            <a:chOff x="9558" y="4232"/>
            <a:chExt cx="39377" cy="33994"/>
          </a:xfrm>
        </p:grpSpPr>
        <p:grpSp>
          <p:nvGrpSpPr>
            <p:cNvPr id="209" name="Csoportba foglalás 209"/>
            <p:cNvGrpSpPr>
              <a:grpSpLocks/>
            </p:cNvGrpSpPr>
            <p:nvPr/>
          </p:nvGrpSpPr>
          <p:grpSpPr bwMode="auto">
            <a:xfrm>
              <a:off x="9558" y="10997"/>
              <a:ext cx="39377" cy="27229"/>
              <a:chOff x="9558" y="10997"/>
              <a:chExt cx="39377" cy="27229"/>
            </a:xfrm>
          </p:grpSpPr>
          <p:pic>
            <p:nvPicPr>
              <p:cNvPr id="210" name="Tartalom helye 4"/>
              <p:cNvPicPr>
                <a:picLocks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9558" y="10997"/>
                <a:ext cx="39377" cy="27229"/>
              </a:xfrm>
              <a:prstGeom prst="rect">
                <a:avLst/>
              </a:prstGeom>
              <a:noFill/>
            </p:spPr>
          </p:pic>
          <p:sp>
            <p:nvSpPr>
              <p:cNvPr id="211" name="Szabadkézi sokszög 211"/>
              <p:cNvSpPr>
                <a:spLocks/>
              </p:cNvSpPr>
              <p:nvPr/>
            </p:nvSpPr>
            <p:spPr bwMode="auto">
              <a:xfrm>
                <a:off x="23036" y="24277"/>
                <a:ext cx="12607" cy="499"/>
              </a:xfrm>
              <a:custGeom>
                <a:avLst/>
                <a:gdLst>
                  <a:gd name="T0" fmla="*/ 0 w 662940"/>
                  <a:gd name="T1" fmla="*/ 49943 h 1028700"/>
                  <a:gd name="T2" fmla="*/ 847728 w 662940"/>
                  <a:gd name="T3" fmla="*/ 24972 h 1028700"/>
                  <a:gd name="T4" fmla="*/ 1260724 w 662940"/>
                  <a:gd name="T5" fmla="*/ 0 h 10287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662940" h="1028700">
                    <a:moveTo>
                      <a:pt x="0" y="1028700"/>
                    </a:moveTo>
                    <a:cubicBezTo>
                      <a:pt x="167640" y="857250"/>
                      <a:pt x="335280" y="685800"/>
                      <a:pt x="445770" y="514350"/>
                    </a:cubicBezTo>
                    <a:cubicBezTo>
                      <a:pt x="556260" y="342900"/>
                      <a:pt x="643890" y="93345"/>
                      <a:pt x="662940" y="0"/>
                    </a:cubicBezTo>
                  </a:path>
                </a:pathLst>
              </a:custGeom>
              <a:noFill/>
              <a:ln w="25400">
                <a:solidFill>
                  <a:srgbClr val="1F497D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12" name="Szabadkézi sokszög 212"/>
              <p:cNvSpPr>
                <a:spLocks/>
              </p:cNvSpPr>
              <p:nvPr/>
            </p:nvSpPr>
            <p:spPr bwMode="auto">
              <a:xfrm flipH="1">
                <a:off x="33123" y="14916"/>
                <a:ext cx="3029" cy="8281"/>
              </a:xfrm>
              <a:custGeom>
                <a:avLst/>
                <a:gdLst>
                  <a:gd name="T0" fmla="*/ 0 w 662940"/>
                  <a:gd name="T1" fmla="*/ 828091 h 1028700"/>
                  <a:gd name="T2" fmla="*/ 203674 w 662940"/>
                  <a:gd name="T3" fmla="*/ 414046 h 1028700"/>
                  <a:gd name="T4" fmla="*/ 302900 w 662940"/>
                  <a:gd name="T5" fmla="*/ 0 h 10287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662940" h="1028700">
                    <a:moveTo>
                      <a:pt x="0" y="1028700"/>
                    </a:moveTo>
                    <a:cubicBezTo>
                      <a:pt x="167640" y="857250"/>
                      <a:pt x="335280" y="685800"/>
                      <a:pt x="445770" y="514350"/>
                    </a:cubicBezTo>
                    <a:cubicBezTo>
                      <a:pt x="556260" y="342900"/>
                      <a:pt x="643890" y="93345"/>
                      <a:pt x="662940" y="0"/>
                    </a:cubicBezTo>
                  </a:path>
                </a:pathLst>
              </a:custGeom>
              <a:noFill/>
              <a:ln w="25400">
                <a:solidFill>
                  <a:srgbClr val="1F497D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13" name="Szövegdoboz 20"/>
              <p:cNvSpPr txBox="1">
                <a:spLocks noChangeArrowheads="1"/>
              </p:cNvSpPr>
              <p:nvPr/>
            </p:nvSpPr>
            <p:spPr bwMode="auto">
              <a:xfrm>
                <a:off x="19797" y="16174"/>
                <a:ext cx="14382" cy="45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ts val="500"/>
                  </a:spcBef>
                  <a:spcAft>
                    <a:spcPts val="5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Market coordination</a:t>
                </a:r>
                <a:r>
                  <a:rPr kumimoji="0" lang="hu-HU" sz="11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 / private property</a:t>
                </a:r>
                <a:endParaRPr kumimoji="0" 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14" name="Szövegdoboz 21"/>
              <p:cNvSpPr txBox="1">
                <a:spLocks noChangeArrowheads="1"/>
              </p:cNvSpPr>
              <p:nvPr/>
            </p:nvSpPr>
            <p:spPr bwMode="auto">
              <a:xfrm>
                <a:off x="33737" y="14627"/>
                <a:ext cx="10807" cy="59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ts val="500"/>
                  </a:spcBef>
                  <a:spcAft>
                    <a:spcPts val="5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hu-HU" sz="1100" b="1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Burocratic</a:t>
                </a:r>
                <a:r>
                  <a:rPr kumimoji="0" lang="hu-HU" sz="11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 </a:t>
                </a:r>
                <a:r>
                  <a:rPr kumimoji="0" lang="hu-HU" sz="1100" b="1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resource</a:t>
                </a:r>
                <a:r>
                  <a:rPr kumimoji="0" lang="hu-HU" sz="1100" b="1" i="0" u="none" strike="noStrike" cap="none" normalizeH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 </a:t>
                </a:r>
                <a:r>
                  <a:rPr kumimoji="0" lang="hu-HU" sz="1100" b="1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redist</a:t>
                </a:r>
                <a:r>
                  <a:rPr kumimoji="0" lang="hu-HU" sz="11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. / State property</a:t>
                </a:r>
                <a:endParaRPr kumimoji="0" 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15" name="Szövegdoboz 22"/>
              <p:cNvSpPr txBox="1">
                <a:spLocks noChangeArrowheads="1"/>
              </p:cNvSpPr>
              <p:nvPr/>
            </p:nvSpPr>
            <p:spPr bwMode="auto">
              <a:xfrm>
                <a:off x="24746" y="24349"/>
                <a:ext cx="11985" cy="59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ts val="500"/>
                  </a:spcBef>
                  <a:spcAft>
                    <a:spcPts val="5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hu-HU" sz="1100" b="1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Relational</a:t>
                </a:r>
                <a:r>
                  <a:rPr kumimoji="0" lang="hu-HU" sz="11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 market </a:t>
                </a:r>
                <a:r>
                  <a:rPr kumimoji="0" lang="hu-HU" sz="1100" b="1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redistribution</a:t>
                </a:r>
                <a:r>
                  <a:rPr kumimoji="0" lang="hu-HU" sz="11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 / Power&amp;ownership</a:t>
                </a:r>
                <a:endParaRPr kumimoji="0" 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sp>
          <p:nvSpPr>
            <p:cNvPr id="216" name="Szövegdoboz 8"/>
            <p:cNvSpPr txBox="1">
              <a:spLocks noChangeArrowheads="1"/>
            </p:cNvSpPr>
            <p:nvPr/>
          </p:nvSpPr>
          <p:spPr bwMode="auto">
            <a:xfrm>
              <a:off x="12955" y="4232"/>
              <a:ext cx="32398" cy="55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endParaRPr lang="en-US" sz="2800"/>
            </a:p>
          </p:txBody>
        </p:sp>
      </p:grpSp>
      <p:graphicFrame>
        <p:nvGraphicFramePr>
          <p:cNvPr id="49" name="Table 48"/>
          <p:cNvGraphicFramePr>
            <a:graphicFrameLocks noGrp="1"/>
          </p:cNvGraphicFramePr>
          <p:nvPr/>
        </p:nvGraphicFramePr>
        <p:xfrm>
          <a:off x="4716016" y="1707654"/>
          <a:ext cx="4320480" cy="2952327"/>
        </p:xfrm>
        <a:graphic>
          <a:graphicData uri="http://schemas.openxmlformats.org/drawingml/2006/table">
            <a:tbl>
              <a:tblPr/>
              <a:tblGrid>
                <a:gridCol w="1048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34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90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9757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80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</a:rPr>
                        <a:t>The ruling elite is a dominant actor in determining ownership structure</a:t>
                      </a:r>
                      <a:endParaRPr lang="en-US" sz="180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</a:rPr>
                        <a:t>The ruling elite is a dominant actor in determining production structure</a:t>
                      </a:r>
                      <a:endParaRPr lang="en-US" sz="180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825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>
                          <a:latin typeface="Calibri"/>
                        </a:rPr>
                        <a:t>Market coordination</a:t>
                      </a:r>
                      <a:endParaRPr lang="en-US" sz="180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/>
                        </a:rPr>
                        <a:t>-</a:t>
                      </a:r>
                      <a:endParaRPr lang="en-US" sz="180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/>
                        </a:rPr>
                        <a:t>-</a:t>
                      </a:r>
                      <a:endParaRPr lang="en-US" sz="180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825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>
                          <a:latin typeface="Calibri"/>
                        </a:rPr>
                        <a:t>Relational market-red.</a:t>
                      </a:r>
                      <a:endParaRPr lang="en-US" sz="180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</a:rPr>
                        <a:t>X</a:t>
                      </a:r>
                      <a:endParaRPr lang="en-US" sz="180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/>
                        </a:rPr>
                        <a:t>-</a:t>
                      </a:r>
                      <a:endParaRPr lang="en-US" sz="180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825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>
                          <a:latin typeface="Calibri"/>
                        </a:rPr>
                        <a:t>Bureaucratic resource-red.</a:t>
                      </a:r>
                      <a:endParaRPr lang="en-US" sz="180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</a:rPr>
                        <a:t>X</a:t>
                      </a:r>
                      <a:endParaRPr lang="en-US" sz="180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</a:rPr>
                        <a:t>X</a:t>
                      </a:r>
                      <a:endParaRPr lang="en-US" sz="18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9144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23478"/>
            <a:ext cx="8229600" cy="936103"/>
          </a:xfrm>
        </p:spPr>
        <p:txBody>
          <a:bodyPr>
            <a:normAutofit/>
          </a:bodyPr>
          <a:lstStyle/>
          <a:p>
            <a:r>
              <a:rPr lang="hu-HU" sz="3200" b="1" dirty="0" smtClean="0"/>
              <a:t>Corruption</a:t>
            </a:r>
            <a:endParaRPr lang="hu-HU" sz="3200" b="1" dirty="0"/>
          </a:p>
        </p:txBody>
      </p:sp>
      <p:sp>
        <p:nvSpPr>
          <p:cNvPr id="3105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5" name="Rectangle 43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9" name="Rectangle 47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23" name="Rectangle 31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219" name="Group 3"/>
          <p:cNvGrpSpPr>
            <a:grpSpLocks/>
          </p:cNvGrpSpPr>
          <p:nvPr/>
        </p:nvGrpSpPr>
        <p:grpSpPr bwMode="auto">
          <a:xfrm>
            <a:off x="419849" y="1192680"/>
            <a:ext cx="4253380" cy="3382771"/>
            <a:chOff x="9558" y="4232"/>
            <a:chExt cx="39377" cy="33994"/>
          </a:xfrm>
        </p:grpSpPr>
        <p:grpSp>
          <p:nvGrpSpPr>
            <p:cNvPr id="220" name="Csoportba foglalás 220"/>
            <p:cNvGrpSpPr>
              <a:grpSpLocks/>
            </p:cNvGrpSpPr>
            <p:nvPr/>
          </p:nvGrpSpPr>
          <p:grpSpPr bwMode="auto">
            <a:xfrm>
              <a:off x="9558" y="10997"/>
              <a:ext cx="39377" cy="27229"/>
              <a:chOff x="9558" y="10997"/>
              <a:chExt cx="39377" cy="27229"/>
            </a:xfrm>
          </p:grpSpPr>
          <p:pic>
            <p:nvPicPr>
              <p:cNvPr id="221" name="Tartalom helye 4"/>
              <p:cNvPicPr>
                <a:picLocks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9558" y="10997"/>
                <a:ext cx="39377" cy="27229"/>
              </a:xfrm>
              <a:prstGeom prst="rect">
                <a:avLst/>
              </a:prstGeom>
              <a:noFill/>
            </p:spPr>
          </p:pic>
          <p:sp>
            <p:nvSpPr>
              <p:cNvPr id="222" name="Szabadkézi sokszög 222"/>
              <p:cNvSpPr>
                <a:spLocks/>
              </p:cNvSpPr>
              <p:nvPr/>
            </p:nvSpPr>
            <p:spPr bwMode="auto">
              <a:xfrm flipV="1">
                <a:off x="22682" y="24277"/>
                <a:ext cx="12241" cy="1440"/>
              </a:xfrm>
              <a:custGeom>
                <a:avLst/>
                <a:gdLst>
                  <a:gd name="T0" fmla="*/ 0 w 662940"/>
                  <a:gd name="T1" fmla="*/ 144017 h 1028700"/>
                  <a:gd name="T2" fmla="*/ 823126 w 662940"/>
                  <a:gd name="T3" fmla="*/ 72009 h 1028700"/>
                  <a:gd name="T4" fmla="*/ 1224136 w 662940"/>
                  <a:gd name="T5" fmla="*/ 0 h 10287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662940" h="1028700">
                    <a:moveTo>
                      <a:pt x="0" y="1028700"/>
                    </a:moveTo>
                    <a:cubicBezTo>
                      <a:pt x="167640" y="857250"/>
                      <a:pt x="335280" y="685800"/>
                      <a:pt x="445770" y="514350"/>
                    </a:cubicBezTo>
                    <a:cubicBezTo>
                      <a:pt x="556260" y="342900"/>
                      <a:pt x="643890" y="93345"/>
                      <a:pt x="662940" y="0"/>
                    </a:cubicBezTo>
                  </a:path>
                </a:pathLst>
              </a:custGeom>
              <a:noFill/>
              <a:ln w="25400">
                <a:solidFill>
                  <a:srgbClr val="1F497D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23" name="Szabadkézi sokszög 223"/>
              <p:cNvSpPr>
                <a:spLocks/>
              </p:cNvSpPr>
              <p:nvPr/>
            </p:nvSpPr>
            <p:spPr bwMode="auto">
              <a:xfrm flipH="1">
                <a:off x="33123" y="14916"/>
                <a:ext cx="3961" cy="7201"/>
              </a:xfrm>
              <a:custGeom>
                <a:avLst/>
                <a:gdLst>
                  <a:gd name="T0" fmla="*/ 0 w 662940"/>
                  <a:gd name="T1" fmla="*/ 720080 h 1028700"/>
                  <a:gd name="T2" fmla="*/ 266305 w 662940"/>
                  <a:gd name="T3" fmla="*/ 360040 h 1028700"/>
                  <a:gd name="T4" fmla="*/ 396044 w 662940"/>
                  <a:gd name="T5" fmla="*/ 0 h 10287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662940" h="1028700">
                    <a:moveTo>
                      <a:pt x="0" y="1028700"/>
                    </a:moveTo>
                    <a:cubicBezTo>
                      <a:pt x="167640" y="857250"/>
                      <a:pt x="335280" y="685800"/>
                      <a:pt x="445770" y="514350"/>
                    </a:cubicBezTo>
                    <a:cubicBezTo>
                      <a:pt x="556260" y="342900"/>
                      <a:pt x="643890" y="93345"/>
                      <a:pt x="662940" y="0"/>
                    </a:cubicBezTo>
                  </a:path>
                </a:pathLst>
              </a:custGeom>
              <a:noFill/>
              <a:ln w="25400">
                <a:solidFill>
                  <a:srgbClr val="1F497D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24" name="Szövegdoboz 20"/>
              <p:cNvSpPr txBox="1">
                <a:spLocks noChangeArrowheads="1"/>
              </p:cNvSpPr>
              <p:nvPr/>
            </p:nvSpPr>
            <p:spPr bwMode="auto">
              <a:xfrm>
                <a:off x="19440" y="16672"/>
                <a:ext cx="14390" cy="4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ts val="500"/>
                  </a:spcBef>
                  <a:spcAft>
                    <a:spcPts val="5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hu-HU" sz="11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System-destroying corruption</a:t>
                </a:r>
                <a:endParaRPr kumimoji="0" 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25" name="Szövegdoboz 21"/>
              <p:cNvSpPr txBox="1">
                <a:spLocks noChangeArrowheads="1"/>
              </p:cNvSpPr>
              <p:nvPr/>
            </p:nvSpPr>
            <p:spPr bwMode="auto">
              <a:xfrm>
                <a:off x="33481" y="14194"/>
                <a:ext cx="10799" cy="60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ts val="500"/>
                  </a:spcBef>
                  <a:spcAft>
                    <a:spcPts val="5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hu-HU" sz="11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System-lubricating corruption</a:t>
                </a:r>
                <a:endParaRPr kumimoji="0" 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26" name="Szövegdoboz 22"/>
              <p:cNvSpPr txBox="1">
                <a:spLocks noChangeArrowheads="1"/>
              </p:cNvSpPr>
              <p:nvPr/>
            </p:nvSpPr>
            <p:spPr bwMode="auto">
              <a:xfrm>
                <a:off x="25999" y="24603"/>
                <a:ext cx="12254" cy="60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ts val="500"/>
                  </a:spcBef>
                  <a:spcAft>
                    <a:spcPts val="5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hu-HU" sz="11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System-constituting corruption</a:t>
                </a:r>
                <a:endParaRPr kumimoji="0" 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sp>
          <p:nvSpPr>
            <p:cNvPr id="227" name="Szövegdoboz 8"/>
            <p:cNvSpPr txBox="1">
              <a:spLocks noChangeArrowheads="1"/>
            </p:cNvSpPr>
            <p:nvPr/>
          </p:nvSpPr>
          <p:spPr bwMode="auto">
            <a:xfrm>
              <a:off x="12955" y="4232"/>
              <a:ext cx="32398" cy="5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endParaRPr lang="en-US" sz="2800"/>
            </a:p>
          </p:txBody>
        </p:sp>
      </p:grpSp>
      <p:graphicFrame>
        <p:nvGraphicFramePr>
          <p:cNvPr id="48" name="Table 47"/>
          <p:cNvGraphicFramePr>
            <a:graphicFrameLocks noGrp="1"/>
          </p:cNvGraphicFramePr>
          <p:nvPr/>
        </p:nvGraphicFramePr>
        <p:xfrm>
          <a:off x="4716016" y="1707654"/>
          <a:ext cx="4320479" cy="3096344"/>
        </p:xfrm>
        <a:graphic>
          <a:graphicData uri="http://schemas.openxmlformats.org/drawingml/2006/table">
            <a:tbl>
              <a:tblPr/>
              <a:tblGrid>
                <a:gridCol w="106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4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4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03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8309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6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4F81B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Calibri"/>
                          <a:ea typeface="Calibri"/>
                          <a:cs typeface="Times New Roman"/>
                        </a:rPr>
                        <a:t>The functioning of the system…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613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Calibri"/>
                          <a:ea typeface="Calibri"/>
                          <a:cs typeface="Times New Roman"/>
                        </a:rPr>
                        <a:t>is distorted by corruption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Calibri"/>
                          <a:ea typeface="Calibri"/>
                          <a:cs typeface="Times New Roman"/>
                        </a:rPr>
                        <a:t>is facilitated by corruption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Calibri"/>
                          <a:ea typeface="Calibri"/>
                          <a:cs typeface="Times New Roman"/>
                        </a:rPr>
                        <a:t>is based on corruption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396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>
                          <a:latin typeface="Calibri"/>
                          <a:ea typeface="Calibri"/>
                          <a:cs typeface="Times New Roman"/>
                        </a:rPr>
                        <a:t>System-destroying corruption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396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>
                          <a:latin typeface="Calibri"/>
                          <a:ea typeface="Calibri"/>
                          <a:cs typeface="Times New Roman"/>
                        </a:rPr>
                        <a:t>System-lubricating corruption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396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>
                          <a:latin typeface="Calibri"/>
                          <a:ea typeface="Calibri"/>
                          <a:cs typeface="Times New Roman"/>
                        </a:rPr>
                        <a:t>System-constituting corruption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5375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23478"/>
            <a:ext cx="8229600" cy="936103"/>
          </a:xfrm>
        </p:spPr>
        <p:txBody>
          <a:bodyPr>
            <a:normAutofit/>
          </a:bodyPr>
          <a:lstStyle/>
          <a:p>
            <a:r>
              <a:rPr lang="hu-HU" sz="3200" b="1" dirty="0" smtClean="0"/>
              <a:t>Ideology</a:t>
            </a:r>
            <a:endParaRPr lang="hu-HU" sz="3200" b="1" dirty="0"/>
          </a:p>
        </p:txBody>
      </p:sp>
      <p:sp>
        <p:nvSpPr>
          <p:cNvPr id="3105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5" name="Rectangle 43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9" name="Rectangle 47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23" name="Rectangle 31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231" name="Csoportba foglalás 231"/>
          <p:cNvGrpSpPr>
            <a:grpSpLocks/>
          </p:cNvGrpSpPr>
          <p:nvPr/>
        </p:nvGrpSpPr>
        <p:grpSpPr bwMode="auto">
          <a:xfrm>
            <a:off x="296825" y="1117507"/>
            <a:ext cx="4339861" cy="3464693"/>
            <a:chOff x="9558" y="4115"/>
            <a:chExt cx="39377" cy="34111"/>
          </a:xfrm>
        </p:grpSpPr>
        <p:pic>
          <p:nvPicPr>
            <p:cNvPr id="232" name="Tartalom helye 4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9558" y="10997"/>
              <a:ext cx="39377" cy="27229"/>
            </a:xfrm>
            <a:prstGeom prst="rect">
              <a:avLst/>
            </a:prstGeom>
            <a:noFill/>
          </p:spPr>
        </p:pic>
        <p:sp>
          <p:nvSpPr>
            <p:cNvPr id="233" name="Szövegdoboz 8"/>
            <p:cNvSpPr txBox="1">
              <a:spLocks noChangeArrowheads="1"/>
            </p:cNvSpPr>
            <p:nvPr/>
          </p:nvSpPr>
          <p:spPr bwMode="auto">
            <a:xfrm>
              <a:off x="15115" y="4115"/>
              <a:ext cx="28804" cy="5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endParaRPr lang="en-US" sz="2800"/>
            </a:p>
          </p:txBody>
        </p:sp>
        <p:sp>
          <p:nvSpPr>
            <p:cNvPr id="234" name="Szabadkézi sokszög 234"/>
            <p:cNvSpPr>
              <a:spLocks/>
            </p:cNvSpPr>
            <p:nvPr/>
          </p:nvSpPr>
          <p:spPr bwMode="auto">
            <a:xfrm>
              <a:off x="22316" y="14916"/>
              <a:ext cx="3246" cy="9571"/>
            </a:xfrm>
            <a:custGeom>
              <a:avLst/>
              <a:gdLst>
                <a:gd name="T0" fmla="*/ 324620 w 451692"/>
                <a:gd name="T1" fmla="*/ 0 h 969484"/>
                <a:gd name="T2" fmla="*/ 197939 w 451692"/>
                <a:gd name="T3" fmla="*/ 565506 h 969484"/>
                <a:gd name="T4" fmla="*/ 0 w 451692"/>
                <a:gd name="T5" fmla="*/ 957010 h 96948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51692" h="969484">
                  <a:moveTo>
                    <a:pt x="451692" y="0"/>
                  </a:moveTo>
                  <a:cubicBezTo>
                    <a:pt x="401198" y="205648"/>
                    <a:pt x="350704" y="411296"/>
                    <a:pt x="275422" y="572877"/>
                  </a:cubicBezTo>
                  <a:cubicBezTo>
                    <a:pt x="200140" y="734458"/>
                    <a:pt x="12853" y="903383"/>
                    <a:pt x="0" y="969484"/>
                  </a:cubicBezTo>
                </a:path>
              </a:pathLst>
            </a:custGeom>
            <a:noFill/>
            <a:ln w="25400">
              <a:solidFill>
                <a:srgbClr val="1F497D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2800"/>
            </a:p>
          </p:txBody>
        </p:sp>
        <p:sp>
          <p:nvSpPr>
            <p:cNvPr id="235" name="Szabadkézi sokszög 235"/>
            <p:cNvSpPr>
              <a:spLocks/>
            </p:cNvSpPr>
            <p:nvPr/>
          </p:nvSpPr>
          <p:spPr bwMode="auto">
            <a:xfrm flipH="1">
              <a:off x="25202" y="18964"/>
              <a:ext cx="11882" cy="4048"/>
            </a:xfrm>
            <a:custGeom>
              <a:avLst/>
              <a:gdLst>
                <a:gd name="T0" fmla="*/ 1188132 w 451692"/>
                <a:gd name="T1" fmla="*/ 0 h 969484"/>
                <a:gd name="T2" fmla="*/ 724471 w 451692"/>
                <a:gd name="T3" fmla="*/ 239209 h 969484"/>
                <a:gd name="T4" fmla="*/ 0 w 451692"/>
                <a:gd name="T5" fmla="*/ 404816 h 96948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51692" h="969484">
                  <a:moveTo>
                    <a:pt x="451692" y="0"/>
                  </a:moveTo>
                  <a:cubicBezTo>
                    <a:pt x="401198" y="205648"/>
                    <a:pt x="350704" y="411296"/>
                    <a:pt x="275422" y="572877"/>
                  </a:cubicBezTo>
                  <a:cubicBezTo>
                    <a:pt x="200140" y="734458"/>
                    <a:pt x="12853" y="903383"/>
                    <a:pt x="0" y="969484"/>
                  </a:cubicBezTo>
                </a:path>
              </a:pathLst>
            </a:custGeom>
            <a:noFill/>
            <a:ln w="25400">
              <a:solidFill>
                <a:srgbClr val="1F497D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2800"/>
            </a:p>
          </p:txBody>
        </p:sp>
        <p:sp>
          <p:nvSpPr>
            <p:cNvPr id="236" name="Szövegdoboz 19"/>
            <p:cNvSpPr txBox="1">
              <a:spLocks noChangeArrowheads="1"/>
            </p:cNvSpPr>
            <p:nvPr/>
          </p:nvSpPr>
          <p:spPr bwMode="auto">
            <a:xfrm>
              <a:off x="26255" y="15601"/>
              <a:ext cx="12968" cy="2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hu-HU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Ideology driven</a:t>
              </a:r>
              <a:endPara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7" name="Szövegdoboz 20"/>
            <p:cNvSpPr txBox="1">
              <a:spLocks noChangeArrowheads="1"/>
            </p:cNvSpPr>
            <p:nvPr/>
          </p:nvSpPr>
          <p:spPr bwMode="auto">
            <a:xfrm>
              <a:off x="18581" y="14888"/>
              <a:ext cx="9513" cy="42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hu-HU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Ideology</a:t>
              </a:r>
              <a:r>
                <a:rPr lang="hu-HU" sz="1100" dirty="0" smtClean="0">
                  <a:latin typeface="Times New Roman" pitchFamily="18" charset="0"/>
                </a:rPr>
                <a:t> </a:t>
              </a:r>
              <a:r>
                <a:rPr kumimoji="0" lang="hu-HU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neutral</a:t>
              </a:r>
              <a:endPara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8" name="Szövegdoboz 21"/>
            <p:cNvSpPr txBox="1">
              <a:spLocks noChangeArrowheads="1"/>
            </p:cNvSpPr>
            <p:nvPr/>
          </p:nvSpPr>
          <p:spPr bwMode="auto">
            <a:xfrm>
              <a:off x="24752" y="22905"/>
              <a:ext cx="11411" cy="2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hu-HU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Ideology applying</a:t>
              </a:r>
              <a:endParaRPr kumimoji="0" 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graphicFrame>
        <p:nvGraphicFramePr>
          <p:cNvPr id="47" name="Table 46"/>
          <p:cNvGraphicFramePr>
            <a:graphicFrameLocks noGrp="1"/>
          </p:cNvGraphicFramePr>
          <p:nvPr/>
        </p:nvGraphicFramePr>
        <p:xfrm>
          <a:off x="4716016" y="1635644"/>
          <a:ext cx="4320480" cy="3366472"/>
        </p:xfrm>
        <a:graphic>
          <a:graphicData uri="http://schemas.openxmlformats.org/drawingml/2006/table">
            <a:tbl>
              <a:tblPr/>
              <a:tblGrid>
                <a:gridCol w="10640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40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62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62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187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80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4F81B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Basic features of the regime can be derived…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909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1200" b="1" dirty="0">
                          <a:latin typeface="Calibri"/>
                        </a:rPr>
                        <a:t>from the principle of state </a:t>
                      </a:r>
                      <a:r>
                        <a:rPr lang="hu-HU" sz="1200" b="1" dirty="0" smtClean="0">
                          <a:latin typeface="Calibri"/>
                        </a:rPr>
                        <a:t>n</a:t>
                      </a:r>
                      <a:r>
                        <a:rPr lang="en-US" sz="1200" b="1" dirty="0" err="1" smtClean="0">
                          <a:latin typeface="Calibri"/>
                        </a:rPr>
                        <a:t>eutrality</a:t>
                      </a:r>
                      <a:r>
                        <a:rPr lang="en-US" sz="1800" dirty="0" smtClean="0">
                          <a:latin typeface="Calibri"/>
                        </a:rPr>
                        <a:t> </a:t>
                      </a:r>
                      <a:endParaRPr lang="en-US" sz="18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from the ruling elite’s ideology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from the principle of elite interest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46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>
                          <a:latin typeface="Calibri"/>
                          <a:ea typeface="Calibri"/>
                          <a:cs typeface="Times New Roman"/>
                        </a:rPr>
                        <a:t>Ideology neutral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615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>
                          <a:latin typeface="Calibri"/>
                          <a:ea typeface="Calibri"/>
                          <a:cs typeface="Times New Roman"/>
                        </a:rPr>
                        <a:t>Ideology driven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46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>
                          <a:latin typeface="Calibri"/>
                          <a:ea typeface="Calibri"/>
                          <a:cs typeface="Times New Roman"/>
                        </a:rPr>
                        <a:t>Ideology applying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6774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23478"/>
            <a:ext cx="8229600" cy="936103"/>
          </a:xfrm>
        </p:spPr>
        <p:txBody>
          <a:bodyPr>
            <a:normAutofit/>
          </a:bodyPr>
          <a:lstStyle/>
          <a:p>
            <a:r>
              <a:rPr lang="hu-HU" sz="3200" b="1" dirty="0" smtClean="0"/>
              <a:t>Autonomy of civil society</a:t>
            </a:r>
            <a:endParaRPr lang="hu-HU" sz="3200" b="1" dirty="0"/>
          </a:p>
        </p:txBody>
      </p:sp>
      <p:sp>
        <p:nvSpPr>
          <p:cNvPr id="3105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5" name="Rectangle 43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9" name="Rectangle 47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23" name="Rectangle 31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7" name="Group 102"/>
          <p:cNvGrpSpPr>
            <a:grpSpLocks/>
          </p:cNvGrpSpPr>
          <p:nvPr/>
        </p:nvGrpSpPr>
        <p:grpSpPr bwMode="auto">
          <a:xfrm>
            <a:off x="395536" y="1400744"/>
            <a:ext cx="4101252" cy="3260593"/>
            <a:chOff x="9558" y="4227"/>
            <a:chExt cx="39375" cy="33997"/>
          </a:xfrm>
        </p:grpSpPr>
        <p:grpSp>
          <p:nvGrpSpPr>
            <p:cNvPr id="22" name="Csoportba foglalás 262"/>
            <p:cNvGrpSpPr>
              <a:grpSpLocks/>
            </p:cNvGrpSpPr>
            <p:nvPr/>
          </p:nvGrpSpPr>
          <p:grpSpPr bwMode="auto">
            <a:xfrm>
              <a:off x="9558" y="4227"/>
              <a:ext cx="39375" cy="33997"/>
              <a:chOff x="9558" y="4227"/>
              <a:chExt cx="39375" cy="33997"/>
            </a:xfrm>
          </p:grpSpPr>
          <p:grpSp>
            <p:nvGrpSpPr>
              <p:cNvPr id="24" name="Csoportba foglalás 263"/>
              <p:cNvGrpSpPr>
                <a:grpSpLocks/>
              </p:cNvGrpSpPr>
              <p:nvPr/>
            </p:nvGrpSpPr>
            <p:grpSpPr bwMode="auto">
              <a:xfrm>
                <a:off x="9558" y="10997"/>
                <a:ext cx="39375" cy="27227"/>
                <a:chOff x="9558" y="10997"/>
                <a:chExt cx="39375" cy="27227"/>
              </a:xfrm>
            </p:grpSpPr>
            <p:pic>
              <p:nvPicPr>
                <p:cNvPr id="26" name="Tartalom helye 4"/>
                <p:cNvPicPr>
                  <a:picLocks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9558" y="10997"/>
                  <a:ext cx="39375" cy="27227"/>
                </a:xfrm>
                <a:prstGeom prst="rect">
                  <a:avLst/>
                </a:prstGeom>
                <a:noFill/>
              </p:spPr>
            </p:pic>
            <p:sp>
              <p:nvSpPr>
                <p:cNvPr id="27" name="Szabadkézi sokszög 265"/>
                <p:cNvSpPr>
                  <a:spLocks/>
                </p:cNvSpPr>
                <p:nvPr/>
              </p:nvSpPr>
              <p:spPr bwMode="auto">
                <a:xfrm>
                  <a:off x="33482" y="15181"/>
                  <a:ext cx="2881" cy="7862"/>
                </a:xfrm>
                <a:custGeom>
                  <a:avLst/>
                  <a:gdLst>
                    <a:gd name="T0" fmla="*/ 1771 w 468630"/>
                    <a:gd name="T1" fmla="*/ 5692 h 1085850"/>
                    <a:gd name="T2" fmla="*/ 432 w 468630"/>
                    <a:gd name="T3" fmla="*/ 2457 h 1085850"/>
                    <a:gd name="T4" fmla="*/ 0 w 468630"/>
                    <a:gd name="T5" fmla="*/ 0 h 1085850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468630" h="1085850">
                      <a:moveTo>
                        <a:pt x="468630" y="1085850"/>
                      </a:moveTo>
                      <a:cubicBezTo>
                        <a:pt x="330517" y="867727"/>
                        <a:pt x="192405" y="649605"/>
                        <a:pt x="114300" y="468630"/>
                      </a:cubicBezTo>
                      <a:cubicBezTo>
                        <a:pt x="36195" y="287655"/>
                        <a:pt x="19050" y="78105"/>
                        <a:pt x="0" y="0"/>
                      </a:cubicBezTo>
                    </a:path>
                  </a:pathLst>
                </a:custGeom>
                <a:noFill/>
                <a:ln w="25400">
                  <a:solidFill>
                    <a:srgbClr val="1F497D"/>
                  </a:solidFill>
                  <a:prstDash val="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/>
                </a:p>
              </p:txBody>
            </p:sp>
            <p:sp>
              <p:nvSpPr>
                <p:cNvPr id="28" name="Szövegdoboz 70"/>
                <p:cNvSpPr txBox="1">
                  <a:spLocks noChangeArrowheads="1"/>
                </p:cNvSpPr>
                <p:nvPr/>
              </p:nvSpPr>
              <p:spPr bwMode="auto">
                <a:xfrm>
                  <a:off x="33481" y="15179"/>
                  <a:ext cx="8637" cy="501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ts val="500"/>
                    </a:spcBef>
                    <a:spcAft>
                      <a:spcPts val="5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2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Calibri" pitchFamily="34" charset="0"/>
                    </a:rPr>
                    <a:t>Non-existent</a:t>
                  </a:r>
                  <a:endParaRPr kumimoji="0" lang="en-US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29" name="Szövegdoboz 71"/>
                <p:cNvSpPr txBox="1">
                  <a:spLocks noChangeArrowheads="1"/>
                </p:cNvSpPr>
                <p:nvPr/>
              </p:nvSpPr>
              <p:spPr bwMode="auto">
                <a:xfrm>
                  <a:off x="18053" y="15332"/>
                  <a:ext cx="5344" cy="300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ts val="500"/>
                    </a:spcBef>
                    <a:spcAft>
                      <a:spcPts val="5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200" b="1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Calibri" pitchFamily="34" charset="0"/>
                    </a:rPr>
                    <a:t>Free</a:t>
                  </a:r>
                  <a:endParaRPr kumimoji="0" lang="en-US" sz="3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30" name="Szövegdoboz 72"/>
                <p:cNvSpPr txBox="1">
                  <a:spLocks noChangeArrowheads="1"/>
                </p:cNvSpPr>
                <p:nvPr/>
              </p:nvSpPr>
              <p:spPr bwMode="auto">
                <a:xfrm>
                  <a:off x="26531" y="21815"/>
                  <a:ext cx="11122" cy="300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ts val="500"/>
                    </a:spcBef>
                    <a:spcAft>
                      <a:spcPts val="5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200" b="1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Calibri" pitchFamily="34" charset="0"/>
                    </a:rPr>
                    <a:t>Subjugated</a:t>
                  </a:r>
                  <a:endParaRPr kumimoji="0" lang="en-US" sz="3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</p:grpSp>
          <p:sp>
            <p:nvSpPr>
              <p:cNvPr id="25" name="Szövegdoboz 66"/>
              <p:cNvSpPr txBox="1">
                <a:spLocks noChangeArrowheads="1"/>
              </p:cNvSpPr>
              <p:nvPr/>
            </p:nvSpPr>
            <p:spPr bwMode="auto">
              <a:xfrm>
                <a:off x="14168" y="4227"/>
                <a:ext cx="33123" cy="63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endParaRPr lang="en-US" sz="3200"/>
              </a:p>
            </p:txBody>
          </p:sp>
        </p:grpSp>
        <p:sp>
          <p:nvSpPr>
            <p:cNvPr id="23" name="Szabadkézi sokszög 270"/>
            <p:cNvSpPr>
              <a:spLocks/>
            </p:cNvSpPr>
            <p:nvPr/>
          </p:nvSpPr>
          <p:spPr bwMode="auto">
            <a:xfrm>
              <a:off x="26535" y="15181"/>
              <a:ext cx="1187" cy="14857"/>
            </a:xfrm>
            <a:custGeom>
              <a:avLst/>
              <a:gdLst>
                <a:gd name="T0" fmla="*/ 0 w 662940"/>
                <a:gd name="T1" fmla="*/ 21458 h 1028700"/>
                <a:gd name="T2" fmla="*/ 143 w 662940"/>
                <a:gd name="T3" fmla="*/ 10729 h 1028700"/>
                <a:gd name="T4" fmla="*/ 213 w 662940"/>
                <a:gd name="T5" fmla="*/ 0 h 10287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62940" h="1028700">
                  <a:moveTo>
                    <a:pt x="0" y="1028700"/>
                  </a:moveTo>
                  <a:cubicBezTo>
                    <a:pt x="167640" y="857250"/>
                    <a:pt x="335280" y="685800"/>
                    <a:pt x="445770" y="514350"/>
                  </a:cubicBezTo>
                  <a:cubicBezTo>
                    <a:pt x="556260" y="342900"/>
                    <a:pt x="643890" y="93345"/>
                    <a:pt x="662940" y="0"/>
                  </a:cubicBezTo>
                </a:path>
              </a:pathLst>
            </a:custGeom>
            <a:noFill/>
            <a:ln w="25400">
              <a:solidFill>
                <a:srgbClr val="1F497D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aphicFrame>
        <p:nvGraphicFramePr>
          <p:cNvPr id="54" name="Table 53"/>
          <p:cNvGraphicFramePr>
            <a:graphicFrameLocks noGrp="1"/>
          </p:cNvGraphicFramePr>
          <p:nvPr/>
        </p:nvGraphicFramePr>
        <p:xfrm>
          <a:off x="4644008" y="1851670"/>
          <a:ext cx="4392487" cy="2637622"/>
        </p:xfrm>
        <a:graphic>
          <a:graphicData uri="http://schemas.openxmlformats.org/drawingml/2006/table">
            <a:tbl>
              <a:tblPr/>
              <a:tblGrid>
                <a:gridCol w="1464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43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37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1162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8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4F81B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Civil society…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297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exists, but its four autonomies are broken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cannot legally exist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116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>
                          <a:latin typeface="Calibri"/>
                          <a:ea typeface="Calibri"/>
                          <a:cs typeface="Times New Roman"/>
                        </a:rPr>
                        <a:t>Free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116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>
                          <a:latin typeface="Calibri"/>
                          <a:ea typeface="Calibri"/>
                          <a:cs typeface="Times New Roman"/>
                        </a:rPr>
                        <a:t>Subjugated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116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>
                          <a:latin typeface="Calibri"/>
                          <a:ea typeface="Calibri"/>
                          <a:cs typeface="Times New Roman"/>
                        </a:rPr>
                        <a:t>Non-existent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5214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2" name="Group 25"/>
          <p:cNvGrpSpPr>
            <a:grpSpLocks/>
          </p:cNvGrpSpPr>
          <p:nvPr/>
        </p:nvGrpSpPr>
        <p:grpSpPr bwMode="auto">
          <a:xfrm>
            <a:off x="683568" y="-1100658"/>
            <a:ext cx="7992888" cy="6134400"/>
            <a:chOff x="9561" y="4115"/>
            <a:chExt cx="39388" cy="34119"/>
          </a:xfrm>
        </p:grpSpPr>
        <p:grpSp>
          <p:nvGrpSpPr>
            <p:cNvPr id="223" name="Group 4"/>
            <p:cNvGrpSpPr>
              <a:grpSpLocks/>
            </p:cNvGrpSpPr>
            <p:nvPr/>
          </p:nvGrpSpPr>
          <p:grpSpPr bwMode="auto">
            <a:xfrm>
              <a:off x="9561" y="4115"/>
              <a:ext cx="39388" cy="34119"/>
              <a:chOff x="9561" y="4115"/>
              <a:chExt cx="39388" cy="34119"/>
            </a:xfrm>
          </p:grpSpPr>
          <p:grpSp>
            <p:nvGrpSpPr>
              <p:cNvPr id="226" name="Group 28"/>
              <p:cNvGrpSpPr>
                <a:grpSpLocks/>
              </p:cNvGrpSpPr>
              <p:nvPr/>
            </p:nvGrpSpPr>
            <p:grpSpPr bwMode="auto">
              <a:xfrm>
                <a:off x="9561" y="11000"/>
                <a:ext cx="39388" cy="27234"/>
                <a:chOff x="9561" y="11000"/>
                <a:chExt cx="39388" cy="27234"/>
              </a:xfrm>
            </p:grpSpPr>
            <p:pic>
              <p:nvPicPr>
                <p:cNvPr id="228" name="Tartalom helye 4"/>
                <p:cNvPicPr>
                  <a:picLocks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9561" y="11000"/>
                  <a:ext cx="39388" cy="27234"/>
                </a:xfrm>
                <a:prstGeom prst="rect">
                  <a:avLst/>
                </a:prstGeom>
                <a:noFill/>
              </p:spPr>
            </p:pic>
            <p:sp>
              <p:nvSpPr>
                <p:cNvPr id="229" name="Szabadkézi sokszög 8"/>
                <p:cNvSpPr>
                  <a:spLocks/>
                </p:cNvSpPr>
                <p:nvPr/>
              </p:nvSpPr>
              <p:spPr bwMode="auto">
                <a:xfrm flipV="1">
                  <a:off x="21242" y="15028"/>
                  <a:ext cx="12662" cy="7809"/>
                </a:xfrm>
                <a:custGeom>
                  <a:avLst/>
                  <a:gdLst>
                    <a:gd name="T0" fmla="*/ 0 w 1839817"/>
                    <a:gd name="T1" fmla="*/ 0 h 605928"/>
                    <a:gd name="T2" fmla="*/ 5534 w 1839817"/>
                    <a:gd name="T3" fmla="*/ 3107 h 605928"/>
                    <a:gd name="T4" fmla="*/ 9832 w 1839817"/>
                    <a:gd name="T5" fmla="*/ 9494 h 605928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839817" h="605928">
                      <a:moveTo>
                        <a:pt x="0" y="0"/>
                      </a:moveTo>
                      <a:cubicBezTo>
                        <a:pt x="364475" y="48658"/>
                        <a:pt x="728950" y="97316"/>
                        <a:pt x="1035586" y="198304"/>
                      </a:cubicBezTo>
                      <a:cubicBezTo>
                        <a:pt x="1342222" y="299292"/>
                        <a:pt x="1839817" y="605928"/>
                        <a:pt x="1839817" y="605928"/>
                      </a:cubicBezTo>
                    </a:path>
                  </a:pathLst>
                </a:custGeom>
                <a:noFill/>
                <a:ln w="25400">
                  <a:solidFill>
                    <a:srgbClr val="00B050"/>
                  </a:solidFill>
                  <a:prstDash val="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800"/>
                </a:p>
              </p:txBody>
            </p:sp>
          </p:grpSp>
          <p:sp>
            <p:nvSpPr>
              <p:cNvPr id="227" name="Szövegdoboz 11"/>
              <p:cNvSpPr txBox="1">
                <a:spLocks noChangeArrowheads="1"/>
              </p:cNvSpPr>
              <p:nvPr/>
            </p:nvSpPr>
            <p:spPr bwMode="auto">
              <a:xfrm>
                <a:off x="14041" y="4115"/>
                <a:ext cx="32404" cy="36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</p:grpSp>
        <p:sp>
          <p:nvSpPr>
            <p:cNvPr id="224" name="Szabadkézi sokszög 3"/>
            <p:cNvSpPr>
              <a:spLocks/>
            </p:cNvSpPr>
            <p:nvPr/>
          </p:nvSpPr>
          <p:spPr bwMode="auto">
            <a:xfrm flipH="1">
              <a:off x="29825" y="19270"/>
              <a:ext cx="4378" cy="7167"/>
            </a:xfrm>
            <a:custGeom>
              <a:avLst/>
              <a:gdLst>
                <a:gd name="T0" fmla="*/ 0 w 662940"/>
                <a:gd name="T1" fmla="*/ 4515 h 1028700"/>
                <a:gd name="T2" fmla="*/ 1599 w 662940"/>
                <a:gd name="T3" fmla="*/ 2258 h 1028700"/>
                <a:gd name="T4" fmla="*/ 2378 w 662940"/>
                <a:gd name="T5" fmla="*/ 0 h 10287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62940" h="1028700">
                  <a:moveTo>
                    <a:pt x="0" y="1028700"/>
                  </a:moveTo>
                  <a:cubicBezTo>
                    <a:pt x="167640" y="857250"/>
                    <a:pt x="335280" y="685800"/>
                    <a:pt x="445770" y="514350"/>
                  </a:cubicBezTo>
                  <a:cubicBezTo>
                    <a:pt x="556260" y="342900"/>
                    <a:pt x="643890" y="93345"/>
                    <a:pt x="662940" y="0"/>
                  </a:cubicBezTo>
                </a:path>
              </a:pathLst>
            </a:custGeom>
            <a:noFill/>
            <a:ln w="25400">
              <a:solidFill>
                <a:srgbClr val="00B05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2800"/>
            </a:p>
          </p:txBody>
        </p:sp>
      </p:grpSp>
      <p:grpSp>
        <p:nvGrpSpPr>
          <p:cNvPr id="191" name="Group 102"/>
          <p:cNvGrpSpPr>
            <a:grpSpLocks/>
          </p:cNvGrpSpPr>
          <p:nvPr/>
        </p:nvGrpSpPr>
        <p:grpSpPr bwMode="auto">
          <a:xfrm>
            <a:off x="684440" y="-1100658"/>
            <a:ext cx="7848000" cy="6134400"/>
            <a:chOff x="9558" y="4227"/>
            <a:chExt cx="39375" cy="33997"/>
          </a:xfrm>
        </p:grpSpPr>
        <p:grpSp>
          <p:nvGrpSpPr>
            <p:cNvPr id="192" name="Csoportba foglalás 262"/>
            <p:cNvGrpSpPr>
              <a:grpSpLocks/>
            </p:cNvGrpSpPr>
            <p:nvPr/>
          </p:nvGrpSpPr>
          <p:grpSpPr bwMode="auto">
            <a:xfrm>
              <a:off x="9558" y="4227"/>
              <a:ext cx="39375" cy="33997"/>
              <a:chOff x="9558" y="4227"/>
              <a:chExt cx="39375" cy="33997"/>
            </a:xfrm>
          </p:grpSpPr>
          <p:grpSp>
            <p:nvGrpSpPr>
              <p:cNvPr id="194" name="Csoportba foglalás 263"/>
              <p:cNvGrpSpPr>
                <a:grpSpLocks/>
              </p:cNvGrpSpPr>
              <p:nvPr/>
            </p:nvGrpSpPr>
            <p:grpSpPr bwMode="auto">
              <a:xfrm>
                <a:off x="9558" y="10997"/>
                <a:ext cx="39375" cy="27227"/>
                <a:chOff x="9558" y="10997"/>
                <a:chExt cx="39375" cy="27227"/>
              </a:xfrm>
            </p:grpSpPr>
            <p:pic>
              <p:nvPicPr>
                <p:cNvPr id="196" name="Tartalom helye 4"/>
                <p:cNvPicPr>
                  <a:picLocks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9558" y="10997"/>
                  <a:ext cx="39375" cy="27227"/>
                </a:xfrm>
                <a:prstGeom prst="rect">
                  <a:avLst/>
                </a:prstGeom>
                <a:noFill/>
              </p:spPr>
            </p:pic>
            <p:sp>
              <p:nvSpPr>
                <p:cNvPr id="197" name="Szabadkézi sokszög 265"/>
                <p:cNvSpPr>
                  <a:spLocks/>
                </p:cNvSpPr>
                <p:nvPr/>
              </p:nvSpPr>
              <p:spPr bwMode="auto">
                <a:xfrm>
                  <a:off x="33482" y="15181"/>
                  <a:ext cx="2881" cy="7862"/>
                </a:xfrm>
                <a:custGeom>
                  <a:avLst/>
                  <a:gdLst>
                    <a:gd name="T0" fmla="*/ 1771 w 468630"/>
                    <a:gd name="T1" fmla="*/ 5692 h 1085850"/>
                    <a:gd name="T2" fmla="*/ 432 w 468630"/>
                    <a:gd name="T3" fmla="*/ 2457 h 1085850"/>
                    <a:gd name="T4" fmla="*/ 0 w 468630"/>
                    <a:gd name="T5" fmla="*/ 0 h 1085850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468630" h="1085850">
                      <a:moveTo>
                        <a:pt x="468630" y="1085850"/>
                      </a:moveTo>
                      <a:cubicBezTo>
                        <a:pt x="330517" y="867727"/>
                        <a:pt x="192405" y="649605"/>
                        <a:pt x="114300" y="468630"/>
                      </a:cubicBezTo>
                      <a:cubicBezTo>
                        <a:pt x="36195" y="287655"/>
                        <a:pt x="19050" y="78105"/>
                        <a:pt x="0" y="0"/>
                      </a:cubicBezTo>
                    </a:path>
                  </a:pathLst>
                </a:custGeom>
                <a:noFill/>
                <a:ln w="25400">
                  <a:solidFill>
                    <a:schemeClr val="accent4">
                      <a:lumMod val="60000"/>
                      <a:lumOff val="40000"/>
                    </a:schemeClr>
                  </a:solidFill>
                  <a:prstDash val="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/>
                </a:p>
              </p:txBody>
            </p:sp>
          </p:grpSp>
          <p:sp>
            <p:nvSpPr>
              <p:cNvPr id="195" name="Szövegdoboz 66"/>
              <p:cNvSpPr txBox="1">
                <a:spLocks noChangeArrowheads="1"/>
              </p:cNvSpPr>
              <p:nvPr/>
            </p:nvSpPr>
            <p:spPr bwMode="auto">
              <a:xfrm>
                <a:off x="14168" y="4227"/>
                <a:ext cx="33123" cy="63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endParaRPr lang="en-US" sz="3200"/>
              </a:p>
            </p:txBody>
          </p:sp>
        </p:grpSp>
        <p:sp>
          <p:nvSpPr>
            <p:cNvPr id="193" name="Szabadkézi sokszög 270"/>
            <p:cNvSpPr>
              <a:spLocks/>
            </p:cNvSpPr>
            <p:nvPr/>
          </p:nvSpPr>
          <p:spPr bwMode="auto">
            <a:xfrm>
              <a:off x="26535" y="15181"/>
              <a:ext cx="1187" cy="14857"/>
            </a:xfrm>
            <a:custGeom>
              <a:avLst/>
              <a:gdLst>
                <a:gd name="T0" fmla="*/ 0 w 662940"/>
                <a:gd name="T1" fmla="*/ 21458 h 1028700"/>
                <a:gd name="T2" fmla="*/ 143 w 662940"/>
                <a:gd name="T3" fmla="*/ 10729 h 1028700"/>
                <a:gd name="T4" fmla="*/ 213 w 662940"/>
                <a:gd name="T5" fmla="*/ 0 h 10287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62940" h="1028700">
                  <a:moveTo>
                    <a:pt x="0" y="1028700"/>
                  </a:moveTo>
                  <a:cubicBezTo>
                    <a:pt x="167640" y="857250"/>
                    <a:pt x="335280" y="685800"/>
                    <a:pt x="445770" y="514350"/>
                  </a:cubicBezTo>
                  <a:cubicBezTo>
                    <a:pt x="556260" y="342900"/>
                    <a:pt x="643890" y="93345"/>
                    <a:pt x="662940" y="0"/>
                  </a:cubicBezTo>
                </a:path>
              </a:pathLst>
            </a:custGeom>
            <a:noFill/>
            <a:ln w="25400">
              <a:solidFill>
                <a:schemeClr val="accent4">
                  <a:lumMod val="60000"/>
                  <a:lumOff val="40000"/>
                </a:schemeClr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5" name="Csoportba foglalás 288"/>
          <p:cNvGrpSpPr>
            <a:grpSpLocks/>
          </p:cNvGrpSpPr>
          <p:nvPr/>
        </p:nvGrpSpPr>
        <p:grpSpPr bwMode="auto">
          <a:xfrm>
            <a:off x="683568" y="-1100658"/>
            <a:ext cx="7848872" cy="6133393"/>
            <a:chOff x="9558" y="4232"/>
            <a:chExt cx="39375" cy="33992"/>
          </a:xfrm>
        </p:grpSpPr>
        <p:grpSp>
          <p:nvGrpSpPr>
            <p:cNvPr id="8" name="Csoportba foglalás 289"/>
            <p:cNvGrpSpPr>
              <a:grpSpLocks/>
            </p:cNvGrpSpPr>
            <p:nvPr/>
          </p:nvGrpSpPr>
          <p:grpSpPr bwMode="auto">
            <a:xfrm>
              <a:off x="9558" y="4232"/>
              <a:ext cx="39375" cy="33992"/>
              <a:chOff x="9558" y="4232"/>
              <a:chExt cx="39375" cy="33992"/>
            </a:xfrm>
          </p:grpSpPr>
          <p:grpSp>
            <p:nvGrpSpPr>
              <p:cNvPr id="14" name="Csoportba foglalás 290"/>
              <p:cNvGrpSpPr>
                <a:grpSpLocks/>
              </p:cNvGrpSpPr>
              <p:nvPr/>
            </p:nvGrpSpPr>
            <p:grpSpPr bwMode="auto">
              <a:xfrm>
                <a:off x="9558" y="10997"/>
                <a:ext cx="39375" cy="27227"/>
                <a:chOff x="9558" y="10997"/>
                <a:chExt cx="39375" cy="27227"/>
              </a:xfrm>
            </p:grpSpPr>
            <p:pic>
              <p:nvPicPr>
                <p:cNvPr id="16" name="Tartalom helye 4"/>
                <p:cNvPicPr>
                  <a:picLocks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9558" y="10997"/>
                  <a:ext cx="39375" cy="27227"/>
                </a:xfrm>
                <a:prstGeom prst="rect">
                  <a:avLst/>
                </a:prstGeom>
                <a:noFill/>
              </p:spPr>
            </p:pic>
            <p:sp>
              <p:nvSpPr>
                <p:cNvPr id="17" name="Szabadkézi sokszög 292"/>
                <p:cNvSpPr>
                  <a:spLocks/>
                </p:cNvSpPr>
                <p:nvPr/>
              </p:nvSpPr>
              <p:spPr bwMode="auto">
                <a:xfrm>
                  <a:off x="19439" y="14910"/>
                  <a:ext cx="1266" cy="4864"/>
                </a:xfrm>
                <a:custGeom>
                  <a:avLst/>
                  <a:gdLst>
                    <a:gd name="T0" fmla="*/ 0 w 662940"/>
                    <a:gd name="T1" fmla="*/ 486351 h 1028700"/>
                    <a:gd name="T2" fmla="*/ 85134 w 662940"/>
                    <a:gd name="T3" fmla="*/ 243176 h 1028700"/>
                    <a:gd name="T4" fmla="*/ 126610 w 662940"/>
                    <a:gd name="T5" fmla="*/ 0 h 1028700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662940" h="1028700">
                      <a:moveTo>
                        <a:pt x="0" y="1028700"/>
                      </a:moveTo>
                      <a:cubicBezTo>
                        <a:pt x="167640" y="857250"/>
                        <a:pt x="335280" y="685800"/>
                        <a:pt x="445770" y="514350"/>
                      </a:cubicBezTo>
                      <a:cubicBezTo>
                        <a:pt x="556260" y="342900"/>
                        <a:pt x="643890" y="93345"/>
                        <a:pt x="662940" y="0"/>
                      </a:cubicBezTo>
                    </a:path>
                  </a:pathLst>
                </a:custGeom>
                <a:noFill/>
                <a:ln w="25400">
                  <a:solidFill>
                    <a:srgbClr val="1F497D"/>
                  </a:solidFill>
                  <a:prstDash val="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/>
                </a:p>
              </p:txBody>
            </p:sp>
          </p:grpSp>
          <p:sp>
            <p:nvSpPr>
              <p:cNvPr id="15" name="Szövegdoboz 42"/>
              <p:cNvSpPr txBox="1">
                <a:spLocks noChangeArrowheads="1"/>
              </p:cNvSpPr>
              <p:nvPr/>
            </p:nvSpPr>
            <p:spPr bwMode="auto">
              <a:xfrm>
                <a:off x="15121" y="4232"/>
                <a:ext cx="28803" cy="6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endParaRPr lang="en-US" sz="3200"/>
              </a:p>
            </p:txBody>
          </p:sp>
        </p:grpSp>
        <p:sp>
          <p:nvSpPr>
            <p:cNvPr id="10" name="Szabadkézi sokszög 296"/>
            <p:cNvSpPr>
              <a:spLocks/>
            </p:cNvSpPr>
            <p:nvPr/>
          </p:nvSpPr>
          <p:spPr bwMode="auto">
            <a:xfrm>
              <a:off x="23354" y="14910"/>
              <a:ext cx="1409" cy="9941"/>
            </a:xfrm>
            <a:custGeom>
              <a:avLst/>
              <a:gdLst>
                <a:gd name="T0" fmla="*/ 0 w 662940"/>
                <a:gd name="T1" fmla="*/ 994045 h 1028700"/>
                <a:gd name="T2" fmla="*/ 94755 w 662940"/>
                <a:gd name="T3" fmla="*/ 497023 h 1028700"/>
                <a:gd name="T4" fmla="*/ 140918 w 662940"/>
                <a:gd name="T5" fmla="*/ 0 h 10287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62940" h="1028700">
                  <a:moveTo>
                    <a:pt x="0" y="1028700"/>
                  </a:moveTo>
                  <a:cubicBezTo>
                    <a:pt x="167640" y="857250"/>
                    <a:pt x="335280" y="685800"/>
                    <a:pt x="445770" y="514350"/>
                  </a:cubicBezTo>
                  <a:cubicBezTo>
                    <a:pt x="556260" y="342900"/>
                    <a:pt x="643890" y="93345"/>
                    <a:pt x="662940" y="0"/>
                  </a:cubicBezTo>
                </a:path>
              </a:pathLst>
            </a:custGeom>
            <a:noFill/>
            <a:ln w="25400">
              <a:solidFill>
                <a:srgbClr val="1F497D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1" name="Szabadkézi sokszög 297"/>
            <p:cNvSpPr>
              <a:spLocks/>
            </p:cNvSpPr>
            <p:nvPr/>
          </p:nvSpPr>
          <p:spPr bwMode="auto">
            <a:xfrm flipV="1">
              <a:off x="33408" y="14682"/>
              <a:ext cx="1619" cy="9790"/>
            </a:xfrm>
            <a:custGeom>
              <a:avLst/>
              <a:gdLst>
                <a:gd name="T0" fmla="*/ 161928 w 996860"/>
                <a:gd name="T1" fmla="*/ 0 h 1531345"/>
                <a:gd name="T2" fmla="*/ 59923 w 996860"/>
                <a:gd name="T3" fmla="*/ 485974 h 1531345"/>
                <a:gd name="T4" fmla="*/ 2657 w 996860"/>
                <a:gd name="T5" fmla="*/ 978992 h 153134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996860" h="1531345">
                  <a:moveTo>
                    <a:pt x="996860" y="0"/>
                  </a:moveTo>
                  <a:cubicBezTo>
                    <a:pt x="764587" y="252470"/>
                    <a:pt x="532315" y="504940"/>
                    <a:pt x="368898" y="760164"/>
                  </a:cubicBezTo>
                  <a:cubicBezTo>
                    <a:pt x="205481" y="1015388"/>
                    <a:pt x="-69941" y="1474424"/>
                    <a:pt x="16358" y="1531345"/>
                  </a:cubicBezTo>
                </a:path>
              </a:pathLst>
            </a:custGeom>
            <a:noFill/>
            <a:ln w="25400">
              <a:solidFill>
                <a:srgbClr val="1F497D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3" name="Szabadkézi sokszög 299"/>
            <p:cNvSpPr>
              <a:spLocks/>
            </p:cNvSpPr>
            <p:nvPr/>
          </p:nvSpPr>
          <p:spPr bwMode="auto">
            <a:xfrm>
              <a:off x="26637" y="14910"/>
              <a:ext cx="1903" cy="15127"/>
            </a:xfrm>
            <a:custGeom>
              <a:avLst/>
              <a:gdLst>
                <a:gd name="T0" fmla="*/ 0 w 662940"/>
                <a:gd name="T1" fmla="*/ 1512707 h 1028700"/>
                <a:gd name="T2" fmla="*/ 127997 w 662940"/>
                <a:gd name="T3" fmla="*/ 756354 h 1028700"/>
                <a:gd name="T4" fmla="*/ 190354 w 662940"/>
                <a:gd name="T5" fmla="*/ 0 h 10287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62940" h="1028700">
                  <a:moveTo>
                    <a:pt x="0" y="1028700"/>
                  </a:moveTo>
                  <a:cubicBezTo>
                    <a:pt x="167640" y="857250"/>
                    <a:pt x="335280" y="685800"/>
                    <a:pt x="445770" y="514350"/>
                  </a:cubicBezTo>
                  <a:cubicBezTo>
                    <a:pt x="556260" y="342900"/>
                    <a:pt x="643890" y="93345"/>
                    <a:pt x="662940" y="0"/>
                  </a:cubicBezTo>
                </a:path>
              </a:pathLst>
            </a:custGeom>
            <a:noFill/>
            <a:ln w="25400">
              <a:solidFill>
                <a:srgbClr val="1F497D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25" name="Csoportba foglalás 253"/>
          <p:cNvGrpSpPr>
            <a:grpSpLocks/>
          </p:cNvGrpSpPr>
          <p:nvPr/>
        </p:nvGrpSpPr>
        <p:grpSpPr bwMode="auto">
          <a:xfrm>
            <a:off x="683568" y="123478"/>
            <a:ext cx="7848000" cy="4932000"/>
            <a:chOff x="9558" y="10997"/>
            <a:chExt cx="39377" cy="27229"/>
          </a:xfrm>
        </p:grpSpPr>
        <p:pic>
          <p:nvPicPr>
            <p:cNvPr id="26" name="Tartalom helye 4"/>
            <p:cNvPicPr>
              <a:picLocks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9558" y="10997"/>
              <a:ext cx="39377" cy="27229"/>
            </a:xfrm>
            <a:prstGeom prst="rect">
              <a:avLst/>
            </a:prstGeom>
            <a:noFill/>
          </p:spPr>
        </p:pic>
        <p:sp>
          <p:nvSpPr>
            <p:cNvPr id="27" name="Szabadkézi sokszög 255"/>
            <p:cNvSpPr>
              <a:spLocks/>
            </p:cNvSpPr>
            <p:nvPr/>
          </p:nvSpPr>
          <p:spPr bwMode="auto">
            <a:xfrm>
              <a:off x="25917" y="14916"/>
              <a:ext cx="1440" cy="14401"/>
            </a:xfrm>
            <a:custGeom>
              <a:avLst/>
              <a:gdLst>
                <a:gd name="T0" fmla="*/ 0 w 662940"/>
                <a:gd name="T1" fmla="*/ 1440160 h 1028700"/>
                <a:gd name="T2" fmla="*/ 96838 w 662940"/>
                <a:gd name="T3" fmla="*/ 720080 h 1028700"/>
                <a:gd name="T4" fmla="*/ 144016 w 662940"/>
                <a:gd name="T5" fmla="*/ 0 h 10287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62940" h="1028700">
                  <a:moveTo>
                    <a:pt x="0" y="1028700"/>
                  </a:moveTo>
                  <a:cubicBezTo>
                    <a:pt x="167640" y="857250"/>
                    <a:pt x="335280" y="685800"/>
                    <a:pt x="445770" y="514350"/>
                  </a:cubicBezTo>
                  <a:cubicBezTo>
                    <a:pt x="556260" y="342900"/>
                    <a:pt x="643890" y="93345"/>
                    <a:pt x="662940" y="0"/>
                  </a:cubicBezTo>
                </a:path>
              </a:pathLst>
            </a:custGeom>
            <a:noFill/>
            <a:ln w="25400">
              <a:solidFill>
                <a:schemeClr val="accent6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2800"/>
            </a:p>
          </p:txBody>
        </p:sp>
      </p:grpSp>
      <p:grpSp>
        <p:nvGrpSpPr>
          <p:cNvPr id="30" name="Group 2"/>
          <p:cNvGrpSpPr>
            <a:grpSpLocks/>
          </p:cNvGrpSpPr>
          <p:nvPr/>
        </p:nvGrpSpPr>
        <p:grpSpPr bwMode="auto">
          <a:xfrm>
            <a:off x="684365" y="-1121592"/>
            <a:ext cx="7848000" cy="6158036"/>
            <a:chOff x="9562" y="4227"/>
            <a:chExt cx="39377" cy="34130"/>
          </a:xfrm>
        </p:grpSpPr>
        <p:grpSp>
          <p:nvGrpSpPr>
            <p:cNvPr id="31" name="Csoportba foglalás 242"/>
            <p:cNvGrpSpPr>
              <a:grpSpLocks/>
            </p:cNvGrpSpPr>
            <p:nvPr/>
          </p:nvGrpSpPr>
          <p:grpSpPr bwMode="auto">
            <a:xfrm>
              <a:off x="9562" y="4227"/>
              <a:ext cx="39377" cy="34130"/>
              <a:chOff x="9562" y="4227"/>
              <a:chExt cx="39377" cy="34130"/>
            </a:xfrm>
          </p:grpSpPr>
          <p:grpSp>
            <p:nvGrpSpPr>
              <p:cNvPr id="33" name="Csoportba foglalás 243"/>
              <p:cNvGrpSpPr>
                <a:grpSpLocks/>
              </p:cNvGrpSpPr>
              <p:nvPr/>
            </p:nvGrpSpPr>
            <p:grpSpPr bwMode="auto">
              <a:xfrm>
                <a:off x="9562" y="11128"/>
                <a:ext cx="39377" cy="27229"/>
                <a:chOff x="9562" y="11128"/>
                <a:chExt cx="39377" cy="27229"/>
              </a:xfrm>
            </p:grpSpPr>
            <p:pic>
              <p:nvPicPr>
                <p:cNvPr id="35" name="Tartalom helye 4"/>
                <p:cNvPicPr>
                  <a:picLocks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9562" y="11128"/>
                  <a:ext cx="39377" cy="27229"/>
                </a:xfrm>
                <a:prstGeom prst="rect">
                  <a:avLst/>
                </a:prstGeom>
                <a:noFill/>
              </p:spPr>
            </p:pic>
            <p:sp>
              <p:nvSpPr>
                <p:cNvPr id="36" name="Szabadkézi sokszög 245"/>
                <p:cNvSpPr>
                  <a:spLocks/>
                </p:cNvSpPr>
                <p:nvPr/>
              </p:nvSpPr>
              <p:spPr bwMode="auto">
                <a:xfrm>
                  <a:off x="34563" y="14916"/>
                  <a:ext cx="3601" cy="5492"/>
                </a:xfrm>
                <a:custGeom>
                  <a:avLst/>
                  <a:gdLst>
                    <a:gd name="T0" fmla="*/ 360040 w 468630"/>
                    <a:gd name="T1" fmla="*/ 549209 h 1085850"/>
                    <a:gd name="T2" fmla="*/ 87815 w 468630"/>
                    <a:gd name="T3" fmla="*/ 237027 h 1085850"/>
                    <a:gd name="T4" fmla="*/ 0 w 468630"/>
                    <a:gd name="T5" fmla="*/ 0 h 1085850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468630" h="1085850">
                      <a:moveTo>
                        <a:pt x="468630" y="1085850"/>
                      </a:moveTo>
                      <a:cubicBezTo>
                        <a:pt x="330517" y="867727"/>
                        <a:pt x="192405" y="649605"/>
                        <a:pt x="114300" y="468630"/>
                      </a:cubicBezTo>
                      <a:cubicBezTo>
                        <a:pt x="36195" y="287655"/>
                        <a:pt x="19050" y="78105"/>
                        <a:pt x="0" y="0"/>
                      </a:cubicBezTo>
                    </a:path>
                  </a:pathLst>
                </a:custGeom>
                <a:noFill/>
                <a:ln w="25400">
                  <a:solidFill>
                    <a:srgbClr val="FF0000"/>
                  </a:solidFill>
                  <a:prstDash val="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/>
                </a:p>
              </p:txBody>
            </p:sp>
          </p:grpSp>
          <p:sp>
            <p:nvSpPr>
              <p:cNvPr id="34" name="Text Box 10"/>
              <p:cNvSpPr txBox="1">
                <a:spLocks noChangeArrowheads="1"/>
              </p:cNvSpPr>
              <p:nvPr/>
            </p:nvSpPr>
            <p:spPr bwMode="auto">
              <a:xfrm>
                <a:off x="14168" y="4227"/>
                <a:ext cx="33123" cy="60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endParaRPr lang="en-US" sz="3200"/>
              </a:p>
            </p:txBody>
          </p:sp>
        </p:grpSp>
        <p:sp>
          <p:nvSpPr>
            <p:cNvPr id="32" name="Szabadkézi sokszög 250"/>
            <p:cNvSpPr>
              <a:spLocks/>
            </p:cNvSpPr>
            <p:nvPr/>
          </p:nvSpPr>
          <p:spPr bwMode="auto">
            <a:xfrm>
              <a:off x="23401" y="14616"/>
              <a:ext cx="5041" cy="11520"/>
            </a:xfrm>
            <a:custGeom>
              <a:avLst/>
              <a:gdLst>
                <a:gd name="T0" fmla="*/ 0 w 662940"/>
                <a:gd name="T1" fmla="*/ 1152000 h 1028700"/>
                <a:gd name="T2" fmla="*/ 338934 w 662940"/>
                <a:gd name="T3" fmla="*/ 576000 h 1028700"/>
                <a:gd name="T4" fmla="*/ 504056 w 662940"/>
                <a:gd name="T5" fmla="*/ 0 h 10287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62940" h="1028700">
                  <a:moveTo>
                    <a:pt x="0" y="1028700"/>
                  </a:moveTo>
                  <a:cubicBezTo>
                    <a:pt x="167640" y="857250"/>
                    <a:pt x="335280" y="685800"/>
                    <a:pt x="445770" y="514350"/>
                  </a:cubicBezTo>
                  <a:cubicBezTo>
                    <a:pt x="556260" y="342900"/>
                    <a:pt x="643890" y="93345"/>
                    <a:pt x="662940" y="0"/>
                  </a:cubicBezTo>
                </a:path>
              </a:pathLst>
            </a:custGeom>
            <a:noFill/>
            <a:ln w="25400">
              <a:solidFill>
                <a:srgbClr val="FF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40" name="Group 33"/>
          <p:cNvGrpSpPr>
            <a:grpSpLocks/>
          </p:cNvGrpSpPr>
          <p:nvPr/>
        </p:nvGrpSpPr>
        <p:grpSpPr bwMode="auto">
          <a:xfrm>
            <a:off x="684440" y="-1028650"/>
            <a:ext cx="7848000" cy="6120000"/>
            <a:chOff x="9558" y="4741"/>
            <a:chExt cx="39377" cy="33485"/>
          </a:xfrm>
        </p:grpSpPr>
        <p:grpSp>
          <p:nvGrpSpPr>
            <p:cNvPr id="41" name="Csoportba foglalás 276"/>
            <p:cNvGrpSpPr>
              <a:grpSpLocks/>
            </p:cNvGrpSpPr>
            <p:nvPr/>
          </p:nvGrpSpPr>
          <p:grpSpPr bwMode="auto">
            <a:xfrm>
              <a:off x="9558" y="4741"/>
              <a:ext cx="39377" cy="33485"/>
              <a:chOff x="9558" y="4741"/>
              <a:chExt cx="39377" cy="33485"/>
            </a:xfrm>
          </p:grpSpPr>
          <p:pic>
            <p:nvPicPr>
              <p:cNvPr id="44" name="Tartalom helye 4"/>
              <p:cNvPicPr>
                <a:picLocks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9558" y="10997"/>
                <a:ext cx="39377" cy="27229"/>
              </a:xfrm>
              <a:prstGeom prst="rect">
                <a:avLst/>
              </a:prstGeom>
              <a:noFill/>
            </p:spPr>
          </p:pic>
          <p:sp>
            <p:nvSpPr>
              <p:cNvPr id="45" name="Szövegdoboz 29"/>
              <p:cNvSpPr txBox="1">
                <a:spLocks noChangeArrowheads="1"/>
              </p:cNvSpPr>
              <p:nvPr/>
            </p:nvSpPr>
            <p:spPr bwMode="auto">
              <a:xfrm>
                <a:off x="15841" y="4741"/>
                <a:ext cx="28803" cy="54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endParaRPr lang="en-US" sz="2400"/>
              </a:p>
            </p:txBody>
          </p:sp>
        </p:grpSp>
        <p:sp>
          <p:nvSpPr>
            <p:cNvPr id="42" name="Szabadkézi sokszög 282"/>
            <p:cNvSpPr>
              <a:spLocks/>
            </p:cNvSpPr>
            <p:nvPr/>
          </p:nvSpPr>
          <p:spPr bwMode="auto">
            <a:xfrm rot="18414420">
              <a:off x="30457" y="16476"/>
              <a:ext cx="3417" cy="9597"/>
            </a:xfrm>
            <a:custGeom>
              <a:avLst/>
              <a:gdLst>
                <a:gd name="T0" fmla="*/ 566365 w 996860"/>
                <a:gd name="T1" fmla="*/ 0 h 1531345"/>
                <a:gd name="T2" fmla="*/ 209589 w 996860"/>
                <a:gd name="T3" fmla="*/ 501660 h 1531345"/>
                <a:gd name="T4" fmla="*/ 9294 w 996860"/>
                <a:gd name="T5" fmla="*/ 1010591 h 153134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996860" h="1531345">
                  <a:moveTo>
                    <a:pt x="996860" y="0"/>
                  </a:moveTo>
                  <a:cubicBezTo>
                    <a:pt x="764587" y="252470"/>
                    <a:pt x="532315" y="504940"/>
                    <a:pt x="368898" y="760164"/>
                  </a:cubicBezTo>
                  <a:cubicBezTo>
                    <a:pt x="205481" y="1015388"/>
                    <a:pt x="-69941" y="1474424"/>
                    <a:pt x="16358" y="1531345"/>
                  </a:cubicBezTo>
                </a:path>
              </a:pathLst>
            </a:custGeom>
            <a:noFill/>
            <a:ln w="25400">
              <a:solidFill>
                <a:srgbClr val="FFFF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43" name="Szabadkézi sokszög 283"/>
            <p:cNvSpPr>
              <a:spLocks/>
            </p:cNvSpPr>
            <p:nvPr/>
          </p:nvSpPr>
          <p:spPr bwMode="auto">
            <a:xfrm>
              <a:off x="22414" y="14911"/>
              <a:ext cx="7829" cy="7539"/>
            </a:xfrm>
            <a:custGeom>
              <a:avLst/>
              <a:gdLst>
                <a:gd name="T0" fmla="*/ 0 w 662940"/>
                <a:gd name="T1" fmla="*/ 753863 h 1028700"/>
                <a:gd name="T2" fmla="*/ 526452 w 662940"/>
                <a:gd name="T3" fmla="*/ 376932 h 1028700"/>
                <a:gd name="T4" fmla="*/ 782929 w 662940"/>
                <a:gd name="T5" fmla="*/ 0 h 10287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62940" h="1028700">
                  <a:moveTo>
                    <a:pt x="0" y="1028700"/>
                  </a:moveTo>
                  <a:cubicBezTo>
                    <a:pt x="167640" y="857250"/>
                    <a:pt x="335280" y="685800"/>
                    <a:pt x="445770" y="514350"/>
                  </a:cubicBezTo>
                  <a:cubicBezTo>
                    <a:pt x="556260" y="342900"/>
                    <a:pt x="643890" y="93345"/>
                    <a:pt x="662940" y="0"/>
                  </a:cubicBezTo>
                </a:path>
              </a:pathLst>
            </a:custGeom>
            <a:noFill/>
            <a:ln w="25400">
              <a:solidFill>
                <a:srgbClr val="FFFF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grpSp>
        <p:nvGrpSpPr>
          <p:cNvPr id="59" name="Group 27"/>
          <p:cNvGrpSpPr>
            <a:grpSpLocks/>
          </p:cNvGrpSpPr>
          <p:nvPr/>
        </p:nvGrpSpPr>
        <p:grpSpPr bwMode="auto">
          <a:xfrm>
            <a:off x="683568" y="-1100658"/>
            <a:ext cx="7848872" cy="6134400"/>
            <a:chOff x="9558" y="4232"/>
            <a:chExt cx="39377" cy="33994"/>
          </a:xfrm>
        </p:grpSpPr>
        <p:grpSp>
          <p:nvGrpSpPr>
            <p:cNvPr id="60" name="Csoportba foglalás 197"/>
            <p:cNvGrpSpPr>
              <a:grpSpLocks/>
            </p:cNvGrpSpPr>
            <p:nvPr/>
          </p:nvGrpSpPr>
          <p:grpSpPr bwMode="auto">
            <a:xfrm>
              <a:off x="9558" y="4232"/>
              <a:ext cx="39377" cy="33994"/>
              <a:chOff x="9558" y="4232"/>
              <a:chExt cx="39377" cy="33994"/>
            </a:xfrm>
          </p:grpSpPr>
          <p:pic>
            <p:nvPicPr>
              <p:cNvPr id="63" name="Tartalom helye 4"/>
              <p:cNvPicPr>
                <a:picLocks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9558" y="10997"/>
                <a:ext cx="39377" cy="27229"/>
              </a:xfrm>
              <a:prstGeom prst="rect">
                <a:avLst/>
              </a:prstGeom>
              <a:noFill/>
            </p:spPr>
          </p:pic>
          <p:sp>
            <p:nvSpPr>
              <p:cNvPr id="64" name="Szövegdoboz 42"/>
              <p:cNvSpPr txBox="1">
                <a:spLocks noChangeArrowheads="1"/>
              </p:cNvSpPr>
              <p:nvPr/>
            </p:nvSpPr>
            <p:spPr bwMode="auto">
              <a:xfrm>
                <a:off x="15121" y="4232"/>
                <a:ext cx="28803" cy="56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endParaRPr lang="en-US" sz="2800"/>
              </a:p>
            </p:txBody>
          </p:sp>
        </p:grpSp>
        <p:sp>
          <p:nvSpPr>
            <p:cNvPr id="61" name="Szabadkézi sokszög 202"/>
            <p:cNvSpPr>
              <a:spLocks/>
            </p:cNvSpPr>
            <p:nvPr/>
          </p:nvSpPr>
          <p:spPr bwMode="auto">
            <a:xfrm flipV="1">
              <a:off x="31031" y="18697"/>
              <a:ext cx="4252" cy="6300"/>
            </a:xfrm>
            <a:custGeom>
              <a:avLst/>
              <a:gdLst>
                <a:gd name="T0" fmla="*/ 425255 w 996860"/>
                <a:gd name="T1" fmla="*/ 0 h 1531345"/>
                <a:gd name="T2" fmla="*/ 157370 w 996860"/>
                <a:gd name="T3" fmla="*/ 312734 h 1531345"/>
                <a:gd name="T4" fmla="*/ 6978 w 996860"/>
                <a:gd name="T5" fmla="*/ 630000 h 153134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996860" h="1531345">
                  <a:moveTo>
                    <a:pt x="996860" y="0"/>
                  </a:moveTo>
                  <a:cubicBezTo>
                    <a:pt x="764587" y="252470"/>
                    <a:pt x="532315" y="504940"/>
                    <a:pt x="368898" y="760164"/>
                  </a:cubicBezTo>
                  <a:cubicBezTo>
                    <a:pt x="205481" y="1015388"/>
                    <a:pt x="-69941" y="1474424"/>
                    <a:pt x="16358" y="1531345"/>
                  </a:cubicBezTo>
                </a:path>
              </a:pathLst>
            </a:custGeom>
            <a:noFill/>
            <a:ln w="25400">
              <a:solidFill>
                <a:srgbClr val="92D05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2800"/>
            </a:p>
          </p:txBody>
        </p:sp>
        <p:sp>
          <p:nvSpPr>
            <p:cNvPr id="62" name="Szabadkézi sokszög 203"/>
            <p:cNvSpPr>
              <a:spLocks/>
            </p:cNvSpPr>
            <p:nvPr/>
          </p:nvSpPr>
          <p:spPr bwMode="auto">
            <a:xfrm>
              <a:off x="24350" y="14916"/>
              <a:ext cx="8053" cy="11823"/>
            </a:xfrm>
            <a:custGeom>
              <a:avLst/>
              <a:gdLst>
                <a:gd name="T0" fmla="*/ 0 w 662940"/>
                <a:gd name="T1" fmla="*/ 1182329 h 1028700"/>
                <a:gd name="T2" fmla="*/ 541494 w 662940"/>
                <a:gd name="T3" fmla="*/ 591165 h 1028700"/>
                <a:gd name="T4" fmla="*/ 805299 w 662940"/>
                <a:gd name="T5" fmla="*/ 0 h 10287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62940" h="1028700">
                  <a:moveTo>
                    <a:pt x="0" y="1028700"/>
                  </a:moveTo>
                  <a:cubicBezTo>
                    <a:pt x="167640" y="857250"/>
                    <a:pt x="335280" y="685800"/>
                    <a:pt x="445770" y="514350"/>
                  </a:cubicBezTo>
                  <a:cubicBezTo>
                    <a:pt x="556260" y="342900"/>
                    <a:pt x="643890" y="93345"/>
                    <a:pt x="662940" y="0"/>
                  </a:cubicBezTo>
                </a:path>
              </a:pathLst>
            </a:custGeom>
            <a:noFill/>
            <a:ln w="25400">
              <a:solidFill>
                <a:srgbClr val="92D05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2800"/>
            </a:p>
          </p:txBody>
        </p:sp>
      </p:grpSp>
      <p:grpSp>
        <p:nvGrpSpPr>
          <p:cNvPr id="68" name="Csoportba foglalás 25"/>
          <p:cNvGrpSpPr>
            <a:grpSpLocks/>
          </p:cNvGrpSpPr>
          <p:nvPr/>
        </p:nvGrpSpPr>
        <p:grpSpPr bwMode="auto">
          <a:xfrm>
            <a:off x="702224" y="123478"/>
            <a:ext cx="7830216" cy="4932000"/>
            <a:chOff x="9558" y="10997"/>
            <a:chExt cx="39377" cy="27229"/>
          </a:xfrm>
        </p:grpSpPr>
        <p:pic>
          <p:nvPicPr>
            <p:cNvPr id="70" name="Tartalom helye 4"/>
            <p:cNvPicPr>
              <a:picLocks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9558" y="10997"/>
              <a:ext cx="39377" cy="27229"/>
            </a:xfrm>
            <a:prstGeom prst="rect">
              <a:avLst/>
            </a:prstGeom>
            <a:noFill/>
          </p:spPr>
        </p:pic>
        <p:sp>
          <p:nvSpPr>
            <p:cNvPr id="71" name="Szabadkézi sokszög 28"/>
            <p:cNvSpPr>
              <a:spLocks/>
            </p:cNvSpPr>
            <p:nvPr/>
          </p:nvSpPr>
          <p:spPr bwMode="auto">
            <a:xfrm rot="21085922" flipV="1">
              <a:off x="20998" y="18401"/>
              <a:ext cx="16949" cy="2736"/>
            </a:xfrm>
            <a:custGeom>
              <a:avLst/>
              <a:gdLst>
                <a:gd name="T0" fmla="*/ 0 w 1872868"/>
                <a:gd name="T1" fmla="*/ 26046 h 231447"/>
                <a:gd name="T2" fmla="*/ 797600 w 1872868"/>
                <a:gd name="T3" fmla="*/ 273479 h 231447"/>
                <a:gd name="T4" fmla="*/ 1694900 w 1872868"/>
                <a:gd name="T5" fmla="*/ 0 h 23144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872868" h="231447">
                  <a:moveTo>
                    <a:pt x="0" y="22034"/>
                  </a:moveTo>
                  <a:cubicBezTo>
                    <a:pt x="284602" y="128530"/>
                    <a:pt x="569205" y="235027"/>
                    <a:pt x="881350" y="231355"/>
                  </a:cubicBezTo>
                  <a:cubicBezTo>
                    <a:pt x="1193495" y="227683"/>
                    <a:pt x="1698434" y="86299"/>
                    <a:pt x="1872868" y="0"/>
                  </a:cubicBezTo>
                </a:path>
              </a:pathLst>
            </a:custGeom>
            <a:noFill/>
            <a:ln w="25400">
              <a:solidFill>
                <a:srgbClr val="00B0F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72" name="Szabadkézi sokszög 29"/>
            <p:cNvSpPr>
              <a:spLocks/>
            </p:cNvSpPr>
            <p:nvPr/>
          </p:nvSpPr>
          <p:spPr bwMode="auto">
            <a:xfrm flipV="1">
              <a:off x="25202" y="27384"/>
              <a:ext cx="7852" cy="468"/>
            </a:xfrm>
            <a:custGeom>
              <a:avLst/>
              <a:gdLst>
                <a:gd name="T0" fmla="*/ 0 w 947451"/>
                <a:gd name="T1" fmla="*/ 0 h 99207"/>
                <a:gd name="T2" fmla="*/ 374306 w 947451"/>
                <a:gd name="T3" fmla="*/ 46820 h 99207"/>
                <a:gd name="T4" fmla="*/ 785130 w 947451"/>
                <a:gd name="T5" fmla="*/ 5202 h 9920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947451" h="99207">
                  <a:moveTo>
                    <a:pt x="0" y="0"/>
                  </a:moveTo>
                  <a:cubicBezTo>
                    <a:pt x="146892" y="48658"/>
                    <a:pt x="293784" y="97316"/>
                    <a:pt x="451692" y="99152"/>
                  </a:cubicBezTo>
                  <a:cubicBezTo>
                    <a:pt x="609600" y="100988"/>
                    <a:pt x="866661" y="56921"/>
                    <a:pt x="947451" y="11017"/>
                  </a:cubicBezTo>
                </a:path>
              </a:pathLst>
            </a:custGeom>
            <a:noFill/>
            <a:ln w="19050">
              <a:solidFill>
                <a:srgbClr val="00B0F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74" name="Group 3"/>
          <p:cNvGrpSpPr>
            <a:grpSpLocks/>
          </p:cNvGrpSpPr>
          <p:nvPr/>
        </p:nvGrpSpPr>
        <p:grpSpPr bwMode="auto">
          <a:xfrm>
            <a:off x="683568" y="-1114378"/>
            <a:ext cx="7848872" cy="6134400"/>
            <a:chOff x="9558" y="4232"/>
            <a:chExt cx="39377" cy="33994"/>
          </a:xfrm>
        </p:grpSpPr>
        <p:grpSp>
          <p:nvGrpSpPr>
            <p:cNvPr id="75" name="Csoportba foglalás 209"/>
            <p:cNvGrpSpPr>
              <a:grpSpLocks/>
            </p:cNvGrpSpPr>
            <p:nvPr/>
          </p:nvGrpSpPr>
          <p:grpSpPr bwMode="auto">
            <a:xfrm>
              <a:off x="9558" y="10997"/>
              <a:ext cx="39377" cy="27229"/>
              <a:chOff x="9558" y="10997"/>
              <a:chExt cx="39377" cy="27229"/>
            </a:xfrm>
          </p:grpSpPr>
          <p:pic>
            <p:nvPicPr>
              <p:cNvPr id="77" name="Tartalom helye 4"/>
              <p:cNvPicPr>
                <a:picLocks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9558" y="10997"/>
                <a:ext cx="39377" cy="27229"/>
              </a:xfrm>
              <a:prstGeom prst="rect">
                <a:avLst/>
              </a:prstGeom>
              <a:noFill/>
            </p:spPr>
          </p:pic>
          <p:sp>
            <p:nvSpPr>
              <p:cNvPr id="78" name="Szabadkézi sokszög 211"/>
              <p:cNvSpPr>
                <a:spLocks/>
              </p:cNvSpPr>
              <p:nvPr/>
            </p:nvSpPr>
            <p:spPr bwMode="auto">
              <a:xfrm>
                <a:off x="23036" y="24277"/>
                <a:ext cx="12607" cy="499"/>
              </a:xfrm>
              <a:custGeom>
                <a:avLst/>
                <a:gdLst>
                  <a:gd name="T0" fmla="*/ 0 w 662940"/>
                  <a:gd name="T1" fmla="*/ 49943 h 1028700"/>
                  <a:gd name="T2" fmla="*/ 847728 w 662940"/>
                  <a:gd name="T3" fmla="*/ 24972 h 1028700"/>
                  <a:gd name="T4" fmla="*/ 1260724 w 662940"/>
                  <a:gd name="T5" fmla="*/ 0 h 10287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662940" h="1028700">
                    <a:moveTo>
                      <a:pt x="0" y="1028700"/>
                    </a:moveTo>
                    <a:cubicBezTo>
                      <a:pt x="167640" y="857250"/>
                      <a:pt x="335280" y="685800"/>
                      <a:pt x="445770" y="514350"/>
                    </a:cubicBezTo>
                    <a:cubicBezTo>
                      <a:pt x="556260" y="342900"/>
                      <a:pt x="643890" y="93345"/>
                      <a:pt x="662940" y="0"/>
                    </a:cubicBezTo>
                  </a:path>
                </a:pathLst>
              </a:custGeom>
              <a:noFill/>
              <a:ln w="25400">
                <a:solidFill>
                  <a:srgbClr val="7030A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79" name="Szabadkézi sokszög 212"/>
              <p:cNvSpPr>
                <a:spLocks/>
              </p:cNvSpPr>
              <p:nvPr/>
            </p:nvSpPr>
            <p:spPr bwMode="auto">
              <a:xfrm flipH="1">
                <a:off x="33123" y="14916"/>
                <a:ext cx="3029" cy="8281"/>
              </a:xfrm>
              <a:custGeom>
                <a:avLst/>
                <a:gdLst>
                  <a:gd name="T0" fmla="*/ 0 w 662940"/>
                  <a:gd name="T1" fmla="*/ 828091 h 1028700"/>
                  <a:gd name="T2" fmla="*/ 203674 w 662940"/>
                  <a:gd name="T3" fmla="*/ 414046 h 1028700"/>
                  <a:gd name="T4" fmla="*/ 302900 w 662940"/>
                  <a:gd name="T5" fmla="*/ 0 h 10287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662940" h="1028700">
                    <a:moveTo>
                      <a:pt x="0" y="1028700"/>
                    </a:moveTo>
                    <a:cubicBezTo>
                      <a:pt x="167640" y="857250"/>
                      <a:pt x="335280" y="685800"/>
                      <a:pt x="445770" y="514350"/>
                    </a:cubicBezTo>
                    <a:cubicBezTo>
                      <a:pt x="556260" y="342900"/>
                      <a:pt x="643890" y="93345"/>
                      <a:pt x="662940" y="0"/>
                    </a:cubicBezTo>
                  </a:path>
                </a:pathLst>
              </a:custGeom>
              <a:noFill/>
              <a:ln w="25400">
                <a:solidFill>
                  <a:srgbClr val="7030A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</p:grpSp>
        <p:sp>
          <p:nvSpPr>
            <p:cNvPr id="76" name="Szövegdoboz 8"/>
            <p:cNvSpPr txBox="1">
              <a:spLocks noChangeArrowheads="1"/>
            </p:cNvSpPr>
            <p:nvPr/>
          </p:nvSpPr>
          <p:spPr bwMode="auto">
            <a:xfrm>
              <a:off x="12955" y="4232"/>
              <a:ext cx="32398" cy="55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endParaRPr lang="en-US" sz="2800"/>
            </a:p>
          </p:txBody>
        </p:sp>
      </p:grpSp>
      <p:grpSp>
        <p:nvGrpSpPr>
          <p:cNvPr id="83" name="Group 3"/>
          <p:cNvGrpSpPr>
            <a:grpSpLocks/>
          </p:cNvGrpSpPr>
          <p:nvPr/>
        </p:nvGrpSpPr>
        <p:grpSpPr bwMode="auto">
          <a:xfrm>
            <a:off x="683568" y="-1100658"/>
            <a:ext cx="7848872" cy="6134400"/>
            <a:chOff x="9558" y="4232"/>
            <a:chExt cx="39377" cy="33994"/>
          </a:xfrm>
        </p:grpSpPr>
        <p:grpSp>
          <p:nvGrpSpPr>
            <p:cNvPr id="84" name="Csoportba foglalás 220"/>
            <p:cNvGrpSpPr>
              <a:grpSpLocks/>
            </p:cNvGrpSpPr>
            <p:nvPr/>
          </p:nvGrpSpPr>
          <p:grpSpPr bwMode="auto">
            <a:xfrm>
              <a:off x="9558" y="10997"/>
              <a:ext cx="39377" cy="27229"/>
              <a:chOff x="9558" y="10997"/>
              <a:chExt cx="39377" cy="27229"/>
            </a:xfrm>
          </p:grpSpPr>
          <p:pic>
            <p:nvPicPr>
              <p:cNvPr id="86" name="Tartalom helye 4"/>
              <p:cNvPicPr>
                <a:picLocks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9558" y="10997"/>
                <a:ext cx="39377" cy="27229"/>
              </a:xfrm>
              <a:prstGeom prst="rect">
                <a:avLst/>
              </a:prstGeom>
              <a:noFill/>
            </p:spPr>
          </p:pic>
          <p:sp>
            <p:nvSpPr>
              <p:cNvPr id="87" name="Szabadkézi sokszög 222"/>
              <p:cNvSpPr>
                <a:spLocks/>
              </p:cNvSpPr>
              <p:nvPr/>
            </p:nvSpPr>
            <p:spPr bwMode="auto">
              <a:xfrm flipV="1">
                <a:off x="22682" y="24277"/>
                <a:ext cx="12241" cy="1440"/>
              </a:xfrm>
              <a:custGeom>
                <a:avLst/>
                <a:gdLst>
                  <a:gd name="T0" fmla="*/ 0 w 662940"/>
                  <a:gd name="T1" fmla="*/ 144017 h 1028700"/>
                  <a:gd name="T2" fmla="*/ 823126 w 662940"/>
                  <a:gd name="T3" fmla="*/ 72009 h 1028700"/>
                  <a:gd name="T4" fmla="*/ 1224136 w 662940"/>
                  <a:gd name="T5" fmla="*/ 0 h 10287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662940" h="1028700">
                    <a:moveTo>
                      <a:pt x="0" y="1028700"/>
                    </a:moveTo>
                    <a:cubicBezTo>
                      <a:pt x="167640" y="857250"/>
                      <a:pt x="335280" y="685800"/>
                      <a:pt x="445770" y="514350"/>
                    </a:cubicBezTo>
                    <a:cubicBezTo>
                      <a:pt x="556260" y="342900"/>
                      <a:pt x="643890" y="93345"/>
                      <a:pt x="662940" y="0"/>
                    </a:cubicBezTo>
                  </a:path>
                </a:pathLst>
              </a:custGeom>
              <a:noFill/>
              <a:ln w="25400">
                <a:solidFill>
                  <a:schemeClr val="accent3">
                    <a:lumMod val="50000"/>
                  </a:schemeClr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88" name="Szabadkézi sokszög 223"/>
              <p:cNvSpPr>
                <a:spLocks/>
              </p:cNvSpPr>
              <p:nvPr/>
            </p:nvSpPr>
            <p:spPr bwMode="auto">
              <a:xfrm flipH="1">
                <a:off x="33123" y="14916"/>
                <a:ext cx="3961" cy="7201"/>
              </a:xfrm>
              <a:custGeom>
                <a:avLst/>
                <a:gdLst>
                  <a:gd name="T0" fmla="*/ 0 w 662940"/>
                  <a:gd name="T1" fmla="*/ 720080 h 1028700"/>
                  <a:gd name="T2" fmla="*/ 266305 w 662940"/>
                  <a:gd name="T3" fmla="*/ 360040 h 1028700"/>
                  <a:gd name="T4" fmla="*/ 396044 w 662940"/>
                  <a:gd name="T5" fmla="*/ 0 h 10287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662940" h="1028700">
                    <a:moveTo>
                      <a:pt x="0" y="1028700"/>
                    </a:moveTo>
                    <a:cubicBezTo>
                      <a:pt x="167640" y="857250"/>
                      <a:pt x="335280" y="685800"/>
                      <a:pt x="445770" y="514350"/>
                    </a:cubicBezTo>
                    <a:cubicBezTo>
                      <a:pt x="556260" y="342900"/>
                      <a:pt x="643890" y="93345"/>
                      <a:pt x="662940" y="0"/>
                    </a:cubicBezTo>
                  </a:path>
                </a:pathLst>
              </a:custGeom>
              <a:noFill/>
              <a:ln w="25400">
                <a:solidFill>
                  <a:schemeClr val="accent3">
                    <a:lumMod val="50000"/>
                  </a:schemeClr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</p:grpSp>
        <p:sp>
          <p:nvSpPr>
            <p:cNvPr id="85" name="Szövegdoboz 8"/>
            <p:cNvSpPr txBox="1">
              <a:spLocks noChangeArrowheads="1"/>
            </p:cNvSpPr>
            <p:nvPr/>
          </p:nvSpPr>
          <p:spPr bwMode="auto">
            <a:xfrm>
              <a:off x="12955" y="4232"/>
              <a:ext cx="32398" cy="5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endParaRPr lang="en-US" sz="2800"/>
            </a:p>
          </p:txBody>
        </p:sp>
      </p:grpSp>
      <p:grpSp>
        <p:nvGrpSpPr>
          <p:cNvPr id="92" name="Csoportba foglalás 231"/>
          <p:cNvGrpSpPr>
            <a:grpSpLocks/>
          </p:cNvGrpSpPr>
          <p:nvPr/>
        </p:nvGrpSpPr>
        <p:grpSpPr bwMode="auto">
          <a:xfrm>
            <a:off x="683568" y="-1114378"/>
            <a:ext cx="7848872" cy="6134400"/>
            <a:chOff x="9558" y="4115"/>
            <a:chExt cx="39377" cy="34111"/>
          </a:xfrm>
        </p:grpSpPr>
        <p:pic>
          <p:nvPicPr>
            <p:cNvPr id="93" name="Tartalom helye 4"/>
            <p:cNvPicPr>
              <a:picLocks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9558" y="10997"/>
              <a:ext cx="39377" cy="27229"/>
            </a:xfrm>
            <a:prstGeom prst="rect">
              <a:avLst/>
            </a:prstGeom>
            <a:noFill/>
          </p:spPr>
        </p:pic>
        <p:sp>
          <p:nvSpPr>
            <p:cNvPr id="94" name="Szövegdoboz 8"/>
            <p:cNvSpPr txBox="1">
              <a:spLocks noChangeArrowheads="1"/>
            </p:cNvSpPr>
            <p:nvPr/>
          </p:nvSpPr>
          <p:spPr bwMode="auto">
            <a:xfrm>
              <a:off x="15115" y="4115"/>
              <a:ext cx="28804" cy="5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endParaRPr lang="en-US" sz="2800"/>
            </a:p>
          </p:txBody>
        </p:sp>
        <p:sp>
          <p:nvSpPr>
            <p:cNvPr id="95" name="Szabadkézi sokszög 234"/>
            <p:cNvSpPr>
              <a:spLocks/>
            </p:cNvSpPr>
            <p:nvPr/>
          </p:nvSpPr>
          <p:spPr bwMode="auto">
            <a:xfrm>
              <a:off x="22316" y="14916"/>
              <a:ext cx="3246" cy="9571"/>
            </a:xfrm>
            <a:custGeom>
              <a:avLst/>
              <a:gdLst>
                <a:gd name="T0" fmla="*/ 324620 w 451692"/>
                <a:gd name="T1" fmla="*/ 0 h 969484"/>
                <a:gd name="T2" fmla="*/ 197939 w 451692"/>
                <a:gd name="T3" fmla="*/ 565506 h 969484"/>
                <a:gd name="T4" fmla="*/ 0 w 451692"/>
                <a:gd name="T5" fmla="*/ 957010 h 96948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51692" h="969484">
                  <a:moveTo>
                    <a:pt x="451692" y="0"/>
                  </a:moveTo>
                  <a:cubicBezTo>
                    <a:pt x="401198" y="205648"/>
                    <a:pt x="350704" y="411296"/>
                    <a:pt x="275422" y="572877"/>
                  </a:cubicBezTo>
                  <a:cubicBezTo>
                    <a:pt x="200140" y="734458"/>
                    <a:pt x="12853" y="903383"/>
                    <a:pt x="0" y="969484"/>
                  </a:cubicBezTo>
                </a:path>
              </a:pathLst>
            </a:cu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2800"/>
            </a:p>
          </p:txBody>
        </p:sp>
        <p:sp>
          <p:nvSpPr>
            <p:cNvPr id="96" name="Szabadkézi sokszög 235"/>
            <p:cNvSpPr>
              <a:spLocks/>
            </p:cNvSpPr>
            <p:nvPr/>
          </p:nvSpPr>
          <p:spPr bwMode="auto">
            <a:xfrm flipH="1">
              <a:off x="25202" y="18964"/>
              <a:ext cx="11882" cy="4048"/>
            </a:xfrm>
            <a:custGeom>
              <a:avLst/>
              <a:gdLst>
                <a:gd name="T0" fmla="*/ 1188132 w 451692"/>
                <a:gd name="T1" fmla="*/ 0 h 969484"/>
                <a:gd name="T2" fmla="*/ 724471 w 451692"/>
                <a:gd name="T3" fmla="*/ 239209 h 969484"/>
                <a:gd name="T4" fmla="*/ 0 w 451692"/>
                <a:gd name="T5" fmla="*/ 404816 h 96948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51692" h="969484">
                  <a:moveTo>
                    <a:pt x="451692" y="0"/>
                  </a:moveTo>
                  <a:cubicBezTo>
                    <a:pt x="401198" y="205648"/>
                    <a:pt x="350704" y="411296"/>
                    <a:pt x="275422" y="572877"/>
                  </a:cubicBezTo>
                  <a:cubicBezTo>
                    <a:pt x="200140" y="734458"/>
                    <a:pt x="12853" y="903383"/>
                    <a:pt x="0" y="969484"/>
                  </a:cubicBezTo>
                </a:path>
              </a:pathLst>
            </a:cu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2800"/>
            </a:p>
          </p:txBody>
        </p:sp>
      </p:grpSp>
      <p:sp>
        <p:nvSpPr>
          <p:cNvPr id="100" name="Szövegdoboz 99"/>
          <p:cNvSpPr txBox="1"/>
          <p:nvPr/>
        </p:nvSpPr>
        <p:spPr>
          <a:xfrm>
            <a:off x="2449871" y="1031605"/>
            <a:ext cx="223138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600" b="1" dirty="0" smtClean="0"/>
              <a:t>1</a:t>
            </a:r>
            <a:endParaRPr lang="hu-HU" sz="600" b="1" dirty="0"/>
          </a:p>
        </p:txBody>
      </p:sp>
      <p:sp>
        <p:nvSpPr>
          <p:cNvPr id="101" name="Szövegdoboz 100"/>
          <p:cNvSpPr txBox="1"/>
          <p:nvPr/>
        </p:nvSpPr>
        <p:spPr>
          <a:xfrm>
            <a:off x="3052718" y="1234956"/>
            <a:ext cx="223138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600" b="1" dirty="0"/>
              <a:t>2</a:t>
            </a:r>
          </a:p>
        </p:txBody>
      </p:sp>
      <p:sp>
        <p:nvSpPr>
          <p:cNvPr id="102" name="Szövegdoboz 101"/>
          <p:cNvSpPr txBox="1"/>
          <p:nvPr/>
        </p:nvSpPr>
        <p:spPr>
          <a:xfrm>
            <a:off x="3628782" y="1059582"/>
            <a:ext cx="223138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600" b="1" dirty="0"/>
              <a:t>3</a:t>
            </a:r>
          </a:p>
        </p:txBody>
      </p:sp>
      <p:sp>
        <p:nvSpPr>
          <p:cNvPr id="103" name="Szövegdoboz 102"/>
          <p:cNvSpPr txBox="1"/>
          <p:nvPr/>
        </p:nvSpPr>
        <p:spPr>
          <a:xfrm>
            <a:off x="3916814" y="1184005"/>
            <a:ext cx="223138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600" b="1" dirty="0"/>
              <a:t>4</a:t>
            </a:r>
          </a:p>
        </p:txBody>
      </p:sp>
      <p:sp>
        <p:nvSpPr>
          <p:cNvPr id="104" name="Szövegdoboz 103"/>
          <p:cNvSpPr txBox="1"/>
          <p:nvPr/>
        </p:nvSpPr>
        <p:spPr>
          <a:xfrm>
            <a:off x="4146844" y="1090825"/>
            <a:ext cx="223138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600" b="1" dirty="0"/>
              <a:t>5</a:t>
            </a:r>
          </a:p>
        </p:txBody>
      </p:sp>
      <p:sp>
        <p:nvSpPr>
          <p:cNvPr id="105" name="Szövegdoboz 104"/>
          <p:cNvSpPr txBox="1"/>
          <p:nvPr/>
        </p:nvSpPr>
        <p:spPr>
          <a:xfrm>
            <a:off x="4229143" y="921634"/>
            <a:ext cx="223138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600" b="1" dirty="0"/>
              <a:t>6</a:t>
            </a:r>
          </a:p>
        </p:txBody>
      </p:sp>
      <p:sp>
        <p:nvSpPr>
          <p:cNvPr id="106" name="Szövegdoboz 105"/>
          <p:cNvSpPr txBox="1"/>
          <p:nvPr/>
        </p:nvSpPr>
        <p:spPr>
          <a:xfrm>
            <a:off x="4249027" y="1245077"/>
            <a:ext cx="223138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600" b="1" dirty="0"/>
              <a:t>7</a:t>
            </a:r>
          </a:p>
        </p:txBody>
      </p:sp>
      <p:sp>
        <p:nvSpPr>
          <p:cNvPr id="107" name="Szövegdoboz 106"/>
          <p:cNvSpPr txBox="1"/>
          <p:nvPr/>
        </p:nvSpPr>
        <p:spPr>
          <a:xfrm>
            <a:off x="4414655" y="997194"/>
            <a:ext cx="223138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600" b="1" dirty="0"/>
              <a:t>8</a:t>
            </a:r>
          </a:p>
        </p:txBody>
      </p:sp>
      <p:sp>
        <p:nvSpPr>
          <p:cNvPr id="108" name="Szövegdoboz 107"/>
          <p:cNvSpPr txBox="1"/>
          <p:nvPr/>
        </p:nvSpPr>
        <p:spPr>
          <a:xfrm>
            <a:off x="4777386" y="1036246"/>
            <a:ext cx="223138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600" b="1" dirty="0"/>
              <a:t>9</a:t>
            </a:r>
          </a:p>
        </p:txBody>
      </p:sp>
      <p:sp>
        <p:nvSpPr>
          <p:cNvPr id="109" name="Szövegdoboz 108"/>
          <p:cNvSpPr txBox="1"/>
          <p:nvPr/>
        </p:nvSpPr>
        <p:spPr>
          <a:xfrm>
            <a:off x="5106411" y="1015870"/>
            <a:ext cx="261610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600" b="1" dirty="0" smtClean="0"/>
              <a:t>10</a:t>
            </a:r>
            <a:endParaRPr lang="hu-HU" sz="600" b="1" dirty="0"/>
          </a:p>
        </p:txBody>
      </p:sp>
      <p:sp>
        <p:nvSpPr>
          <p:cNvPr id="110" name="Szövegdoboz 109"/>
          <p:cNvSpPr txBox="1"/>
          <p:nvPr/>
        </p:nvSpPr>
        <p:spPr>
          <a:xfrm>
            <a:off x="5207946" y="1241109"/>
            <a:ext cx="261610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600" b="1" dirty="0" smtClean="0"/>
              <a:t>11</a:t>
            </a:r>
            <a:endParaRPr lang="hu-HU" sz="600" b="1" dirty="0"/>
          </a:p>
        </p:txBody>
      </p:sp>
      <p:sp>
        <p:nvSpPr>
          <p:cNvPr id="111" name="Szövegdoboz 110"/>
          <p:cNvSpPr txBox="1"/>
          <p:nvPr/>
        </p:nvSpPr>
        <p:spPr>
          <a:xfrm>
            <a:off x="5412767" y="1297533"/>
            <a:ext cx="261610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600" b="1" dirty="0" smtClean="0"/>
              <a:t>12</a:t>
            </a:r>
            <a:endParaRPr lang="hu-HU" sz="600" b="1" dirty="0"/>
          </a:p>
        </p:txBody>
      </p:sp>
      <p:sp>
        <p:nvSpPr>
          <p:cNvPr id="112" name="Szövegdoboz 111"/>
          <p:cNvSpPr txBox="1"/>
          <p:nvPr/>
        </p:nvSpPr>
        <p:spPr>
          <a:xfrm>
            <a:off x="5577335" y="1248469"/>
            <a:ext cx="261610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600" b="1" dirty="0" smtClean="0"/>
              <a:t>13</a:t>
            </a:r>
            <a:endParaRPr lang="hu-HU" sz="600" b="1" dirty="0"/>
          </a:p>
        </p:txBody>
      </p:sp>
      <p:sp>
        <p:nvSpPr>
          <p:cNvPr id="113" name="Szövegdoboz 112"/>
          <p:cNvSpPr txBox="1"/>
          <p:nvPr/>
        </p:nvSpPr>
        <p:spPr>
          <a:xfrm>
            <a:off x="6123252" y="1030267"/>
            <a:ext cx="261610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600" b="1" dirty="0" smtClean="0"/>
              <a:t>14</a:t>
            </a:r>
            <a:endParaRPr lang="hu-HU" sz="600" b="1" dirty="0"/>
          </a:p>
        </p:txBody>
      </p:sp>
      <p:sp>
        <p:nvSpPr>
          <p:cNvPr id="114" name="Szövegdoboz 113"/>
          <p:cNvSpPr txBox="1"/>
          <p:nvPr/>
        </p:nvSpPr>
        <p:spPr>
          <a:xfrm>
            <a:off x="3121632" y="1991384"/>
            <a:ext cx="261610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600" b="1" dirty="0" smtClean="0"/>
              <a:t>15</a:t>
            </a:r>
            <a:endParaRPr lang="hu-HU" sz="600" b="1" dirty="0"/>
          </a:p>
        </p:txBody>
      </p:sp>
      <p:sp>
        <p:nvSpPr>
          <p:cNvPr id="115" name="Szövegdoboz 114"/>
          <p:cNvSpPr txBox="1"/>
          <p:nvPr/>
        </p:nvSpPr>
        <p:spPr>
          <a:xfrm>
            <a:off x="3389272" y="2014499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17</a:t>
            </a:r>
            <a:endParaRPr lang="hu-HU" sz="600" b="1" dirty="0"/>
          </a:p>
        </p:txBody>
      </p:sp>
      <p:sp>
        <p:nvSpPr>
          <p:cNvPr id="116" name="Szövegdoboz 115"/>
          <p:cNvSpPr txBox="1"/>
          <p:nvPr/>
        </p:nvSpPr>
        <p:spPr>
          <a:xfrm>
            <a:off x="3270879" y="2058550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16</a:t>
            </a:r>
            <a:endParaRPr lang="hu-HU" sz="600" b="1" dirty="0"/>
          </a:p>
        </p:txBody>
      </p:sp>
      <p:sp>
        <p:nvSpPr>
          <p:cNvPr id="117" name="Szövegdoboz 116"/>
          <p:cNvSpPr txBox="1"/>
          <p:nvPr/>
        </p:nvSpPr>
        <p:spPr>
          <a:xfrm>
            <a:off x="3597093" y="1736353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18</a:t>
            </a:r>
            <a:endParaRPr lang="hu-HU" sz="600" b="1" dirty="0"/>
          </a:p>
        </p:txBody>
      </p:sp>
      <p:sp>
        <p:nvSpPr>
          <p:cNvPr id="119" name="Szövegdoboz 118"/>
          <p:cNvSpPr txBox="1"/>
          <p:nvPr/>
        </p:nvSpPr>
        <p:spPr>
          <a:xfrm>
            <a:off x="3666557" y="1871608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19</a:t>
            </a:r>
            <a:endParaRPr lang="hu-HU" sz="600" b="1" dirty="0"/>
          </a:p>
        </p:txBody>
      </p:sp>
      <p:sp>
        <p:nvSpPr>
          <p:cNvPr id="120" name="Szövegdoboz 119"/>
          <p:cNvSpPr txBox="1"/>
          <p:nvPr/>
        </p:nvSpPr>
        <p:spPr>
          <a:xfrm>
            <a:off x="3651870" y="1539643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20</a:t>
            </a:r>
            <a:endParaRPr lang="hu-HU" sz="600" b="1" dirty="0"/>
          </a:p>
        </p:txBody>
      </p:sp>
      <p:sp>
        <p:nvSpPr>
          <p:cNvPr id="121" name="Szövegdoboz 120"/>
          <p:cNvSpPr txBox="1"/>
          <p:nvPr/>
        </p:nvSpPr>
        <p:spPr>
          <a:xfrm>
            <a:off x="3948270" y="1550407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21</a:t>
            </a:r>
            <a:endParaRPr lang="hu-HU" sz="600" b="1" dirty="0"/>
          </a:p>
        </p:txBody>
      </p:sp>
      <p:sp>
        <p:nvSpPr>
          <p:cNvPr id="122" name="Szövegdoboz 121"/>
          <p:cNvSpPr txBox="1"/>
          <p:nvPr/>
        </p:nvSpPr>
        <p:spPr>
          <a:xfrm>
            <a:off x="4254329" y="1385041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22</a:t>
            </a:r>
            <a:endParaRPr lang="hu-HU" sz="600" b="1" dirty="0"/>
          </a:p>
        </p:txBody>
      </p:sp>
      <p:sp>
        <p:nvSpPr>
          <p:cNvPr id="123" name="Szövegdoboz 122"/>
          <p:cNvSpPr txBox="1"/>
          <p:nvPr/>
        </p:nvSpPr>
        <p:spPr>
          <a:xfrm>
            <a:off x="4430022" y="1249707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23</a:t>
            </a:r>
            <a:endParaRPr lang="hu-HU" sz="600" b="1" dirty="0"/>
          </a:p>
        </p:txBody>
      </p:sp>
      <p:sp>
        <p:nvSpPr>
          <p:cNvPr id="124" name="Szövegdoboz 123"/>
          <p:cNvSpPr txBox="1"/>
          <p:nvPr/>
        </p:nvSpPr>
        <p:spPr>
          <a:xfrm>
            <a:off x="4739257" y="1424623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24</a:t>
            </a:r>
            <a:endParaRPr lang="hu-HU" sz="600" b="1" dirty="0"/>
          </a:p>
        </p:txBody>
      </p:sp>
      <p:sp>
        <p:nvSpPr>
          <p:cNvPr id="125" name="Szövegdoboz 124"/>
          <p:cNvSpPr txBox="1"/>
          <p:nvPr/>
        </p:nvSpPr>
        <p:spPr>
          <a:xfrm>
            <a:off x="5129113" y="1569263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25</a:t>
            </a:r>
            <a:endParaRPr lang="hu-HU" sz="600" b="1" dirty="0"/>
          </a:p>
        </p:txBody>
      </p:sp>
      <p:sp>
        <p:nvSpPr>
          <p:cNvPr id="126" name="Szövegdoboz 125"/>
          <p:cNvSpPr txBox="1"/>
          <p:nvPr/>
        </p:nvSpPr>
        <p:spPr>
          <a:xfrm>
            <a:off x="5571679" y="1883407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26</a:t>
            </a:r>
            <a:endParaRPr lang="hu-HU" sz="600" b="1" dirty="0"/>
          </a:p>
        </p:txBody>
      </p:sp>
      <p:sp>
        <p:nvSpPr>
          <p:cNvPr id="127" name="Szövegdoboz 126"/>
          <p:cNvSpPr txBox="1"/>
          <p:nvPr/>
        </p:nvSpPr>
        <p:spPr>
          <a:xfrm>
            <a:off x="5654683" y="1815564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27</a:t>
            </a:r>
            <a:endParaRPr lang="hu-HU" sz="600" b="1" dirty="0"/>
          </a:p>
        </p:txBody>
      </p:sp>
      <p:sp>
        <p:nvSpPr>
          <p:cNvPr id="128" name="Szövegdoboz 127"/>
          <p:cNvSpPr txBox="1"/>
          <p:nvPr/>
        </p:nvSpPr>
        <p:spPr>
          <a:xfrm>
            <a:off x="5735076" y="1775493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28</a:t>
            </a:r>
            <a:endParaRPr lang="hu-HU" sz="600" b="1" dirty="0"/>
          </a:p>
        </p:txBody>
      </p:sp>
      <p:sp>
        <p:nvSpPr>
          <p:cNvPr id="129" name="Szövegdoboz 128"/>
          <p:cNvSpPr txBox="1"/>
          <p:nvPr/>
        </p:nvSpPr>
        <p:spPr>
          <a:xfrm>
            <a:off x="5897759" y="1651734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29</a:t>
            </a:r>
            <a:endParaRPr lang="hu-HU" sz="600" b="1" dirty="0"/>
          </a:p>
        </p:txBody>
      </p:sp>
      <p:sp>
        <p:nvSpPr>
          <p:cNvPr id="130" name="Szövegdoboz 129"/>
          <p:cNvSpPr txBox="1"/>
          <p:nvPr/>
        </p:nvSpPr>
        <p:spPr>
          <a:xfrm>
            <a:off x="3985195" y="1831815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30</a:t>
            </a:r>
            <a:endParaRPr lang="hu-HU" sz="600" b="1" dirty="0"/>
          </a:p>
        </p:txBody>
      </p:sp>
      <p:sp>
        <p:nvSpPr>
          <p:cNvPr id="131" name="Szövegdoboz 130"/>
          <p:cNvSpPr txBox="1"/>
          <p:nvPr/>
        </p:nvSpPr>
        <p:spPr>
          <a:xfrm>
            <a:off x="4075300" y="1761428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31</a:t>
            </a:r>
            <a:endParaRPr lang="hu-HU" sz="600" b="1" dirty="0"/>
          </a:p>
        </p:txBody>
      </p:sp>
      <p:sp>
        <p:nvSpPr>
          <p:cNvPr id="132" name="Szövegdoboz 131"/>
          <p:cNvSpPr txBox="1"/>
          <p:nvPr/>
        </p:nvSpPr>
        <p:spPr>
          <a:xfrm>
            <a:off x="4217393" y="1556752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32</a:t>
            </a:r>
            <a:endParaRPr lang="hu-HU" sz="600" b="1" dirty="0"/>
          </a:p>
        </p:txBody>
      </p:sp>
      <p:sp>
        <p:nvSpPr>
          <p:cNvPr id="133" name="Szövegdoboz 132"/>
          <p:cNvSpPr txBox="1"/>
          <p:nvPr/>
        </p:nvSpPr>
        <p:spPr>
          <a:xfrm>
            <a:off x="4469484" y="1526028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33</a:t>
            </a:r>
            <a:endParaRPr lang="hu-HU" sz="600" b="1" dirty="0"/>
          </a:p>
        </p:txBody>
      </p:sp>
      <p:sp>
        <p:nvSpPr>
          <p:cNvPr id="134" name="Szövegdoboz 133"/>
          <p:cNvSpPr txBox="1"/>
          <p:nvPr/>
        </p:nvSpPr>
        <p:spPr>
          <a:xfrm>
            <a:off x="4716654" y="1597879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34</a:t>
            </a:r>
            <a:endParaRPr lang="hu-HU" sz="600" b="1" dirty="0"/>
          </a:p>
        </p:txBody>
      </p:sp>
      <p:sp>
        <p:nvSpPr>
          <p:cNvPr id="136" name="Szövegdoboz 135"/>
          <p:cNvSpPr txBox="1"/>
          <p:nvPr/>
        </p:nvSpPr>
        <p:spPr>
          <a:xfrm>
            <a:off x="4502683" y="1748739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36</a:t>
            </a:r>
            <a:endParaRPr lang="hu-HU" sz="600" b="1" dirty="0"/>
          </a:p>
        </p:txBody>
      </p:sp>
      <p:sp>
        <p:nvSpPr>
          <p:cNvPr id="137" name="Szövegdoboz 136"/>
          <p:cNvSpPr txBox="1"/>
          <p:nvPr/>
        </p:nvSpPr>
        <p:spPr>
          <a:xfrm>
            <a:off x="4678143" y="1808058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37</a:t>
            </a:r>
            <a:endParaRPr lang="hu-HU" sz="600" b="1" dirty="0"/>
          </a:p>
        </p:txBody>
      </p:sp>
      <p:sp>
        <p:nvSpPr>
          <p:cNvPr id="138" name="Szövegdoboz 137"/>
          <p:cNvSpPr txBox="1"/>
          <p:nvPr/>
        </p:nvSpPr>
        <p:spPr>
          <a:xfrm>
            <a:off x="4968782" y="1817546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38</a:t>
            </a:r>
            <a:endParaRPr lang="hu-HU" sz="600" b="1" dirty="0"/>
          </a:p>
        </p:txBody>
      </p:sp>
      <p:sp>
        <p:nvSpPr>
          <p:cNvPr id="139" name="Szövegdoboz 138"/>
          <p:cNvSpPr txBox="1"/>
          <p:nvPr/>
        </p:nvSpPr>
        <p:spPr>
          <a:xfrm>
            <a:off x="3147320" y="2203573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39</a:t>
            </a:r>
            <a:endParaRPr lang="hu-HU" sz="600" b="1" dirty="0"/>
          </a:p>
        </p:txBody>
      </p:sp>
      <p:sp>
        <p:nvSpPr>
          <p:cNvPr id="140" name="Szövegdoboz 139"/>
          <p:cNvSpPr txBox="1"/>
          <p:nvPr/>
        </p:nvSpPr>
        <p:spPr>
          <a:xfrm>
            <a:off x="3280114" y="2263585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40</a:t>
            </a:r>
            <a:endParaRPr lang="hu-HU" sz="600" b="1" dirty="0"/>
          </a:p>
        </p:txBody>
      </p:sp>
      <p:sp>
        <p:nvSpPr>
          <p:cNvPr id="141" name="Szövegdoboz 140"/>
          <p:cNvSpPr txBox="1"/>
          <p:nvPr/>
        </p:nvSpPr>
        <p:spPr>
          <a:xfrm>
            <a:off x="3507434" y="2224807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41</a:t>
            </a:r>
            <a:endParaRPr lang="hu-HU" sz="600" b="1" dirty="0"/>
          </a:p>
        </p:txBody>
      </p:sp>
      <p:sp>
        <p:nvSpPr>
          <p:cNvPr id="142" name="Szövegdoboz 141"/>
          <p:cNvSpPr txBox="1"/>
          <p:nvPr/>
        </p:nvSpPr>
        <p:spPr>
          <a:xfrm>
            <a:off x="3835266" y="2180948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42</a:t>
            </a:r>
            <a:endParaRPr lang="hu-HU" sz="600" b="1" dirty="0"/>
          </a:p>
        </p:txBody>
      </p:sp>
      <p:sp>
        <p:nvSpPr>
          <p:cNvPr id="143" name="Szövegdoboz 142"/>
          <p:cNvSpPr txBox="1"/>
          <p:nvPr/>
        </p:nvSpPr>
        <p:spPr>
          <a:xfrm>
            <a:off x="4051516" y="2094735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43</a:t>
            </a:r>
            <a:endParaRPr lang="hu-HU" sz="600" b="1" dirty="0"/>
          </a:p>
        </p:txBody>
      </p:sp>
      <p:sp>
        <p:nvSpPr>
          <p:cNvPr id="144" name="Szövegdoboz 143"/>
          <p:cNvSpPr txBox="1"/>
          <p:nvPr/>
        </p:nvSpPr>
        <p:spPr>
          <a:xfrm>
            <a:off x="4177867" y="1770945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44</a:t>
            </a:r>
            <a:endParaRPr lang="hu-HU" sz="600" b="1" dirty="0"/>
          </a:p>
        </p:txBody>
      </p:sp>
      <p:sp>
        <p:nvSpPr>
          <p:cNvPr id="145" name="Szövegdoboz 144"/>
          <p:cNvSpPr txBox="1"/>
          <p:nvPr/>
        </p:nvSpPr>
        <p:spPr>
          <a:xfrm>
            <a:off x="4326602" y="1943824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45</a:t>
            </a:r>
            <a:endParaRPr lang="hu-HU" sz="600" b="1" dirty="0"/>
          </a:p>
        </p:txBody>
      </p:sp>
      <p:sp>
        <p:nvSpPr>
          <p:cNvPr id="146" name="Szövegdoboz 145"/>
          <p:cNvSpPr txBox="1"/>
          <p:nvPr/>
        </p:nvSpPr>
        <p:spPr>
          <a:xfrm>
            <a:off x="4573285" y="2190754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46</a:t>
            </a:r>
            <a:endParaRPr lang="hu-HU" sz="600" b="1" dirty="0"/>
          </a:p>
        </p:txBody>
      </p:sp>
      <p:sp>
        <p:nvSpPr>
          <p:cNvPr id="147" name="Szövegdoboz 146"/>
          <p:cNvSpPr txBox="1"/>
          <p:nvPr/>
        </p:nvSpPr>
        <p:spPr>
          <a:xfrm>
            <a:off x="5058882" y="2183009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47</a:t>
            </a:r>
            <a:endParaRPr lang="hu-HU" sz="600" b="1" dirty="0"/>
          </a:p>
        </p:txBody>
      </p:sp>
      <p:sp>
        <p:nvSpPr>
          <p:cNvPr id="148" name="Szövegdoboz 147"/>
          <p:cNvSpPr txBox="1"/>
          <p:nvPr/>
        </p:nvSpPr>
        <p:spPr>
          <a:xfrm>
            <a:off x="5249617" y="2186695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48</a:t>
            </a:r>
            <a:endParaRPr lang="hu-HU" sz="600" b="1" dirty="0"/>
          </a:p>
        </p:txBody>
      </p:sp>
      <p:sp>
        <p:nvSpPr>
          <p:cNvPr id="149" name="Szövegdoboz 148"/>
          <p:cNvSpPr txBox="1"/>
          <p:nvPr/>
        </p:nvSpPr>
        <p:spPr>
          <a:xfrm>
            <a:off x="5434690" y="2175479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49</a:t>
            </a:r>
            <a:endParaRPr lang="hu-HU" sz="600" b="1" dirty="0"/>
          </a:p>
        </p:txBody>
      </p:sp>
      <p:sp>
        <p:nvSpPr>
          <p:cNvPr id="150" name="Szövegdoboz 149"/>
          <p:cNvSpPr txBox="1"/>
          <p:nvPr/>
        </p:nvSpPr>
        <p:spPr>
          <a:xfrm>
            <a:off x="5699464" y="2229348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50</a:t>
            </a:r>
            <a:endParaRPr lang="hu-HU" sz="600" b="1" dirty="0"/>
          </a:p>
        </p:txBody>
      </p:sp>
      <p:sp>
        <p:nvSpPr>
          <p:cNvPr id="151" name="Szövegdoboz 150"/>
          <p:cNvSpPr txBox="1"/>
          <p:nvPr/>
        </p:nvSpPr>
        <p:spPr>
          <a:xfrm>
            <a:off x="3294080" y="2455463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51</a:t>
            </a:r>
            <a:endParaRPr lang="hu-HU" sz="600" b="1" dirty="0"/>
          </a:p>
        </p:txBody>
      </p:sp>
      <p:sp>
        <p:nvSpPr>
          <p:cNvPr id="152" name="Szövegdoboz 151"/>
          <p:cNvSpPr txBox="1"/>
          <p:nvPr/>
        </p:nvSpPr>
        <p:spPr>
          <a:xfrm>
            <a:off x="3424995" y="2472867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52</a:t>
            </a:r>
            <a:endParaRPr lang="hu-HU" sz="600" b="1" dirty="0"/>
          </a:p>
        </p:txBody>
      </p:sp>
      <p:sp>
        <p:nvSpPr>
          <p:cNvPr id="201" name="Szövegdoboz 200"/>
          <p:cNvSpPr txBox="1"/>
          <p:nvPr/>
        </p:nvSpPr>
        <p:spPr>
          <a:xfrm>
            <a:off x="4016301" y="2441389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53</a:t>
            </a:r>
            <a:endParaRPr lang="hu-HU" sz="600" b="1" dirty="0"/>
          </a:p>
        </p:txBody>
      </p:sp>
      <p:sp>
        <p:nvSpPr>
          <p:cNvPr id="202" name="Szövegdoboz 201"/>
          <p:cNvSpPr txBox="1"/>
          <p:nvPr/>
        </p:nvSpPr>
        <p:spPr>
          <a:xfrm>
            <a:off x="4157109" y="2087920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54</a:t>
            </a:r>
            <a:endParaRPr lang="hu-HU" sz="600" b="1" dirty="0"/>
          </a:p>
        </p:txBody>
      </p:sp>
      <p:sp>
        <p:nvSpPr>
          <p:cNvPr id="203" name="Szövegdoboz 202"/>
          <p:cNvSpPr txBox="1"/>
          <p:nvPr/>
        </p:nvSpPr>
        <p:spPr>
          <a:xfrm>
            <a:off x="4966303" y="2511734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55</a:t>
            </a:r>
            <a:endParaRPr lang="hu-HU" sz="600" b="1" dirty="0"/>
          </a:p>
        </p:txBody>
      </p:sp>
      <p:sp>
        <p:nvSpPr>
          <p:cNvPr id="204" name="Szövegdoboz 203"/>
          <p:cNvSpPr txBox="1"/>
          <p:nvPr/>
        </p:nvSpPr>
        <p:spPr>
          <a:xfrm>
            <a:off x="5351342" y="2525223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56</a:t>
            </a:r>
            <a:endParaRPr lang="hu-HU" sz="600" b="1" dirty="0"/>
          </a:p>
        </p:txBody>
      </p:sp>
      <p:sp>
        <p:nvSpPr>
          <p:cNvPr id="205" name="Szövegdoboz 204"/>
          <p:cNvSpPr txBox="1"/>
          <p:nvPr/>
        </p:nvSpPr>
        <p:spPr>
          <a:xfrm>
            <a:off x="5486062" y="2497502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57</a:t>
            </a:r>
            <a:endParaRPr lang="hu-HU" sz="600" b="1" dirty="0"/>
          </a:p>
        </p:txBody>
      </p:sp>
      <p:sp>
        <p:nvSpPr>
          <p:cNvPr id="206" name="Szövegdoboz 205"/>
          <p:cNvSpPr txBox="1"/>
          <p:nvPr/>
        </p:nvSpPr>
        <p:spPr>
          <a:xfrm>
            <a:off x="5605968" y="2438559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58</a:t>
            </a:r>
            <a:endParaRPr lang="hu-HU" sz="600" b="1" dirty="0"/>
          </a:p>
        </p:txBody>
      </p:sp>
      <p:sp>
        <p:nvSpPr>
          <p:cNvPr id="207" name="Szövegdoboz 206"/>
          <p:cNvSpPr txBox="1"/>
          <p:nvPr/>
        </p:nvSpPr>
        <p:spPr>
          <a:xfrm>
            <a:off x="4125085" y="2404510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59</a:t>
            </a:r>
            <a:endParaRPr lang="hu-HU" sz="600" b="1" dirty="0"/>
          </a:p>
        </p:txBody>
      </p:sp>
      <p:sp>
        <p:nvSpPr>
          <p:cNvPr id="208" name="Szövegdoboz 207"/>
          <p:cNvSpPr txBox="1"/>
          <p:nvPr/>
        </p:nvSpPr>
        <p:spPr>
          <a:xfrm>
            <a:off x="3563631" y="2605545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60</a:t>
            </a:r>
          </a:p>
        </p:txBody>
      </p:sp>
      <p:sp>
        <p:nvSpPr>
          <p:cNvPr id="232" name="Szövegdoboz 231"/>
          <p:cNvSpPr txBox="1"/>
          <p:nvPr/>
        </p:nvSpPr>
        <p:spPr>
          <a:xfrm>
            <a:off x="4821364" y="1800563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35</a:t>
            </a:r>
            <a:endParaRPr lang="hu-HU" sz="600" b="1" dirty="0"/>
          </a:p>
        </p:txBody>
      </p:sp>
      <p:sp>
        <p:nvSpPr>
          <p:cNvPr id="234" name="Szövegdoboz 233"/>
          <p:cNvSpPr txBox="1"/>
          <p:nvPr/>
        </p:nvSpPr>
        <p:spPr>
          <a:xfrm>
            <a:off x="3760449" y="2819610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61</a:t>
            </a:r>
          </a:p>
        </p:txBody>
      </p:sp>
      <p:sp>
        <p:nvSpPr>
          <p:cNvPr id="235" name="Szövegdoboz 234"/>
          <p:cNvSpPr txBox="1"/>
          <p:nvPr/>
        </p:nvSpPr>
        <p:spPr>
          <a:xfrm>
            <a:off x="3952215" y="2898405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62</a:t>
            </a:r>
          </a:p>
        </p:txBody>
      </p:sp>
      <p:sp>
        <p:nvSpPr>
          <p:cNvPr id="236" name="Szövegdoboz 235"/>
          <p:cNvSpPr txBox="1"/>
          <p:nvPr/>
        </p:nvSpPr>
        <p:spPr>
          <a:xfrm>
            <a:off x="4069386" y="2725011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63</a:t>
            </a:r>
          </a:p>
        </p:txBody>
      </p:sp>
      <p:sp>
        <p:nvSpPr>
          <p:cNvPr id="237" name="Szövegdoboz 236"/>
          <p:cNvSpPr txBox="1"/>
          <p:nvPr/>
        </p:nvSpPr>
        <p:spPr>
          <a:xfrm>
            <a:off x="4452189" y="2764603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64</a:t>
            </a:r>
          </a:p>
        </p:txBody>
      </p:sp>
      <p:sp>
        <p:nvSpPr>
          <p:cNvPr id="238" name="Szövegdoboz 237"/>
          <p:cNvSpPr txBox="1"/>
          <p:nvPr/>
        </p:nvSpPr>
        <p:spPr>
          <a:xfrm>
            <a:off x="5466685" y="2658133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65</a:t>
            </a:r>
          </a:p>
        </p:txBody>
      </p:sp>
      <p:sp>
        <p:nvSpPr>
          <p:cNvPr id="239" name="Szövegdoboz 238"/>
          <p:cNvSpPr txBox="1"/>
          <p:nvPr/>
        </p:nvSpPr>
        <p:spPr>
          <a:xfrm>
            <a:off x="3811407" y="3100029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66</a:t>
            </a:r>
          </a:p>
        </p:txBody>
      </p:sp>
      <p:sp>
        <p:nvSpPr>
          <p:cNvPr id="240" name="Szövegdoboz 239"/>
          <p:cNvSpPr txBox="1"/>
          <p:nvPr/>
        </p:nvSpPr>
        <p:spPr>
          <a:xfrm>
            <a:off x="3913098" y="3179131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67</a:t>
            </a:r>
          </a:p>
        </p:txBody>
      </p:sp>
      <p:sp>
        <p:nvSpPr>
          <p:cNvPr id="241" name="Szövegdoboz 240"/>
          <p:cNvSpPr txBox="1"/>
          <p:nvPr/>
        </p:nvSpPr>
        <p:spPr>
          <a:xfrm>
            <a:off x="4019722" y="3138306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68</a:t>
            </a:r>
          </a:p>
        </p:txBody>
      </p:sp>
      <p:sp>
        <p:nvSpPr>
          <p:cNvPr id="242" name="Szövegdoboz 241"/>
          <p:cNvSpPr txBox="1"/>
          <p:nvPr/>
        </p:nvSpPr>
        <p:spPr>
          <a:xfrm>
            <a:off x="4479829" y="3354427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69</a:t>
            </a:r>
          </a:p>
        </p:txBody>
      </p:sp>
      <p:sp>
        <p:nvSpPr>
          <p:cNvPr id="243" name="Szövegdoboz 242"/>
          <p:cNvSpPr txBox="1"/>
          <p:nvPr/>
        </p:nvSpPr>
        <p:spPr>
          <a:xfrm>
            <a:off x="5352322" y="839418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70</a:t>
            </a:r>
          </a:p>
        </p:txBody>
      </p:sp>
      <p:sp>
        <p:nvSpPr>
          <p:cNvPr id="153" name="Szövegdoboz 152"/>
          <p:cNvSpPr txBox="1"/>
          <p:nvPr/>
        </p:nvSpPr>
        <p:spPr>
          <a:xfrm>
            <a:off x="4091307" y="1584885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71</a:t>
            </a:r>
          </a:p>
        </p:txBody>
      </p:sp>
    </p:spTree>
    <p:extLst>
      <p:ext uri="{BB962C8B-B14F-4D97-AF65-F5344CB8AC3E}">
        <p14:creationId xmlns:p14="http://schemas.microsoft.com/office/powerpoint/2010/main" val="22429633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195486"/>
            <a:ext cx="9144000" cy="699541"/>
          </a:xfrm>
        </p:spPr>
        <p:txBody>
          <a:bodyPr>
            <a:noAutofit/>
          </a:bodyPr>
          <a:lstStyle/>
          <a:p>
            <a:r>
              <a:rPr lang="hu-HU" sz="3200" b="1" dirty="0" smtClean="0"/>
              <a:t>Estonia</a:t>
            </a:r>
            <a:endParaRPr lang="hu-HU" sz="32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/>
          </p:nvPr>
        </p:nvGraphicFramePr>
        <p:xfrm>
          <a:off x="323528" y="1131590"/>
          <a:ext cx="8435280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Oval 12"/>
          <p:cNvSpPr/>
          <p:nvPr/>
        </p:nvSpPr>
        <p:spPr>
          <a:xfrm>
            <a:off x="5724128" y="1779662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12"/>
          <p:cNvSpPr/>
          <p:nvPr/>
        </p:nvSpPr>
        <p:spPr>
          <a:xfrm>
            <a:off x="5148064" y="1995686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12"/>
          <p:cNvSpPr/>
          <p:nvPr/>
        </p:nvSpPr>
        <p:spPr>
          <a:xfrm>
            <a:off x="2915816" y="1707654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21"/>
          <p:cNvCxnSpPr>
            <a:stCxn id="7" idx="2"/>
            <a:endCxn id="8" idx="6"/>
          </p:cNvCxnSpPr>
          <p:nvPr/>
        </p:nvCxnSpPr>
        <p:spPr>
          <a:xfrm flipH="1">
            <a:off x="5292080" y="1851670"/>
            <a:ext cx="432048" cy="216024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21"/>
          <p:cNvCxnSpPr>
            <a:stCxn id="8" idx="3"/>
            <a:endCxn id="9" idx="6"/>
          </p:cNvCxnSpPr>
          <p:nvPr/>
        </p:nvCxnSpPr>
        <p:spPr>
          <a:xfrm flipH="1" flipV="1">
            <a:off x="3059832" y="1779662"/>
            <a:ext cx="2109323" cy="338949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47"/>
          <p:cNvSpPr txBox="1"/>
          <p:nvPr/>
        </p:nvSpPr>
        <p:spPr>
          <a:xfrm>
            <a:off x="5436096" y="1620838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</a:t>
            </a:r>
            <a:r>
              <a:rPr lang="en-US" sz="900" b="1" dirty="0" smtClean="0"/>
              <a:t>64</a:t>
            </a:r>
            <a:r>
              <a:rPr lang="hu-HU" sz="900" b="1" dirty="0" smtClean="0"/>
              <a:t>-19</a:t>
            </a:r>
            <a:r>
              <a:rPr lang="en-US" sz="900" b="1" dirty="0" smtClean="0"/>
              <a:t>85</a:t>
            </a:r>
            <a:endParaRPr lang="hu-HU" sz="900" b="1" dirty="0" smtClean="0"/>
          </a:p>
        </p:txBody>
      </p:sp>
      <p:sp>
        <p:nvSpPr>
          <p:cNvPr id="29" name="TextBox 47"/>
          <p:cNvSpPr txBox="1"/>
          <p:nvPr/>
        </p:nvSpPr>
        <p:spPr>
          <a:xfrm>
            <a:off x="4860032" y="1692846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</a:t>
            </a:r>
            <a:r>
              <a:rPr lang="en-US" sz="900" b="1" dirty="0" smtClean="0"/>
              <a:t>85</a:t>
            </a:r>
            <a:r>
              <a:rPr lang="hu-HU" sz="900" b="1" dirty="0" smtClean="0"/>
              <a:t>-19</a:t>
            </a:r>
            <a:r>
              <a:rPr lang="en-US" sz="900" b="1" dirty="0" smtClean="0"/>
              <a:t>91</a:t>
            </a:r>
          </a:p>
        </p:txBody>
      </p:sp>
      <p:sp>
        <p:nvSpPr>
          <p:cNvPr id="30" name="TextBox 47"/>
          <p:cNvSpPr txBox="1"/>
          <p:nvPr/>
        </p:nvSpPr>
        <p:spPr>
          <a:xfrm>
            <a:off x="2843808" y="1779662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1992-</a:t>
            </a:r>
            <a:endParaRPr lang="en-US" sz="900" b="1" dirty="0" smtClean="0"/>
          </a:p>
        </p:txBody>
      </p:sp>
    </p:spTree>
    <p:extLst>
      <p:ext uri="{BB962C8B-B14F-4D97-AF65-F5344CB8AC3E}">
        <p14:creationId xmlns:p14="http://schemas.microsoft.com/office/powerpoint/2010/main" val="50282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195486"/>
            <a:ext cx="9144000" cy="699541"/>
          </a:xfrm>
        </p:spPr>
        <p:txBody>
          <a:bodyPr>
            <a:noAutofit/>
          </a:bodyPr>
          <a:lstStyle/>
          <a:p>
            <a:r>
              <a:rPr lang="hu-HU" sz="3200" b="1" dirty="0" smtClean="0"/>
              <a:t>Romania</a:t>
            </a:r>
            <a:endParaRPr lang="hu-HU" sz="32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/>
          </p:nvPr>
        </p:nvGraphicFramePr>
        <p:xfrm>
          <a:off x="323528" y="1131590"/>
          <a:ext cx="8435280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Oval 12"/>
          <p:cNvSpPr/>
          <p:nvPr/>
        </p:nvSpPr>
        <p:spPr>
          <a:xfrm>
            <a:off x="5724128" y="1779662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12"/>
          <p:cNvSpPr/>
          <p:nvPr/>
        </p:nvSpPr>
        <p:spPr>
          <a:xfrm>
            <a:off x="3785727" y="2571750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12"/>
          <p:cNvSpPr/>
          <p:nvPr/>
        </p:nvSpPr>
        <p:spPr>
          <a:xfrm>
            <a:off x="3491880" y="2571750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12"/>
          <p:cNvSpPr/>
          <p:nvPr/>
        </p:nvSpPr>
        <p:spPr>
          <a:xfrm>
            <a:off x="3635896" y="2931790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2"/>
          <p:cNvSpPr/>
          <p:nvPr/>
        </p:nvSpPr>
        <p:spPr>
          <a:xfrm>
            <a:off x="3419872" y="2715766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21"/>
          <p:cNvCxnSpPr>
            <a:stCxn id="7" idx="2"/>
            <a:endCxn id="8" idx="6"/>
          </p:cNvCxnSpPr>
          <p:nvPr/>
        </p:nvCxnSpPr>
        <p:spPr>
          <a:xfrm flipH="1">
            <a:off x="3929743" y="1851670"/>
            <a:ext cx="1794385" cy="792088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21"/>
          <p:cNvCxnSpPr>
            <a:stCxn id="8" idx="2"/>
            <a:endCxn id="9" idx="6"/>
          </p:cNvCxnSpPr>
          <p:nvPr/>
        </p:nvCxnSpPr>
        <p:spPr>
          <a:xfrm flipH="1">
            <a:off x="3635896" y="2643758"/>
            <a:ext cx="149831" cy="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21"/>
          <p:cNvCxnSpPr>
            <a:stCxn id="9" idx="5"/>
            <a:endCxn id="10" idx="0"/>
          </p:cNvCxnSpPr>
          <p:nvPr/>
        </p:nvCxnSpPr>
        <p:spPr>
          <a:xfrm>
            <a:off x="3614805" y="2694675"/>
            <a:ext cx="93099" cy="237115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0" idx="1"/>
            <a:endCxn id="11" idx="5"/>
          </p:cNvCxnSpPr>
          <p:nvPr/>
        </p:nvCxnSpPr>
        <p:spPr>
          <a:xfrm flipH="1" flipV="1">
            <a:off x="3542797" y="2838691"/>
            <a:ext cx="114190" cy="11419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47"/>
          <p:cNvSpPr txBox="1"/>
          <p:nvPr/>
        </p:nvSpPr>
        <p:spPr>
          <a:xfrm>
            <a:off x="5436096" y="1620838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1947-19</a:t>
            </a:r>
            <a:r>
              <a:rPr lang="en-US" sz="900" b="1" dirty="0" smtClean="0"/>
              <a:t>8</a:t>
            </a:r>
            <a:r>
              <a:rPr lang="hu-HU" sz="900" b="1" dirty="0" smtClean="0"/>
              <a:t>9</a:t>
            </a:r>
          </a:p>
        </p:txBody>
      </p:sp>
      <p:sp>
        <p:nvSpPr>
          <p:cNvPr id="29" name="TextBox 47"/>
          <p:cNvSpPr txBox="1"/>
          <p:nvPr/>
        </p:nvSpPr>
        <p:spPr>
          <a:xfrm>
            <a:off x="3707904" y="2628950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1989-19</a:t>
            </a:r>
            <a:r>
              <a:rPr lang="en-US" sz="900" b="1" dirty="0" smtClean="0"/>
              <a:t>9</a:t>
            </a:r>
            <a:r>
              <a:rPr lang="hu-HU" sz="900" b="1" dirty="0"/>
              <a:t>6</a:t>
            </a:r>
            <a:endParaRPr lang="en-US" sz="900" b="1" dirty="0" smtClean="0"/>
          </a:p>
        </p:txBody>
      </p:sp>
      <p:sp>
        <p:nvSpPr>
          <p:cNvPr id="30" name="TextBox 47"/>
          <p:cNvSpPr txBox="1"/>
          <p:nvPr/>
        </p:nvSpPr>
        <p:spPr>
          <a:xfrm>
            <a:off x="3347864" y="2412926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</a:t>
            </a:r>
            <a:r>
              <a:rPr lang="en-US" sz="900" b="1" dirty="0" smtClean="0"/>
              <a:t>9</a:t>
            </a:r>
            <a:r>
              <a:rPr lang="hu-HU" sz="900" b="1" dirty="0" smtClean="0"/>
              <a:t>6-2008</a:t>
            </a:r>
          </a:p>
        </p:txBody>
      </p:sp>
      <p:sp>
        <p:nvSpPr>
          <p:cNvPr id="32" name="TextBox 47"/>
          <p:cNvSpPr txBox="1"/>
          <p:nvPr/>
        </p:nvSpPr>
        <p:spPr>
          <a:xfrm>
            <a:off x="3131840" y="2571750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/>
              <a:t>20</a:t>
            </a:r>
            <a:r>
              <a:rPr lang="hu-HU" sz="900" b="1" dirty="0" smtClean="0"/>
              <a:t>14-</a:t>
            </a:r>
          </a:p>
        </p:txBody>
      </p:sp>
      <p:sp>
        <p:nvSpPr>
          <p:cNvPr id="33" name="TextBox 47"/>
          <p:cNvSpPr txBox="1"/>
          <p:nvPr/>
        </p:nvSpPr>
        <p:spPr>
          <a:xfrm>
            <a:off x="3563888" y="2988990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/>
              <a:t>20</a:t>
            </a:r>
            <a:r>
              <a:rPr lang="hu-HU" sz="900" b="1" dirty="0" smtClean="0"/>
              <a:t>08</a:t>
            </a:r>
            <a:r>
              <a:rPr lang="en-US" sz="900" b="1" dirty="0" smtClean="0"/>
              <a:t>-</a:t>
            </a:r>
            <a:r>
              <a:rPr lang="hu-HU" sz="900" b="1" dirty="0" smtClean="0"/>
              <a:t>2014</a:t>
            </a:r>
            <a:endParaRPr lang="en-US" sz="900" b="1" dirty="0" smtClean="0"/>
          </a:p>
        </p:txBody>
      </p:sp>
    </p:spTree>
    <p:extLst>
      <p:ext uri="{BB962C8B-B14F-4D97-AF65-F5344CB8AC3E}">
        <p14:creationId xmlns:p14="http://schemas.microsoft.com/office/powerpoint/2010/main" val="2685965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195486"/>
            <a:ext cx="9144000" cy="699541"/>
          </a:xfrm>
        </p:spPr>
        <p:txBody>
          <a:bodyPr>
            <a:noAutofit/>
          </a:bodyPr>
          <a:lstStyle/>
          <a:p>
            <a:r>
              <a:rPr lang="hu-HU" sz="3200" b="1" dirty="0" smtClean="0"/>
              <a:t>Kazakhstan</a:t>
            </a:r>
            <a:endParaRPr lang="hu-HU" sz="3200" b="1" dirty="0"/>
          </a:p>
        </p:txBody>
      </p:sp>
      <p:graphicFrame>
        <p:nvGraphicFramePr>
          <p:cNvPr id="17" name="Diagram 16"/>
          <p:cNvGraphicFramePr/>
          <p:nvPr/>
        </p:nvGraphicFramePr>
        <p:xfrm>
          <a:off x="596761" y="987574"/>
          <a:ext cx="7863671" cy="3960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3659862" y="1487517"/>
            <a:ext cx="2450896" cy="2236361"/>
            <a:chOff x="33293" y="4971"/>
            <a:chExt cx="25752" cy="23491"/>
          </a:xfrm>
        </p:grpSpPr>
        <p:sp>
          <p:nvSpPr>
            <p:cNvPr id="311" name="Oval 12"/>
            <p:cNvSpPr>
              <a:spLocks noChangeArrowheads="1"/>
            </p:cNvSpPr>
            <p:nvPr/>
          </p:nvSpPr>
          <p:spPr bwMode="auto">
            <a:xfrm>
              <a:off x="54006" y="6480"/>
              <a:ext cx="1440" cy="1440"/>
            </a:xfrm>
            <a:prstGeom prst="ellipse">
              <a:avLst/>
            </a:prstGeom>
            <a:solidFill>
              <a:srgbClr val="FF0000"/>
            </a:solidFill>
            <a:ln w="25400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6" name="Oval 12"/>
            <p:cNvSpPr>
              <a:spLocks noChangeArrowheads="1"/>
            </p:cNvSpPr>
            <p:nvPr/>
          </p:nvSpPr>
          <p:spPr bwMode="auto">
            <a:xfrm>
              <a:off x="48245" y="8640"/>
              <a:ext cx="1440" cy="1441"/>
            </a:xfrm>
            <a:prstGeom prst="ellipse">
              <a:avLst/>
            </a:prstGeom>
            <a:solidFill>
              <a:srgbClr val="FF0000"/>
            </a:solidFill>
            <a:ln w="25400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Oval 12"/>
            <p:cNvSpPr>
              <a:spLocks noChangeArrowheads="1"/>
            </p:cNvSpPr>
            <p:nvPr/>
          </p:nvSpPr>
          <p:spPr bwMode="auto">
            <a:xfrm>
              <a:off x="39091" y="19974"/>
              <a:ext cx="1440" cy="1441"/>
            </a:xfrm>
            <a:prstGeom prst="ellipse">
              <a:avLst/>
            </a:prstGeom>
            <a:solidFill>
              <a:srgbClr val="FF0000"/>
            </a:solidFill>
            <a:ln w="25400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Oval 12"/>
            <p:cNvSpPr>
              <a:spLocks noChangeArrowheads="1"/>
            </p:cNvSpPr>
            <p:nvPr/>
          </p:nvSpPr>
          <p:spPr bwMode="auto">
            <a:xfrm>
              <a:off x="40791" y="27022"/>
              <a:ext cx="1440" cy="1440"/>
            </a:xfrm>
            <a:prstGeom prst="ellipse">
              <a:avLst/>
            </a:prstGeom>
            <a:solidFill>
              <a:srgbClr val="FF0000"/>
            </a:solidFill>
            <a:ln w="25400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76" name="Straight Arrow Connector 21"/>
            <p:cNvCxnSpPr>
              <a:cxnSpLocks noChangeShapeType="1"/>
            </p:cNvCxnSpPr>
            <p:nvPr/>
          </p:nvCxnSpPr>
          <p:spPr bwMode="auto">
            <a:xfrm flipH="1">
              <a:off x="49685" y="7200"/>
              <a:ext cx="4321" cy="2161"/>
            </a:xfrm>
            <a:prstGeom prst="straightConnector1">
              <a:avLst/>
            </a:prstGeom>
            <a:noFill/>
            <a:ln w="19050">
              <a:solidFill>
                <a:srgbClr val="1F497D"/>
              </a:solidFill>
              <a:round/>
              <a:headEnd/>
              <a:tailEnd type="arrow" w="med" len="med"/>
            </a:ln>
          </p:spPr>
        </p:cxnSp>
        <p:cxnSp>
          <p:nvCxnSpPr>
            <p:cNvPr id="77" name="Straight Arrow Connector 21"/>
            <p:cNvCxnSpPr>
              <a:cxnSpLocks noChangeShapeType="1"/>
            </p:cNvCxnSpPr>
            <p:nvPr/>
          </p:nvCxnSpPr>
          <p:spPr bwMode="auto">
            <a:xfrm flipH="1">
              <a:off x="40320" y="9868"/>
              <a:ext cx="8135" cy="10313"/>
            </a:xfrm>
            <a:prstGeom prst="straightConnector1">
              <a:avLst/>
            </a:prstGeom>
            <a:noFill/>
            <a:ln w="19050">
              <a:solidFill>
                <a:srgbClr val="1F497D"/>
              </a:solidFill>
              <a:round/>
              <a:headEnd/>
              <a:tailEnd type="arrow" w="med" len="med"/>
            </a:ln>
          </p:spPr>
        </p:cxnSp>
        <p:cxnSp>
          <p:nvCxnSpPr>
            <p:cNvPr id="79" name="Straight Arrow Connector 21"/>
            <p:cNvCxnSpPr>
              <a:cxnSpLocks noChangeShapeType="1"/>
            </p:cNvCxnSpPr>
            <p:nvPr/>
          </p:nvCxnSpPr>
          <p:spPr bwMode="auto">
            <a:xfrm>
              <a:off x="40320" y="21204"/>
              <a:ext cx="1191" cy="5818"/>
            </a:xfrm>
            <a:prstGeom prst="straightConnector1">
              <a:avLst/>
            </a:prstGeom>
            <a:noFill/>
            <a:ln w="19050">
              <a:solidFill>
                <a:srgbClr val="1F497D"/>
              </a:solidFill>
              <a:round/>
              <a:headEnd/>
              <a:tailEnd type="arrow" w="med" len="med"/>
            </a:ln>
          </p:spPr>
        </p:cxnSp>
        <p:sp>
          <p:nvSpPr>
            <p:cNvPr id="80" name="TextBox 47"/>
            <p:cNvSpPr txBox="1">
              <a:spLocks noChangeArrowheads="1"/>
            </p:cNvSpPr>
            <p:nvPr/>
          </p:nvSpPr>
          <p:spPr bwMode="auto">
            <a:xfrm>
              <a:off x="49685" y="4971"/>
              <a:ext cx="9361" cy="2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hu-HU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19</a:t>
              </a:r>
              <a:r>
                <a:rPr kumimoji="0" lang="en-U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64</a:t>
              </a:r>
              <a:r>
                <a:rPr kumimoji="0" lang="hu-HU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-19</a:t>
              </a:r>
              <a:r>
                <a:rPr kumimoji="0" lang="en-U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84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1" name="TextBox 47"/>
            <p:cNvSpPr txBox="1">
              <a:spLocks noChangeArrowheads="1"/>
            </p:cNvSpPr>
            <p:nvPr/>
          </p:nvSpPr>
          <p:spPr bwMode="auto">
            <a:xfrm>
              <a:off x="43172" y="6706"/>
              <a:ext cx="9361" cy="2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hu-HU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19</a:t>
              </a:r>
              <a:r>
                <a:rPr kumimoji="0" lang="en-U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85</a:t>
              </a:r>
              <a:r>
                <a:rPr kumimoji="0" lang="hu-HU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-19</a:t>
              </a:r>
              <a:r>
                <a:rPr kumimoji="0" lang="en-U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91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2" name="TextBox 47"/>
            <p:cNvSpPr txBox="1">
              <a:spLocks noChangeArrowheads="1"/>
            </p:cNvSpPr>
            <p:nvPr/>
          </p:nvSpPr>
          <p:spPr bwMode="auto">
            <a:xfrm>
              <a:off x="33293" y="17871"/>
              <a:ext cx="9361" cy="23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hu-HU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19</a:t>
              </a:r>
              <a:r>
                <a:rPr kumimoji="0" lang="en-U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92</a:t>
              </a:r>
              <a:r>
                <a:rPr kumimoji="0" lang="hu-HU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-19</a:t>
              </a:r>
              <a:r>
                <a:rPr kumimoji="0" lang="en-U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9</a:t>
              </a:r>
              <a:r>
                <a:rPr kumimoji="0" lang="hu-HU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4" name="TextBox 47"/>
            <p:cNvSpPr txBox="1">
              <a:spLocks noChangeArrowheads="1"/>
            </p:cNvSpPr>
            <p:nvPr/>
          </p:nvSpPr>
          <p:spPr bwMode="auto">
            <a:xfrm>
              <a:off x="42031" y="25767"/>
              <a:ext cx="9361" cy="2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1995</a:t>
              </a:r>
              <a:r>
                <a:rPr kumimoji="0" lang="hu-HU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609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30324"/>
            <a:ext cx="8208912" cy="857250"/>
          </a:xfrm>
        </p:spPr>
        <p:txBody>
          <a:bodyPr>
            <a:normAutofit/>
          </a:bodyPr>
          <a:lstStyle/>
          <a:p>
            <a:r>
              <a:rPr lang="en-US" sz="3400" b="1" dirty="0" smtClean="0"/>
              <a:t>The Democracy—Dictatorship Axis</a:t>
            </a:r>
            <a:endParaRPr lang="en-US" sz="3400" dirty="0"/>
          </a:p>
        </p:txBody>
      </p:sp>
      <p:sp>
        <p:nvSpPr>
          <p:cNvPr id="9" name="Szövegdoboz 8"/>
          <p:cNvSpPr txBox="1"/>
          <p:nvPr/>
        </p:nvSpPr>
        <p:spPr>
          <a:xfrm>
            <a:off x="612068" y="2737251"/>
            <a:ext cx="1368152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0" rIns="0" bIns="0" rtlCol="0">
            <a:spAutoFit/>
          </a:bodyPr>
          <a:lstStyle/>
          <a:p>
            <a:pPr algn="ctr"/>
            <a:r>
              <a:rPr lang="en-US" b="1" dirty="0" smtClean="0"/>
              <a:t>Liberal democracy</a:t>
            </a:r>
            <a:endParaRPr lang="hu-HU" b="1" dirty="0"/>
          </a:p>
        </p:txBody>
      </p:sp>
      <p:sp>
        <p:nvSpPr>
          <p:cNvPr id="11" name="Szövegdoboz 10"/>
          <p:cNvSpPr txBox="1"/>
          <p:nvPr/>
        </p:nvSpPr>
        <p:spPr>
          <a:xfrm>
            <a:off x="3348372" y="2737832"/>
            <a:ext cx="1728192" cy="55399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lIns="36000" tIns="0" rIns="0" bIns="0" rtlCol="0">
            <a:spAutoFit/>
          </a:bodyPr>
          <a:lstStyle/>
          <a:p>
            <a:pPr algn="ctr"/>
            <a:r>
              <a:rPr lang="en-US" b="1" dirty="0" smtClean="0"/>
              <a:t>Competitive authoritarianism</a:t>
            </a:r>
            <a:endParaRPr lang="hu-HU" b="1" dirty="0"/>
          </a:p>
        </p:txBody>
      </p:sp>
      <p:sp>
        <p:nvSpPr>
          <p:cNvPr id="12" name="Szövegdoboz 11"/>
          <p:cNvSpPr txBox="1"/>
          <p:nvPr/>
        </p:nvSpPr>
        <p:spPr>
          <a:xfrm>
            <a:off x="5076564" y="2737832"/>
            <a:ext cx="1656184" cy="55399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lIns="36000" tIns="0" rIns="0" bIns="0" rtlCol="0">
            <a:spAutoFit/>
          </a:bodyPr>
          <a:lstStyle/>
          <a:p>
            <a:pPr algn="ctr"/>
            <a:r>
              <a:rPr lang="en-US" b="1" dirty="0" smtClean="0"/>
              <a:t>Hegemonic authoritarianism</a:t>
            </a:r>
            <a:endParaRPr lang="hu-HU" b="1" dirty="0"/>
          </a:p>
        </p:txBody>
      </p:sp>
      <p:sp>
        <p:nvSpPr>
          <p:cNvPr id="13" name="Szövegdoboz 12"/>
          <p:cNvSpPr txBox="1"/>
          <p:nvPr/>
        </p:nvSpPr>
        <p:spPr>
          <a:xfrm>
            <a:off x="6732748" y="2737832"/>
            <a:ext cx="1800200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0" rIns="0" bIns="0" rtlCol="0">
            <a:spAutoFit/>
          </a:bodyPr>
          <a:lstStyle/>
          <a:p>
            <a:pPr algn="ctr"/>
            <a:r>
              <a:rPr lang="en-US" b="1" dirty="0" smtClean="0"/>
              <a:t>Closed authoritarianism</a:t>
            </a:r>
            <a:endParaRPr lang="hu-HU" b="1" dirty="0"/>
          </a:p>
        </p:txBody>
      </p:sp>
      <p:sp>
        <p:nvSpPr>
          <p:cNvPr id="15" name="Téglalap 14"/>
          <p:cNvSpPr/>
          <p:nvPr/>
        </p:nvSpPr>
        <p:spPr>
          <a:xfrm>
            <a:off x="108012" y="3723878"/>
            <a:ext cx="892848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1400" b="1" i="1" dirty="0" smtClean="0"/>
              <a:t>First categorization: </a:t>
            </a:r>
            <a:r>
              <a:rPr lang="en-US" sz="1400" dirty="0" smtClean="0"/>
              <a:t>Larry Diamond, “Thinking About Hybrid Regimes,” </a:t>
            </a:r>
            <a:r>
              <a:rPr lang="en-US" sz="1400" i="1" dirty="0" smtClean="0"/>
              <a:t>Journal of Democracy</a:t>
            </a:r>
            <a:r>
              <a:rPr lang="en-US" sz="1400" dirty="0" smtClean="0"/>
              <a:t> 13, no. 2 (April 2002): 21.</a:t>
            </a:r>
            <a:endParaRPr lang="en-US" sz="1400" i="1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1400" b="1" i="1" dirty="0" smtClean="0"/>
              <a:t>Second categorization</a:t>
            </a:r>
            <a:r>
              <a:rPr lang="en-US" sz="1400" dirty="0" smtClean="0"/>
              <a:t>: Marc </a:t>
            </a:r>
            <a:r>
              <a:rPr lang="en-US" sz="1400" dirty="0" err="1" smtClean="0"/>
              <a:t>Morjé</a:t>
            </a:r>
            <a:r>
              <a:rPr lang="en-US" sz="1400" dirty="0" smtClean="0"/>
              <a:t> Howard and Philip G. </a:t>
            </a:r>
            <a:r>
              <a:rPr lang="en-US" sz="1400" dirty="0" err="1" smtClean="0"/>
              <a:t>Roessler</a:t>
            </a:r>
            <a:r>
              <a:rPr lang="en-US" sz="1400" dirty="0" smtClean="0"/>
              <a:t>, “Liberalizing Electoral Outcomes in Competitive Authoritarian Regimes,” </a:t>
            </a:r>
            <a:r>
              <a:rPr lang="en-US" sz="1400" i="1" dirty="0" smtClean="0"/>
              <a:t>American Journal of Political Science</a:t>
            </a:r>
            <a:r>
              <a:rPr lang="en-US" sz="1400" dirty="0" smtClean="0"/>
              <a:t> 50, no. 2 (April 1, 2006): 367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1400" b="1" i="1" dirty="0" smtClean="0"/>
              <a:t>Third categorization</a:t>
            </a:r>
            <a:r>
              <a:rPr lang="en-US" sz="1400" dirty="0" smtClean="0"/>
              <a:t>: </a:t>
            </a:r>
            <a:r>
              <a:rPr lang="en-US" sz="1400" dirty="0" err="1" smtClean="0"/>
              <a:t>János</a:t>
            </a:r>
            <a:r>
              <a:rPr lang="en-US" sz="1400" dirty="0" smtClean="0"/>
              <a:t> </a:t>
            </a:r>
            <a:r>
              <a:rPr lang="en-US" sz="1400" dirty="0" err="1" smtClean="0"/>
              <a:t>Kornai</a:t>
            </a:r>
            <a:r>
              <a:rPr lang="en-US" sz="1400" dirty="0" smtClean="0"/>
              <a:t>, “The System Paradigm Revisited,” </a:t>
            </a:r>
            <a:r>
              <a:rPr lang="en-US" sz="1400" i="1" dirty="0" err="1" smtClean="0"/>
              <a:t>Acta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Oeconomica</a:t>
            </a:r>
            <a:r>
              <a:rPr lang="en-US" sz="1400" dirty="0" smtClean="0"/>
              <a:t> 66, no. 4 (1, 2016): 565</a:t>
            </a:r>
            <a:endParaRPr lang="en-US" sz="1400" b="1" dirty="0"/>
          </a:p>
        </p:txBody>
      </p:sp>
      <p:sp>
        <p:nvSpPr>
          <p:cNvPr id="16" name="Szövegdoboz 15"/>
          <p:cNvSpPr txBox="1"/>
          <p:nvPr/>
        </p:nvSpPr>
        <p:spPr>
          <a:xfrm>
            <a:off x="612068" y="3374871"/>
            <a:ext cx="1368152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0" rIns="0" bIns="0" rtlCol="0">
            <a:spAutoFit/>
          </a:bodyPr>
          <a:lstStyle/>
          <a:p>
            <a:pPr algn="ctr"/>
            <a:r>
              <a:rPr lang="en-US" b="1" dirty="0" smtClean="0"/>
              <a:t>Democracy</a:t>
            </a:r>
            <a:endParaRPr lang="hu-HU" b="1" dirty="0"/>
          </a:p>
        </p:txBody>
      </p:sp>
      <p:sp>
        <p:nvSpPr>
          <p:cNvPr id="17" name="Szövegdoboz 16"/>
          <p:cNvSpPr txBox="1"/>
          <p:nvPr/>
        </p:nvSpPr>
        <p:spPr>
          <a:xfrm>
            <a:off x="4212668" y="3372603"/>
            <a:ext cx="1800000" cy="27699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lIns="36000" tIns="0" rIns="0" bIns="0" rtlCol="0">
            <a:spAutoFit/>
          </a:bodyPr>
          <a:lstStyle/>
          <a:p>
            <a:pPr algn="ctr"/>
            <a:r>
              <a:rPr lang="en-US" b="1" dirty="0" smtClean="0"/>
              <a:t>Autocracy</a:t>
            </a:r>
            <a:endParaRPr lang="hu-HU" b="1" dirty="0"/>
          </a:p>
        </p:txBody>
      </p:sp>
      <p:sp>
        <p:nvSpPr>
          <p:cNvPr id="18" name="Szövegdoboz 17"/>
          <p:cNvSpPr txBox="1"/>
          <p:nvPr/>
        </p:nvSpPr>
        <p:spPr>
          <a:xfrm>
            <a:off x="1980220" y="2737832"/>
            <a:ext cx="1368152" cy="55399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lIns="36000" tIns="0" rIns="0" bIns="0" rtlCol="0">
            <a:spAutoFit/>
          </a:bodyPr>
          <a:lstStyle/>
          <a:p>
            <a:pPr algn="ctr"/>
            <a:r>
              <a:rPr lang="en-US" b="1" dirty="0" smtClean="0"/>
              <a:t>Electoral democracy</a:t>
            </a:r>
            <a:endParaRPr lang="hu-HU" b="1" dirty="0"/>
          </a:p>
        </p:txBody>
      </p:sp>
      <p:sp>
        <p:nvSpPr>
          <p:cNvPr id="20" name="Szövegdoboz 19"/>
          <p:cNvSpPr txBox="1"/>
          <p:nvPr/>
        </p:nvSpPr>
        <p:spPr>
          <a:xfrm>
            <a:off x="6732748" y="3374871"/>
            <a:ext cx="1800200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0" rIns="0" bIns="0" rtlCol="0">
            <a:spAutoFit/>
          </a:bodyPr>
          <a:lstStyle/>
          <a:p>
            <a:pPr algn="ctr"/>
            <a:r>
              <a:rPr lang="en-US" b="1" dirty="0" smtClean="0"/>
              <a:t>Dictatorship</a:t>
            </a:r>
            <a:endParaRPr lang="hu-HU" b="1" dirty="0"/>
          </a:p>
        </p:txBody>
      </p:sp>
      <p:sp>
        <p:nvSpPr>
          <p:cNvPr id="3" name="Szövegdoboz 2"/>
          <p:cNvSpPr txBox="1"/>
          <p:nvPr/>
        </p:nvSpPr>
        <p:spPr>
          <a:xfrm>
            <a:off x="1980220" y="2098471"/>
            <a:ext cx="4752528" cy="55399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 algn="ctr"/>
            <a:r>
              <a:rPr lang="hu-HU" b="1" dirty="0" err="1" smtClean="0"/>
              <a:t>Hybrid</a:t>
            </a:r>
            <a:r>
              <a:rPr lang="hu-HU" b="1" dirty="0" smtClean="0"/>
              <a:t> </a:t>
            </a:r>
            <a:r>
              <a:rPr lang="hu-HU" b="1" dirty="0" err="1" smtClean="0"/>
              <a:t>regimes</a:t>
            </a:r>
            <a:endParaRPr lang="hu-HU" b="1" dirty="0"/>
          </a:p>
        </p:txBody>
      </p:sp>
      <p:sp>
        <p:nvSpPr>
          <p:cNvPr id="14" name="Szövegdoboz 13"/>
          <p:cNvSpPr txBox="1"/>
          <p:nvPr/>
        </p:nvSpPr>
        <p:spPr>
          <a:xfrm>
            <a:off x="612068" y="2098471"/>
            <a:ext cx="1368152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0" rIns="0" bIns="0" rtlCol="0">
            <a:spAutoFit/>
          </a:bodyPr>
          <a:lstStyle/>
          <a:p>
            <a:pPr algn="ctr"/>
            <a:r>
              <a:rPr lang="en-US" b="1" dirty="0" smtClean="0"/>
              <a:t>Liberal democracy</a:t>
            </a:r>
            <a:endParaRPr lang="hu-HU" b="1" dirty="0"/>
          </a:p>
        </p:txBody>
      </p:sp>
      <p:sp>
        <p:nvSpPr>
          <p:cNvPr id="19" name="Szövegdoboz 18"/>
          <p:cNvSpPr txBox="1"/>
          <p:nvPr/>
        </p:nvSpPr>
        <p:spPr>
          <a:xfrm>
            <a:off x="6732748" y="2098471"/>
            <a:ext cx="1800200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0" rIns="0" bIns="0" rtlCol="0">
            <a:noAutofit/>
          </a:bodyPr>
          <a:lstStyle/>
          <a:p>
            <a:pPr algn="ctr"/>
            <a:r>
              <a:rPr lang="hu-HU" b="1" dirty="0" err="1" smtClean="0"/>
              <a:t>Dictatorship</a:t>
            </a:r>
            <a:endParaRPr lang="hu-HU" b="1" dirty="0"/>
          </a:p>
        </p:txBody>
      </p:sp>
      <p:cxnSp>
        <p:nvCxnSpPr>
          <p:cNvPr id="21" name="Egyenes összekötő 20"/>
          <p:cNvCxnSpPr/>
          <p:nvPr/>
        </p:nvCxnSpPr>
        <p:spPr>
          <a:xfrm>
            <a:off x="612068" y="1851670"/>
            <a:ext cx="7920880" cy="0"/>
          </a:xfrm>
          <a:prstGeom prst="line">
            <a:avLst/>
          </a:prstGeom>
          <a:ln w="889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67544" y="1059582"/>
            <a:ext cx="720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/>
              <a:t>Transitology is replaced by hybridology: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62235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195486"/>
            <a:ext cx="9144000" cy="699541"/>
          </a:xfrm>
        </p:spPr>
        <p:txBody>
          <a:bodyPr>
            <a:noAutofit/>
          </a:bodyPr>
          <a:lstStyle/>
          <a:p>
            <a:r>
              <a:rPr lang="hu-HU" sz="3200" b="1" dirty="0" smtClean="0"/>
              <a:t>China</a:t>
            </a:r>
            <a:endParaRPr lang="hu-HU" sz="32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/>
          </p:nvPr>
        </p:nvGraphicFramePr>
        <p:xfrm>
          <a:off x="323528" y="1131590"/>
          <a:ext cx="8435280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3" name="Csoportba foglalás 2"/>
          <p:cNvGrpSpPr/>
          <p:nvPr/>
        </p:nvGrpSpPr>
        <p:grpSpPr>
          <a:xfrm>
            <a:off x="4644008" y="1620838"/>
            <a:ext cx="1728192" cy="1469776"/>
            <a:chOff x="4644008" y="1620838"/>
            <a:chExt cx="1728192" cy="1469776"/>
          </a:xfrm>
        </p:grpSpPr>
        <p:sp>
          <p:nvSpPr>
            <p:cNvPr id="7" name="Oval 12"/>
            <p:cNvSpPr/>
            <p:nvPr/>
          </p:nvSpPr>
          <p:spPr>
            <a:xfrm>
              <a:off x="5724128" y="1779662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12"/>
            <p:cNvSpPr/>
            <p:nvPr/>
          </p:nvSpPr>
          <p:spPr>
            <a:xfrm>
              <a:off x="5364088" y="2283718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12"/>
            <p:cNvSpPr/>
            <p:nvPr/>
          </p:nvSpPr>
          <p:spPr>
            <a:xfrm>
              <a:off x="5220072" y="2787774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12"/>
            <p:cNvSpPr/>
            <p:nvPr/>
          </p:nvSpPr>
          <p:spPr>
            <a:xfrm>
              <a:off x="5436096" y="2499742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Arrow Connector 21"/>
            <p:cNvCxnSpPr>
              <a:stCxn id="7" idx="3"/>
              <a:endCxn id="8" idx="7"/>
            </p:cNvCxnSpPr>
            <p:nvPr/>
          </p:nvCxnSpPr>
          <p:spPr>
            <a:xfrm flipH="1">
              <a:off x="5487013" y="1902587"/>
              <a:ext cx="258206" cy="402222"/>
            </a:xfrm>
            <a:prstGeom prst="straightConnector1">
              <a:avLst/>
            </a:prstGeom>
            <a:ln w="1905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21"/>
            <p:cNvCxnSpPr>
              <a:stCxn id="8" idx="4"/>
              <a:endCxn id="9" idx="0"/>
            </p:cNvCxnSpPr>
            <p:nvPr/>
          </p:nvCxnSpPr>
          <p:spPr>
            <a:xfrm flipH="1">
              <a:off x="5292080" y="2427734"/>
              <a:ext cx="144016" cy="360040"/>
            </a:xfrm>
            <a:prstGeom prst="straightConnector1">
              <a:avLst/>
            </a:prstGeom>
            <a:ln w="1905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21"/>
            <p:cNvCxnSpPr>
              <a:stCxn id="9" idx="7"/>
              <a:endCxn id="10" idx="4"/>
            </p:cNvCxnSpPr>
            <p:nvPr/>
          </p:nvCxnSpPr>
          <p:spPr>
            <a:xfrm flipV="1">
              <a:off x="5342997" y="2643758"/>
              <a:ext cx="165107" cy="165107"/>
            </a:xfrm>
            <a:prstGeom prst="straightConnector1">
              <a:avLst/>
            </a:prstGeom>
            <a:ln w="1905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47"/>
            <p:cNvSpPr txBox="1"/>
            <p:nvPr/>
          </p:nvSpPr>
          <p:spPr>
            <a:xfrm>
              <a:off x="5436096" y="1620838"/>
              <a:ext cx="9361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900" b="1" dirty="0" smtClean="0"/>
                <a:t>1957-1978</a:t>
              </a:r>
            </a:p>
          </p:txBody>
        </p:sp>
        <p:sp>
          <p:nvSpPr>
            <p:cNvPr id="29" name="TextBox 47"/>
            <p:cNvSpPr txBox="1"/>
            <p:nvPr/>
          </p:nvSpPr>
          <p:spPr>
            <a:xfrm>
              <a:off x="4860032" y="2103698"/>
              <a:ext cx="9361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900" b="1" dirty="0" smtClean="0"/>
                <a:t>19</a:t>
              </a:r>
              <a:r>
                <a:rPr lang="en-US" sz="900" b="1" dirty="0" smtClean="0"/>
                <a:t>8</a:t>
              </a:r>
              <a:r>
                <a:rPr lang="hu-HU" sz="900" b="1" dirty="0" smtClean="0"/>
                <a:t>0-19</a:t>
              </a:r>
              <a:r>
                <a:rPr lang="en-US" sz="900" b="1" dirty="0" smtClean="0"/>
                <a:t>91</a:t>
              </a:r>
            </a:p>
          </p:txBody>
        </p:sp>
        <p:sp>
          <p:nvSpPr>
            <p:cNvPr id="30" name="TextBox 47"/>
            <p:cNvSpPr txBox="1"/>
            <p:nvPr/>
          </p:nvSpPr>
          <p:spPr>
            <a:xfrm>
              <a:off x="4644008" y="2859782"/>
              <a:ext cx="9361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900" b="1" dirty="0" smtClean="0"/>
                <a:t>19</a:t>
              </a:r>
              <a:r>
                <a:rPr lang="en-US" sz="900" b="1" dirty="0" smtClean="0"/>
                <a:t>91</a:t>
              </a:r>
              <a:r>
                <a:rPr lang="hu-HU" sz="900" b="1" dirty="0" smtClean="0"/>
                <a:t>-2012</a:t>
              </a:r>
              <a:endParaRPr lang="en-US" sz="900" b="1" dirty="0" smtClean="0"/>
            </a:p>
          </p:txBody>
        </p:sp>
        <p:sp>
          <p:nvSpPr>
            <p:cNvPr id="31" name="TextBox 47"/>
            <p:cNvSpPr txBox="1"/>
            <p:nvPr/>
          </p:nvSpPr>
          <p:spPr>
            <a:xfrm>
              <a:off x="5364088" y="2340918"/>
              <a:ext cx="9361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900" b="1" dirty="0" smtClean="0"/>
                <a:t>2012-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01815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195486"/>
            <a:ext cx="9144000" cy="699541"/>
          </a:xfrm>
        </p:spPr>
        <p:txBody>
          <a:bodyPr>
            <a:noAutofit/>
          </a:bodyPr>
          <a:lstStyle/>
          <a:p>
            <a:r>
              <a:rPr lang="hu-HU" sz="3200" b="1" dirty="0" smtClean="0"/>
              <a:t>Poland</a:t>
            </a:r>
            <a:endParaRPr lang="hu-HU" sz="32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/>
          </p:nvPr>
        </p:nvGraphicFramePr>
        <p:xfrm>
          <a:off x="323528" y="1131590"/>
          <a:ext cx="8435280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Oval 12"/>
          <p:cNvSpPr/>
          <p:nvPr/>
        </p:nvSpPr>
        <p:spPr>
          <a:xfrm>
            <a:off x="5724128" y="1779662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12"/>
          <p:cNvSpPr/>
          <p:nvPr/>
        </p:nvSpPr>
        <p:spPr>
          <a:xfrm>
            <a:off x="5220072" y="2211710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12"/>
          <p:cNvSpPr/>
          <p:nvPr/>
        </p:nvSpPr>
        <p:spPr>
          <a:xfrm>
            <a:off x="2915816" y="1707654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21"/>
          <p:cNvCxnSpPr>
            <a:stCxn id="7" idx="2"/>
            <a:endCxn id="8" idx="6"/>
          </p:cNvCxnSpPr>
          <p:nvPr/>
        </p:nvCxnSpPr>
        <p:spPr>
          <a:xfrm flipH="1">
            <a:off x="5364088" y="1851670"/>
            <a:ext cx="360040" cy="432048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21"/>
          <p:cNvCxnSpPr>
            <a:stCxn id="8" idx="3"/>
            <a:endCxn id="9" idx="6"/>
          </p:cNvCxnSpPr>
          <p:nvPr/>
        </p:nvCxnSpPr>
        <p:spPr>
          <a:xfrm flipH="1" flipV="1">
            <a:off x="3059832" y="1779662"/>
            <a:ext cx="2181331" cy="554973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47"/>
          <p:cNvSpPr txBox="1"/>
          <p:nvPr/>
        </p:nvSpPr>
        <p:spPr>
          <a:xfrm>
            <a:off x="5436096" y="1620838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</a:t>
            </a:r>
            <a:r>
              <a:rPr lang="en-US" sz="900" b="1" dirty="0" smtClean="0"/>
              <a:t>64</a:t>
            </a:r>
            <a:r>
              <a:rPr lang="hu-HU" sz="900" b="1" dirty="0" smtClean="0"/>
              <a:t>-19</a:t>
            </a:r>
            <a:r>
              <a:rPr lang="en-US" sz="900" b="1" dirty="0" smtClean="0"/>
              <a:t>8</a:t>
            </a:r>
            <a:r>
              <a:rPr lang="hu-HU" sz="900" b="1" dirty="0" smtClean="0"/>
              <a:t>0</a:t>
            </a:r>
          </a:p>
        </p:txBody>
      </p:sp>
      <p:sp>
        <p:nvSpPr>
          <p:cNvPr id="29" name="TextBox 47"/>
          <p:cNvSpPr txBox="1"/>
          <p:nvPr/>
        </p:nvSpPr>
        <p:spPr>
          <a:xfrm>
            <a:off x="4860032" y="2283718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</a:t>
            </a:r>
            <a:r>
              <a:rPr lang="en-US" sz="900" b="1" dirty="0" smtClean="0"/>
              <a:t>8</a:t>
            </a:r>
            <a:r>
              <a:rPr lang="hu-HU" sz="900" b="1" dirty="0" smtClean="0"/>
              <a:t>0-1989</a:t>
            </a:r>
            <a:endParaRPr lang="en-US" sz="900" b="1" dirty="0" smtClean="0"/>
          </a:p>
        </p:txBody>
      </p:sp>
      <p:sp>
        <p:nvSpPr>
          <p:cNvPr id="30" name="TextBox 47"/>
          <p:cNvSpPr txBox="1"/>
          <p:nvPr/>
        </p:nvSpPr>
        <p:spPr>
          <a:xfrm>
            <a:off x="2771800" y="1779662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1990-2015</a:t>
            </a:r>
            <a:endParaRPr lang="en-US" sz="900" b="1" dirty="0" smtClean="0"/>
          </a:p>
        </p:txBody>
      </p:sp>
      <p:sp>
        <p:nvSpPr>
          <p:cNvPr id="34" name="Oval 12"/>
          <p:cNvSpPr/>
          <p:nvPr/>
        </p:nvSpPr>
        <p:spPr>
          <a:xfrm>
            <a:off x="3779912" y="1707654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Arrow Connector 21"/>
          <p:cNvCxnSpPr>
            <a:stCxn id="9" idx="6"/>
            <a:endCxn id="34" idx="2"/>
          </p:cNvCxnSpPr>
          <p:nvPr/>
        </p:nvCxnSpPr>
        <p:spPr>
          <a:xfrm>
            <a:off x="3059832" y="1779662"/>
            <a:ext cx="720080" cy="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47"/>
          <p:cNvSpPr txBox="1"/>
          <p:nvPr/>
        </p:nvSpPr>
        <p:spPr>
          <a:xfrm>
            <a:off x="3707904" y="1779662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2015-</a:t>
            </a:r>
            <a:endParaRPr lang="en-US" sz="900" b="1" dirty="0" smtClean="0"/>
          </a:p>
        </p:txBody>
      </p:sp>
    </p:spTree>
    <p:extLst>
      <p:ext uri="{BB962C8B-B14F-4D97-AF65-F5344CB8AC3E}">
        <p14:creationId xmlns:p14="http://schemas.microsoft.com/office/powerpoint/2010/main" val="691985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51471"/>
            <a:ext cx="9144000" cy="915565"/>
          </a:xfrm>
        </p:spPr>
        <p:txBody>
          <a:bodyPr>
            <a:noAutofit/>
          </a:bodyPr>
          <a:lstStyle/>
          <a:p>
            <a:r>
              <a:rPr lang="hu-HU" sz="3200" b="1" dirty="0" smtClean="0"/>
              <a:t>Hungary</a:t>
            </a:r>
            <a:endParaRPr lang="hu-HU" sz="32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/>
          </p:nvPr>
        </p:nvGraphicFramePr>
        <p:xfrm>
          <a:off x="-684584" y="555526"/>
          <a:ext cx="9828584" cy="4587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Oval 11"/>
          <p:cNvSpPr/>
          <p:nvPr/>
        </p:nvSpPr>
        <p:spPr>
          <a:xfrm>
            <a:off x="5724128" y="1635646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508104" y="1995686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2843808" y="1851670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3563888" y="2427734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3131840" y="2427734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3923928" y="3579862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4211960" y="3867894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Arrow Connector 21"/>
          <p:cNvCxnSpPr>
            <a:stCxn id="12" idx="3"/>
          </p:cNvCxnSpPr>
          <p:nvPr/>
        </p:nvCxnSpPr>
        <p:spPr>
          <a:xfrm flipH="1">
            <a:off x="5580115" y="1758571"/>
            <a:ext cx="165104" cy="258206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endCxn id="14" idx="6"/>
          </p:cNvCxnSpPr>
          <p:nvPr/>
        </p:nvCxnSpPr>
        <p:spPr>
          <a:xfrm flipH="1" flipV="1">
            <a:off x="2987824" y="1923678"/>
            <a:ext cx="2541368" cy="144016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endCxn id="17" idx="1"/>
          </p:cNvCxnSpPr>
          <p:nvPr/>
        </p:nvCxnSpPr>
        <p:spPr>
          <a:xfrm>
            <a:off x="3224936" y="2067694"/>
            <a:ext cx="360043" cy="381131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17" idx="2"/>
          </p:cNvCxnSpPr>
          <p:nvPr/>
        </p:nvCxnSpPr>
        <p:spPr>
          <a:xfrm flipH="1">
            <a:off x="3275856" y="2499742"/>
            <a:ext cx="288032" cy="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18" idx="4"/>
            <a:endCxn id="19" idx="1"/>
          </p:cNvCxnSpPr>
          <p:nvPr/>
        </p:nvCxnSpPr>
        <p:spPr>
          <a:xfrm>
            <a:off x="3203848" y="2571750"/>
            <a:ext cx="741171" cy="1029203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endCxn id="20" idx="1"/>
          </p:cNvCxnSpPr>
          <p:nvPr/>
        </p:nvCxnSpPr>
        <p:spPr>
          <a:xfrm>
            <a:off x="4017024" y="3651870"/>
            <a:ext cx="216027" cy="237115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5148064" y="1548830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1949-1968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220072" y="2067694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1968-1990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2627784" y="1707654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1990-1998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3563888" y="2484934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1998-2002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2708176" y="2268910"/>
            <a:ext cx="71169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2002-2010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932312" y="3435846"/>
            <a:ext cx="71169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2010-2018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4139952" y="3939902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2018-</a:t>
            </a:r>
          </a:p>
        </p:txBody>
      </p:sp>
    </p:spTree>
    <p:extLst>
      <p:ext uri="{BB962C8B-B14F-4D97-AF65-F5344CB8AC3E}">
        <p14:creationId xmlns:p14="http://schemas.microsoft.com/office/powerpoint/2010/main" val="2929495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195486"/>
            <a:ext cx="9144000" cy="699541"/>
          </a:xfrm>
        </p:spPr>
        <p:txBody>
          <a:bodyPr>
            <a:noAutofit/>
          </a:bodyPr>
          <a:lstStyle/>
          <a:p>
            <a:r>
              <a:rPr lang="hu-HU" sz="3200" b="1" dirty="0" smtClean="0"/>
              <a:t>Czech Republic</a:t>
            </a:r>
            <a:endParaRPr lang="hu-HU" sz="3200" b="1" dirty="0"/>
          </a:p>
        </p:txBody>
      </p:sp>
      <p:graphicFrame>
        <p:nvGraphicFramePr>
          <p:cNvPr id="18" name="Diagram 17"/>
          <p:cNvGraphicFramePr/>
          <p:nvPr/>
        </p:nvGraphicFramePr>
        <p:xfrm>
          <a:off x="397616" y="1211052"/>
          <a:ext cx="8134824" cy="40970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2773878" y="1635677"/>
            <a:ext cx="3519816" cy="720049"/>
            <a:chOff x="352" y="800"/>
            <a:chExt cx="34558" cy="7055"/>
          </a:xfrm>
        </p:grpSpPr>
        <p:sp>
          <p:nvSpPr>
            <p:cNvPr id="361" name="Oval 12"/>
            <p:cNvSpPr>
              <a:spLocks noChangeArrowheads="1"/>
            </p:cNvSpPr>
            <p:nvPr/>
          </p:nvSpPr>
          <p:spPr bwMode="auto">
            <a:xfrm>
              <a:off x="29523" y="1588"/>
              <a:ext cx="1440" cy="1440"/>
            </a:xfrm>
            <a:prstGeom prst="ellipse">
              <a:avLst/>
            </a:prstGeom>
            <a:solidFill>
              <a:srgbClr val="FF0000"/>
            </a:solidFill>
            <a:ln w="25400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3" name="Oval 12"/>
            <p:cNvSpPr>
              <a:spLocks noChangeArrowheads="1"/>
            </p:cNvSpPr>
            <p:nvPr/>
          </p:nvSpPr>
          <p:spPr bwMode="auto">
            <a:xfrm>
              <a:off x="1880" y="3016"/>
              <a:ext cx="1440" cy="1440"/>
            </a:xfrm>
            <a:prstGeom prst="ellipse">
              <a:avLst/>
            </a:prstGeom>
            <a:solidFill>
              <a:srgbClr val="FF0000"/>
            </a:solidFill>
            <a:ln w="25400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365" name="Straight Arrow Connector 21"/>
            <p:cNvCxnSpPr>
              <a:cxnSpLocks noChangeShapeType="1"/>
            </p:cNvCxnSpPr>
            <p:nvPr/>
          </p:nvCxnSpPr>
          <p:spPr bwMode="auto">
            <a:xfrm flipH="1">
              <a:off x="3320" y="2308"/>
              <a:ext cx="26203" cy="1428"/>
            </a:xfrm>
            <a:prstGeom prst="straightConnector1">
              <a:avLst/>
            </a:prstGeom>
            <a:noFill/>
            <a:ln w="19050">
              <a:solidFill>
                <a:srgbClr val="1F497D"/>
              </a:solidFill>
              <a:round/>
              <a:headEnd/>
              <a:tailEnd type="arrow" w="med" len="med"/>
            </a:ln>
          </p:spPr>
        </p:cxnSp>
        <p:sp>
          <p:nvSpPr>
            <p:cNvPr id="366" name="TextBox 47"/>
            <p:cNvSpPr txBox="1">
              <a:spLocks noChangeArrowheads="1"/>
            </p:cNvSpPr>
            <p:nvPr/>
          </p:nvSpPr>
          <p:spPr bwMode="auto">
            <a:xfrm>
              <a:off x="25549" y="800"/>
              <a:ext cx="9361" cy="2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hu-HU" sz="9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19</a:t>
              </a:r>
              <a:r>
                <a:rPr kumimoji="0" lang="en-US" sz="9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48</a:t>
              </a:r>
              <a:r>
                <a:rPr kumimoji="0" lang="hu-HU" sz="9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-19</a:t>
              </a:r>
              <a:r>
                <a:rPr kumimoji="0" lang="en-US" sz="9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8</a:t>
              </a:r>
              <a:r>
                <a:rPr kumimoji="0" lang="hu-HU" sz="9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9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68" name="TextBox 47"/>
            <p:cNvSpPr txBox="1">
              <a:spLocks noChangeArrowheads="1"/>
            </p:cNvSpPr>
            <p:nvPr/>
          </p:nvSpPr>
          <p:spPr bwMode="auto">
            <a:xfrm>
              <a:off x="352" y="2019"/>
              <a:ext cx="9361" cy="2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hu-HU" sz="9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1990-2013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69" name="Oval 12"/>
            <p:cNvSpPr>
              <a:spLocks noChangeArrowheads="1"/>
            </p:cNvSpPr>
            <p:nvPr/>
          </p:nvSpPr>
          <p:spPr bwMode="auto">
            <a:xfrm>
              <a:off x="4423" y="6415"/>
              <a:ext cx="1440" cy="1440"/>
            </a:xfrm>
            <a:prstGeom prst="ellipse">
              <a:avLst/>
            </a:prstGeom>
            <a:solidFill>
              <a:srgbClr val="FF0000"/>
            </a:solidFill>
            <a:ln w="25400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370" name="Straight Arrow Connector 21"/>
            <p:cNvCxnSpPr>
              <a:cxnSpLocks noChangeShapeType="1"/>
            </p:cNvCxnSpPr>
            <p:nvPr/>
          </p:nvCxnSpPr>
          <p:spPr bwMode="auto">
            <a:xfrm>
              <a:off x="3109" y="4245"/>
              <a:ext cx="2034" cy="2170"/>
            </a:xfrm>
            <a:prstGeom prst="straightConnector1">
              <a:avLst/>
            </a:prstGeom>
            <a:noFill/>
            <a:ln w="19050">
              <a:solidFill>
                <a:srgbClr val="1F497D"/>
              </a:solidFill>
              <a:round/>
              <a:headEnd/>
              <a:tailEnd type="arrow" w="med" len="med"/>
            </a:ln>
          </p:spPr>
        </p:cxnSp>
        <p:sp>
          <p:nvSpPr>
            <p:cNvPr id="371" name="TextBox 47"/>
            <p:cNvSpPr txBox="1">
              <a:spLocks noChangeArrowheads="1"/>
            </p:cNvSpPr>
            <p:nvPr/>
          </p:nvSpPr>
          <p:spPr bwMode="auto">
            <a:xfrm>
              <a:off x="5589" y="4816"/>
              <a:ext cx="9361" cy="2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hu-HU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2013-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69718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195486"/>
            <a:ext cx="9144000" cy="699541"/>
          </a:xfrm>
        </p:spPr>
        <p:txBody>
          <a:bodyPr>
            <a:noAutofit/>
          </a:bodyPr>
          <a:lstStyle/>
          <a:p>
            <a:r>
              <a:rPr lang="hu-HU" sz="3200" b="1" dirty="0" smtClean="0"/>
              <a:t>Russia</a:t>
            </a:r>
            <a:endParaRPr lang="hu-HU" sz="32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/>
          </p:nvPr>
        </p:nvGraphicFramePr>
        <p:xfrm>
          <a:off x="323528" y="1131590"/>
          <a:ext cx="8435280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Oval 12"/>
          <p:cNvSpPr/>
          <p:nvPr/>
        </p:nvSpPr>
        <p:spPr>
          <a:xfrm>
            <a:off x="5724128" y="1779662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12"/>
          <p:cNvSpPr/>
          <p:nvPr/>
        </p:nvSpPr>
        <p:spPr>
          <a:xfrm>
            <a:off x="5148064" y="1995686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12"/>
          <p:cNvSpPr/>
          <p:nvPr/>
        </p:nvSpPr>
        <p:spPr>
          <a:xfrm>
            <a:off x="3707904" y="2571750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12"/>
          <p:cNvSpPr/>
          <p:nvPr/>
        </p:nvSpPr>
        <p:spPr>
          <a:xfrm>
            <a:off x="4067944" y="2787774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2"/>
          <p:cNvSpPr/>
          <p:nvPr/>
        </p:nvSpPr>
        <p:spPr>
          <a:xfrm>
            <a:off x="4139952" y="3435846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2"/>
          <p:cNvSpPr/>
          <p:nvPr/>
        </p:nvSpPr>
        <p:spPr>
          <a:xfrm>
            <a:off x="4283968" y="3723878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21"/>
          <p:cNvCxnSpPr>
            <a:stCxn id="7" idx="2"/>
            <a:endCxn id="8" idx="6"/>
          </p:cNvCxnSpPr>
          <p:nvPr/>
        </p:nvCxnSpPr>
        <p:spPr>
          <a:xfrm flipH="1">
            <a:off x="5292080" y="1851670"/>
            <a:ext cx="432048" cy="216024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21"/>
          <p:cNvCxnSpPr>
            <a:stCxn id="8" idx="3"/>
            <a:endCxn id="9" idx="7"/>
          </p:cNvCxnSpPr>
          <p:nvPr/>
        </p:nvCxnSpPr>
        <p:spPr>
          <a:xfrm flipH="1">
            <a:off x="3830829" y="2118611"/>
            <a:ext cx="1338326" cy="47423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21"/>
          <p:cNvCxnSpPr>
            <a:stCxn id="9" idx="5"/>
            <a:endCxn id="10" idx="1"/>
          </p:cNvCxnSpPr>
          <p:nvPr/>
        </p:nvCxnSpPr>
        <p:spPr>
          <a:xfrm>
            <a:off x="3830829" y="2694675"/>
            <a:ext cx="258206" cy="11419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0" idx="4"/>
            <a:endCxn id="11" idx="0"/>
          </p:cNvCxnSpPr>
          <p:nvPr/>
        </p:nvCxnSpPr>
        <p:spPr>
          <a:xfrm>
            <a:off x="4139952" y="2931790"/>
            <a:ext cx="72008" cy="504056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1"/>
          <p:cNvCxnSpPr>
            <a:stCxn id="11" idx="5"/>
            <a:endCxn id="12" idx="0"/>
          </p:cNvCxnSpPr>
          <p:nvPr/>
        </p:nvCxnSpPr>
        <p:spPr>
          <a:xfrm>
            <a:off x="4262877" y="3558771"/>
            <a:ext cx="93099" cy="165107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47"/>
          <p:cNvSpPr txBox="1"/>
          <p:nvPr/>
        </p:nvSpPr>
        <p:spPr>
          <a:xfrm>
            <a:off x="5436096" y="1620838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</a:t>
            </a:r>
            <a:r>
              <a:rPr lang="en-US" sz="900" b="1" dirty="0" smtClean="0"/>
              <a:t>64</a:t>
            </a:r>
            <a:r>
              <a:rPr lang="hu-HU" sz="900" b="1" dirty="0" smtClean="0"/>
              <a:t>-19</a:t>
            </a:r>
            <a:r>
              <a:rPr lang="en-US" sz="900" b="1" dirty="0" smtClean="0"/>
              <a:t>85</a:t>
            </a:r>
            <a:endParaRPr lang="hu-HU" sz="900" b="1" dirty="0" smtClean="0"/>
          </a:p>
        </p:txBody>
      </p:sp>
      <p:sp>
        <p:nvSpPr>
          <p:cNvPr id="29" name="TextBox 47"/>
          <p:cNvSpPr txBox="1"/>
          <p:nvPr/>
        </p:nvSpPr>
        <p:spPr>
          <a:xfrm>
            <a:off x="4860032" y="1692846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</a:t>
            </a:r>
            <a:r>
              <a:rPr lang="en-US" sz="900" b="1" dirty="0" smtClean="0"/>
              <a:t>85</a:t>
            </a:r>
            <a:r>
              <a:rPr lang="hu-HU" sz="900" b="1" dirty="0" smtClean="0"/>
              <a:t>-19</a:t>
            </a:r>
            <a:r>
              <a:rPr lang="en-US" sz="900" b="1" dirty="0" smtClean="0"/>
              <a:t>91</a:t>
            </a:r>
          </a:p>
        </p:txBody>
      </p:sp>
      <p:sp>
        <p:nvSpPr>
          <p:cNvPr id="30" name="TextBox 47"/>
          <p:cNvSpPr txBox="1"/>
          <p:nvPr/>
        </p:nvSpPr>
        <p:spPr>
          <a:xfrm>
            <a:off x="3275856" y="2412926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</a:t>
            </a:r>
            <a:r>
              <a:rPr lang="en-US" sz="900" b="1" dirty="0" smtClean="0"/>
              <a:t>91</a:t>
            </a:r>
            <a:r>
              <a:rPr lang="hu-HU" sz="900" b="1" dirty="0" smtClean="0"/>
              <a:t>-19</a:t>
            </a:r>
            <a:r>
              <a:rPr lang="en-US" sz="900" b="1" dirty="0" smtClean="0"/>
              <a:t>99</a:t>
            </a:r>
          </a:p>
        </p:txBody>
      </p:sp>
      <p:sp>
        <p:nvSpPr>
          <p:cNvPr id="31" name="TextBox 47"/>
          <p:cNvSpPr txBox="1"/>
          <p:nvPr/>
        </p:nvSpPr>
        <p:spPr>
          <a:xfrm>
            <a:off x="3923928" y="2499742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</a:t>
            </a:r>
            <a:r>
              <a:rPr lang="en-US" sz="900" b="1" dirty="0" smtClean="0"/>
              <a:t>99</a:t>
            </a:r>
            <a:r>
              <a:rPr lang="hu-HU" sz="900" b="1" dirty="0" smtClean="0"/>
              <a:t>-</a:t>
            </a:r>
            <a:r>
              <a:rPr lang="en-US" sz="900" b="1" dirty="0" smtClean="0"/>
              <a:t>2003</a:t>
            </a:r>
            <a:endParaRPr lang="hu-HU" sz="900" b="1" dirty="0" smtClean="0"/>
          </a:p>
        </p:txBody>
      </p:sp>
      <p:sp>
        <p:nvSpPr>
          <p:cNvPr id="32" name="TextBox 47"/>
          <p:cNvSpPr txBox="1"/>
          <p:nvPr/>
        </p:nvSpPr>
        <p:spPr>
          <a:xfrm>
            <a:off x="4211960" y="3349030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/>
              <a:t>2003</a:t>
            </a:r>
            <a:r>
              <a:rPr lang="hu-HU" sz="900" b="1" dirty="0" smtClean="0"/>
              <a:t>-</a:t>
            </a:r>
            <a:r>
              <a:rPr lang="en-US" sz="900" b="1" dirty="0" smtClean="0"/>
              <a:t>2012</a:t>
            </a:r>
            <a:endParaRPr lang="hu-HU" sz="900" b="1" dirty="0" smtClean="0"/>
          </a:p>
        </p:txBody>
      </p:sp>
      <p:sp>
        <p:nvSpPr>
          <p:cNvPr id="33" name="TextBox 47"/>
          <p:cNvSpPr txBox="1"/>
          <p:nvPr/>
        </p:nvSpPr>
        <p:spPr>
          <a:xfrm>
            <a:off x="4211960" y="3795886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/>
              <a:t>2012-</a:t>
            </a:r>
          </a:p>
        </p:txBody>
      </p:sp>
    </p:spTree>
    <p:extLst>
      <p:ext uri="{BB962C8B-B14F-4D97-AF65-F5344CB8AC3E}">
        <p14:creationId xmlns:p14="http://schemas.microsoft.com/office/powerpoint/2010/main" val="225347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267495"/>
            <a:ext cx="9144000" cy="936103"/>
          </a:xfrm>
        </p:spPr>
        <p:txBody>
          <a:bodyPr>
            <a:normAutofit fontScale="90000"/>
          </a:bodyPr>
          <a:lstStyle/>
          <a:p>
            <a:r>
              <a:rPr lang="hu-HU" sz="3200" b="1" dirty="0" smtClean="0"/>
              <a:t>Ideal </a:t>
            </a:r>
            <a:r>
              <a:rPr lang="en-US" sz="3200" b="1" dirty="0" smtClean="0"/>
              <a:t>type regime cycles from different levels of autocratic change</a:t>
            </a:r>
            <a:endParaRPr lang="hu-HU" sz="3600" b="1" dirty="0"/>
          </a:p>
        </p:txBody>
      </p:sp>
      <p:sp>
        <p:nvSpPr>
          <p:cNvPr id="3105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5" name="Rectangle 43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9" name="Rectangle 47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23" name="Rectangle 31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3" name="Csoportba foglalás 431"/>
          <p:cNvGrpSpPr>
            <a:grpSpLocks/>
          </p:cNvGrpSpPr>
          <p:nvPr/>
        </p:nvGrpSpPr>
        <p:grpSpPr bwMode="auto">
          <a:xfrm>
            <a:off x="-634001" y="1851670"/>
            <a:ext cx="11542705" cy="10369152"/>
            <a:chOff x="0" y="0"/>
            <a:chExt cx="88381" cy="79389"/>
          </a:xfrm>
        </p:grpSpPr>
        <p:grpSp>
          <p:nvGrpSpPr>
            <p:cNvPr id="4" name="Csoportba foglalás 423"/>
            <p:cNvGrpSpPr>
              <a:grpSpLocks/>
            </p:cNvGrpSpPr>
            <p:nvPr/>
          </p:nvGrpSpPr>
          <p:grpSpPr bwMode="auto">
            <a:xfrm>
              <a:off x="7315" y="9144"/>
              <a:ext cx="29217" cy="26815"/>
              <a:chOff x="0" y="0"/>
              <a:chExt cx="29217" cy="26815"/>
            </a:xfrm>
          </p:grpSpPr>
          <p:sp>
            <p:nvSpPr>
              <p:cNvPr id="367" name="Egyenes összekötő 367"/>
              <p:cNvSpPr>
                <a:spLocks noChangeShapeType="1"/>
              </p:cNvSpPr>
              <p:nvPr/>
            </p:nvSpPr>
            <p:spPr bwMode="auto">
              <a:xfrm>
                <a:off x="23475" y="1103"/>
                <a:ext cx="0" cy="396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000"/>
              </a:p>
            </p:txBody>
          </p:sp>
          <p:sp>
            <p:nvSpPr>
              <p:cNvPr id="374" name="Ív 374"/>
              <p:cNvSpPr>
                <a:spLocks/>
              </p:cNvSpPr>
              <p:nvPr/>
            </p:nvSpPr>
            <p:spPr bwMode="auto">
              <a:xfrm rot="-2858072">
                <a:off x="1201" y="-1201"/>
                <a:ext cx="26815" cy="29217"/>
              </a:xfrm>
              <a:custGeom>
                <a:avLst/>
                <a:gdLst>
                  <a:gd name="T0" fmla="*/ 1340798 w 2681596"/>
                  <a:gd name="T1" fmla="*/ 0 h 2921779"/>
                  <a:gd name="T2" fmla="*/ 2681596 w 2681596"/>
                  <a:gd name="T3" fmla="*/ 1460890 h 2921779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2681596" h="2921779" stroke="0">
                    <a:moveTo>
                      <a:pt x="1340798" y="0"/>
                    </a:moveTo>
                    <a:cubicBezTo>
                      <a:pt x="2081300" y="0"/>
                      <a:pt x="2681596" y="654063"/>
                      <a:pt x="2681596" y="1460890"/>
                    </a:cubicBezTo>
                    <a:lnTo>
                      <a:pt x="1340798" y="1460890"/>
                    </a:lnTo>
                    <a:lnTo>
                      <a:pt x="1340798" y="0"/>
                    </a:lnTo>
                    <a:close/>
                  </a:path>
                  <a:path w="2681596" h="2921779" fill="none">
                    <a:moveTo>
                      <a:pt x="1340798" y="0"/>
                    </a:moveTo>
                    <a:cubicBezTo>
                      <a:pt x="2081300" y="0"/>
                      <a:pt x="2681596" y="654063"/>
                      <a:pt x="2681596" y="1460890"/>
                    </a:cubicBez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 type="stealth" w="lg" len="lg"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US" sz="4000"/>
              </a:p>
            </p:txBody>
          </p:sp>
        </p:grpSp>
        <p:grpSp>
          <p:nvGrpSpPr>
            <p:cNvPr id="5" name="Csoportba foglalás 415"/>
            <p:cNvGrpSpPr>
              <a:grpSpLocks/>
            </p:cNvGrpSpPr>
            <p:nvPr/>
          </p:nvGrpSpPr>
          <p:grpSpPr bwMode="auto">
            <a:xfrm>
              <a:off x="0" y="0"/>
              <a:ext cx="88381" cy="79389"/>
              <a:chOff x="0" y="0"/>
              <a:chExt cx="88381" cy="79389"/>
            </a:xfrm>
          </p:grpSpPr>
          <p:grpSp>
            <p:nvGrpSpPr>
              <p:cNvPr id="6" name="Csoportba foglalás 385"/>
              <p:cNvGrpSpPr>
                <a:grpSpLocks/>
              </p:cNvGrpSpPr>
              <p:nvPr/>
            </p:nvGrpSpPr>
            <p:grpSpPr bwMode="auto">
              <a:xfrm>
                <a:off x="0" y="2658"/>
                <a:ext cx="88381" cy="76731"/>
                <a:chOff x="0" y="0"/>
                <a:chExt cx="88381" cy="76731"/>
              </a:xfrm>
            </p:grpSpPr>
            <p:sp>
              <p:nvSpPr>
                <p:cNvPr id="346" name="Egyenes összekötő 346"/>
                <p:cNvSpPr>
                  <a:spLocks noChangeShapeType="1"/>
                </p:cNvSpPr>
                <p:nvPr/>
              </p:nvSpPr>
              <p:spPr bwMode="auto">
                <a:xfrm>
                  <a:off x="11407" y="9645"/>
                  <a:ext cx="19526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 type="stealth" w="lg" len="lg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000"/>
                </a:p>
              </p:txBody>
            </p:sp>
            <p:sp>
              <p:nvSpPr>
                <p:cNvPr id="364" name="Egyenes összekötő 364"/>
                <p:cNvSpPr>
                  <a:spLocks noChangeShapeType="1"/>
                </p:cNvSpPr>
                <p:nvPr/>
              </p:nvSpPr>
              <p:spPr bwMode="auto">
                <a:xfrm>
                  <a:off x="69992" y="7625"/>
                  <a:ext cx="0" cy="396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000"/>
                </a:p>
              </p:txBody>
            </p:sp>
            <p:sp>
              <p:nvSpPr>
                <p:cNvPr id="373" name="Egyenes összekötő 373"/>
                <p:cNvSpPr>
                  <a:spLocks noChangeShapeType="1"/>
                </p:cNvSpPr>
                <p:nvPr/>
              </p:nvSpPr>
              <p:spPr bwMode="auto">
                <a:xfrm>
                  <a:off x="50534" y="7412"/>
                  <a:ext cx="0" cy="396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000"/>
                </a:p>
              </p:txBody>
            </p:sp>
            <p:sp>
              <p:nvSpPr>
                <p:cNvPr id="375" name="Ív 375"/>
                <p:cNvSpPr>
                  <a:spLocks/>
                </p:cNvSpPr>
                <p:nvPr/>
              </p:nvSpPr>
              <p:spPr bwMode="auto">
                <a:xfrm rot="-2858072">
                  <a:off x="6143" y="235"/>
                  <a:ext cx="52853" cy="57653"/>
                </a:xfrm>
                <a:custGeom>
                  <a:avLst/>
                  <a:gdLst>
                    <a:gd name="T0" fmla="*/ 2642647 w 5285294"/>
                    <a:gd name="T1" fmla="*/ 0 h 5765273"/>
                    <a:gd name="T2" fmla="*/ 5285294 w 5285294"/>
                    <a:gd name="T3" fmla="*/ 2882637 h 5765273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5285294" h="5765273" stroke="0">
                      <a:moveTo>
                        <a:pt x="2642647" y="0"/>
                      </a:moveTo>
                      <a:cubicBezTo>
                        <a:pt x="4102141" y="0"/>
                        <a:pt x="5285294" y="1290601"/>
                        <a:pt x="5285294" y="2882637"/>
                      </a:cubicBezTo>
                      <a:lnTo>
                        <a:pt x="2642647" y="2882637"/>
                      </a:lnTo>
                      <a:lnTo>
                        <a:pt x="2642647" y="0"/>
                      </a:lnTo>
                      <a:close/>
                    </a:path>
                    <a:path w="5285294" h="5765273" fill="none">
                      <a:moveTo>
                        <a:pt x="2642647" y="0"/>
                      </a:moveTo>
                      <a:cubicBezTo>
                        <a:pt x="4102141" y="0"/>
                        <a:pt x="5285294" y="1290601"/>
                        <a:pt x="5285294" y="2882637"/>
                      </a:cubicBezTo>
                    </a:path>
                  </a:pathLst>
                </a:custGeom>
                <a:noFill/>
                <a:ln w="28575">
                  <a:solidFill>
                    <a:srgbClr val="000000"/>
                  </a:solidFill>
                  <a:round/>
                  <a:headEnd type="stealth" w="lg" len="lg"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000"/>
                </a:p>
              </p:txBody>
            </p:sp>
            <p:sp>
              <p:nvSpPr>
                <p:cNvPr id="376" name="Ív 376"/>
                <p:cNvSpPr>
                  <a:spLocks/>
                </p:cNvSpPr>
                <p:nvPr/>
              </p:nvSpPr>
              <p:spPr bwMode="auto">
                <a:xfrm rot="-2858072">
                  <a:off x="5825" y="-5825"/>
                  <a:ext cx="76731" cy="88381"/>
                </a:xfrm>
                <a:custGeom>
                  <a:avLst/>
                  <a:gdLst>
                    <a:gd name="T0" fmla="*/ 3836576 w 7673153"/>
                    <a:gd name="T1" fmla="*/ 0 h 8838135"/>
                    <a:gd name="T2" fmla="*/ 7673110 w 7673153"/>
                    <a:gd name="T3" fmla="*/ 4398164 h 8838135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7673153" h="8838135" stroke="0">
                      <a:moveTo>
                        <a:pt x="3836576" y="0"/>
                      </a:moveTo>
                      <a:cubicBezTo>
                        <a:pt x="5948375" y="0"/>
                        <a:pt x="7663120" y="1965767"/>
                        <a:pt x="7673110" y="4398164"/>
                      </a:cubicBezTo>
                      <a:lnTo>
                        <a:pt x="3836577" y="4419068"/>
                      </a:lnTo>
                      <a:cubicBezTo>
                        <a:pt x="3836577" y="2946045"/>
                        <a:pt x="3836576" y="1473023"/>
                        <a:pt x="3836576" y="0"/>
                      </a:cubicBezTo>
                      <a:close/>
                    </a:path>
                    <a:path w="7673153" h="8838135" fill="none">
                      <a:moveTo>
                        <a:pt x="3836576" y="0"/>
                      </a:moveTo>
                      <a:cubicBezTo>
                        <a:pt x="5948375" y="0"/>
                        <a:pt x="7663120" y="1965767"/>
                        <a:pt x="7673110" y="4398164"/>
                      </a:cubicBezTo>
                    </a:path>
                  </a:pathLst>
                </a:custGeom>
                <a:noFill/>
                <a:ln w="28575">
                  <a:solidFill>
                    <a:srgbClr val="000000"/>
                  </a:solidFill>
                  <a:round/>
                  <a:headEnd type="stealth" w="lg" len="lg"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000"/>
                </a:p>
              </p:txBody>
            </p:sp>
            <p:sp>
              <p:nvSpPr>
                <p:cNvPr id="377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13852" y="10708"/>
                  <a:ext cx="14954" cy="2762"/>
                </a:xfrm>
                <a:prstGeom prst="rect">
                  <a:avLst/>
                </a:prstGeom>
                <a:noFill/>
                <a:ln w="2857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600" b="1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Autocratic attempt</a:t>
                  </a: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4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378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31821" y="10815"/>
                  <a:ext cx="19619" cy="2762"/>
                </a:xfrm>
                <a:prstGeom prst="rect">
                  <a:avLst/>
                </a:prstGeom>
                <a:noFill/>
                <a:ln w="2857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6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Autocratic breakthrough</a:t>
                  </a: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4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379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51598" y="10704"/>
                  <a:ext cx="17335" cy="2762"/>
                </a:xfrm>
                <a:prstGeom prst="rect">
                  <a:avLst/>
                </a:prstGeom>
                <a:noFill/>
                <a:ln w="2857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600" b="1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Autocratic consolidation</a:t>
                  </a: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4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380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16730" y="5605"/>
                  <a:ext cx="12105" cy="2763"/>
                </a:xfrm>
                <a:prstGeom prst="rect">
                  <a:avLst/>
                </a:prstGeom>
                <a:noFill/>
                <a:ln w="2857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6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Electoral correction</a:t>
                  </a: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4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381" name="Egyenes összekötő 381"/>
                <p:cNvSpPr>
                  <a:spLocks noChangeShapeType="1"/>
                </p:cNvSpPr>
                <p:nvPr/>
              </p:nvSpPr>
              <p:spPr bwMode="auto">
                <a:xfrm>
                  <a:off x="30970" y="9645"/>
                  <a:ext cx="19527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 type="stealth" w="lg" len="lg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000"/>
                </a:p>
              </p:txBody>
            </p:sp>
            <p:sp>
              <p:nvSpPr>
                <p:cNvPr id="382" name="Egyenes összekötő 382"/>
                <p:cNvSpPr>
                  <a:spLocks noChangeShapeType="1"/>
                </p:cNvSpPr>
                <p:nvPr/>
              </p:nvSpPr>
              <p:spPr bwMode="auto">
                <a:xfrm>
                  <a:off x="50641" y="9645"/>
                  <a:ext cx="19526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 type="stealth" w="lg" len="lg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000"/>
                </a:p>
              </p:txBody>
            </p:sp>
            <p:sp>
              <p:nvSpPr>
                <p:cNvPr id="383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22571" y="1883"/>
                  <a:ext cx="14954" cy="4041"/>
                </a:xfrm>
                <a:prstGeom prst="rect">
                  <a:avLst/>
                </a:prstGeom>
                <a:noFill/>
                <a:ln w="2857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600" b="1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Electoral/extra-electoral restitution</a:t>
                  </a:r>
                  <a:endParaRPr kumimoji="0" lang="en-US" sz="16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4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</p:grpSp>
          <p:grpSp>
            <p:nvGrpSpPr>
              <p:cNvPr id="7" name="Csoportba foglalás 386"/>
              <p:cNvGrpSpPr>
                <a:grpSpLocks/>
              </p:cNvGrpSpPr>
              <p:nvPr/>
            </p:nvGrpSpPr>
            <p:grpSpPr bwMode="auto">
              <a:xfrm>
                <a:off x="11376" y="0"/>
                <a:ext cx="36539" cy="14167"/>
                <a:chOff x="0" y="0"/>
                <a:chExt cx="36538" cy="14167"/>
              </a:xfrm>
            </p:grpSpPr>
            <p:sp>
              <p:nvSpPr>
                <p:cNvPr id="362" name="Egyenes összekötő 362"/>
                <p:cNvSpPr>
                  <a:spLocks noChangeShapeType="1"/>
                </p:cNvSpPr>
                <p:nvPr/>
              </p:nvSpPr>
              <p:spPr bwMode="auto">
                <a:xfrm>
                  <a:off x="0" y="10207"/>
                  <a:ext cx="0" cy="396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000"/>
                </a:p>
              </p:txBody>
            </p:sp>
            <p:sp>
              <p:nvSpPr>
                <p:cNvPr id="384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21584" y="0"/>
                  <a:ext cx="14954" cy="4040"/>
                </a:xfrm>
                <a:prstGeom prst="rect">
                  <a:avLst/>
                </a:prstGeom>
                <a:noFill/>
                <a:ln w="2857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600" b="1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Extra-electoral restitution</a:t>
                  </a:r>
                  <a:endParaRPr kumimoji="0" lang="en-US" sz="16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4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718022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195486"/>
            <a:ext cx="9144000" cy="699541"/>
          </a:xfrm>
        </p:spPr>
        <p:txBody>
          <a:bodyPr>
            <a:noAutofit/>
          </a:bodyPr>
          <a:lstStyle/>
          <a:p>
            <a:r>
              <a:rPr lang="hu-HU" sz="3200" b="1" dirty="0" smtClean="0"/>
              <a:t>Ukraine</a:t>
            </a:r>
            <a:endParaRPr lang="hu-HU" sz="32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/>
          </p:nvPr>
        </p:nvGraphicFramePr>
        <p:xfrm>
          <a:off x="323528" y="1131590"/>
          <a:ext cx="8435280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3" name="Csoportba foglalás 2"/>
          <p:cNvGrpSpPr/>
          <p:nvPr/>
        </p:nvGrpSpPr>
        <p:grpSpPr>
          <a:xfrm>
            <a:off x="3059832" y="1620838"/>
            <a:ext cx="3312368" cy="1973832"/>
            <a:chOff x="3059832" y="1620838"/>
            <a:chExt cx="3312368" cy="1973832"/>
          </a:xfrm>
        </p:grpSpPr>
        <p:sp>
          <p:nvSpPr>
            <p:cNvPr id="7" name="Oval 12"/>
            <p:cNvSpPr/>
            <p:nvPr/>
          </p:nvSpPr>
          <p:spPr>
            <a:xfrm>
              <a:off x="5724128" y="1779662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12"/>
            <p:cNvSpPr/>
            <p:nvPr/>
          </p:nvSpPr>
          <p:spPr>
            <a:xfrm>
              <a:off x="5148064" y="1995686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12"/>
            <p:cNvSpPr/>
            <p:nvPr/>
          </p:nvSpPr>
          <p:spPr>
            <a:xfrm>
              <a:off x="3563888" y="2499742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12"/>
            <p:cNvSpPr/>
            <p:nvPr/>
          </p:nvSpPr>
          <p:spPr>
            <a:xfrm>
              <a:off x="3851920" y="3003798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2"/>
            <p:cNvSpPr/>
            <p:nvPr/>
          </p:nvSpPr>
          <p:spPr>
            <a:xfrm>
              <a:off x="3419872" y="2715766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2"/>
            <p:cNvSpPr/>
            <p:nvPr/>
          </p:nvSpPr>
          <p:spPr>
            <a:xfrm>
              <a:off x="3851920" y="3291830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Arrow Connector 21"/>
            <p:cNvCxnSpPr>
              <a:stCxn id="7" idx="2"/>
              <a:endCxn id="8" idx="6"/>
            </p:cNvCxnSpPr>
            <p:nvPr/>
          </p:nvCxnSpPr>
          <p:spPr>
            <a:xfrm flipH="1">
              <a:off x="5292080" y="1851670"/>
              <a:ext cx="432048" cy="216024"/>
            </a:xfrm>
            <a:prstGeom prst="straightConnector1">
              <a:avLst/>
            </a:prstGeom>
            <a:ln w="1905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21"/>
            <p:cNvCxnSpPr>
              <a:stCxn id="8" idx="3"/>
              <a:endCxn id="9" idx="7"/>
            </p:cNvCxnSpPr>
            <p:nvPr/>
          </p:nvCxnSpPr>
          <p:spPr>
            <a:xfrm flipH="1">
              <a:off x="3686813" y="2118611"/>
              <a:ext cx="1482342" cy="402222"/>
            </a:xfrm>
            <a:prstGeom prst="straightConnector1">
              <a:avLst/>
            </a:prstGeom>
            <a:ln w="1905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21"/>
            <p:cNvCxnSpPr>
              <a:stCxn id="9" idx="5"/>
              <a:endCxn id="10" idx="1"/>
            </p:cNvCxnSpPr>
            <p:nvPr/>
          </p:nvCxnSpPr>
          <p:spPr>
            <a:xfrm>
              <a:off x="3686813" y="2622667"/>
              <a:ext cx="186198" cy="402222"/>
            </a:xfrm>
            <a:prstGeom prst="straightConnector1">
              <a:avLst/>
            </a:prstGeom>
            <a:ln w="1905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10" idx="1"/>
              <a:endCxn id="11" idx="6"/>
            </p:cNvCxnSpPr>
            <p:nvPr/>
          </p:nvCxnSpPr>
          <p:spPr>
            <a:xfrm flipH="1" flipV="1">
              <a:off x="3563888" y="2787774"/>
              <a:ext cx="309123" cy="237115"/>
            </a:xfrm>
            <a:prstGeom prst="straightConnector1">
              <a:avLst/>
            </a:prstGeom>
            <a:ln w="1905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1"/>
            <p:cNvCxnSpPr>
              <a:stCxn id="11" idx="5"/>
              <a:endCxn id="12" idx="1"/>
            </p:cNvCxnSpPr>
            <p:nvPr/>
          </p:nvCxnSpPr>
          <p:spPr>
            <a:xfrm>
              <a:off x="3542797" y="2838691"/>
              <a:ext cx="330214" cy="474230"/>
            </a:xfrm>
            <a:prstGeom prst="straightConnector1">
              <a:avLst/>
            </a:prstGeom>
            <a:ln w="1905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47"/>
            <p:cNvSpPr txBox="1"/>
            <p:nvPr/>
          </p:nvSpPr>
          <p:spPr>
            <a:xfrm>
              <a:off x="5436096" y="1620838"/>
              <a:ext cx="9361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900" b="1" dirty="0" smtClean="0"/>
                <a:t>19</a:t>
              </a:r>
              <a:r>
                <a:rPr lang="en-US" sz="900" b="1" dirty="0" smtClean="0"/>
                <a:t>64</a:t>
              </a:r>
              <a:r>
                <a:rPr lang="hu-HU" sz="900" b="1" dirty="0" smtClean="0"/>
                <a:t>-19</a:t>
              </a:r>
              <a:r>
                <a:rPr lang="en-US" sz="900" b="1" dirty="0" smtClean="0"/>
                <a:t>85</a:t>
              </a:r>
              <a:endParaRPr lang="hu-HU" sz="900" b="1" dirty="0" smtClean="0"/>
            </a:p>
          </p:txBody>
        </p:sp>
        <p:sp>
          <p:nvSpPr>
            <p:cNvPr id="29" name="TextBox 47"/>
            <p:cNvSpPr txBox="1"/>
            <p:nvPr/>
          </p:nvSpPr>
          <p:spPr>
            <a:xfrm>
              <a:off x="4860032" y="1692846"/>
              <a:ext cx="9361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900" b="1" dirty="0" smtClean="0"/>
                <a:t>19</a:t>
              </a:r>
              <a:r>
                <a:rPr lang="en-US" sz="900" b="1" dirty="0" smtClean="0"/>
                <a:t>85</a:t>
              </a:r>
              <a:r>
                <a:rPr lang="hu-HU" sz="900" b="1" dirty="0" smtClean="0"/>
                <a:t>-19</a:t>
              </a:r>
              <a:r>
                <a:rPr lang="en-US" sz="900" b="1" dirty="0" smtClean="0"/>
                <a:t>91</a:t>
              </a:r>
            </a:p>
          </p:txBody>
        </p:sp>
        <p:sp>
          <p:nvSpPr>
            <p:cNvPr id="30" name="TextBox 47"/>
            <p:cNvSpPr txBox="1"/>
            <p:nvPr/>
          </p:nvSpPr>
          <p:spPr>
            <a:xfrm>
              <a:off x="3275856" y="2268910"/>
              <a:ext cx="9361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900" b="1" dirty="0" smtClean="0"/>
                <a:t>19</a:t>
              </a:r>
              <a:r>
                <a:rPr lang="en-US" sz="900" b="1" dirty="0" smtClean="0"/>
                <a:t>92</a:t>
              </a:r>
              <a:r>
                <a:rPr lang="hu-HU" sz="900" b="1" dirty="0" smtClean="0"/>
                <a:t>-19</a:t>
              </a:r>
              <a:r>
                <a:rPr lang="en-US" sz="900" b="1" dirty="0" smtClean="0"/>
                <a:t>97</a:t>
              </a:r>
            </a:p>
          </p:txBody>
        </p:sp>
        <p:sp>
          <p:nvSpPr>
            <p:cNvPr id="31" name="TextBox 47"/>
            <p:cNvSpPr txBox="1"/>
            <p:nvPr/>
          </p:nvSpPr>
          <p:spPr>
            <a:xfrm>
              <a:off x="3923928" y="2931790"/>
              <a:ext cx="9361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900" b="1" dirty="0" smtClean="0"/>
                <a:t>19</a:t>
              </a:r>
              <a:r>
                <a:rPr lang="en-US" sz="900" b="1" dirty="0" smtClean="0"/>
                <a:t>98</a:t>
              </a:r>
              <a:r>
                <a:rPr lang="hu-HU" sz="900" b="1" dirty="0" smtClean="0"/>
                <a:t>-</a:t>
              </a:r>
              <a:r>
                <a:rPr lang="en-US" sz="900" b="1" dirty="0" smtClean="0"/>
                <a:t>2004</a:t>
              </a:r>
              <a:endParaRPr lang="hu-HU" sz="900" b="1" dirty="0" smtClean="0"/>
            </a:p>
          </p:txBody>
        </p:sp>
        <p:sp>
          <p:nvSpPr>
            <p:cNvPr id="32" name="TextBox 47"/>
            <p:cNvSpPr txBox="1"/>
            <p:nvPr/>
          </p:nvSpPr>
          <p:spPr>
            <a:xfrm>
              <a:off x="3059832" y="2556942"/>
              <a:ext cx="9361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 smtClean="0"/>
                <a:t>2005</a:t>
              </a:r>
              <a:r>
                <a:rPr lang="hu-HU" sz="900" b="1" dirty="0" smtClean="0"/>
                <a:t>-</a:t>
              </a:r>
              <a:r>
                <a:rPr lang="en-US" sz="900" b="1" dirty="0" smtClean="0"/>
                <a:t>2009</a:t>
              </a:r>
              <a:endParaRPr lang="hu-HU" sz="900" b="1" dirty="0" smtClean="0"/>
            </a:p>
          </p:txBody>
        </p:sp>
        <p:sp>
          <p:nvSpPr>
            <p:cNvPr id="33" name="TextBox 47"/>
            <p:cNvSpPr txBox="1"/>
            <p:nvPr/>
          </p:nvSpPr>
          <p:spPr>
            <a:xfrm>
              <a:off x="3923928" y="2628950"/>
              <a:ext cx="9361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 smtClean="0"/>
                <a:t>2014-</a:t>
              </a:r>
            </a:p>
          </p:txBody>
        </p:sp>
        <p:sp>
          <p:nvSpPr>
            <p:cNvPr id="21" name="Oval 12"/>
            <p:cNvSpPr/>
            <p:nvPr/>
          </p:nvSpPr>
          <p:spPr>
            <a:xfrm>
              <a:off x="3779912" y="2643758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Arrow Connector 21"/>
            <p:cNvCxnSpPr>
              <a:stCxn id="12" idx="0"/>
              <a:endCxn id="21" idx="4"/>
            </p:cNvCxnSpPr>
            <p:nvPr/>
          </p:nvCxnSpPr>
          <p:spPr>
            <a:xfrm flipH="1" flipV="1">
              <a:off x="3851920" y="2787774"/>
              <a:ext cx="72008" cy="504056"/>
            </a:xfrm>
            <a:prstGeom prst="straightConnector1">
              <a:avLst/>
            </a:prstGeom>
            <a:ln w="1905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47"/>
            <p:cNvSpPr txBox="1"/>
            <p:nvPr/>
          </p:nvSpPr>
          <p:spPr>
            <a:xfrm>
              <a:off x="3779912" y="3363838"/>
              <a:ext cx="9361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 smtClean="0"/>
                <a:t>2010</a:t>
              </a:r>
              <a:r>
                <a:rPr lang="hu-HU" sz="900" b="1" dirty="0" smtClean="0"/>
                <a:t>-</a:t>
              </a:r>
              <a:r>
                <a:rPr lang="en-US" sz="900" b="1" dirty="0" smtClean="0"/>
                <a:t>2013</a:t>
              </a:r>
              <a:endParaRPr lang="hu-HU" sz="900" b="1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718237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/>
          </p:nvPr>
        </p:nvGraphicFramePr>
        <p:xfrm>
          <a:off x="323528" y="1131590"/>
          <a:ext cx="8435280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Oval 12"/>
          <p:cNvSpPr/>
          <p:nvPr/>
        </p:nvSpPr>
        <p:spPr>
          <a:xfrm>
            <a:off x="5724128" y="1779662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12"/>
          <p:cNvSpPr/>
          <p:nvPr/>
        </p:nvSpPr>
        <p:spPr>
          <a:xfrm>
            <a:off x="5148064" y="1995686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12"/>
          <p:cNvSpPr/>
          <p:nvPr/>
        </p:nvSpPr>
        <p:spPr>
          <a:xfrm>
            <a:off x="3419872" y="2571750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12"/>
          <p:cNvSpPr/>
          <p:nvPr/>
        </p:nvSpPr>
        <p:spPr>
          <a:xfrm>
            <a:off x="4067944" y="2571750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2"/>
          <p:cNvSpPr/>
          <p:nvPr/>
        </p:nvSpPr>
        <p:spPr>
          <a:xfrm>
            <a:off x="3995936" y="3363838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2"/>
          <p:cNvSpPr/>
          <p:nvPr/>
        </p:nvSpPr>
        <p:spPr>
          <a:xfrm>
            <a:off x="3684476" y="2787774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21"/>
          <p:cNvCxnSpPr>
            <a:stCxn id="7" idx="2"/>
            <a:endCxn id="8" idx="6"/>
          </p:cNvCxnSpPr>
          <p:nvPr/>
        </p:nvCxnSpPr>
        <p:spPr>
          <a:xfrm flipH="1">
            <a:off x="5292080" y="1851670"/>
            <a:ext cx="432048" cy="216024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21"/>
          <p:cNvCxnSpPr>
            <a:stCxn id="8" idx="3"/>
            <a:endCxn id="10" idx="7"/>
          </p:cNvCxnSpPr>
          <p:nvPr/>
        </p:nvCxnSpPr>
        <p:spPr>
          <a:xfrm flipH="1">
            <a:off x="4190869" y="2118611"/>
            <a:ext cx="978286" cy="47423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21"/>
          <p:cNvCxnSpPr>
            <a:stCxn id="10" idx="2"/>
            <a:endCxn id="9" idx="6"/>
          </p:cNvCxnSpPr>
          <p:nvPr/>
        </p:nvCxnSpPr>
        <p:spPr>
          <a:xfrm flipH="1">
            <a:off x="3563888" y="2643758"/>
            <a:ext cx="504056" cy="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9" idx="5"/>
            <a:endCxn id="11" idx="1"/>
          </p:cNvCxnSpPr>
          <p:nvPr/>
        </p:nvCxnSpPr>
        <p:spPr>
          <a:xfrm>
            <a:off x="3542797" y="2694675"/>
            <a:ext cx="474230" cy="690254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1"/>
          <p:cNvCxnSpPr>
            <a:stCxn id="11" idx="7"/>
            <a:endCxn id="12" idx="5"/>
          </p:cNvCxnSpPr>
          <p:nvPr/>
        </p:nvCxnSpPr>
        <p:spPr>
          <a:xfrm flipH="1" flipV="1">
            <a:off x="3807401" y="2910699"/>
            <a:ext cx="311460" cy="47423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47"/>
          <p:cNvSpPr txBox="1"/>
          <p:nvPr/>
        </p:nvSpPr>
        <p:spPr>
          <a:xfrm>
            <a:off x="5436096" y="1620838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</a:t>
            </a:r>
            <a:r>
              <a:rPr lang="en-US" sz="900" b="1" dirty="0" smtClean="0"/>
              <a:t>64</a:t>
            </a:r>
            <a:r>
              <a:rPr lang="hu-HU" sz="900" b="1" dirty="0" smtClean="0"/>
              <a:t>-19</a:t>
            </a:r>
            <a:r>
              <a:rPr lang="en-US" sz="900" b="1" dirty="0" smtClean="0"/>
              <a:t>85</a:t>
            </a:r>
            <a:endParaRPr lang="hu-HU" sz="900" b="1" dirty="0" smtClean="0"/>
          </a:p>
        </p:txBody>
      </p:sp>
      <p:sp>
        <p:nvSpPr>
          <p:cNvPr id="29" name="TextBox 47"/>
          <p:cNvSpPr txBox="1"/>
          <p:nvPr/>
        </p:nvSpPr>
        <p:spPr>
          <a:xfrm>
            <a:off x="4860032" y="1692846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</a:t>
            </a:r>
            <a:r>
              <a:rPr lang="en-US" sz="900" b="1" dirty="0" smtClean="0"/>
              <a:t>85</a:t>
            </a:r>
            <a:r>
              <a:rPr lang="hu-HU" sz="900" b="1" dirty="0" smtClean="0"/>
              <a:t>-19</a:t>
            </a:r>
            <a:r>
              <a:rPr lang="en-US" sz="900" b="1" dirty="0" smtClean="0"/>
              <a:t>91</a:t>
            </a:r>
          </a:p>
        </p:txBody>
      </p:sp>
      <p:sp>
        <p:nvSpPr>
          <p:cNvPr id="30" name="TextBox 47"/>
          <p:cNvSpPr txBox="1"/>
          <p:nvPr/>
        </p:nvSpPr>
        <p:spPr>
          <a:xfrm>
            <a:off x="3203848" y="2412926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</a:t>
            </a:r>
            <a:r>
              <a:rPr lang="en-US" sz="900" b="1" dirty="0" smtClean="0"/>
              <a:t>99</a:t>
            </a:r>
            <a:r>
              <a:rPr lang="hu-HU" sz="900" b="1" dirty="0" smtClean="0"/>
              <a:t>-2006</a:t>
            </a:r>
            <a:endParaRPr lang="en-US" sz="900" b="1" dirty="0" smtClean="0"/>
          </a:p>
        </p:txBody>
      </p:sp>
      <p:sp>
        <p:nvSpPr>
          <p:cNvPr id="31" name="TextBox 47"/>
          <p:cNvSpPr txBox="1"/>
          <p:nvPr/>
        </p:nvSpPr>
        <p:spPr>
          <a:xfrm>
            <a:off x="3779912" y="2355726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</a:t>
            </a:r>
            <a:r>
              <a:rPr lang="en-US" sz="900" b="1" dirty="0" smtClean="0"/>
              <a:t>9</a:t>
            </a:r>
            <a:r>
              <a:rPr lang="hu-HU" sz="900" b="1" dirty="0" smtClean="0"/>
              <a:t>2-1998</a:t>
            </a:r>
          </a:p>
        </p:txBody>
      </p:sp>
      <p:sp>
        <p:nvSpPr>
          <p:cNvPr id="32" name="TextBox 47"/>
          <p:cNvSpPr txBox="1"/>
          <p:nvPr/>
        </p:nvSpPr>
        <p:spPr>
          <a:xfrm>
            <a:off x="3798337" y="3442962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2007-</a:t>
            </a:r>
            <a:r>
              <a:rPr lang="en-US" sz="900" b="1" dirty="0" smtClean="0"/>
              <a:t>201</a:t>
            </a:r>
            <a:r>
              <a:rPr lang="hu-HU" sz="900" b="1" dirty="0"/>
              <a:t>6</a:t>
            </a:r>
            <a:endParaRPr lang="hu-HU" sz="900" b="1" dirty="0" smtClean="0"/>
          </a:p>
        </p:txBody>
      </p:sp>
      <p:sp>
        <p:nvSpPr>
          <p:cNvPr id="33" name="TextBox 47"/>
          <p:cNvSpPr txBox="1"/>
          <p:nvPr/>
        </p:nvSpPr>
        <p:spPr>
          <a:xfrm>
            <a:off x="3599892" y="2628950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/>
              <a:t>201</a:t>
            </a:r>
            <a:r>
              <a:rPr lang="hu-HU" sz="900" b="1" dirty="0" smtClean="0"/>
              <a:t>7</a:t>
            </a:r>
            <a:r>
              <a:rPr lang="en-US" sz="900" b="1" dirty="0" smtClean="0"/>
              <a:t>-</a:t>
            </a:r>
          </a:p>
        </p:txBody>
      </p:sp>
      <p:sp>
        <p:nvSpPr>
          <p:cNvPr id="23" name="Cím 1"/>
          <p:cNvSpPr txBox="1">
            <a:spLocks/>
          </p:cNvSpPr>
          <p:nvPr/>
        </p:nvSpPr>
        <p:spPr>
          <a:xfrm>
            <a:off x="0" y="195486"/>
            <a:ext cx="9144000" cy="6995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3200" b="1" dirty="0" err="1" smtClean="0"/>
              <a:t>Macedonia</a:t>
            </a:r>
            <a:endParaRPr lang="hu-HU" sz="3200" b="1" dirty="0"/>
          </a:p>
        </p:txBody>
      </p:sp>
    </p:spTree>
    <p:extLst>
      <p:ext uri="{BB962C8B-B14F-4D97-AF65-F5344CB8AC3E}">
        <p14:creationId xmlns:p14="http://schemas.microsoft.com/office/powerpoint/2010/main" val="2401372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195486"/>
            <a:ext cx="9144000" cy="699541"/>
          </a:xfrm>
        </p:spPr>
        <p:txBody>
          <a:bodyPr>
            <a:noAutofit/>
          </a:bodyPr>
          <a:lstStyle/>
          <a:p>
            <a:r>
              <a:rPr lang="hu-HU" sz="3200" b="1" dirty="0" smtClean="0"/>
              <a:t>Republic of Moldova</a:t>
            </a:r>
            <a:endParaRPr lang="hu-HU" sz="32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/>
          </p:nvPr>
        </p:nvGraphicFramePr>
        <p:xfrm>
          <a:off x="323528" y="1131590"/>
          <a:ext cx="8435280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3" name="Csoportba foglalás 2"/>
          <p:cNvGrpSpPr/>
          <p:nvPr/>
        </p:nvGrpSpPr>
        <p:grpSpPr>
          <a:xfrm>
            <a:off x="2915816" y="1620838"/>
            <a:ext cx="3456384" cy="2261864"/>
            <a:chOff x="2915816" y="1620838"/>
            <a:chExt cx="3456384" cy="2261864"/>
          </a:xfrm>
        </p:grpSpPr>
        <p:sp>
          <p:nvSpPr>
            <p:cNvPr id="7" name="Oval 12"/>
            <p:cNvSpPr/>
            <p:nvPr/>
          </p:nvSpPr>
          <p:spPr>
            <a:xfrm>
              <a:off x="5724128" y="1779662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12"/>
            <p:cNvSpPr/>
            <p:nvPr/>
          </p:nvSpPr>
          <p:spPr>
            <a:xfrm>
              <a:off x="5148064" y="1995686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12"/>
            <p:cNvSpPr/>
            <p:nvPr/>
          </p:nvSpPr>
          <p:spPr>
            <a:xfrm>
              <a:off x="3707904" y="2643758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12"/>
            <p:cNvSpPr/>
            <p:nvPr/>
          </p:nvSpPr>
          <p:spPr>
            <a:xfrm>
              <a:off x="4139952" y="3579862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2"/>
            <p:cNvSpPr/>
            <p:nvPr/>
          </p:nvSpPr>
          <p:spPr>
            <a:xfrm>
              <a:off x="3491880" y="2787774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2"/>
            <p:cNvSpPr/>
            <p:nvPr/>
          </p:nvSpPr>
          <p:spPr>
            <a:xfrm>
              <a:off x="3995936" y="3147814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Arrow Connector 21"/>
            <p:cNvCxnSpPr>
              <a:stCxn id="7" idx="2"/>
              <a:endCxn id="8" idx="6"/>
            </p:cNvCxnSpPr>
            <p:nvPr/>
          </p:nvCxnSpPr>
          <p:spPr>
            <a:xfrm flipH="1">
              <a:off x="5292080" y="1851670"/>
              <a:ext cx="432048" cy="216024"/>
            </a:xfrm>
            <a:prstGeom prst="straightConnector1">
              <a:avLst/>
            </a:prstGeom>
            <a:ln w="1905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21"/>
            <p:cNvCxnSpPr>
              <a:stCxn id="8" idx="3"/>
              <a:endCxn id="9" idx="7"/>
            </p:cNvCxnSpPr>
            <p:nvPr/>
          </p:nvCxnSpPr>
          <p:spPr>
            <a:xfrm flipH="1">
              <a:off x="3830829" y="2118611"/>
              <a:ext cx="1338326" cy="546238"/>
            </a:xfrm>
            <a:prstGeom prst="straightConnector1">
              <a:avLst/>
            </a:prstGeom>
            <a:ln w="1905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21"/>
            <p:cNvCxnSpPr>
              <a:stCxn id="9" idx="2"/>
              <a:endCxn id="11" idx="7"/>
            </p:cNvCxnSpPr>
            <p:nvPr/>
          </p:nvCxnSpPr>
          <p:spPr>
            <a:xfrm flipH="1">
              <a:off x="3614805" y="2715766"/>
              <a:ext cx="93099" cy="93099"/>
            </a:xfrm>
            <a:prstGeom prst="straightConnector1">
              <a:avLst/>
            </a:prstGeom>
            <a:ln w="1905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1"/>
            <p:cNvCxnSpPr>
              <a:stCxn id="11" idx="5"/>
              <a:endCxn id="12" idx="1"/>
            </p:cNvCxnSpPr>
            <p:nvPr/>
          </p:nvCxnSpPr>
          <p:spPr>
            <a:xfrm>
              <a:off x="3614805" y="2910699"/>
              <a:ext cx="402222" cy="258206"/>
            </a:xfrm>
            <a:prstGeom prst="straightConnector1">
              <a:avLst/>
            </a:prstGeom>
            <a:ln w="1905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47"/>
            <p:cNvSpPr txBox="1"/>
            <p:nvPr/>
          </p:nvSpPr>
          <p:spPr>
            <a:xfrm>
              <a:off x="5436096" y="1620838"/>
              <a:ext cx="9361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900" b="1" dirty="0" smtClean="0"/>
                <a:t>19</a:t>
              </a:r>
              <a:r>
                <a:rPr lang="en-US" sz="900" b="1" dirty="0" smtClean="0"/>
                <a:t>64</a:t>
              </a:r>
              <a:r>
                <a:rPr lang="hu-HU" sz="900" b="1" dirty="0" smtClean="0"/>
                <a:t>-19</a:t>
              </a:r>
              <a:r>
                <a:rPr lang="en-US" sz="900" b="1" dirty="0" smtClean="0"/>
                <a:t>85</a:t>
              </a:r>
              <a:endParaRPr lang="hu-HU" sz="900" b="1" dirty="0" smtClean="0"/>
            </a:p>
          </p:txBody>
        </p:sp>
        <p:sp>
          <p:nvSpPr>
            <p:cNvPr id="29" name="TextBox 47"/>
            <p:cNvSpPr txBox="1"/>
            <p:nvPr/>
          </p:nvSpPr>
          <p:spPr>
            <a:xfrm>
              <a:off x="4860032" y="1692846"/>
              <a:ext cx="9361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900" b="1" dirty="0" smtClean="0"/>
                <a:t>19</a:t>
              </a:r>
              <a:r>
                <a:rPr lang="en-US" sz="900" b="1" dirty="0" smtClean="0"/>
                <a:t>85</a:t>
              </a:r>
              <a:r>
                <a:rPr lang="hu-HU" sz="900" b="1" dirty="0" smtClean="0"/>
                <a:t>-19</a:t>
              </a:r>
              <a:r>
                <a:rPr lang="en-US" sz="900" b="1" dirty="0" smtClean="0"/>
                <a:t>91</a:t>
              </a:r>
            </a:p>
          </p:txBody>
        </p:sp>
        <p:sp>
          <p:nvSpPr>
            <p:cNvPr id="30" name="TextBox 47"/>
            <p:cNvSpPr txBox="1"/>
            <p:nvPr/>
          </p:nvSpPr>
          <p:spPr>
            <a:xfrm>
              <a:off x="3275856" y="2484934"/>
              <a:ext cx="9361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900" b="1" dirty="0" smtClean="0"/>
                <a:t>19</a:t>
              </a:r>
              <a:r>
                <a:rPr lang="en-US" sz="900" b="1" dirty="0" smtClean="0"/>
                <a:t>92</a:t>
              </a:r>
              <a:r>
                <a:rPr lang="hu-HU" sz="900" b="1" dirty="0" smtClean="0"/>
                <a:t>-19</a:t>
              </a:r>
              <a:r>
                <a:rPr lang="en-US" sz="900" b="1" dirty="0" smtClean="0"/>
                <a:t>94</a:t>
              </a:r>
            </a:p>
          </p:txBody>
        </p:sp>
        <p:sp>
          <p:nvSpPr>
            <p:cNvPr id="31" name="TextBox 47"/>
            <p:cNvSpPr txBox="1"/>
            <p:nvPr/>
          </p:nvSpPr>
          <p:spPr>
            <a:xfrm>
              <a:off x="3995936" y="3205014"/>
              <a:ext cx="9361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 smtClean="0"/>
                <a:t>2001-2009</a:t>
              </a:r>
              <a:endParaRPr lang="hu-HU" sz="900" b="1" dirty="0" smtClean="0"/>
            </a:p>
          </p:txBody>
        </p:sp>
        <p:sp>
          <p:nvSpPr>
            <p:cNvPr id="32" name="TextBox 47"/>
            <p:cNvSpPr txBox="1"/>
            <p:nvPr/>
          </p:nvSpPr>
          <p:spPr>
            <a:xfrm>
              <a:off x="2915816" y="2643758"/>
              <a:ext cx="9361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 smtClean="0"/>
                <a:t>1994</a:t>
              </a:r>
              <a:r>
                <a:rPr lang="hu-HU" sz="900" b="1" dirty="0" smtClean="0"/>
                <a:t>-</a:t>
              </a:r>
              <a:r>
                <a:rPr lang="en-US" sz="900" b="1" dirty="0" smtClean="0"/>
                <a:t>2000</a:t>
              </a:r>
              <a:endParaRPr lang="hu-HU" sz="900" b="1" dirty="0" smtClean="0"/>
            </a:p>
          </p:txBody>
        </p:sp>
        <p:sp>
          <p:nvSpPr>
            <p:cNvPr id="33" name="TextBox 47"/>
            <p:cNvSpPr txBox="1"/>
            <p:nvPr/>
          </p:nvSpPr>
          <p:spPr>
            <a:xfrm>
              <a:off x="4067944" y="3651870"/>
              <a:ext cx="9361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 smtClean="0"/>
                <a:t>2016-</a:t>
              </a:r>
              <a:r>
                <a:rPr lang="hu-HU" sz="900" b="1" dirty="0" smtClean="0"/>
                <a:t>2019</a:t>
              </a:r>
              <a:endParaRPr lang="en-US" sz="900" b="1" dirty="0" smtClean="0"/>
            </a:p>
          </p:txBody>
        </p:sp>
        <p:sp>
          <p:nvSpPr>
            <p:cNvPr id="21" name="Oval 12"/>
            <p:cNvSpPr/>
            <p:nvPr/>
          </p:nvSpPr>
          <p:spPr>
            <a:xfrm>
              <a:off x="3923928" y="2715766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Arrow Connector 21"/>
            <p:cNvCxnSpPr>
              <a:stCxn id="12" idx="0"/>
              <a:endCxn id="21" idx="4"/>
            </p:cNvCxnSpPr>
            <p:nvPr/>
          </p:nvCxnSpPr>
          <p:spPr>
            <a:xfrm flipH="1" flipV="1">
              <a:off x="3995936" y="2859782"/>
              <a:ext cx="72008" cy="288032"/>
            </a:xfrm>
            <a:prstGeom prst="straightConnector1">
              <a:avLst/>
            </a:prstGeom>
            <a:ln w="1905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47"/>
            <p:cNvSpPr txBox="1"/>
            <p:nvPr/>
          </p:nvSpPr>
          <p:spPr>
            <a:xfrm>
              <a:off x="3995936" y="2643758"/>
              <a:ext cx="9361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 smtClean="0"/>
                <a:t>2010</a:t>
              </a:r>
              <a:r>
                <a:rPr lang="hu-HU" sz="900" b="1" dirty="0" smtClean="0"/>
                <a:t>-</a:t>
              </a:r>
              <a:r>
                <a:rPr lang="en-US" sz="900" b="1" dirty="0" smtClean="0"/>
                <a:t>2015</a:t>
              </a:r>
              <a:endParaRPr lang="hu-HU" sz="900" b="1" dirty="0" smtClean="0"/>
            </a:p>
          </p:txBody>
        </p:sp>
        <p:cxnSp>
          <p:nvCxnSpPr>
            <p:cNvPr id="35" name="Straight Arrow Connector 21"/>
            <p:cNvCxnSpPr>
              <a:stCxn id="21" idx="5"/>
              <a:endCxn id="10" idx="0"/>
            </p:cNvCxnSpPr>
            <p:nvPr/>
          </p:nvCxnSpPr>
          <p:spPr>
            <a:xfrm>
              <a:off x="4046853" y="2838691"/>
              <a:ext cx="165107" cy="741171"/>
            </a:xfrm>
            <a:prstGeom prst="straightConnector1">
              <a:avLst/>
            </a:prstGeom>
            <a:ln w="1905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Oval 12"/>
          <p:cNvSpPr/>
          <p:nvPr/>
        </p:nvSpPr>
        <p:spPr>
          <a:xfrm>
            <a:off x="3779912" y="2859782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Arrow Connector 21"/>
          <p:cNvCxnSpPr>
            <a:stCxn id="10" idx="1"/>
            <a:endCxn id="27" idx="5"/>
          </p:cNvCxnSpPr>
          <p:nvPr/>
        </p:nvCxnSpPr>
        <p:spPr>
          <a:xfrm flipH="1" flipV="1">
            <a:off x="3902837" y="2982707"/>
            <a:ext cx="258206" cy="618246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47"/>
          <p:cNvSpPr txBox="1"/>
          <p:nvPr/>
        </p:nvSpPr>
        <p:spPr>
          <a:xfrm>
            <a:off x="3491880" y="2916982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/>
              <a:t>201</a:t>
            </a:r>
            <a:r>
              <a:rPr lang="hu-HU" sz="900" b="1" dirty="0" smtClean="0"/>
              <a:t>9</a:t>
            </a:r>
            <a:r>
              <a:rPr lang="en-US" sz="900" b="1" dirty="0" smtClean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553114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195486"/>
            <a:ext cx="9144000" cy="699541"/>
          </a:xfrm>
        </p:spPr>
        <p:txBody>
          <a:bodyPr>
            <a:noAutofit/>
          </a:bodyPr>
          <a:lstStyle/>
          <a:p>
            <a:r>
              <a:rPr lang="hu-HU" sz="3200" b="1" dirty="0" smtClean="0"/>
              <a:t>Georgia</a:t>
            </a:r>
            <a:endParaRPr lang="hu-HU" sz="32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/>
          </p:nvPr>
        </p:nvGraphicFramePr>
        <p:xfrm>
          <a:off x="323528" y="1131590"/>
          <a:ext cx="8435280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Oval 12"/>
          <p:cNvSpPr/>
          <p:nvPr/>
        </p:nvSpPr>
        <p:spPr>
          <a:xfrm>
            <a:off x="5724128" y="1779662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12"/>
          <p:cNvSpPr/>
          <p:nvPr/>
        </p:nvSpPr>
        <p:spPr>
          <a:xfrm>
            <a:off x="5148064" y="1995686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12"/>
          <p:cNvSpPr/>
          <p:nvPr/>
        </p:nvSpPr>
        <p:spPr>
          <a:xfrm>
            <a:off x="3635896" y="2643758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12"/>
          <p:cNvSpPr/>
          <p:nvPr/>
        </p:nvSpPr>
        <p:spPr>
          <a:xfrm>
            <a:off x="4211960" y="2780715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2"/>
          <p:cNvSpPr/>
          <p:nvPr/>
        </p:nvSpPr>
        <p:spPr>
          <a:xfrm>
            <a:off x="4139952" y="3003798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21"/>
          <p:cNvCxnSpPr>
            <a:stCxn id="7" idx="2"/>
            <a:endCxn id="8" idx="6"/>
          </p:cNvCxnSpPr>
          <p:nvPr/>
        </p:nvCxnSpPr>
        <p:spPr>
          <a:xfrm flipH="1">
            <a:off x="5292080" y="1851670"/>
            <a:ext cx="432048" cy="216024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21"/>
          <p:cNvCxnSpPr>
            <a:stCxn id="8" idx="3"/>
            <a:endCxn id="9" idx="7"/>
          </p:cNvCxnSpPr>
          <p:nvPr/>
        </p:nvCxnSpPr>
        <p:spPr>
          <a:xfrm flipH="1">
            <a:off x="3758821" y="2118611"/>
            <a:ext cx="1410334" cy="546238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1"/>
          <p:cNvCxnSpPr>
            <a:stCxn id="9" idx="4"/>
            <a:endCxn id="12" idx="1"/>
          </p:cNvCxnSpPr>
          <p:nvPr/>
        </p:nvCxnSpPr>
        <p:spPr>
          <a:xfrm>
            <a:off x="3707904" y="2787774"/>
            <a:ext cx="453139" cy="237115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47"/>
          <p:cNvSpPr txBox="1"/>
          <p:nvPr/>
        </p:nvSpPr>
        <p:spPr>
          <a:xfrm>
            <a:off x="5436096" y="1620838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</a:t>
            </a:r>
            <a:r>
              <a:rPr lang="en-US" sz="900" b="1" dirty="0" smtClean="0"/>
              <a:t>64</a:t>
            </a:r>
            <a:r>
              <a:rPr lang="hu-HU" sz="900" b="1" dirty="0" smtClean="0"/>
              <a:t>-19</a:t>
            </a:r>
            <a:r>
              <a:rPr lang="en-US" sz="900" b="1" dirty="0" smtClean="0"/>
              <a:t>85</a:t>
            </a:r>
            <a:endParaRPr lang="hu-HU" sz="900" b="1" dirty="0" smtClean="0"/>
          </a:p>
        </p:txBody>
      </p:sp>
      <p:sp>
        <p:nvSpPr>
          <p:cNvPr id="29" name="TextBox 47"/>
          <p:cNvSpPr txBox="1"/>
          <p:nvPr/>
        </p:nvSpPr>
        <p:spPr>
          <a:xfrm>
            <a:off x="4860032" y="1692846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</a:t>
            </a:r>
            <a:r>
              <a:rPr lang="en-US" sz="900" b="1" dirty="0" smtClean="0"/>
              <a:t>85</a:t>
            </a:r>
            <a:r>
              <a:rPr lang="hu-HU" sz="900" b="1" dirty="0" smtClean="0"/>
              <a:t>-19</a:t>
            </a:r>
            <a:r>
              <a:rPr lang="en-US" sz="900" b="1" dirty="0" smtClean="0"/>
              <a:t>91</a:t>
            </a:r>
          </a:p>
        </p:txBody>
      </p:sp>
      <p:sp>
        <p:nvSpPr>
          <p:cNvPr id="30" name="TextBox 47"/>
          <p:cNvSpPr txBox="1"/>
          <p:nvPr/>
        </p:nvSpPr>
        <p:spPr>
          <a:xfrm>
            <a:off x="3203848" y="2427734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</a:t>
            </a:r>
            <a:r>
              <a:rPr lang="en-US" sz="900" b="1" dirty="0" smtClean="0"/>
              <a:t>92</a:t>
            </a:r>
            <a:r>
              <a:rPr lang="hu-HU" sz="900" b="1" dirty="0" smtClean="0"/>
              <a:t>-19</a:t>
            </a:r>
            <a:r>
              <a:rPr lang="en-US" sz="900" b="1" dirty="0" smtClean="0"/>
              <a:t>95</a:t>
            </a:r>
          </a:p>
        </p:txBody>
      </p:sp>
      <p:sp>
        <p:nvSpPr>
          <p:cNvPr id="31" name="TextBox 47"/>
          <p:cNvSpPr txBox="1"/>
          <p:nvPr/>
        </p:nvSpPr>
        <p:spPr>
          <a:xfrm>
            <a:off x="3779912" y="2139702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/>
              <a:t>2004-2012</a:t>
            </a:r>
            <a:endParaRPr lang="hu-HU" sz="900" b="1" dirty="0" smtClean="0"/>
          </a:p>
        </p:txBody>
      </p:sp>
      <p:sp>
        <p:nvSpPr>
          <p:cNvPr id="32" name="TextBox 47"/>
          <p:cNvSpPr txBox="1"/>
          <p:nvPr/>
        </p:nvSpPr>
        <p:spPr>
          <a:xfrm>
            <a:off x="3923928" y="3060998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/>
              <a:t>1995</a:t>
            </a:r>
            <a:r>
              <a:rPr lang="hu-HU" sz="900" b="1" dirty="0" smtClean="0"/>
              <a:t>-</a:t>
            </a:r>
            <a:r>
              <a:rPr lang="en-US" sz="900" b="1" dirty="0" smtClean="0"/>
              <a:t>2003</a:t>
            </a:r>
            <a:endParaRPr lang="hu-HU" sz="900" b="1" dirty="0" smtClean="0"/>
          </a:p>
        </p:txBody>
      </p:sp>
      <p:sp>
        <p:nvSpPr>
          <p:cNvPr id="21" name="Oval 12"/>
          <p:cNvSpPr/>
          <p:nvPr/>
        </p:nvSpPr>
        <p:spPr>
          <a:xfrm>
            <a:off x="4085057" y="2319722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Arrow Connector 21"/>
          <p:cNvCxnSpPr>
            <a:stCxn id="12" idx="0"/>
            <a:endCxn id="21" idx="4"/>
          </p:cNvCxnSpPr>
          <p:nvPr/>
        </p:nvCxnSpPr>
        <p:spPr>
          <a:xfrm flipH="1" flipV="1">
            <a:off x="4157065" y="2463738"/>
            <a:ext cx="54895" cy="54006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21"/>
          <p:cNvCxnSpPr>
            <a:stCxn id="21" idx="5"/>
            <a:endCxn id="10" idx="0"/>
          </p:cNvCxnSpPr>
          <p:nvPr/>
        </p:nvCxnSpPr>
        <p:spPr>
          <a:xfrm>
            <a:off x="4207982" y="2442647"/>
            <a:ext cx="75986" cy="338068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7"/>
          <p:cNvSpPr txBox="1"/>
          <p:nvPr/>
        </p:nvSpPr>
        <p:spPr>
          <a:xfrm>
            <a:off x="4211960" y="2859782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/>
              <a:t>2013-</a:t>
            </a:r>
            <a:endParaRPr lang="hu-HU" sz="900" b="1" dirty="0" smtClean="0"/>
          </a:p>
        </p:txBody>
      </p:sp>
    </p:spTree>
    <p:extLst>
      <p:ext uri="{BB962C8B-B14F-4D97-AF65-F5344CB8AC3E}">
        <p14:creationId xmlns:p14="http://schemas.microsoft.com/office/powerpoint/2010/main" val="987819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-72008" y="0"/>
            <a:ext cx="9252520" cy="576064"/>
          </a:xfrm>
        </p:spPr>
        <p:txBody>
          <a:bodyPr>
            <a:noAutofit/>
          </a:bodyPr>
          <a:lstStyle/>
          <a:p>
            <a:r>
              <a:rPr lang="hu-HU" sz="2800" b="1" dirty="0" smtClean="0"/>
              <a:t>P</a:t>
            </a:r>
            <a:r>
              <a:rPr lang="en-US" sz="2800" b="1" dirty="0" err="1" smtClean="0"/>
              <a:t>roliferation</a:t>
            </a:r>
            <a:r>
              <a:rPr lang="en-US" sz="2800" b="1" dirty="0" smtClean="0"/>
              <a:t> of </a:t>
            </a:r>
            <a:r>
              <a:rPr lang="hu-HU" sz="2800" b="1" dirty="0" err="1" smtClean="0"/>
              <a:t>political</a:t>
            </a:r>
            <a:r>
              <a:rPr lang="hu-HU" sz="2800" b="1" dirty="0" smtClean="0"/>
              <a:t> r</a:t>
            </a:r>
            <a:r>
              <a:rPr lang="en-US" sz="2800" b="1" dirty="0" err="1" smtClean="0"/>
              <a:t>egime</a:t>
            </a:r>
            <a:r>
              <a:rPr lang="en-US" sz="2800" b="1" dirty="0" smtClean="0"/>
              <a:t> </a:t>
            </a:r>
            <a:r>
              <a:rPr lang="hu-HU" sz="2800" b="1" dirty="0" err="1" smtClean="0"/>
              <a:t>categories</a:t>
            </a:r>
            <a:endParaRPr lang="hu-HU" sz="2800" dirty="0"/>
          </a:p>
        </p:txBody>
      </p:sp>
      <p:graphicFrame>
        <p:nvGraphicFramePr>
          <p:cNvPr id="3" name="Tábláza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7499534"/>
              </p:ext>
            </p:extLst>
          </p:nvPr>
        </p:nvGraphicFramePr>
        <p:xfrm>
          <a:off x="107504" y="555526"/>
          <a:ext cx="8928993" cy="460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60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924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noProof="0" dirty="0" smtClean="0"/>
                        <a:t>Liberal democracies</a:t>
                      </a:r>
                      <a:endParaRPr lang="en-US" sz="1800" b="1" i="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noProof="0" dirty="0" smtClean="0"/>
                        <a:t>Hybrid regimes</a:t>
                      </a:r>
                      <a:endParaRPr lang="en-US" sz="1800" b="1" i="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noProof="0" dirty="0" smtClean="0"/>
                        <a:t>Dictatorships</a:t>
                      </a:r>
                      <a:endParaRPr lang="en-US" sz="1800" b="1" i="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9341">
                <a:tc>
                  <a:txBody>
                    <a:bodyPr/>
                    <a:lstStyle/>
                    <a:p>
                      <a:r>
                        <a:rPr lang="en-US" sz="1600" b="1" noProof="0" dirty="0" smtClean="0"/>
                        <a:t>Representative democracy (consensual or majoritarian),</a:t>
                      </a:r>
                      <a:r>
                        <a:rPr lang="en-US" sz="1600" b="1" baseline="0" noProof="0" dirty="0" smtClean="0"/>
                        <a:t> and further classifications:</a:t>
                      </a:r>
                      <a:endParaRPr lang="en-US" sz="1600" b="1" noProof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1" i="0" noProof="0" dirty="0" smtClean="0"/>
                        <a:t>Polyarchy </a:t>
                      </a:r>
                      <a:r>
                        <a:rPr lang="en-US" sz="1600" b="0" i="1" noProof="0" dirty="0" smtClean="0"/>
                        <a:t>(Robert Dah</a:t>
                      </a:r>
                      <a:r>
                        <a:rPr lang="hu-HU" sz="1600" b="0" i="1" noProof="0" dirty="0" smtClean="0"/>
                        <a:t>l</a:t>
                      </a:r>
                      <a:r>
                        <a:rPr lang="en-US" sz="1600" b="0" i="1" noProof="0" dirty="0" smtClean="0"/>
                        <a:t>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1" i="0" noProof="0" dirty="0" smtClean="0"/>
                        <a:t>Participator</a:t>
                      </a:r>
                      <a:r>
                        <a:rPr lang="en-US" sz="1600" b="1" i="0" baseline="0" noProof="0" dirty="0" smtClean="0"/>
                        <a:t>y democracy </a:t>
                      </a:r>
                      <a:r>
                        <a:rPr lang="en-US" sz="1600" b="0" i="1" baseline="0" noProof="0" dirty="0" smtClean="0"/>
                        <a:t>(Carol </a:t>
                      </a:r>
                      <a:r>
                        <a:rPr lang="en-US" sz="1600" b="0" i="1" baseline="0" noProof="0" dirty="0" err="1" smtClean="0"/>
                        <a:t>Pateman</a:t>
                      </a:r>
                      <a:r>
                        <a:rPr lang="en-US" sz="1600" b="0" i="1" baseline="0" noProof="0" dirty="0" smtClean="0"/>
                        <a:t>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1" i="0" noProof="0" dirty="0" smtClean="0"/>
                        <a:t>Deliberative</a:t>
                      </a:r>
                      <a:r>
                        <a:rPr lang="en-US" sz="1600" b="1" i="0" baseline="0" noProof="0" dirty="0" smtClean="0"/>
                        <a:t> democracy </a:t>
                      </a:r>
                      <a:r>
                        <a:rPr lang="en-US" sz="1600" b="0" i="1" baseline="0" noProof="0" dirty="0" smtClean="0"/>
                        <a:t>(Jürgen </a:t>
                      </a:r>
                      <a:r>
                        <a:rPr lang="en-US" sz="1600" b="0" i="1" baseline="0" noProof="0" dirty="0" err="1" smtClean="0"/>
                        <a:t>Habermas</a:t>
                      </a:r>
                      <a:r>
                        <a:rPr lang="en-US" sz="1600" b="0" i="1" baseline="0" noProof="0" dirty="0" smtClean="0"/>
                        <a:t>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1" i="0" baseline="0" noProof="0" dirty="0" smtClean="0"/>
                        <a:t>Elitist democracy </a:t>
                      </a:r>
                      <a:r>
                        <a:rPr lang="en-US" sz="1600" b="0" i="1" baseline="0" noProof="0" dirty="0" smtClean="0"/>
                        <a:t>(John </a:t>
                      </a:r>
                      <a:r>
                        <a:rPr lang="en-US" sz="1600" b="0" i="1" baseline="0" noProof="0" dirty="0" err="1" smtClean="0"/>
                        <a:t>Higley</a:t>
                      </a:r>
                      <a:r>
                        <a:rPr lang="en-US" sz="1600" b="0" i="1" baseline="0" noProof="0" dirty="0" smtClean="0"/>
                        <a:t>)</a:t>
                      </a:r>
                      <a:endParaRPr lang="en-US" sz="1600" b="0" i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noProof="0" dirty="0" smtClean="0"/>
                        <a:t>Mixed regimes between democracy &amp; dictatorship: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1" noProof="0" dirty="0" err="1" smtClean="0"/>
                        <a:t>Democradura</a:t>
                      </a:r>
                      <a:r>
                        <a:rPr lang="en-US" sz="1600" b="1" noProof="0" dirty="0" smtClean="0"/>
                        <a:t> and </a:t>
                      </a:r>
                      <a:r>
                        <a:rPr lang="en-US" sz="1600" b="1" noProof="0" dirty="0" err="1" smtClean="0"/>
                        <a:t>dictablanda</a:t>
                      </a:r>
                      <a:r>
                        <a:rPr lang="en-US" sz="1600" b="1" noProof="0" dirty="0" smtClean="0"/>
                        <a:t> </a:t>
                      </a:r>
                      <a:r>
                        <a:rPr lang="en-US" sz="1600" b="0" i="1" noProof="0" dirty="0" smtClean="0"/>
                        <a:t>(Guillermo O’Donnell &amp; Philippe </a:t>
                      </a:r>
                      <a:r>
                        <a:rPr lang="en-US" sz="1600" b="0" i="1" noProof="0" dirty="0" err="1" smtClean="0"/>
                        <a:t>Schmitter</a:t>
                      </a:r>
                      <a:r>
                        <a:rPr lang="en-US" sz="1600" b="0" i="1" noProof="0" dirty="0" smtClean="0"/>
                        <a:t>)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1" baseline="0" noProof="0" dirty="0" err="1" smtClean="0"/>
                        <a:t>Delegative</a:t>
                      </a:r>
                      <a:r>
                        <a:rPr lang="en-US" sz="1600" b="1" baseline="0" noProof="0" dirty="0" smtClean="0"/>
                        <a:t> democracy </a:t>
                      </a:r>
                      <a:r>
                        <a:rPr lang="en-US" sz="1600" b="0" i="1" baseline="0" noProof="0" dirty="0" smtClean="0"/>
                        <a:t>(G. O’Donnell)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1" baseline="0" noProof="0" dirty="0" smtClean="0"/>
                        <a:t>Illiberal democracy </a:t>
                      </a:r>
                      <a:r>
                        <a:rPr lang="en-US" sz="1600" b="0" i="1" baseline="0" noProof="0" dirty="0" smtClean="0"/>
                        <a:t>(Fareed </a:t>
                      </a:r>
                      <a:r>
                        <a:rPr lang="en-US" sz="1600" b="0" i="1" baseline="0" noProof="0" dirty="0" err="1" smtClean="0"/>
                        <a:t>Zakaria</a:t>
                      </a:r>
                      <a:r>
                        <a:rPr lang="en-US" sz="1600" b="0" i="1" baseline="0" noProof="0" dirty="0" smtClean="0"/>
                        <a:t>)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1" i="0" baseline="0" noProof="0" dirty="0" smtClean="0"/>
                        <a:t>Managed democracy </a:t>
                      </a:r>
                      <a:r>
                        <a:rPr lang="en-US" sz="1600" b="0" i="1" baseline="0" noProof="0" dirty="0" smtClean="0"/>
                        <a:t>(Archie Brown)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1" baseline="0" noProof="0" dirty="0" smtClean="0"/>
                        <a:t>Competitive authoritarianism </a:t>
                      </a:r>
                      <a:r>
                        <a:rPr lang="en-US" sz="1600" b="0" i="1" baseline="0" noProof="0" dirty="0" smtClean="0"/>
                        <a:t>(Steven </a:t>
                      </a:r>
                      <a:r>
                        <a:rPr lang="en-US" sz="1600" b="0" i="1" baseline="0" noProof="0" dirty="0" err="1" smtClean="0"/>
                        <a:t>Levitsky</a:t>
                      </a:r>
                      <a:r>
                        <a:rPr lang="en-US" sz="1600" b="0" i="1" baseline="0" noProof="0" dirty="0" smtClean="0"/>
                        <a:t> &amp; Lucan Way)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1" baseline="0" noProof="0" dirty="0" smtClean="0"/>
                        <a:t>Electoral authoritarianism </a:t>
                      </a:r>
                      <a:r>
                        <a:rPr lang="en-US" sz="1600" b="0" i="1" baseline="0" noProof="0" dirty="0" smtClean="0"/>
                        <a:t>(Andreas </a:t>
                      </a:r>
                      <a:r>
                        <a:rPr lang="en-US" sz="1600" b="0" i="1" baseline="0" noProof="0" dirty="0" err="1" smtClean="0"/>
                        <a:t>Schedler</a:t>
                      </a:r>
                      <a:r>
                        <a:rPr lang="en-US" sz="1600" b="0" i="1" baseline="0" noProof="0" dirty="0" smtClean="0"/>
                        <a:t>)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1" noProof="0" dirty="0" smtClean="0"/>
                        <a:t>Semi-democracy </a:t>
                      </a:r>
                      <a:r>
                        <a:rPr lang="en-US" sz="1600" b="0" i="1" noProof="0" dirty="0" smtClean="0"/>
                        <a:t>(Larry Diamond)</a:t>
                      </a:r>
                      <a:endParaRPr lang="hu-HU" sz="1600" b="0" i="1" noProof="0" dirty="0" smtClean="0"/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1" baseline="0" noProof="0" dirty="0" smtClean="0"/>
                        <a:t>Liberal autocracy </a:t>
                      </a:r>
                      <a:r>
                        <a:rPr lang="en-US" sz="1600" b="0" i="1" baseline="0" noProof="0" dirty="0" smtClean="0"/>
                        <a:t>(L</a:t>
                      </a:r>
                      <a:r>
                        <a:rPr lang="hu-HU" sz="1600" b="0" i="1" baseline="0" noProof="0" dirty="0" smtClean="0"/>
                        <a:t>.</a:t>
                      </a:r>
                      <a:r>
                        <a:rPr lang="en-US" sz="1600" b="0" i="1" baseline="0" noProof="0" dirty="0" smtClean="0"/>
                        <a:t> Diamond)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1" noProof="0" dirty="0" smtClean="0"/>
                        <a:t>Defective</a:t>
                      </a:r>
                      <a:r>
                        <a:rPr lang="en-US" sz="1600" b="1" baseline="0" noProof="0" dirty="0" smtClean="0"/>
                        <a:t> democracy </a:t>
                      </a:r>
                      <a:r>
                        <a:rPr lang="en-US" sz="1600" b="0" i="1" baseline="0" noProof="0" dirty="0" smtClean="0"/>
                        <a:t>(Wolfgang Merkel)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Plebiscitary leader democracy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1600" i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András</a:t>
                      </a:r>
                      <a:r>
                        <a:rPr lang="en-US" sz="160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i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Körösényi</a:t>
                      </a:r>
                      <a:r>
                        <a:rPr lang="en-US" sz="160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1400" b="0" i="1" baseline="0" noProof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1" i="0" baseline="0" noProof="0" dirty="0" smtClean="0"/>
                        <a:t>Externally constrained hybrid regime </a:t>
                      </a:r>
                      <a:r>
                        <a:rPr lang="en-US" sz="1600" b="0" i="1" baseline="0" noProof="0" dirty="0" smtClean="0"/>
                        <a:t>(A. </a:t>
                      </a:r>
                      <a:r>
                        <a:rPr lang="en-US" sz="1600" b="0" i="1" baseline="0" noProof="0" dirty="0" err="1" smtClean="0"/>
                        <a:t>Bozóki</a:t>
                      </a:r>
                      <a:r>
                        <a:rPr lang="en-US" sz="1600" b="0" i="1" baseline="0" noProof="0" dirty="0" smtClean="0"/>
                        <a:t> &amp; D. </a:t>
                      </a:r>
                      <a:r>
                        <a:rPr lang="en-US" sz="1600" b="0" i="1" baseline="0" noProof="0" dirty="0" err="1" smtClean="0"/>
                        <a:t>Hegedűs</a:t>
                      </a:r>
                      <a:r>
                        <a:rPr lang="en-US" sz="1600" b="0" i="1" baseline="0" noProof="0" dirty="0" smtClean="0"/>
                        <a:t>)</a:t>
                      </a:r>
                      <a:endParaRPr lang="en-US" sz="1600" b="0" i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noProof="0" dirty="0" smtClean="0"/>
                        <a:t>Authoritarian</a:t>
                      </a:r>
                      <a:r>
                        <a:rPr lang="en-US" sz="1600" b="1" baseline="0" noProof="0" dirty="0" smtClean="0"/>
                        <a:t> &amp; totalitarian regimes: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1" baseline="0" noProof="0" dirty="0" smtClean="0"/>
                        <a:t>Communist and fascist totalitarian dictatorship </a:t>
                      </a:r>
                      <a:r>
                        <a:rPr lang="en-US" sz="1600" b="0" i="1" baseline="0" noProof="0" dirty="0" smtClean="0"/>
                        <a:t>(Hannah Arendt, Carl Friedrich &amp; </a:t>
                      </a:r>
                      <a:r>
                        <a:rPr lang="en-US" sz="1600" b="0" i="1" baseline="0" noProof="0" dirty="0" err="1" smtClean="0"/>
                        <a:t>Zbigniew</a:t>
                      </a:r>
                      <a:r>
                        <a:rPr lang="en-US" sz="1600" b="0" i="1" baseline="0" noProof="0" dirty="0" smtClean="0"/>
                        <a:t> Brzezinski)</a:t>
                      </a:r>
                      <a:endParaRPr lang="hu-HU" sz="1600" b="0" i="1" baseline="0" noProof="0" dirty="0" smtClean="0"/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1" noProof="0" dirty="0" smtClean="0"/>
                        <a:t>Post-totalitarianism</a:t>
                      </a:r>
                      <a:r>
                        <a:rPr lang="en-US" sz="1600" b="1" baseline="0" noProof="0" dirty="0" smtClean="0"/>
                        <a:t> </a:t>
                      </a:r>
                      <a:r>
                        <a:rPr lang="en-US" sz="1600" b="0" i="1" baseline="0" noProof="0" dirty="0" smtClean="0"/>
                        <a:t>(</a:t>
                      </a:r>
                      <a:r>
                        <a:rPr lang="en-US" sz="1600" b="0" i="1" baseline="0" noProof="0" dirty="0" err="1" smtClean="0"/>
                        <a:t>Václav</a:t>
                      </a:r>
                      <a:r>
                        <a:rPr lang="en-US" sz="1600" b="0" i="1" baseline="0" noProof="0" dirty="0" smtClean="0"/>
                        <a:t> Havel)</a:t>
                      </a:r>
                      <a:endParaRPr lang="en-US" sz="1600" b="0" i="1" noProof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1" baseline="0" noProof="0" dirty="0" smtClean="0"/>
                        <a:t>Authoritarianism </a:t>
                      </a:r>
                      <a:r>
                        <a:rPr lang="en-US" sz="1600" b="0" i="1" baseline="0" noProof="0" dirty="0" smtClean="0"/>
                        <a:t>(Juan Linz)</a:t>
                      </a:r>
                      <a:endParaRPr lang="en-US" sz="1600" b="1" baseline="0" noProof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5405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95486"/>
            <a:ext cx="8229600" cy="4399137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hu-HU" sz="4400" b="1" dirty="0" smtClean="0"/>
          </a:p>
          <a:p>
            <a:pPr algn="ctr">
              <a:buNone/>
            </a:pPr>
            <a:r>
              <a:rPr lang="hu-HU" sz="4400" b="1" dirty="0" err="1" smtClean="0"/>
              <a:t>Renewing</a:t>
            </a:r>
            <a:r>
              <a:rPr lang="hu-HU" sz="4400" b="1" dirty="0" smtClean="0"/>
              <a:t> and </a:t>
            </a:r>
            <a:r>
              <a:rPr lang="hu-HU" sz="4400" b="1" dirty="0" err="1" smtClean="0"/>
              <a:t>restructuring</a:t>
            </a:r>
            <a:r>
              <a:rPr lang="hu-HU" sz="4400" b="1" dirty="0" smtClean="0"/>
              <a:t> </a:t>
            </a:r>
          </a:p>
          <a:p>
            <a:pPr algn="ctr">
              <a:buNone/>
            </a:pPr>
            <a:r>
              <a:rPr lang="hu-HU" sz="4400" b="1" dirty="0" err="1" smtClean="0"/>
              <a:t>the</a:t>
            </a:r>
            <a:r>
              <a:rPr lang="hu-HU" sz="4400" b="1" dirty="0" smtClean="0"/>
              <a:t> </a:t>
            </a:r>
            <a:r>
              <a:rPr lang="hu-HU" sz="4400" b="1" dirty="0" err="1" smtClean="0"/>
              <a:t>language</a:t>
            </a:r>
            <a:r>
              <a:rPr lang="hu-HU" sz="4400" b="1" dirty="0" smtClean="0"/>
              <a:t> </a:t>
            </a:r>
            <a:r>
              <a:rPr lang="hu-HU" sz="4400" b="1" dirty="0" err="1" smtClean="0"/>
              <a:t>tools</a:t>
            </a:r>
            <a:r>
              <a:rPr lang="hu-HU" sz="4400" b="1" dirty="0" smtClean="0"/>
              <a:t> </a:t>
            </a:r>
          </a:p>
          <a:p>
            <a:pPr algn="ctr">
              <a:buNone/>
            </a:pPr>
            <a:r>
              <a:rPr lang="hu-HU" sz="4400" b="1" dirty="0" err="1" smtClean="0"/>
              <a:t>to</a:t>
            </a:r>
            <a:r>
              <a:rPr lang="hu-HU" sz="4400" b="1" dirty="0" smtClean="0"/>
              <a:t> </a:t>
            </a:r>
            <a:r>
              <a:rPr lang="hu-HU" sz="4400" b="1" dirty="0" err="1" smtClean="0"/>
              <a:t>describe</a:t>
            </a:r>
            <a:r>
              <a:rPr lang="hu-HU" sz="4400" b="1" dirty="0" smtClean="0"/>
              <a:t> </a:t>
            </a:r>
          </a:p>
          <a:p>
            <a:pPr algn="ctr">
              <a:buNone/>
            </a:pPr>
            <a:r>
              <a:rPr lang="hu-HU" sz="4400" b="1" dirty="0" err="1" smtClean="0"/>
              <a:t>post-communist</a:t>
            </a:r>
            <a:r>
              <a:rPr lang="hu-HU" sz="4400" b="1" dirty="0" smtClean="0"/>
              <a:t> </a:t>
            </a:r>
            <a:r>
              <a:rPr lang="hu-HU" sz="4400" b="1" dirty="0" err="1" smtClean="0"/>
              <a:t>regimes</a:t>
            </a:r>
            <a:endParaRPr lang="hu-HU" sz="4400" b="1" dirty="0"/>
          </a:p>
        </p:txBody>
      </p:sp>
    </p:spTree>
    <p:extLst>
      <p:ext uri="{BB962C8B-B14F-4D97-AF65-F5344CB8AC3E}">
        <p14:creationId xmlns:p14="http://schemas.microsoft.com/office/powerpoint/2010/main" val="2363442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600" b="1" dirty="0" smtClean="0"/>
              <a:t>P</a:t>
            </a:r>
            <a:r>
              <a:rPr lang="en-US" sz="3600" b="1" dirty="0" err="1" smtClean="0"/>
              <a:t>roblems</a:t>
            </a:r>
            <a:r>
              <a:rPr lang="hu-HU" sz="3600" b="1" dirty="0" smtClean="0"/>
              <a:t> </a:t>
            </a:r>
            <a:r>
              <a:rPr lang="hu-HU" sz="3600" b="1" dirty="0" err="1" smtClean="0"/>
              <a:t>with</a:t>
            </a:r>
            <a:r>
              <a:rPr lang="hu-HU" sz="3600" b="1" dirty="0" smtClean="0"/>
              <a:t> </a:t>
            </a:r>
            <a:r>
              <a:rPr lang="hu-HU" sz="3600" b="1" dirty="0" err="1" smtClean="0"/>
              <a:t>mainstream</a:t>
            </a:r>
            <a:r>
              <a:rPr lang="hu-HU" sz="3600" b="1" dirty="0" smtClean="0"/>
              <a:t> hybridology</a:t>
            </a:r>
            <a:endParaRPr lang="hu-HU" sz="3600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1491630"/>
            <a:ext cx="8856984" cy="3219822"/>
          </a:xfrm>
        </p:spPr>
        <p:txBody>
          <a:bodyPr>
            <a:normAutofit fontScale="92500"/>
          </a:bodyPr>
          <a:lstStyle/>
          <a:p>
            <a:pPr marL="514350" indent="-514350">
              <a:buAutoNum type="arabicPeriod"/>
            </a:pPr>
            <a:r>
              <a:rPr lang="hu-HU" sz="2800" b="1" dirty="0" smtClean="0"/>
              <a:t>Spheres of social actions (political, economic, communal) are presumed to be separated;</a:t>
            </a:r>
          </a:p>
          <a:p>
            <a:pPr marL="514350" indent="-514350">
              <a:buAutoNum type="arabicPeriod"/>
            </a:pPr>
            <a:r>
              <a:rPr lang="en-US" sz="2800" b="1" dirty="0" smtClean="0"/>
              <a:t>It sticks to the political level, disregarding </a:t>
            </a:r>
            <a:r>
              <a:rPr lang="hu-HU" sz="2800" b="1" dirty="0" err="1" smtClean="0"/>
              <a:t>other</a:t>
            </a:r>
            <a:r>
              <a:rPr lang="hu-HU" sz="2800" b="1" dirty="0" smtClean="0"/>
              <a:t> </a:t>
            </a:r>
            <a:r>
              <a:rPr lang="hu-HU" sz="2800" b="1" dirty="0" err="1" smtClean="0"/>
              <a:t>spheres</a:t>
            </a:r>
            <a:r>
              <a:rPr lang="hu-HU" sz="2800" b="1" dirty="0" smtClean="0"/>
              <a:t> (</a:t>
            </a:r>
            <a:r>
              <a:rPr lang="hu-HU" sz="2800" b="1" dirty="0" err="1" smtClean="0"/>
              <a:t>like</a:t>
            </a:r>
            <a:r>
              <a:rPr lang="hu-HU" sz="2800" b="1" dirty="0" smtClean="0"/>
              <a:t> </a:t>
            </a:r>
            <a:r>
              <a:rPr lang="hu-HU" sz="2800" b="1" dirty="0" err="1" smtClean="0"/>
              <a:t>the</a:t>
            </a:r>
            <a:r>
              <a:rPr lang="hu-HU" sz="2800" b="1" dirty="0" smtClean="0"/>
              <a:t> </a:t>
            </a:r>
            <a:r>
              <a:rPr lang="hu-HU" sz="2800" b="1" dirty="0" err="1" smtClean="0"/>
              <a:t>economy</a:t>
            </a:r>
            <a:r>
              <a:rPr lang="hu-HU" sz="2800" b="1" dirty="0" smtClean="0"/>
              <a:t>) and </a:t>
            </a:r>
            <a:r>
              <a:rPr lang="en-US" sz="2800" b="1" dirty="0" smtClean="0"/>
              <a:t>the stubborn structures connected to it</a:t>
            </a:r>
            <a:r>
              <a:rPr lang="hu-HU" sz="2800" b="1" dirty="0" smtClean="0"/>
              <a:t>;</a:t>
            </a:r>
          </a:p>
          <a:p>
            <a:pPr marL="514350" indent="-514350">
              <a:buAutoNum type="arabicPeriod"/>
            </a:pPr>
            <a:r>
              <a:rPr lang="hu-HU" sz="2800" b="1" dirty="0" smtClean="0"/>
              <a:t>Post-communist systems </a:t>
            </a:r>
            <a:r>
              <a:rPr lang="hu-HU" sz="2800" b="1" dirty="0" err="1" smtClean="0"/>
              <a:t>are</a:t>
            </a:r>
            <a:r>
              <a:rPr lang="hu-HU" sz="2800" b="1" dirty="0" smtClean="0"/>
              <a:t> </a:t>
            </a:r>
            <a:r>
              <a:rPr lang="hu-HU" sz="2800" b="1" dirty="0" err="1" smtClean="0"/>
              <a:t>described</a:t>
            </a:r>
            <a:r>
              <a:rPr lang="hu-HU" sz="2800" b="1" dirty="0" smtClean="0"/>
              <a:t> with the language of liberal democracy, and handled as deviant forms of it</a:t>
            </a:r>
            <a:r>
              <a:rPr lang="hu-HU" sz="2800" b="1" dirty="0"/>
              <a:t>.</a:t>
            </a:r>
            <a:endParaRPr lang="hu-HU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2098917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144017"/>
            <a:ext cx="9144000" cy="699541"/>
          </a:xfrm>
        </p:spPr>
        <p:txBody>
          <a:bodyPr>
            <a:noAutofit/>
          </a:bodyPr>
          <a:lstStyle/>
          <a:p>
            <a:r>
              <a:rPr lang="en-US" sz="3100" b="1" dirty="0" smtClean="0"/>
              <a:t>Interpretative Framework of Post-Communist Regimes</a:t>
            </a:r>
            <a:br>
              <a:rPr lang="en-US" sz="3100" b="1" dirty="0" smtClean="0"/>
            </a:br>
            <a:r>
              <a:rPr lang="en-US" sz="2400" b="1" dirty="0" smtClean="0"/>
              <a:t>(combining the political, economic and sociological dimensions)</a:t>
            </a:r>
            <a:endParaRPr lang="en-US" sz="31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6660232" y="4856261"/>
            <a:ext cx="25557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b="1" dirty="0" smtClean="0"/>
              <a:t>(Countries depicted as of 2019.)</a:t>
            </a:r>
            <a:endParaRPr lang="en-US" sz="1400" b="1" dirty="0"/>
          </a:p>
        </p:txBody>
      </p:sp>
      <p:grpSp>
        <p:nvGrpSpPr>
          <p:cNvPr id="1026" name="Csoportba foglalás 1043"/>
          <p:cNvGrpSpPr>
            <a:grpSpLocks/>
          </p:cNvGrpSpPr>
          <p:nvPr/>
        </p:nvGrpSpPr>
        <p:grpSpPr bwMode="auto">
          <a:xfrm>
            <a:off x="724626" y="1059582"/>
            <a:ext cx="7519782" cy="3672408"/>
            <a:chOff x="2560" y="2560"/>
            <a:chExt cx="54681" cy="26700"/>
          </a:xfrm>
        </p:grpSpPr>
        <p:grpSp>
          <p:nvGrpSpPr>
            <p:cNvPr id="1032" name="Csoportba foglalás 1032"/>
            <p:cNvGrpSpPr>
              <a:grpSpLocks/>
            </p:cNvGrpSpPr>
            <p:nvPr/>
          </p:nvGrpSpPr>
          <p:grpSpPr bwMode="auto">
            <a:xfrm>
              <a:off x="2560" y="2560"/>
              <a:ext cx="54681" cy="26700"/>
              <a:chOff x="2560" y="2560"/>
              <a:chExt cx="54681" cy="26705"/>
            </a:xfrm>
          </p:grpSpPr>
          <p:pic>
            <p:nvPicPr>
              <p:cNvPr id="3" name="Diagram 1"/>
              <p:cNvPicPr>
                <a:picLocks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2560" y="2560"/>
                <a:ext cx="54681" cy="26705"/>
              </a:xfrm>
              <a:prstGeom prst="rect">
                <a:avLst/>
              </a:prstGeom>
              <a:noFill/>
            </p:spPr>
          </p:pic>
          <p:sp>
            <p:nvSpPr>
              <p:cNvPr id="4" name="Ellipszis 4"/>
              <p:cNvSpPr>
                <a:spLocks noChangeArrowheads="1"/>
              </p:cNvSpPr>
              <p:nvPr/>
            </p:nvSpPr>
            <p:spPr bwMode="auto">
              <a:xfrm>
                <a:off x="37320" y="12440"/>
                <a:ext cx="540" cy="54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6" name="Ellipszis 6"/>
              <p:cNvSpPr>
                <a:spLocks noChangeArrowheads="1"/>
              </p:cNvSpPr>
              <p:nvPr/>
            </p:nvSpPr>
            <p:spPr bwMode="auto">
              <a:xfrm>
                <a:off x="23816" y="6698"/>
                <a:ext cx="540" cy="54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7" name="Ellipszis 7"/>
              <p:cNvSpPr>
                <a:spLocks noChangeArrowheads="1"/>
              </p:cNvSpPr>
              <p:nvPr/>
            </p:nvSpPr>
            <p:spPr bwMode="auto">
              <a:xfrm>
                <a:off x="17437" y="6592"/>
                <a:ext cx="540" cy="54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8" name="Ellipszis 8"/>
              <p:cNvSpPr>
                <a:spLocks noChangeArrowheads="1"/>
              </p:cNvSpPr>
              <p:nvPr/>
            </p:nvSpPr>
            <p:spPr bwMode="auto">
              <a:xfrm>
                <a:off x="21796" y="12971"/>
                <a:ext cx="540" cy="54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10" name="Ellipszis 10"/>
              <p:cNvSpPr>
                <a:spLocks noChangeArrowheads="1"/>
              </p:cNvSpPr>
              <p:nvPr/>
            </p:nvSpPr>
            <p:spPr bwMode="auto">
              <a:xfrm>
                <a:off x="23816" y="14672"/>
                <a:ext cx="540" cy="54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13" name="Ellipszis 13"/>
              <p:cNvSpPr>
                <a:spLocks noChangeArrowheads="1"/>
              </p:cNvSpPr>
              <p:nvPr/>
            </p:nvSpPr>
            <p:spPr bwMode="auto">
              <a:xfrm>
                <a:off x="25624" y="15629"/>
                <a:ext cx="540" cy="54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14" name="Ellipszis 14"/>
              <p:cNvSpPr>
                <a:spLocks noChangeArrowheads="1"/>
              </p:cNvSpPr>
              <p:nvPr/>
            </p:nvSpPr>
            <p:spPr bwMode="auto">
              <a:xfrm>
                <a:off x="27325" y="13397"/>
                <a:ext cx="540" cy="54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16" name="Ellipszis 16"/>
              <p:cNvSpPr>
                <a:spLocks noChangeArrowheads="1"/>
              </p:cNvSpPr>
              <p:nvPr/>
            </p:nvSpPr>
            <p:spPr bwMode="auto">
              <a:xfrm>
                <a:off x="29876" y="22541"/>
                <a:ext cx="540" cy="54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17" name="Ellipszis 17"/>
              <p:cNvSpPr>
                <a:spLocks noChangeArrowheads="1"/>
              </p:cNvSpPr>
              <p:nvPr/>
            </p:nvSpPr>
            <p:spPr bwMode="auto">
              <a:xfrm>
                <a:off x="27655" y="21506"/>
                <a:ext cx="540" cy="54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19" name="Ellipszis 19"/>
              <p:cNvSpPr>
                <a:spLocks noChangeArrowheads="1"/>
              </p:cNvSpPr>
              <p:nvPr/>
            </p:nvSpPr>
            <p:spPr bwMode="auto">
              <a:xfrm>
                <a:off x="31366" y="19351"/>
                <a:ext cx="540" cy="54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20" name="Ellipszis 20"/>
              <p:cNvSpPr>
                <a:spLocks noChangeArrowheads="1"/>
              </p:cNvSpPr>
              <p:nvPr/>
            </p:nvSpPr>
            <p:spPr bwMode="auto">
              <a:xfrm>
                <a:off x="23079" y="15672"/>
                <a:ext cx="540" cy="54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</p:grpSp>
        <p:sp>
          <p:nvSpPr>
            <p:cNvPr id="5" name="Szövegdoboz 5"/>
            <p:cNvSpPr txBox="1">
              <a:spLocks noChangeArrowheads="1"/>
            </p:cNvSpPr>
            <p:nvPr/>
          </p:nvSpPr>
          <p:spPr bwMode="auto">
            <a:xfrm>
              <a:off x="34480" y="12255"/>
              <a:ext cx="6160" cy="26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China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3" name="Szövegdoboz 1033"/>
            <p:cNvSpPr txBox="1">
              <a:spLocks noChangeArrowheads="1"/>
            </p:cNvSpPr>
            <p:nvPr/>
          </p:nvSpPr>
          <p:spPr bwMode="auto">
            <a:xfrm>
              <a:off x="22987" y="6858"/>
              <a:ext cx="6159" cy="26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Poland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4" name="Szövegdoboz 1034"/>
            <p:cNvSpPr txBox="1">
              <a:spLocks noChangeArrowheads="1"/>
            </p:cNvSpPr>
            <p:nvPr/>
          </p:nvSpPr>
          <p:spPr bwMode="auto">
            <a:xfrm>
              <a:off x="16891" y="6604"/>
              <a:ext cx="6159" cy="26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Estonia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5" name="Szövegdoboz 1035"/>
            <p:cNvSpPr txBox="1">
              <a:spLocks noChangeArrowheads="1"/>
            </p:cNvSpPr>
            <p:nvPr/>
          </p:nvSpPr>
          <p:spPr bwMode="auto">
            <a:xfrm>
              <a:off x="21082" y="13017"/>
              <a:ext cx="6159" cy="26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Romania</a:t>
              </a:r>
              <a:endPara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6" name="Szövegdoboz 1036"/>
            <p:cNvSpPr txBox="1">
              <a:spLocks noChangeArrowheads="1"/>
            </p:cNvSpPr>
            <p:nvPr/>
          </p:nvSpPr>
          <p:spPr bwMode="auto">
            <a:xfrm>
              <a:off x="23876" y="13906"/>
              <a:ext cx="7048" cy="26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Macedonia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7" name="Szövegdoboz 1037"/>
            <p:cNvSpPr txBox="1">
              <a:spLocks noChangeArrowheads="1"/>
            </p:cNvSpPr>
            <p:nvPr/>
          </p:nvSpPr>
          <p:spPr bwMode="auto">
            <a:xfrm>
              <a:off x="27241" y="12890"/>
              <a:ext cx="6160" cy="26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Georgia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8" name="Szövegdoboz 1038"/>
            <p:cNvSpPr txBox="1">
              <a:spLocks noChangeArrowheads="1"/>
            </p:cNvSpPr>
            <p:nvPr/>
          </p:nvSpPr>
          <p:spPr bwMode="auto">
            <a:xfrm>
              <a:off x="25833" y="15072"/>
              <a:ext cx="6160" cy="26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Ukraine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9" name="Szövegdoboz 1039"/>
            <p:cNvSpPr txBox="1">
              <a:spLocks noChangeArrowheads="1"/>
            </p:cNvSpPr>
            <p:nvPr/>
          </p:nvSpPr>
          <p:spPr bwMode="auto">
            <a:xfrm>
              <a:off x="22890" y="15757"/>
              <a:ext cx="6160" cy="21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Moldova</a:t>
              </a:r>
              <a:endPara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0" name="Szövegdoboz 1040"/>
            <p:cNvSpPr txBox="1">
              <a:spLocks noChangeArrowheads="1"/>
            </p:cNvSpPr>
            <p:nvPr/>
          </p:nvSpPr>
          <p:spPr bwMode="auto">
            <a:xfrm>
              <a:off x="27432" y="20574"/>
              <a:ext cx="6159" cy="2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Hungary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1" name="Szövegdoboz 1041"/>
            <p:cNvSpPr txBox="1">
              <a:spLocks noChangeArrowheads="1"/>
            </p:cNvSpPr>
            <p:nvPr/>
          </p:nvSpPr>
          <p:spPr bwMode="auto">
            <a:xfrm>
              <a:off x="29058" y="22536"/>
              <a:ext cx="6159" cy="26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Russia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2" name="Szövegdoboz 1042"/>
            <p:cNvSpPr txBox="1">
              <a:spLocks noChangeArrowheads="1"/>
            </p:cNvSpPr>
            <p:nvPr/>
          </p:nvSpPr>
          <p:spPr bwMode="auto">
            <a:xfrm>
              <a:off x="30924" y="19367"/>
              <a:ext cx="7430" cy="26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sz="11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Kazakhstan</a:t>
              </a:r>
              <a:endPara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29" name="Ellipszis 20"/>
          <p:cNvSpPr>
            <a:spLocks noChangeArrowheads="1"/>
          </p:cNvSpPr>
          <p:nvPr/>
        </p:nvSpPr>
        <p:spPr bwMode="auto">
          <a:xfrm>
            <a:off x="2987824" y="1965146"/>
            <a:ext cx="74261" cy="7426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200"/>
          </a:p>
        </p:txBody>
      </p:sp>
      <p:sp>
        <p:nvSpPr>
          <p:cNvPr id="30" name="Szövegdoboz 1035"/>
          <p:cNvSpPr txBox="1">
            <a:spLocks noChangeArrowheads="1"/>
          </p:cNvSpPr>
          <p:nvPr/>
        </p:nvSpPr>
        <p:spPr bwMode="auto">
          <a:xfrm>
            <a:off x="3020744" y="1937419"/>
            <a:ext cx="1098036" cy="361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hu-HU" sz="11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Czech</a:t>
            </a:r>
            <a:r>
              <a:rPr kumimoji="0" lang="hu-H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</a:t>
            </a:r>
            <a:r>
              <a:rPr kumimoji="0" lang="hu-HU" sz="11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Republic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813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23479"/>
            <a:ext cx="8229600" cy="792088"/>
          </a:xfrm>
        </p:spPr>
        <p:txBody>
          <a:bodyPr>
            <a:normAutofit/>
          </a:bodyPr>
          <a:lstStyle/>
          <a:p>
            <a:r>
              <a:rPr lang="hu-HU" sz="3200" b="1" dirty="0" smtClean="0"/>
              <a:t>Patronalism of Rule</a:t>
            </a:r>
            <a:endParaRPr lang="hu-HU" sz="3200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644008" y="1491629"/>
          <a:ext cx="4392488" cy="2952329"/>
        </p:xfrm>
        <a:graphic>
          <a:graphicData uri="http://schemas.openxmlformats.org/drawingml/2006/table">
            <a:tbl>
              <a:tblPr/>
              <a:tblGrid>
                <a:gridCol w="1103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31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31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31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5562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8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4F81B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The ruling elite…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52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is organized along patron-client relationships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is within the formal institutional setting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extends beyond the formal institutional setting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56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>
                          <a:latin typeface="Calibri"/>
                          <a:ea typeface="Calibri"/>
                          <a:cs typeface="Times New Roman"/>
                        </a:rPr>
                        <a:t>Non-patronal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798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>
                          <a:latin typeface="Calibri"/>
                          <a:ea typeface="Calibri"/>
                          <a:cs typeface="Times New Roman"/>
                        </a:rPr>
                        <a:t>Bureaucratic patronal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798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>
                          <a:latin typeface="Calibri"/>
                          <a:ea typeface="Calibri"/>
                          <a:cs typeface="Times New Roman"/>
                        </a:rPr>
                        <a:t>Informal patronal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261" name="Group 25"/>
          <p:cNvGrpSpPr>
            <a:grpSpLocks/>
          </p:cNvGrpSpPr>
          <p:nvPr/>
        </p:nvGrpSpPr>
        <p:grpSpPr bwMode="auto">
          <a:xfrm>
            <a:off x="323528" y="924706"/>
            <a:ext cx="4194370" cy="3348378"/>
            <a:chOff x="9561" y="4115"/>
            <a:chExt cx="39388" cy="34119"/>
          </a:xfrm>
        </p:grpSpPr>
        <p:grpSp>
          <p:nvGrpSpPr>
            <p:cNvPr id="262" name="Group 4"/>
            <p:cNvGrpSpPr>
              <a:grpSpLocks/>
            </p:cNvGrpSpPr>
            <p:nvPr/>
          </p:nvGrpSpPr>
          <p:grpSpPr bwMode="auto">
            <a:xfrm>
              <a:off x="9561" y="4115"/>
              <a:ext cx="39388" cy="34119"/>
              <a:chOff x="9561" y="4115"/>
              <a:chExt cx="39388" cy="34119"/>
            </a:xfrm>
          </p:grpSpPr>
          <p:grpSp>
            <p:nvGrpSpPr>
              <p:cNvPr id="263" name="Group 28"/>
              <p:cNvGrpSpPr>
                <a:grpSpLocks/>
              </p:cNvGrpSpPr>
              <p:nvPr/>
            </p:nvGrpSpPr>
            <p:grpSpPr bwMode="auto">
              <a:xfrm>
                <a:off x="9561" y="11000"/>
                <a:ext cx="39388" cy="27234"/>
                <a:chOff x="9561" y="11000"/>
                <a:chExt cx="39388" cy="27234"/>
              </a:xfrm>
            </p:grpSpPr>
            <p:pic>
              <p:nvPicPr>
                <p:cNvPr id="264" name="Tartalom helye 4"/>
                <p:cNvPicPr>
                  <a:picLocks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9561" y="11000"/>
                  <a:ext cx="39388" cy="27234"/>
                </a:xfrm>
                <a:prstGeom prst="rect">
                  <a:avLst/>
                </a:prstGeom>
                <a:noFill/>
              </p:spPr>
            </p:pic>
            <p:sp>
              <p:nvSpPr>
                <p:cNvPr id="265" name="Szabadkézi sokszög 8"/>
                <p:cNvSpPr>
                  <a:spLocks/>
                </p:cNvSpPr>
                <p:nvPr/>
              </p:nvSpPr>
              <p:spPr bwMode="auto">
                <a:xfrm flipV="1">
                  <a:off x="21242" y="15028"/>
                  <a:ext cx="12662" cy="7809"/>
                </a:xfrm>
                <a:custGeom>
                  <a:avLst/>
                  <a:gdLst>
                    <a:gd name="T0" fmla="*/ 0 w 1839817"/>
                    <a:gd name="T1" fmla="*/ 0 h 605928"/>
                    <a:gd name="T2" fmla="*/ 5534 w 1839817"/>
                    <a:gd name="T3" fmla="*/ 3107 h 605928"/>
                    <a:gd name="T4" fmla="*/ 9832 w 1839817"/>
                    <a:gd name="T5" fmla="*/ 9494 h 605928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839817" h="605928">
                      <a:moveTo>
                        <a:pt x="0" y="0"/>
                      </a:moveTo>
                      <a:cubicBezTo>
                        <a:pt x="364475" y="48658"/>
                        <a:pt x="728950" y="97316"/>
                        <a:pt x="1035586" y="198304"/>
                      </a:cubicBezTo>
                      <a:cubicBezTo>
                        <a:pt x="1342222" y="299292"/>
                        <a:pt x="1839817" y="605928"/>
                        <a:pt x="1839817" y="605928"/>
                      </a:cubicBezTo>
                    </a:path>
                  </a:pathLst>
                </a:custGeom>
                <a:noFill/>
                <a:ln w="25400">
                  <a:solidFill>
                    <a:srgbClr val="1F497D"/>
                  </a:solidFill>
                  <a:prstDash val="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800"/>
                </a:p>
              </p:txBody>
            </p:sp>
            <p:sp>
              <p:nvSpPr>
                <p:cNvPr id="3102" name="Szövegdoboz 37"/>
                <p:cNvSpPr txBox="1">
                  <a:spLocks noChangeArrowheads="1"/>
                </p:cNvSpPr>
                <p:nvPr/>
              </p:nvSpPr>
              <p:spPr bwMode="auto">
                <a:xfrm>
                  <a:off x="20522" y="16466"/>
                  <a:ext cx="10801" cy="509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1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Calibri" pitchFamily="34" charset="0"/>
                      <a:ea typeface="SimSun"/>
                      <a:cs typeface="Times New Roman" pitchFamily="18" charset="0"/>
                    </a:rPr>
                    <a:t>Non-patronal</a:t>
                  </a:r>
                  <a:endParaRPr kumimoji="0" lang="en-US" sz="2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3101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24842" y="23431"/>
                  <a:ext cx="8809" cy="696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1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Calibri" pitchFamily="34" charset="0"/>
                      <a:ea typeface="SimSun"/>
                      <a:cs typeface="Times New Roman" pitchFamily="18" charset="0"/>
                    </a:rPr>
                    <a:t>Informal patronal</a:t>
                  </a:r>
                  <a:endParaRPr kumimoji="0" lang="en-US" sz="2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</p:grpSp>
          <p:sp>
            <p:nvSpPr>
              <p:cNvPr id="268" name="Szövegdoboz 11"/>
              <p:cNvSpPr txBox="1">
                <a:spLocks noChangeArrowheads="1"/>
              </p:cNvSpPr>
              <p:nvPr/>
            </p:nvSpPr>
            <p:spPr bwMode="auto">
              <a:xfrm>
                <a:off x="14041" y="4115"/>
                <a:ext cx="32404" cy="36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</p:grpSp>
        <p:sp>
          <p:nvSpPr>
            <p:cNvPr id="269" name="Szabadkézi sokszög 3"/>
            <p:cNvSpPr>
              <a:spLocks/>
            </p:cNvSpPr>
            <p:nvPr/>
          </p:nvSpPr>
          <p:spPr bwMode="auto">
            <a:xfrm flipH="1">
              <a:off x="29825" y="19270"/>
              <a:ext cx="4378" cy="7167"/>
            </a:xfrm>
            <a:custGeom>
              <a:avLst/>
              <a:gdLst>
                <a:gd name="T0" fmla="*/ 0 w 662940"/>
                <a:gd name="T1" fmla="*/ 4515 h 1028700"/>
                <a:gd name="T2" fmla="*/ 1599 w 662940"/>
                <a:gd name="T3" fmla="*/ 2258 h 1028700"/>
                <a:gd name="T4" fmla="*/ 2378 w 662940"/>
                <a:gd name="T5" fmla="*/ 0 h 10287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62940" h="1028700">
                  <a:moveTo>
                    <a:pt x="0" y="1028700"/>
                  </a:moveTo>
                  <a:cubicBezTo>
                    <a:pt x="167640" y="857250"/>
                    <a:pt x="335280" y="685800"/>
                    <a:pt x="445770" y="514350"/>
                  </a:cubicBezTo>
                  <a:cubicBezTo>
                    <a:pt x="556260" y="342900"/>
                    <a:pt x="643890" y="93345"/>
                    <a:pt x="662940" y="0"/>
                  </a:cubicBezTo>
                </a:path>
              </a:pathLst>
            </a:custGeom>
            <a:noFill/>
            <a:ln w="25400">
              <a:solidFill>
                <a:srgbClr val="1F497D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2800"/>
            </a:p>
          </p:txBody>
        </p:sp>
        <p:sp>
          <p:nvSpPr>
            <p:cNvPr id="3096" name="Text Box 24"/>
            <p:cNvSpPr txBox="1">
              <a:spLocks noChangeArrowheads="1"/>
            </p:cNvSpPr>
            <p:nvPr/>
          </p:nvSpPr>
          <p:spPr bwMode="auto">
            <a:xfrm>
              <a:off x="30703" y="17070"/>
              <a:ext cx="10848" cy="56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ea typeface="SimSun"/>
                  <a:cs typeface="Times New Roman" pitchFamily="18" charset="0"/>
                </a:rPr>
                <a:t>Bureaucratic patronal</a:t>
              </a:r>
              <a:endPara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3105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5" name="Rectangle 43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9" name="Rectangle 47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9974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23479"/>
            <a:ext cx="8229600" cy="792088"/>
          </a:xfrm>
        </p:spPr>
        <p:txBody>
          <a:bodyPr>
            <a:normAutofit/>
          </a:bodyPr>
          <a:lstStyle/>
          <a:p>
            <a:r>
              <a:rPr lang="hu-HU" sz="3200" b="1" dirty="0" smtClean="0"/>
              <a:t>Formality of institutions</a:t>
            </a:r>
            <a:endParaRPr lang="hu-HU" sz="3200" b="1" dirty="0"/>
          </a:p>
        </p:txBody>
      </p:sp>
      <p:sp>
        <p:nvSpPr>
          <p:cNvPr id="3105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5" name="Rectangle 43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9" name="Rectangle 47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7" name="Csoportba foglalás 23"/>
          <p:cNvGrpSpPr>
            <a:grpSpLocks/>
          </p:cNvGrpSpPr>
          <p:nvPr/>
        </p:nvGrpSpPr>
        <p:grpSpPr bwMode="auto">
          <a:xfrm>
            <a:off x="470508" y="1707654"/>
            <a:ext cx="4029484" cy="2566635"/>
            <a:chOff x="9558" y="10997"/>
            <a:chExt cx="39377" cy="27229"/>
          </a:xfrm>
        </p:grpSpPr>
        <p:grpSp>
          <p:nvGrpSpPr>
            <p:cNvPr id="8" name="Csoportba foglalás 24"/>
            <p:cNvGrpSpPr>
              <a:grpSpLocks/>
            </p:cNvGrpSpPr>
            <p:nvPr/>
          </p:nvGrpSpPr>
          <p:grpSpPr bwMode="auto">
            <a:xfrm>
              <a:off x="9558" y="10997"/>
              <a:ext cx="39377" cy="27229"/>
              <a:chOff x="9558" y="10997"/>
              <a:chExt cx="39377" cy="27229"/>
            </a:xfrm>
          </p:grpSpPr>
          <p:grpSp>
            <p:nvGrpSpPr>
              <p:cNvPr id="13" name="Csoportba foglalás 25"/>
              <p:cNvGrpSpPr>
                <a:grpSpLocks/>
              </p:cNvGrpSpPr>
              <p:nvPr/>
            </p:nvGrpSpPr>
            <p:grpSpPr bwMode="auto">
              <a:xfrm>
                <a:off x="9558" y="10997"/>
                <a:ext cx="39377" cy="27229"/>
                <a:chOff x="9558" y="10997"/>
                <a:chExt cx="39377" cy="27229"/>
              </a:xfrm>
            </p:grpSpPr>
            <p:pic>
              <p:nvPicPr>
                <p:cNvPr id="17" name="Tartalom helye 4"/>
                <p:cNvPicPr>
                  <a:picLocks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9558" y="10997"/>
                  <a:ext cx="39377" cy="27229"/>
                </a:xfrm>
                <a:prstGeom prst="rect">
                  <a:avLst/>
                </a:prstGeom>
                <a:noFill/>
              </p:spPr>
            </p:pic>
            <p:sp>
              <p:nvSpPr>
                <p:cNvPr id="28" name="Szabadkézi sokszög 28"/>
                <p:cNvSpPr>
                  <a:spLocks/>
                </p:cNvSpPr>
                <p:nvPr/>
              </p:nvSpPr>
              <p:spPr bwMode="auto">
                <a:xfrm rot="21085922" flipV="1">
                  <a:off x="20998" y="18401"/>
                  <a:ext cx="16949" cy="2736"/>
                </a:xfrm>
                <a:custGeom>
                  <a:avLst/>
                  <a:gdLst>
                    <a:gd name="T0" fmla="*/ 0 w 1872868"/>
                    <a:gd name="T1" fmla="*/ 26046 h 231447"/>
                    <a:gd name="T2" fmla="*/ 797600 w 1872868"/>
                    <a:gd name="T3" fmla="*/ 273479 h 231447"/>
                    <a:gd name="T4" fmla="*/ 1694900 w 1872868"/>
                    <a:gd name="T5" fmla="*/ 0 h 231447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872868" h="231447">
                      <a:moveTo>
                        <a:pt x="0" y="22034"/>
                      </a:moveTo>
                      <a:cubicBezTo>
                        <a:pt x="284602" y="128530"/>
                        <a:pt x="569205" y="235027"/>
                        <a:pt x="881350" y="231355"/>
                      </a:cubicBezTo>
                      <a:cubicBezTo>
                        <a:pt x="1193495" y="227683"/>
                        <a:pt x="1698434" y="86299"/>
                        <a:pt x="1872868" y="0"/>
                      </a:cubicBezTo>
                    </a:path>
                  </a:pathLst>
                </a:custGeom>
                <a:noFill/>
                <a:ln w="25400">
                  <a:solidFill>
                    <a:srgbClr val="1F497D"/>
                  </a:solidFill>
                  <a:prstDash val="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/>
                </a:p>
              </p:txBody>
            </p:sp>
            <p:sp>
              <p:nvSpPr>
                <p:cNvPr id="29" name="Szabadkézi sokszög 29"/>
                <p:cNvSpPr>
                  <a:spLocks/>
                </p:cNvSpPr>
                <p:nvPr/>
              </p:nvSpPr>
              <p:spPr bwMode="auto">
                <a:xfrm flipV="1">
                  <a:off x="25202" y="27384"/>
                  <a:ext cx="7852" cy="468"/>
                </a:xfrm>
                <a:custGeom>
                  <a:avLst/>
                  <a:gdLst>
                    <a:gd name="T0" fmla="*/ 0 w 947451"/>
                    <a:gd name="T1" fmla="*/ 0 h 99207"/>
                    <a:gd name="T2" fmla="*/ 374306 w 947451"/>
                    <a:gd name="T3" fmla="*/ 46820 h 99207"/>
                    <a:gd name="T4" fmla="*/ 785130 w 947451"/>
                    <a:gd name="T5" fmla="*/ 5202 h 99207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947451" h="99207">
                      <a:moveTo>
                        <a:pt x="0" y="0"/>
                      </a:moveTo>
                      <a:cubicBezTo>
                        <a:pt x="146892" y="48658"/>
                        <a:pt x="293784" y="97316"/>
                        <a:pt x="451692" y="99152"/>
                      </a:cubicBezTo>
                      <a:cubicBezTo>
                        <a:pt x="609600" y="100988"/>
                        <a:pt x="866661" y="56921"/>
                        <a:pt x="947451" y="11017"/>
                      </a:cubicBezTo>
                    </a:path>
                  </a:pathLst>
                </a:custGeom>
                <a:noFill/>
                <a:ln w="19050">
                  <a:solidFill>
                    <a:srgbClr val="1F497D"/>
                  </a:solidFill>
                  <a:prstDash val="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/>
                </a:p>
              </p:txBody>
            </p:sp>
            <p:sp>
              <p:nvSpPr>
                <p:cNvPr id="33801" name="Szövegdoboz 56"/>
                <p:cNvSpPr txBox="1">
                  <a:spLocks noChangeArrowheads="1"/>
                </p:cNvSpPr>
                <p:nvPr/>
              </p:nvSpPr>
              <p:spPr bwMode="auto">
                <a:xfrm>
                  <a:off x="25308" y="27494"/>
                  <a:ext cx="7923" cy="293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200" b="1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Calibri" pitchFamily="34" charset="0"/>
                      <a:ea typeface="SimSun"/>
                      <a:cs typeface="Times New Roman" pitchFamily="18" charset="0"/>
                    </a:rPr>
                    <a:t>Informal</a:t>
                  </a:r>
                  <a:endParaRPr kumimoji="0" lang="en-US" sz="3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</p:grpSp>
          <p:sp>
            <p:nvSpPr>
              <p:cNvPr id="33799" name="Szövegdoboz 52"/>
              <p:cNvSpPr txBox="1">
                <a:spLocks noChangeArrowheads="1"/>
              </p:cNvSpPr>
              <p:nvPr/>
            </p:nvSpPr>
            <p:spPr bwMode="auto">
              <a:xfrm>
                <a:off x="25307" y="20806"/>
                <a:ext cx="10083" cy="29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  <a:ea typeface="SimSun"/>
                    <a:cs typeface="Times New Roman" pitchFamily="18" charset="0"/>
                  </a:rPr>
                  <a:t>Semi-formal</a:t>
                </a:r>
                <a:endParaRPr kumimoji="0" lang="en-US" sz="3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sp>
          <p:nvSpPr>
            <p:cNvPr id="33797" name="Szövegdoboz 50"/>
            <p:cNvSpPr txBox="1">
              <a:spLocks noChangeArrowheads="1"/>
            </p:cNvSpPr>
            <p:nvPr/>
          </p:nvSpPr>
          <p:spPr bwMode="auto">
            <a:xfrm>
              <a:off x="24677" y="15209"/>
              <a:ext cx="10798" cy="29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ea typeface="SimSun"/>
                  <a:cs typeface="Times New Roman" pitchFamily="18" charset="0"/>
                </a:rPr>
                <a:t>Formal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23" name="Rectangle 31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37" name="Table 36"/>
          <p:cNvGraphicFramePr>
            <a:graphicFrameLocks noGrp="1"/>
          </p:cNvGraphicFramePr>
          <p:nvPr/>
        </p:nvGraphicFramePr>
        <p:xfrm>
          <a:off x="4644008" y="1707654"/>
          <a:ext cx="4392489" cy="2664296"/>
        </p:xfrm>
        <a:graphic>
          <a:graphicData uri="http://schemas.openxmlformats.org/drawingml/2006/table">
            <a:tbl>
              <a:tblPr/>
              <a:tblGrid>
                <a:gridCol w="11521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70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33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56907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8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4F81B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Dominant political and economic institutions are…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3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Formal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Informal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35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>
                          <a:latin typeface="Calibri"/>
                          <a:ea typeface="Calibri"/>
                          <a:cs typeface="Times New Roman"/>
                        </a:rPr>
                        <a:t>Formal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027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>
                          <a:latin typeface="Calibri"/>
                          <a:ea typeface="Calibri"/>
                          <a:cs typeface="Times New Roman"/>
                        </a:rPr>
                        <a:t>Semi-formal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011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>
                          <a:latin typeface="Calibri"/>
                          <a:ea typeface="Calibri"/>
                          <a:cs typeface="Times New Roman"/>
                        </a:rPr>
                        <a:t>Informal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5552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23478"/>
            <a:ext cx="8229600" cy="936103"/>
          </a:xfrm>
        </p:spPr>
        <p:txBody>
          <a:bodyPr>
            <a:normAutofit/>
          </a:bodyPr>
          <a:lstStyle/>
          <a:p>
            <a:r>
              <a:rPr lang="hu-HU" sz="3200" b="1" dirty="0" smtClean="0"/>
              <a:t>Plurality of power networks / legitimacy</a:t>
            </a:r>
            <a:endParaRPr lang="hu-HU" sz="3200" b="1" dirty="0"/>
          </a:p>
        </p:txBody>
      </p:sp>
      <p:sp>
        <p:nvSpPr>
          <p:cNvPr id="3105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5" name="Rectangle 43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9" name="Rectangle 47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23" name="Rectangle 31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253" name="Csoportba foglalás 253"/>
          <p:cNvGrpSpPr>
            <a:grpSpLocks/>
          </p:cNvGrpSpPr>
          <p:nvPr/>
        </p:nvGrpSpPr>
        <p:grpSpPr bwMode="auto">
          <a:xfrm>
            <a:off x="271618" y="1932863"/>
            <a:ext cx="4236018" cy="2697162"/>
            <a:chOff x="9558" y="10997"/>
            <a:chExt cx="39377" cy="27229"/>
          </a:xfrm>
        </p:grpSpPr>
        <p:pic>
          <p:nvPicPr>
            <p:cNvPr id="254" name="Tartalom helye 4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9558" y="10997"/>
              <a:ext cx="39377" cy="27229"/>
            </a:xfrm>
            <a:prstGeom prst="rect">
              <a:avLst/>
            </a:prstGeom>
            <a:noFill/>
          </p:spPr>
        </p:pic>
        <p:sp>
          <p:nvSpPr>
            <p:cNvPr id="255" name="Szabadkézi sokszög 255"/>
            <p:cNvSpPr>
              <a:spLocks/>
            </p:cNvSpPr>
            <p:nvPr/>
          </p:nvSpPr>
          <p:spPr bwMode="auto">
            <a:xfrm>
              <a:off x="25917" y="14916"/>
              <a:ext cx="1440" cy="14401"/>
            </a:xfrm>
            <a:custGeom>
              <a:avLst/>
              <a:gdLst>
                <a:gd name="T0" fmla="*/ 0 w 662940"/>
                <a:gd name="T1" fmla="*/ 1440160 h 1028700"/>
                <a:gd name="T2" fmla="*/ 96838 w 662940"/>
                <a:gd name="T3" fmla="*/ 720080 h 1028700"/>
                <a:gd name="T4" fmla="*/ 144016 w 662940"/>
                <a:gd name="T5" fmla="*/ 0 h 10287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62940" h="1028700">
                  <a:moveTo>
                    <a:pt x="0" y="1028700"/>
                  </a:moveTo>
                  <a:cubicBezTo>
                    <a:pt x="167640" y="857250"/>
                    <a:pt x="335280" y="685800"/>
                    <a:pt x="445770" y="514350"/>
                  </a:cubicBezTo>
                  <a:cubicBezTo>
                    <a:pt x="556260" y="342900"/>
                    <a:pt x="643890" y="93345"/>
                    <a:pt x="662940" y="0"/>
                  </a:cubicBezTo>
                </a:path>
              </a:pathLst>
            </a:custGeom>
            <a:noFill/>
            <a:ln w="25400">
              <a:solidFill>
                <a:srgbClr val="1F497D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2800"/>
            </a:p>
          </p:txBody>
        </p:sp>
        <p:sp>
          <p:nvSpPr>
            <p:cNvPr id="256" name="Szövegdoboz 20"/>
            <p:cNvSpPr txBox="1">
              <a:spLocks noChangeArrowheads="1"/>
            </p:cNvSpPr>
            <p:nvPr/>
          </p:nvSpPr>
          <p:spPr bwMode="auto">
            <a:xfrm>
              <a:off x="17404" y="15266"/>
              <a:ext cx="10710" cy="7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hu-HU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Multi-pyramid power network / Legal-rational legitimacy</a:t>
              </a:r>
              <a:endPara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57" name="Szövegdoboz 22"/>
            <p:cNvSpPr txBox="1">
              <a:spLocks noChangeArrowheads="1"/>
            </p:cNvSpPr>
            <p:nvPr/>
          </p:nvSpPr>
          <p:spPr bwMode="auto">
            <a:xfrm>
              <a:off x="27444" y="16446"/>
              <a:ext cx="10799" cy="94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hu-HU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Single-pyramid power network / </a:t>
              </a:r>
              <a:r>
                <a:rPr kumimoji="0" lang="hu-HU" sz="1100" b="1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Substantive-rational</a:t>
              </a:r>
              <a:r>
                <a:rPr kumimoji="0" lang="hu-HU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 legitimacy</a:t>
              </a:r>
              <a:endPara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graphicFrame>
        <p:nvGraphicFramePr>
          <p:cNvPr id="57" name="Table 56"/>
          <p:cNvGraphicFramePr>
            <a:graphicFrameLocks noGrp="1"/>
          </p:cNvGraphicFramePr>
          <p:nvPr/>
        </p:nvGraphicFramePr>
        <p:xfrm>
          <a:off x="4644008" y="1995686"/>
          <a:ext cx="4320480" cy="2664297"/>
        </p:xfrm>
        <a:graphic>
          <a:graphicData uri="http://schemas.openxmlformats.org/drawingml/2006/table">
            <a:tbl>
              <a:tblPr/>
              <a:tblGrid>
                <a:gridCol w="1419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14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8809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8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Presence of opposition elite with winning chances and/or influence on governance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809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>
                          <a:latin typeface="Calibri"/>
                          <a:ea typeface="Calibri"/>
                          <a:cs typeface="Times New Roman"/>
                        </a:rPr>
                        <a:t>Multi-pyramid power network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809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>
                          <a:latin typeface="Calibri"/>
                          <a:ea typeface="Calibri"/>
                          <a:cs typeface="Times New Roman"/>
                        </a:rPr>
                        <a:t>Single-pyramid power network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3966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2954</TotalTime>
  <Words>1288</Words>
  <Application>Microsoft Office PowerPoint</Application>
  <PresentationFormat>Diavetítés a képernyőre (16:9 oldalarány)</PresentationFormat>
  <Paragraphs>509</Paragraphs>
  <Slides>29</Slides>
  <Notes>25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29</vt:i4>
      </vt:variant>
    </vt:vector>
  </HeadingPairs>
  <TitlesOfParts>
    <vt:vector size="35" baseType="lpstr">
      <vt:lpstr>SimSun</vt:lpstr>
      <vt:lpstr>Arial</vt:lpstr>
      <vt:lpstr>Calibri</vt:lpstr>
      <vt:lpstr>Times New Roman</vt:lpstr>
      <vt:lpstr>Wingdings</vt:lpstr>
      <vt:lpstr>Office-téma</vt:lpstr>
      <vt:lpstr>A Typology of Post-Communist Regimes</vt:lpstr>
      <vt:lpstr>The Democracy—Dictatorship Axis</vt:lpstr>
      <vt:lpstr>Proliferation of political regime categories</vt:lpstr>
      <vt:lpstr>PowerPoint-bemutató</vt:lpstr>
      <vt:lpstr>Problems with mainstream hybridology</vt:lpstr>
      <vt:lpstr>Interpretative Framework of Post-Communist Regimes (combining the political, economic and sociological dimensions)</vt:lpstr>
      <vt:lpstr>Patronalism of Rule</vt:lpstr>
      <vt:lpstr>Formality of institutions</vt:lpstr>
      <vt:lpstr>Plurality of power networks / legitimacy</vt:lpstr>
      <vt:lpstr>Ruling party’s members</vt:lpstr>
      <vt:lpstr>Ruling party’s function</vt:lpstr>
      <vt:lpstr>Dominant economic mechanism / dominant form of property </vt:lpstr>
      <vt:lpstr>Corruption</vt:lpstr>
      <vt:lpstr>Ideology</vt:lpstr>
      <vt:lpstr>Autonomy of civil society</vt:lpstr>
      <vt:lpstr>PowerPoint-bemutató</vt:lpstr>
      <vt:lpstr>Estonia</vt:lpstr>
      <vt:lpstr>Romania</vt:lpstr>
      <vt:lpstr>Kazakhstan</vt:lpstr>
      <vt:lpstr>China</vt:lpstr>
      <vt:lpstr>Poland</vt:lpstr>
      <vt:lpstr>Hungary</vt:lpstr>
      <vt:lpstr>Czech Republic</vt:lpstr>
      <vt:lpstr>Russia</vt:lpstr>
      <vt:lpstr>Ideal type regime cycles from different levels of autocratic change</vt:lpstr>
      <vt:lpstr>Ukraine</vt:lpstr>
      <vt:lpstr>PowerPoint-bemutató</vt:lpstr>
      <vt:lpstr>Republic of Moldova</vt:lpstr>
      <vt:lpstr>Georgia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Magyar Bálint</dc:creator>
  <cp:lastModifiedBy>Balint</cp:lastModifiedBy>
  <cp:revision>558</cp:revision>
  <dcterms:created xsi:type="dcterms:W3CDTF">2017-05-01T09:52:15Z</dcterms:created>
  <dcterms:modified xsi:type="dcterms:W3CDTF">2020-01-16T13:54:55Z</dcterms:modified>
</cp:coreProperties>
</file>