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68" r:id="rId3"/>
    <p:sldId id="269" r:id="rId4"/>
    <p:sldId id="256" r:id="rId5"/>
    <p:sldId id="263" r:id="rId6"/>
    <p:sldId id="259" r:id="rId7"/>
    <p:sldId id="258" r:id="rId8"/>
    <p:sldId id="266" r:id="rId9"/>
    <p:sldId id="264" r:id="rId10"/>
    <p:sldId id="261" r:id="rId11"/>
    <p:sldId id="270" r:id="rId12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85" autoAdjust="0"/>
  </p:normalViewPr>
  <p:slideViewPr>
    <p:cSldViewPr>
      <p:cViewPr>
        <p:scale>
          <a:sx n="100" d="100"/>
          <a:sy n="100" d="100"/>
        </p:scale>
        <p:origin x="-516" y="-1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047350-BDAC-43EC-8809-005CD0DFC1E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BC02A-C8B1-45F7-840B-86E89CC825A1}">
      <dgm:prSet phldrT="[Text]"/>
      <dgm:spPr/>
      <dgm:t>
        <a:bodyPr/>
        <a:lstStyle/>
        <a:p>
          <a:r>
            <a:rPr lang="hu-HU" dirty="0" smtClean="0"/>
            <a:t>F</a:t>
          </a:r>
          <a:endParaRPr lang="en-US" dirty="0"/>
        </a:p>
      </dgm:t>
    </dgm:pt>
    <dgm:pt modelId="{81F9A089-D842-4D80-B375-8703B8EA4745}" type="parTrans" cxnId="{0B750F30-6265-463B-A5F0-D5C4932011EC}">
      <dgm:prSet/>
      <dgm:spPr/>
      <dgm:t>
        <a:bodyPr/>
        <a:lstStyle/>
        <a:p>
          <a:endParaRPr lang="en-US"/>
        </a:p>
      </dgm:t>
    </dgm:pt>
    <dgm:pt modelId="{4CED6067-D523-43E6-BF8D-F207E92D9D43}" type="sibTrans" cxnId="{0B750F30-6265-463B-A5F0-D5C4932011EC}">
      <dgm:prSet/>
      <dgm:spPr/>
      <dgm:t>
        <a:bodyPr/>
        <a:lstStyle/>
        <a:p>
          <a:endParaRPr lang="en-US"/>
        </a:p>
      </dgm:t>
    </dgm:pt>
    <dgm:pt modelId="{656859FC-96C3-4FE9-9B9B-2DB198FE7D32}">
      <dgm:prSet phldrT="[Text]"/>
      <dgm:spPr/>
      <dgm:t>
        <a:bodyPr/>
        <a:lstStyle/>
        <a:p>
          <a:r>
            <a:rPr lang="hu-HU" dirty="0" smtClean="0"/>
            <a:t>T</a:t>
          </a:r>
          <a:endParaRPr lang="en-US" dirty="0"/>
        </a:p>
      </dgm:t>
    </dgm:pt>
    <dgm:pt modelId="{092D3445-7A86-4C03-9FE0-F7372A9AEA6F}" type="parTrans" cxnId="{4143D13D-FFCB-44CB-9C42-7ECA6BBEA6B9}">
      <dgm:prSet/>
      <dgm:spPr/>
      <dgm:t>
        <a:bodyPr/>
        <a:lstStyle/>
        <a:p>
          <a:endParaRPr lang="en-US" dirty="0"/>
        </a:p>
      </dgm:t>
    </dgm:pt>
    <dgm:pt modelId="{04DB3FEB-86CA-4A9F-919B-58825219E109}" type="sibTrans" cxnId="{4143D13D-FFCB-44CB-9C42-7ECA6BBEA6B9}">
      <dgm:prSet/>
      <dgm:spPr/>
      <dgm:t>
        <a:bodyPr/>
        <a:lstStyle/>
        <a:p>
          <a:endParaRPr lang="en-US"/>
        </a:p>
      </dgm:t>
    </dgm:pt>
    <dgm:pt modelId="{64F3C8DA-FA26-49B0-A399-4A7A92B5A19C}">
      <dgm:prSet phldrT="[Text]"/>
      <dgm:spPr/>
      <dgm:t>
        <a:bodyPr/>
        <a:lstStyle/>
        <a:p>
          <a:r>
            <a:rPr lang="hu-HU" dirty="0" smtClean="0"/>
            <a:t>C</a:t>
          </a:r>
          <a:endParaRPr lang="en-US" dirty="0"/>
        </a:p>
      </dgm:t>
    </dgm:pt>
    <dgm:pt modelId="{F161F0C2-7409-43B3-867B-DE740B3AAC27}" type="sibTrans" cxnId="{351DAB1D-100D-4B2E-B69E-EA6F31CDFC0E}">
      <dgm:prSet/>
      <dgm:spPr/>
      <dgm:t>
        <a:bodyPr/>
        <a:lstStyle/>
        <a:p>
          <a:endParaRPr lang="en-US"/>
        </a:p>
      </dgm:t>
    </dgm:pt>
    <dgm:pt modelId="{633F0722-D3C2-435E-A411-20DB41A0FB01}" type="parTrans" cxnId="{351DAB1D-100D-4B2E-B69E-EA6F31CDFC0E}">
      <dgm:prSet/>
      <dgm:spPr/>
      <dgm:t>
        <a:bodyPr/>
        <a:lstStyle/>
        <a:p>
          <a:endParaRPr lang="en-US" dirty="0"/>
        </a:p>
      </dgm:t>
    </dgm:pt>
    <dgm:pt modelId="{604B08DF-87B0-4196-9EBD-6B7430353599}" type="pres">
      <dgm:prSet presAssocID="{BC047350-BDAC-43EC-8809-005CD0DFC1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FEA61A5-F941-415E-AC10-C5255DAB6988}" type="pres">
      <dgm:prSet presAssocID="{0DBBC02A-C8B1-45F7-840B-86E89CC825A1}" presName="centerShape" presStyleLbl="node0" presStyleIdx="0" presStyleCnt="1" custLinFactNeighborX="0" custLinFactNeighborY="11528"/>
      <dgm:spPr/>
      <dgm:t>
        <a:bodyPr/>
        <a:lstStyle/>
        <a:p>
          <a:endParaRPr lang="hu-HU"/>
        </a:p>
      </dgm:t>
    </dgm:pt>
    <dgm:pt modelId="{831BE82D-315C-4BE9-BE48-BA03677560CD}" type="pres">
      <dgm:prSet presAssocID="{092D3445-7A86-4C03-9FE0-F7372A9AEA6F}" presName="parTrans" presStyleLbl="sibTrans2D1" presStyleIdx="0" presStyleCnt="2" custAng="10800000" custScaleX="97108" custLinFactNeighborX="-8996"/>
      <dgm:spPr/>
      <dgm:t>
        <a:bodyPr/>
        <a:lstStyle/>
        <a:p>
          <a:endParaRPr lang="hu-HU"/>
        </a:p>
      </dgm:t>
    </dgm:pt>
    <dgm:pt modelId="{97C6D304-B59F-42F7-9403-20840B7D4848}" type="pres">
      <dgm:prSet presAssocID="{092D3445-7A86-4C03-9FE0-F7372A9AEA6F}" presName="connectorText" presStyleLbl="sibTrans2D1" presStyleIdx="0" presStyleCnt="2"/>
      <dgm:spPr/>
      <dgm:t>
        <a:bodyPr/>
        <a:lstStyle/>
        <a:p>
          <a:endParaRPr lang="hu-HU"/>
        </a:p>
      </dgm:t>
    </dgm:pt>
    <dgm:pt modelId="{7DA1454C-06BD-4087-BDA6-6C3A73BCE0CE}" type="pres">
      <dgm:prSet presAssocID="{656859FC-96C3-4FE9-9B9B-2DB198FE7D3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32A2F1-86B9-46C7-BF4F-2BEB2252B163}" type="pres">
      <dgm:prSet presAssocID="{633F0722-D3C2-435E-A411-20DB41A0FB01}" presName="parTrans" presStyleLbl="sibTrans2D1" presStyleIdx="1" presStyleCnt="2" custAng="10844459"/>
      <dgm:spPr>
        <a:prstGeom prst="wave">
          <a:avLst/>
        </a:prstGeom>
      </dgm:spPr>
      <dgm:t>
        <a:bodyPr/>
        <a:lstStyle/>
        <a:p>
          <a:endParaRPr lang="hu-HU"/>
        </a:p>
      </dgm:t>
    </dgm:pt>
    <dgm:pt modelId="{5602EE02-EA9A-4F03-A5CA-28BD5C9EBB25}" type="pres">
      <dgm:prSet presAssocID="{633F0722-D3C2-435E-A411-20DB41A0FB01}" presName="connectorText" presStyleLbl="sibTrans2D1" presStyleIdx="1" presStyleCnt="2"/>
      <dgm:spPr/>
      <dgm:t>
        <a:bodyPr/>
        <a:lstStyle/>
        <a:p>
          <a:endParaRPr lang="hu-HU"/>
        </a:p>
      </dgm:t>
    </dgm:pt>
    <dgm:pt modelId="{47F783DC-3CF9-445B-8FD3-A16EA026FCBC}" type="pres">
      <dgm:prSet presAssocID="{64F3C8DA-FA26-49B0-A399-4A7A92B5A19C}" presName="node" presStyleLbl="node1" presStyleIdx="1" presStyleCnt="2" custRadScaleRad="146568" custRadScaleInc="-907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1DAB1D-100D-4B2E-B69E-EA6F31CDFC0E}" srcId="{0DBBC02A-C8B1-45F7-840B-86E89CC825A1}" destId="{64F3C8DA-FA26-49B0-A399-4A7A92B5A19C}" srcOrd="1" destOrd="0" parTransId="{633F0722-D3C2-435E-A411-20DB41A0FB01}" sibTransId="{F161F0C2-7409-43B3-867B-DE740B3AAC27}"/>
    <dgm:cxn modelId="{65712FA9-1174-43C3-9DDA-D36FA7B9A06C}" type="presOf" srcId="{633F0722-D3C2-435E-A411-20DB41A0FB01}" destId="{5602EE02-EA9A-4F03-A5CA-28BD5C9EBB25}" srcOrd="1" destOrd="0" presId="urn:microsoft.com/office/officeart/2005/8/layout/radial5"/>
    <dgm:cxn modelId="{5C1BBF13-0B31-48D8-9304-DF9A7F575D70}" type="presOf" srcId="{64F3C8DA-FA26-49B0-A399-4A7A92B5A19C}" destId="{47F783DC-3CF9-445B-8FD3-A16EA026FCBC}" srcOrd="0" destOrd="0" presId="urn:microsoft.com/office/officeart/2005/8/layout/radial5"/>
    <dgm:cxn modelId="{00E0D165-4CFD-4731-BE5F-6292E1A5140F}" type="presOf" srcId="{656859FC-96C3-4FE9-9B9B-2DB198FE7D32}" destId="{7DA1454C-06BD-4087-BDA6-6C3A73BCE0CE}" srcOrd="0" destOrd="0" presId="urn:microsoft.com/office/officeart/2005/8/layout/radial5"/>
    <dgm:cxn modelId="{5B6CAB17-C426-498A-AEE0-D1AC23C677E7}" type="presOf" srcId="{BC047350-BDAC-43EC-8809-005CD0DFC1ED}" destId="{604B08DF-87B0-4196-9EBD-6B7430353599}" srcOrd="0" destOrd="0" presId="urn:microsoft.com/office/officeart/2005/8/layout/radial5"/>
    <dgm:cxn modelId="{4143D13D-FFCB-44CB-9C42-7ECA6BBEA6B9}" srcId="{0DBBC02A-C8B1-45F7-840B-86E89CC825A1}" destId="{656859FC-96C3-4FE9-9B9B-2DB198FE7D32}" srcOrd="0" destOrd="0" parTransId="{092D3445-7A86-4C03-9FE0-F7372A9AEA6F}" sibTransId="{04DB3FEB-86CA-4A9F-919B-58825219E109}"/>
    <dgm:cxn modelId="{217A3B50-7DD0-4151-9A79-88AB1A809CD3}" type="presOf" srcId="{0DBBC02A-C8B1-45F7-840B-86E89CC825A1}" destId="{3FEA61A5-F941-415E-AC10-C5255DAB6988}" srcOrd="0" destOrd="0" presId="urn:microsoft.com/office/officeart/2005/8/layout/radial5"/>
    <dgm:cxn modelId="{DB5AE174-A7CB-419F-AAF4-945AF31F4133}" type="presOf" srcId="{633F0722-D3C2-435E-A411-20DB41A0FB01}" destId="{4732A2F1-86B9-46C7-BF4F-2BEB2252B163}" srcOrd="0" destOrd="0" presId="urn:microsoft.com/office/officeart/2005/8/layout/radial5"/>
    <dgm:cxn modelId="{0B750F30-6265-463B-A5F0-D5C4932011EC}" srcId="{BC047350-BDAC-43EC-8809-005CD0DFC1ED}" destId="{0DBBC02A-C8B1-45F7-840B-86E89CC825A1}" srcOrd="0" destOrd="0" parTransId="{81F9A089-D842-4D80-B375-8703B8EA4745}" sibTransId="{4CED6067-D523-43E6-BF8D-F207E92D9D43}"/>
    <dgm:cxn modelId="{3EE7FD98-3C9C-4524-A93D-1EC9E4441A13}" type="presOf" srcId="{092D3445-7A86-4C03-9FE0-F7372A9AEA6F}" destId="{97C6D304-B59F-42F7-9403-20840B7D4848}" srcOrd="1" destOrd="0" presId="urn:microsoft.com/office/officeart/2005/8/layout/radial5"/>
    <dgm:cxn modelId="{5B066F78-D80B-4948-A9A3-ECEE2CC916F4}" type="presOf" srcId="{092D3445-7A86-4C03-9FE0-F7372A9AEA6F}" destId="{831BE82D-315C-4BE9-BE48-BA03677560CD}" srcOrd="0" destOrd="0" presId="urn:microsoft.com/office/officeart/2005/8/layout/radial5"/>
    <dgm:cxn modelId="{BFF58ABF-6F35-4E26-A97E-3A4E4291FF36}" type="presParOf" srcId="{604B08DF-87B0-4196-9EBD-6B7430353599}" destId="{3FEA61A5-F941-415E-AC10-C5255DAB6988}" srcOrd="0" destOrd="0" presId="urn:microsoft.com/office/officeart/2005/8/layout/radial5"/>
    <dgm:cxn modelId="{6AD0AB10-2793-4238-AD4D-10FBD5855AE4}" type="presParOf" srcId="{604B08DF-87B0-4196-9EBD-6B7430353599}" destId="{831BE82D-315C-4BE9-BE48-BA03677560CD}" srcOrd="1" destOrd="0" presId="urn:microsoft.com/office/officeart/2005/8/layout/radial5"/>
    <dgm:cxn modelId="{0ABAF987-6B1B-4646-9B3C-E61647421D5D}" type="presParOf" srcId="{831BE82D-315C-4BE9-BE48-BA03677560CD}" destId="{97C6D304-B59F-42F7-9403-20840B7D4848}" srcOrd="0" destOrd="0" presId="urn:microsoft.com/office/officeart/2005/8/layout/radial5"/>
    <dgm:cxn modelId="{26EF6EFE-4633-495B-85B5-1055E9B9A8B4}" type="presParOf" srcId="{604B08DF-87B0-4196-9EBD-6B7430353599}" destId="{7DA1454C-06BD-4087-BDA6-6C3A73BCE0CE}" srcOrd="2" destOrd="0" presId="urn:microsoft.com/office/officeart/2005/8/layout/radial5"/>
    <dgm:cxn modelId="{A7D38294-C630-4011-B104-CC00A3B7565A}" type="presParOf" srcId="{604B08DF-87B0-4196-9EBD-6B7430353599}" destId="{4732A2F1-86B9-46C7-BF4F-2BEB2252B163}" srcOrd="3" destOrd="0" presId="urn:microsoft.com/office/officeart/2005/8/layout/radial5"/>
    <dgm:cxn modelId="{A64308F9-B4F5-49E3-9438-66BBADDE40E4}" type="presParOf" srcId="{4732A2F1-86B9-46C7-BF4F-2BEB2252B163}" destId="{5602EE02-EA9A-4F03-A5CA-28BD5C9EBB25}" srcOrd="0" destOrd="0" presId="urn:microsoft.com/office/officeart/2005/8/layout/radial5"/>
    <dgm:cxn modelId="{5491D1D1-53F3-4265-82B7-99FBBD8FD3AB}" type="presParOf" srcId="{604B08DF-87B0-4196-9EBD-6B7430353599}" destId="{47F783DC-3CF9-445B-8FD3-A16EA026FCBC}" srcOrd="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047350-BDAC-43EC-8809-005CD0DFC1E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BC02A-C8B1-45F7-840B-86E89CC825A1}">
      <dgm:prSet phldrT="[Text]"/>
      <dgm:spPr/>
      <dgm:t>
        <a:bodyPr/>
        <a:lstStyle/>
        <a:p>
          <a:r>
            <a:rPr lang="hu-HU" dirty="0" smtClean="0"/>
            <a:t>F</a:t>
          </a:r>
          <a:endParaRPr lang="en-US" dirty="0"/>
        </a:p>
      </dgm:t>
    </dgm:pt>
    <dgm:pt modelId="{81F9A089-D842-4D80-B375-8703B8EA4745}" type="parTrans" cxnId="{0B750F30-6265-463B-A5F0-D5C4932011EC}">
      <dgm:prSet/>
      <dgm:spPr/>
      <dgm:t>
        <a:bodyPr/>
        <a:lstStyle/>
        <a:p>
          <a:endParaRPr lang="en-US"/>
        </a:p>
      </dgm:t>
    </dgm:pt>
    <dgm:pt modelId="{4CED6067-D523-43E6-BF8D-F207E92D9D43}" type="sibTrans" cxnId="{0B750F30-6265-463B-A5F0-D5C4932011EC}">
      <dgm:prSet/>
      <dgm:spPr/>
      <dgm:t>
        <a:bodyPr/>
        <a:lstStyle/>
        <a:p>
          <a:endParaRPr lang="en-US"/>
        </a:p>
      </dgm:t>
    </dgm:pt>
    <dgm:pt modelId="{656859FC-96C3-4FE9-9B9B-2DB198FE7D32}">
      <dgm:prSet phldrT="[Text]"/>
      <dgm:spPr/>
      <dgm:t>
        <a:bodyPr/>
        <a:lstStyle/>
        <a:p>
          <a:r>
            <a:rPr lang="hu-HU" dirty="0" smtClean="0"/>
            <a:t>T</a:t>
          </a:r>
          <a:endParaRPr lang="en-US" dirty="0"/>
        </a:p>
      </dgm:t>
    </dgm:pt>
    <dgm:pt modelId="{092D3445-7A86-4C03-9FE0-F7372A9AEA6F}" type="parTrans" cxnId="{4143D13D-FFCB-44CB-9C42-7ECA6BBEA6B9}">
      <dgm:prSet/>
      <dgm:spPr/>
      <dgm:t>
        <a:bodyPr/>
        <a:lstStyle/>
        <a:p>
          <a:endParaRPr lang="en-US" dirty="0"/>
        </a:p>
      </dgm:t>
    </dgm:pt>
    <dgm:pt modelId="{04DB3FEB-86CA-4A9F-919B-58825219E109}" type="sibTrans" cxnId="{4143D13D-FFCB-44CB-9C42-7ECA6BBEA6B9}">
      <dgm:prSet/>
      <dgm:spPr/>
      <dgm:t>
        <a:bodyPr/>
        <a:lstStyle/>
        <a:p>
          <a:endParaRPr lang="en-US"/>
        </a:p>
      </dgm:t>
    </dgm:pt>
    <dgm:pt modelId="{64F3C8DA-FA26-49B0-A399-4A7A92B5A19C}">
      <dgm:prSet phldrT="[Text]"/>
      <dgm:spPr/>
      <dgm:t>
        <a:bodyPr/>
        <a:lstStyle/>
        <a:p>
          <a:r>
            <a:rPr lang="hu-HU" dirty="0" smtClean="0"/>
            <a:t>C</a:t>
          </a:r>
          <a:endParaRPr lang="en-US" dirty="0"/>
        </a:p>
      </dgm:t>
    </dgm:pt>
    <dgm:pt modelId="{F161F0C2-7409-43B3-867B-DE740B3AAC27}" type="sibTrans" cxnId="{351DAB1D-100D-4B2E-B69E-EA6F31CDFC0E}">
      <dgm:prSet/>
      <dgm:spPr/>
      <dgm:t>
        <a:bodyPr/>
        <a:lstStyle/>
        <a:p>
          <a:endParaRPr lang="en-US"/>
        </a:p>
      </dgm:t>
    </dgm:pt>
    <dgm:pt modelId="{633F0722-D3C2-435E-A411-20DB41A0FB01}" type="parTrans" cxnId="{351DAB1D-100D-4B2E-B69E-EA6F31CDFC0E}">
      <dgm:prSet/>
      <dgm:spPr/>
      <dgm:t>
        <a:bodyPr/>
        <a:lstStyle/>
        <a:p>
          <a:endParaRPr lang="en-US" dirty="0"/>
        </a:p>
      </dgm:t>
    </dgm:pt>
    <dgm:pt modelId="{604B08DF-87B0-4196-9EBD-6B7430353599}" type="pres">
      <dgm:prSet presAssocID="{BC047350-BDAC-43EC-8809-005CD0DFC1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FEA61A5-F941-415E-AC10-C5255DAB6988}" type="pres">
      <dgm:prSet presAssocID="{0DBBC02A-C8B1-45F7-840B-86E89CC825A1}" presName="centerShape" presStyleLbl="node0" presStyleIdx="0" presStyleCnt="1" custLinFactNeighborX="0" custLinFactNeighborY="11528"/>
      <dgm:spPr/>
      <dgm:t>
        <a:bodyPr/>
        <a:lstStyle/>
        <a:p>
          <a:endParaRPr lang="hu-HU"/>
        </a:p>
      </dgm:t>
    </dgm:pt>
    <dgm:pt modelId="{831BE82D-315C-4BE9-BE48-BA03677560CD}" type="pres">
      <dgm:prSet presAssocID="{092D3445-7A86-4C03-9FE0-F7372A9AEA6F}" presName="parTrans" presStyleLbl="sibTrans2D1" presStyleIdx="0" presStyleCnt="2" custFlipVert="1"/>
      <dgm:spPr/>
      <dgm:t>
        <a:bodyPr/>
        <a:lstStyle/>
        <a:p>
          <a:endParaRPr lang="hu-HU"/>
        </a:p>
      </dgm:t>
    </dgm:pt>
    <dgm:pt modelId="{97C6D304-B59F-42F7-9403-20840B7D4848}" type="pres">
      <dgm:prSet presAssocID="{092D3445-7A86-4C03-9FE0-F7372A9AEA6F}" presName="connectorText" presStyleLbl="sibTrans2D1" presStyleIdx="0" presStyleCnt="2"/>
      <dgm:spPr/>
      <dgm:t>
        <a:bodyPr/>
        <a:lstStyle/>
        <a:p>
          <a:endParaRPr lang="hu-HU"/>
        </a:p>
      </dgm:t>
    </dgm:pt>
    <dgm:pt modelId="{7DA1454C-06BD-4087-BDA6-6C3A73BCE0CE}" type="pres">
      <dgm:prSet presAssocID="{656859FC-96C3-4FE9-9B9B-2DB198FE7D3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32A2F1-86B9-46C7-BF4F-2BEB2252B163}" type="pres">
      <dgm:prSet presAssocID="{633F0722-D3C2-435E-A411-20DB41A0FB01}" presName="parTrans" presStyleLbl="sibTrans2D1" presStyleIdx="1" presStyleCnt="2" custScaleX="124808"/>
      <dgm:spPr>
        <a:prstGeom prst="mathEqual">
          <a:avLst/>
        </a:prstGeom>
      </dgm:spPr>
      <dgm:t>
        <a:bodyPr/>
        <a:lstStyle/>
        <a:p>
          <a:endParaRPr lang="hu-HU"/>
        </a:p>
      </dgm:t>
    </dgm:pt>
    <dgm:pt modelId="{5602EE02-EA9A-4F03-A5CA-28BD5C9EBB25}" type="pres">
      <dgm:prSet presAssocID="{633F0722-D3C2-435E-A411-20DB41A0FB01}" presName="connectorText" presStyleLbl="sibTrans2D1" presStyleIdx="1" presStyleCnt="2"/>
      <dgm:spPr/>
      <dgm:t>
        <a:bodyPr/>
        <a:lstStyle/>
        <a:p>
          <a:endParaRPr lang="hu-HU"/>
        </a:p>
      </dgm:t>
    </dgm:pt>
    <dgm:pt modelId="{47F783DC-3CF9-445B-8FD3-A16EA026FCBC}" type="pres">
      <dgm:prSet presAssocID="{64F3C8DA-FA26-49B0-A399-4A7A92B5A19C}" presName="node" presStyleLbl="node1" presStyleIdx="1" presStyleCnt="2" custRadScaleRad="146747" custRadScaleInc="-907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F31172-9AC0-4F31-B349-C69D01E1DCB7}" type="presOf" srcId="{092D3445-7A86-4C03-9FE0-F7372A9AEA6F}" destId="{97C6D304-B59F-42F7-9403-20840B7D4848}" srcOrd="1" destOrd="0" presId="urn:microsoft.com/office/officeart/2005/8/layout/radial5"/>
    <dgm:cxn modelId="{DEC6DDE8-ADEB-4DE5-89A5-83AF029909BC}" type="presOf" srcId="{633F0722-D3C2-435E-A411-20DB41A0FB01}" destId="{4732A2F1-86B9-46C7-BF4F-2BEB2252B163}" srcOrd="0" destOrd="0" presId="urn:microsoft.com/office/officeart/2005/8/layout/radial5"/>
    <dgm:cxn modelId="{C10C0B37-106A-4D74-AE36-F5FB72F88B50}" type="presOf" srcId="{BC047350-BDAC-43EC-8809-005CD0DFC1ED}" destId="{604B08DF-87B0-4196-9EBD-6B7430353599}" srcOrd="0" destOrd="0" presId="urn:microsoft.com/office/officeart/2005/8/layout/radial5"/>
    <dgm:cxn modelId="{351DAB1D-100D-4B2E-B69E-EA6F31CDFC0E}" srcId="{0DBBC02A-C8B1-45F7-840B-86E89CC825A1}" destId="{64F3C8DA-FA26-49B0-A399-4A7A92B5A19C}" srcOrd="1" destOrd="0" parTransId="{633F0722-D3C2-435E-A411-20DB41A0FB01}" sibTransId="{F161F0C2-7409-43B3-867B-DE740B3AAC27}"/>
    <dgm:cxn modelId="{D527FAEF-D2F1-44B0-98A2-CE7283ECC5D4}" type="presOf" srcId="{656859FC-96C3-4FE9-9B9B-2DB198FE7D32}" destId="{7DA1454C-06BD-4087-BDA6-6C3A73BCE0CE}" srcOrd="0" destOrd="0" presId="urn:microsoft.com/office/officeart/2005/8/layout/radial5"/>
    <dgm:cxn modelId="{4143D13D-FFCB-44CB-9C42-7ECA6BBEA6B9}" srcId="{0DBBC02A-C8B1-45F7-840B-86E89CC825A1}" destId="{656859FC-96C3-4FE9-9B9B-2DB198FE7D32}" srcOrd="0" destOrd="0" parTransId="{092D3445-7A86-4C03-9FE0-F7372A9AEA6F}" sibTransId="{04DB3FEB-86CA-4A9F-919B-58825219E109}"/>
    <dgm:cxn modelId="{0B750F30-6265-463B-A5F0-D5C4932011EC}" srcId="{BC047350-BDAC-43EC-8809-005CD0DFC1ED}" destId="{0DBBC02A-C8B1-45F7-840B-86E89CC825A1}" srcOrd="0" destOrd="0" parTransId="{81F9A089-D842-4D80-B375-8703B8EA4745}" sibTransId="{4CED6067-D523-43E6-BF8D-F207E92D9D43}"/>
    <dgm:cxn modelId="{2D57D0B2-5EAC-4183-80F6-A1DB69E3F653}" type="presOf" srcId="{0DBBC02A-C8B1-45F7-840B-86E89CC825A1}" destId="{3FEA61A5-F941-415E-AC10-C5255DAB6988}" srcOrd="0" destOrd="0" presId="urn:microsoft.com/office/officeart/2005/8/layout/radial5"/>
    <dgm:cxn modelId="{A488BDC0-C653-40DA-8E89-9BB02B4489F5}" type="presOf" srcId="{633F0722-D3C2-435E-A411-20DB41A0FB01}" destId="{5602EE02-EA9A-4F03-A5CA-28BD5C9EBB25}" srcOrd="1" destOrd="0" presId="urn:microsoft.com/office/officeart/2005/8/layout/radial5"/>
    <dgm:cxn modelId="{030EE304-4DC3-40A2-8719-9FFB877A322E}" type="presOf" srcId="{092D3445-7A86-4C03-9FE0-F7372A9AEA6F}" destId="{831BE82D-315C-4BE9-BE48-BA03677560CD}" srcOrd="0" destOrd="0" presId="urn:microsoft.com/office/officeart/2005/8/layout/radial5"/>
    <dgm:cxn modelId="{44835977-E226-4772-80FF-1AC4E9E19530}" type="presOf" srcId="{64F3C8DA-FA26-49B0-A399-4A7A92B5A19C}" destId="{47F783DC-3CF9-445B-8FD3-A16EA026FCBC}" srcOrd="0" destOrd="0" presId="urn:microsoft.com/office/officeart/2005/8/layout/radial5"/>
    <dgm:cxn modelId="{EFF558A3-B988-4A45-B93A-473D2BEFF984}" type="presParOf" srcId="{604B08DF-87B0-4196-9EBD-6B7430353599}" destId="{3FEA61A5-F941-415E-AC10-C5255DAB6988}" srcOrd="0" destOrd="0" presId="urn:microsoft.com/office/officeart/2005/8/layout/radial5"/>
    <dgm:cxn modelId="{1FB45D14-83DC-41D3-B95E-6C71B3488AD5}" type="presParOf" srcId="{604B08DF-87B0-4196-9EBD-6B7430353599}" destId="{831BE82D-315C-4BE9-BE48-BA03677560CD}" srcOrd="1" destOrd="0" presId="urn:microsoft.com/office/officeart/2005/8/layout/radial5"/>
    <dgm:cxn modelId="{58EC5518-D893-48BC-83CB-4F0A6229EE9F}" type="presParOf" srcId="{831BE82D-315C-4BE9-BE48-BA03677560CD}" destId="{97C6D304-B59F-42F7-9403-20840B7D4848}" srcOrd="0" destOrd="0" presId="urn:microsoft.com/office/officeart/2005/8/layout/radial5"/>
    <dgm:cxn modelId="{504F28B1-BE72-4872-825D-AC9F7B6E7931}" type="presParOf" srcId="{604B08DF-87B0-4196-9EBD-6B7430353599}" destId="{7DA1454C-06BD-4087-BDA6-6C3A73BCE0CE}" srcOrd="2" destOrd="0" presId="urn:microsoft.com/office/officeart/2005/8/layout/radial5"/>
    <dgm:cxn modelId="{8C7D6705-C78E-4094-B2E1-21565C7D346F}" type="presParOf" srcId="{604B08DF-87B0-4196-9EBD-6B7430353599}" destId="{4732A2F1-86B9-46C7-BF4F-2BEB2252B163}" srcOrd="3" destOrd="0" presId="urn:microsoft.com/office/officeart/2005/8/layout/radial5"/>
    <dgm:cxn modelId="{A746167E-858E-44AB-B9CC-84B156CCE1F2}" type="presParOf" srcId="{4732A2F1-86B9-46C7-BF4F-2BEB2252B163}" destId="{5602EE02-EA9A-4F03-A5CA-28BD5C9EBB25}" srcOrd="0" destOrd="0" presId="urn:microsoft.com/office/officeart/2005/8/layout/radial5"/>
    <dgm:cxn modelId="{A7DD134F-557C-49A9-95C7-5C2E6C4B8E1A}" type="presParOf" srcId="{604B08DF-87B0-4196-9EBD-6B7430353599}" destId="{47F783DC-3CF9-445B-8FD3-A16EA026FCBC}" srcOrd="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047350-BDAC-43EC-8809-005CD0DFC1E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BC02A-C8B1-45F7-840B-86E89CC825A1}">
      <dgm:prSet phldrT="[Text]"/>
      <dgm:spPr/>
      <dgm:t>
        <a:bodyPr/>
        <a:lstStyle/>
        <a:p>
          <a:r>
            <a:rPr lang="hu-HU" dirty="0" smtClean="0"/>
            <a:t>F</a:t>
          </a:r>
          <a:endParaRPr lang="en-US" dirty="0"/>
        </a:p>
      </dgm:t>
    </dgm:pt>
    <dgm:pt modelId="{81F9A089-D842-4D80-B375-8703B8EA4745}" type="parTrans" cxnId="{0B750F30-6265-463B-A5F0-D5C4932011EC}">
      <dgm:prSet/>
      <dgm:spPr/>
      <dgm:t>
        <a:bodyPr/>
        <a:lstStyle/>
        <a:p>
          <a:endParaRPr lang="en-US"/>
        </a:p>
      </dgm:t>
    </dgm:pt>
    <dgm:pt modelId="{4CED6067-D523-43E6-BF8D-F207E92D9D43}" type="sibTrans" cxnId="{0B750F30-6265-463B-A5F0-D5C4932011EC}">
      <dgm:prSet/>
      <dgm:spPr/>
      <dgm:t>
        <a:bodyPr/>
        <a:lstStyle/>
        <a:p>
          <a:endParaRPr lang="en-US"/>
        </a:p>
      </dgm:t>
    </dgm:pt>
    <dgm:pt modelId="{656859FC-96C3-4FE9-9B9B-2DB198FE7D32}">
      <dgm:prSet phldrT="[Text]"/>
      <dgm:spPr/>
      <dgm:t>
        <a:bodyPr/>
        <a:lstStyle/>
        <a:p>
          <a:r>
            <a:rPr lang="hu-HU" dirty="0" smtClean="0"/>
            <a:t>T</a:t>
          </a:r>
          <a:endParaRPr lang="en-US" dirty="0"/>
        </a:p>
      </dgm:t>
    </dgm:pt>
    <dgm:pt modelId="{092D3445-7A86-4C03-9FE0-F7372A9AEA6F}" type="parTrans" cxnId="{4143D13D-FFCB-44CB-9C42-7ECA6BBEA6B9}">
      <dgm:prSet/>
      <dgm:spPr/>
      <dgm:t>
        <a:bodyPr/>
        <a:lstStyle/>
        <a:p>
          <a:endParaRPr lang="en-US" dirty="0"/>
        </a:p>
      </dgm:t>
    </dgm:pt>
    <dgm:pt modelId="{04DB3FEB-86CA-4A9F-919B-58825219E109}" type="sibTrans" cxnId="{4143D13D-FFCB-44CB-9C42-7ECA6BBEA6B9}">
      <dgm:prSet/>
      <dgm:spPr/>
      <dgm:t>
        <a:bodyPr/>
        <a:lstStyle/>
        <a:p>
          <a:endParaRPr lang="en-US"/>
        </a:p>
      </dgm:t>
    </dgm:pt>
    <dgm:pt modelId="{64F3C8DA-FA26-49B0-A399-4A7A92B5A19C}">
      <dgm:prSet phldrT="[Text]"/>
      <dgm:spPr/>
      <dgm:t>
        <a:bodyPr/>
        <a:lstStyle/>
        <a:p>
          <a:r>
            <a:rPr lang="hu-HU" dirty="0" smtClean="0"/>
            <a:t>C</a:t>
          </a:r>
          <a:endParaRPr lang="en-US" dirty="0"/>
        </a:p>
      </dgm:t>
    </dgm:pt>
    <dgm:pt modelId="{F161F0C2-7409-43B3-867B-DE740B3AAC27}" type="sibTrans" cxnId="{351DAB1D-100D-4B2E-B69E-EA6F31CDFC0E}">
      <dgm:prSet/>
      <dgm:spPr/>
      <dgm:t>
        <a:bodyPr/>
        <a:lstStyle/>
        <a:p>
          <a:endParaRPr lang="en-US"/>
        </a:p>
      </dgm:t>
    </dgm:pt>
    <dgm:pt modelId="{633F0722-D3C2-435E-A411-20DB41A0FB01}" type="parTrans" cxnId="{351DAB1D-100D-4B2E-B69E-EA6F31CDFC0E}">
      <dgm:prSet/>
      <dgm:spPr/>
      <dgm:t>
        <a:bodyPr/>
        <a:lstStyle/>
        <a:p>
          <a:endParaRPr lang="en-US" dirty="0"/>
        </a:p>
      </dgm:t>
    </dgm:pt>
    <dgm:pt modelId="{604B08DF-87B0-4196-9EBD-6B7430353599}" type="pres">
      <dgm:prSet presAssocID="{BC047350-BDAC-43EC-8809-005CD0DFC1E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FEA61A5-F941-415E-AC10-C5255DAB6988}" type="pres">
      <dgm:prSet presAssocID="{0DBBC02A-C8B1-45F7-840B-86E89CC825A1}" presName="centerShape" presStyleLbl="node0" presStyleIdx="0" presStyleCnt="1" custLinFactNeighborX="0" custLinFactNeighborY="11528"/>
      <dgm:spPr/>
      <dgm:t>
        <a:bodyPr/>
        <a:lstStyle/>
        <a:p>
          <a:endParaRPr lang="en-US"/>
        </a:p>
      </dgm:t>
    </dgm:pt>
    <dgm:pt modelId="{831BE82D-315C-4BE9-BE48-BA03677560CD}" type="pres">
      <dgm:prSet presAssocID="{092D3445-7A86-4C03-9FE0-F7372A9AEA6F}" presName="parTrans" presStyleLbl="sibTrans2D1" presStyleIdx="0" presStyleCnt="2" custFlipVert="1"/>
      <dgm:spPr/>
      <dgm:t>
        <a:bodyPr/>
        <a:lstStyle/>
        <a:p>
          <a:endParaRPr lang="hu-HU"/>
        </a:p>
      </dgm:t>
    </dgm:pt>
    <dgm:pt modelId="{97C6D304-B59F-42F7-9403-20840B7D4848}" type="pres">
      <dgm:prSet presAssocID="{092D3445-7A86-4C03-9FE0-F7372A9AEA6F}" presName="connectorText" presStyleLbl="sibTrans2D1" presStyleIdx="0" presStyleCnt="2"/>
      <dgm:spPr/>
      <dgm:t>
        <a:bodyPr/>
        <a:lstStyle/>
        <a:p>
          <a:endParaRPr lang="hu-HU"/>
        </a:p>
      </dgm:t>
    </dgm:pt>
    <dgm:pt modelId="{7DA1454C-06BD-4087-BDA6-6C3A73BCE0CE}" type="pres">
      <dgm:prSet presAssocID="{656859FC-96C3-4FE9-9B9B-2DB198FE7D3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732A2F1-86B9-46C7-BF4F-2BEB2252B163}" type="pres">
      <dgm:prSet presAssocID="{633F0722-D3C2-435E-A411-20DB41A0FB01}" presName="parTrans" presStyleLbl="sibTrans2D1" presStyleIdx="1" presStyleCnt="2" custAng="13091702" custScaleX="191553" custLinFactY="-100000" custLinFactNeighborX="36515" custLinFactNeighborY="-172391"/>
      <dgm:spPr>
        <a:prstGeom prst="mathEqual">
          <a:avLst/>
        </a:prstGeom>
      </dgm:spPr>
      <dgm:t>
        <a:bodyPr/>
        <a:lstStyle/>
        <a:p>
          <a:endParaRPr lang="hu-HU"/>
        </a:p>
      </dgm:t>
    </dgm:pt>
    <dgm:pt modelId="{5602EE02-EA9A-4F03-A5CA-28BD5C9EBB25}" type="pres">
      <dgm:prSet presAssocID="{633F0722-D3C2-435E-A411-20DB41A0FB01}" presName="connectorText" presStyleLbl="sibTrans2D1" presStyleIdx="1" presStyleCnt="2"/>
      <dgm:spPr/>
      <dgm:t>
        <a:bodyPr/>
        <a:lstStyle/>
        <a:p>
          <a:endParaRPr lang="hu-HU"/>
        </a:p>
      </dgm:t>
    </dgm:pt>
    <dgm:pt modelId="{47F783DC-3CF9-445B-8FD3-A16EA026FCBC}" type="pres">
      <dgm:prSet presAssocID="{64F3C8DA-FA26-49B0-A399-4A7A92B5A19C}" presName="node" presStyleLbl="node1" presStyleIdx="1" presStyleCnt="2" custRadScaleRad="129780" custRadScaleInc="-89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454E6F-514B-47F7-80AD-90C183DAEB21}" type="presOf" srcId="{633F0722-D3C2-435E-A411-20DB41A0FB01}" destId="{4732A2F1-86B9-46C7-BF4F-2BEB2252B163}" srcOrd="0" destOrd="0" presId="urn:microsoft.com/office/officeart/2005/8/layout/radial5"/>
    <dgm:cxn modelId="{351DAB1D-100D-4B2E-B69E-EA6F31CDFC0E}" srcId="{0DBBC02A-C8B1-45F7-840B-86E89CC825A1}" destId="{64F3C8DA-FA26-49B0-A399-4A7A92B5A19C}" srcOrd="1" destOrd="0" parTransId="{633F0722-D3C2-435E-A411-20DB41A0FB01}" sibTransId="{F161F0C2-7409-43B3-867B-DE740B3AAC27}"/>
    <dgm:cxn modelId="{AB86BF47-EE68-4D39-A4C5-112BF44C985B}" type="presOf" srcId="{633F0722-D3C2-435E-A411-20DB41A0FB01}" destId="{5602EE02-EA9A-4F03-A5CA-28BD5C9EBB25}" srcOrd="1" destOrd="0" presId="urn:microsoft.com/office/officeart/2005/8/layout/radial5"/>
    <dgm:cxn modelId="{08FECA8E-53B6-4255-8487-082BE46864C2}" type="presOf" srcId="{092D3445-7A86-4C03-9FE0-F7372A9AEA6F}" destId="{97C6D304-B59F-42F7-9403-20840B7D4848}" srcOrd="1" destOrd="0" presId="urn:microsoft.com/office/officeart/2005/8/layout/radial5"/>
    <dgm:cxn modelId="{96E6C67F-8CDC-4D8B-8B02-FC5373E9336B}" type="presOf" srcId="{BC047350-BDAC-43EC-8809-005CD0DFC1ED}" destId="{604B08DF-87B0-4196-9EBD-6B7430353599}" srcOrd="0" destOrd="0" presId="urn:microsoft.com/office/officeart/2005/8/layout/radial5"/>
    <dgm:cxn modelId="{4143D13D-FFCB-44CB-9C42-7ECA6BBEA6B9}" srcId="{0DBBC02A-C8B1-45F7-840B-86E89CC825A1}" destId="{656859FC-96C3-4FE9-9B9B-2DB198FE7D32}" srcOrd="0" destOrd="0" parTransId="{092D3445-7A86-4C03-9FE0-F7372A9AEA6F}" sibTransId="{04DB3FEB-86CA-4A9F-919B-58825219E109}"/>
    <dgm:cxn modelId="{1CE6F9A4-2AA9-467D-BC01-90E8F600B439}" type="presOf" srcId="{64F3C8DA-FA26-49B0-A399-4A7A92B5A19C}" destId="{47F783DC-3CF9-445B-8FD3-A16EA026FCBC}" srcOrd="0" destOrd="0" presId="urn:microsoft.com/office/officeart/2005/8/layout/radial5"/>
    <dgm:cxn modelId="{B642D227-1E4C-4810-A3FA-30F4F6730135}" type="presOf" srcId="{092D3445-7A86-4C03-9FE0-F7372A9AEA6F}" destId="{831BE82D-315C-4BE9-BE48-BA03677560CD}" srcOrd="0" destOrd="0" presId="urn:microsoft.com/office/officeart/2005/8/layout/radial5"/>
    <dgm:cxn modelId="{3073396F-2A1C-4F26-B55D-BC759FCA0AD7}" type="presOf" srcId="{656859FC-96C3-4FE9-9B9B-2DB198FE7D32}" destId="{7DA1454C-06BD-4087-BDA6-6C3A73BCE0CE}" srcOrd="0" destOrd="0" presId="urn:microsoft.com/office/officeart/2005/8/layout/radial5"/>
    <dgm:cxn modelId="{0B750F30-6265-463B-A5F0-D5C4932011EC}" srcId="{BC047350-BDAC-43EC-8809-005CD0DFC1ED}" destId="{0DBBC02A-C8B1-45F7-840B-86E89CC825A1}" srcOrd="0" destOrd="0" parTransId="{81F9A089-D842-4D80-B375-8703B8EA4745}" sibTransId="{4CED6067-D523-43E6-BF8D-F207E92D9D43}"/>
    <dgm:cxn modelId="{713B0F4B-1C95-45BC-89D7-C8A2DB30529A}" type="presOf" srcId="{0DBBC02A-C8B1-45F7-840B-86E89CC825A1}" destId="{3FEA61A5-F941-415E-AC10-C5255DAB6988}" srcOrd="0" destOrd="0" presId="urn:microsoft.com/office/officeart/2005/8/layout/radial5"/>
    <dgm:cxn modelId="{3EE9A4E2-1A70-4BC2-AE66-328ED3BBCB12}" type="presParOf" srcId="{604B08DF-87B0-4196-9EBD-6B7430353599}" destId="{3FEA61A5-F941-415E-AC10-C5255DAB6988}" srcOrd="0" destOrd="0" presId="urn:microsoft.com/office/officeart/2005/8/layout/radial5"/>
    <dgm:cxn modelId="{85629DC9-750E-450D-B5A8-C33EF4B495BF}" type="presParOf" srcId="{604B08DF-87B0-4196-9EBD-6B7430353599}" destId="{831BE82D-315C-4BE9-BE48-BA03677560CD}" srcOrd="1" destOrd="0" presId="urn:microsoft.com/office/officeart/2005/8/layout/radial5"/>
    <dgm:cxn modelId="{49653EC5-DE7A-489D-AF2A-18322030AB3D}" type="presParOf" srcId="{831BE82D-315C-4BE9-BE48-BA03677560CD}" destId="{97C6D304-B59F-42F7-9403-20840B7D4848}" srcOrd="0" destOrd="0" presId="urn:microsoft.com/office/officeart/2005/8/layout/radial5"/>
    <dgm:cxn modelId="{AE6621C1-3FF5-4396-86B4-E288FC2E34C6}" type="presParOf" srcId="{604B08DF-87B0-4196-9EBD-6B7430353599}" destId="{7DA1454C-06BD-4087-BDA6-6C3A73BCE0CE}" srcOrd="2" destOrd="0" presId="urn:microsoft.com/office/officeart/2005/8/layout/radial5"/>
    <dgm:cxn modelId="{060BA2E6-A035-47EA-8252-25176DB184BA}" type="presParOf" srcId="{604B08DF-87B0-4196-9EBD-6B7430353599}" destId="{4732A2F1-86B9-46C7-BF4F-2BEB2252B163}" srcOrd="3" destOrd="0" presId="urn:microsoft.com/office/officeart/2005/8/layout/radial5"/>
    <dgm:cxn modelId="{5651C04B-B0AC-41F8-835E-B9DCED6A16F8}" type="presParOf" srcId="{4732A2F1-86B9-46C7-BF4F-2BEB2252B163}" destId="{5602EE02-EA9A-4F03-A5CA-28BD5C9EBB25}" srcOrd="0" destOrd="0" presId="urn:microsoft.com/office/officeart/2005/8/layout/radial5"/>
    <dgm:cxn modelId="{5AF7045C-3A9E-49D7-8636-C1D326B413F9}" type="presParOf" srcId="{604B08DF-87B0-4196-9EBD-6B7430353599}" destId="{47F783DC-3CF9-445B-8FD3-A16EA026FCBC}" srcOrd="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EA61A5-F941-415E-AC10-C5255DAB6988}">
      <dsp:nvSpPr>
        <dsp:cNvPr id="0" name=""/>
        <dsp:cNvSpPr/>
      </dsp:nvSpPr>
      <dsp:spPr>
        <a:xfrm>
          <a:off x="1909112" y="10445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F</a:t>
          </a:r>
          <a:endParaRPr lang="en-US" sz="2500" kern="1200" dirty="0"/>
        </a:p>
      </dsp:txBody>
      <dsp:txXfrm>
        <a:off x="1909112" y="1044590"/>
        <a:ext cx="605947" cy="605947"/>
      </dsp:txXfrm>
    </dsp:sp>
    <dsp:sp modelId="{831BE82D-315C-4BE9-BE48-BA03677560CD}">
      <dsp:nvSpPr>
        <dsp:cNvPr id="0" name=""/>
        <dsp:cNvSpPr/>
      </dsp:nvSpPr>
      <dsp:spPr>
        <a:xfrm rot="5400000">
          <a:off x="2078749" y="729563"/>
          <a:ext cx="224987" cy="206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5400000">
        <a:off x="2078749" y="729563"/>
        <a:ext cx="224987" cy="206022"/>
      </dsp:txXfrm>
    </dsp:sp>
    <dsp:sp modelId="{7DA1454C-06BD-4087-BDA6-6C3A73BCE0CE}">
      <dsp:nvSpPr>
        <dsp:cNvPr id="0" name=""/>
        <dsp:cNvSpPr/>
      </dsp:nvSpPr>
      <dsp:spPr>
        <a:xfrm>
          <a:off x="1909112" y="1496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T</a:t>
          </a:r>
          <a:endParaRPr lang="en-US" sz="2500" kern="1200" dirty="0"/>
        </a:p>
      </dsp:txBody>
      <dsp:txXfrm>
        <a:off x="1909112" y="1496"/>
        <a:ext cx="605947" cy="605947"/>
      </dsp:txXfrm>
    </dsp:sp>
    <dsp:sp modelId="{4732A2F1-86B9-46C7-BF4F-2BEB2252B163}">
      <dsp:nvSpPr>
        <dsp:cNvPr id="0" name=""/>
        <dsp:cNvSpPr/>
      </dsp:nvSpPr>
      <dsp:spPr>
        <a:xfrm rot="10800000">
          <a:off x="2652181" y="1236724"/>
          <a:ext cx="330460" cy="206022"/>
        </a:xfrm>
        <a:prstGeom prst="wav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10800000">
        <a:off x="2652181" y="1236724"/>
        <a:ext cx="330460" cy="206022"/>
      </dsp:txXfrm>
    </dsp:sp>
    <dsp:sp modelId="{47F783DC-3CF9-445B-8FD3-A16EA026FCBC}">
      <dsp:nvSpPr>
        <dsp:cNvPr id="0" name=""/>
        <dsp:cNvSpPr/>
      </dsp:nvSpPr>
      <dsp:spPr>
        <a:xfrm>
          <a:off x="3138467" y="10286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C</a:t>
          </a:r>
          <a:endParaRPr lang="en-US" sz="2500" kern="1200" dirty="0"/>
        </a:p>
      </dsp:txBody>
      <dsp:txXfrm>
        <a:off x="3138467" y="1028690"/>
        <a:ext cx="605947" cy="6059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EA61A5-F941-415E-AC10-C5255DAB6988}">
      <dsp:nvSpPr>
        <dsp:cNvPr id="0" name=""/>
        <dsp:cNvSpPr/>
      </dsp:nvSpPr>
      <dsp:spPr>
        <a:xfrm>
          <a:off x="1909112" y="10445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F</a:t>
          </a:r>
          <a:endParaRPr lang="en-US" sz="2500" kern="1200" dirty="0"/>
        </a:p>
      </dsp:txBody>
      <dsp:txXfrm>
        <a:off x="1909112" y="1044590"/>
        <a:ext cx="605947" cy="605947"/>
      </dsp:txXfrm>
    </dsp:sp>
    <dsp:sp modelId="{831BE82D-315C-4BE9-BE48-BA03677560CD}">
      <dsp:nvSpPr>
        <dsp:cNvPr id="0" name=""/>
        <dsp:cNvSpPr/>
      </dsp:nvSpPr>
      <dsp:spPr>
        <a:xfrm rot="5400000" flipV="1">
          <a:off x="2096242" y="729563"/>
          <a:ext cx="231687" cy="206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5400000" flipV="1">
        <a:off x="2096242" y="729563"/>
        <a:ext cx="231687" cy="206022"/>
      </dsp:txXfrm>
    </dsp:sp>
    <dsp:sp modelId="{7DA1454C-06BD-4087-BDA6-6C3A73BCE0CE}">
      <dsp:nvSpPr>
        <dsp:cNvPr id="0" name=""/>
        <dsp:cNvSpPr/>
      </dsp:nvSpPr>
      <dsp:spPr>
        <a:xfrm>
          <a:off x="1909112" y="1496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T</a:t>
          </a:r>
          <a:endParaRPr lang="en-US" sz="2500" kern="1200" dirty="0"/>
        </a:p>
      </dsp:txBody>
      <dsp:txXfrm>
        <a:off x="1909112" y="1496"/>
        <a:ext cx="605947" cy="605947"/>
      </dsp:txXfrm>
    </dsp:sp>
    <dsp:sp modelId="{4732A2F1-86B9-46C7-BF4F-2BEB2252B163}">
      <dsp:nvSpPr>
        <dsp:cNvPr id="0" name=""/>
        <dsp:cNvSpPr/>
      </dsp:nvSpPr>
      <dsp:spPr>
        <a:xfrm rot="21555614">
          <a:off x="2611427" y="1236727"/>
          <a:ext cx="413454" cy="206022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21555614">
        <a:off x="2611427" y="1236727"/>
        <a:ext cx="413454" cy="206022"/>
      </dsp:txXfrm>
    </dsp:sp>
    <dsp:sp modelId="{47F783DC-3CF9-445B-8FD3-A16EA026FCBC}">
      <dsp:nvSpPr>
        <dsp:cNvPr id="0" name=""/>
        <dsp:cNvSpPr/>
      </dsp:nvSpPr>
      <dsp:spPr>
        <a:xfrm>
          <a:off x="3139999" y="1028697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C</a:t>
          </a:r>
          <a:endParaRPr lang="en-US" sz="2500" kern="1200" dirty="0"/>
        </a:p>
      </dsp:txBody>
      <dsp:txXfrm>
        <a:off x="3139999" y="1028697"/>
        <a:ext cx="605947" cy="6059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EA61A5-F941-415E-AC10-C5255DAB6988}">
      <dsp:nvSpPr>
        <dsp:cNvPr id="0" name=""/>
        <dsp:cNvSpPr/>
      </dsp:nvSpPr>
      <dsp:spPr>
        <a:xfrm>
          <a:off x="1909112" y="104459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F</a:t>
          </a:r>
          <a:endParaRPr lang="en-US" sz="2500" kern="1200" dirty="0"/>
        </a:p>
      </dsp:txBody>
      <dsp:txXfrm>
        <a:off x="1909112" y="1044590"/>
        <a:ext cx="605947" cy="605947"/>
      </dsp:txXfrm>
    </dsp:sp>
    <dsp:sp modelId="{831BE82D-315C-4BE9-BE48-BA03677560CD}">
      <dsp:nvSpPr>
        <dsp:cNvPr id="0" name=""/>
        <dsp:cNvSpPr/>
      </dsp:nvSpPr>
      <dsp:spPr>
        <a:xfrm rot="5400000" flipV="1">
          <a:off x="2096242" y="729563"/>
          <a:ext cx="231687" cy="206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5400000" flipV="1">
        <a:off x="2096242" y="729563"/>
        <a:ext cx="231687" cy="206022"/>
      </dsp:txXfrm>
    </dsp:sp>
    <dsp:sp modelId="{7DA1454C-06BD-4087-BDA6-6C3A73BCE0CE}">
      <dsp:nvSpPr>
        <dsp:cNvPr id="0" name=""/>
        <dsp:cNvSpPr/>
      </dsp:nvSpPr>
      <dsp:spPr>
        <a:xfrm>
          <a:off x="1909112" y="1496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T</a:t>
          </a:r>
          <a:endParaRPr lang="en-US" sz="2500" kern="1200" dirty="0"/>
        </a:p>
      </dsp:txBody>
      <dsp:txXfrm>
        <a:off x="1909112" y="1496"/>
        <a:ext cx="605947" cy="605947"/>
      </dsp:txXfrm>
    </dsp:sp>
    <dsp:sp modelId="{4732A2F1-86B9-46C7-BF4F-2BEB2252B163}">
      <dsp:nvSpPr>
        <dsp:cNvPr id="0" name=""/>
        <dsp:cNvSpPr/>
      </dsp:nvSpPr>
      <dsp:spPr>
        <a:xfrm rot="13041376">
          <a:off x="2596957" y="675527"/>
          <a:ext cx="486812" cy="206022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 rot="13041376">
        <a:off x="2596957" y="675527"/>
        <a:ext cx="486812" cy="206022"/>
      </dsp:txXfrm>
    </dsp:sp>
    <dsp:sp modelId="{47F783DC-3CF9-445B-8FD3-A16EA026FCBC}">
      <dsp:nvSpPr>
        <dsp:cNvPr id="0" name=""/>
        <dsp:cNvSpPr/>
      </dsp:nvSpPr>
      <dsp:spPr>
        <a:xfrm>
          <a:off x="2994452" y="1028700"/>
          <a:ext cx="605947" cy="605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C</a:t>
          </a:r>
          <a:endParaRPr lang="en-US" sz="2500" kern="1200" dirty="0"/>
        </a:p>
      </dsp:txBody>
      <dsp:txXfrm>
        <a:off x="2994452" y="1028700"/>
        <a:ext cx="605947" cy="605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8626C-DFA8-4484-B341-51002B5E5A65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23FA9-1773-4857-879C-35FAF6B2B48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7368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Criminal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state</a:t>
            </a:r>
            <a:r>
              <a:rPr lang="hu-HU" baseline="0" dirty="0" smtClean="0"/>
              <a:t>: a </a:t>
            </a:r>
            <a:r>
              <a:rPr lang="hu-HU" baseline="0" dirty="0" err="1" smtClean="0"/>
              <a:t>monopoly</a:t>
            </a:r>
            <a:r>
              <a:rPr lang="hu-HU" baseline="0" dirty="0" smtClean="0"/>
              <a:t> of </a:t>
            </a:r>
            <a:r>
              <a:rPr lang="hu-HU" baseline="0" dirty="0" err="1" smtClean="0"/>
              <a:t>corruption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usually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given</a:t>
            </a:r>
            <a:r>
              <a:rPr lang="hu-HU" baseline="0" dirty="0" smtClean="0"/>
              <a:t> out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many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people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</a:t>
            </a:r>
            <a:r>
              <a:rPr lang="hu-HU" baseline="0" dirty="0" smtClean="0"/>
              <a:t> a franchise </a:t>
            </a:r>
            <a:r>
              <a:rPr lang="hu-HU" baseline="0" dirty="0" err="1" smtClean="0"/>
              <a:t>system</a:t>
            </a:r>
            <a:r>
              <a:rPr lang="hu-HU" baseline="0" dirty="0" smtClean="0"/>
              <a:t> (</a:t>
            </a:r>
            <a:r>
              <a:rPr lang="hu-HU" baseline="0" dirty="0" err="1" smtClean="0"/>
              <a:t>where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many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people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can</a:t>
            </a:r>
            <a:r>
              <a:rPr lang="hu-HU" baseline="0" dirty="0" smtClean="0"/>
              <a:t> be </a:t>
            </a:r>
            <a:r>
              <a:rPr lang="hu-HU" baseline="0" dirty="0" err="1" smtClean="0"/>
              <a:t>corrupt</a:t>
            </a:r>
            <a:r>
              <a:rPr lang="hu-HU" baseline="0" dirty="0" smtClean="0"/>
              <a:t>, </a:t>
            </a:r>
            <a:r>
              <a:rPr lang="hu-HU" baseline="0" dirty="0" err="1" smtClean="0"/>
              <a:t>but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only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when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they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given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right </a:t>
            </a:r>
            <a:r>
              <a:rPr lang="hu-HU" baseline="0" dirty="0" err="1" smtClean="0"/>
              <a:t>to</a:t>
            </a:r>
            <a:r>
              <a:rPr lang="hu-HU" baseline="0" dirty="0" smtClean="0"/>
              <a:t> be </a:t>
            </a:r>
            <a:r>
              <a:rPr lang="hu-HU" baseline="0" dirty="0" err="1" smtClean="0"/>
              <a:t>corrupt</a:t>
            </a:r>
            <a:r>
              <a:rPr lang="hu-HU" baseline="0" smtClean="0"/>
              <a:t>)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Let</a:t>
            </a:r>
            <a:r>
              <a:rPr lang="hu-HU" dirty="0" smtClean="0"/>
              <a:t>’s add: 1) </a:t>
            </a:r>
            <a:r>
              <a:rPr lang="hu-HU" dirty="0" err="1" smtClean="0"/>
              <a:t>who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initiates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exchange</a:t>
            </a:r>
            <a:r>
              <a:rPr lang="hu-HU" baseline="0" dirty="0" smtClean="0"/>
              <a:t>? / </a:t>
            </a:r>
            <a:r>
              <a:rPr lang="hu-HU" baseline="0" dirty="0" err="1" smtClean="0"/>
              <a:t>centralized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whom</a:t>
            </a:r>
            <a:r>
              <a:rPr lang="hu-HU" baseline="0" dirty="0" smtClean="0"/>
              <a:t>? / </a:t>
            </a:r>
            <a:r>
              <a:rPr lang="hu-HU" baseline="0" dirty="0" err="1" smtClean="0"/>
              <a:t>who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are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the</a:t>
            </a:r>
            <a:r>
              <a:rPr lang="hu-HU" baseline="0" dirty="0" smtClean="0"/>
              <a:t> </a:t>
            </a:r>
            <a:r>
              <a:rPr lang="hu-HU" baseline="0" dirty="0" err="1" smtClean="0"/>
              <a:t>participants</a:t>
            </a:r>
            <a:r>
              <a:rPr lang="hu-HU" baseline="0" dirty="0" smtClean="0"/>
              <a:t>?; 2) is </a:t>
            </a:r>
            <a:r>
              <a:rPr lang="hu-HU" baseline="0" dirty="0" err="1" smtClean="0"/>
              <a:t>it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illegal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or</a:t>
            </a:r>
            <a:r>
              <a:rPr lang="hu-HU" baseline="0" dirty="0" smtClean="0"/>
              <a:t> </a:t>
            </a:r>
            <a:r>
              <a:rPr lang="hu-HU" baseline="0" dirty="0" err="1" smtClean="0"/>
              <a:t>legal</a:t>
            </a:r>
            <a:r>
              <a:rPr lang="hu-HU" baseline="0" dirty="0" smtClean="0"/>
              <a:t> (</a:t>
            </a:r>
            <a:r>
              <a:rPr lang="hu-HU" baseline="0" dirty="0" err="1" smtClean="0"/>
              <a:t>institutional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framework</a:t>
            </a:r>
            <a:r>
              <a:rPr lang="en-US" baseline="0" dirty="0" smtClean="0"/>
              <a:t>;</a:t>
            </a:r>
            <a:r>
              <a:rPr lang="hu-HU" baseline="0" dirty="0" smtClean="0"/>
              <a:t> is </a:t>
            </a:r>
            <a:r>
              <a:rPr lang="hu-HU" baseline="0" dirty="0" err="1" smtClean="0"/>
              <a:t>law</a:t>
            </a:r>
            <a:r>
              <a:rPr lang="hu-HU" baseline="0" dirty="0" smtClean="0"/>
              <a:t> </a:t>
            </a:r>
            <a:r>
              <a:rPr lang="hu-HU" baseline="0" dirty="0" err="1" smtClean="0"/>
              <a:t>enforcement</a:t>
            </a:r>
            <a:r>
              <a:rPr lang="hu-HU" baseline="0" dirty="0" smtClean="0"/>
              <a:t> an </a:t>
            </a:r>
            <a:r>
              <a:rPr lang="hu-HU" baseline="0" dirty="0" err="1" smtClean="0"/>
              <a:t>enemy</a:t>
            </a:r>
            <a:r>
              <a:rPr lang="hu-HU" baseline="0" dirty="0" smtClean="0"/>
              <a:t>?)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373255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err="1" smtClean="0"/>
              <a:t>Oligarchic</a:t>
            </a:r>
            <a:r>
              <a:rPr lang="hu-HU" dirty="0" smtClean="0"/>
              <a:t>?</a:t>
            </a:r>
            <a:r>
              <a:rPr lang="hu-HU" baseline="0" dirty="0" smtClean="0"/>
              <a:t> </a:t>
            </a:r>
            <a:r>
              <a:rPr lang="hu-HU" baseline="0" dirty="0" err="1" smtClean="0"/>
              <a:t>Not</a:t>
            </a:r>
            <a:r>
              <a:rPr lang="hu-HU" baseline="0" dirty="0" smtClean="0"/>
              <a:t> </a:t>
            </a:r>
            <a:r>
              <a:rPr lang="hu-HU" baseline="0" dirty="0" err="1" smtClean="0"/>
              <a:t>oligopolistic</a:t>
            </a:r>
            <a:r>
              <a:rPr lang="hu-HU" baseline="0" smtClean="0"/>
              <a:t>?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Nem kéne kivenni a </a:t>
            </a:r>
            <a:r>
              <a:rPr lang="hu-HU" dirty="0" err="1" smtClean="0"/>
              <a:t>surplus</a:t>
            </a:r>
            <a:r>
              <a:rPr lang="hu-HU" dirty="0" smtClean="0"/>
              <a:t>/</a:t>
            </a:r>
            <a:r>
              <a:rPr lang="hu-HU" dirty="0" err="1" smtClean="0"/>
              <a:t>shortage</a:t>
            </a:r>
            <a:r>
              <a:rPr lang="hu-HU" baseline="0" dirty="0" smtClean="0"/>
              <a:t> és </a:t>
            </a:r>
            <a:r>
              <a:rPr lang="hu-HU" baseline="0" dirty="0" err="1" smtClean="0"/>
              <a:t>sellers</a:t>
            </a:r>
            <a:r>
              <a:rPr lang="hu-HU" baseline="0" dirty="0" smtClean="0"/>
              <a:t>/</a:t>
            </a:r>
            <a:r>
              <a:rPr lang="hu-HU" baseline="0" dirty="0" err="1" smtClean="0"/>
              <a:t>buyers</a:t>
            </a:r>
            <a:r>
              <a:rPr lang="hu-HU" baseline="0" dirty="0" smtClean="0"/>
              <a:t> </a:t>
            </a:r>
            <a:r>
              <a:rPr lang="hu-HU" baseline="0" dirty="0" err="1" smtClean="0"/>
              <a:t>corruption</a:t>
            </a:r>
            <a:r>
              <a:rPr lang="hu-HU" baseline="0" dirty="0" smtClean="0"/>
              <a:t>?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Weber</a:t>
            </a:r>
            <a:r>
              <a:rPr lang="hu-HU" dirty="0" smtClean="0"/>
              <a:t> </a:t>
            </a:r>
            <a:r>
              <a:rPr lang="hu-HU" dirty="0" err="1" smtClean="0"/>
              <a:t>def</a:t>
            </a:r>
            <a:r>
              <a:rPr lang="hu-HU" baseline="0" dirty="0" smtClean="0"/>
              <a:t> + </a:t>
            </a:r>
            <a:r>
              <a:rPr lang="hu-HU" baseline="0" dirty="0" err="1" smtClean="0"/>
              <a:t>Guliyev</a:t>
            </a:r>
            <a:r>
              <a:rPr lang="hu-HU" baseline="0" dirty="0" smtClean="0"/>
              <a:t> 88fn (</a:t>
            </a:r>
            <a:r>
              <a:rPr lang="hu-HU" baseline="0" dirty="0" err="1" smtClean="0"/>
              <a:t>Fishmann</a:t>
            </a:r>
            <a:r>
              <a:rPr lang="hu-HU" baseline="0" dirty="0" smtClean="0"/>
              <a:t>)</a:t>
            </a:r>
            <a:endParaRPr lang="en-US" baseline="0" dirty="0" smtClean="0"/>
          </a:p>
          <a:p>
            <a:r>
              <a:rPr lang="en-US" baseline="0" dirty="0" err="1" smtClean="0"/>
              <a:t>Clientalism</a:t>
            </a:r>
            <a:r>
              <a:rPr lang="en-US" baseline="0" dirty="0" smtClean="0"/>
              <a:t> – patronalism – adopted political family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Lehet, hogy nem mind a 4 teljesül, és</a:t>
            </a:r>
            <a:r>
              <a:rPr lang="hu-HU" baseline="0" dirty="0" smtClean="0"/>
              <a:t> akkor lehet, hogy nem </a:t>
            </a:r>
            <a:r>
              <a:rPr lang="hu-HU" baseline="0" dirty="0" err="1" smtClean="0"/>
              <a:t>mafia</a:t>
            </a:r>
            <a:r>
              <a:rPr lang="hu-HU" baseline="0" dirty="0" smtClean="0"/>
              <a:t> </a:t>
            </a:r>
            <a:r>
              <a:rPr lang="hu-HU" baseline="0" dirty="0" err="1" smtClean="0"/>
              <a:t>state</a:t>
            </a:r>
            <a:r>
              <a:rPr lang="hu-HU" baseline="0" smtClean="0"/>
              <a:t>!</a:t>
            </a:r>
          </a:p>
          <a:p>
            <a:endParaRPr lang="hu-HU" smtClean="0"/>
          </a:p>
          <a:p>
            <a:r>
              <a:rPr lang="hu-HU" dirty="0" err="1" smtClean="0"/>
              <a:t>Weber</a:t>
            </a:r>
            <a:r>
              <a:rPr lang="hu-HU" dirty="0" smtClean="0"/>
              <a:t> </a:t>
            </a:r>
            <a:r>
              <a:rPr lang="hu-HU" dirty="0" err="1" smtClean="0"/>
              <a:t>def</a:t>
            </a:r>
            <a:r>
              <a:rPr lang="hu-HU" baseline="0" dirty="0" smtClean="0"/>
              <a:t> + </a:t>
            </a:r>
            <a:r>
              <a:rPr lang="hu-HU" baseline="0" dirty="0" err="1" smtClean="0"/>
              <a:t>Guliyev</a:t>
            </a:r>
            <a:r>
              <a:rPr lang="hu-HU" baseline="0" dirty="0" smtClean="0"/>
              <a:t> 88fn (</a:t>
            </a:r>
            <a:r>
              <a:rPr lang="hu-HU" baseline="0" dirty="0" err="1" smtClean="0"/>
              <a:t>Fishmann</a:t>
            </a:r>
            <a:r>
              <a:rPr lang="hu-HU" baseline="0" dirty="0" smtClean="0"/>
              <a:t>)</a:t>
            </a:r>
            <a:endParaRPr lang="en-US" baseline="0" dirty="0" smtClean="0"/>
          </a:p>
          <a:p>
            <a:r>
              <a:rPr lang="en-US" baseline="0" dirty="0" err="1" smtClean="0"/>
              <a:t>Clientalism</a:t>
            </a:r>
            <a:r>
              <a:rPr lang="en-US" baseline="0" dirty="0" smtClean="0"/>
              <a:t> – patronalism – adopted political family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23FA9-1773-4857-879C-35FAF6B2B48E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BBBF9-EC55-49B9-AAB7-E1F23FEAA534}" type="datetimeFigureOut">
              <a:rPr lang="hu-HU" smtClean="0"/>
              <a:pPr/>
              <a:t>2019.03.17.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EEE10-A664-4683-A85E-30057ABF94B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20162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Blind Spots in Corruption Research: </a:t>
            </a:r>
            <a:r>
              <a:rPr lang="en-US" sz="4000" dirty="0" smtClean="0"/>
              <a:t>From Petty Corruption to Criminal State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30674"/>
            <a:ext cx="6400800" cy="1601316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Bálint</a:t>
            </a:r>
            <a:r>
              <a:rPr lang="en-US" sz="2400" b="1" dirty="0" smtClean="0">
                <a:solidFill>
                  <a:schemeClr val="tx1"/>
                </a:solidFill>
              </a:rPr>
              <a:t> MAGYAR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VIII Eurasian Anti-Corruption Forum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Moscow, 20.03.2019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637579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defRPr/>
            </a:pPr>
            <a:r>
              <a:rPr lang="en-US" sz="2400" b="1" dirty="0">
                <a:ea typeface="Calibri" pitchFamily="34" charset="0"/>
                <a:cs typeface="Times New Roman" pitchFamily="18" charset="0"/>
              </a:rPr>
              <a:t>Primary characteristics of state and private property relations </a:t>
            </a:r>
            <a:r>
              <a:rPr lang="hu-HU" sz="2400" b="1" dirty="0">
                <a:ea typeface="Calibri" pitchFamily="34" charset="0"/>
                <a:cs typeface="Times New Roman" pitchFamily="18" charset="0"/>
              </a:rPr>
              <a:t/>
            </a:r>
            <a:br>
              <a:rPr lang="hu-HU" sz="2400" b="1" dirty="0">
                <a:ea typeface="Calibri" pitchFamily="34" charset="0"/>
                <a:cs typeface="Times New Roman" pitchFamily="18" charset="0"/>
              </a:rPr>
            </a:br>
            <a:r>
              <a:rPr lang="en-US" sz="2400" b="1" dirty="0">
                <a:ea typeface="Calibri" pitchFamily="34" charset="0"/>
                <a:cs typeface="Times New Roman" pitchFamily="18" charset="0"/>
              </a:rPr>
              <a:t>in three ideal-type political regimes </a:t>
            </a:r>
            <a:endParaRPr lang="hu-HU" sz="24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55937690"/>
              </p:ext>
            </p:extLst>
          </p:nvPr>
        </p:nvGraphicFramePr>
        <p:xfrm>
          <a:off x="251520" y="987574"/>
          <a:ext cx="8496944" cy="4066032"/>
        </p:xfrm>
        <a:graphic>
          <a:graphicData uri="http://schemas.openxmlformats.org/drawingml/2006/table">
            <a:tbl>
              <a:tblPr/>
              <a:tblGrid>
                <a:gridCol w="2664296"/>
                <a:gridCol w="3024336"/>
                <a:gridCol w="2808312"/>
              </a:tblGrid>
              <a:tr h="509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Liberal democracies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Post-communist 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Times New Roman"/>
                        </a:rPr>
                        <a:t>autocracy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Communist regime</a:t>
                      </a:r>
                      <a:endParaRPr lang="hu-H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The political group in power </a:t>
                      </a: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ensures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 the dominance of private property and market coordination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Calibri"/>
                          <a:cs typeface="Times New Roman"/>
                        </a:rPr>
                        <a:t>The political group in power </a:t>
                      </a:r>
                      <a:r>
                        <a:rPr lang="en-US" sz="1600" b="1" i="1">
                          <a:latin typeface="+mn-lt"/>
                          <a:ea typeface="Calibri"/>
                          <a:cs typeface="Times New Roman"/>
                        </a:rPr>
                        <a:t>controls and partially appropriates</a:t>
                      </a:r>
                      <a:r>
                        <a:rPr lang="en-US" sz="1600">
                          <a:latin typeface="+mn-lt"/>
                          <a:ea typeface="Calibri"/>
                          <a:cs typeface="Times New Roman"/>
                        </a:rPr>
                        <a:t> private property and coordination of the market </a:t>
                      </a:r>
                      <a:endParaRPr lang="hu-H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n-lt"/>
                          <a:ea typeface="Calibri"/>
                          <a:cs typeface="Times New Roman"/>
                        </a:rPr>
                        <a:t>The political group in power, the communist party </a:t>
                      </a:r>
                      <a:r>
                        <a:rPr lang="en-US" sz="1600" b="1" i="1">
                          <a:latin typeface="+mn-lt"/>
                          <a:ea typeface="Calibri"/>
                          <a:cs typeface="Times New Roman"/>
                        </a:rPr>
                        <a:t>emposes </a:t>
                      </a:r>
                      <a:r>
                        <a:rPr lang="en-US" sz="1600">
                          <a:latin typeface="+mn-lt"/>
                          <a:ea typeface="Calibri"/>
                          <a:cs typeface="Times New Roman"/>
                        </a:rPr>
                        <a:t>dominance of state property and bureaucratic coordination</a:t>
                      </a:r>
                      <a:endParaRPr lang="hu-H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Private property 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is the dominant form of property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Power&amp;ownership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b="1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власть&amp;собственность</a:t>
                      </a:r>
                      <a:r>
                        <a:rPr lang="hu-H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is 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the determinative form of ownership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+mn-lt"/>
                          <a:ea typeface="Calibri"/>
                          <a:cs typeface="Times New Roman"/>
                        </a:rPr>
                        <a:t>State property </a:t>
                      </a:r>
                      <a:r>
                        <a:rPr lang="en-US" sz="1600">
                          <a:latin typeface="+mn-lt"/>
                          <a:ea typeface="Calibri"/>
                          <a:cs typeface="Times New Roman"/>
                        </a:rPr>
                        <a:t>is the dominant form of property</a:t>
                      </a:r>
                      <a:endParaRPr lang="hu-H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Market coordination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 is the dominant mechanism of coordination</a:t>
                      </a: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competitive market)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Relational</a:t>
                      </a:r>
                      <a:r>
                        <a:rPr lang="hu-HU" sz="1600" b="1" i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i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coordination</a:t>
                      </a:r>
                      <a:r>
                        <a:rPr lang="hu-HU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is </a:t>
                      </a:r>
                      <a:r>
                        <a:rPr lang="hu-HU" sz="1600" baseline="0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he 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determinative coordinating </a:t>
                      </a:r>
                      <a:r>
                        <a:rPr lang="en-US" sz="1600" dirty="0" smtClean="0">
                          <a:latin typeface="+mn-lt"/>
                          <a:ea typeface="Calibri"/>
                          <a:cs typeface="Times New Roman"/>
                        </a:rPr>
                        <a:t>mechanism, 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overseen and directed by the adopted political family 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relational market)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Bureaucratic coordination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 is the dominant coordinating mechanism </a:t>
                      </a:r>
                      <a:endParaRPr lang="hu-H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administrative market</a:t>
                      </a: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your attention.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67894"/>
            <a:ext cx="6400800" cy="36120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magyarbalint52@gmail.com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1470"/>
            <a:ext cx="8856984" cy="421555"/>
          </a:xfrm>
        </p:spPr>
        <p:txBody>
          <a:bodyPr>
            <a:noAutofit/>
          </a:bodyPr>
          <a:lstStyle/>
          <a:p>
            <a:r>
              <a:rPr lang="hu-HU" sz="3200" dirty="0" err="1" smtClean="0"/>
              <a:t>Assumptions</a:t>
            </a:r>
            <a:r>
              <a:rPr lang="hu-HU" sz="3200" dirty="0" smtClean="0"/>
              <a:t> of </a:t>
            </a:r>
            <a:r>
              <a:rPr lang="hu-HU" sz="3200" dirty="0" err="1" smtClean="0"/>
              <a:t>TI’s</a:t>
            </a:r>
            <a:r>
              <a:rPr lang="hu-HU" sz="3200" dirty="0" smtClean="0"/>
              <a:t> </a:t>
            </a:r>
            <a:r>
              <a:rPr lang="hu-HU" sz="3200" dirty="0" err="1" smtClean="0"/>
              <a:t>corruption</a:t>
            </a:r>
            <a:r>
              <a:rPr lang="hu-HU" sz="3200" dirty="0" smtClean="0"/>
              <a:t> </a:t>
            </a:r>
            <a:r>
              <a:rPr lang="hu-HU" sz="3200" dirty="0" err="1" smtClean="0"/>
              <a:t>indicators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55526"/>
            <a:ext cx="9036496" cy="458797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1400" b="1" dirty="0" smtClean="0"/>
              <a:t>Corruption Perceptions Index (CPI)</a:t>
            </a:r>
            <a:endParaRPr lang="en-US" sz="14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1400" dirty="0" smtClean="0"/>
              <a:t>a composite index published annually by Transparency International (TI)</a:t>
            </a:r>
          </a:p>
          <a:p>
            <a:pPr lvl="1">
              <a:buFont typeface="Courier New" pitchFamily="49" charset="0"/>
              <a:buChar char="o"/>
            </a:pPr>
            <a:r>
              <a:rPr lang="en-US" sz="1400" dirty="0" smtClean="0"/>
              <a:t>broad definition of corruption (“the abuse of entrusted power for private gain”)</a:t>
            </a:r>
          </a:p>
          <a:p>
            <a:pPr lvl="1">
              <a:buFont typeface="Courier New" pitchFamily="49" charset="0"/>
              <a:buChar char="o"/>
            </a:pPr>
            <a:r>
              <a:rPr lang="en-US" sz="1400" dirty="0" smtClean="0"/>
              <a:t>three groups of phenomena:</a:t>
            </a:r>
          </a:p>
          <a:p>
            <a:pPr lvl="2">
              <a:buFont typeface="Courier New" pitchFamily="49" charset="0"/>
              <a:buChar char="o"/>
            </a:pPr>
            <a:r>
              <a:rPr lang="en-US" sz="1200" b="1" dirty="0" smtClean="0"/>
              <a:t>general instances of corruption</a:t>
            </a:r>
            <a:r>
              <a:rPr lang="en-US" sz="1200" dirty="0" smtClean="0"/>
              <a:t> (“diversion of public funds,” “prevalence of officials using public office for private gain” etc.);</a:t>
            </a:r>
          </a:p>
          <a:p>
            <a:pPr lvl="2">
              <a:buFont typeface="Courier New" pitchFamily="49" charset="0"/>
              <a:buChar char="o"/>
            </a:pPr>
            <a:r>
              <a:rPr lang="en-US" sz="1200" b="1" dirty="0" smtClean="0"/>
              <a:t>specific instances of corruption </a:t>
            </a:r>
            <a:r>
              <a:rPr lang="en-US" sz="1200" dirty="0" smtClean="0"/>
              <a:t>(“bribery,”“state capture by narrow vested interests” etc.);</a:t>
            </a:r>
          </a:p>
          <a:p>
            <a:pPr lvl="2">
              <a:buFont typeface="Courier New" pitchFamily="49" charset="0"/>
              <a:buChar char="o"/>
            </a:pPr>
            <a:r>
              <a:rPr lang="en-US" sz="1200" b="1" dirty="0" smtClean="0"/>
              <a:t>institutional guarantees </a:t>
            </a:r>
            <a:r>
              <a:rPr lang="en-US" sz="1200" dirty="0" smtClean="0"/>
              <a:t>(“ability of governments to contain corruption,” “adequate laws on financial disclosure,” “legal protection for whistleblowers [and] journalists” etc.).</a:t>
            </a:r>
          </a:p>
          <a:p>
            <a:pPr>
              <a:buFont typeface="Wingdings" pitchFamily="2" charset="2"/>
              <a:buChar char="q"/>
            </a:pPr>
            <a:r>
              <a:rPr lang="en-US" sz="1400" b="1" dirty="0" smtClean="0"/>
              <a:t>The main assumption: understanding corruption as a </a:t>
            </a:r>
            <a:r>
              <a:rPr lang="en-US" sz="1400" b="1" i="1" dirty="0" smtClean="0"/>
              <a:t>deviance</a:t>
            </a:r>
            <a:endParaRPr lang="en-US" sz="1400" i="1" dirty="0" smtClean="0"/>
          </a:p>
          <a:p>
            <a:pPr lvl="1">
              <a:buFont typeface="Courier New" pitchFamily="49" charset="0"/>
              <a:buChar char="o"/>
            </a:pPr>
            <a:r>
              <a:rPr lang="en-US" sz="1400" dirty="0" smtClean="0"/>
              <a:t>understanding the state by its formal identity: as dominantly an institution of the public good, with some subordinates who deviate from that purpose;</a:t>
            </a:r>
          </a:p>
          <a:p>
            <a:pPr lvl="1">
              <a:buFont typeface="Courier New" pitchFamily="49" charset="0"/>
              <a:buChar char="o"/>
            </a:pPr>
            <a:r>
              <a:rPr lang="en-US" sz="1400" dirty="0" smtClean="0"/>
              <a:t>the state does want to persecute corruption, just it may not have the “ability” to do so.</a:t>
            </a:r>
          </a:p>
          <a:p>
            <a:pPr>
              <a:buFont typeface="Wingdings" pitchFamily="2" charset="2"/>
              <a:buChar char="q"/>
            </a:pPr>
            <a:r>
              <a:rPr lang="en-US" sz="1400" b="1" dirty="0" smtClean="0"/>
              <a:t>The blind spot</a:t>
            </a:r>
            <a:r>
              <a:rPr lang="en-US" sz="1400" dirty="0" smtClean="0"/>
              <a:t>: </a:t>
            </a:r>
            <a:r>
              <a:rPr lang="en-US" sz="1400" b="1" dirty="0" smtClean="0"/>
              <a:t>when the initiator of a corrupt transaction is neither the company nor public administrators with the potential to extort, but </a:t>
            </a:r>
            <a:r>
              <a:rPr lang="en-US" sz="1400" b="1" i="1" dirty="0" smtClean="0"/>
              <a:t>the state itself</a:t>
            </a:r>
            <a:r>
              <a:rPr lang="en-US" sz="1400" b="1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1400" b="1" dirty="0" smtClean="0"/>
              <a:t>An</a:t>
            </a:r>
            <a:r>
              <a:rPr lang="en-US" sz="1400" dirty="0" smtClean="0"/>
              <a:t> </a:t>
            </a:r>
            <a:r>
              <a:rPr lang="en-US" sz="1400" b="1" dirty="0" smtClean="0"/>
              <a:t>example</a:t>
            </a:r>
            <a:r>
              <a:rPr lang="en-US" sz="1400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sz="1200" b="1" dirty="0" smtClean="0"/>
              <a:t>CPI surveys private actors whether they have to bribe officials to “get things done,”</a:t>
            </a:r>
            <a:r>
              <a:rPr lang="en-US" sz="1200" dirty="0" smtClean="0"/>
              <a:t> for example to win a public procurement tender...</a:t>
            </a:r>
          </a:p>
          <a:p>
            <a:pPr lvl="1">
              <a:buFont typeface="Courier New" pitchFamily="49" charset="0"/>
              <a:buChar char="o"/>
            </a:pPr>
            <a:r>
              <a:rPr lang="en-US" sz="1200" dirty="0" smtClean="0"/>
              <a:t>...but this way the survey </a:t>
            </a:r>
            <a:r>
              <a:rPr lang="en-US" sz="1200" b="1" dirty="0" smtClean="0"/>
              <a:t>disregards the situation when the entrepreneur does not even have the chance to bribe anyone, for public procurements are already distributed from the top.</a:t>
            </a:r>
            <a:endParaRPr lang="en-US" sz="1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421555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does CPI measure—and what does it not?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548680" y="915566"/>
          <a:ext cx="44241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1763688" y="843558"/>
          <a:ext cx="44241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/>
        </p:nvGraphicFramePr>
        <p:xfrm>
          <a:off x="5076056" y="771550"/>
          <a:ext cx="4424172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512" y="2667565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Bribery</a:t>
            </a:r>
            <a:r>
              <a:rPr lang="hu-HU" sz="2400" u="sng" dirty="0" smtClean="0"/>
              <a:t>:</a:t>
            </a:r>
            <a:endParaRPr lang="en-US" sz="2400" u="sng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perceived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measured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419872" y="2667564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dirty="0" smtClean="0"/>
              <a:t>Embezzlemen</a:t>
            </a:r>
            <a:r>
              <a:rPr lang="en-US" sz="2400" u="sng" dirty="0" smtClean="0"/>
              <a:t>t: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en-US" sz="2400" dirty="0" smtClean="0"/>
              <a:t>p</a:t>
            </a:r>
            <a:r>
              <a:rPr lang="hu-HU" sz="2400" dirty="0" smtClean="0"/>
              <a:t>erceived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hu-HU" sz="2400" b="1" dirty="0" smtClean="0"/>
              <a:t>not measured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732240" y="2715766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dirty="0" smtClean="0"/>
              <a:t>Criminal state: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b="1" dirty="0" smtClean="0"/>
              <a:t>not </a:t>
            </a:r>
            <a:r>
              <a:rPr lang="hu-HU" sz="2400" b="1" dirty="0" smtClean="0"/>
              <a:t>perceived</a:t>
            </a: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hu-HU" sz="2400" b="1" dirty="0" smtClean="0"/>
              <a:t>not measured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4507255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Legend:</a:t>
            </a:r>
          </a:p>
          <a:p>
            <a:r>
              <a:rPr lang="en-US" sz="1600" b="1" dirty="0" smtClean="0"/>
              <a:t>T</a:t>
            </a:r>
            <a:r>
              <a:rPr lang="en-US" sz="1600" dirty="0" smtClean="0"/>
              <a:t>: </a:t>
            </a:r>
            <a:r>
              <a:rPr lang="en-US" sz="1600" dirty="0" err="1" smtClean="0"/>
              <a:t>truster</a:t>
            </a:r>
            <a:r>
              <a:rPr lang="en-US" sz="1600" dirty="0" smtClean="0"/>
              <a:t> (principal); </a:t>
            </a:r>
            <a:r>
              <a:rPr lang="en-US" sz="1600" b="1" dirty="0" smtClean="0"/>
              <a:t>F</a:t>
            </a:r>
            <a:r>
              <a:rPr lang="en-US" sz="1600" dirty="0" smtClean="0"/>
              <a:t>: fiduciary (agent); </a:t>
            </a:r>
            <a:r>
              <a:rPr lang="en-US" sz="1600" b="1" dirty="0" smtClean="0"/>
              <a:t>C</a:t>
            </a:r>
            <a:r>
              <a:rPr lang="en-US" sz="1600" dirty="0" smtClean="0"/>
              <a:t>: corrupter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"/>
            <a:ext cx="8784976" cy="48351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hu-HU" sz="3200" b="1" dirty="0" smtClean="0"/>
              <a:t>Main </a:t>
            </a:r>
            <a:r>
              <a:rPr lang="hu-HU" sz="3200" b="1" dirty="0" err="1" smtClean="0"/>
              <a:t>Features</a:t>
            </a:r>
            <a:r>
              <a:rPr lang="hu-HU" sz="3200" b="1" dirty="0" smtClean="0"/>
              <a:t> of </a:t>
            </a:r>
            <a:r>
              <a:rPr lang="hu-HU" sz="3200" b="1" dirty="0" err="1" smtClean="0"/>
              <a:t>the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Four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Levels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of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Corruption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84381516"/>
              </p:ext>
            </p:extLst>
          </p:nvPr>
        </p:nvGraphicFramePr>
        <p:xfrm>
          <a:off x="35496" y="555526"/>
          <a:ext cx="9073008" cy="4587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8232"/>
                <a:gridCol w="853092"/>
                <a:gridCol w="853092"/>
                <a:gridCol w="940219"/>
                <a:gridCol w="878445"/>
                <a:gridCol w="807943"/>
                <a:gridCol w="987750"/>
                <a:gridCol w="920421"/>
                <a:gridCol w="1010722"/>
                <a:gridCol w="853092"/>
              </a:tblGrid>
              <a:tr h="918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effectLst/>
                        </a:rPr>
                        <a:t> </a:t>
                      </a:r>
                      <a:endParaRPr lang="en-US" sz="14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Nature of corruption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Direction of corrupt action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Distribution of corrupt transactions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Spread of corruption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Form of corrupt networks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Economic nature of corruption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Character of relationship between the actors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Regularity and scope of corrupt</a:t>
                      </a:r>
                      <a:r>
                        <a:rPr lang="en-US" sz="1100" b="1" i="1" baseline="0" noProof="0" dirty="0" smtClean="0">
                          <a:effectLst/>
                        </a:rPr>
                        <a:t> transactions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Medium of corrupt exchange</a:t>
                      </a:r>
                      <a:endParaRPr lang="en-US" sz="1100" b="1" i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915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Free market </a:t>
                      </a:r>
                      <a:r>
                        <a:rPr lang="hu-HU" sz="1400" b="1" i="1" noProof="0" dirty="0" err="1" smtClean="0">
                          <a:solidFill>
                            <a:srgbClr val="FF0000"/>
                          </a:solidFill>
                          <a:effectLst/>
                        </a:rPr>
                        <a:t>corruption</a:t>
                      </a:r>
                      <a:endParaRPr lang="en-US" sz="14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Petty</a:t>
                      </a: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corruption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1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600" b="1" baseline="0" noProof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baseline="0" noProof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Grand corruption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Bottom-up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Non-centralized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Non</a:t>
                      </a:r>
                      <a:r>
                        <a:rPr lang="en-US" sz="1100" b="1" baseline="0" noProof="0" dirty="0" smtClean="0">
                          <a:effectLst/>
                        </a:rPr>
                        <a:t>-systemic or systemic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err="1" smtClean="0">
                          <a:effectLst/>
                        </a:rPr>
                        <a:t>n.a</a:t>
                      </a:r>
                      <a:r>
                        <a:rPr lang="en-US" sz="1100" b="1" noProof="0" dirty="0" smtClean="0">
                          <a:effectLst/>
                        </a:rPr>
                        <a:t>.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Competitive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Voluntary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i="1" noProof="0" dirty="0" smtClean="0">
                          <a:effectLst/>
                        </a:rPr>
                        <a:t>Ad hoc </a:t>
                      </a:r>
                      <a:r>
                        <a:rPr lang="en-US" sz="1100" b="1" noProof="0" dirty="0" smtClean="0">
                          <a:effectLst/>
                        </a:rPr>
                        <a:t>and partial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Kickback money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915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Bottom-up state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capture</a:t>
                      </a:r>
                      <a:endParaRPr lang="en-US" sz="14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Bottom-up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Moderately centralized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noProof="0" dirty="0" smtClean="0">
                          <a:effectLst/>
                        </a:rPr>
                        <a:t>Non</a:t>
                      </a:r>
                      <a:r>
                        <a:rPr lang="en-US" sz="1100" b="1" baseline="0" noProof="0" dirty="0" smtClean="0">
                          <a:effectLst/>
                        </a:rPr>
                        <a:t>-systemic or systemic</a:t>
                      </a: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Parallel verticals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Oligopolistic / locally monopolistic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noProof="0" dirty="0" err="1" smtClean="0">
                          <a:effectLst/>
                        </a:rPr>
                        <a:t>Voluntary</a:t>
                      </a:r>
                      <a:r>
                        <a:rPr lang="hu-HU" sz="1100" b="1" noProof="0" dirty="0" smtClean="0">
                          <a:effectLst/>
                        </a:rPr>
                        <a:t> / </a:t>
                      </a:r>
                      <a:r>
                        <a:rPr lang="en-US" sz="1100" b="1" noProof="0" dirty="0" smtClean="0">
                          <a:effectLst/>
                        </a:rPr>
                        <a:t>Coercive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Temporary / permanent and partial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Kickback money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</a:tr>
              <a:tr h="918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Top-down state capture</a:t>
                      </a:r>
                      <a:endParaRPr lang="en-US" sz="14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Top-down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Partially centralized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noProof="0" dirty="0" smtClean="0">
                          <a:effectLst/>
                        </a:rPr>
                        <a:t>Non</a:t>
                      </a:r>
                      <a:r>
                        <a:rPr lang="en-US" sz="1100" b="1" baseline="0" noProof="0" dirty="0" smtClean="0">
                          <a:effectLst/>
                        </a:rPr>
                        <a:t>-systemic or systemic</a:t>
                      </a:r>
                      <a:endParaRPr lang="en-US" sz="1100" b="1" noProof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Parallel verticals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Oligopolistic / locally monopolistic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Coercive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Permanent and partial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(vassal chains)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Protection money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18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  <a:effectLst/>
                        </a:rPr>
                        <a:t>Criminal state</a:t>
                      </a:r>
                      <a:endParaRPr lang="en-US" sz="1400" b="1" i="1" noProof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Top-down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Centralized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Systemic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Single vertical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Monopolistic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Coercive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Permanent and general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(vassal chains)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noProof="0" dirty="0" smtClean="0">
                          <a:effectLst/>
                        </a:rPr>
                        <a:t>Protection money</a:t>
                      </a:r>
                      <a:endParaRPr lang="en-US" sz="11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403648" y="1923678"/>
            <a:ext cx="0" cy="27363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6806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512" y="267494"/>
            <a:ext cx="9180512" cy="432048"/>
          </a:xfrm>
        </p:spPr>
        <p:txBody>
          <a:bodyPr>
            <a:noAutofit/>
          </a:bodyPr>
          <a:lstStyle/>
          <a:p>
            <a:r>
              <a:rPr lang="en-US" sz="3600" dirty="0" smtClean="0"/>
              <a:t>Different states’ attitude toward corruption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008" y="987574"/>
          <a:ext cx="9036496" cy="4105612"/>
        </p:xfrm>
        <a:graphic>
          <a:graphicData uri="http://schemas.openxmlformats.org/drawingml/2006/table">
            <a:tbl>
              <a:tblPr/>
              <a:tblGrid>
                <a:gridCol w="899592"/>
                <a:gridCol w="1368152"/>
                <a:gridCol w="1944216"/>
                <a:gridCol w="1080120"/>
                <a:gridCol w="1584176"/>
                <a:gridCol w="2160240"/>
              </a:tblGrid>
              <a:tr h="626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</a:rPr>
                        <a:t>Political regime (state type)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</a:rPr>
                        <a:t>Dominant forms of collusive corruption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</a:rPr>
                        <a:t>Regulator’s intention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</a:rPr>
                        <a:t>Intention of the dominant institution (form)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latin typeface="Calibri"/>
                        </a:rPr>
                        <a:t>Discretional treatment resulting from corruption meets the intention of…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4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</a:rPr>
                        <a:t>State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liberal democracy</a:t>
                      </a:r>
                      <a:br>
                        <a:rPr lang="en-US" sz="1200" b="1" dirty="0">
                          <a:latin typeface="Calibri"/>
                        </a:rPr>
                      </a:br>
                      <a:r>
                        <a:rPr lang="en-US" sz="1200" b="1" dirty="0">
                          <a:latin typeface="Calibri"/>
                        </a:rPr>
                        <a:t>(constitutional state)</a:t>
                      </a:r>
                      <a:endParaRPr lang="en-US" sz="1200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</a:rPr>
                        <a:t/>
                      </a:r>
                      <a:br>
                        <a:rPr lang="en-US" sz="1200" dirty="0">
                          <a:latin typeface="Calibri"/>
                        </a:rPr>
                      </a:br>
                      <a:endParaRPr lang="en-US" sz="1200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latin typeface="Calibri"/>
                        </a:rPr>
                        <a:t>patronal</a:t>
                      </a:r>
                      <a:r>
                        <a:rPr lang="en-US" sz="1200" b="1" dirty="0" smtClean="0">
                          <a:latin typeface="Calibri"/>
                        </a:rPr>
                        <a:t> </a:t>
                      </a:r>
                      <a:r>
                        <a:rPr lang="en-US" sz="1200" b="1" dirty="0">
                          <a:latin typeface="Calibri"/>
                        </a:rPr>
                        <a:t>autocracy</a:t>
                      </a:r>
                      <a:endParaRPr lang="en-US" sz="1200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(mafia state)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200" b="1" dirty="0">
                          <a:latin typeface="Calibri"/>
                          <a:cs typeface="Times New Roman"/>
                        </a:rPr>
                        <a:t>free market corruption (sporadic)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normative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normative (formal state laws)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</a:rPr>
                        <a:t>neither the regulator, nor the dominant institution (non-structural deviation)</a:t>
                      </a:r>
                      <a:endParaRPr lang="en-US" sz="120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4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</a:rPr>
                        <a:t>Corrupt state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200" b="1" dirty="0">
                          <a:latin typeface="Calibri"/>
                          <a:cs typeface="Times New Roman"/>
                        </a:rPr>
                        <a:t>free market corruption (endemic)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normative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normative (formal state laws)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neither the regulator, nor the dominant institution (non-structural deviation)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</a:rPr>
                        <a:t>Captured state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200" b="1" dirty="0" smtClean="0">
                          <a:latin typeface="Calibri"/>
                          <a:cs typeface="Times New Roman"/>
                        </a:rPr>
                        <a:t>bottom-up </a:t>
                      </a:r>
                      <a:r>
                        <a:rPr lang="en-US" sz="1200" b="1" dirty="0">
                          <a:latin typeface="Calibri"/>
                          <a:cs typeface="Times New Roman"/>
                        </a:rPr>
                        <a:t>state capture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200" b="1" dirty="0">
                          <a:latin typeface="Calibri"/>
                          <a:cs typeface="Times New Roman"/>
                        </a:rPr>
                        <a:t>top-down state capture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smtClean="0">
                          <a:latin typeface="Calibri"/>
                        </a:rPr>
                        <a:t>discretional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normative (formal state laws)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the regulator, but not the dominant institution (structural deviation)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</a:rPr>
                        <a:t>Criminal state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200" b="1" dirty="0">
                          <a:latin typeface="Calibri"/>
                          <a:cs typeface="Times New Roman"/>
                        </a:rPr>
                        <a:t>criminal state</a:t>
                      </a:r>
                      <a:endParaRPr lang="en-US" sz="1200" dirty="0">
                        <a:latin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discretional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discretional (informal </a:t>
                      </a:r>
                      <a:r>
                        <a:rPr lang="en-US" sz="1200" b="1" dirty="0" err="1">
                          <a:latin typeface="Calibri"/>
                        </a:rPr>
                        <a:t>patronal</a:t>
                      </a:r>
                      <a:r>
                        <a:rPr lang="en-US" sz="1200" b="1" dirty="0">
                          <a:latin typeface="Calibri"/>
                        </a:rPr>
                        <a:t> decisions)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</a:rPr>
                        <a:t>both the regulator and the dominant institution (norm / constitutive element)</a:t>
                      </a:r>
                      <a:endParaRPr lang="en-US" sz="120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Egyenes összekötő nyíllal 4"/>
          <p:cNvSpPr>
            <a:spLocks noChangeShapeType="1"/>
          </p:cNvSpPr>
          <p:nvPr/>
        </p:nvSpPr>
        <p:spPr bwMode="auto">
          <a:xfrm rot="5400000">
            <a:off x="719570" y="3399843"/>
            <a:ext cx="1800201" cy="0"/>
          </a:xfrm>
          <a:prstGeom prst="straightConnector1">
            <a:avLst/>
          </a:prstGeom>
          <a:noFill/>
          <a:ln w="222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87987266"/>
              </p:ext>
            </p:extLst>
          </p:nvPr>
        </p:nvGraphicFramePr>
        <p:xfrm>
          <a:off x="287017" y="411510"/>
          <a:ext cx="8605463" cy="4633527"/>
        </p:xfrm>
        <a:graphic>
          <a:graphicData uri="http://schemas.openxmlformats.org/drawingml/2006/table">
            <a:tbl>
              <a:tblPr/>
              <a:tblGrid>
                <a:gridCol w="1224255"/>
                <a:gridCol w="1239502"/>
                <a:gridCol w="1608354"/>
                <a:gridCol w="1581315"/>
                <a:gridCol w="1581315"/>
                <a:gridCol w="1370722"/>
              </a:tblGrid>
              <a:tr h="24131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Strength of the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„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Legiti-macy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”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of raiding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initiator or client of the corporate raiding 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6638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Organized </a:t>
                      </a:r>
                      <a:r>
                        <a:rPr lang="en-US" sz="1200" b="1" i="1" dirty="0" err="1">
                          <a:latin typeface="Calibri"/>
                          <a:ea typeface="Calibri"/>
                          <a:cs typeface="Times New Roman"/>
                        </a:rPr>
                        <a:t>upperworld</a:t>
                      </a: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: chief patron (top level public authority)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Low or middle level public authority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Rival entrepreneurs or oligarchs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Organized underworld: criminal groups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50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Strong stat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baseline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Weak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White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XXXXXXXXXXXXXXXXXXXXXXXXXXX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86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Gray 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</a:t>
                      </a: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6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Black 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rowSpan="4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Institutional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environment and features of the raiding action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Criminal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Calibri"/>
                          <a:ea typeface="Calibri"/>
                          <a:cs typeface="Times New Roman"/>
                        </a:rPr>
                        <a:t>State crime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Calibri"/>
                          <a:ea typeface="Calibri"/>
                          <a:cs typeface="Times New Roman"/>
                        </a:rPr>
                        <a:t>Corporate crime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Crime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2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Single-pyramid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system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Multi-pyramid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system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4131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Monopolized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Oligarchic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Competitive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Market</a:t>
                      </a:r>
                      <a:r>
                        <a:rPr lang="hu-HU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+ state + </a:t>
                      </a:r>
                      <a:r>
                        <a:rPr lang="hu-HU" sz="16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ligarch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capture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Market</a:t>
                      </a:r>
                      <a:r>
                        <a:rPr lang="en-US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+ state capture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n.a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65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Types and some features of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reiderstvo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in post-communist regimes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899592" y="1779662"/>
            <a:ext cx="0" cy="12241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2009"/>
            <a:ext cx="8229600" cy="69954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800" b="1" dirty="0"/>
              <a:t>Patterns of </a:t>
            </a:r>
            <a:r>
              <a:rPr lang="en-US" sz="2800" b="1" dirty="0" smtClean="0"/>
              <a:t>corruption and the state’s response </a:t>
            </a:r>
            <a:r>
              <a:rPr lang="hu-HU" sz="2800" b="1" dirty="0"/>
              <a:t/>
            </a:r>
            <a:br>
              <a:rPr lang="hu-HU" sz="2800" b="1" dirty="0"/>
            </a:br>
            <a:r>
              <a:rPr lang="en-US" sz="2800" b="1" dirty="0"/>
              <a:t>in three ideal-type political </a:t>
            </a:r>
            <a:r>
              <a:rPr lang="en-US" sz="2800" b="1" dirty="0" smtClean="0"/>
              <a:t>regimes</a:t>
            </a:r>
            <a:endParaRPr lang="hu-HU" sz="28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25477219"/>
              </p:ext>
            </p:extLst>
          </p:nvPr>
        </p:nvGraphicFramePr>
        <p:xfrm>
          <a:off x="107502" y="867748"/>
          <a:ext cx="8928994" cy="4080268"/>
        </p:xfrm>
        <a:graphic>
          <a:graphicData uri="http://schemas.openxmlformats.org/drawingml/2006/table">
            <a:tbl>
              <a:tblPr/>
              <a:tblGrid>
                <a:gridCol w="2775698"/>
                <a:gridCol w="3166446"/>
                <a:gridCol w="2986850"/>
              </a:tblGrid>
              <a:tr h="6945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Liberal democracy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0" smtClean="0">
                          <a:latin typeface="Calibri"/>
                          <a:ea typeface="Calibri"/>
                          <a:cs typeface="Times New Roman"/>
                        </a:rPr>
                        <a:t>Post-communist patronal autocracy</a:t>
                      </a:r>
                      <a:endParaRPr lang="en-US" sz="2000" b="1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0" smtClean="0">
                          <a:latin typeface="Calibri"/>
                          <a:ea typeface="Calibri"/>
                          <a:cs typeface="Times New Roman"/>
                        </a:rPr>
                        <a:t>Communist regime</a:t>
                      </a:r>
                      <a:endParaRPr lang="en-US" sz="2000" b="1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en-US" sz="1600" b="1" noProof="0" smtClean="0">
                          <a:latin typeface="+mn-lt"/>
                          <a:ea typeface="Calibri"/>
                          <a:cs typeface="Times New Roman"/>
                        </a:rPr>
                        <a:t>surplus corruption</a:t>
                      </a:r>
                      <a:endParaRPr lang="en-US" sz="1600" b="1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smtClean="0">
                          <a:latin typeface="+mn-lt"/>
                          <a:ea typeface="Calibri"/>
                          <a:cs typeface="Times New Roman"/>
                        </a:rPr>
                        <a:t>n.a.</a:t>
                      </a:r>
                      <a:endParaRPr lang="en-US" sz="1600" b="1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smtClean="0">
                          <a:latin typeface="+mn-lt"/>
                          <a:ea typeface="Calibri"/>
                          <a:cs typeface="Times New Roman"/>
                        </a:rPr>
                        <a:t>shortage corruption</a:t>
                      </a:r>
                      <a:endParaRPr lang="en-US" sz="1600" b="1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en-US" sz="1600" b="1" noProof="0" smtClean="0">
                          <a:latin typeface="+mn-lt"/>
                          <a:ea typeface="Calibri"/>
                          <a:cs typeface="Times New Roman"/>
                        </a:rPr>
                        <a:t>sellers’ corruption</a:t>
                      </a:r>
                      <a:endParaRPr lang="en-US" sz="1600" b="1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smtClean="0">
                          <a:latin typeface="+mn-lt"/>
                          <a:ea typeface="Calibri"/>
                          <a:cs typeface="Times New Roman"/>
                        </a:rPr>
                        <a:t>n.a.</a:t>
                      </a:r>
                      <a:endParaRPr lang="en-US" sz="1600" b="1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smtClean="0">
                          <a:latin typeface="+mn-lt"/>
                          <a:ea typeface="Calibri"/>
                          <a:cs typeface="Times New Roman"/>
                        </a:rPr>
                        <a:t>buyers’ corruption</a:t>
                      </a:r>
                      <a:endParaRPr lang="en-US" sz="1600" b="1" noProof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competitive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market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relational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market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administrative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market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system destroying corruption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system constituting corruption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system lubricating</a:t>
                      </a:r>
                      <a:r>
                        <a:rPr lang="en-US" sz="1600" b="1" baseline="0" noProof="0" dirty="0" smtClean="0">
                          <a:latin typeface="+mn-lt"/>
                          <a:ea typeface="Calibri"/>
                          <a:cs typeface="Times New Roman"/>
                        </a:rPr>
                        <a:t> corruption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generally/normatively sanctioned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selectively </a:t>
                      </a:r>
                      <a:r>
                        <a:rPr lang="en-US" sz="1600" b="1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preferred  (</a:t>
                      </a:r>
                      <a:r>
                        <a:rPr lang="en-US" sz="1600" b="1" i="0" u="sng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крыша</a:t>
                      </a:r>
                      <a:r>
                        <a:rPr lang="en-US" sz="1600" b="1" i="0" u="sng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„roof”)</a:t>
                      </a:r>
                      <a:r>
                        <a:rPr lang="en-US" sz="1600" b="1" i="0" u="sng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en-US" sz="1600" b="1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sanctioned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noProof="0" dirty="0" smtClean="0">
                          <a:latin typeface="+mn-lt"/>
                          <a:ea typeface="Calibri"/>
                          <a:cs typeface="Times New Roman"/>
                        </a:rPr>
                        <a:t>moderately tolerated</a:t>
                      </a:r>
                      <a:endParaRPr lang="en-US" sz="1600" b="1" noProof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latin typeface="Calibri"/>
                          <a:ea typeface="Calibri"/>
                          <a:cs typeface="Times New Roman"/>
                        </a:rPr>
                        <a:t>impartial</a:t>
                      </a:r>
                      <a:r>
                        <a:rPr lang="hu-HU" sz="16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>
                          <a:latin typeface="Calibri"/>
                          <a:ea typeface="Calibri"/>
                          <a:cs typeface="Times New Roman"/>
                        </a:rPr>
                        <a:t>jurisdiction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politically selective jurisdiction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latin typeface="Calibri"/>
                          <a:ea typeface="Calibri"/>
                          <a:cs typeface="Times New Roman"/>
                        </a:rPr>
                        <a:t>show </a:t>
                      </a:r>
                      <a:r>
                        <a:rPr lang="hu-HU" sz="1600" b="1" dirty="0" err="1">
                          <a:latin typeface="Calibri"/>
                          <a:ea typeface="Calibri"/>
                          <a:cs typeface="Times New Roman"/>
                        </a:rPr>
                        <a:t>trials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8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evidence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crime committed, process launched automatically</a:t>
                      </a:r>
                      <a:endParaRPr lang="hu-H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kompromat</a:t>
                      </a: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rime committed, process launched on the basis of political decision</a:t>
                      </a:r>
                      <a:endParaRPr lang="hu-H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latin typeface="Calibri"/>
                          <a:ea typeface="Calibri"/>
                          <a:cs typeface="Times New Roman"/>
                        </a:rPr>
                        <a:t>fabricated</a:t>
                      </a:r>
                      <a:r>
                        <a:rPr lang="hu-HU" sz="16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accusation</a:t>
                      </a: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4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rime not committed, process launched on the basis of political decision</a:t>
                      </a:r>
                      <a:endParaRPr lang="hu-HU" sz="14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1057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1470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b="1" dirty="0" err="1" smtClean="0"/>
              <a:t>Patronage</a:t>
            </a:r>
            <a:r>
              <a:rPr lang="hu-HU" b="1" dirty="0" smtClean="0"/>
              <a:t> </a:t>
            </a:r>
            <a:r>
              <a:rPr lang="hu-HU" b="1" dirty="0" err="1" smtClean="0"/>
              <a:t>Politics</a:t>
            </a:r>
            <a:r>
              <a:rPr lang="hu-HU" b="1" dirty="0" smtClean="0"/>
              <a:t>: </a:t>
            </a:r>
            <a:r>
              <a:rPr lang="en-US" b="1" dirty="0" smtClean="0"/>
              <a:t>State Functions Subordinated to Private Interests</a:t>
            </a:r>
            <a:endParaRPr lang="en-US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02094835"/>
              </p:ext>
            </p:extLst>
          </p:nvPr>
        </p:nvGraphicFramePr>
        <p:xfrm>
          <a:off x="323528" y="1059582"/>
          <a:ext cx="8568952" cy="4025542"/>
        </p:xfrm>
        <a:graphic>
          <a:graphicData uri="http://schemas.openxmlformats.org/drawingml/2006/table">
            <a:tbl>
              <a:tblPr/>
              <a:tblGrid>
                <a:gridCol w="612068"/>
                <a:gridCol w="2196244"/>
                <a:gridCol w="5760640"/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basis for the term used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Alternative terms used for the description o</a:t>
                      </a:r>
                      <a:r>
                        <a:rPr lang="en-US" sz="21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 patronage in post-communist regimes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Actor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network / patronal / clan</a:t>
                      </a:r>
                      <a:r>
                        <a:rPr lang="hu-HU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1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Action</a:t>
                      </a:r>
                      <a:r>
                        <a:rPr lang="en-US" sz="21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(targeting power)</a:t>
                      </a:r>
                      <a:endParaRPr lang="hu-HU" sz="21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patrimonial / </a:t>
                      </a:r>
                      <a:r>
                        <a:rPr lang="en-US" sz="2100" b="1" kern="12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neopatrimonial</a:t>
                      </a:r>
                      <a:r>
                        <a:rPr lang="en-US" sz="21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u-HU" sz="2100" b="1" kern="12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21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Action (targeting</a:t>
                      </a:r>
                      <a:r>
                        <a:rPr lang="en-US" sz="21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goods)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rent-seeking / </a:t>
                      </a:r>
                      <a:r>
                        <a:rPr lang="en-US" sz="21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kleptocratic</a:t>
                      </a: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 / predatory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1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tate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91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21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Legality</a:t>
                      </a:r>
                      <a:endParaRPr lang="en-US" sz="21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corrupt / captured / criminal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1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1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4824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1470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b="1" dirty="0" err="1" smtClean="0"/>
              <a:t>Patronage</a:t>
            </a:r>
            <a:r>
              <a:rPr lang="hu-HU" b="1" dirty="0" smtClean="0"/>
              <a:t> </a:t>
            </a:r>
            <a:r>
              <a:rPr lang="hu-HU" b="1" dirty="0" err="1" smtClean="0"/>
              <a:t>Politics</a:t>
            </a:r>
            <a:r>
              <a:rPr lang="hu-HU" b="1" dirty="0" smtClean="0"/>
              <a:t>: </a:t>
            </a:r>
            <a:r>
              <a:rPr lang="en-US" b="1" dirty="0" smtClean="0"/>
              <a:t>State Functions Subordinated to Private Interests</a:t>
            </a:r>
            <a:r>
              <a:rPr lang="hu-HU" b="1" dirty="0" smtClean="0"/>
              <a:t>: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Post-Communist</a:t>
            </a:r>
            <a:r>
              <a:rPr lang="hu-HU" b="1" dirty="0" smtClean="0"/>
              <a:t> </a:t>
            </a:r>
            <a:r>
              <a:rPr lang="hu-HU" b="1" dirty="0" err="1" smtClean="0"/>
              <a:t>Mafia</a:t>
            </a:r>
            <a:r>
              <a:rPr lang="hu-HU" b="1" dirty="0" smtClean="0"/>
              <a:t> </a:t>
            </a:r>
            <a:r>
              <a:rPr lang="hu-HU" b="1" dirty="0" err="1" smtClean="0"/>
              <a:t>State</a:t>
            </a:r>
            <a:endParaRPr lang="en-US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5346024"/>
              </p:ext>
            </p:extLst>
          </p:nvPr>
        </p:nvGraphicFramePr>
        <p:xfrm>
          <a:off x="323528" y="1347614"/>
          <a:ext cx="8568952" cy="3168352"/>
        </p:xfrm>
        <a:graphic>
          <a:graphicData uri="http://schemas.openxmlformats.org/drawingml/2006/table">
            <a:tbl>
              <a:tblPr/>
              <a:tblGrid>
                <a:gridCol w="377389"/>
                <a:gridCol w="1782851"/>
                <a:gridCol w="3384376"/>
                <a:gridCol w="3024336"/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basis for the term used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Alternative terms used for the description o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 patronage in post-communist regimes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Actor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8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hu-HU" sz="20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Post-Communist</a:t>
                      </a:r>
                      <a:endParaRPr lang="hu-HU" sz="20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hu-HU" sz="20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Mafia</a:t>
                      </a: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Action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(targeting power)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neopatrimonial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state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Action (targeting</a:t>
                      </a:r>
                      <a:r>
                        <a:rPr lang="en-US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goods)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redatory</a:t>
                      </a: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tate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Legality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800" b="1" kern="1200" noProof="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riminal</a:t>
                      </a: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state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Egyenes összekötő nyíllal 5"/>
          <p:cNvCxnSpPr/>
          <p:nvPr/>
        </p:nvCxnSpPr>
        <p:spPr>
          <a:xfrm>
            <a:off x="6012160" y="2571750"/>
            <a:ext cx="576064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6012160" y="2931790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 flipV="1">
            <a:off x="6012160" y="3363838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V="1">
            <a:off x="6012160" y="3579862"/>
            <a:ext cx="576064" cy="6480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577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5329</TotalTime>
  <Words>1254</Words>
  <Application>Microsoft Office PowerPoint</Application>
  <PresentationFormat>Diavetítés a képernyőre (16:9 oldalarány)</PresentationFormat>
  <Paragraphs>300</Paragraphs>
  <Slides>11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Blind Spots in Corruption Research: From Petty Corruption to Criminal State</vt:lpstr>
      <vt:lpstr>Assumptions of TI’s corruption indicators</vt:lpstr>
      <vt:lpstr>What does CPI measure—and what does it not?</vt:lpstr>
      <vt:lpstr>Main Features of the Four Levels of Corruption</vt:lpstr>
      <vt:lpstr>Different states’ attitude toward corruption</vt:lpstr>
      <vt:lpstr>6. dia</vt:lpstr>
      <vt:lpstr>Patterns of corruption and the state’s response  in three ideal-type political regimes</vt:lpstr>
      <vt:lpstr>8. dia</vt:lpstr>
      <vt:lpstr>9. dia</vt:lpstr>
      <vt:lpstr>Primary characteristics of state and private property relations  in three ideal-type political regimes </vt:lpstr>
      <vt:lpstr>Thank you for your attention.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Typical Connection between forms of corruption and actors in relational economies</dc:title>
  <dc:creator>Magyar Bálint</dc:creator>
  <cp:lastModifiedBy>Magyar Bálint</cp:lastModifiedBy>
  <cp:revision>1344</cp:revision>
  <dcterms:created xsi:type="dcterms:W3CDTF">2018-01-22T12:52:38Z</dcterms:created>
  <dcterms:modified xsi:type="dcterms:W3CDTF">2019-03-17T10:31:17Z</dcterms:modified>
</cp:coreProperties>
</file>