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61" r:id="rId4"/>
    <p:sldId id="262" r:id="rId5"/>
    <p:sldId id="263" r:id="rId6"/>
    <p:sldId id="265" r:id="rId7"/>
  </p:sldIdLst>
  <p:sldSz cx="9144000" cy="5143500" type="screen16x9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8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8E9997-D839-47D5-BA7C-EAB998ACCB6E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8F8B4-6AED-44D4-BE51-6858C14F59F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Edward C. </a:t>
            </a:r>
            <a:r>
              <a:rPr lang="hu-HU" dirty="0" err="1" smtClean="0"/>
              <a:t>Banfield</a:t>
            </a:r>
            <a:r>
              <a:rPr lang="hu-HU" dirty="0" smtClean="0"/>
              <a:t>:</a:t>
            </a:r>
            <a:r>
              <a:rPr lang="hu-HU" baseline="0" dirty="0" smtClean="0"/>
              <a:t> </a:t>
            </a:r>
            <a:r>
              <a:rPr lang="hu-HU" baseline="0" dirty="0" err="1" smtClean="0"/>
              <a:t>amoral</a:t>
            </a:r>
            <a:r>
              <a:rPr lang="hu-HU" baseline="0" dirty="0" smtClean="0"/>
              <a:t> </a:t>
            </a:r>
            <a:r>
              <a:rPr lang="hu-HU" baseline="0" dirty="0" err="1" smtClean="0"/>
              <a:t>familism</a:t>
            </a:r>
            <a:endParaRPr lang="hu-H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baseline="0" dirty="0" smtClean="0"/>
              <a:t>Haraszti: elvszerű elvszerűtlenség (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Principled </a:t>
            </a:r>
            <a:r>
              <a:rPr lang="hu-H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unprincipledness</a:t>
            </a:r>
            <a:r>
              <a:rPr lang="hu-H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hu-HU" dirty="0" smtClean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276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nyertesek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magukra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ismernek</a:t>
            </a:r>
            <a:r>
              <a:rPr lang="en-US" baseline="0" dirty="0" smtClean="0"/>
              <a:t>, a </a:t>
            </a:r>
            <a:r>
              <a:rPr lang="en-US" baseline="0" dirty="0" err="1" smtClean="0"/>
              <a:t>veszteseket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hulyitik</a:t>
            </a:r>
            <a:endParaRPr lang="hu-HU" baseline="0" dirty="0" smtClean="0"/>
          </a:p>
          <a:p>
            <a:endParaRPr lang="hu-HU" baseline="0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8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nyertesek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magukra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ismernek</a:t>
            </a:r>
            <a:r>
              <a:rPr lang="en-US" baseline="0" dirty="0" smtClean="0"/>
              <a:t>, a </a:t>
            </a:r>
            <a:r>
              <a:rPr lang="en-US" baseline="0" dirty="0" err="1" smtClean="0"/>
              <a:t>veszteseket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hulyitik</a:t>
            </a:r>
            <a:endParaRPr lang="hu-HU" baseline="0" dirty="0" smtClean="0"/>
          </a:p>
          <a:p>
            <a:endParaRPr lang="hu-HU" baseline="0" dirty="0" smtClean="0"/>
          </a:p>
          <a:p>
            <a:pPr marL="228600" indent="-228600">
              <a:buNone/>
            </a:pPr>
            <a:r>
              <a:rPr lang="en-US" dirty="0" smtClean="0"/>
              <a:t>Hate</a:t>
            </a:r>
            <a:r>
              <a:rPr lang="en-US" baseline="0" dirty="0" smtClean="0"/>
              <a:t> campaign </a:t>
            </a:r>
            <a:r>
              <a:rPr lang="en-US" baseline="0" dirty="0" err="1" smtClean="0"/>
              <a:t>helyett</a:t>
            </a:r>
            <a:r>
              <a:rPr lang="en-US" baseline="0" dirty="0" smtClean="0"/>
              <a:t> fear campaign</a:t>
            </a:r>
          </a:p>
          <a:p>
            <a:pPr marL="228600" indent="-228600">
              <a:buNone/>
            </a:pPr>
            <a:r>
              <a:rPr lang="en-US" baseline="0" dirty="0" smtClean="0"/>
              <a:t>Substitute target group</a:t>
            </a:r>
            <a:r>
              <a:rPr lang="en-US" baseline="0" dirty="0"/>
              <a:t> </a:t>
            </a:r>
            <a:r>
              <a:rPr lang="hu-HU" baseline="0" dirty="0" smtClean="0"/>
              <a:t>= ideological s</a:t>
            </a:r>
            <a:r>
              <a:rPr lang="en-US" baseline="0" dirty="0" err="1" smtClean="0"/>
              <a:t>ubstitute</a:t>
            </a:r>
            <a:r>
              <a:rPr lang="en-US" baseline="0" dirty="0" smtClean="0"/>
              <a:t> good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5C795-E472-4B2C-ACCC-0A75640C7768}" type="slidenum">
              <a:rPr lang="hu-HU" smtClean="0"/>
              <a:pPr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888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53259-F43F-4C6D-87A3-EE998CEF19CB}" type="datetimeFigureOut">
              <a:rPr lang="hu-HU" smtClean="0"/>
              <a:pPr/>
              <a:t>2020.05.16.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8C446-F1EA-4939-8DC1-7730ABA723B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07504" y="1059582"/>
            <a:ext cx="8856984" cy="1800199"/>
          </a:xfrm>
        </p:spPr>
        <p:txBody>
          <a:bodyPr>
            <a:normAutofit fontScale="90000"/>
          </a:bodyPr>
          <a:lstStyle/>
          <a:p>
            <a:r>
              <a:rPr lang="hu-HU" sz="6000" b="1" dirty="0" smtClean="0"/>
              <a:t>Hate and Fear</a:t>
            </a:r>
            <a:r>
              <a:rPr lang="hu-HU" b="1" dirty="0" smtClean="0"/>
              <a:t/>
            </a:r>
            <a:br>
              <a:rPr lang="hu-HU" b="1" dirty="0" smtClean="0"/>
            </a:br>
            <a:r>
              <a:rPr lang="hu-HU" sz="3600" b="1" dirty="0" smtClean="0"/>
              <a:t>Ingredients of a Psychedelic Ideological Cocktail</a:t>
            </a:r>
            <a:endParaRPr lang="hu-HU" sz="3600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27584" y="3219822"/>
            <a:ext cx="7560840" cy="1009278"/>
          </a:xfrm>
        </p:spPr>
        <p:txBody>
          <a:bodyPr>
            <a:normAutofit/>
          </a:bodyPr>
          <a:lstStyle/>
          <a:p>
            <a:r>
              <a:rPr lang="hu-HU" b="1" dirty="0" smtClean="0">
                <a:solidFill>
                  <a:schemeClr val="tx1"/>
                </a:solidFill>
              </a:rPr>
              <a:t>Bálint </a:t>
            </a:r>
            <a:r>
              <a:rPr lang="hu-HU" b="1" dirty="0" smtClean="0">
                <a:solidFill>
                  <a:schemeClr val="tx1"/>
                </a:solidFill>
              </a:rPr>
              <a:t>Magyar</a:t>
            </a:r>
            <a:endParaRPr lang="hu-HU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470"/>
            <a:ext cx="8229600" cy="504056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Ideology in Post-Communist </a:t>
            </a:r>
            <a:r>
              <a:rPr lang="hu-HU" sz="3200" b="1" dirty="0" err="1" smtClean="0"/>
              <a:t>Patronal</a:t>
            </a:r>
            <a:r>
              <a:rPr lang="hu-HU" sz="3200" b="1" dirty="0" smtClean="0"/>
              <a:t> </a:t>
            </a:r>
            <a:r>
              <a:rPr lang="en-US" sz="3200" b="1" dirty="0" err="1" smtClean="0"/>
              <a:t>Autocrac</a:t>
            </a:r>
            <a:r>
              <a:rPr lang="hu-HU" sz="3200" b="1" dirty="0" smtClean="0"/>
              <a:t>y</a:t>
            </a:r>
            <a:endParaRPr lang="hu-HU" sz="3200" b="1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07504" y="699542"/>
            <a:ext cx="4389884" cy="864096"/>
          </a:xfrm>
        </p:spPr>
        <p:txBody>
          <a:bodyPr>
            <a:normAutofit lnSpcReduction="10000"/>
          </a:bodyPr>
          <a:lstStyle/>
          <a:p>
            <a:pPr algn="ctr"/>
            <a:r>
              <a:rPr lang="hu-HU" dirty="0" err="1" smtClean="0"/>
              <a:t>Extremist</a:t>
            </a:r>
            <a:r>
              <a:rPr lang="hu-HU" dirty="0" smtClean="0"/>
              <a:t> </a:t>
            </a:r>
            <a:r>
              <a:rPr lang="hu-HU" dirty="0" err="1" smtClean="0"/>
              <a:t>political</a:t>
            </a:r>
            <a:r>
              <a:rPr lang="hu-HU" dirty="0" smtClean="0"/>
              <a:t> </a:t>
            </a:r>
            <a:r>
              <a:rPr lang="hu-HU" dirty="0" err="1" smtClean="0"/>
              <a:t>actors</a:t>
            </a:r>
            <a:r>
              <a:rPr lang="hu-HU" dirty="0" smtClean="0"/>
              <a:t> </a:t>
            </a:r>
          </a:p>
          <a:p>
            <a:pPr algn="ctr"/>
            <a:r>
              <a:rPr lang="hu-HU" dirty="0" err="1" smtClean="0"/>
              <a:t>Ideology</a:t>
            </a:r>
            <a:r>
              <a:rPr lang="hu-HU" dirty="0" smtClean="0"/>
              <a:t> </a:t>
            </a:r>
            <a:r>
              <a:rPr lang="hu-HU" dirty="0" err="1" smtClean="0"/>
              <a:t>driven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179512" y="1635646"/>
            <a:ext cx="4320480" cy="324036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hu-HU" sz="2000" dirty="0" err="1" smtClean="0"/>
              <a:t>believer</a:t>
            </a:r>
            <a:r>
              <a:rPr lang="hu-HU" sz="2000" dirty="0" smtClean="0"/>
              <a:t> </a:t>
            </a:r>
            <a:r>
              <a:rPr lang="hu-HU" sz="2000" dirty="0" smtClean="0">
                <a:sym typeface="Wingdings" pitchFamily="2" charset="2"/>
              </a:rPr>
              <a:t> </a:t>
            </a:r>
            <a:r>
              <a:rPr lang="hu-HU" sz="2000" dirty="0" err="1" smtClean="0">
                <a:sym typeface="Wingdings" pitchFamily="2" charset="2"/>
              </a:rPr>
              <a:t>fanatic</a:t>
            </a:r>
            <a:r>
              <a:rPr lang="hu-HU" sz="2000" dirty="0" smtClean="0">
                <a:sym typeface="Wingdings" pitchFamily="2" charset="2"/>
              </a:rPr>
              <a:t>, </a:t>
            </a:r>
            <a:r>
              <a:rPr lang="hu-HU" sz="2000" dirty="0" err="1" smtClean="0">
                <a:sym typeface="Wingdings" pitchFamily="2" charset="2"/>
              </a:rPr>
              <a:t>emotional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hu-HU" sz="2000" dirty="0" smtClean="0">
                <a:sym typeface="Wingdings" pitchFamily="2" charset="2"/>
              </a:rPr>
              <a:t>value coherence  </a:t>
            </a:r>
            <a:r>
              <a:rPr lang="hu-HU" sz="2000" dirty="0" err="1" smtClean="0">
                <a:sym typeface="Wingdings" pitchFamily="2" charset="2"/>
              </a:rPr>
              <a:t>ideologically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consistent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hu-HU" sz="2000" dirty="0" err="1" smtClean="0">
                <a:sym typeface="Wingdings" pitchFamily="2" charset="2"/>
              </a:rPr>
              <a:t>ideological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determination</a:t>
            </a:r>
            <a:r>
              <a:rPr lang="hu-HU" sz="2000" dirty="0" smtClean="0">
                <a:sym typeface="Wingdings" pitchFamily="2" charset="2"/>
              </a:rPr>
              <a:t> 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>
                <a:sym typeface="Wingdings" pitchFamily="2" charset="2"/>
              </a:rPr>
              <a:t>both protected group and </a:t>
            </a:r>
            <a:r>
              <a:rPr lang="en-US" sz="2000" dirty="0" smtClean="0">
                <a:sym typeface="Wingdings" pitchFamily="2" charset="2"/>
              </a:rPr>
              <a:t>stigmatized </a:t>
            </a:r>
            <a:r>
              <a:rPr lang="en-US" sz="2000" dirty="0">
                <a:sym typeface="Wingdings" pitchFamily="2" charset="2"/>
              </a:rPr>
              <a:t>group are </a:t>
            </a:r>
            <a:r>
              <a:rPr lang="en-US" sz="2000" dirty="0" smtClean="0">
                <a:sym typeface="Wingdings" pitchFamily="2" charset="2"/>
              </a:rPr>
              <a:t>stable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hu-HU" sz="2000" dirty="0" err="1" smtClean="0">
                <a:sym typeface="Wingdings" pitchFamily="2" charset="2"/>
              </a:rPr>
              <a:t>hate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actions</a:t>
            </a:r>
            <a:r>
              <a:rPr lang="hu-HU" sz="2000" dirty="0" smtClean="0">
                <a:sym typeface="Wingdings" pitchFamily="2" charset="2"/>
              </a:rPr>
              <a:t> and </a:t>
            </a:r>
            <a:r>
              <a:rPr lang="hu-HU" sz="2000" dirty="0" err="1" smtClean="0">
                <a:sym typeface="Wingdings" pitchFamily="2" charset="2"/>
              </a:rPr>
              <a:t>crimes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hu-HU" sz="2000" dirty="0" err="1" smtClean="0">
                <a:sym typeface="Wingdings" pitchFamily="2" charset="2"/>
              </a:rPr>
              <a:t>relativizing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effect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hu-HU" sz="2000" dirty="0" err="1" smtClean="0">
                <a:sym typeface="Wingdings" pitchFamily="2" charset="2"/>
              </a:rPr>
              <a:t>ensuring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recruitment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buffer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for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the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ruling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party</a:t>
            </a:r>
            <a:endParaRPr lang="hu-HU" sz="2000" dirty="0" smtClean="0">
              <a:sym typeface="Wingdings" pitchFamily="2" charset="2"/>
            </a:endParaRP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699542"/>
            <a:ext cx="4391470" cy="864096"/>
          </a:xfrm>
        </p:spPr>
        <p:txBody>
          <a:bodyPr>
            <a:normAutofit lnSpcReduction="10000"/>
          </a:bodyPr>
          <a:lstStyle/>
          <a:p>
            <a:pPr algn="ctr"/>
            <a:r>
              <a:rPr lang="hu-HU" dirty="0" err="1" smtClean="0"/>
              <a:t>Ruling</a:t>
            </a:r>
            <a:r>
              <a:rPr lang="hu-HU" dirty="0" smtClean="0"/>
              <a:t> (</a:t>
            </a:r>
            <a:r>
              <a:rPr lang="hu-HU" dirty="0" err="1" smtClean="0"/>
              <a:t>dominant</a:t>
            </a:r>
            <a:r>
              <a:rPr lang="hu-HU" dirty="0" smtClean="0"/>
              <a:t>) </a:t>
            </a:r>
            <a:r>
              <a:rPr lang="hu-HU" dirty="0" err="1" smtClean="0"/>
              <a:t>party</a:t>
            </a:r>
            <a:endParaRPr lang="hu-HU" dirty="0" smtClean="0"/>
          </a:p>
          <a:p>
            <a:pPr algn="ctr"/>
            <a:r>
              <a:rPr lang="hu-HU" dirty="0" err="1" smtClean="0"/>
              <a:t>Ideology</a:t>
            </a:r>
            <a:r>
              <a:rPr lang="hu-HU" dirty="0" smtClean="0"/>
              <a:t> </a:t>
            </a:r>
            <a:r>
              <a:rPr lang="hu-HU" dirty="0" err="1" smtClean="0"/>
              <a:t>applying</a:t>
            </a:r>
            <a:endParaRPr lang="hu-HU" dirty="0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572000" y="1491630"/>
            <a:ext cx="4572000" cy="33123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hu-HU" sz="2000" dirty="0" err="1" smtClean="0"/>
              <a:t>utilitarian</a:t>
            </a:r>
            <a:r>
              <a:rPr lang="hu-HU" sz="2000" dirty="0" smtClean="0"/>
              <a:t> </a:t>
            </a:r>
            <a:r>
              <a:rPr lang="hu-HU" sz="2000" dirty="0" smtClean="0">
                <a:sym typeface="Wingdings" pitchFamily="2" charset="2"/>
              </a:rPr>
              <a:t> </a:t>
            </a:r>
            <a:r>
              <a:rPr lang="hu-HU" sz="2000" dirty="0" err="1" smtClean="0">
                <a:sym typeface="Wingdings" pitchFamily="2" charset="2"/>
              </a:rPr>
              <a:t>cynic</a:t>
            </a:r>
            <a:r>
              <a:rPr lang="hu-HU" sz="2000" dirty="0" smtClean="0">
                <a:sym typeface="Wingdings" pitchFamily="2" charset="2"/>
              </a:rPr>
              <a:t>, </a:t>
            </a:r>
            <a:r>
              <a:rPr lang="hu-HU" sz="2000" dirty="0" err="1" smtClean="0">
                <a:sym typeface="Wingdings" pitchFamily="2" charset="2"/>
              </a:rPr>
              <a:t>rational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hu-HU" sz="2000" dirty="0" smtClean="0">
                <a:sym typeface="Wingdings" pitchFamily="2" charset="2"/>
              </a:rPr>
              <a:t>functionality coherence  ideologically inconsistent</a:t>
            </a:r>
          </a:p>
          <a:p>
            <a:pPr>
              <a:buFont typeface="Wingdings" pitchFamily="2" charset="2"/>
              <a:buChar char="§"/>
            </a:pPr>
            <a:r>
              <a:rPr lang="hu-HU" sz="2000" dirty="0" err="1" smtClean="0">
                <a:sym typeface="Wingdings" pitchFamily="2" charset="2"/>
              </a:rPr>
              <a:t>utilitarian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determination</a:t>
            </a:r>
            <a:endParaRPr lang="en-US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ym typeface="Wingdings" pitchFamily="2" charset="2"/>
              </a:rPr>
              <a:t>protected group is stable, stigmatized group is variable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hu-HU" sz="2000" dirty="0" err="1" smtClean="0">
                <a:sym typeface="Wingdings" pitchFamily="2" charset="2"/>
              </a:rPr>
              <a:t>fear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campaigns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hu-HU" sz="2000" dirty="0" err="1" smtClean="0">
                <a:sym typeface="Wingdings" pitchFamily="2" charset="2"/>
              </a:rPr>
              <a:t>legitimizing</a:t>
            </a:r>
            <a:r>
              <a:rPr lang="hu-HU" sz="2000" dirty="0" smtClean="0">
                <a:sym typeface="Wingdings" pitchFamily="2" charset="2"/>
              </a:rPr>
              <a:t>/</a:t>
            </a:r>
            <a:r>
              <a:rPr lang="hu-HU" sz="2000" dirty="0" err="1" smtClean="0">
                <a:sym typeface="Wingdings" pitchFamily="2" charset="2"/>
              </a:rPr>
              <a:t>genereting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effect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r>
              <a:rPr lang="hu-HU" sz="2000" dirty="0" err="1" smtClean="0">
                <a:sym typeface="Wingdings" pitchFamily="2" charset="2"/>
              </a:rPr>
              <a:t>ensuring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central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political</a:t>
            </a:r>
            <a:r>
              <a:rPr lang="hu-HU" sz="2000" dirty="0" smtClean="0">
                <a:sym typeface="Wingdings" pitchFamily="2" charset="2"/>
              </a:rPr>
              <a:t> </a:t>
            </a:r>
            <a:r>
              <a:rPr lang="hu-HU" sz="2000" dirty="0" err="1" smtClean="0">
                <a:sym typeface="Wingdings" pitchFamily="2" charset="2"/>
              </a:rPr>
              <a:t>position</a:t>
            </a:r>
            <a:endParaRPr lang="hu-HU" sz="2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130324"/>
            <a:ext cx="8568952" cy="857250"/>
          </a:xfrm>
        </p:spPr>
        <p:txBody>
          <a:bodyPr>
            <a:noAutofit/>
          </a:bodyPr>
          <a:lstStyle/>
          <a:p>
            <a:r>
              <a:rPr lang="hu-HU" sz="3200" b="1" dirty="0" smtClean="0"/>
              <a:t>Applied ideology: p</a:t>
            </a:r>
            <a:r>
              <a:rPr lang="en-US" sz="3200" b="1" dirty="0" err="1" smtClean="0"/>
              <a:t>olitical</a:t>
            </a:r>
            <a:r>
              <a:rPr lang="en-US" sz="3200" b="1" dirty="0" smtClean="0"/>
              <a:t> functions of </a:t>
            </a:r>
            <a:r>
              <a:rPr lang="hu-HU" sz="3200" b="1" dirty="0" smtClean="0"/>
              <a:t>ideological panels used by the ruling party</a:t>
            </a:r>
            <a:endParaRPr lang="hu-HU" sz="32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6050341"/>
              </p:ext>
            </p:extLst>
          </p:nvPr>
        </p:nvGraphicFramePr>
        <p:xfrm>
          <a:off x="179512" y="1059582"/>
          <a:ext cx="8820472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661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8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881">
                <a:tc>
                  <a:txBody>
                    <a:bodyPr/>
                    <a:lstStyle/>
                    <a:p>
                      <a:r>
                        <a:rPr lang="en-US" sz="1600" b="1" i="1" noProof="0" dirty="0" smtClean="0"/>
                        <a:t>Slogan</a:t>
                      </a:r>
                      <a:endParaRPr lang="en-US" sz="1600" b="1" i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1" noProof="0" smtClean="0"/>
                        <a:t>The phenomenon the slogan refers to</a:t>
                      </a:r>
                      <a:endParaRPr lang="en-US" sz="1600" b="1" i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1" noProof="0" smtClean="0"/>
                        <a:t>Function</a:t>
                      </a:r>
                      <a:endParaRPr lang="en-US" sz="1600" b="1" i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i="1" noProof="0" dirty="0" smtClean="0"/>
                        <a:t>Stigmatized</a:t>
                      </a:r>
                      <a:r>
                        <a:rPr lang="en-US" sz="1600" b="1" i="1" baseline="0" noProof="0" dirty="0" smtClean="0"/>
                        <a:t> groups</a:t>
                      </a:r>
                      <a:endParaRPr lang="en-US" sz="1600" b="1" i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4941">
                <a:tc>
                  <a:txBody>
                    <a:bodyPr/>
                    <a:lstStyle/>
                    <a:p>
                      <a:r>
                        <a:rPr lang="en-US" sz="1800" b="1" i="0" u="none" noProof="0" smtClean="0"/>
                        <a:t>God</a:t>
                      </a:r>
                      <a:endParaRPr lang="en-US" sz="1800" b="1" i="0" u="none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smtClean="0"/>
                        <a:t>Moral</a:t>
                      </a:r>
                      <a:r>
                        <a:rPr lang="en-US" sz="1400" b="1" baseline="0" noProof="0" smtClean="0"/>
                        <a:t> position</a:t>
                      </a:r>
                      <a:endParaRPr lang="en-US" sz="1400" b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baseline="0" noProof="0" dirty="0" smtClean="0"/>
                        <a:t>(</a:t>
                      </a:r>
                      <a:r>
                        <a:rPr lang="en-US" sz="1400" b="1" baseline="0" noProof="0" dirty="0" err="1" smtClean="0"/>
                        <a:t>i</a:t>
                      </a:r>
                      <a:r>
                        <a:rPr lang="en-US" sz="1400" b="1" baseline="0" noProof="0" dirty="0" smtClean="0"/>
                        <a:t>) </a:t>
                      </a:r>
                      <a:r>
                        <a:rPr lang="en-US" sz="1400" b="1" noProof="0" dirty="0" smtClean="0"/>
                        <a:t>Depriving opponents of moral</a:t>
                      </a:r>
                      <a:r>
                        <a:rPr lang="en-US" sz="1400" b="1" baseline="0" noProof="0" dirty="0" smtClean="0"/>
                        <a:t> acceptability</a:t>
                      </a:r>
                      <a:br>
                        <a:rPr lang="en-US" sz="1400" b="1" baseline="0" noProof="0" dirty="0" smtClean="0"/>
                      </a:br>
                      <a:r>
                        <a:rPr lang="en-US" sz="1400" b="1" baseline="0" noProof="0" dirty="0" smtClean="0"/>
                        <a:t>(ii) Making competing policies undisputable</a:t>
                      </a:r>
                      <a:endParaRPr lang="hu-HU" sz="1400" b="1" baseline="0" noProof="0" dirty="0" smtClean="0"/>
                    </a:p>
                    <a:p>
                      <a:pPr>
                        <a:buFont typeface="Wingdings"/>
                        <a:buChar char="à"/>
                      </a:pPr>
                      <a:r>
                        <a:rPr lang="hu-HU" sz="1800" b="1" noProof="0" dirty="0" smtClean="0"/>
                        <a:t> DISPUTE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smtClean="0"/>
                        <a:t>Atheist</a:t>
                      </a:r>
                      <a:r>
                        <a:rPr lang="en-US" sz="1400" b="1" baseline="0" noProof="0" smtClean="0"/>
                        <a:t>s, liberals, etc.</a:t>
                      </a:r>
                      <a:endParaRPr lang="en-US" sz="1400" b="1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3606">
                <a:tc>
                  <a:txBody>
                    <a:bodyPr/>
                    <a:lstStyle/>
                    <a:p>
                      <a:r>
                        <a:rPr lang="en-US" sz="1800" b="1" i="0" u="none" noProof="0" smtClean="0"/>
                        <a:t>Nation</a:t>
                      </a:r>
                      <a:endParaRPr lang="en-US" sz="1800" b="1" i="0" u="none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dirty="0" smtClean="0"/>
                        <a:t>Adopted political family (political-economic</a:t>
                      </a:r>
                      <a:r>
                        <a:rPr lang="en-US" sz="1400" b="1" baseline="0" noProof="0" dirty="0" smtClean="0"/>
                        <a:t> clan)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dirty="0" smtClean="0"/>
                        <a:t>(</a:t>
                      </a:r>
                      <a:r>
                        <a:rPr lang="en-US" sz="1400" b="1" noProof="0" dirty="0" err="1" smtClean="0"/>
                        <a:t>i</a:t>
                      </a:r>
                      <a:r>
                        <a:rPr lang="en-US" sz="1400" b="1" noProof="0" dirty="0" smtClean="0"/>
                        <a:t>)</a:t>
                      </a:r>
                      <a:r>
                        <a:rPr lang="en-US" sz="1400" b="1" baseline="0" noProof="0" dirty="0" smtClean="0"/>
                        <a:t> E</a:t>
                      </a:r>
                      <a:r>
                        <a:rPr lang="en-US" sz="1400" b="1" noProof="0" dirty="0" smtClean="0"/>
                        <a:t>xcludin</a:t>
                      </a:r>
                      <a:r>
                        <a:rPr lang="en-US" sz="1400" b="1" baseline="0" noProof="0" dirty="0" smtClean="0"/>
                        <a:t>g opposition from the nation</a:t>
                      </a:r>
                      <a:br>
                        <a:rPr lang="en-US" sz="1400" b="1" baseline="0" noProof="0" dirty="0" smtClean="0"/>
                      </a:br>
                      <a:r>
                        <a:rPr lang="en-US" sz="1400" b="1" baseline="0" noProof="0" dirty="0" smtClean="0"/>
                        <a:t>(ii) Eliminating public accountability of the rulers</a:t>
                      </a:r>
                      <a:endParaRPr lang="hu-HU" sz="1400" b="1" baseline="0" noProof="0" dirty="0" smtClean="0"/>
                    </a:p>
                    <a:p>
                      <a:pPr>
                        <a:buFont typeface="Wingdings"/>
                        <a:buChar char="à"/>
                      </a:pPr>
                      <a:r>
                        <a:rPr lang="hu-HU" sz="1800" b="1" noProof="0" dirty="0" smtClean="0"/>
                        <a:t> SCOPE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smtClean="0"/>
                        <a:t>Opposition parties, civil society</a:t>
                      </a:r>
                      <a:r>
                        <a:rPr lang="en-US" sz="1400" b="1" baseline="0" noProof="0" smtClean="0"/>
                        <a:t> (NGOs, intellectuals etc.), international organizations, etc.</a:t>
                      </a:r>
                      <a:endParaRPr lang="en-US" sz="1400" b="1" noProof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4979">
                <a:tc>
                  <a:txBody>
                    <a:bodyPr/>
                    <a:lstStyle/>
                    <a:p>
                      <a:r>
                        <a:rPr lang="en-US" sz="1800" b="1" i="0" u="none" noProof="0" smtClean="0"/>
                        <a:t>Family</a:t>
                      </a:r>
                      <a:endParaRPr lang="en-US" sz="1800" b="1" i="0" u="none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smtClean="0"/>
                        <a:t>Patriarchal family</a:t>
                      </a:r>
                      <a:endParaRPr lang="en-US" sz="1400" b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dirty="0" smtClean="0"/>
                        <a:t>(</a:t>
                      </a:r>
                      <a:r>
                        <a:rPr lang="en-US" sz="1400" b="1" noProof="0" dirty="0" err="1" smtClean="0"/>
                        <a:t>i</a:t>
                      </a:r>
                      <a:r>
                        <a:rPr lang="en-US" sz="1400" b="1" noProof="0" dirty="0" smtClean="0"/>
                        <a:t>) Stigmatizing alternative lifestyles</a:t>
                      </a:r>
                    </a:p>
                    <a:p>
                      <a:r>
                        <a:rPr lang="en-US" sz="1400" b="1" noProof="0" dirty="0" smtClean="0"/>
                        <a:t>(ii)</a:t>
                      </a:r>
                      <a:r>
                        <a:rPr lang="en-US" sz="1400" b="1" baseline="0" noProof="0" dirty="0" smtClean="0"/>
                        <a:t> Extending the cultural pattern of patriarchal domination to the nation</a:t>
                      </a:r>
                      <a:endParaRPr lang="hu-HU" sz="1400" b="1" baseline="0" noProof="0" dirty="0" smtClean="0"/>
                    </a:p>
                    <a:p>
                      <a:r>
                        <a:rPr lang="hu-HU" sz="1800" b="1" baseline="0" noProof="0" dirty="0" smtClean="0">
                          <a:sym typeface="Wingdings" pitchFamily="2" charset="2"/>
                        </a:rPr>
                        <a:t> </a:t>
                      </a:r>
                      <a:r>
                        <a:rPr lang="hu-HU" sz="1800" b="1" baseline="0" noProof="0" dirty="0" smtClean="0"/>
                        <a:t>DOMINATION</a:t>
                      </a:r>
                      <a:endParaRPr lang="en-US" sz="1400" b="1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noProof="0" dirty="0" smtClean="0"/>
                        <a:t>Minorities (singles, LGBTQ, homeless,</a:t>
                      </a:r>
                      <a:r>
                        <a:rPr lang="en-US" sz="1400" b="1" baseline="0" noProof="0" dirty="0" smtClean="0"/>
                        <a:t> unemployed etc.)</a:t>
                      </a:r>
                      <a:endParaRPr lang="en-US" sz="14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51470"/>
            <a:ext cx="8568952" cy="857250"/>
          </a:xfrm>
        </p:spPr>
        <p:txBody>
          <a:bodyPr>
            <a:noAutofit/>
          </a:bodyPr>
          <a:lstStyle/>
          <a:p>
            <a:r>
              <a:rPr lang="hu-HU" sz="3600" b="1" dirty="0" smtClean="0"/>
              <a:t>Stigmatized groups’ criteria to meet the needs of ideology applying functionality</a:t>
            </a:r>
            <a:endParaRPr lang="hu-HU" sz="3600" b="1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6050341"/>
              </p:ext>
            </p:extLst>
          </p:nvPr>
        </p:nvGraphicFramePr>
        <p:xfrm>
          <a:off x="107504" y="1218471"/>
          <a:ext cx="8928994" cy="32974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8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11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85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593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59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1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556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371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7927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15708">
                <a:tc rowSpan="2">
                  <a:txBody>
                    <a:bodyPr/>
                    <a:lstStyle/>
                    <a:p>
                      <a:endParaRPr lang="en-US" sz="1400" b="1" i="0" noProof="0" dirty="0"/>
                    </a:p>
                  </a:txBody>
                  <a:tcPr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1600" b="1" noProof="0" dirty="0" smtClean="0"/>
                        <a:t>Cleavage dimension</a:t>
                      </a:r>
                      <a:r>
                        <a:rPr lang="en-US" sz="1600" b="1" baseline="0" noProof="0" dirty="0" smtClean="0"/>
                        <a:t> (potential for distinguishing ‘them’ and ‘us’)</a:t>
                      </a:r>
                      <a:endParaRPr lang="en-US" sz="11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/>
                        <a:t>Fear generating potential</a:t>
                      </a:r>
                      <a:endParaRPr lang="en-US" sz="14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/>
                        <a:t>Capacity of voice</a:t>
                      </a:r>
                      <a:endParaRPr lang="en-US" sz="14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noProof="0" dirty="0" smtClean="0"/>
                        <a:t>Ideological instrument</a:t>
                      </a:r>
                      <a:endParaRPr lang="en-US" sz="14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128">
                <a:tc vMerge="1">
                  <a:txBody>
                    <a:bodyPr/>
                    <a:lstStyle/>
                    <a:p>
                      <a:endParaRPr lang="en-US" sz="1200" b="1" i="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Ethnic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Language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Cultural</a:t>
                      </a:r>
                      <a:r>
                        <a:rPr lang="en-US" sz="1200" b="1" baseline="0" noProof="0" dirty="0" smtClean="0"/>
                        <a:t> </a:t>
                      </a:r>
                      <a:r>
                        <a:rPr lang="en-US" sz="1200" b="1" noProof="0" dirty="0" smtClean="0"/>
                        <a:t>tradition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noProof="0" dirty="0" smtClean="0"/>
                        <a:t>Religion</a:t>
                      </a:r>
                      <a:endParaRPr lang="en-US" sz="1200" b="1" noProof="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noProof="0" smtClean="0"/>
                        <a:t>Social status</a:t>
                      </a:r>
                      <a:endParaRPr lang="en-US" sz="1200" b="1" noProof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noProof="0" smtClean="0"/>
                        <a:t>Health condition</a:t>
                      </a:r>
                      <a:endParaRPr lang="en-US" sz="1200" b="1" noProof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b="1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671">
                <a:tc>
                  <a:txBody>
                    <a:bodyPr/>
                    <a:lstStyle/>
                    <a:p>
                      <a:r>
                        <a:rPr lang="en-US" sz="1200" b="1" i="1" noProof="0" dirty="0" smtClean="0"/>
                        <a:t>Unemployed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Lack of solidarity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085">
                <a:tc>
                  <a:txBody>
                    <a:bodyPr/>
                    <a:lstStyle/>
                    <a:p>
                      <a:r>
                        <a:rPr lang="en-US" sz="1200" b="1" i="1" noProof="0" dirty="0" smtClean="0"/>
                        <a:t>Critical intellectuals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Anti-elitism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799">
                <a:tc>
                  <a:txBody>
                    <a:bodyPr/>
                    <a:lstStyle/>
                    <a:p>
                      <a:r>
                        <a:rPr lang="en-US" sz="1200" b="1" i="1" noProof="0" dirty="0" smtClean="0"/>
                        <a:t>Homeless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Lack of solidarity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651">
                <a:tc>
                  <a:txBody>
                    <a:bodyPr/>
                    <a:lstStyle/>
                    <a:p>
                      <a:r>
                        <a:rPr lang="en-US" sz="1200" b="1" i="1" noProof="0" dirty="0" smtClean="0"/>
                        <a:t>Jews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smtClean="0"/>
                        <a:t>X</a:t>
                      </a:r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smtClean="0"/>
                        <a:t>X</a:t>
                      </a:r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Anti-Semitism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651">
                <a:tc>
                  <a:txBody>
                    <a:bodyPr/>
                    <a:lstStyle/>
                    <a:p>
                      <a:r>
                        <a:rPr lang="en-US" sz="1200" b="1" i="1" noProof="0" dirty="0" smtClean="0"/>
                        <a:t>Roma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b="1" noProof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Racism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802">
                <a:tc>
                  <a:txBody>
                    <a:bodyPr/>
                    <a:lstStyle/>
                    <a:p>
                      <a:r>
                        <a:rPr lang="en-US" sz="1200" b="1" i="1" noProof="0" dirty="0" smtClean="0"/>
                        <a:t>Migrants</a:t>
                      </a:r>
                      <a:endParaRPr lang="en-US" sz="1200" b="1" i="1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XXXXXX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noProof="0" dirty="0" smtClean="0"/>
                        <a:t>X</a:t>
                      </a:r>
                      <a:endParaRPr lang="en-US" sz="1200" b="1" noProof="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noProof="0" dirty="0" smtClean="0"/>
                        <a:t>Xenophobia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7504" y="4659982"/>
            <a:ext cx="84249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100" b="1" dirty="0" smtClean="0"/>
              <a:t>Legend:              : facilitating factor             : hindering factor                      : ideological carrier</a:t>
            </a:r>
            <a:endParaRPr lang="en-US" sz="1100" b="1" dirty="0"/>
          </a:p>
        </p:txBody>
      </p:sp>
      <p:sp>
        <p:nvSpPr>
          <p:cNvPr id="8" name="Rectangle 7"/>
          <p:cNvSpPr/>
          <p:nvPr/>
        </p:nvSpPr>
        <p:spPr>
          <a:xfrm>
            <a:off x="899592" y="4876006"/>
            <a:ext cx="144016" cy="144016"/>
          </a:xfrm>
          <a:prstGeom prst="rect">
            <a:avLst/>
          </a:prstGeom>
          <a:solidFill>
            <a:srgbClr val="00B0F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339752" y="4876006"/>
            <a:ext cx="144016" cy="144016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067944" y="4876006"/>
            <a:ext cx="144016" cy="144016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b="1" dirty="0" err="1" smtClean="0"/>
              <a:t>Conspiracy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theories</a:t>
            </a:r>
            <a:endParaRPr lang="hu-HU" sz="3200" b="1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2"/>
          </p:nvPr>
        </p:nvSpPr>
        <p:spPr>
          <a:xfrm>
            <a:off x="107504" y="1347614"/>
            <a:ext cx="3024336" cy="345638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u-HU" b="1" dirty="0" err="1" smtClean="0"/>
              <a:t>immaterial</a:t>
            </a:r>
            <a:endParaRPr lang="hu-HU" b="1" dirty="0" smtClean="0"/>
          </a:p>
          <a:p>
            <a:pPr algn="ctr"/>
            <a:endParaRPr lang="hu-HU" b="1" dirty="0" smtClean="0"/>
          </a:p>
          <a:p>
            <a:pPr algn="ctr"/>
            <a:endParaRPr lang="hu-HU" b="1" dirty="0" smtClean="0"/>
          </a:p>
          <a:p>
            <a:pPr algn="ctr">
              <a:buNone/>
            </a:pPr>
            <a:r>
              <a:rPr lang="hu-HU" b="1" dirty="0" err="1" smtClean="0"/>
              <a:t>materialized</a:t>
            </a:r>
            <a:endParaRPr lang="hu-HU" b="1" dirty="0" smtClean="0"/>
          </a:p>
          <a:p>
            <a:pPr algn="ctr"/>
            <a:endParaRPr lang="hu-HU" b="1" dirty="0" smtClean="0"/>
          </a:p>
          <a:p>
            <a:pPr algn="ctr"/>
            <a:endParaRPr lang="hu-HU" b="1" dirty="0" smtClean="0"/>
          </a:p>
          <a:p>
            <a:pPr algn="ctr">
              <a:buNone/>
            </a:pPr>
            <a:r>
              <a:rPr lang="hu-HU" b="1" dirty="0" err="1" smtClean="0"/>
              <a:t>anthropomorphized</a:t>
            </a:r>
            <a:r>
              <a:rPr lang="hu-HU" b="1" dirty="0" smtClean="0"/>
              <a:t>,</a:t>
            </a:r>
          </a:p>
          <a:p>
            <a:pPr algn="ctr">
              <a:buNone/>
            </a:pPr>
            <a:r>
              <a:rPr lang="hu-HU" b="1" dirty="0" err="1" smtClean="0"/>
              <a:t>personalized</a:t>
            </a:r>
            <a:r>
              <a:rPr lang="hu-HU" b="1" dirty="0" smtClean="0"/>
              <a:t> </a:t>
            </a:r>
            <a:endParaRPr lang="hu-HU" b="1" dirty="0"/>
          </a:p>
        </p:txBody>
      </p:sp>
      <p:sp>
        <p:nvSpPr>
          <p:cNvPr id="4" name="Tartalom helye 3"/>
          <p:cNvSpPr>
            <a:spLocks noGrp="1"/>
          </p:cNvSpPr>
          <p:nvPr>
            <p:ph sz="quarter" idx="4"/>
          </p:nvPr>
        </p:nvSpPr>
        <p:spPr>
          <a:xfrm>
            <a:off x="6084168" y="1275606"/>
            <a:ext cx="2808312" cy="352839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hu-HU" b="1" dirty="0" err="1" smtClean="0"/>
              <a:t>aliens</a:t>
            </a:r>
            <a:endParaRPr lang="hu-HU" b="1" dirty="0" smtClean="0"/>
          </a:p>
          <a:p>
            <a:pPr algn="ctr">
              <a:buNone/>
            </a:pPr>
            <a:endParaRPr lang="hu-HU" sz="3200" b="1" dirty="0" smtClean="0"/>
          </a:p>
          <a:p>
            <a:pPr algn="ctr">
              <a:buNone/>
            </a:pPr>
            <a:r>
              <a:rPr lang="hu-HU" b="1" dirty="0" smtClean="0"/>
              <a:t>establishment,</a:t>
            </a:r>
          </a:p>
          <a:p>
            <a:pPr algn="ctr">
              <a:buNone/>
            </a:pPr>
            <a:r>
              <a:rPr lang="hu-HU" b="1" dirty="0" err="1" smtClean="0"/>
              <a:t>international</a:t>
            </a:r>
            <a:r>
              <a:rPr lang="hu-HU" b="1" dirty="0" smtClean="0"/>
              <a:t> </a:t>
            </a:r>
            <a:r>
              <a:rPr lang="hu-HU" b="1" dirty="0" err="1" smtClean="0"/>
              <a:t>financial</a:t>
            </a:r>
            <a:r>
              <a:rPr lang="hu-HU" b="1" dirty="0" smtClean="0"/>
              <a:t> </a:t>
            </a:r>
            <a:r>
              <a:rPr lang="hu-HU" b="1" dirty="0" err="1" smtClean="0"/>
              <a:t>capital</a:t>
            </a:r>
            <a:r>
              <a:rPr lang="hu-HU" b="1" dirty="0" smtClean="0"/>
              <a:t>, </a:t>
            </a:r>
            <a:r>
              <a:rPr lang="hu-HU" b="1" dirty="0" err="1" smtClean="0"/>
              <a:t>Jews</a:t>
            </a:r>
            <a:r>
              <a:rPr lang="hu-HU" b="1" smtClean="0"/>
              <a:t>, </a:t>
            </a:r>
          </a:p>
          <a:p>
            <a:pPr algn="ctr">
              <a:buNone/>
            </a:pPr>
            <a:r>
              <a:rPr lang="hu-HU" b="1" smtClean="0"/>
              <a:t>IMF</a:t>
            </a:r>
            <a:r>
              <a:rPr lang="hu-HU" b="1" dirty="0" smtClean="0"/>
              <a:t>, EU, UN</a:t>
            </a:r>
          </a:p>
          <a:p>
            <a:pPr algn="ctr">
              <a:buNone/>
            </a:pPr>
            <a:endParaRPr lang="hu-HU" sz="2000" b="1" dirty="0" smtClean="0"/>
          </a:p>
          <a:p>
            <a:pPr algn="ctr">
              <a:buNone/>
            </a:pPr>
            <a:r>
              <a:rPr lang="hu-HU" b="1" dirty="0" smtClean="0"/>
              <a:t>Soros, </a:t>
            </a:r>
            <a:r>
              <a:rPr lang="hu-HU" b="1" dirty="0" err="1" smtClean="0"/>
              <a:t>Juncker</a:t>
            </a:r>
            <a:r>
              <a:rPr lang="hu-HU" b="1" dirty="0" smtClean="0"/>
              <a:t>,</a:t>
            </a:r>
          </a:p>
          <a:p>
            <a:pPr algn="ctr">
              <a:buNone/>
            </a:pPr>
            <a:r>
              <a:rPr lang="hu-HU" b="1" dirty="0" err="1" smtClean="0"/>
              <a:t>Verhofstadt</a:t>
            </a:r>
            <a:endParaRPr lang="hu-HU" b="1" dirty="0"/>
          </a:p>
        </p:txBody>
      </p:sp>
      <p:cxnSp>
        <p:nvCxnSpPr>
          <p:cNvPr id="9" name="Egyenes összekötő nyíllal 8"/>
          <p:cNvCxnSpPr/>
          <p:nvPr/>
        </p:nvCxnSpPr>
        <p:spPr>
          <a:xfrm>
            <a:off x="3635896" y="4011910"/>
            <a:ext cx="1944216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nyíllal 16"/>
          <p:cNvCxnSpPr/>
          <p:nvPr/>
        </p:nvCxnSpPr>
        <p:spPr>
          <a:xfrm>
            <a:off x="1547664" y="1779662"/>
            <a:ext cx="0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nyíllal 19"/>
          <p:cNvCxnSpPr/>
          <p:nvPr/>
        </p:nvCxnSpPr>
        <p:spPr>
          <a:xfrm>
            <a:off x="1547664" y="3075806"/>
            <a:ext cx="0" cy="7200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gyenes összekötő nyíllal 20"/>
          <p:cNvCxnSpPr/>
          <p:nvPr/>
        </p:nvCxnSpPr>
        <p:spPr>
          <a:xfrm>
            <a:off x="3635896" y="2787774"/>
            <a:ext cx="1944216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gyenes összekötő nyíllal 21"/>
          <p:cNvCxnSpPr/>
          <p:nvPr/>
        </p:nvCxnSpPr>
        <p:spPr>
          <a:xfrm>
            <a:off x="3635896" y="1563638"/>
            <a:ext cx="1944216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gyenes összekötő nyíllal 23"/>
          <p:cNvCxnSpPr/>
          <p:nvPr/>
        </p:nvCxnSpPr>
        <p:spPr>
          <a:xfrm>
            <a:off x="7524328" y="1707654"/>
            <a:ext cx="0" cy="43204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nyíllal 26"/>
          <p:cNvCxnSpPr/>
          <p:nvPr/>
        </p:nvCxnSpPr>
        <p:spPr>
          <a:xfrm>
            <a:off x="7524328" y="3579862"/>
            <a:ext cx="0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123478"/>
            <a:ext cx="8363272" cy="1368152"/>
          </a:xfrm>
        </p:spPr>
        <p:txBody>
          <a:bodyPr>
            <a:noAutofit/>
          </a:bodyPr>
          <a:lstStyle/>
          <a:p>
            <a:pPr algn="l"/>
            <a:r>
              <a:rPr lang="hu-HU" sz="3200" b="1" dirty="0" smtClean="0"/>
              <a:t>Ingredients of a Psychedelic </a:t>
            </a:r>
            <a:r>
              <a:rPr lang="hu-HU" sz="3200" b="1" dirty="0" err="1" smtClean="0"/>
              <a:t>Ideological</a:t>
            </a:r>
            <a:r>
              <a:rPr lang="hu-HU" sz="3200" b="1" dirty="0" smtClean="0"/>
              <a:t> </a:t>
            </a:r>
            <a:r>
              <a:rPr lang="hu-HU" sz="3200" b="1" dirty="0" err="1" smtClean="0"/>
              <a:t>Cocktail</a:t>
            </a: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hu-HU" sz="3200" b="1" dirty="0" smtClean="0"/>
              <a:t/>
            </a:r>
            <a:br>
              <a:rPr lang="hu-HU" sz="3200" b="1" dirty="0" smtClean="0"/>
            </a:br>
            <a:r>
              <a:rPr lang="en-US" sz="2400" b="1" dirty="0" smtClean="0"/>
              <a:t>“</a:t>
            </a:r>
            <a:r>
              <a:rPr lang="en-US" sz="2400" b="1" dirty="0" err="1" smtClean="0"/>
              <a:t>Letʼs</a:t>
            </a:r>
            <a:r>
              <a:rPr lang="en-US" sz="2400" b="1" dirty="0" smtClean="0"/>
              <a:t> not let Soros have the last laugh!”</a:t>
            </a:r>
            <a:endParaRPr lang="hu-HU" sz="2400" b="1" dirty="0"/>
          </a:p>
        </p:txBody>
      </p:sp>
      <p:pic>
        <p:nvPicPr>
          <p:cNvPr id="8" name="Tartalom helye 7" descr="Ne hagyjuk, hogy Soros nevessen a végén.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652120" y="3003798"/>
            <a:ext cx="3322638" cy="1931068"/>
          </a:xfrm>
        </p:spPr>
      </p:pic>
      <p:pic>
        <p:nvPicPr>
          <p:cNvPr id="7" name="Tartalom helye 6" descr="Ne hagyjuk, hogy Soros nevessen a végén. (giant)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652120" y="771550"/>
            <a:ext cx="3341438" cy="2016224"/>
          </a:xfrm>
        </p:spPr>
      </p:pic>
      <p:pic>
        <p:nvPicPr>
          <p:cNvPr id="1026" name="Picture 2" descr="C:\Users\Magyar Bálint\Desktop\Utazások\2018.11.06-11. Washington DC - Montreal\Német megszállási emlékmű\Stop migrán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779662"/>
            <a:ext cx="5256584" cy="31683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416</Words>
  <Application>Microsoft Office PowerPoint</Application>
  <PresentationFormat>On-screen Show (16:9)</PresentationFormat>
  <Paragraphs>123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Office-téma</vt:lpstr>
      <vt:lpstr>Hate and Fear Ingredients of a Psychedelic Ideological Cocktail</vt:lpstr>
      <vt:lpstr>Ideology in Post-Communist Patronal Autocracy</vt:lpstr>
      <vt:lpstr>Applied ideology: political functions of ideological panels used by the ruling party</vt:lpstr>
      <vt:lpstr>Stigmatized groups’ criteria to meet the needs of ideology applying functionality</vt:lpstr>
      <vt:lpstr>Conspiracy theories</vt:lpstr>
      <vt:lpstr>Ingredients of a Psychedelic Ideological Cocktail  “Letʼs not let Soros have the last laugh!”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Rise of Nationalism in Europe and New Political Order</dc:title>
  <dc:creator>Magyar Bálint</dc:creator>
  <cp:lastModifiedBy>Balint</cp:lastModifiedBy>
  <cp:revision>69</cp:revision>
  <dcterms:created xsi:type="dcterms:W3CDTF">2018-10-28T07:03:46Z</dcterms:created>
  <dcterms:modified xsi:type="dcterms:W3CDTF">2020-05-16T13:19:45Z</dcterms:modified>
</cp:coreProperties>
</file>