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6.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Default Extension="xlsx" ContentType="application/vnd.openxmlformats-officedocument.spreadsheetml.sheet"/>
  <Override PartName="/ppt/notesSlides/notesSlide6.xml" ContentType="application/vnd.openxmlformats-officedocument.presentationml.notesSlide+xml"/>
  <Override PartName="/ppt/charts/chart3.xml" ContentType="application/vnd.openxmlformats-officedocument.drawingml.chart+xml"/>
  <Override PartName="/ppt/notesSlides/notesSlide7.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3"/>
  </p:notesMasterIdLst>
  <p:sldIdLst>
    <p:sldId id="298" r:id="rId2"/>
    <p:sldId id="310" r:id="rId3"/>
    <p:sldId id="311" r:id="rId4"/>
    <p:sldId id="284" r:id="rId5"/>
    <p:sldId id="302" r:id="rId6"/>
    <p:sldId id="303" r:id="rId7"/>
    <p:sldId id="304" r:id="rId8"/>
    <p:sldId id="305" r:id="rId9"/>
    <p:sldId id="306" r:id="rId10"/>
    <p:sldId id="307" r:id="rId11"/>
    <p:sldId id="308" r:id="rId12"/>
    <p:sldId id="309" r:id="rId13"/>
    <p:sldId id="301" r:id="rId14"/>
    <p:sldId id="285" r:id="rId15"/>
    <p:sldId id="286" r:id="rId16"/>
    <p:sldId id="287" r:id="rId17"/>
    <p:sldId id="288" r:id="rId18"/>
    <p:sldId id="289" r:id="rId19"/>
    <p:sldId id="290" r:id="rId20"/>
    <p:sldId id="312" r:id="rId21"/>
    <p:sldId id="283" r:id="rId22"/>
  </p:sldIdLst>
  <p:sldSz cx="9144000" cy="5143500" type="screen16x9"/>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Közepesen sötét stíl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incs stílus, csak rács">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85" autoAdjust="0"/>
    <p:restoredTop sz="99821" autoAdjust="0"/>
  </p:normalViewPr>
  <p:slideViewPr>
    <p:cSldViewPr>
      <p:cViewPr varScale="1">
        <p:scale>
          <a:sx n="97" d="100"/>
          <a:sy n="97" d="100"/>
        </p:scale>
        <p:origin x="-852" y="-102"/>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munkalap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munkalap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munkalap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munkalap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munkalap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Office_Excel_munkalap6.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hu-HU"/>
  <c:chart>
    <c:plotArea>
      <c:layout>
        <c:manualLayout>
          <c:layoutTarget val="inner"/>
          <c:xMode val="edge"/>
          <c:yMode val="edge"/>
          <c:x val="5.2256484776027914E-2"/>
          <c:y val="1.9569037783680621E-2"/>
          <c:w val="0.75103712665161093"/>
          <c:h val="0.91613103594550105"/>
        </c:manualLayout>
      </c:layout>
      <c:lineChart>
        <c:grouping val="standard"/>
        <c:ser>
          <c:idx val="0"/>
          <c:order val="0"/>
          <c:tx>
            <c:strRef>
              <c:f>Munka1!$B$1</c:f>
              <c:strCache>
                <c:ptCount val="1"/>
                <c:pt idx="0">
                  <c:v>EU Funds</c:v>
                </c:pt>
              </c:strCache>
            </c:strRef>
          </c:tx>
          <c:marker>
            <c:symbol val="none"/>
          </c:marker>
          <c:cat>
            <c:numRef>
              <c:f>Munka1!$A$2:$A$8</c:f>
              <c:numCache>
                <c:formatCode>General</c:formatCode>
                <c:ptCount val="7"/>
                <c:pt idx="0">
                  <c:v>2009</c:v>
                </c:pt>
                <c:pt idx="1">
                  <c:v>2010</c:v>
                </c:pt>
                <c:pt idx="2">
                  <c:v>2011</c:v>
                </c:pt>
                <c:pt idx="3">
                  <c:v>2012</c:v>
                </c:pt>
                <c:pt idx="4">
                  <c:v>2013</c:v>
                </c:pt>
                <c:pt idx="5">
                  <c:v>2014</c:v>
                </c:pt>
                <c:pt idx="6">
                  <c:v>2015</c:v>
                </c:pt>
              </c:numCache>
            </c:numRef>
          </c:cat>
          <c:val>
            <c:numRef>
              <c:f>Munka1!$B$2:$B$8</c:f>
              <c:numCache>
                <c:formatCode>General</c:formatCode>
                <c:ptCount val="7"/>
                <c:pt idx="0">
                  <c:v>0.21880000000000024</c:v>
                </c:pt>
                <c:pt idx="1">
                  <c:v>0.25650000000000001</c:v>
                </c:pt>
                <c:pt idx="2">
                  <c:v>0.40080000000000032</c:v>
                </c:pt>
                <c:pt idx="3">
                  <c:v>0.45170000000000005</c:v>
                </c:pt>
                <c:pt idx="4">
                  <c:v>0.48290000000000038</c:v>
                </c:pt>
                <c:pt idx="5">
                  <c:v>0.53779999999999994</c:v>
                </c:pt>
                <c:pt idx="6">
                  <c:v>0.52470000000000061</c:v>
                </c:pt>
              </c:numCache>
            </c:numRef>
          </c:val>
        </c:ser>
        <c:ser>
          <c:idx val="1"/>
          <c:order val="1"/>
          <c:tx>
            <c:strRef>
              <c:f>Munka1!$C$1</c:f>
              <c:strCache>
                <c:ptCount val="1"/>
                <c:pt idx="0">
                  <c:v>Non-EU Funds</c:v>
                </c:pt>
              </c:strCache>
            </c:strRef>
          </c:tx>
          <c:marker>
            <c:symbol val="none"/>
          </c:marker>
          <c:cat>
            <c:numRef>
              <c:f>Munka1!$A$2:$A$8</c:f>
              <c:numCache>
                <c:formatCode>General</c:formatCode>
                <c:ptCount val="7"/>
                <c:pt idx="0">
                  <c:v>2009</c:v>
                </c:pt>
                <c:pt idx="1">
                  <c:v>2010</c:v>
                </c:pt>
                <c:pt idx="2">
                  <c:v>2011</c:v>
                </c:pt>
                <c:pt idx="3">
                  <c:v>2012</c:v>
                </c:pt>
                <c:pt idx="4">
                  <c:v>2013</c:v>
                </c:pt>
                <c:pt idx="5">
                  <c:v>2014</c:v>
                </c:pt>
                <c:pt idx="6">
                  <c:v>2015</c:v>
                </c:pt>
              </c:numCache>
            </c:numRef>
          </c:cat>
          <c:val>
            <c:numRef>
              <c:f>Munka1!$C$2:$C$8</c:f>
              <c:numCache>
                <c:formatCode>General</c:formatCode>
                <c:ptCount val="7"/>
                <c:pt idx="0">
                  <c:v>0.22930000000000017</c:v>
                </c:pt>
                <c:pt idx="1">
                  <c:v>0.21560000000000001</c:v>
                </c:pt>
                <c:pt idx="2">
                  <c:v>0.34390000000000087</c:v>
                </c:pt>
                <c:pt idx="3">
                  <c:v>0.35850000000000032</c:v>
                </c:pt>
                <c:pt idx="4">
                  <c:v>0.37620000000000031</c:v>
                </c:pt>
                <c:pt idx="5">
                  <c:v>0.42430000000000262</c:v>
                </c:pt>
                <c:pt idx="6">
                  <c:v>0.42580000000000262</c:v>
                </c:pt>
              </c:numCache>
            </c:numRef>
          </c:val>
        </c:ser>
        <c:marker val="1"/>
        <c:axId val="76129024"/>
        <c:axId val="76130560"/>
      </c:lineChart>
      <c:catAx>
        <c:axId val="76129024"/>
        <c:scaling>
          <c:orientation val="minMax"/>
        </c:scaling>
        <c:axPos val="b"/>
        <c:numFmt formatCode="General" sourceLinked="1"/>
        <c:tickLblPos val="nextTo"/>
        <c:crossAx val="76130560"/>
        <c:crosses val="autoZero"/>
        <c:auto val="1"/>
        <c:lblAlgn val="ctr"/>
        <c:lblOffset val="100"/>
      </c:catAx>
      <c:valAx>
        <c:axId val="76130560"/>
        <c:scaling>
          <c:orientation val="minMax"/>
          <c:max val="0.60000000000000064"/>
          <c:min val="0.2"/>
        </c:scaling>
        <c:axPos val="l"/>
        <c:majorGridlines/>
        <c:numFmt formatCode="General" sourceLinked="1"/>
        <c:tickLblPos val="nextTo"/>
        <c:crossAx val="76129024"/>
        <c:crosses val="autoZero"/>
        <c:crossBetween val="between"/>
      </c:valAx>
      <c:spPr>
        <a:noFill/>
        <a:ln w="25400">
          <a:noFill/>
        </a:ln>
      </c:spPr>
    </c:plotArea>
    <c:legend>
      <c:legendPos val="r"/>
      <c:layout>
        <c:manualLayout>
          <c:xMode val="edge"/>
          <c:yMode val="edge"/>
          <c:x val="0.78533213339743146"/>
          <c:y val="0.41874967549669245"/>
          <c:w val="0.20477799974457669"/>
          <c:h val="0.16250064900661515"/>
        </c:manualLayout>
      </c:layout>
      <c:txPr>
        <a:bodyPr/>
        <a:lstStyle/>
        <a:p>
          <a:pPr>
            <a:defRPr sz="1600" b="1"/>
          </a:pPr>
          <a:endParaRPr lang="hu-HU"/>
        </a:p>
      </c:txPr>
    </c:legend>
    <c:plotVisOnly val="1"/>
  </c:chart>
  <c:txPr>
    <a:bodyPr/>
    <a:lstStyle/>
    <a:p>
      <a:pPr>
        <a:defRPr b="1"/>
      </a:pPr>
      <a:endParaRPr lang="hu-H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hu-HU"/>
  <c:chart>
    <c:plotArea>
      <c:layout/>
      <c:barChart>
        <c:barDir val="col"/>
        <c:grouping val="stacked"/>
        <c:ser>
          <c:idx val="0"/>
          <c:order val="0"/>
          <c:tx>
            <c:strRef>
              <c:f>Munka1!$B$1</c:f>
              <c:strCache>
                <c:ptCount val="1"/>
                <c:pt idx="0">
                  <c:v>Sorozat 1</c:v>
                </c:pt>
              </c:strCache>
            </c:strRef>
          </c:tx>
          <c:cat>
            <c:numRef>
              <c:f>Munka1!$A$2:$A$8</c:f>
              <c:numCache>
                <c:formatCode>General</c:formatCode>
                <c:ptCount val="7"/>
                <c:pt idx="0">
                  <c:v>2009</c:v>
                </c:pt>
                <c:pt idx="1">
                  <c:v>2010</c:v>
                </c:pt>
                <c:pt idx="2">
                  <c:v>2011</c:v>
                </c:pt>
                <c:pt idx="3">
                  <c:v>2012</c:v>
                </c:pt>
                <c:pt idx="4">
                  <c:v>2013</c:v>
                </c:pt>
                <c:pt idx="5">
                  <c:v>2014</c:v>
                </c:pt>
                <c:pt idx="6">
                  <c:v>2015</c:v>
                </c:pt>
              </c:numCache>
            </c:numRef>
          </c:cat>
          <c:val>
            <c:numRef>
              <c:f>Munka1!$B$2:$B$8</c:f>
              <c:numCache>
                <c:formatCode>General</c:formatCode>
                <c:ptCount val="7"/>
                <c:pt idx="0">
                  <c:v>18.100000000000001</c:v>
                </c:pt>
                <c:pt idx="1">
                  <c:v>19.2</c:v>
                </c:pt>
                <c:pt idx="2">
                  <c:v>56.2</c:v>
                </c:pt>
                <c:pt idx="3">
                  <c:v>53.4</c:v>
                </c:pt>
                <c:pt idx="4">
                  <c:v>56.5</c:v>
                </c:pt>
                <c:pt idx="5">
                  <c:v>62.7</c:v>
                </c:pt>
                <c:pt idx="6">
                  <c:v>63.2</c:v>
                </c:pt>
              </c:numCache>
            </c:numRef>
          </c:val>
        </c:ser>
        <c:ser>
          <c:idx val="1"/>
          <c:order val="1"/>
          <c:tx>
            <c:strRef>
              <c:f>Munka1!$C$1</c:f>
              <c:strCache>
                <c:ptCount val="1"/>
                <c:pt idx="0">
                  <c:v>Oszlop1</c:v>
                </c:pt>
              </c:strCache>
            </c:strRef>
          </c:tx>
          <c:cat>
            <c:numRef>
              <c:f>Munka1!$A$2:$A$8</c:f>
              <c:numCache>
                <c:formatCode>General</c:formatCode>
                <c:ptCount val="7"/>
                <c:pt idx="0">
                  <c:v>2009</c:v>
                </c:pt>
                <c:pt idx="1">
                  <c:v>2010</c:v>
                </c:pt>
                <c:pt idx="2">
                  <c:v>2011</c:v>
                </c:pt>
                <c:pt idx="3">
                  <c:v>2012</c:v>
                </c:pt>
                <c:pt idx="4">
                  <c:v>2013</c:v>
                </c:pt>
                <c:pt idx="5">
                  <c:v>2014</c:v>
                </c:pt>
                <c:pt idx="6">
                  <c:v>2015</c:v>
                </c:pt>
              </c:numCache>
            </c:numRef>
          </c:cat>
          <c:val>
            <c:numRef>
              <c:f>Munka1!$C$2:$C$8</c:f>
              <c:numCache>
                <c:formatCode>General</c:formatCode>
                <c:ptCount val="7"/>
              </c:numCache>
            </c:numRef>
          </c:val>
        </c:ser>
        <c:ser>
          <c:idx val="2"/>
          <c:order val="2"/>
          <c:tx>
            <c:strRef>
              <c:f>Munka1!$D$1</c:f>
              <c:strCache>
                <c:ptCount val="1"/>
                <c:pt idx="0">
                  <c:v>Oszlop2</c:v>
                </c:pt>
              </c:strCache>
            </c:strRef>
          </c:tx>
          <c:cat>
            <c:numRef>
              <c:f>Munka1!$A$2:$A$8</c:f>
              <c:numCache>
                <c:formatCode>General</c:formatCode>
                <c:ptCount val="7"/>
                <c:pt idx="0">
                  <c:v>2009</c:v>
                </c:pt>
                <c:pt idx="1">
                  <c:v>2010</c:v>
                </c:pt>
                <c:pt idx="2">
                  <c:v>2011</c:v>
                </c:pt>
                <c:pt idx="3">
                  <c:v>2012</c:v>
                </c:pt>
                <c:pt idx="4">
                  <c:v>2013</c:v>
                </c:pt>
                <c:pt idx="5">
                  <c:v>2014</c:v>
                </c:pt>
                <c:pt idx="6">
                  <c:v>2015</c:v>
                </c:pt>
              </c:numCache>
            </c:numRef>
          </c:cat>
          <c:val>
            <c:numRef>
              <c:f>Munka1!$D$2:$D$8</c:f>
              <c:numCache>
                <c:formatCode>General</c:formatCode>
                <c:ptCount val="7"/>
              </c:numCache>
            </c:numRef>
          </c:val>
        </c:ser>
        <c:overlap val="100"/>
        <c:axId val="76204672"/>
        <c:axId val="75186560"/>
      </c:barChart>
      <c:catAx>
        <c:axId val="76204672"/>
        <c:scaling>
          <c:orientation val="minMax"/>
        </c:scaling>
        <c:axPos val="b"/>
        <c:numFmt formatCode="General" sourceLinked="1"/>
        <c:tickLblPos val="nextTo"/>
        <c:txPr>
          <a:bodyPr/>
          <a:lstStyle/>
          <a:p>
            <a:pPr>
              <a:defRPr sz="1400"/>
            </a:pPr>
            <a:endParaRPr lang="hu-HU"/>
          </a:p>
        </c:txPr>
        <c:crossAx val="75186560"/>
        <c:crosses val="autoZero"/>
        <c:auto val="1"/>
        <c:lblAlgn val="ctr"/>
        <c:lblOffset val="100"/>
      </c:catAx>
      <c:valAx>
        <c:axId val="75186560"/>
        <c:scaling>
          <c:orientation val="minMax"/>
        </c:scaling>
        <c:axPos val="l"/>
        <c:majorGridlines/>
        <c:numFmt formatCode="General" sourceLinked="1"/>
        <c:tickLblPos val="nextTo"/>
        <c:crossAx val="76204672"/>
        <c:crosses val="autoZero"/>
        <c:crossBetween val="between"/>
      </c:valAx>
    </c:plotArea>
    <c:plotVisOnly val="1"/>
  </c:chart>
  <c:txPr>
    <a:bodyPr/>
    <a:lstStyle/>
    <a:p>
      <a:pPr>
        <a:defRPr b="1"/>
      </a:pPr>
      <a:endParaRPr lang="hu-H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hu-HU"/>
  <c:chart>
    <c:autoTitleDeleted val="1"/>
    <c:plotArea>
      <c:layout>
        <c:manualLayout>
          <c:layoutTarget val="inner"/>
          <c:xMode val="edge"/>
          <c:yMode val="edge"/>
          <c:x val="8.0987452787913708E-2"/>
          <c:y val="4.9326566595481194E-2"/>
          <c:w val="0.84037473038642463"/>
          <c:h val="0.88518276775831228"/>
        </c:manualLayout>
      </c:layout>
      <c:lineChart>
        <c:grouping val="standard"/>
        <c:ser>
          <c:idx val="0"/>
          <c:order val="0"/>
          <c:tx>
            <c:strRef>
              <c:f>'Munka1'!$B$1</c:f>
              <c:strCache>
                <c:ptCount val="1"/>
                <c:pt idx="0">
                  <c:v>Sorozat 1</c:v>
                </c:pt>
              </c:strCache>
            </c:strRef>
          </c:tx>
          <c:marker>
            <c:symbol val="none"/>
          </c:marker>
          <c:cat>
            <c:numRef>
              <c:f>'Munka1'!$A$2:$A$8</c:f>
              <c:numCache>
                <c:formatCode>General</c:formatCode>
                <c:ptCount val="7"/>
                <c:pt idx="0">
                  <c:v>2009</c:v>
                </c:pt>
                <c:pt idx="1">
                  <c:v>2010</c:v>
                </c:pt>
                <c:pt idx="2">
                  <c:v>2011</c:v>
                </c:pt>
                <c:pt idx="3">
                  <c:v>2012</c:v>
                </c:pt>
                <c:pt idx="4">
                  <c:v>2013</c:v>
                </c:pt>
                <c:pt idx="5">
                  <c:v>2014</c:v>
                </c:pt>
                <c:pt idx="6">
                  <c:v>2015</c:v>
                </c:pt>
              </c:numCache>
            </c:numRef>
          </c:cat>
          <c:val>
            <c:numRef>
              <c:f>'Munka1'!$B$2:$B$8</c:f>
              <c:numCache>
                <c:formatCode>General</c:formatCode>
                <c:ptCount val="7"/>
                <c:pt idx="0">
                  <c:v>0.14000000000000001</c:v>
                </c:pt>
                <c:pt idx="1">
                  <c:v>0.21000000000000021</c:v>
                </c:pt>
                <c:pt idx="2">
                  <c:v>0.89</c:v>
                </c:pt>
                <c:pt idx="3">
                  <c:v>2.3899999999999997</c:v>
                </c:pt>
                <c:pt idx="4">
                  <c:v>3.48</c:v>
                </c:pt>
                <c:pt idx="5">
                  <c:v>4.8</c:v>
                </c:pt>
                <c:pt idx="6">
                  <c:v>7.25</c:v>
                </c:pt>
              </c:numCache>
            </c:numRef>
          </c:val>
        </c:ser>
        <c:marker val="1"/>
        <c:axId val="46260608"/>
        <c:axId val="46262144"/>
      </c:lineChart>
      <c:catAx>
        <c:axId val="46260608"/>
        <c:scaling>
          <c:orientation val="minMax"/>
        </c:scaling>
        <c:axPos val="b"/>
        <c:numFmt formatCode="General" sourceLinked="1"/>
        <c:tickLblPos val="nextTo"/>
        <c:txPr>
          <a:bodyPr/>
          <a:lstStyle/>
          <a:p>
            <a:pPr>
              <a:defRPr sz="1200" b="1"/>
            </a:pPr>
            <a:endParaRPr lang="hu-HU"/>
          </a:p>
        </c:txPr>
        <c:crossAx val="46262144"/>
        <c:crosses val="autoZero"/>
        <c:auto val="1"/>
        <c:lblAlgn val="ctr"/>
        <c:lblOffset val="100"/>
      </c:catAx>
      <c:valAx>
        <c:axId val="46262144"/>
        <c:scaling>
          <c:orientation val="minMax"/>
          <c:max val="8"/>
          <c:min val="0"/>
        </c:scaling>
        <c:axPos val="l"/>
        <c:majorGridlines/>
        <c:numFmt formatCode="General" sourceLinked="1"/>
        <c:tickLblPos val="nextTo"/>
        <c:txPr>
          <a:bodyPr/>
          <a:lstStyle/>
          <a:p>
            <a:pPr>
              <a:defRPr sz="1200" b="1"/>
            </a:pPr>
            <a:endParaRPr lang="hu-HU"/>
          </a:p>
        </c:txPr>
        <c:crossAx val="46260608"/>
        <c:crosses val="autoZero"/>
        <c:crossBetween val="between"/>
      </c:valAx>
    </c:plotArea>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hu-HU"/>
  <c:chart>
    <c:view3D>
      <c:rAngAx val="1"/>
    </c:view3D>
    <c:plotArea>
      <c:layout>
        <c:manualLayout>
          <c:layoutTarget val="inner"/>
          <c:xMode val="edge"/>
          <c:yMode val="edge"/>
          <c:x val="0.10635744145588052"/>
          <c:y val="4.4057617797775513E-2"/>
          <c:w val="0.69007180318755734"/>
          <c:h val="0.79674108630788021"/>
        </c:manualLayout>
      </c:layout>
      <c:bar3DChart>
        <c:barDir val="col"/>
        <c:grouping val="clustered"/>
        <c:ser>
          <c:idx val="1"/>
          <c:order val="0"/>
          <c:tx>
            <c:strRef>
              <c:f>Munka1!$B$1</c:f>
              <c:strCache>
                <c:ptCount val="1"/>
                <c:pt idx="0">
                  <c:v>Ocassional private action of dishonest public servants</c:v>
                </c:pt>
              </c:strCache>
            </c:strRef>
          </c:tx>
          <c:dLbls>
            <c:showVal val="1"/>
          </c:dLbls>
          <c:cat>
            <c:strRef>
              <c:f>Munka1!$A$2:$A$5</c:f>
              <c:strCache>
                <c:ptCount val="4"/>
                <c:pt idx="0">
                  <c:v>Fidesz (rightwing government party)</c:v>
                </c:pt>
                <c:pt idx="1">
                  <c:v>Leftwing, green, liberal opposition parties</c:v>
                </c:pt>
                <c:pt idx="2">
                  <c:v>Jobbik (extreme rightwing opposition party)</c:v>
                </c:pt>
                <c:pt idx="3">
                  <c:v>Undecided</c:v>
                </c:pt>
              </c:strCache>
            </c:strRef>
          </c:cat>
          <c:val>
            <c:numRef>
              <c:f>Munka1!$B$2:$B$5</c:f>
              <c:numCache>
                <c:formatCode>General</c:formatCode>
                <c:ptCount val="4"/>
                <c:pt idx="0">
                  <c:v>59</c:v>
                </c:pt>
                <c:pt idx="1">
                  <c:v>21</c:v>
                </c:pt>
                <c:pt idx="2">
                  <c:v>14</c:v>
                </c:pt>
                <c:pt idx="3">
                  <c:v>22</c:v>
                </c:pt>
              </c:numCache>
            </c:numRef>
          </c:val>
        </c:ser>
        <c:ser>
          <c:idx val="2"/>
          <c:order val="1"/>
          <c:tx>
            <c:strRef>
              <c:f>Munka1!$C$1</c:f>
              <c:strCache>
                <c:ptCount val="1"/>
                <c:pt idx="0">
                  <c:v>Centrally, systematically organized action from above</c:v>
                </c:pt>
              </c:strCache>
            </c:strRef>
          </c:tx>
          <c:dLbls>
            <c:showVal val="1"/>
          </c:dLbls>
          <c:cat>
            <c:strRef>
              <c:f>Munka1!$A$2:$A$5</c:f>
              <c:strCache>
                <c:ptCount val="4"/>
                <c:pt idx="0">
                  <c:v>Fidesz (rightwing government party)</c:v>
                </c:pt>
                <c:pt idx="1">
                  <c:v>Leftwing, green, liberal opposition parties</c:v>
                </c:pt>
                <c:pt idx="2">
                  <c:v>Jobbik (extreme rightwing opposition party)</c:v>
                </c:pt>
                <c:pt idx="3">
                  <c:v>Undecided</c:v>
                </c:pt>
              </c:strCache>
            </c:strRef>
          </c:cat>
          <c:val>
            <c:numRef>
              <c:f>Munka1!$C$2:$C$5</c:f>
              <c:numCache>
                <c:formatCode>General</c:formatCode>
                <c:ptCount val="4"/>
                <c:pt idx="0">
                  <c:v>33</c:v>
                </c:pt>
                <c:pt idx="1">
                  <c:v>74</c:v>
                </c:pt>
                <c:pt idx="2">
                  <c:v>85</c:v>
                </c:pt>
                <c:pt idx="3">
                  <c:v>67</c:v>
                </c:pt>
              </c:numCache>
            </c:numRef>
          </c:val>
        </c:ser>
        <c:shape val="cylinder"/>
        <c:axId val="46179456"/>
        <c:axId val="46180992"/>
        <c:axId val="0"/>
      </c:bar3DChart>
      <c:catAx>
        <c:axId val="46179456"/>
        <c:scaling>
          <c:orientation val="minMax"/>
        </c:scaling>
        <c:axPos val="b"/>
        <c:tickLblPos val="nextTo"/>
        <c:txPr>
          <a:bodyPr/>
          <a:lstStyle/>
          <a:p>
            <a:pPr>
              <a:defRPr sz="1100" b="1"/>
            </a:pPr>
            <a:endParaRPr lang="hu-HU"/>
          </a:p>
        </c:txPr>
        <c:crossAx val="46180992"/>
        <c:crosses val="autoZero"/>
        <c:auto val="1"/>
        <c:lblAlgn val="ctr"/>
        <c:lblOffset val="100"/>
      </c:catAx>
      <c:valAx>
        <c:axId val="46180992"/>
        <c:scaling>
          <c:orientation val="minMax"/>
        </c:scaling>
        <c:axPos val="l"/>
        <c:majorGridlines/>
        <c:numFmt formatCode="General" sourceLinked="1"/>
        <c:tickLblPos val="nextTo"/>
        <c:txPr>
          <a:bodyPr/>
          <a:lstStyle/>
          <a:p>
            <a:pPr>
              <a:defRPr b="1"/>
            </a:pPr>
            <a:endParaRPr lang="hu-HU"/>
          </a:p>
        </c:txPr>
        <c:crossAx val="46179456"/>
        <c:crosses val="autoZero"/>
        <c:crossBetween val="between"/>
      </c:valAx>
    </c:plotArea>
    <c:legend>
      <c:legendPos val="r"/>
      <c:layout>
        <c:manualLayout>
          <c:xMode val="edge"/>
          <c:yMode val="edge"/>
          <c:x val="0.76449452476294588"/>
          <c:y val="0.21984607772300221"/>
          <c:w val="0.23550547523705095"/>
          <c:h val="0.52303639630290155"/>
        </c:manualLayout>
      </c:layout>
      <c:txPr>
        <a:bodyPr/>
        <a:lstStyle/>
        <a:p>
          <a:pPr>
            <a:defRPr sz="1600" b="1"/>
          </a:pPr>
          <a:endParaRPr lang="hu-HU"/>
        </a:p>
      </c:txPr>
    </c:legend>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hu-HU"/>
  <c:chart>
    <c:view3D>
      <c:rAngAx val="1"/>
    </c:view3D>
    <c:plotArea>
      <c:layout>
        <c:manualLayout>
          <c:layoutTarget val="inner"/>
          <c:xMode val="edge"/>
          <c:yMode val="edge"/>
          <c:x val="3.9644684195153851E-2"/>
          <c:y val="2.3095800397833519E-2"/>
          <c:w val="0.74206786249443879"/>
          <c:h val="0.71073678888286618"/>
        </c:manualLayout>
      </c:layout>
      <c:bar3DChart>
        <c:barDir val="col"/>
        <c:grouping val="clustered"/>
        <c:ser>
          <c:idx val="1"/>
          <c:order val="0"/>
          <c:tx>
            <c:strRef>
              <c:f>Munka1!$B$1</c:f>
              <c:strCache>
                <c:ptCount val="1"/>
                <c:pt idx="0">
                  <c:v>Very likely</c:v>
                </c:pt>
              </c:strCache>
            </c:strRef>
          </c:tx>
          <c:dLbls>
            <c:showVal val="1"/>
          </c:dLbls>
          <c:cat>
            <c:strRef>
              <c:f>Munka1!$A$2:$A$5</c:f>
              <c:strCache>
                <c:ptCount val="4"/>
                <c:pt idx="0">
                  <c:v>Fidesz, rightwing governing party</c:v>
                </c:pt>
                <c:pt idx="1">
                  <c:v>Leftwing, green, liberal opposition parties</c:v>
                </c:pt>
                <c:pt idx="2">
                  <c:v>Jobbik, extreme rightwing opposition party</c:v>
                </c:pt>
                <c:pt idx="3">
                  <c:v>Uncertain </c:v>
                </c:pt>
              </c:strCache>
            </c:strRef>
          </c:cat>
          <c:val>
            <c:numRef>
              <c:f>Munka1!$B$2:$B$5</c:f>
              <c:numCache>
                <c:formatCode>General</c:formatCode>
                <c:ptCount val="4"/>
                <c:pt idx="0">
                  <c:v>13</c:v>
                </c:pt>
                <c:pt idx="1">
                  <c:v>65</c:v>
                </c:pt>
                <c:pt idx="2">
                  <c:v>82</c:v>
                </c:pt>
                <c:pt idx="3">
                  <c:v>45</c:v>
                </c:pt>
              </c:numCache>
            </c:numRef>
          </c:val>
        </c:ser>
        <c:ser>
          <c:idx val="2"/>
          <c:order val="1"/>
          <c:tx>
            <c:strRef>
              <c:f>Munka1!$C$1</c:f>
              <c:strCache>
                <c:ptCount val="1"/>
                <c:pt idx="0">
                  <c:v>Likely</c:v>
                </c:pt>
              </c:strCache>
            </c:strRef>
          </c:tx>
          <c:dLbls>
            <c:showVal val="1"/>
          </c:dLbls>
          <c:cat>
            <c:strRef>
              <c:f>Munka1!$A$2:$A$5</c:f>
              <c:strCache>
                <c:ptCount val="4"/>
                <c:pt idx="0">
                  <c:v>Fidesz, rightwing governing party</c:v>
                </c:pt>
                <c:pt idx="1">
                  <c:v>Leftwing, green, liberal opposition parties</c:v>
                </c:pt>
                <c:pt idx="2">
                  <c:v>Jobbik, extreme rightwing opposition party</c:v>
                </c:pt>
                <c:pt idx="3">
                  <c:v>Uncertain </c:v>
                </c:pt>
              </c:strCache>
            </c:strRef>
          </c:cat>
          <c:val>
            <c:numRef>
              <c:f>Munka1!$C$2:$C$5</c:f>
              <c:numCache>
                <c:formatCode>General</c:formatCode>
                <c:ptCount val="4"/>
                <c:pt idx="0">
                  <c:v>51</c:v>
                </c:pt>
                <c:pt idx="1">
                  <c:v>29</c:v>
                </c:pt>
                <c:pt idx="2">
                  <c:v>28</c:v>
                </c:pt>
                <c:pt idx="3">
                  <c:v>38</c:v>
                </c:pt>
              </c:numCache>
            </c:numRef>
          </c:val>
        </c:ser>
        <c:ser>
          <c:idx val="3"/>
          <c:order val="2"/>
          <c:tx>
            <c:strRef>
              <c:f>Munka1!$D$1</c:f>
              <c:strCache>
                <c:ptCount val="1"/>
                <c:pt idx="0">
                  <c:v>Out of question</c:v>
                </c:pt>
              </c:strCache>
            </c:strRef>
          </c:tx>
          <c:dLbls>
            <c:showVal val="1"/>
          </c:dLbls>
          <c:cat>
            <c:strRef>
              <c:f>Munka1!$A$2:$A$5</c:f>
              <c:strCache>
                <c:ptCount val="4"/>
                <c:pt idx="0">
                  <c:v>Fidesz, rightwing governing party</c:v>
                </c:pt>
                <c:pt idx="1">
                  <c:v>Leftwing, green, liberal opposition parties</c:v>
                </c:pt>
                <c:pt idx="2">
                  <c:v>Jobbik, extreme rightwing opposition party</c:v>
                </c:pt>
                <c:pt idx="3">
                  <c:v>Uncertain </c:v>
                </c:pt>
              </c:strCache>
            </c:strRef>
          </c:cat>
          <c:val>
            <c:numRef>
              <c:f>Munka1!$D$2:$D$5</c:f>
              <c:numCache>
                <c:formatCode>General</c:formatCode>
                <c:ptCount val="4"/>
                <c:pt idx="0">
                  <c:v>29</c:v>
                </c:pt>
                <c:pt idx="1">
                  <c:v>5</c:v>
                </c:pt>
                <c:pt idx="2">
                  <c:v>0</c:v>
                </c:pt>
                <c:pt idx="3">
                  <c:v>7</c:v>
                </c:pt>
              </c:numCache>
            </c:numRef>
          </c:val>
        </c:ser>
        <c:shape val="cylinder"/>
        <c:axId val="46300160"/>
        <c:axId val="46314240"/>
        <c:axId val="0"/>
      </c:bar3DChart>
      <c:catAx>
        <c:axId val="46300160"/>
        <c:scaling>
          <c:orientation val="minMax"/>
        </c:scaling>
        <c:axPos val="b"/>
        <c:tickLblPos val="nextTo"/>
        <c:txPr>
          <a:bodyPr/>
          <a:lstStyle/>
          <a:p>
            <a:pPr>
              <a:defRPr sz="1200" b="1"/>
            </a:pPr>
            <a:endParaRPr lang="hu-HU"/>
          </a:p>
        </c:txPr>
        <c:crossAx val="46314240"/>
        <c:crosses val="autoZero"/>
        <c:auto val="1"/>
        <c:lblAlgn val="ctr"/>
        <c:lblOffset val="100"/>
      </c:catAx>
      <c:valAx>
        <c:axId val="46314240"/>
        <c:scaling>
          <c:orientation val="minMax"/>
        </c:scaling>
        <c:axPos val="l"/>
        <c:majorGridlines/>
        <c:numFmt formatCode="General" sourceLinked="1"/>
        <c:tickLblPos val="nextTo"/>
        <c:crossAx val="46300160"/>
        <c:crosses val="autoZero"/>
        <c:crossBetween val="between"/>
      </c:valAx>
    </c:plotArea>
    <c:legend>
      <c:legendPos val="r"/>
      <c:layout>
        <c:manualLayout>
          <c:xMode val="edge"/>
          <c:yMode val="edge"/>
          <c:x val="0.77806028197652743"/>
          <c:y val="0.1926340803969154"/>
          <c:w val="0.19063309414422391"/>
          <c:h val="0.56946152843778142"/>
        </c:manualLayout>
      </c:layout>
      <c:txPr>
        <a:bodyPr/>
        <a:lstStyle/>
        <a:p>
          <a:pPr>
            <a:defRPr sz="1600" b="1"/>
          </a:pPr>
          <a:endParaRPr lang="hu-HU"/>
        </a:p>
      </c:txPr>
    </c:legend>
    <c:plotVisOnly val="1"/>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hu-HU"/>
  <c:chart>
    <c:plotArea>
      <c:layout>
        <c:manualLayout>
          <c:layoutTarget val="inner"/>
          <c:xMode val="edge"/>
          <c:yMode val="edge"/>
          <c:x val="7.2251597419305563E-2"/>
          <c:y val="2.9234288140667596E-2"/>
          <c:w val="0.64426241833888376"/>
          <c:h val="0.84052714686517505"/>
        </c:manualLayout>
      </c:layout>
      <c:barChart>
        <c:barDir val="col"/>
        <c:grouping val="percentStacked"/>
        <c:ser>
          <c:idx val="0"/>
          <c:order val="0"/>
          <c:tx>
            <c:strRef>
              <c:f>'Munka1'!$B$1</c:f>
              <c:strCache>
                <c:ptCount val="1"/>
                <c:pt idx="0">
                  <c:v>Fascistoid regime</c:v>
                </c:pt>
              </c:strCache>
            </c:strRef>
          </c:tx>
          <c:dLbls>
            <c:showVal val="1"/>
          </c:dLbls>
          <c:cat>
            <c:strRef>
              <c:f>'Munka1'!$A$2:$A$5</c:f>
              <c:strCache>
                <c:ptCount val="4"/>
                <c:pt idx="0">
                  <c:v>Fidesz (rightwing government party)</c:v>
                </c:pt>
                <c:pt idx="1">
                  <c:v>Leftwing, green, liberal opposition parties</c:v>
                </c:pt>
                <c:pt idx="2">
                  <c:v>Jobbik (extreme rightwing opposition party)</c:v>
                </c:pt>
                <c:pt idx="3">
                  <c:v>Undecided</c:v>
                </c:pt>
              </c:strCache>
            </c:strRef>
          </c:cat>
          <c:val>
            <c:numRef>
              <c:f>'Munka1'!$B$2:$B$5</c:f>
              <c:numCache>
                <c:formatCode>General</c:formatCode>
                <c:ptCount val="4"/>
                <c:pt idx="0">
                  <c:v>2</c:v>
                </c:pt>
                <c:pt idx="1">
                  <c:v>2</c:v>
                </c:pt>
                <c:pt idx="2">
                  <c:v>3</c:v>
                </c:pt>
                <c:pt idx="3">
                  <c:v>1</c:v>
                </c:pt>
              </c:numCache>
            </c:numRef>
          </c:val>
        </c:ser>
        <c:ser>
          <c:idx val="1"/>
          <c:order val="1"/>
          <c:tx>
            <c:strRef>
              <c:f>'Munka1'!$C$1</c:f>
              <c:strCache>
                <c:ptCount val="1"/>
                <c:pt idx="0">
                  <c:v>Dictatorship</c:v>
                </c:pt>
              </c:strCache>
            </c:strRef>
          </c:tx>
          <c:dLbls>
            <c:showVal val="1"/>
          </c:dLbls>
          <c:cat>
            <c:strRef>
              <c:f>'Munka1'!$A$2:$A$5</c:f>
              <c:strCache>
                <c:ptCount val="4"/>
                <c:pt idx="0">
                  <c:v>Fidesz (rightwing government party)</c:v>
                </c:pt>
                <c:pt idx="1">
                  <c:v>Leftwing, green, liberal opposition parties</c:v>
                </c:pt>
                <c:pt idx="2">
                  <c:v>Jobbik (extreme rightwing opposition party)</c:v>
                </c:pt>
                <c:pt idx="3">
                  <c:v>Undecided</c:v>
                </c:pt>
              </c:strCache>
            </c:strRef>
          </c:cat>
          <c:val>
            <c:numRef>
              <c:f>'Munka1'!$C$2:$C$5</c:f>
              <c:numCache>
                <c:formatCode>General</c:formatCode>
                <c:ptCount val="4"/>
                <c:pt idx="0">
                  <c:v>3</c:v>
                </c:pt>
                <c:pt idx="1">
                  <c:v>31</c:v>
                </c:pt>
                <c:pt idx="2">
                  <c:v>29</c:v>
                </c:pt>
                <c:pt idx="3">
                  <c:v>17</c:v>
                </c:pt>
              </c:numCache>
            </c:numRef>
          </c:val>
        </c:ser>
        <c:ser>
          <c:idx val="2"/>
          <c:order val="2"/>
          <c:tx>
            <c:strRef>
              <c:f>'Munka1'!$D$1</c:f>
              <c:strCache>
                <c:ptCount val="1"/>
                <c:pt idx="0">
                  <c:v>Mafia State</c:v>
                </c:pt>
              </c:strCache>
            </c:strRef>
          </c:tx>
          <c:dLbls>
            <c:showVal val="1"/>
          </c:dLbls>
          <c:cat>
            <c:strRef>
              <c:f>'Munka1'!$A$2:$A$5</c:f>
              <c:strCache>
                <c:ptCount val="4"/>
                <c:pt idx="0">
                  <c:v>Fidesz (rightwing government party)</c:v>
                </c:pt>
                <c:pt idx="1">
                  <c:v>Leftwing, green, liberal opposition parties</c:v>
                </c:pt>
                <c:pt idx="2">
                  <c:v>Jobbik (extreme rightwing opposition party)</c:v>
                </c:pt>
                <c:pt idx="3">
                  <c:v>Undecided</c:v>
                </c:pt>
              </c:strCache>
            </c:strRef>
          </c:cat>
          <c:val>
            <c:numRef>
              <c:f>'Munka1'!$D$2:$D$5</c:f>
              <c:numCache>
                <c:formatCode>General</c:formatCode>
                <c:ptCount val="4"/>
                <c:pt idx="0">
                  <c:v>7</c:v>
                </c:pt>
                <c:pt idx="1">
                  <c:v>28</c:v>
                </c:pt>
                <c:pt idx="2">
                  <c:v>30</c:v>
                </c:pt>
                <c:pt idx="3">
                  <c:v>30</c:v>
                </c:pt>
              </c:numCache>
            </c:numRef>
          </c:val>
        </c:ser>
        <c:ser>
          <c:idx val="3"/>
          <c:order val="3"/>
          <c:tx>
            <c:strRef>
              <c:f>'Munka1'!$E$1</c:f>
              <c:strCache>
                <c:ptCount val="1"/>
                <c:pt idx="0">
                  <c:v>Autocratic regime</c:v>
                </c:pt>
              </c:strCache>
            </c:strRef>
          </c:tx>
          <c:dLbls>
            <c:showVal val="1"/>
          </c:dLbls>
          <c:cat>
            <c:strRef>
              <c:f>'Munka1'!$A$2:$A$5</c:f>
              <c:strCache>
                <c:ptCount val="4"/>
                <c:pt idx="0">
                  <c:v>Fidesz (rightwing government party)</c:v>
                </c:pt>
                <c:pt idx="1">
                  <c:v>Leftwing, green, liberal opposition parties</c:v>
                </c:pt>
                <c:pt idx="2">
                  <c:v>Jobbik (extreme rightwing opposition party)</c:v>
                </c:pt>
                <c:pt idx="3">
                  <c:v>Undecided</c:v>
                </c:pt>
              </c:strCache>
            </c:strRef>
          </c:cat>
          <c:val>
            <c:numRef>
              <c:f>'Munka1'!$E$2:$E$5</c:f>
              <c:numCache>
                <c:formatCode>General</c:formatCode>
                <c:ptCount val="4"/>
                <c:pt idx="0">
                  <c:v>3</c:v>
                </c:pt>
                <c:pt idx="1">
                  <c:v>20</c:v>
                </c:pt>
                <c:pt idx="2">
                  <c:v>18</c:v>
                </c:pt>
                <c:pt idx="3">
                  <c:v>11</c:v>
                </c:pt>
              </c:numCache>
            </c:numRef>
          </c:val>
        </c:ser>
        <c:ser>
          <c:idx val="4"/>
          <c:order val="4"/>
          <c:tx>
            <c:strRef>
              <c:f>'Munka1'!$F$1</c:f>
              <c:strCache>
                <c:ptCount val="1"/>
                <c:pt idx="0">
                  <c:v>Illiberal democracy</c:v>
                </c:pt>
              </c:strCache>
            </c:strRef>
          </c:tx>
          <c:dLbls>
            <c:showVal val="1"/>
          </c:dLbls>
          <c:cat>
            <c:strRef>
              <c:f>'Munka1'!$A$2:$A$5</c:f>
              <c:strCache>
                <c:ptCount val="4"/>
                <c:pt idx="0">
                  <c:v>Fidesz (rightwing government party)</c:v>
                </c:pt>
                <c:pt idx="1">
                  <c:v>Leftwing, green, liberal opposition parties</c:v>
                </c:pt>
                <c:pt idx="2">
                  <c:v>Jobbik (extreme rightwing opposition party)</c:v>
                </c:pt>
                <c:pt idx="3">
                  <c:v>Undecided</c:v>
                </c:pt>
              </c:strCache>
            </c:strRef>
          </c:cat>
          <c:val>
            <c:numRef>
              <c:f>'Munka1'!$F$2:$F$5</c:f>
              <c:numCache>
                <c:formatCode>General</c:formatCode>
                <c:ptCount val="4"/>
                <c:pt idx="0">
                  <c:v>7</c:v>
                </c:pt>
                <c:pt idx="1">
                  <c:v>9</c:v>
                </c:pt>
                <c:pt idx="2">
                  <c:v>8</c:v>
                </c:pt>
                <c:pt idx="3">
                  <c:v>7</c:v>
                </c:pt>
              </c:numCache>
            </c:numRef>
          </c:val>
        </c:ser>
        <c:ser>
          <c:idx val="5"/>
          <c:order val="5"/>
          <c:tx>
            <c:strRef>
              <c:f>'Munka1'!$G$1</c:f>
              <c:strCache>
                <c:ptCount val="1"/>
                <c:pt idx="0">
                  <c:v>Western democracy</c:v>
                </c:pt>
              </c:strCache>
            </c:strRef>
          </c:tx>
          <c:dLbls>
            <c:showVal val="1"/>
          </c:dLbls>
          <c:cat>
            <c:strRef>
              <c:f>'Munka1'!$A$2:$A$5</c:f>
              <c:strCache>
                <c:ptCount val="4"/>
                <c:pt idx="0">
                  <c:v>Fidesz (rightwing government party)</c:v>
                </c:pt>
                <c:pt idx="1">
                  <c:v>Leftwing, green, liberal opposition parties</c:v>
                </c:pt>
                <c:pt idx="2">
                  <c:v>Jobbik (extreme rightwing opposition party)</c:v>
                </c:pt>
                <c:pt idx="3">
                  <c:v>Undecided</c:v>
                </c:pt>
              </c:strCache>
            </c:strRef>
          </c:cat>
          <c:val>
            <c:numRef>
              <c:f>'Munka1'!$G$2:$G$5</c:f>
              <c:numCache>
                <c:formatCode>General</c:formatCode>
                <c:ptCount val="4"/>
                <c:pt idx="0">
                  <c:v>49</c:v>
                </c:pt>
                <c:pt idx="1">
                  <c:v>5</c:v>
                </c:pt>
                <c:pt idx="2">
                  <c:v>6</c:v>
                </c:pt>
                <c:pt idx="3">
                  <c:v>12</c:v>
                </c:pt>
              </c:numCache>
            </c:numRef>
          </c:val>
        </c:ser>
        <c:ser>
          <c:idx val="6"/>
          <c:order val="6"/>
          <c:tx>
            <c:strRef>
              <c:f>'Munka1'!$H$1</c:f>
              <c:strCache>
                <c:ptCount val="1"/>
                <c:pt idx="0">
                  <c:v>System of National Cooperation  (Self definition of the gov.)</c:v>
                </c:pt>
              </c:strCache>
            </c:strRef>
          </c:tx>
          <c:dLbls>
            <c:showVal val="1"/>
          </c:dLbls>
          <c:cat>
            <c:strRef>
              <c:f>'Munka1'!$A$2:$A$5</c:f>
              <c:strCache>
                <c:ptCount val="4"/>
                <c:pt idx="0">
                  <c:v>Fidesz (rightwing government party)</c:v>
                </c:pt>
                <c:pt idx="1">
                  <c:v>Leftwing, green, liberal opposition parties</c:v>
                </c:pt>
                <c:pt idx="2">
                  <c:v>Jobbik (extreme rightwing opposition party)</c:v>
                </c:pt>
                <c:pt idx="3">
                  <c:v>Undecided</c:v>
                </c:pt>
              </c:strCache>
            </c:strRef>
          </c:cat>
          <c:val>
            <c:numRef>
              <c:f>'Munka1'!$H$2:$H$5</c:f>
              <c:numCache>
                <c:formatCode>General</c:formatCode>
                <c:ptCount val="4"/>
                <c:pt idx="0">
                  <c:v>21</c:v>
                </c:pt>
                <c:pt idx="1">
                  <c:v>3</c:v>
                </c:pt>
                <c:pt idx="2">
                  <c:v>3</c:v>
                </c:pt>
                <c:pt idx="3">
                  <c:v>4</c:v>
                </c:pt>
              </c:numCache>
            </c:numRef>
          </c:val>
        </c:ser>
        <c:ser>
          <c:idx val="7"/>
          <c:order val="7"/>
          <c:tx>
            <c:strRef>
              <c:f>'Munka1'!$I$1</c:f>
              <c:strCache>
                <c:ptCount val="1"/>
                <c:pt idx="0">
                  <c:v>Does not know</c:v>
                </c:pt>
              </c:strCache>
            </c:strRef>
          </c:tx>
          <c:dLbls>
            <c:showVal val="1"/>
          </c:dLbls>
          <c:cat>
            <c:strRef>
              <c:f>'Munka1'!$A$2:$A$5</c:f>
              <c:strCache>
                <c:ptCount val="4"/>
                <c:pt idx="0">
                  <c:v>Fidesz (rightwing government party)</c:v>
                </c:pt>
                <c:pt idx="1">
                  <c:v>Leftwing, green, liberal opposition parties</c:v>
                </c:pt>
                <c:pt idx="2">
                  <c:v>Jobbik (extreme rightwing opposition party)</c:v>
                </c:pt>
                <c:pt idx="3">
                  <c:v>Undecided</c:v>
                </c:pt>
              </c:strCache>
            </c:strRef>
          </c:cat>
          <c:val>
            <c:numRef>
              <c:f>'Munka1'!$I$2:$I$5</c:f>
              <c:numCache>
                <c:formatCode>General</c:formatCode>
                <c:ptCount val="4"/>
                <c:pt idx="0">
                  <c:v>8</c:v>
                </c:pt>
                <c:pt idx="1">
                  <c:v>3</c:v>
                </c:pt>
                <c:pt idx="2">
                  <c:v>4</c:v>
                </c:pt>
                <c:pt idx="3">
                  <c:v>17</c:v>
                </c:pt>
              </c:numCache>
            </c:numRef>
          </c:val>
        </c:ser>
        <c:overlap val="100"/>
        <c:axId val="47394816"/>
        <c:axId val="47396352"/>
      </c:barChart>
      <c:catAx>
        <c:axId val="47394816"/>
        <c:scaling>
          <c:orientation val="minMax"/>
        </c:scaling>
        <c:axPos val="b"/>
        <c:tickLblPos val="nextTo"/>
        <c:txPr>
          <a:bodyPr/>
          <a:lstStyle/>
          <a:p>
            <a:pPr>
              <a:defRPr sz="1000" b="1"/>
            </a:pPr>
            <a:endParaRPr lang="hu-HU"/>
          </a:p>
        </c:txPr>
        <c:crossAx val="47396352"/>
        <c:crosses val="autoZero"/>
        <c:auto val="1"/>
        <c:lblAlgn val="ctr"/>
        <c:lblOffset val="100"/>
      </c:catAx>
      <c:valAx>
        <c:axId val="47396352"/>
        <c:scaling>
          <c:orientation val="minMax"/>
        </c:scaling>
        <c:axPos val="l"/>
        <c:majorGridlines/>
        <c:numFmt formatCode="0%" sourceLinked="1"/>
        <c:tickLblPos val="nextTo"/>
        <c:txPr>
          <a:bodyPr/>
          <a:lstStyle/>
          <a:p>
            <a:pPr>
              <a:defRPr b="1"/>
            </a:pPr>
            <a:endParaRPr lang="hu-HU"/>
          </a:p>
        </c:txPr>
        <c:crossAx val="47394816"/>
        <c:crosses val="autoZero"/>
        <c:crossBetween val="between"/>
      </c:valAx>
    </c:plotArea>
    <c:legend>
      <c:legendPos val="r"/>
      <c:layout>
        <c:manualLayout>
          <c:xMode val="edge"/>
          <c:yMode val="edge"/>
          <c:x val="0.68803705718521702"/>
          <c:y val="0"/>
          <c:w val="0.31196294281478565"/>
          <c:h val="0.9993365165064575"/>
        </c:manualLayout>
      </c:layout>
      <c:txPr>
        <a:bodyPr/>
        <a:lstStyle/>
        <a:p>
          <a:pPr>
            <a:defRPr sz="1400" b="1"/>
          </a:pPr>
          <a:endParaRPr lang="hu-HU"/>
        </a:p>
      </c:txPr>
    </c:legend>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5821AC-7DB1-45F7-A237-5DA824DE6796}" type="datetimeFigureOut">
              <a:rPr lang="hu-HU" smtClean="0"/>
              <a:pPr/>
              <a:t>2018.04.29.</a:t>
            </a:fld>
            <a:endParaRPr lang="hu-HU"/>
          </a:p>
        </p:txBody>
      </p:sp>
      <p:sp>
        <p:nvSpPr>
          <p:cNvPr id="4" name="Diakép helye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69C8E1-7FD2-4FF5-87B7-6BA787EFBDD0}" type="slidenum">
              <a:rPr lang="hu-HU" smtClean="0"/>
              <a:pPr/>
              <a:t>‹#›</a:t>
            </a:fld>
            <a:endParaRPr lang="hu-H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normAutofit/>
          </a:bodyPr>
          <a:lstStyle/>
          <a:p>
            <a:endParaRPr lang="hu-HU" dirty="0"/>
          </a:p>
        </p:txBody>
      </p:sp>
      <p:sp>
        <p:nvSpPr>
          <p:cNvPr id="4" name="Dia számának helye 3"/>
          <p:cNvSpPr>
            <a:spLocks noGrp="1"/>
          </p:cNvSpPr>
          <p:nvPr>
            <p:ph type="sldNum" sz="quarter" idx="10"/>
          </p:nvPr>
        </p:nvSpPr>
        <p:spPr/>
        <p:txBody>
          <a:bodyPr/>
          <a:lstStyle/>
          <a:p>
            <a:fld id="{FE69C8E1-7FD2-4FF5-87B7-6BA787EFBDD0}" type="slidenum">
              <a:rPr lang="hu-HU" smtClean="0"/>
              <a:pPr/>
              <a:t>3</a:t>
            </a:fld>
            <a:endParaRPr lang="hu-H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fontScale="70000" lnSpcReduction="20000"/>
          </a:bodyPr>
          <a:lstStyle/>
          <a:p>
            <a:pPr algn="just"/>
            <a:endParaRPr lang="hu-HU" sz="1200" kern="1200" dirty="0">
              <a:solidFill>
                <a:schemeClr val="tx1"/>
              </a:solidFill>
              <a:latin typeface="+mn-lt"/>
              <a:ea typeface="+mn-ea"/>
              <a:cs typeface="+mn-cs"/>
            </a:endParaRPr>
          </a:p>
        </p:txBody>
      </p:sp>
      <p:sp>
        <p:nvSpPr>
          <p:cNvPr id="4" name="Dia számának helye 3"/>
          <p:cNvSpPr>
            <a:spLocks noGrp="1"/>
          </p:cNvSpPr>
          <p:nvPr>
            <p:ph type="sldNum" sz="quarter" idx="10"/>
          </p:nvPr>
        </p:nvSpPr>
        <p:spPr/>
        <p:txBody>
          <a:bodyPr/>
          <a:lstStyle/>
          <a:p>
            <a:fld id="{FE69C8E1-7FD2-4FF5-87B7-6BA787EFBDD0}" type="slidenum">
              <a:rPr lang="hu-HU" smtClean="0"/>
              <a:pPr/>
              <a:t>12</a:t>
            </a:fld>
            <a:endParaRPr lang="hu-H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lnSpcReduction="10000"/>
          </a:bodyPr>
          <a:lstStyle/>
          <a:p>
            <a:pPr algn="just"/>
            <a:endParaRPr lang="hu-HU" dirty="0"/>
          </a:p>
        </p:txBody>
      </p:sp>
      <p:sp>
        <p:nvSpPr>
          <p:cNvPr id="4" name="Dia számának helye 3"/>
          <p:cNvSpPr>
            <a:spLocks noGrp="1"/>
          </p:cNvSpPr>
          <p:nvPr>
            <p:ph type="sldNum" sz="quarter" idx="10"/>
          </p:nvPr>
        </p:nvSpPr>
        <p:spPr/>
        <p:txBody>
          <a:bodyPr/>
          <a:lstStyle/>
          <a:p>
            <a:fld id="{FE69C8E1-7FD2-4FF5-87B7-6BA787EFBDD0}" type="slidenum">
              <a:rPr lang="hu-HU" smtClean="0"/>
              <a:pPr/>
              <a:t>14</a:t>
            </a:fld>
            <a:endParaRPr lang="hu-H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lnSpcReduction="10000"/>
          </a:bodyPr>
          <a:lstStyle/>
          <a:p>
            <a:pPr marL="228600" indent="-228600">
              <a:buFont typeface="+mj-lt"/>
              <a:buAutoNum type="arabicPeriod"/>
            </a:pPr>
            <a:endParaRPr lang="hu-HU" dirty="0"/>
          </a:p>
        </p:txBody>
      </p:sp>
      <p:sp>
        <p:nvSpPr>
          <p:cNvPr id="4" name="Dia számának helye 3"/>
          <p:cNvSpPr>
            <a:spLocks noGrp="1"/>
          </p:cNvSpPr>
          <p:nvPr>
            <p:ph type="sldNum" sz="quarter" idx="10"/>
          </p:nvPr>
        </p:nvSpPr>
        <p:spPr/>
        <p:txBody>
          <a:bodyPr/>
          <a:lstStyle/>
          <a:p>
            <a:fld id="{FE69C8E1-7FD2-4FF5-87B7-6BA787EFBDD0}" type="slidenum">
              <a:rPr lang="hu-HU" smtClean="0"/>
              <a:pPr/>
              <a:t>15</a:t>
            </a:fld>
            <a:endParaRPr lang="hu-H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lnSpcReduction="10000"/>
          </a:bodyPr>
          <a:lstStyle/>
          <a:p>
            <a:pPr lvl="0" algn="just"/>
            <a:endParaRPr lang="hu-HU" sz="1200" kern="1200" dirty="0">
              <a:solidFill>
                <a:schemeClr val="tx1"/>
              </a:solidFill>
              <a:latin typeface="+mn-lt"/>
              <a:ea typeface="+mn-ea"/>
              <a:cs typeface="+mn-cs"/>
            </a:endParaRPr>
          </a:p>
        </p:txBody>
      </p:sp>
      <p:sp>
        <p:nvSpPr>
          <p:cNvPr id="4" name="Dia számának helye 3"/>
          <p:cNvSpPr>
            <a:spLocks noGrp="1"/>
          </p:cNvSpPr>
          <p:nvPr>
            <p:ph type="sldNum" sz="quarter" idx="10"/>
          </p:nvPr>
        </p:nvSpPr>
        <p:spPr/>
        <p:txBody>
          <a:bodyPr/>
          <a:lstStyle/>
          <a:p>
            <a:fld id="{FE69C8E1-7FD2-4FF5-87B7-6BA787EFBDD0}" type="slidenum">
              <a:rPr lang="hu-HU" smtClean="0"/>
              <a:pPr/>
              <a:t>16</a:t>
            </a:fld>
            <a:endParaRPr lang="hu-H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lnSpcReduction="10000"/>
          </a:bodyPr>
          <a:lstStyle/>
          <a:p>
            <a:pPr lvl="0" algn="just"/>
            <a:endParaRPr lang="hu-HU" sz="1200" kern="1200" dirty="0">
              <a:solidFill>
                <a:schemeClr val="tx1"/>
              </a:solidFill>
              <a:latin typeface="+mn-lt"/>
              <a:ea typeface="+mn-ea"/>
              <a:cs typeface="+mn-cs"/>
            </a:endParaRPr>
          </a:p>
        </p:txBody>
      </p:sp>
      <p:sp>
        <p:nvSpPr>
          <p:cNvPr id="4" name="Dia számának helye 3"/>
          <p:cNvSpPr>
            <a:spLocks noGrp="1"/>
          </p:cNvSpPr>
          <p:nvPr>
            <p:ph type="sldNum" sz="quarter" idx="10"/>
          </p:nvPr>
        </p:nvSpPr>
        <p:spPr/>
        <p:txBody>
          <a:bodyPr/>
          <a:lstStyle/>
          <a:p>
            <a:fld id="{FE69C8E1-7FD2-4FF5-87B7-6BA787EFBDD0}" type="slidenum">
              <a:rPr lang="hu-HU" smtClean="0"/>
              <a:pPr/>
              <a:t>17</a:t>
            </a:fld>
            <a:endParaRPr lang="hu-H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fontScale="92500" lnSpcReduction="10000"/>
          </a:bodyPr>
          <a:lstStyle/>
          <a:p>
            <a:pPr lvl="0" algn="just"/>
            <a:endParaRPr lang="hu-HU" sz="1200" kern="1200" dirty="0">
              <a:solidFill>
                <a:schemeClr val="tx1"/>
              </a:solidFill>
              <a:latin typeface="+mn-lt"/>
              <a:ea typeface="+mn-ea"/>
              <a:cs typeface="+mn-cs"/>
            </a:endParaRPr>
          </a:p>
        </p:txBody>
      </p:sp>
      <p:sp>
        <p:nvSpPr>
          <p:cNvPr id="4" name="Dia számának helye 3"/>
          <p:cNvSpPr>
            <a:spLocks noGrp="1"/>
          </p:cNvSpPr>
          <p:nvPr>
            <p:ph type="sldNum" sz="quarter" idx="10"/>
          </p:nvPr>
        </p:nvSpPr>
        <p:spPr/>
        <p:txBody>
          <a:bodyPr/>
          <a:lstStyle/>
          <a:p>
            <a:fld id="{FE69C8E1-7FD2-4FF5-87B7-6BA787EFBDD0}" type="slidenum">
              <a:rPr lang="hu-HU" smtClean="0"/>
              <a:pPr/>
              <a:t>18</a:t>
            </a:fld>
            <a:endParaRPr lang="hu-HU"/>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fontScale="92500" lnSpcReduction="10000"/>
          </a:bodyPr>
          <a:lstStyle/>
          <a:p>
            <a:pPr algn="just"/>
            <a:endParaRPr lang="hu-HU" dirty="0"/>
          </a:p>
        </p:txBody>
      </p:sp>
      <p:sp>
        <p:nvSpPr>
          <p:cNvPr id="4" name="Dia számának helye 3"/>
          <p:cNvSpPr>
            <a:spLocks noGrp="1"/>
          </p:cNvSpPr>
          <p:nvPr>
            <p:ph type="sldNum" sz="quarter" idx="10"/>
          </p:nvPr>
        </p:nvSpPr>
        <p:spPr/>
        <p:txBody>
          <a:bodyPr/>
          <a:lstStyle/>
          <a:p>
            <a:fld id="{FE69C8E1-7FD2-4FF5-87B7-6BA787EFBDD0}" type="slidenum">
              <a:rPr lang="hu-HU" smtClean="0"/>
              <a:pPr/>
              <a:t>19</a:t>
            </a:fld>
            <a:endParaRPr lang="hu-H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a:bodyPr>
          <a:lstStyle/>
          <a:p>
            <a:endParaRPr lang="hu-HU" dirty="0"/>
          </a:p>
        </p:txBody>
      </p:sp>
      <p:sp>
        <p:nvSpPr>
          <p:cNvPr id="4" name="Dia számának helye 3"/>
          <p:cNvSpPr>
            <a:spLocks noGrp="1"/>
          </p:cNvSpPr>
          <p:nvPr>
            <p:ph type="sldNum" sz="quarter" idx="10"/>
          </p:nvPr>
        </p:nvSpPr>
        <p:spPr/>
        <p:txBody>
          <a:bodyPr/>
          <a:lstStyle/>
          <a:p>
            <a:fld id="{FE69C8E1-7FD2-4FF5-87B7-6BA787EFBDD0}" type="slidenum">
              <a:rPr lang="hu-HU" smtClean="0"/>
              <a:pPr/>
              <a:t>21</a:t>
            </a:fld>
            <a:endParaRPr lang="hu-H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fontScale="70000" lnSpcReduction="20000"/>
          </a:bodyPr>
          <a:lstStyle/>
          <a:p>
            <a:pPr algn="just"/>
            <a:endParaRPr lang="hu-HU" dirty="0"/>
          </a:p>
        </p:txBody>
      </p:sp>
      <p:sp>
        <p:nvSpPr>
          <p:cNvPr id="4" name="Dia számának helye 3"/>
          <p:cNvSpPr>
            <a:spLocks noGrp="1"/>
          </p:cNvSpPr>
          <p:nvPr>
            <p:ph type="sldNum" sz="quarter" idx="10"/>
          </p:nvPr>
        </p:nvSpPr>
        <p:spPr/>
        <p:txBody>
          <a:bodyPr/>
          <a:lstStyle/>
          <a:p>
            <a:fld id="{FE69C8E1-7FD2-4FF5-87B7-6BA787EFBDD0}" type="slidenum">
              <a:rPr lang="hu-HU" smtClean="0"/>
              <a:pPr/>
              <a:t>4</a:t>
            </a:fld>
            <a:endParaRPr lang="hu-H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fontScale="92500" lnSpcReduction="10000"/>
          </a:bodyPr>
          <a:lstStyle/>
          <a:p>
            <a:pPr algn="just"/>
            <a:endParaRPr lang="hu-HU" dirty="0"/>
          </a:p>
        </p:txBody>
      </p:sp>
      <p:sp>
        <p:nvSpPr>
          <p:cNvPr id="4" name="Dia számának helye 3"/>
          <p:cNvSpPr>
            <a:spLocks noGrp="1"/>
          </p:cNvSpPr>
          <p:nvPr>
            <p:ph type="sldNum" sz="quarter" idx="10"/>
          </p:nvPr>
        </p:nvSpPr>
        <p:spPr/>
        <p:txBody>
          <a:bodyPr/>
          <a:lstStyle/>
          <a:p>
            <a:fld id="{FE69C8E1-7FD2-4FF5-87B7-6BA787EFBDD0}" type="slidenum">
              <a:rPr lang="hu-HU" smtClean="0"/>
              <a:pPr/>
              <a:t>5</a:t>
            </a:fld>
            <a:endParaRPr lang="hu-H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fontScale="70000" lnSpcReduction="20000"/>
          </a:bodyPr>
          <a:lstStyle/>
          <a:p>
            <a:pPr algn="just"/>
            <a:endParaRPr lang="hu-HU" sz="1200" kern="1200" dirty="0">
              <a:solidFill>
                <a:schemeClr val="tx1"/>
              </a:solidFill>
              <a:latin typeface="+mn-lt"/>
              <a:ea typeface="+mn-ea"/>
              <a:cs typeface="+mn-cs"/>
            </a:endParaRPr>
          </a:p>
        </p:txBody>
      </p:sp>
      <p:sp>
        <p:nvSpPr>
          <p:cNvPr id="4" name="Dia számának helye 3"/>
          <p:cNvSpPr>
            <a:spLocks noGrp="1"/>
          </p:cNvSpPr>
          <p:nvPr>
            <p:ph type="sldNum" sz="quarter" idx="10"/>
          </p:nvPr>
        </p:nvSpPr>
        <p:spPr/>
        <p:txBody>
          <a:bodyPr/>
          <a:lstStyle/>
          <a:p>
            <a:fld id="{FE69C8E1-7FD2-4FF5-87B7-6BA787EFBDD0}" type="slidenum">
              <a:rPr lang="hu-HU" smtClean="0"/>
              <a:pPr/>
              <a:t>6</a:t>
            </a:fld>
            <a:endParaRPr lang="hu-H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fontScale="70000" lnSpcReduction="20000"/>
          </a:bodyPr>
          <a:lstStyle/>
          <a:p>
            <a:pPr algn="just"/>
            <a:endParaRPr lang="hu-HU" sz="1200" kern="1200" dirty="0">
              <a:solidFill>
                <a:schemeClr val="tx1"/>
              </a:solidFill>
              <a:latin typeface="+mn-lt"/>
              <a:ea typeface="+mn-ea"/>
              <a:cs typeface="+mn-cs"/>
            </a:endParaRPr>
          </a:p>
        </p:txBody>
      </p:sp>
      <p:sp>
        <p:nvSpPr>
          <p:cNvPr id="4" name="Dia számának helye 3"/>
          <p:cNvSpPr>
            <a:spLocks noGrp="1"/>
          </p:cNvSpPr>
          <p:nvPr>
            <p:ph type="sldNum" sz="quarter" idx="10"/>
          </p:nvPr>
        </p:nvSpPr>
        <p:spPr/>
        <p:txBody>
          <a:bodyPr/>
          <a:lstStyle/>
          <a:p>
            <a:fld id="{FE69C8E1-7FD2-4FF5-87B7-6BA787EFBDD0}" type="slidenum">
              <a:rPr lang="hu-HU" smtClean="0"/>
              <a:pPr/>
              <a:t>7</a:t>
            </a:fld>
            <a:endParaRPr lang="hu-H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fontScale="70000" lnSpcReduction="20000"/>
          </a:bodyPr>
          <a:lstStyle/>
          <a:p>
            <a:pPr algn="just"/>
            <a:endParaRPr lang="hu-HU" sz="1200" kern="1200" dirty="0">
              <a:solidFill>
                <a:schemeClr val="tx1"/>
              </a:solidFill>
              <a:latin typeface="+mn-lt"/>
              <a:ea typeface="+mn-ea"/>
              <a:cs typeface="+mn-cs"/>
            </a:endParaRPr>
          </a:p>
        </p:txBody>
      </p:sp>
      <p:sp>
        <p:nvSpPr>
          <p:cNvPr id="4" name="Dia számának helye 3"/>
          <p:cNvSpPr>
            <a:spLocks noGrp="1"/>
          </p:cNvSpPr>
          <p:nvPr>
            <p:ph type="sldNum" sz="quarter" idx="10"/>
          </p:nvPr>
        </p:nvSpPr>
        <p:spPr/>
        <p:txBody>
          <a:bodyPr/>
          <a:lstStyle/>
          <a:p>
            <a:fld id="{FE69C8E1-7FD2-4FF5-87B7-6BA787EFBDD0}" type="slidenum">
              <a:rPr lang="hu-HU" smtClean="0"/>
              <a:pPr/>
              <a:t>8</a:t>
            </a:fld>
            <a:endParaRPr lang="hu-H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fontScale="70000" lnSpcReduction="20000"/>
          </a:bodyPr>
          <a:lstStyle/>
          <a:p>
            <a:pPr algn="just"/>
            <a:endParaRPr lang="hu-HU" sz="1200" kern="1200" dirty="0">
              <a:solidFill>
                <a:schemeClr val="tx1"/>
              </a:solidFill>
              <a:latin typeface="+mn-lt"/>
              <a:ea typeface="+mn-ea"/>
              <a:cs typeface="+mn-cs"/>
            </a:endParaRPr>
          </a:p>
        </p:txBody>
      </p:sp>
      <p:sp>
        <p:nvSpPr>
          <p:cNvPr id="4" name="Dia számának helye 3"/>
          <p:cNvSpPr>
            <a:spLocks noGrp="1"/>
          </p:cNvSpPr>
          <p:nvPr>
            <p:ph type="sldNum" sz="quarter" idx="10"/>
          </p:nvPr>
        </p:nvSpPr>
        <p:spPr/>
        <p:txBody>
          <a:bodyPr/>
          <a:lstStyle/>
          <a:p>
            <a:fld id="{FE69C8E1-7FD2-4FF5-87B7-6BA787EFBDD0}" type="slidenum">
              <a:rPr lang="hu-HU" smtClean="0"/>
              <a:pPr/>
              <a:t>9</a:t>
            </a:fld>
            <a:endParaRPr lang="hu-H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fontScale="70000" lnSpcReduction="20000"/>
          </a:bodyPr>
          <a:lstStyle/>
          <a:p>
            <a:pPr algn="just"/>
            <a:endParaRPr lang="hu-HU" sz="1200" kern="1200" dirty="0">
              <a:solidFill>
                <a:schemeClr val="tx1"/>
              </a:solidFill>
              <a:latin typeface="+mn-lt"/>
              <a:ea typeface="+mn-ea"/>
              <a:cs typeface="+mn-cs"/>
            </a:endParaRPr>
          </a:p>
        </p:txBody>
      </p:sp>
      <p:sp>
        <p:nvSpPr>
          <p:cNvPr id="4" name="Dia számának helye 3"/>
          <p:cNvSpPr>
            <a:spLocks noGrp="1"/>
          </p:cNvSpPr>
          <p:nvPr>
            <p:ph type="sldNum" sz="quarter" idx="10"/>
          </p:nvPr>
        </p:nvSpPr>
        <p:spPr/>
        <p:txBody>
          <a:bodyPr/>
          <a:lstStyle/>
          <a:p>
            <a:fld id="{FE69C8E1-7FD2-4FF5-87B7-6BA787EFBDD0}" type="slidenum">
              <a:rPr lang="hu-HU" smtClean="0"/>
              <a:pPr/>
              <a:t>10</a:t>
            </a:fld>
            <a:endParaRPr lang="hu-H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381000" y="685800"/>
            <a:ext cx="6096000" cy="3429000"/>
          </a:xfrm>
        </p:spPr>
      </p:sp>
      <p:sp>
        <p:nvSpPr>
          <p:cNvPr id="3" name="Jegyzetek helye 2"/>
          <p:cNvSpPr>
            <a:spLocks noGrp="1"/>
          </p:cNvSpPr>
          <p:nvPr>
            <p:ph type="body" idx="1"/>
          </p:nvPr>
        </p:nvSpPr>
        <p:spPr/>
        <p:txBody>
          <a:bodyPr>
            <a:normAutofit fontScale="70000" lnSpcReduction="20000"/>
          </a:bodyPr>
          <a:lstStyle/>
          <a:p>
            <a:pPr algn="just"/>
            <a:endParaRPr lang="hu-HU" sz="1200" kern="1200" dirty="0">
              <a:solidFill>
                <a:schemeClr val="tx1"/>
              </a:solidFill>
              <a:latin typeface="+mn-lt"/>
              <a:ea typeface="+mn-ea"/>
              <a:cs typeface="+mn-cs"/>
            </a:endParaRPr>
          </a:p>
        </p:txBody>
      </p:sp>
      <p:sp>
        <p:nvSpPr>
          <p:cNvPr id="4" name="Dia számának helye 3"/>
          <p:cNvSpPr>
            <a:spLocks noGrp="1"/>
          </p:cNvSpPr>
          <p:nvPr>
            <p:ph type="sldNum" sz="quarter" idx="10"/>
          </p:nvPr>
        </p:nvSpPr>
        <p:spPr/>
        <p:txBody>
          <a:bodyPr/>
          <a:lstStyle/>
          <a:p>
            <a:fld id="{FE69C8E1-7FD2-4FF5-87B7-6BA787EFBDD0}" type="slidenum">
              <a:rPr lang="hu-HU" smtClean="0"/>
              <a:pPr/>
              <a:t>11</a:t>
            </a:fld>
            <a:endParaRPr lang="hu-H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1597826"/>
            <a:ext cx="7772400" cy="1102519"/>
          </a:xfrm>
        </p:spPr>
        <p:txBody>
          <a:bodyPr/>
          <a:lstStyle/>
          <a:p>
            <a:r>
              <a:rPr lang="hu-HU" smtClean="0"/>
              <a:t>Mintacím szerkesztése</a:t>
            </a:r>
            <a:endParaRPr lang="hu-HU"/>
          </a:p>
        </p:txBody>
      </p:sp>
      <p:sp>
        <p:nvSpPr>
          <p:cNvPr id="3" name="Alcím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p>
            <a:fld id="{290BF75B-EE49-407E-9FC7-D3730DCAF480}" type="datetimeFigureOut">
              <a:rPr lang="hu-HU" smtClean="0"/>
              <a:pPr/>
              <a:t>2018.04.29.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5BB9EC63-D3C6-43E2-808A-6628FA96465E}" type="slidenum">
              <a:rPr lang="hu-HU" smtClean="0"/>
              <a:pPr/>
              <a:t>‹#›</a:t>
            </a:fld>
            <a:endParaRPr lang="hu-H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290BF75B-EE49-407E-9FC7-D3730DCAF480}" type="datetimeFigureOut">
              <a:rPr lang="hu-HU" smtClean="0"/>
              <a:pPr/>
              <a:t>2018.04.29.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5BB9EC63-D3C6-43E2-808A-6628FA96465E}" type="slidenum">
              <a:rPr lang="hu-HU" smtClean="0"/>
              <a:pPr/>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05979"/>
            <a:ext cx="2057400" cy="4388644"/>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205979"/>
            <a:ext cx="6019800" cy="4388644"/>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290BF75B-EE49-407E-9FC7-D3730DCAF480}" type="datetimeFigureOut">
              <a:rPr lang="hu-HU" smtClean="0"/>
              <a:pPr/>
              <a:t>2018.04.29.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5BB9EC63-D3C6-43E2-808A-6628FA96465E}" type="slidenum">
              <a:rPr lang="hu-HU" smtClean="0"/>
              <a:pPr/>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290BF75B-EE49-407E-9FC7-D3730DCAF480}" type="datetimeFigureOut">
              <a:rPr lang="hu-HU" smtClean="0"/>
              <a:pPr/>
              <a:t>2018.04.29.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5BB9EC63-D3C6-43E2-808A-6628FA96465E}" type="slidenum">
              <a:rPr lang="hu-HU" smtClean="0"/>
              <a:pPr/>
              <a:t>‹#›</a:t>
            </a:fld>
            <a:endParaRPr 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3305176"/>
            <a:ext cx="7772400" cy="1021556"/>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290BF75B-EE49-407E-9FC7-D3730DCAF480}" type="datetimeFigureOut">
              <a:rPr lang="hu-HU" smtClean="0"/>
              <a:pPr/>
              <a:t>2018.04.29.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5BB9EC63-D3C6-43E2-808A-6628FA96465E}" type="slidenum">
              <a:rPr lang="hu-HU" smtClean="0"/>
              <a:pPr/>
              <a:t>‹#›</a:t>
            </a:fld>
            <a:endParaRPr lang="hu-H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fld id="{290BF75B-EE49-407E-9FC7-D3730DCAF480}" type="datetimeFigureOut">
              <a:rPr lang="hu-HU" smtClean="0"/>
              <a:pPr/>
              <a:t>2018.04.29.</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5BB9EC63-D3C6-43E2-808A-6628FA96465E}" type="slidenum">
              <a:rPr lang="hu-HU" smtClean="0"/>
              <a:pPr/>
              <a:t>‹#›</a:t>
            </a:fld>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fld id="{290BF75B-EE49-407E-9FC7-D3730DCAF480}" type="datetimeFigureOut">
              <a:rPr lang="hu-HU" smtClean="0"/>
              <a:pPr/>
              <a:t>2018.04.29.</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5BB9EC63-D3C6-43E2-808A-6628FA96465E}" type="slidenum">
              <a:rPr lang="hu-HU" smtClean="0"/>
              <a:pPr/>
              <a:t>‹#›</a:t>
            </a:fld>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fld id="{290BF75B-EE49-407E-9FC7-D3730DCAF480}" type="datetimeFigureOut">
              <a:rPr lang="hu-HU" smtClean="0"/>
              <a:pPr/>
              <a:t>2018.04.29.</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5BB9EC63-D3C6-43E2-808A-6628FA96465E}" type="slidenum">
              <a:rPr lang="hu-HU" smtClean="0"/>
              <a:pPr/>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290BF75B-EE49-407E-9FC7-D3730DCAF480}" type="datetimeFigureOut">
              <a:rPr lang="hu-HU" smtClean="0"/>
              <a:pPr/>
              <a:t>2018.04.29.</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5BB9EC63-D3C6-43E2-808A-6628FA96465E}" type="slidenum">
              <a:rPr lang="hu-HU" smtClean="0"/>
              <a:pPr/>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2" y="204787"/>
            <a:ext cx="3008313" cy="871538"/>
          </a:xfr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04795"/>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2"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290BF75B-EE49-407E-9FC7-D3730DCAF480}" type="datetimeFigureOut">
              <a:rPr lang="hu-HU" smtClean="0"/>
              <a:pPr/>
              <a:t>2018.04.29.</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5BB9EC63-D3C6-43E2-808A-6628FA96465E}" type="slidenum">
              <a:rPr lang="hu-HU" smtClean="0"/>
              <a:pPr/>
              <a:t>‹#›</a:t>
            </a:fld>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3600451"/>
            <a:ext cx="5486400" cy="425054"/>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1792288" y="4025510"/>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290BF75B-EE49-407E-9FC7-D3730DCAF480}" type="datetimeFigureOut">
              <a:rPr lang="hu-HU" smtClean="0"/>
              <a:pPr/>
              <a:t>2018.04.29.</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5BB9EC63-D3C6-43E2-808A-6628FA96465E}" type="slidenum">
              <a:rPr lang="hu-HU" smtClean="0"/>
              <a:pPr/>
              <a:t>‹#›</a:t>
            </a:fld>
            <a:endParaRPr lang="hu-H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290BF75B-EE49-407E-9FC7-D3730DCAF480}" type="datetimeFigureOut">
              <a:rPr lang="hu-HU" smtClean="0"/>
              <a:pPr/>
              <a:t>2018.04.29.</a:t>
            </a:fld>
            <a:endParaRPr lang="hu-HU"/>
          </a:p>
        </p:txBody>
      </p:sp>
      <p:sp>
        <p:nvSpPr>
          <p:cNvPr id="5" name="Élőláb helye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BB9EC63-D3C6-43E2-808A-6628FA96465E}" type="slidenum">
              <a:rPr lang="hu-HU" smtClean="0"/>
              <a:pPr/>
              <a:t>‹#›</a:t>
            </a:fld>
            <a:endParaRPr lang="hu-H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0" y="339502"/>
            <a:ext cx="9144000" cy="4536504"/>
          </a:xfrm>
        </p:spPr>
        <p:txBody>
          <a:bodyPr>
            <a:normAutofit/>
          </a:bodyPr>
          <a:lstStyle/>
          <a:p>
            <a:r>
              <a:rPr lang="hu-HU" sz="4800" b="1" dirty="0" err="1" smtClean="0"/>
              <a:t>Corruption</a:t>
            </a:r>
            <a:r>
              <a:rPr lang="hu-HU" sz="4800" b="1" dirty="0" smtClean="0"/>
              <a:t> versus </a:t>
            </a:r>
            <a:r>
              <a:rPr lang="hu-HU" sz="4800" b="1" dirty="0" err="1" smtClean="0"/>
              <a:t>Criminal</a:t>
            </a:r>
            <a:r>
              <a:rPr lang="hu-HU" sz="4800" b="1" dirty="0" smtClean="0"/>
              <a:t> </a:t>
            </a:r>
            <a:r>
              <a:rPr lang="hu-HU" sz="4800" b="1" dirty="0" err="1" smtClean="0"/>
              <a:t>State</a:t>
            </a:r>
            <a:r>
              <a:rPr lang="hu-HU" sz="5400" b="1" dirty="0" smtClean="0"/>
              <a:t/>
            </a:r>
            <a:br>
              <a:rPr lang="hu-HU" sz="5400" b="1" dirty="0" smtClean="0"/>
            </a:br>
            <a:r>
              <a:rPr lang="hu-HU" sz="5400" b="1" dirty="0" smtClean="0"/>
              <a:t/>
            </a:r>
            <a:br>
              <a:rPr lang="hu-HU" sz="5400" b="1" dirty="0" smtClean="0"/>
            </a:br>
            <a:r>
              <a:rPr lang="hu-HU" sz="3600" b="1" dirty="0" smtClean="0"/>
              <a:t>The </a:t>
            </a:r>
            <a:r>
              <a:rPr lang="hu-HU" sz="3600" b="1" dirty="0" err="1" smtClean="0"/>
              <a:t>Hungarian</a:t>
            </a:r>
            <a:r>
              <a:rPr lang="hu-HU" sz="3600" b="1" dirty="0" smtClean="0"/>
              <a:t> </a:t>
            </a:r>
            <a:r>
              <a:rPr lang="hu-HU" sz="3600" b="1" dirty="0" err="1" smtClean="0"/>
              <a:t>Mafia</a:t>
            </a:r>
            <a:r>
              <a:rPr lang="hu-HU" sz="3600" b="1" dirty="0" smtClean="0"/>
              <a:t> </a:t>
            </a:r>
            <a:r>
              <a:rPr lang="hu-HU" sz="3600" b="1" dirty="0" err="1" smtClean="0"/>
              <a:t>State</a:t>
            </a:r>
            <a:r>
              <a:rPr lang="hu-HU" sz="5400" b="1" dirty="0" smtClean="0"/>
              <a:t/>
            </a:r>
            <a:br>
              <a:rPr lang="hu-HU" sz="5400" b="1" dirty="0" smtClean="0"/>
            </a:br>
            <a:r>
              <a:rPr lang="hu-HU" sz="5400" b="1" dirty="0" smtClean="0"/>
              <a:t/>
            </a:r>
            <a:br>
              <a:rPr lang="hu-HU" sz="5400" b="1" dirty="0" smtClean="0"/>
            </a:br>
            <a:r>
              <a:rPr lang="hu-HU" sz="2800" b="1" dirty="0" smtClean="0"/>
              <a:t>Bálint Magyar</a:t>
            </a:r>
            <a:endParaRPr lang="hu-HU" sz="54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467544" y="1131591"/>
          <a:ext cx="8280920" cy="4011910"/>
        </p:xfrm>
        <a:graphic>
          <a:graphicData uri="http://schemas.openxmlformats.org/drawingml/2006/chart">
            <c:chart xmlns:c="http://schemas.openxmlformats.org/drawingml/2006/chart" xmlns:r="http://schemas.openxmlformats.org/officeDocument/2006/relationships" r:id="rId3"/>
          </a:graphicData>
        </a:graphic>
      </p:graphicFrame>
      <p:sp>
        <p:nvSpPr>
          <p:cNvPr id="6" name="Szövegdoboz 5"/>
          <p:cNvSpPr txBox="1"/>
          <p:nvPr/>
        </p:nvSpPr>
        <p:spPr>
          <a:xfrm>
            <a:off x="395536" y="123478"/>
            <a:ext cx="8280920" cy="1107996"/>
          </a:xfrm>
          <a:prstGeom prst="rect">
            <a:avLst/>
          </a:prstGeom>
          <a:noFill/>
        </p:spPr>
        <p:txBody>
          <a:bodyPr wrap="square" rtlCol="0">
            <a:spAutoFit/>
          </a:bodyPr>
          <a:lstStyle/>
          <a:p>
            <a:pPr algn="ctr"/>
            <a:r>
              <a:rPr lang="hu-HU" sz="2800" b="1" dirty="0" smtClean="0"/>
              <a:t>Petty </a:t>
            </a:r>
            <a:r>
              <a:rPr lang="hu-HU" sz="2800" b="1" dirty="0" err="1" smtClean="0"/>
              <a:t>corruption</a:t>
            </a:r>
            <a:r>
              <a:rPr lang="hu-HU" sz="2800" b="1" dirty="0" smtClean="0"/>
              <a:t> </a:t>
            </a:r>
            <a:r>
              <a:rPr lang="hu-HU" sz="2800" b="1" dirty="0" err="1" smtClean="0"/>
              <a:t>or</a:t>
            </a:r>
            <a:r>
              <a:rPr lang="hu-HU" sz="2800" b="1" dirty="0" smtClean="0"/>
              <a:t> grand </a:t>
            </a:r>
            <a:r>
              <a:rPr lang="hu-HU" sz="2800" b="1" dirty="0" err="1" smtClean="0"/>
              <a:t>corruption</a:t>
            </a:r>
            <a:r>
              <a:rPr lang="hu-HU" sz="2800" b="1" dirty="0" smtClean="0"/>
              <a:t> </a:t>
            </a:r>
          </a:p>
          <a:p>
            <a:pPr algn="ctr"/>
            <a:r>
              <a:rPr lang="hu-HU" sz="2000" b="1" dirty="0" smtClean="0"/>
              <a:t>The </a:t>
            </a:r>
            <a:r>
              <a:rPr lang="hu-HU" sz="2000" b="1" dirty="0" err="1" smtClean="0"/>
              <a:t>distribution</a:t>
            </a:r>
            <a:r>
              <a:rPr lang="hu-HU" sz="2000" b="1" dirty="0" smtClean="0"/>
              <a:t> of </a:t>
            </a:r>
            <a:r>
              <a:rPr lang="hu-HU" sz="2000" b="1" dirty="0" err="1" smtClean="0"/>
              <a:t>respondents</a:t>
            </a:r>
            <a:r>
              <a:rPr lang="hu-HU" sz="2000" b="1" dirty="0" smtClean="0"/>
              <a:t> </a:t>
            </a:r>
            <a:r>
              <a:rPr lang="hu-HU" sz="2000" b="1" dirty="0" err="1" smtClean="0"/>
              <a:t>according</a:t>
            </a:r>
            <a:r>
              <a:rPr lang="hu-HU" sz="2000" b="1" dirty="0" smtClean="0"/>
              <a:t> </a:t>
            </a:r>
            <a:r>
              <a:rPr lang="hu-HU" sz="2000" b="1" dirty="0" err="1" smtClean="0"/>
              <a:t>to</a:t>
            </a:r>
            <a:r>
              <a:rPr lang="hu-HU" sz="2000" b="1" dirty="0" smtClean="0"/>
              <a:t> </a:t>
            </a:r>
            <a:r>
              <a:rPr lang="hu-HU" sz="2000" b="1" dirty="0" err="1" smtClean="0"/>
              <a:t>their</a:t>
            </a:r>
            <a:r>
              <a:rPr lang="hu-HU" sz="2000" b="1" dirty="0" smtClean="0"/>
              <a:t> </a:t>
            </a:r>
            <a:r>
              <a:rPr lang="hu-HU" sz="2000" b="1" dirty="0" err="1" smtClean="0"/>
              <a:t>party-simpathy</a:t>
            </a:r>
            <a:r>
              <a:rPr lang="hu-HU" sz="2000" b="1" dirty="0" smtClean="0"/>
              <a:t> (%)</a:t>
            </a:r>
          </a:p>
          <a:p>
            <a:pPr algn="ctr"/>
            <a:r>
              <a:rPr lang="hu-HU" dirty="0" smtClean="0"/>
              <a:t>(</a:t>
            </a:r>
            <a:r>
              <a:rPr lang="hu-HU" dirty="0" err="1" smtClean="0"/>
              <a:t>Source</a:t>
            </a:r>
            <a:r>
              <a:rPr lang="hu-HU" dirty="0" smtClean="0"/>
              <a:t>: Medián Public </a:t>
            </a:r>
            <a:r>
              <a:rPr lang="hu-HU" dirty="0" err="1" smtClean="0"/>
              <a:t>Oppinion</a:t>
            </a:r>
            <a:r>
              <a:rPr lang="hu-HU" dirty="0" smtClean="0"/>
              <a:t> and Market Research Institute, December 2017)</a:t>
            </a:r>
            <a:endParaRPr lang="hu-H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zövegdoboz 5"/>
          <p:cNvSpPr txBox="1"/>
          <p:nvPr/>
        </p:nvSpPr>
        <p:spPr>
          <a:xfrm>
            <a:off x="0" y="-20537"/>
            <a:ext cx="9144000" cy="1446550"/>
          </a:xfrm>
          <a:prstGeom prst="rect">
            <a:avLst/>
          </a:prstGeom>
          <a:noFill/>
        </p:spPr>
        <p:txBody>
          <a:bodyPr wrap="square" rtlCol="0">
            <a:spAutoFit/>
          </a:bodyPr>
          <a:lstStyle/>
          <a:p>
            <a:pPr algn="ctr"/>
            <a:r>
              <a:rPr lang="hu-HU" sz="2800" b="1" dirty="0" err="1" smtClean="0"/>
              <a:t>How</a:t>
            </a:r>
            <a:r>
              <a:rPr lang="hu-HU" sz="2800" b="1" dirty="0" smtClean="0"/>
              <a:t> </a:t>
            </a:r>
            <a:r>
              <a:rPr lang="hu-HU" sz="2800" b="1" dirty="0" err="1" smtClean="0"/>
              <a:t>likely</a:t>
            </a:r>
            <a:r>
              <a:rPr lang="hu-HU" sz="2800" b="1" dirty="0" smtClean="0"/>
              <a:t> is, </a:t>
            </a:r>
            <a:r>
              <a:rPr lang="hu-HU" sz="2800" b="1" dirty="0" err="1" smtClean="0"/>
              <a:t>that</a:t>
            </a:r>
            <a:r>
              <a:rPr lang="hu-HU" sz="2800" b="1" dirty="0" smtClean="0"/>
              <a:t> </a:t>
            </a:r>
            <a:r>
              <a:rPr lang="hu-HU" sz="2800" b="1" dirty="0" err="1" smtClean="0"/>
              <a:t>the</a:t>
            </a:r>
            <a:r>
              <a:rPr lang="hu-HU" sz="2800" b="1" dirty="0" smtClean="0"/>
              <a:t> </a:t>
            </a:r>
            <a:r>
              <a:rPr lang="hu-HU" sz="2800" b="1" dirty="0" err="1" smtClean="0"/>
              <a:t>prime</a:t>
            </a:r>
            <a:r>
              <a:rPr lang="hu-HU" sz="2800" b="1" dirty="0" smtClean="0"/>
              <a:t> </a:t>
            </a:r>
            <a:r>
              <a:rPr lang="hu-HU" sz="2800" b="1" dirty="0" err="1" smtClean="0"/>
              <a:t>minister</a:t>
            </a:r>
            <a:r>
              <a:rPr lang="hu-HU" sz="2800" b="1" dirty="0" smtClean="0"/>
              <a:t> </a:t>
            </a:r>
            <a:r>
              <a:rPr lang="hu-HU" sz="2800" b="1" dirty="0" err="1" smtClean="0"/>
              <a:t>gets</a:t>
            </a:r>
            <a:r>
              <a:rPr lang="hu-HU" sz="2800" b="1" dirty="0" smtClean="0"/>
              <a:t> </a:t>
            </a:r>
            <a:r>
              <a:rPr lang="hu-HU" sz="2800" b="1" dirty="0" err="1" smtClean="0"/>
              <a:t>richer</a:t>
            </a:r>
            <a:r>
              <a:rPr lang="hu-HU" sz="2800" b="1" dirty="0" smtClean="0"/>
              <a:t> </a:t>
            </a:r>
          </a:p>
          <a:p>
            <a:pPr algn="ctr"/>
            <a:r>
              <a:rPr lang="hu-HU" sz="2800" b="1" dirty="0" err="1" smtClean="0"/>
              <a:t>via</a:t>
            </a:r>
            <a:r>
              <a:rPr lang="hu-HU" sz="2800" b="1" dirty="0" smtClean="0"/>
              <a:t> </a:t>
            </a:r>
            <a:r>
              <a:rPr lang="hu-HU" sz="2800" b="1" dirty="0" err="1" smtClean="0"/>
              <a:t>frontmen</a:t>
            </a:r>
            <a:r>
              <a:rPr lang="hu-HU" sz="2800" b="1" dirty="0" smtClean="0"/>
              <a:t> and </a:t>
            </a:r>
            <a:r>
              <a:rPr lang="hu-HU" sz="2800" b="1" dirty="0" err="1" smtClean="0"/>
              <a:t>stooges</a:t>
            </a:r>
            <a:r>
              <a:rPr lang="hu-HU" sz="2800" b="1" dirty="0" smtClean="0"/>
              <a:t>?</a:t>
            </a:r>
          </a:p>
          <a:p>
            <a:pPr algn="ctr"/>
            <a:r>
              <a:rPr lang="hu-HU" sz="1600" b="1" dirty="0" smtClean="0"/>
              <a:t>The </a:t>
            </a:r>
            <a:r>
              <a:rPr lang="hu-HU" sz="1600" b="1" dirty="0" err="1" smtClean="0"/>
              <a:t>distribution</a:t>
            </a:r>
            <a:r>
              <a:rPr lang="hu-HU" sz="1600" b="1" dirty="0" smtClean="0"/>
              <a:t> of </a:t>
            </a:r>
            <a:r>
              <a:rPr lang="hu-HU" sz="1600" b="1" dirty="0" err="1" smtClean="0"/>
              <a:t>respondents</a:t>
            </a:r>
            <a:r>
              <a:rPr lang="hu-HU" sz="1600" b="1" dirty="0" smtClean="0"/>
              <a:t> </a:t>
            </a:r>
            <a:r>
              <a:rPr lang="hu-HU" sz="1600" b="1" dirty="0" err="1" smtClean="0"/>
              <a:t>according</a:t>
            </a:r>
            <a:r>
              <a:rPr lang="hu-HU" sz="1600" b="1" dirty="0" smtClean="0"/>
              <a:t> </a:t>
            </a:r>
            <a:r>
              <a:rPr lang="hu-HU" sz="1600" b="1" dirty="0" err="1" smtClean="0"/>
              <a:t>to</a:t>
            </a:r>
            <a:r>
              <a:rPr lang="hu-HU" sz="1600" b="1" dirty="0" smtClean="0"/>
              <a:t> </a:t>
            </a:r>
            <a:r>
              <a:rPr lang="hu-HU" sz="1600" b="1" dirty="0" err="1" smtClean="0"/>
              <a:t>their</a:t>
            </a:r>
            <a:r>
              <a:rPr lang="hu-HU" sz="1600" b="1" dirty="0" smtClean="0"/>
              <a:t> </a:t>
            </a:r>
            <a:r>
              <a:rPr lang="hu-HU" sz="1600" b="1" dirty="0" err="1" smtClean="0"/>
              <a:t>party-simpathy</a:t>
            </a:r>
            <a:r>
              <a:rPr lang="hu-HU" sz="1600" b="1" dirty="0" smtClean="0"/>
              <a:t> (%)</a:t>
            </a:r>
          </a:p>
          <a:p>
            <a:pPr algn="ctr"/>
            <a:r>
              <a:rPr lang="hu-HU" sz="1600" dirty="0" smtClean="0"/>
              <a:t>(</a:t>
            </a:r>
            <a:r>
              <a:rPr lang="hu-HU" sz="1600" dirty="0" err="1" smtClean="0"/>
              <a:t>Source</a:t>
            </a:r>
            <a:r>
              <a:rPr lang="hu-HU" sz="1600" dirty="0" smtClean="0"/>
              <a:t>: Medián Public </a:t>
            </a:r>
            <a:r>
              <a:rPr lang="hu-HU" sz="1600" dirty="0" err="1" smtClean="0"/>
              <a:t>Opinion</a:t>
            </a:r>
            <a:r>
              <a:rPr lang="hu-HU" sz="1600" dirty="0" smtClean="0"/>
              <a:t> and Market Research Institute, December 2017)</a:t>
            </a:r>
            <a:endParaRPr lang="hu-HU" sz="1600" dirty="0"/>
          </a:p>
        </p:txBody>
      </p:sp>
      <p:sp>
        <p:nvSpPr>
          <p:cNvPr id="7" name="Szövegdoboz 6"/>
          <p:cNvSpPr txBox="1"/>
          <p:nvPr/>
        </p:nvSpPr>
        <p:spPr>
          <a:xfrm>
            <a:off x="251520" y="4587974"/>
            <a:ext cx="8640960" cy="461665"/>
          </a:xfrm>
          <a:prstGeom prst="rect">
            <a:avLst/>
          </a:prstGeom>
          <a:noFill/>
        </p:spPr>
        <p:txBody>
          <a:bodyPr wrap="square" rtlCol="0">
            <a:spAutoFit/>
          </a:bodyPr>
          <a:lstStyle/>
          <a:p>
            <a:r>
              <a:rPr lang="hu-HU" sz="1200" dirty="0" smtClean="0"/>
              <a:t>(The </a:t>
            </a:r>
            <a:r>
              <a:rPr lang="hu-HU" sz="1200" dirty="0" err="1" smtClean="0"/>
              <a:t>question</a:t>
            </a:r>
            <a:r>
              <a:rPr lang="hu-HU" sz="1200" dirty="0" smtClean="0"/>
              <a:t>: </a:t>
            </a:r>
            <a:r>
              <a:rPr lang="hu-HU" sz="1200" dirty="0" err="1" smtClean="0"/>
              <a:t>According</a:t>
            </a:r>
            <a:r>
              <a:rPr lang="hu-HU" sz="1200" dirty="0" smtClean="0"/>
              <a:t> </a:t>
            </a:r>
            <a:r>
              <a:rPr lang="hu-HU" sz="1200" dirty="0" err="1" smtClean="0"/>
              <a:t>to</a:t>
            </a:r>
            <a:r>
              <a:rPr lang="hu-HU" sz="1200" dirty="0" smtClean="0"/>
              <a:t> </a:t>
            </a:r>
            <a:r>
              <a:rPr lang="hu-HU" sz="1200" dirty="0" err="1" smtClean="0"/>
              <a:t>you</a:t>
            </a:r>
            <a:r>
              <a:rPr lang="hu-HU" sz="1200" dirty="0" smtClean="0"/>
              <a:t> is </a:t>
            </a:r>
            <a:r>
              <a:rPr lang="hu-HU" sz="1200" dirty="0" err="1" smtClean="0"/>
              <a:t>it</a:t>
            </a:r>
            <a:r>
              <a:rPr lang="hu-HU" sz="1200" dirty="0" smtClean="0"/>
              <a:t> </a:t>
            </a:r>
            <a:r>
              <a:rPr lang="hu-HU" sz="1200" dirty="0" err="1" smtClean="0"/>
              <a:t>likely</a:t>
            </a:r>
            <a:r>
              <a:rPr lang="hu-HU" sz="1200" dirty="0" smtClean="0"/>
              <a:t> , </a:t>
            </a:r>
            <a:r>
              <a:rPr lang="hu-HU" sz="1200" dirty="0" err="1" smtClean="0"/>
              <a:t>that</a:t>
            </a:r>
            <a:r>
              <a:rPr lang="hu-HU" sz="1200" dirty="0" smtClean="0"/>
              <a:t> István </a:t>
            </a:r>
            <a:r>
              <a:rPr lang="hu-HU" sz="1200" dirty="0" err="1" smtClean="0"/>
              <a:t>Garancsi</a:t>
            </a:r>
            <a:r>
              <a:rPr lang="hu-HU" sz="1200" dirty="0" smtClean="0"/>
              <a:t>, Lőrinc Mészáros </a:t>
            </a:r>
            <a:r>
              <a:rPr lang="hu-HU" sz="1200" dirty="0" err="1" smtClean="0"/>
              <a:t>or</a:t>
            </a:r>
            <a:r>
              <a:rPr lang="hu-HU" sz="1200" dirty="0" smtClean="0"/>
              <a:t> Andy Vajna </a:t>
            </a:r>
            <a:r>
              <a:rPr lang="hu-HU" sz="1200" dirty="0" err="1" smtClean="0"/>
              <a:t>are</a:t>
            </a:r>
            <a:r>
              <a:rPr lang="hu-HU" sz="1200" dirty="0" smtClean="0"/>
              <a:t>  </a:t>
            </a:r>
            <a:r>
              <a:rPr lang="hu-HU" sz="1200" dirty="0" err="1" smtClean="0"/>
              <a:t>the</a:t>
            </a:r>
            <a:r>
              <a:rPr lang="hu-HU" sz="1200" dirty="0" smtClean="0"/>
              <a:t> </a:t>
            </a:r>
            <a:r>
              <a:rPr lang="hu-HU" sz="1200" dirty="0" err="1" smtClean="0"/>
              <a:t>frontmen</a:t>
            </a:r>
            <a:r>
              <a:rPr lang="hu-HU" sz="1200" dirty="0" smtClean="0"/>
              <a:t> </a:t>
            </a:r>
            <a:r>
              <a:rPr lang="hu-HU" sz="1200" dirty="0" err="1" smtClean="0"/>
              <a:t>or</a:t>
            </a:r>
            <a:r>
              <a:rPr lang="hu-HU" sz="1200" dirty="0" smtClean="0"/>
              <a:t> </a:t>
            </a:r>
            <a:r>
              <a:rPr lang="hu-HU" sz="1200" dirty="0" err="1" smtClean="0"/>
              <a:t>stooges</a:t>
            </a:r>
            <a:r>
              <a:rPr lang="hu-HU" sz="1200" dirty="0" smtClean="0"/>
              <a:t> of Viktor Orbán, and </a:t>
            </a:r>
            <a:r>
              <a:rPr lang="hu-HU" sz="1200" dirty="0" err="1" smtClean="0"/>
              <a:t>the</a:t>
            </a:r>
            <a:r>
              <a:rPr lang="hu-HU" sz="1200" dirty="0" smtClean="0"/>
              <a:t> </a:t>
            </a:r>
            <a:r>
              <a:rPr lang="hu-HU" sz="1200" dirty="0" err="1" smtClean="0"/>
              <a:t>significant</a:t>
            </a:r>
            <a:r>
              <a:rPr lang="hu-HU" sz="1200" dirty="0" smtClean="0"/>
              <a:t> part of </a:t>
            </a:r>
            <a:r>
              <a:rPr lang="hu-HU" sz="1200" dirty="0" err="1" smtClean="0"/>
              <a:t>their</a:t>
            </a:r>
            <a:r>
              <a:rPr lang="hu-HU" sz="1200" dirty="0" smtClean="0"/>
              <a:t> </a:t>
            </a:r>
            <a:r>
              <a:rPr lang="hu-HU" sz="1200" dirty="0" err="1" smtClean="0"/>
              <a:t>huge</a:t>
            </a:r>
            <a:r>
              <a:rPr lang="hu-HU" sz="1200" dirty="0" smtClean="0"/>
              <a:t> business profit is </a:t>
            </a:r>
            <a:r>
              <a:rPr lang="hu-HU" sz="1200" dirty="0" err="1" smtClean="0"/>
              <a:t>chanelled</a:t>
            </a:r>
            <a:r>
              <a:rPr lang="hu-HU" sz="1200" dirty="0" smtClean="0"/>
              <a:t> </a:t>
            </a:r>
            <a:r>
              <a:rPr lang="hu-HU" sz="1200" dirty="0" err="1" smtClean="0"/>
              <a:t>to</a:t>
            </a:r>
            <a:r>
              <a:rPr lang="hu-HU" sz="1200" dirty="0" smtClean="0"/>
              <a:t> </a:t>
            </a:r>
            <a:r>
              <a:rPr lang="hu-HU" sz="1200" dirty="0" err="1" smtClean="0"/>
              <a:t>the</a:t>
            </a:r>
            <a:r>
              <a:rPr lang="hu-HU" sz="1200" dirty="0" smtClean="0"/>
              <a:t> </a:t>
            </a:r>
            <a:r>
              <a:rPr lang="hu-HU" sz="1200" dirty="0" err="1" smtClean="0"/>
              <a:t>Prime</a:t>
            </a:r>
            <a:r>
              <a:rPr lang="hu-HU" sz="1200" dirty="0" smtClean="0"/>
              <a:t> </a:t>
            </a:r>
            <a:r>
              <a:rPr lang="hu-HU" sz="1200" dirty="0" err="1" smtClean="0"/>
              <a:t>Minister</a:t>
            </a:r>
            <a:r>
              <a:rPr lang="hu-HU" sz="1200" dirty="0" smtClean="0"/>
              <a:t>?)</a:t>
            </a:r>
            <a:endParaRPr lang="hu-HU" sz="1200" dirty="0"/>
          </a:p>
        </p:txBody>
      </p:sp>
      <p:graphicFrame>
        <p:nvGraphicFramePr>
          <p:cNvPr id="9" name="Diagram 8"/>
          <p:cNvGraphicFramePr/>
          <p:nvPr/>
        </p:nvGraphicFramePr>
        <p:xfrm>
          <a:off x="467544" y="1419622"/>
          <a:ext cx="7992888" cy="352839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107504" y="987574"/>
          <a:ext cx="8892480" cy="4155926"/>
        </p:xfrm>
        <a:graphic>
          <a:graphicData uri="http://schemas.openxmlformats.org/drawingml/2006/chart">
            <c:chart xmlns:c="http://schemas.openxmlformats.org/drawingml/2006/chart" xmlns:r="http://schemas.openxmlformats.org/officeDocument/2006/relationships" r:id="rId3"/>
          </a:graphicData>
        </a:graphic>
      </p:graphicFrame>
      <p:sp>
        <p:nvSpPr>
          <p:cNvPr id="6" name="Szövegdoboz 5"/>
          <p:cNvSpPr txBox="1"/>
          <p:nvPr/>
        </p:nvSpPr>
        <p:spPr>
          <a:xfrm>
            <a:off x="539552" y="1"/>
            <a:ext cx="7992888" cy="1015663"/>
          </a:xfrm>
          <a:prstGeom prst="rect">
            <a:avLst/>
          </a:prstGeom>
          <a:noFill/>
        </p:spPr>
        <p:txBody>
          <a:bodyPr wrap="square" rtlCol="0">
            <a:spAutoFit/>
          </a:bodyPr>
          <a:lstStyle/>
          <a:p>
            <a:pPr algn="ctr"/>
            <a:r>
              <a:rPr lang="hu-HU" sz="2800" b="1" dirty="0" err="1" smtClean="0"/>
              <a:t>Definition</a:t>
            </a:r>
            <a:r>
              <a:rPr lang="hu-HU" sz="2800" b="1" dirty="0" smtClean="0"/>
              <a:t> of </a:t>
            </a:r>
            <a:r>
              <a:rPr lang="hu-HU" sz="2800" b="1" dirty="0" err="1" smtClean="0"/>
              <a:t>the</a:t>
            </a:r>
            <a:r>
              <a:rPr lang="hu-HU" sz="2800" b="1" dirty="0" smtClean="0"/>
              <a:t> </a:t>
            </a:r>
            <a:r>
              <a:rPr lang="hu-HU" sz="2800" b="1" dirty="0" err="1" smtClean="0"/>
              <a:t>present</a:t>
            </a:r>
            <a:r>
              <a:rPr lang="hu-HU" sz="2800" b="1" dirty="0" smtClean="0"/>
              <a:t> </a:t>
            </a:r>
            <a:r>
              <a:rPr lang="hu-HU" sz="2800" b="1" dirty="0" err="1" smtClean="0"/>
              <a:t>Hungarian</a:t>
            </a:r>
            <a:r>
              <a:rPr lang="hu-HU" sz="2800" b="1" dirty="0" smtClean="0"/>
              <a:t> </a:t>
            </a:r>
            <a:r>
              <a:rPr lang="hu-HU" sz="2800" b="1" dirty="0" err="1" smtClean="0"/>
              <a:t>political</a:t>
            </a:r>
            <a:r>
              <a:rPr lang="hu-HU" sz="2800" b="1" dirty="0" smtClean="0"/>
              <a:t> </a:t>
            </a:r>
            <a:r>
              <a:rPr lang="hu-HU" sz="2800" b="1" dirty="0" err="1" smtClean="0"/>
              <a:t>regime</a:t>
            </a:r>
            <a:endParaRPr lang="hu-HU" sz="2800" b="1" dirty="0" smtClean="0"/>
          </a:p>
          <a:p>
            <a:pPr algn="ctr"/>
            <a:r>
              <a:rPr lang="hu-HU" sz="1600" b="1" dirty="0" smtClean="0"/>
              <a:t>The </a:t>
            </a:r>
            <a:r>
              <a:rPr lang="hu-HU" sz="1600" b="1" dirty="0" err="1" smtClean="0"/>
              <a:t>distribution</a:t>
            </a:r>
            <a:r>
              <a:rPr lang="hu-HU" sz="1600" b="1" dirty="0" smtClean="0"/>
              <a:t> of </a:t>
            </a:r>
            <a:r>
              <a:rPr lang="hu-HU" sz="1600" b="1" dirty="0" err="1" smtClean="0"/>
              <a:t>respondents</a:t>
            </a:r>
            <a:r>
              <a:rPr lang="hu-HU" sz="1600" b="1" dirty="0" smtClean="0"/>
              <a:t> </a:t>
            </a:r>
            <a:r>
              <a:rPr lang="hu-HU" sz="1600" b="1" dirty="0" err="1" smtClean="0"/>
              <a:t>according</a:t>
            </a:r>
            <a:r>
              <a:rPr lang="hu-HU" sz="1600" b="1" dirty="0" smtClean="0"/>
              <a:t> </a:t>
            </a:r>
            <a:r>
              <a:rPr lang="hu-HU" sz="1600" b="1" dirty="0" err="1" smtClean="0"/>
              <a:t>to</a:t>
            </a:r>
            <a:r>
              <a:rPr lang="hu-HU" sz="1600" b="1" dirty="0" smtClean="0"/>
              <a:t> </a:t>
            </a:r>
            <a:r>
              <a:rPr lang="hu-HU" sz="1600" b="1" dirty="0" err="1" smtClean="0"/>
              <a:t>their</a:t>
            </a:r>
            <a:r>
              <a:rPr lang="hu-HU" sz="1600" b="1" dirty="0" smtClean="0"/>
              <a:t> </a:t>
            </a:r>
            <a:r>
              <a:rPr lang="hu-HU" sz="1600" b="1" dirty="0" err="1" smtClean="0"/>
              <a:t>party-simpathy</a:t>
            </a:r>
            <a:r>
              <a:rPr lang="hu-HU" sz="1600" b="1" dirty="0" smtClean="0"/>
              <a:t> (%)</a:t>
            </a:r>
          </a:p>
          <a:p>
            <a:pPr algn="ctr"/>
            <a:r>
              <a:rPr lang="hu-HU" sz="1600" dirty="0" smtClean="0"/>
              <a:t>(</a:t>
            </a:r>
            <a:r>
              <a:rPr lang="hu-HU" sz="1600" dirty="0" err="1" smtClean="0"/>
              <a:t>Source</a:t>
            </a:r>
            <a:r>
              <a:rPr lang="hu-HU" sz="1600" dirty="0" smtClean="0"/>
              <a:t>: Medián Public </a:t>
            </a:r>
            <a:r>
              <a:rPr lang="hu-HU" sz="1600" dirty="0" err="1" smtClean="0"/>
              <a:t>Opinion</a:t>
            </a:r>
            <a:r>
              <a:rPr lang="hu-HU" sz="1600" dirty="0" smtClean="0"/>
              <a:t> and Market Research Institute, December 2017)</a:t>
            </a:r>
            <a:endParaRPr lang="hu-HU"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987575"/>
            <a:ext cx="8229600" cy="3607049"/>
          </a:xfrm>
        </p:spPr>
        <p:txBody>
          <a:bodyPr>
            <a:normAutofit lnSpcReduction="10000"/>
          </a:bodyPr>
          <a:lstStyle/>
          <a:p>
            <a:pPr algn="ctr">
              <a:buNone/>
            </a:pPr>
            <a:r>
              <a:rPr lang="hu-HU" sz="5400" dirty="0" smtClean="0"/>
              <a:t>  </a:t>
            </a:r>
            <a:r>
              <a:rPr lang="hu-HU" sz="5400" b="1" dirty="0" err="1" smtClean="0"/>
              <a:t>Charasteristics</a:t>
            </a:r>
            <a:r>
              <a:rPr lang="hu-HU" sz="5400" b="1" dirty="0" smtClean="0"/>
              <a:t> of </a:t>
            </a:r>
            <a:r>
              <a:rPr lang="hu-HU" sz="5400" b="1" dirty="0" err="1" smtClean="0"/>
              <a:t>the</a:t>
            </a:r>
            <a:r>
              <a:rPr lang="hu-HU" sz="5400" b="1" dirty="0" smtClean="0"/>
              <a:t> </a:t>
            </a:r>
            <a:r>
              <a:rPr lang="hu-HU" sz="5400" b="1" dirty="0" err="1" smtClean="0"/>
              <a:t>Hungarian</a:t>
            </a:r>
            <a:r>
              <a:rPr lang="hu-HU" sz="5400" b="1" dirty="0" smtClean="0"/>
              <a:t> </a:t>
            </a:r>
          </a:p>
          <a:p>
            <a:pPr algn="ctr">
              <a:buNone/>
            </a:pPr>
            <a:r>
              <a:rPr lang="hu-HU" sz="5400" b="1" dirty="0" err="1" smtClean="0"/>
              <a:t>Post-Communist</a:t>
            </a:r>
            <a:r>
              <a:rPr lang="hu-HU" sz="5400" b="1" dirty="0" smtClean="0"/>
              <a:t> </a:t>
            </a:r>
          </a:p>
          <a:p>
            <a:pPr algn="ctr">
              <a:buNone/>
            </a:pPr>
            <a:r>
              <a:rPr lang="hu-HU" sz="5400" b="1" dirty="0" err="1" smtClean="0"/>
              <a:t>Mafia-State</a:t>
            </a:r>
            <a:endParaRPr lang="hu-HU" sz="54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zövegdoboz 4"/>
          <p:cNvSpPr txBox="1"/>
          <p:nvPr/>
        </p:nvSpPr>
        <p:spPr>
          <a:xfrm>
            <a:off x="0" y="-92546"/>
            <a:ext cx="9144000" cy="3908762"/>
          </a:xfrm>
          <a:prstGeom prst="rect">
            <a:avLst/>
          </a:prstGeom>
          <a:noFill/>
        </p:spPr>
        <p:txBody>
          <a:bodyPr wrap="square" rtlCol="0">
            <a:spAutoFit/>
          </a:bodyPr>
          <a:lstStyle/>
          <a:p>
            <a:pPr algn="ctr"/>
            <a:r>
              <a:rPr lang="en-US" sz="2800" b="1" dirty="0" smtClean="0"/>
              <a:t>The distinctiveness of the Mafia </a:t>
            </a:r>
            <a:r>
              <a:rPr lang="hu-HU" sz="2800" b="1" dirty="0" smtClean="0"/>
              <a:t>S</a:t>
            </a:r>
            <a:r>
              <a:rPr lang="en-US" sz="2800" b="1" dirty="0" err="1" smtClean="0"/>
              <a:t>tate</a:t>
            </a:r>
            <a:r>
              <a:rPr lang="en-US" sz="2800" b="1" dirty="0" smtClean="0"/>
              <a:t> as a subtype of autocracy</a:t>
            </a:r>
            <a:r>
              <a:rPr lang="hu-HU" sz="2800" b="1" dirty="0" smtClean="0"/>
              <a:t>:</a:t>
            </a:r>
          </a:p>
          <a:p>
            <a:pPr marL="457200" indent="-457200"/>
            <a:r>
              <a:rPr lang="hu-HU" sz="2400" b="1" dirty="0" smtClean="0"/>
              <a:t>1.)  </a:t>
            </a:r>
            <a:r>
              <a:rPr lang="en-US" sz="2400" b="1" dirty="0" smtClean="0"/>
              <a:t>The concentration of political power and the accumulation of personal/family wealth occur in unison.</a:t>
            </a:r>
            <a:endParaRPr lang="hu-HU" sz="2400" b="1" dirty="0" smtClean="0"/>
          </a:p>
          <a:p>
            <a:pPr marL="457200" indent="-457200"/>
            <a:r>
              <a:rPr lang="hu-HU" sz="2400" b="1" dirty="0" smtClean="0"/>
              <a:t>2.)  T</a:t>
            </a:r>
            <a:r>
              <a:rPr lang="en-US" sz="2400" b="1" dirty="0" smtClean="0"/>
              <a:t>he</a:t>
            </a:r>
            <a:r>
              <a:rPr lang="hu-HU" sz="2400" b="1" dirty="0" smtClean="0"/>
              <a:t> </a:t>
            </a:r>
            <a:r>
              <a:rPr lang="hu-HU" sz="2400" b="1" dirty="0" err="1" smtClean="0"/>
              <a:t>forced</a:t>
            </a:r>
            <a:r>
              <a:rPr lang="hu-HU" sz="2400" b="1" dirty="0" smtClean="0"/>
              <a:t> and</a:t>
            </a:r>
            <a:r>
              <a:rPr lang="en-US" sz="2400" b="1" dirty="0" smtClean="0"/>
              <a:t> systematic replacement</a:t>
            </a:r>
            <a:r>
              <a:rPr lang="hu-HU" sz="2400" b="1" dirty="0" smtClean="0"/>
              <a:t> of </a:t>
            </a:r>
            <a:r>
              <a:rPr lang="hu-HU" sz="2400" b="1" dirty="0" err="1" smtClean="0"/>
              <a:t>the</a:t>
            </a:r>
            <a:r>
              <a:rPr lang="hu-HU" sz="2400" b="1" dirty="0" smtClean="0"/>
              <a:t> </a:t>
            </a:r>
            <a:r>
              <a:rPr lang="en-US" sz="2400" b="1" dirty="0" smtClean="0"/>
              <a:t>political elite takes place in parallel with that of the economic elite</a:t>
            </a:r>
            <a:r>
              <a:rPr lang="hu-HU" sz="2400" b="1" dirty="0" smtClean="0"/>
              <a:t>. </a:t>
            </a:r>
            <a:r>
              <a:rPr lang="hu-HU" sz="2400" b="1" dirty="0" err="1" smtClean="0"/>
              <a:t>It</a:t>
            </a:r>
            <a:r>
              <a:rPr lang="hu-HU" sz="2400" b="1" dirty="0" smtClean="0"/>
              <a:t> </a:t>
            </a:r>
            <a:r>
              <a:rPr lang="hu-HU" sz="2400" b="1" dirty="0" err="1" smtClean="0"/>
              <a:t>takes</a:t>
            </a:r>
            <a:r>
              <a:rPr lang="hu-HU" sz="2400" b="1" dirty="0" smtClean="0"/>
              <a:t> </a:t>
            </a:r>
            <a:r>
              <a:rPr lang="hu-HU" sz="2400" b="1" dirty="0" err="1" smtClean="0"/>
              <a:t>the</a:t>
            </a:r>
            <a:r>
              <a:rPr lang="hu-HU" sz="2400" b="1" dirty="0" smtClean="0"/>
              <a:t> </a:t>
            </a:r>
            <a:r>
              <a:rPr lang="hu-HU" sz="2400" b="1" dirty="0" err="1" smtClean="0"/>
              <a:t>forms</a:t>
            </a:r>
            <a:r>
              <a:rPr lang="hu-HU" sz="2400" b="1" dirty="0" smtClean="0"/>
              <a:t> of </a:t>
            </a:r>
            <a:r>
              <a:rPr lang="hu-HU" sz="2400" b="1" i="1" dirty="0" err="1" smtClean="0"/>
              <a:t>rent-seeking</a:t>
            </a:r>
            <a:r>
              <a:rPr lang="hu-HU" sz="2400" b="1" dirty="0" smtClean="0"/>
              <a:t>, </a:t>
            </a:r>
            <a:r>
              <a:rPr lang="hu-HU" sz="2400" b="1" i="1" dirty="0" err="1" smtClean="0"/>
              <a:t>kleptocracy</a:t>
            </a:r>
            <a:r>
              <a:rPr lang="hu-HU" sz="2400" b="1" dirty="0" smtClean="0"/>
              <a:t> and </a:t>
            </a:r>
            <a:r>
              <a:rPr lang="hu-HU" sz="2400" b="1" i="1" dirty="0" smtClean="0"/>
              <a:t>centrally </a:t>
            </a:r>
            <a:r>
              <a:rPr lang="hu-HU" sz="2400" b="1" i="1" dirty="0" err="1" smtClean="0"/>
              <a:t>led</a:t>
            </a:r>
            <a:r>
              <a:rPr lang="hu-HU" sz="2400" b="1" i="1" dirty="0" smtClean="0"/>
              <a:t> </a:t>
            </a:r>
            <a:r>
              <a:rPr lang="hu-HU" sz="2400" b="1" i="1" dirty="0" err="1" smtClean="0"/>
              <a:t>corporate</a:t>
            </a:r>
            <a:r>
              <a:rPr lang="hu-HU" sz="2400" b="1" i="1" dirty="0" smtClean="0"/>
              <a:t> </a:t>
            </a:r>
            <a:r>
              <a:rPr lang="hu-HU" sz="2400" b="1" i="1" dirty="0" err="1" smtClean="0"/>
              <a:t>raiding</a:t>
            </a:r>
            <a:r>
              <a:rPr lang="hu-HU" sz="2400" b="1" dirty="0" smtClean="0"/>
              <a:t>.</a:t>
            </a:r>
          </a:p>
          <a:p>
            <a:pPr marL="457200" indent="-457200"/>
            <a:r>
              <a:rPr lang="hu-HU" sz="2400" b="1" dirty="0" smtClean="0"/>
              <a:t>3.)  </a:t>
            </a:r>
            <a:r>
              <a:rPr lang="en-US" sz="2400" b="1" dirty="0" smtClean="0"/>
              <a:t>The </a:t>
            </a:r>
            <a:r>
              <a:rPr lang="en-US" sz="2400" b="1" dirty="0" err="1" smtClean="0"/>
              <a:t>organised</a:t>
            </a:r>
            <a:r>
              <a:rPr lang="en-US" sz="2400" b="1" dirty="0" smtClean="0"/>
              <a:t> underworld's illegal physical coercion, characteristic of the </a:t>
            </a:r>
            <a:r>
              <a:rPr lang="hu-HU" sz="2400" b="1" dirty="0" err="1" smtClean="0"/>
              <a:t>classic</a:t>
            </a:r>
            <a:r>
              <a:rPr lang="hu-HU" sz="2400" b="1" dirty="0" smtClean="0"/>
              <a:t> </a:t>
            </a:r>
            <a:r>
              <a:rPr lang="en-US" sz="2400" b="1" dirty="0" smtClean="0"/>
              <a:t>mafia, is replaced by </a:t>
            </a:r>
            <a:r>
              <a:rPr lang="hu-HU" sz="2400" b="1" dirty="0" err="1" smtClean="0"/>
              <a:t>bloodless</a:t>
            </a:r>
            <a:r>
              <a:rPr lang="hu-HU" sz="2400" b="1" dirty="0" smtClean="0"/>
              <a:t>, „</a:t>
            </a:r>
            <a:r>
              <a:rPr lang="en-US" sz="2400" b="1" dirty="0" smtClean="0"/>
              <a:t>legalized</a:t>
            </a:r>
            <a:r>
              <a:rPr lang="hu-HU" sz="2400" b="1" dirty="0" smtClean="0"/>
              <a:t>”</a:t>
            </a:r>
            <a:r>
              <a:rPr lang="en-US" sz="2400" b="1" dirty="0" smtClean="0"/>
              <a:t> public authority sponsored coercion.</a:t>
            </a:r>
            <a:endParaRPr lang="hu-HU" sz="2400" b="1" dirty="0" smtClean="0"/>
          </a:p>
        </p:txBody>
      </p:sp>
      <p:sp>
        <p:nvSpPr>
          <p:cNvPr id="4" name="Téglalap 3"/>
          <p:cNvSpPr/>
          <p:nvPr/>
        </p:nvSpPr>
        <p:spPr>
          <a:xfrm>
            <a:off x="0" y="3666386"/>
            <a:ext cx="9144000" cy="1569660"/>
          </a:xfrm>
          <a:prstGeom prst="rect">
            <a:avLst/>
          </a:prstGeom>
        </p:spPr>
        <p:txBody>
          <a:bodyPr wrap="square">
            <a:spAutoFit/>
          </a:bodyPr>
          <a:lstStyle/>
          <a:p>
            <a:pPr marL="457200" indent="-457200"/>
            <a:r>
              <a:rPr lang="hu-HU" sz="2400" b="1" dirty="0" smtClean="0"/>
              <a:t>4.)  T</a:t>
            </a:r>
            <a:r>
              <a:rPr lang="en-US" sz="2400" b="1" dirty="0" smtClean="0"/>
              <a:t>he Mafia state </a:t>
            </a:r>
            <a:r>
              <a:rPr lang="hu-HU" sz="2400" b="1" dirty="0" smtClean="0"/>
              <a:t>- </a:t>
            </a:r>
            <a:r>
              <a:rPr lang="hu-HU" sz="2400" b="1" dirty="0" err="1" smtClean="0"/>
              <a:t>while</a:t>
            </a:r>
            <a:r>
              <a:rPr lang="hu-HU" sz="2400" b="1" dirty="0" smtClean="0"/>
              <a:t> </a:t>
            </a:r>
            <a:r>
              <a:rPr lang="en-US" sz="2400" b="1" dirty="0" smtClean="0"/>
              <a:t>coercively extract</a:t>
            </a:r>
            <a:r>
              <a:rPr lang="hu-HU" sz="2400" b="1" dirty="0" smtClean="0"/>
              <a:t>ing</a:t>
            </a:r>
            <a:r>
              <a:rPr lang="en-US" sz="2400" b="1" dirty="0" smtClean="0"/>
              <a:t> personal fortunes</a:t>
            </a:r>
            <a:r>
              <a:rPr lang="hu-HU" sz="2400" b="1" dirty="0" smtClean="0"/>
              <a:t> – </a:t>
            </a:r>
            <a:r>
              <a:rPr lang="hu-HU" sz="2400" b="1" dirty="0" err="1" smtClean="0"/>
              <a:t>constrains</a:t>
            </a:r>
            <a:r>
              <a:rPr lang="hu-HU" sz="2400" b="1" dirty="0" smtClean="0"/>
              <a:t> </a:t>
            </a:r>
            <a:r>
              <a:rPr lang="hu-HU" sz="2400" b="1" dirty="0" err="1" smtClean="0"/>
              <a:t>or</a:t>
            </a:r>
            <a:r>
              <a:rPr lang="hu-HU" sz="2400" b="1" dirty="0" smtClean="0"/>
              <a:t> </a:t>
            </a:r>
            <a:r>
              <a:rPr lang="en-US" sz="2400" b="1" dirty="0" smtClean="0"/>
              <a:t>eliminates</a:t>
            </a:r>
            <a:r>
              <a:rPr lang="hu-HU" sz="2400" b="1" dirty="0" smtClean="0"/>
              <a:t> </a:t>
            </a:r>
            <a:r>
              <a:rPr lang="en-US" sz="2400" b="1" dirty="0" smtClean="0"/>
              <a:t>individual and </a:t>
            </a:r>
            <a:r>
              <a:rPr lang="hu-HU" sz="2400" b="1" dirty="0" err="1" smtClean="0"/>
              <a:t>competitive</a:t>
            </a:r>
            <a:r>
              <a:rPr lang="en-US" sz="2400" b="1" dirty="0" smtClean="0"/>
              <a:t> forms of corruption, and replaces them with ransom levied from above, in a centralized and largely legalized form.</a:t>
            </a:r>
            <a:r>
              <a:rPr lang="hu-HU" sz="2400" b="1" dirty="0" smtClean="0"/>
              <a:t> </a:t>
            </a:r>
            <a:endParaRPr lang="hu-HU" sz="2400" b="1" dirty="0" smtClean="0">
              <a:sym typeface="Wingdings" pitchFamily="2" charset="2"/>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zövegdoboz 4"/>
          <p:cNvSpPr txBox="1"/>
          <p:nvPr/>
        </p:nvSpPr>
        <p:spPr>
          <a:xfrm>
            <a:off x="0" y="-1"/>
            <a:ext cx="9144000" cy="4924425"/>
          </a:xfrm>
          <a:prstGeom prst="rect">
            <a:avLst/>
          </a:prstGeom>
          <a:noFill/>
        </p:spPr>
        <p:txBody>
          <a:bodyPr wrap="square" rtlCol="0">
            <a:spAutoFit/>
          </a:bodyPr>
          <a:lstStyle/>
          <a:p>
            <a:pPr marL="457200" indent="-457200" algn="ctr"/>
            <a:r>
              <a:rPr lang="en-US" sz="2800" b="1" dirty="0" smtClean="0"/>
              <a:t> The distinctiveness of the Mafia </a:t>
            </a:r>
            <a:r>
              <a:rPr lang="hu-HU" sz="2800" b="1" dirty="0" smtClean="0"/>
              <a:t>S</a:t>
            </a:r>
            <a:r>
              <a:rPr lang="en-US" sz="2800" b="1" dirty="0" err="1" smtClean="0"/>
              <a:t>tate</a:t>
            </a:r>
            <a:r>
              <a:rPr lang="en-US" sz="2800" b="1" dirty="0" smtClean="0"/>
              <a:t> as a subtype of autocracy</a:t>
            </a:r>
            <a:r>
              <a:rPr lang="hu-HU" sz="2800" b="1" dirty="0" smtClean="0"/>
              <a:t>:</a:t>
            </a:r>
            <a:endParaRPr lang="hu-HU" b="1" dirty="0" smtClean="0"/>
          </a:p>
          <a:p>
            <a:pPr marL="457200" indent="-457200"/>
            <a:r>
              <a:rPr lang="hu-HU" sz="2400" b="1" dirty="0" smtClean="0"/>
              <a:t>5.) </a:t>
            </a:r>
            <a:r>
              <a:rPr lang="en-US" sz="2400" b="1" dirty="0" smtClean="0"/>
              <a:t>The </a:t>
            </a:r>
            <a:r>
              <a:rPr lang="en-US" sz="2400" b="1" i="1" dirty="0" smtClean="0"/>
              <a:t>practice of nationalization </a:t>
            </a:r>
            <a:r>
              <a:rPr lang="en-US" sz="2400" b="1" dirty="0" smtClean="0"/>
              <a:t>in the mafia state</a:t>
            </a:r>
            <a:r>
              <a:rPr lang="hu-HU" sz="2400" b="1" dirty="0" smtClean="0"/>
              <a:t>:</a:t>
            </a:r>
          </a:p>
          <a:p>
            <a:pPr lvl="1">
              <a:buFont typeface="Wingdings" pitchFamily="2" charset="2"/>
              <a:buChar char="Ø"/>
            </a:pPr>
            <a:r>
              <a:rPr lang="en-US" b="1" i="1" dirty="0" smtClean="0"/>
              <a:t>Ordinary renationalization </a:t>
            </a:r>
            <a:r>
              <a:rPr lang="hu-HU" b="1" dirty="0" smtClean="0"/>
              <a:t>is </a:t>
            </a:r>
            <a:r>
              <a:rPr lang="en-US" b="1" dirty="0" smtClean="0"/>
              <a:t>the complete seizure of a formerly privatized company by the state for a longer-lasting period</a:t>
            </a:r>
            <a:endParaRPr lang="hu-HU" b="1" dirty="0" smtClean="0"/>
          </a:p>
          <a:p>
            <a:pPr lvl="1">
              <a:buFont typeface="Wingdings" pitchFamily="2" charset="2"/>
              <a:buChar char="Ø"/>
            </a:pPr>
            <a:r>
              <a:rPr lang="en-US" b="1" i="1" dirty="0" err="1" smtClean="0"/>
              <a:t>Deprivatization</a:t>
            </a:r>
            <a:r>
              <a:rPr lang="en-US" b="1" i="1" dirty="0" smtClean="0"/>
              <a:t> </a:t>
            </a:r>
            <a:r>
              <a:rPr lang="en-US" b="1" dirty="0" smtClean="0"/>
              <a:t>is the expansion of state shareholding among privatized companies</a:t>
            </a:r>
            <a:r>
              <a:rPr lang="hu-HU" b="1" dirty="0" smtClean="0"/>
              <a:t> and </a:t>
            </a:r>
            <a:r>
              <a:rPr lang="hu-HU" b="1" dirty="0" err="1" smtClean="0"/>
              <a:t>state-led</a:t>
            </a:r>
            <a:r>
              <a:rPr lang="hu-HU" b="1" dirty="0" smtClean="0"/>
              <a:t> holding </a:t>
            </a:r>
            <a:r>
              <a:rPr lang="hu-HU" b="1" dirty="0" err="1" smtClean="0"/>
              <a:t>structures</a:t>
            </a:r>
            <a:endParaRPr lang="hu-HU" b="1" dirty="0" smtClean="0"/>
          </a:p>
          <a:p>
            <a:pPr lvl="1">
              <a:buFont typeface="Wingdings" pitchFamily="2" charset="2"/>
              <a:buChar char="Ø"/>
            </a:pPr>
            <a:r>
              <a:rPr lang="en-US" b="1" i="1" dirty="0" smtClean="0"/>
              <a:t>Cold nationalization</a:t>
            </a:r>
            <a:r>
              <a:rPr lang="en-US" b="1" dirty="0" smtClean="0"/>
              <a:t> is the nationalization of certain market elements of the economic environment</a:t>
            </a:r>
            <a:endParaRPr lang="hu-HU" b="1" dirty="0" smtClean="0"/>
          </a:p>
          <a:p>
            <a:pPr lvl="1">
              <a:buFont typeface="Wingdings" pitchFamily="2" charset="2"/>
              <a:buChar char="Ø"/>
            </a:pPr>
            <a:r>
              <a:rPr lang="en-US" b="1" i="1" dirty="0" smtClean="0"/>
              <a:t>Bandit nationalization</a:t>
            </a:r>
            <a:r>
              <a:rPr lang="en-US" b="1" dirty="0" smtClean="0"/>
              <a:t>, which means the nationalization of private assets </a:t>
            </a:r>
            <a:endParaRPr lang="hu-HU" b="1" dirty="0" smtClean="0"/>
          </a:p>
          <a:p>
            <a:pPr lvl="1">
              <a:buFont typeface="Wingdings" pitchFamily="2" charset="2"/>
              <a:buChar char="Ø"/>
            </a:pPr>
            <a:r>
              <a:rPr lang="en-US" b="1" i="1" dirty="0" smtClean="0"/>
              <a:t>Market-acquiring nationalization </a:t>
            </a:r>
            <a:r>
              <a:rPr lang="en-US" b="1" dirty="0" smtClean="0"/>
              <a:t>is the nationalization of an economic activity or the right to it</a:t>
            </a:r>
            <a:endParaRPr lang="hu-HU" b="1" dirty="0" smtClean="0"/>
          </a:p>
          <a:p>
            <a:pPr lvl="1">
              <a:buFont typeface="Wingdings" pitchFamily="2" charset="2"/>
              <a:buChar char="Ø"/>
            </a:pPr>
            <a:r>
              <a:rPr lang="en-US" b="1" i="1" dirty="0" smtClean="0"/>
              <a:t>Competency nationalization </a:t>
            </a:r>
            <a:r>
              <a:rPr lang="en-US" b="1" dirty="0" smtClean="0"/>
              <a:t>means a central appropriation of municipal responsibilities</a:t>
            </a:r>
            <a:endParaRPr lang="hu-HU" b="1" dirty="0" smtClean="0"/>
          </a:p>
          <a:p>
            <a:pPr lvl="1">
              <a:buFont typeface="Wingdings" pitchFamily="2" charset="2"/>
              <a:buChar char="Ø"/>
            </a:pPr>
            <a:r>
              <a:rPr lang="en-US" b="1" i="1" dirty="0" smtClean="0"/>
              <a:t>Transit nationalization </a:t>
            </a:r>
            <a:r>
              <a:rPr lang="en-US" b="1" dirty="0" smtClean="0"/>
              <a:t>is</a:t>
            </a:r>
            <a:r>
              <a:rPr lang="en-US" dirty="0" smtClean="0"/>
              <a:t> </a:t>
            </a:r>
            <a:r>
              <a:rPr lang="en-US" b="1" dirty="0" smtClean="0"/>
              <a:t>the taking of a private company into “temporary state care”</a:t>
            </a:r>
            <a:endParaRPr lang="hu-HU" b="1" dirty="0" smtClean="0"/>
          </a:p>
          <a:p>
            <a:pPr lvl="1">
              <a:buFont typeface="Wingdings" pitchFamily="2" charset="2"/>
              <a:buChar char="Ø"/>
            </a:pPr>
            <a:r>
              <a:rPr lang="en-US" b="1" i="1" dirty="0" smtClean="0"/>
              <a:t>Money-pump nationalization </a:t>
            </a:r>
            <a:r>
              <a:rPr lang="en-US" b="1" dirty="0" smtClean="0"/>
              <a:t>is the nationalization of the losses of an economic activity and the privatization of its profits</a:t>
            </a:r>
            <a:endParaRPr lang="hu-HU" b="1"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zövegdoboz 4"/>
          <p:cNvSpPr txBox="1"/>
          <p:nvPr/>
        </p:nvSpPr>
        <p:spPr>
          <a:xfrm>
            <a:off x="251520" y="51470"/>
            <a:ext cx="8640960" cy="4832092"/>
          </a:xfrm>
          <a:prstGeom prst="rect">
            <a:avLst/>
          </a:prstGeom>
          <a:noFill/>
        </p:spPr>
        <p:txBody>
          <a:bodyPr wrap="square" rtlCol="0">
            <a:spAutoFit/>
          </a:bodyPr>
          <a:lstStyle/>
          <a:p>
            <a:pPr marL="457200" indent="-457200" algn="ctr"/>
            <a:r>
              <a:rPr lang="en-US" sz="2400" b="1" dirty="0" smtClean="0">
                <a:solidFill>
                  <a:schemeClr val="accent6">
                    <a:lumMod val="50000"/>
                  </a:schemeClr>
                </a:solidFill>
              </a:rPr>
              <a:t> </a:t>
            </a:r>
            <a:r>
              <a:rPr lang="en-US" sz="2800" b="1" dirty="0" smtClean="0"/>
              <a:t>The distinctiveness of the Mafia </a:t>
            </a:r>
            <a:r>
              <a:rPr lang="hu-HU" sz="2800" b="1" dirty="0" smtClean="0"/>
              <a:t>S</a:t>
            </a:r>
            <a:r>
              <a:rPr lang="en-US" sz="2800" b="1" dirty="0" err="1" smtClean="0"/>
              <a:t>tate</a:t>
            </a:r>
            <a:r>
              <a:rPr lang="en-US" sz="2800" b="1" dirty="0" smtClean="0"/>
              <a:t> as a subtype of autocracy</a:t>
            </a:r>
            <a:r>
              <a:rPr lang="hu-HU" sz="2800" b="1" dirty="0" smtClean="0"/>
              <a:t>:</a:t>
            </a:r>
          </a:p>
          <a:p>
            <a:pPr marL="457200" indent="-457200">
              <a:lnSpc>
                <a:spcPct val="150000"/>
              </a:lnSpc>
            </a:pPr>
            <a:r>
              <a:rPr lang="hu-HU" sz="2400" b="1" dirty="0" smtClean="0"/>
              <a:t>6.) Key </a:t>
            </a:r>
            <a:r>
              <a:rPr lang="hu-HU" sz="2400" b="1" dirty="0" err="1" smtClean="0"/>
              <a:t>players</a:t>
            </a:r>
            <a:r>
              <a:rPr lang="hu-HU" sz="2400" b="1" dirty="0" smtClean="0"/>
              <a:t> of </a:t>
            </a:r>
            <a:r>
              <a:rPr lang="hu-HU" sz="2400" b="1" dirty="0" err="1" smtClean="0"/>
              <a:t>the</a:t>
            </a:r>
            <a:r>
              <a:rPr lang="hu-HU" sz="2400" b="1" dirty="0" smtClean="0"/>
              <a:t> </a:t>
            </a:r>
            <a:r>
              <a:rPr lang="hu-HU" sz="2400" b="1" dirty="0" err="1" smtClean="0"/>
              <a:t>Mafia</a:t>
            </a:r>
            <a:r>
              <a:rPr lang="hu-HU" sz="2400" b="1" dirty="0" smtClean="0"/>
              <a:t> </a:t>
            </a:r>
            <a:r>
              <a:rPr lang="hu-HU" sz="2400" b="1" dirty="0" err="1" smtClean="0"/>
              <a:t>State</a:t>
            </a:r>
            <a:r>
              <a:rPr lang="hu-HU" sz="2400" b="1" dirty="0" smtClean="0"/>
              <a:t>:</a:t>
            </a:r>
          </a:p>
          <a:p>
            <a:pPr marL="1371600" lvl="2" indent="-457200">
              <a:lnSpc>
                <a:spcPct val="150000"/>
              </a:lnSpc>
              <a:buFont typeface="Wingdings" pitchFamily="2" charset="2"/>
              <a:buChar char="Ø"/>
            </a:pPr>
            <a:r>
              <a:rPr lang="hu-HU" sz="2400" b="1" dirty="0" err="1" smtClean="0"/>
              <a:t>poligarch</a:t>
            </a:r>
            <a:endParaRPr lang="hu-HU" sz="2400" b="1" dirty="0" smtClean="0"/>
          </a:p>
          <a:p>
            <a:pPr marL="1371600" lvl="2" indent="-457200">
              <a:lnSpc>
                <a:spcPct val="150000"/>
              </a:lnSpc>
              <a:buFont typeface="Wingdings" pitchFamily="2" charset="2"/>
              <a:buChar char="Ø"/>
            </a:pPr>
            <a:r>
              <a:rPr lang="hu-HU" sz="2400" b="1" dirty="0" err="1" smtClean="0"/>
              <a:t>oligarch</a:t>
            </a:r>
            <a:endParaRPr lang="hu-HU" sz="2400" b="1" dirty="0" smtClean="0"/>
          </a:p>
          <a:p>
            <a:pPr marL="1371600" lvl="2" indent="-457200">
              <a:lnSpc>
                <a:spcPct val="150000"/>
              </a:lnSpc>
              <a:buFont typeface="Wingdings" pitchFamily="2" charset="2"/>
              <a:buChar char="Ø"/>
            </a:pPr>
            <a:r>
              <a:rPr lang="hu-HU" sz="2400" b="1" dirty="0" smtClean="0"/>
              <a:t>front man, </a:t>
            </a:r>
            <a:r>
              <a:rPr lang="hu-HU" sz="2400" b="1" dirty="0" err="1" smtClean="0"/>
              <a:t>stooge</a:t>
            </a:r>
            <a:r>
              <a:rPr lang="hu-HU" sz="2400" b="1" dirty="0" smtClean="0"/>
              <a:t>, </a:t>
            </a:r>
            <a:r>
              <a:rPr lang="hu-HU" sz="2400" b="1" dirty="0" err="1" smtClean="0"/>
              <a:t>strohmann</a:t>
            </a:r>
            <a:endParaRPr lang="hu-HU" sz="2400" b="1" dirty="0" smtClean="0"/>
          </a:p>
          <a:p>
            <a:pPr marL="1371600" lvl="2" indent="-457200">
              <a:lnSpc>
                <a:spcPct val="150000"/>
              </a:lnSpc>
              <a:buFont typeface="Wingdings" pitchFamily="2" charset="2"/>
              <a:buChar char="Ø"/>
            </a:pPr>
            <a:r>
              <a:rPr lang="hu-HU" sz="2400" b="1" dirty="0" err="1" smtClean="0"/>
              <a:t>corruption</a:t>
            </a:r>
            <a:r>
              <a:rPr lang="hu-HU" sz="2400" b="1" dirty="0" smtClean="0"/>
              <a:t> </a:t>
            </a:r>
            <a:r>
              <a:rPr lang="hu-HU" sz="2400" b="1" dirty="0" err="1" smtClean="0"/>
              <a:t>broker</a:t>
            </a:r>
            <a:endParaRPr lang="hu-HU" sz="2400" b="1" dirty="0" smtClean="0"/>
          </a:p>
          <a:p>
            <a:pPr marL="1371600" lvl="2" indent="-457200">
              <a:lnSpc>
                <a:spcPct val="150000"/>
              </a:lnSpc>
              <a:buFont typeface="Wingdings" pitchFamily="2" charset="2"/>
              <a:buChar char="Ø"/>
            </a:pPr>
            <a:r>
              <a:rPr lang="hu-HU" sz="2400" b="1" dirty="0" err="1" smtClean="0"/>
              <a:t>adopted</a:t>
            </a:r>
            <a:r>
              <a:rPr lang="hu-HU" sz="2400" b="1" dirty="0" smtClean="0"/>
              <a:t> </a:t>
            </a:r>
            <a:r>
              <a:rPr lang="hu-HU" sz="2400" b="1" dirty="0" err="1" smtClean="0"/>
              <a:t>political</a:t>
            </a:r>
            <a:r>
              <a:rPr lang="hu-HU" sz="2400" b="1" dirty="0" smtClean="0"/>
              <a:t> </a:t>
            </a:r>
            <a:r>
              <a:rPr lang="hu-HU" sz="2400" b="1" dirty="0" err="1" smtClean="0"/>
              <a:t>family’s</a:t>
            </a:r>
            <a:r>
              <a:rPr lang="hu-HU" sz="2400" b="1" dirty="0" smtClean="0"/>
              <a:t> </a:t>
            </a:r>
            <a:r>
              <a:rPr lang="hu-HU" sz="2400" b="1" dirty="0" err="1" smtClean="0"/>
              <a:t>personal</a:t>
            </a:r>
            <a:r>
              <a:rPr lang="hu-HU" sz="2400" b="1" dirty="0" smtClean="0"/>
              <a:t> </a:t>
            </a:r>
            <a:r>
              <a:rPr lang="hu-HU" sz="2400" b="1" dirty="0" err="1" smtClean="0"/>
              <a:t>guard</a:t>
            </a:r>
            <a:r>
              <a:rPr lang="hu-HU" sz="2400" b="1" dirty="0" smtClean="0"/>
              <a:t> and </a:t>
            </a:r>
            <a:r>
              <a:rPr lang="hu-HU" sz="2400" b="1" dirty="0" err="1" smtClean="0"/>
              <a:t>secret</a:t>
            </a:r>
            <a:r>
              <a:rPr lang="hu-HU" sz="2400" b="1" dirty="0" smtClean="0"/>
              <a:t> service</a:t>
            </a:r>
            <a:endParaRPr lang="hu-HU" sz="2400" b="1" dirty="0" smtClean="0">
              <a:solidFill>
                <a:schemeClr val="accent6">
                  <a:lumMod val="50000"/>
                </a:schemeClr>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zövegdoboz 4"/>
          <p:cNvSpPr txBox="1"/>
          <p:nvPr/>
        </p:nvSpPr>
        <p:spPr>
          <a:xfrm>
            <a:off x="251520" y="123479"/>
            <a:ext cx="8640960" cy="4647426"/>
          </a:xfrm>
          <a:prstGeom prst="rect">
            <a:avLst/>
          </a:prstGeom>
          <a:noFill/>
        </p:spPr>
        <p:txBody>
          <a:bodyPr wrap="square" rtlCol="0">
            <a:spAutoFit/>
          </a:bodyPr>
          <a:lstStyle/>
          <a:p>
            <a:pPr marL="457200" indent="-457200" algn="ctr"/>
            <a:r>
              <a:rPr lang="en-US" sz="2400" b="1" dirty="0" smtClean="0"/>
              <a:t> </a:t>
            </a:r>
            <a:r>
              <a:rPr lang="en-US" sz="2800" b="1" dirty="0" smtClean="0"/>
              <a:t>The distinctiveness of the Mafia </a:t>
            </a:r>
            <a:r>
              <a:rPr lang="hu-HU" sz="2800" b="1" dirty="0" smtClean="0"/>
              <a:t>S</a:t>
            </a:r>
            <a:r>
              <a:rPr lang="en-US" sz="2800" b="1" dirty="0" err="1" smtClean="0"/>
              <a:t>tate</a:t>
            </a:r>
            <a:r>
              <a:rPr lang="en-US" sz="2800" b="1" dirty="0" smtClean="0"/>
              <a:t> as a subtype of autocracy</a:t>
            </a:r>
            <a:r>
              <a:rPr lang="hu-HU" sz="2800" b="1" dirty="0" smtClean="0"/>
              <a:t>:</a:t>
            </a:r>
            <a:endParaRPr lang="hu-HU" sz="1050" b="1" dirty="0" smtClean="0"/>
          </a:p>
          <a:p>
            <a:pPr marL="457200" indent="-457200"/>
            <a:r>
              <a:rPr lang="hu-HU" sz="2400" b="1" dirty="0" smtClean="0"/>
              <a:t>7.) </a:t>
            </a:r>
            <a:r>
              <a:rPr lang="hu-HU" sz="2400" b="1" dirty="0" err="1" smtClean="0"/>
              <a:t>Decisions</a:t>
            </a:r>
            <a:r>
              <a:rPr lang="hu-HU" sz="2400" b="1" dirty="0" smtClean="0"/>
              <a:t> </a:t>
            </a:r>
            <a:r>
              <a:rPr lang="hu-HU" sz="2400" b="1" dirty="0" err="1" smtClean="0"/>
              <a:t>are</a:t>
            </a:r>
            <a:r>
              <a:rPr lang="hu-HU" sz="2400" b="1" dirty="0" smtClean="0"/>
              <a:t> </a:t>
            </a:r>
            <a:r>
              <a:rPr lang="hu-HU" sz="2400" b="1" dirty="0" err="1" smtClean="0"/>
              <a:t>taken</a:t>
            </a:r>
            <a:r>
              <a:rPr lang="hu-HU" sz="2400" b="1" dirty="0" smtClean="0"/>
              <a:t> </a:t>
            </a:r>
            <a:r>
              <a:rPr lang="hu-HU" sz="2400" b="1" dirty="0" err="1" smtClean="0"/>
              <a:t>outside</a:t>
            </a:r>
            <a:r>
              <a:rPr lang="hu-HU" sz="2400" b="1" dirty="0" smtClean="0"/>
              <a:t> </a:t>
            </a:r>
            <a:r>
              <a:rPr lang="hu-HU" sz="2400" b="1" dirty="0" err="1" smtClean="0"/>
              <a:t>the</a:t>
            </a:r>
            <a:r>
              <a:rPr lang="hu-HU" sz="2400" b="1" dirty="0" smtClean="0"/>
              <a:t> </a:t>
            </a:r>
            <a:r>
              <a:rPr lang="hu-HU" sz="2400" b="1" dirty="0" err="1" smtClean="0"/>
              <a:t>competence</a:t>
            </a:r>
            <a:r>
              <a:rPr lang="hu-HU" sz="2400" b="1" dirty="0" smtClean="0"/>
              <a:t> of </a:t>
            </a:r>
            <a:r>
              <a:rPr lang="hu-HU" sz="2400" b="1" dirty="0" err="1" smtClean="0"/>
              <a:t>formalized</a:t>
            </a:r>
            <a:r>
              <a:rPr lang="hu-HU" sz="2400" b="1" dirty="0" smtClean="0"/>
              <a:t> and </a:t>
            </a:r>
            <a:r>
              <a:rPr lang="hu-HU" sz="2400" b="1" dirty="0" err="1" smtClean="0"/>
              <a:t>legitimate</a:t>
            </a:r>
            <a:r>
              <a:rPr lang="hu-HU" sz="2400" b="1" dirty="0" smtClean="0"/>
              <a:t> </a:t>
            </a:r>
            <a:r>
              <a:rPr lang="hu-HU" sz="2400" b="1" dirty="0" err="1" smtClean="0"/>
              <a:t>organizations</a:t>
            </a:r>
            <a:r>
              <a:rPr lang="hu-HU" sz="2400" b="1" dirty="0" smtClean="0"/>
              <a:t>. </a:t>
            </a:r>
            <a:r>
              <a:rPr lang="hu-HU" sz="2400" b="1" dirty="0" err="1" smtClean="0"/>
              <a:t>Informal</a:t>
            </a:r>
            <a:r>
              <a:rPr lang="hu-HU" sz="2400" b="1" dirty="0" smtClean="0"/>
              <a:t> </a:t>
            </a:r>
            <a:r>
              <a:rPr lang="hu-HU" sz="2400" b="1" dirty="0" err="1" smtClean="0"/>
              <a:t>power</a:t>
            </a:r>
            <a:r>
              <a:rPr lang="hu-HU" sz="2400" b="1" dirty="0" smtClean="0"/>
              <a:t> </a:t>
            </a:r>
            <a:r>
              <a:rPr lang="hu-HU" sz="2400" b="1" dirty="0" err="1" smtClean="0"/>
              <a:t>network</a:t>
            </a:r>
            <a:r>
              <a:rPr lang="hu-HU" sz="2400" b="1" dirty="0" smtClean="0"/>
              <a:t>. </a:t>
            </a:r>
            <a:r>
              <a:rPr lang="en-US" sz="2400" b="1" dirty="0" smtClean="0"/>
              <a:t>It is not the model of the communist parties’ </a:t>
            </a:r>
            <a:r>
              <a:rPr lang="en-US" sz="2400" b="1" i="1" dirty="0" smtClean="0"/>
              <a:t>“politburo”</a:t>
            </a:r>
            <a:r>
              <a:rPr lang="en-US" sz="2400" b="1" dirty="0" smtClean="0"/>
              <a:t>, but the </a:t>
            </a:r>
            <a:r>
              <a:rPr lang="hu-HU" sz="2400" b="1" i="1" dirty="0" smtClean="0"/>
              <a:t>„</a:t>
            </a:r>
            <a:r>
              <a:rPr lang="hu-HU" sz="2400" b="1" i="1" dirty="0" err="1" smtClean="0"/>
              <a:t>chief</a:t>
            </a:r>
            <a:r>
              <a:rPr lang="hu-HU" sz="2400" b="1" i="1" dirty="0" smtClean="0"/>
              <a:t> </a:t>
            </a:r>
            <a:r>
              <a:rPr lang="hu-HU" sz="2400" b="1" i="1" dirty="0" err="1" smtClean="0"/>
              <a:t>patron’s</a:t>
            </a:r>
            <a:r>
              <a:rPr lang="hu-HU" sz="2400" b="1" i="1" dirty="0" smtClean="0"/>
              <a:t> </a:t>
            </a:r>
            <a:r>
              <a:rPr lang="hu-HU" sz="2400" b="1" i="1" dirty="0" err="1" smtClean="0"/>
              <a:t>court</a:t>
            </a:r>
            <a:r>
              <a:rPr lang="hu-HU" sz="2400" b="1" i="1" dirty="0" smtClean="0"/>
              <a:t>” </a:t>
            </a:r>
            <a:r>
              <a:rPr lang="en-US" sz="2400" b="1" dirty="0" smtClean="0"/>
              <a:t>run by the adopted political family.</a:t>
            </a:r>
            <a:endParaRPr lang="hu-HU" sz="2400" b="1" dirty="0" smtClean="0"/>
          </a:p>
          <a:p>
            <a:pPr marL="457200" indent="-457200"/>
            <a:r>
              <a:rPr lang="hu-HU" sz="2400" b="1" dirty="0" smtClean="0"/>
              <a:t>8.) </a:t>
            </a:r>
            <a:r>
              <a:rPr lang="en-US" sz="2400" b="1" dirty="0" smtClean="0"/>
              <a:t>In place of </a:t>
            </a:r>
            <a:r>
              <a:rPr lang="hu-HU" sz="2400" b="1" dirty="0" err="1" smtClean="0"/>
              <a:t>autonomous</a:t>
            </a:r>
            <a:r>
              <a:rPr lang="hu-HU" sz="2400" b="1" dirty="0" smtClean="0"/>
              <a:t> and </a:t>
            </a:r>
            <a:r>
              <a:rPr lang="hu-HU" sz="2400" b="1" dirty="0" err="1" smtClean="0"/>
              <a:t>normative</a:t>
            </a:r>
            <a:r>
              <a:rPr lang="hu-HU" sz="2400" b="1" dirty="0" smtClean="0"/>
              <a:t> </a:t>
            </a:r>
            <a:r>
              <a:rPr lang="hu-HU" sz="2400" b="1" dirty="0" err="1" smtClean="0"/>
              <a:t>individual</a:t>
            </a:r>
            <a:r>
              <a:rPr lang="hu-HU" sz="2400" b="1" dirty="0" smtClean="0"/>
              <a:t> and </a:t>
            </a:r>
            <a:r>
              <a:rPr lang="hu-HU" sz="2400" b="1" dirty="0" err="1" smtClean="0"/>
              <a:t>institutional</a:t>
            </a:r>
            <a:r>
              <a:rPr lang="hu-HU" sz="2400" b="1" dirty="0" smtClean="0"/>
              <a:t> </a:t>
            </a:r>
            <a:r>
              <a:rPr lang="hu-HU" sz="2400" b="1" dirty="0" err="1" smtClean="0"/>
              <a:t>positions</a:t>
            </a:r>
            <a:r>
              <a:rPr lang="en-US" sz="2400" b="1" dirty="0" smtClean="0"/>
              <a:t>, a </a:t>
            </a:r>
            <a:r>
              <a:rPr lang="en-US" sz="2400" b="1" i="1" dirty="0" smtClean="0"/>
              <a:t>patron-client chain of vassal relationships</a:t>
            </a:r>
            <a:r>
              <a:rPr lang="en-US" sz="2400" b="1" dirty="0" smtClean="0"/>
              <a:t> comes into being. </a:t>
            </a:r>
            <a:endParaRPr lang="hu-HU" sz="2400" b="1" dirty="0" smtClean="0"/>
          </a:p>
          <a:p>
            <a:pPr marL="914400" lvl="1" indent="-457200">
              <a:buFont typeface="Wingdings" pitchFamily="2" charset="2"/>
              <a:buChar char="Ø"/>
            </a:pPr>
            <a:r>
              <a:rPr lang="hu-HU" sz="2400" b="1" dirty="0" smtClean="0"/>
              <a:t>The </a:t>
            </a:r>
            <a:r>
              <a:rPr lang="hu-HU" sz="2400" b="1" dirty="0" err="1" smtClean="0"/>
              <a:t>chief</a:t>
            </a:r>
            <a:r>
              <a:rPr lang="hu-HU" sz="2400" b="1" dirty="0" smtClean="0"/>
              <a:t> patron and </a:t>
            </a:r>
            <a:r>
              <a:rPr lang="hu-HU" sz="2400" b="1" dirty="0" err="1" smtClean="0"/>
              <a:t>the</a:t>
            </a:r>
            <a:r>
              <a:rPr lang="hu-HU" sz="2400" b="1" dirty="0" smtClean="0"/>
              <a:t> </a:t>
            </a:r>
            <a:r>
              <a:rPr lang="hu-HU" sz="2400" b="1" dirty="0" err="1" smtClean="0"/>
              <a:t>adopted</a:t>
            </a:r>
            <a:r>
              <a:rPr lang="hu-HU" sz="2400" b="1" dirty="0" smtClean="0"/>
              <a:t> </a:t>
            </a:r>
            <a:r>
              <a:rPr lang="hu-HU" sz="2400" b="1" dirty="0" err="1" smtClean="0"/>
              <a:t>political</a:t>
            </a:r>
            <a:r>
              <a:rPr lang="hu-HU" sz="2400" b="1" dirty="0" smtClean="0"/>
              <a:t> </a:t>
            </a:r>
            <a:r>
              <a:rPr lang="hu-HU" sz="2400" b="1" dirty="0" err="1" smtClean="0"/>
              <a:t>family</a:t>
            </a:r>
            <a:r>
              <a:rPr lang="hu-HU" sz="2400" b="1" dirty="0" smtClean="0"/>
              <a:t>.</a:t>
            </a:r>
          </a:p>
          <a:p>
            <a:pPr marL="914400" lvl="1" indent="-457200">
              <a:buFont typeface="Wingdings" pitchFamily="2" charset="2"/>
              <a:buChar char="Ø"/>
            </a:pPr>
            <a:r>
              <a:rPr lang="hu-HU" sz="2400" b="1" dirty="0" err="1" smtClean="0"/>
              <a:t>Instead</a:t>
            </a:r>
            <a:r>
              <a:rPr lang="hu-HU" sz="2400" b="1" dirty="0" smtClean="0"/>
              <a:t> of </a:t>
            </a:r>
            <a:r>
              <a:rPr lang="hu-HU" sz="2400" b="1" dirty="0" err="1" smtClean="0"/>
              <a:t>competitive</a:t>
            </a:r>
            <a:r>
              <a:rPr lang="hu-HU" sz="2400" b="1" dirty="0" smtClean="0"/>
              <a:t> market: </a:t>
            </a:r>
            <a:r>
              <a:rPr lang="hu-HU" sz="2400" b="1" i="1" dirty="0" err="1" smtClean="0"/>
              <a:t>relational</a:t>
            </a:r>
            <a:r>
              <a:rPr lang="hu-HU" sz="2400" b="1" i="1" dirty="0" smtClean="0"/>
              <a:t> </a:t>
            </a:r>
            <a:r>
              <a:rPr lang="hu-HU" sz="2400" b="1" i="1" dirty="0" err="1" smtClean="0"/>
              <a:t>market</a:t>
            </a:r>
            <a:r>
              <a:rPr lang="hu-HU" sz="2400" b="1" i="1" dirty="0" smtClean="0"/>
              <a:t> and </a:t>
            </a:r>
            <a:r>
              <a:rPr lang="hu-HU" sz="2400" b="1" i="1" dirty="0" err="1" smtClean="0"/>
              <a:t>relational</a:t>
            </a:r>
            <a:r>
              <a:rPr lang="hu-HU" sz="2400" b="1" i="1" dirty="0" smtClean="0"/>
              <a:t> market </a:t>
            </a:r>
            <a:r>
              <a:rPr lang="hu-HU" sz="2400" b="1" i="1" dirty="0" err="1" smtClean="0"/>
              <a:t>redistribution</a:t>
            </a:r>
            <a:r>
              <a:rPr lang="hu-HU" sz="2400" b="1" dirty="0" smtClean="0"/>
              <a: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zövegdoboz 5"/>
          <p:cNvSpPr txBox="1"/>
          <p:nvPr/>
        </p:nvSpPr>
        <p:spPr>
          <a:xfrm>
            <a:off x="179512" y="267494"/>
            <a:ext cx="8721352" cy="4862870"/>
          </a:xfrm>
          <a:prstGeom prst="rect">
            <a:avLst/>
          </a:prstGeom>
          <a:noFill/>
        </p:spPr>
        <p:txBody>
          <a:bodyPr wrap="square" rtlCol="0">
            <a:spAutoFit/>
          </a:bodyPr>
          <a:lstStyle/>
          <a:p>
            <a:pPr marL="457200" indent="-457200" algn="ctr"/>
            <a:r>
              <a:rPr lang="en-US" sz="2800" b="1" dirty="0" smtClean="0"/>
              <a:t>The distinctiveness of the Mafia </a:t>
            </a:r>
            <a:r>
              <a:rPr lang="hu-HU" sz="2800" b="1" dirty="0" smtClean="0"/>
              <a:t>S</a:t>
            </a:r>
            <a:r>
              <a:rPr lang="en-US" sz="2800" b="1" dirty="0" err="1" smtClean="0"/>
              <a:t>tate</a:t>
            </a:r>
            <a:r>
              <a:rPr lang="en-US" sz="2800" b="1" dirty="0" smtClean="0"/>
              <a:t> as a subtype of autocracy</a:t>
            </a:r>
            <a:r>
              <a:rPr lang="hu-HU" sz="2800" b="1" dirty="0" smtClean="0"/>
              <a:t>:</a:t>
            </a:r>
          </a:p>
          <a:p>
            <a:pPr marL="457200" indent="-457200" algn="ctr"/>
            <a:endParaRPr lang="hu-HU" sz="1000" b="1" dirty="0" smtClean="0"/>
          </a:p>
          <a:p>
            <a:pPr marL="457200" indent="-457200"/>
            <a:r>
              <a:rPr lang="hu-HU" sz="2800" b="1" dirty="0" smtClean="0"/>
              <a:t> </a:t>
            </a:r>
            <a:r>
              <a:rPr lang="hu-HU" sz="2400" b="1" dirty="0" smtClean="0"/>
              <a:t>9. ) </a:t>
            </a:r>
            <a:r>
              <a:rPr lang="hu-HU" sz="2400" b="1" i="1" dirty="0" err="1" smtClean="0"/>
              <a:t>Patronal</a:t>
            </a:r>
            <a:r>
              <a:rPr lang="hu-HU" sz="2400" b="1" i="1" dirty="0" smtClean="0"/>
              <a:t> </a:t>
            </a:r>
            <a:r>
              <a:rPr lang="hu-HU" sz="2400" b="1" i="1" dirty="0" err="1" smtClean="0"/>
              <a:t>servants</a:t>
            </a:r>
            <a:r>
              <a:rPr lang="hu-HU" sz="2400" b="1" dirty="0" smtClean="0"/>
              <a:t>: t</a:t>
            </a:r>
            <a:r>
              <a:rPr lang="en-US" sz="2400" b="1" dirty="0" smtClean="0"/>
              <a:t>he takeover of the leading positions of administration </a:t>
            </a:r>
            <a:r>
              <a:rPr lang="hu-HU" sz="2400" b="1" dirty="0" smtClean="0"/>
              <a:t>is </a:t>
            </a:r>
            <a:r>
              <a:rPr lang="hu-HU" sz="2400" b="1" dirty="0" err="1" smtClean="0"/>
              <a:t>not</a:t>
            </a:r>
            <a:r>
              <a:rPr lang="hu-HU" sz="2400" b="1" dirty="0" smtClean="0"/>
              <a:t> </a:t>
            </a:r>
            <a:r>
              <a:rPr lang="hu-HU" sz="2400" b="1" dirty="0" err="1" smtClean="0"/>
              <a:t>done</a:t>
            </a:r>
            <a:r>
              <a:rPr lang="hu-HU" sz="2400" b="1" dirty="0" smtClean="0"/>
              <a:t> </a:t>
            </a:r>
            <a:r>
              <a:rPr lang="en-US" sz="2400" b="1" dirty="0" smtClean="0"/>
              <a:t>by „party commissars”, who are loyal to the party, but </a:t>
            </a:r>
            <a:r>
              <a:rPr lang="hu-HU" sz="2400" b="1" dirty="0" err="1" smtClean="0"/>
              <a:t>by</a:t>
            </a:r>
            <a:r>
              <a:rPr lang="hu-HU" sz="2400" b="1" dirty="0" smtClean="0"/>
              <a:t> </a:t>
            </a:r>
            <a:r>
              <a:rPr lang="hu-HU" sz="2400" b="1" dirty="0" err="1" smtClean="0"/>
              <a:t>clients</a:t>
            </a:r>
            <a:r>
              <a:rPr lang="hu-HU" sz="2400" b="1" dirty="0" smtClean="0"/>
              <a:t> </a:t>
            </a:r>
            <a:r>
              <a:rPr lang="hu-HU" sz="2400" b="1" dirty="0" err="1" smtClean="0"/>
              <a:t>who</a:t>
            </a:r>
            <a:r>
              <a:rPr lang="hu-HU" sz="2400" b="1" dirty="0" smtClean="0"/>
              <a:t> </a:t>
            </a:r>
            <a:r>
              <a:rPr lang="hu-HU" sz="2400" b="1" dirty="0" err="1" smtClean="0"/>
              <a:t>are</a:t>
            </a:r>
            <a:r>
              <a:rPr lang="hu-HU" sz="2400" b="1" dirty="0" smtClean="0"/>
              <a:t> </a:t>
            </a:r>
            <a:r>
              <a:rPr lang="hu-HU" sz="2400" b="1" dirty="0" err="1" smtClean="0"/>
              <a:t>loyal</a:t>
            </a:r>
            <a:r>
              <a:rPr lang="hu-HU" sz="2400" b="1" dirty="0" smtClean="0"/>
              <a:t> </a:t>
            </a:r>
            <a:r>
              <a:rPr lang="en-US" sz="2400" b="1" dirty="0" smtClean="0"/>
              <a:t>to the</a:t>
            </a:r>
            <a:r>
              <a:rPr lang="hu-HU" sz="2400" b="1" dirty="0" smtClean="0"/>
              <a:t> </a:t>
            </a:r>
            <a:r>
              <a:rPr lang="hu-HU" sz="2400" b="1" dirty="0" err="1" smtClean="0"/>
              <a:t>chief</a:t>
            </a:r>
            <a:r>
              <a:rPr lang="hu-HU" sz="2400" b="1" dirty="0" smtClean="0"/>
              <a:t> patron, </a:t>
            </a:r>
            <a:r>
              <a:rPr lang="hu-HU" sz="2400" b="1" dirty="0" err="1" smtClean="0"/>
              <a:t>to</a:t>
            </a:r>
            <a:r>
              <a:rPr lang="hu-HU" sz="2400" b="1" dirty="0" smtClean="0"/>
              <a:t> </a:t>
            </a:r>
            <a:r>
              <a:rPr lang="hu-HU" sz="2400" b="1" dirty="0" err="1" smtClean="0"/>
              <a:t>the</a:t>
            </a:r>
            <a:r>
              <a:rPr lang="en-US" sz="2400" b="1" dirty="0" smtClean="0"/>
              <a:t> head of the adopted political family through personal links. </a:t>
            </a:r>
            <a:endParaRPr lang="hu-HU" sz="2400" b="1" dirty="0" smtClean="0"/>
          </a:p>
          <a:p>
            <a:pPr marL="457200" indent="-457200"/>
            <a:r>
              <a:rPr lang="hu-HU" sz="2400" b="1" dirty="0" smtClean="0"/>
              <a:t>10.) P</a:t>
            </a:r>
            <a:r>
              <a:rPr lang="en-US" sz="2400" b="1" dirty="0" err="1" smtClean="0"/>
              <a:t>ublic</a:t>
            </a:r>
            <a:r>
              <a:rPr lang="en-US" sz="2400" b="1" dirty="0" smtClean="0"/>
              <a:t> interest is</a:t>
            </a:r>
            <a:r>
              <a:rPr lang="hu-HU" sz="2400" b="1" dirty="0" smtClean="0"/>
              <a:t> </a:t>
            </a:r>
            <a:r>
              <a:rPr lang="hu-HU" sz="2400" b="1" dirty="0" err="1" smtClean="0"/>
              <a:t>systematically</a:t>
            </a:r>
            <a:r>
              <a:rPr lang="en-US" sz="2400" b="1" dirty="0" smtClean="0"/>
              <a:t> subverted to private interest</a:t>
            </a:r>
            <a:r>
              <a:rPr lang="hu-HU" sz="2400" b="1" dirty="0" smtClean="0"/>
              <a:t>;</a:t>
            </a:r>
            <a:r>
              <a:rPr lang="en-US" sz="2400" b="1" dirty="0" smtClean="0"/>
              <a:t> decision</a:t>
            </a:r>
            <a:r>
              <a:rPr lang="hu-HU" sz="2400" b="1" dirty="0" smtClean="0"/>
              <a:t>s</a:t>
            </a:r>
            <a:r>
              <a:rPr lang="en-US" sz="2400" b="1" dirty="0" smtClean="0"/>
              <a:t> concern power</a:t>
            </a:r>
            <a:r>
              <a:rPr lang="hu-HU" sz="2400" b="1" dirty="0" smtClean="0"/>
              <a:t> </a:t>
            </a:r>
            <a:r>
              <a:rPr lang="hu-HU" sz="2400" b="1" dirty="0" err="1" smtClean="0"/>
              <a:t>concentration</a:t>
            </a:r>
            <a:r>
              <a:rPr lang="en-US" sz="2400" b="1" dirty="0" smtClean="0"/>
              <a:t> and</a:t>
            </a:r>
            <a:r>
              <a:rPr lang="hu-HU" sz="2400" b="1" dirty="0" smtClean="0"/>
              <a:t> </a:t>
            </a:r>
            <a:r>
              <a:rPr lang="hu-HU" sz="2400" b="1" dirty="0" err="1" smtClean="0"/>
              <a:t>the</a:t>
            </a:r>
            <a:r>
              <a:rPr lang="hu-HU" sz="2400" b="1" dirty="0" smtClean="0"/>
              <a:t> </a:t>
            </a:r>
            <a:r>
              <a:rPr lang="en-US" sz="2400" b="1" dirty="0" smtClean="0"/>
              <a:t>wealth</a:t>
            </a:r>
            <a:r>
              <a:rPr lang="hu-HU" sz="2400" b="1" dirty="0" smtClean="0"/>
              <a:t> of </a:t>
            </a:r>
            <a:r>
              <a:rPr lang="hu-HU" sz="2400" b="1" dirty="0" err="1" smtClean="0"/>
              <a:t>the</a:t>
            </a:r>
            <a:r>
              <a:rPr lang="hu-HU" sz="2400" b="1" dirty="0" smtClean="0"/>
              <a:t> </a:t>
            </a:r>
            <a:r>
              <a:rPr lang="hu-HU" sz="2400" b="1" dirty="0" err="1" smtClean="0"/>
              <a:t>adopted</a:t>
            </a:r>
            <a:r>
              <a:rPr lang="hu-HU" sz="2400" b="1" dirty="0" smtClean="0"/>
              <a:t> </a:t>
            </a:r>
            <a:r>
              <a:rPr lang="hu-HU" sz="2400" b="1" dirty="0" err="1" smtClean="0"/>
              <a:t>political</a:t>
            </a:r>
            <a:r>
              <a:rPr lang="hu-HU" sz="2400" b="1" dirty="0" smtClean="0"/>
              <a:t> </a:t>
            </a:r>
            <a:r>
              <a:rPr lang="hu-HU" sz="2400" b="1" dirty="0" err="1" smtClean="0"/>
              <a:t>family</a:t>
            </a:r>
            <a:r>
              <a:rPr lang="en-US" sz="2400" b="1" dirty="0" smtClean="0"/>
              <a:t> at the same time</a:t>
            </a:r>
            <a:r>
              <a:rPr lang="hu-HU" sz="2400" b="1" dirty="0" smtClean="0"/>
              <a:t>.  </a:t>
            </a:r>
            <a:r>
              <a:rPr lang="en-US" sz="2400" b="1" dirty="0" smtClean="0"/>
              <a:t>The</a:t>
            </a:r>
            <a:r>
              <a:rPr lang="hu-HU" sz="2400" b="1" dirty="0" smtClean="0"/>
              <a:t> „</a:t>
            </a:r>
            <a:r>
              <a:rPr lang="en-US" sz="2400" b="1" dirty="0" smtClean="0"/>
              <a:t>rule of law” </a:t>
            </a:r>
            <a:r>
              <a:rPr lang="hu-HU" sz="2400" b="1" dirty="0" smtClean="0"/>
              <a:t>is </a:t>
            </a:r>
            <a:r>
              <a:rPr lang="en-US" sz="2400" b="1" dirty="0" smtClean="0"/>
              <a:t>substitute</a:t>
            </a:r>
            <a:r>
              <a:rPr lang="hu-HU" sz="2400" b="1" dirty="0" smtClean="0"/>
              <a:t>d </a:t>
            </a:r>
            <a:r>
              <a:rPr lang="hu-HU" sz="2400" b="1" dirty="0" err="1" smtClean="0"/>
              <a:t>by</a:t>
            </a:r>
            <a:r>
              <a:rPr lang="en-US" sz="2400" b="1" dirty="0" smtClean="0"/>
              <a:t> the </a:t>
            </a:r>
            <a:r>
              <a:rPr lang="en-US" sz="2400" b="1" i="1" dirty="0" smtClean="0"/>
              <a:t>„</a:t>
            </a:r>
            <a:r>
              <a:rPr lang="hu-HU" sz="2400" b="1" i="1" dirty="0" err="1" smtClean="0"/>
              <a:t>law</a:t>
            </a:r>
            <a:r>
              <a:rPr lang="hu-HU" sz="2400" b="1" i="1" dirty="0" smtClean="0"/>
              <a:t> of </a:t>
            </a:r>
            <a:r>
              <a:rPr lang="hu-HU" sz="2400" b="1" i="1" dirty="0" err="1" smtClean="0"/>
              <a:t>rule</a:t>
            </a:r>
            <a:r>
              <a:rPr lang="hu-HU" sz="2400" b="1" i="1" dirty="0" smtClean="0"/>
              <a:t>”. </a:t>
            </a:r>
            <a:r>
              <a:rPr lang="hu-HU" sz="2400" b="1" i="1" dirty="0" err="1" smtClean="0"/>
              <a:t>Custom-tailored</a:t>
            </a:r>
            <a:r>
              <a:rPr lang="hu-HU" sz="2400" b="1" i="1" dirty="0" smtClean="0"/>
              <a:t> </a:t>
            </a:r>
            <a:r>
              <a:rPr lang="hu-HU" sz="2400" b="1" i="1" dirty="0" err="1" smtClean="0"/>
              <a:t>parliament</a:t>
            </a:r>
            <a:r>
              <a:rPr lang="hu-HU" sz="2400" b="1" i="1" dirty="0" smtClean="0"/>
              <a:t> and </a:t>
            </a:r>
            <a:r>
              <a:rPr lang="hu-HU" sz="2400" b="1" i="1" dirty="0" err="1" smtClean="0"/>
              <a:t>selective</a:t>
            </a:r>
            <a:r>
              <a:rPr lang="hu-HU" sz="2400" b="1" i="1" dirty="0" smtClean="0"/>
              <a:t> </a:t>
            </a:r>
            <a:r>
              <a:rPr lang="hu-HU" sz="2400" b="1" i="1" dirty="0" err="1" smtClean="0"/>
              <a:t>law-enforcement</a:t>
            </a:r>
            <a:r>
              <a:rPr lang="hu-HU" sz="2400" b="1" i="1" dirty="0" smtClean="0"/>
              <a:t>.</a:t>
            </a:r>
            <a:endParaRPr lang="hu-HU" sz="2800" b="1"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zövegdoboz 5"/>
          <p:cNvSpPr txBox="1"/>
          <p:nvPr/>
        </p:nvSpPr>
        <p:spPr>
          <a:xfrm>
            <a:off x="251520" y="339501"/>
            <a:ext cx="8577336" cy="3970318"/>
          </a:xfrm>
          <a:prstGeom prst="rect">
            <a:avLst/>
          </a:prstGeom>
          <a:noFill/>
        </p:spPr>
        <p:txBody>
          <a:bodyPr wrap="square" rtlCol="0">
            <a:spAutoFit/>
          </a:bodyPr>
          <a:lstStyle/>
          <a:p>
            <a:pPr marL="457200" indent="-457200" algn="ctr"/>
            <a:r>
              <a:rPr lang="en-US" sz="2800" b="1" dirty="0" smtClean="0"/>
              <a:t>The distinctiveness of the Mafia state as a subtype of autocracy</a:t>
            </a:r>
            <a:r>
              <a:rPr lang="hu-HU" sz="2800" b="1" dirty="0" smtClean="0"/>
              <a:t>:</a:t>
            </a:r>
          </a:p>
          <a:p>
            <a:pPr marL="457200" indent="-457200"/>
            <a:endParaRPr lang="hu-HU" sz="2800" dirty="0" smtClean="0"/>
          </a:p>
          <a:p>
            <a:pPr marL="457200" indent="-457200"/>
            <a:r>
              <a:rPr lang="hu-HU" sz="2400" b="1" dirty="0" smtClean="0"/>
              <a:t>11.) The </a:t>
            </a:r>
            <a:r>
              <a:rPr lang="hu-HU" sz="2400" b="1" dirty="0" err="1" smtClean="0"/>
              <a:t>Mafia</a:t>
            </a:r>
            <a:r>
              <a:rPr lang="hu-HU" sz="2400" b="1" dirty="0" smtClean="0"/>
              <a:t> </a:t>
            </a:r>
            <a:r>
              <a:rPr lang="hu-HU" sz="2400" b="1" dirty="0" err="1" smtClean="0"/>
              <a:t>state</a:t>
            </a:r>
            <a:r>
              <a:rPr lang="hu-HU" sz="2400" b="1" dirty="0" smtClean="0"/>
              <a:t> is </a:t>
            </a:r>
            <a:r>
              <a:rPr lang="hu-HU" sz="2400" b="1" i="1" dirty="0" err="1" smtClean="0"/>
              <a:t>not</a:t>
            </a:r>
            <a:r>
              <a:rPr lang="hu-HU" sz="2400" b="1" i="1" dirty="0" smtClean="0"/>
              <a:t> </a:t>
            </a:r>
            <a:r>
              <a:rPr lang="hu-HU" sz="2400" b="1" i="1" dirty="0" err="1" smtClean="0"/>
              <a:t>ideology</a:t>
            </a:r>
            <a:r>
              <a:rPr lang="hu-HU" sz="2400" b="1" i="1" dirty="0" smtClean="0"/>
              <a:t> </a:t>
            </a:r>
            <a:r>
              <a:rPr lang="hu-HU" sz="2400" b="1" i="1" dirty="0" err="1" smtClean="0"/>
              <a:t>driven</a:t>
            </a:r>
            <a:r>
              <a:rPr lang="hu-HU" sz="2400" b="1" dirty="0" smtClean="0"/>
              <a:t>, </a:t>
            </a:r>
            <a:r>
              <a:rPr lang="hu-HU" sz="2400" b="1" dirty="0" err="1" smtClean="0"/>
              <a:t>but</a:t>
            </a:r>
            <a:r>
              <a:rPr lang="hu-HU" sz="2400" b="1" dirty="0" smtClean="0"/>
              <a:t> </a:t>
            </a:r>
            <a:r>
              <a:rPr lang="hu-HU" sz="2400" b="1" i="1" dirty="0" err="1" smtClean="0"/>
              <a:t>ideology</a:t>
            </a:r>
            <a:r>
              <a:rPr lang="hu-HU" sz="2400" b="1" i="1" dirty="0" smtClean="0"/>
              <a:t> </a:t>
            </a:r>
            <a:r>
              <a:rPr lang="hu-HU" sz="2400" b="1" i="1" dirty="0" err="1" smtClean="0"/>
              <a:t>applying</a:t>
            </a:r>
            <a:r>
              <a:rPr lang="hu-HU" sz="2400" b="1" dirty="0" smtClean="0"/>
              <a:t>.</a:t>
            </a:r>
            <a:endParaRPr lang="en-US" sz="2400" b="1" dirty="0" smtClean="0"/>
          </a:p>
          <a:p>
            <a:pPr marL="457200" indent="-457200"/>
            <a:endParaRPr lang="hu-HU" sz="2400" dirty="0" smtClean="0"/>
          </a:p>
          <a:p>
            <a:pPr marL="457200" indent="-457200"/>
            <a:r>
              <a:rPr lang="hu-HU" sz="2400" b="1" dirty="0" smtClean="0"/>
              <a:t>12.) </a:t>
            </a:r>
            <a:r>
              <a:rPr lang="en-US" sz="2400" b="1" dirty="0" smtClean="0"/>
              <a:t>The Mafia </a:t>
            </a:r>
            <a:r>
              <a:rPr lang="hu-HU" sz="2400" b="1" dirty="0" smtClean="0"/>
              <a:t>s</a:t>
            </a:r>
            <a:r>
              <a:rPr lang="en-US" sz="2400" b="1" dirty="0" err="1" smtClean="0"/>
              <a:t>tate</a:t>
            </a:r>
            <a:r>
              <a:rPr lang="en-US" sz="2400" b="1" dirty="0" smtClean="0"/>
              <a:t> is compelled to </a:t>
            </a:r>
            <a:r>
              <a:rPr lang="en-US" sz="2400" b="1" i="1" dirty="0" smtClean="0"/>
              <a:t>bridge the gap between the sociological nature and legitimacy of autocratic rule with</a:t>
            </a:r>
            <a:r>
              <a:rPr lang="hu-HU" sz="2400" b="1" i="1" dirty="0" smtClean="0"/>
              <a:t> </a:t>
            </a:r>
            <a:r>
              <a:rPr lang="hu-HU" sz="2400" b="1" i="1" dirty="0" err="1" smtClean="0"/>
              <a:t>quasi-</a:t>
            </a:r>
            <a:r>
              <a:rPr lang="en-US" sz="2400" b="1" i="1" dirty="0" smtClean="0"/>
              <a:t>democratic procedures</a:t>
            </a:r>
            <a:r>
              <a:rPr lang="en-US" sz="2400" b="1" dirty="0" smtClean="0"/>
              <a:t> by restricting civil rights and electoral democracy. It is neither a liberal democracy, nor a dictatorship based purely on coercion.</a:t>
            </a:r>
            <a:endParaRPr lang="hu-HU" sz="2400" b="1"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67544" y="130324"/>
            <a:ext cx="8208912" cy="857250"/>
          </a:xfrm>
        </p:spPr>
        <p:txBody>
          <a:bodyPr>
            <a:normAutofit/>
          </a:bodyPr>
          <a:lstStyle/>
          <a:p>
            <a:r>
              <a:rPr lang="en-US" sz="3400" b="1" dirty="0" smtClean="0"/>
              <a:t>Illusions debunked by stubborn structures</a:t>
            </a:r>
            <a:endParaRPr lang="hu-HU" sz="3400" dirty="0"/>
          </a:p>
        </p:txBody>
      </p:sp>
      <p:sp>
        <p:nvSpPr>
          <p:cNvPr id="5" name="Téglalap 4"/>
          <p:cNvSpPr/>
          <p:nvPr/>
        </p:nvSpPr>
        <p:spPr>
          <a:xfrm>
            <a:off x="107504" y="915566"/>
            <a:ext cx="8928484" cy="4093428"/>
          </a:xfrm>
          <a:prstGeom prst="rect">
            <a:avLst/>
          </a:prstGeom>
        </p:spPr>
        <p:txBody>
          <a:bodyPr wrap="square">
            <a:spAutoFit/>
          </a:bodyPr>
          <a:lstStyle/>
          <a:p>
            <a:r>
              <a:rPr lang="en-US" sz="2000" b="1" dirty="0" smtClean="0"/>
              <a:t>Illusions: </a:t>
            </a:r>
          </a:p>
          <a:p>
            <a:pPr marL="457200" indent="-457200">
              <a:buFont typeface="Wingdings" panose="05000000000000000000" pitchFamily="2" charset="2"/>
              <a:buChar char="Ø"/>
            </a:pPr>
            <a:r>
              <a:rPr lang="en-US" sz="2000" b="1" dirty="0" smtClean="0"/>
              <a:t>of linear progress towards liberal democracies after the change of the political regimes in 1989-1990;</a:t>
            </a:r>
          </a:p>
          <a:p>
            <a:pPr marL="457200" indent="-457200">
              <a:buFont typeface="Wingdings" panose="05000000000000000000" pitchFamily="2" charset="2"/>
              <a:buChar char="Ø"/>
            </a:pPr>
            <a:r>
              <a:rPr lang="en-US" sz="2000" b="1" dirty="0" smtClean="0"/>
              <a:t>that any regime can be built on any kind of ruins of communist dictatorships.</a:t>
            </a:r>
          </a:p>
          <a:p>
            <a:pPr algn="ctr"/>
            <a:endParaRPr lang="en-US" sz="2000" b="1" dirty="0"/>
          </a:p>
          <a:p>
            <a:r>
              <a:rPr lang="en-US" sz="2000" b="1" dirty="0" smtClean="0"/>
              <a:t>Stubborn structures:</a:t>
            </a:r>
          </a:p>
          <a:p>
            <a:pPr marL="457200" indent="-457200">
              <a:buFont typeface="Wingdings" panose="05000000000000000000" pitchFamily="2" charset="2"/>
              <a:buChar char="Ø"/>
            </a:pPr>
            <a:r>
              <a:rPr lang="en-US" sz="2000" b="1" dirty="0" smtClean="0"/>
              <a:t>the lack of proper separation of the three spheres of social action (political, market, communal) (Claus </a:t>
            </a:r>
            <a:r>
              <a:rPr lang="en-US" sz="2000" b="1" dirty="0" err="1" smtClean="0"/>
              <a:t>Offe</a:t>
            </a:r>
            <a:r>
              <a:rPr lang="en-US" sz="2000" b="1" dirty="0" smtClean="0"/>
              <a:t>);</a:t>
            </a:r>
          </a:p>
          <a:p>
            <a:pPr marL="457200" indent="-457200">
              <a:buFont typeface="Wingdings" panose="05000000000000000000" pitchFamily="2" charset="2"/>
              <a:buChar char="Ø"/>
            </a:pPr>
            <a:r>
              <a:rPr lang="en-US" sz="2000" b="1" dirty="0" smtClean="0"/>
              <a:t>collusion of </a:t>
            </a:r>
            <a:r>
              <a:rPr lang="en-US" sz="2000" b="1" dirty="0" err="1" smtClean="0"/>
              <a:t>power&amp;ownership</a:t>
            </a:r>
            <a:r>
              <a:rPr lang="en-US" sz="2000" b="1" dirty="0" smtClean="0"/>
              <a:t> (Andrey </a:t>
            </a:r>
            <a:r>
              <a:rPr lang="en-US" sz="2000" b="1" dirty="0" err="1" smtClean="0"/>
              <a:t>Ryabov</a:t>
            </a:r>
            <a:r>
              <a:rPr lang="en-US" sz="2000" b="1" dirty="0" smtClean="0"/>
              <a:t>);</a:t>
            </a:r>
          </a:p>
          <a:p>
            <a:pPr marL="457200" indent="-457200">
              <a:buFont typeface="Wingdings" panose="05000000000000000000" pitchFamily="2" charset="2"/>
              <a:buChar char="Ø"/>
            </a:pPr>
            <a:r>
              <a:rPr lang="en-US" sz="2000" b="1" i="1" dirty="0" err="1" smtClean="0"/>
              <a:t>patrimonialization</a:t>
            </a:r>
            <a:r>
              <a:rPr lang="en-US" sz="2000" b="1" dirty="0" smtClean="0"/>
              <a:t>: private appropriation of the public authority (Max Weber, </a:t>
            </a:r>
            <a:r>
              <a:rPr lang="en-US" sz="2000" b="1" dirty="0" err="1" smtClean="0"/>
              <a:t>Oleksandr</a:t>
            </a:r>
            <a:r>
              <a:rPr lang="en-US" sz="2000" b="1" dirty="0" smtClean="0"/>
              <a:t> </a:t>
            </a:r>
            <a:r>
              <a:rPr lang="en-US" sz="2000" b="1" dirty="0" err="1" smtClean="0"/>
              <a:t>Fisun</a:t>
            </a:r>
            <a:r>
              <a:rPr lang="en-US" sz="2000" b="1" dirty="0" smtClean="0"/>
              <a:t>);</a:t>
            </a:r>
          </a:p>
          <a:p>
            <a:pPr marL="457200" indent="-457200">
              <a:buFont typeface="Wingdings" panose="05000000000000000000" pitchFamily="2" charset="2"/>
              <a:buChar char="Ø"/>
            </a:pPr>
            <a:r>
              <a:rPr lang="en-US" sz="2000" b="1" dirty="0" smtClean="0"/>
              <a:t>patron-client relations (Henry Hale);</a:t>
            </a:r>
          </a:p>
          <a:p>
            <a:pPr marL="457200" indent="-457200">
              <a:buFont typeface="Wingdings" panose="05000000000000000000" pitchFamily="2" charset="2"/>
              <a:buChar char="Ø"/>
            </a:pPr>
            <a:r>
              <a:rPr lang="en-US" sz="2000" b="1" dirty="0" smtClean="0"/>
              <a:t>centralized and monopolized forms of corruption.</a:t>
            </a:r>
            <a:endParaRPr lang="en-US" sz="2400" b="1" dirty="0"/>
          </a:p>
        </p:txBody>
      </p:sp>
    </p:spTree>
    <p:extLst>
      <p:ext uri="{BB962C8B-B14F-4D97-AF65-F5344CB8AC3E}">
        <p14:creationId xmlns:p14="http://schemas.microsoft.com/office/powerpoint/2010/main" xmlns="" val="1573808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205978"/>
            <a:ext cx="9144000" cy="493564"/>
          </a:xfrm>
        </p:spPr>
        <p:txBody>
          <a:bodyPr>
            <a:noAutofit/>
          </a:bodyPr>
          <a:lstStyle/>
          <a:p>
            <a:r>
              <a:rPr lang="hu-HU" sz="4000" b="1" dirty="0" err="1" smtClean="0"/>
              <a:t>Hungarian</a:t>
            </a:r>
            <a:r>
              <a:rPr lang="hu-HU" sz="4000" b="1" dirty="0" smtClean="0"/>
              <a:t> </a:t>
            </a:r>
            <a:r>
              <a:rPr lang="hu-HU" sz="4000" b="1" dirty="0" err="1" smtClean="0"/>
              <a:t>Mafia</a:t>
            </a:r>
            <a:r>
              <a:rPr lang="hu-HU" sz="4000" b="1" dirty="0" smtClean="0"/>
              <a:t> </a:t>
            </a:r>
            <a:r>
              <a:rPr lang="hu-HU" sz="4000" b="1" dirty="0" err="1" smtClean="0"/>
              <a:t>State</a:t>
            </a:r>
            <a:r>
              <a:rPr lang="hu-HU" sz="4000" b="1" dirty="0" smtClean="0"/>
              <a:t> = </a:t>
            </a:r>
            <a:r>
              <a:rPr lang="hu-HU" sz="4000" b="1" dirty="0" err="1" smtClean="0"/>
              <a:t>Orbanized</a:t>
            </a:r>
            <a:r>
              <a:rPr lang="hu-HU" sz="4000" b="1" dirty="0" smtClean="0"/>
              <a:t> </a:t>
            </a:r>
            <a:r>
              <a:rPr lang="hu-HU" sz="4000" b="1" dirty="0" err="1" smtClean="0"/>
              <a:t>crime</a:t>
            </a:r>
            <a:endParaRPr lang="hu-HU" sz="4000" b="1" dirty="0"/>
          </a:p>
        </p:txBody>
      </p:sp>
      <p:pic>
        <p:nvPicPr>
          <p:cNvPr id="4" name="Tartalom helye 3" descr="Orbanized crime.jpg"/>
          <p:cNvPicPr>
            <a:picLocks noGrp="1" noChangeAspect="1"/>
          </p:cNvPicPr>
          <p:nvPr>
            <p:ph idx="1"/>
          </p:nvPr>
        </p:nvPicPr>
        <p:blipFill>
          <a:blip r:embed="rId2" cstate="print"/>
          <a:stretch>
            <a:fillRect/>
          </a:stretch>
        </p:blipFill>
        <p:spPr>
          <a:xfrm>
            <a:off x="467544" y="843558"/>
            <a:ext cx="8208911" cy="4176464"/>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zövegdoboz 4"/>
          <p:cNvSpPr txBox="1"/>
          <p:nvPr/>
        </p:nvSpPr>
        <p:spPr>
          <a:xfrm>
            <a:off x="539552" y="1923679"/>
            <a:ext cx="8280920" cy="769441"/>
          </a:xfrm>
          <a:prstGeom prst="rect">
            <a:avLst/>
          </a:prstGeom>
          <a:noFill/>
        </p:spPr>
        <p:txBody>
          <a:bodyPr wrap="square" rtlCol="0">
            <a:spAutoFit/>
          </a:bodyPr>
          <a:lstStyle/>
          <a:p>
            <a:pPr algn="ctr"/>
            <a:r>
              <a:rPr lang="hu-HU" sz="4400" b="1" dirty="0" err="1" smtClean="0"/>
              <a:t>Thanks</a:t>
            </a:r>
            <a:r>
              <a:rPr lang="hu-HU" sz="4400" b="1" dirty="0" smtClean="0"/>
              <a:t> </a:t>
            </a:r>
            <a:r>
              <a:rPr lang="hu-HU" sz="4400" b="1" dirty="0" err="1" smtClean="0"/>
              <a:t>for</a:t>
            </a:r>
            <a:r>
              <a:rPr lang="hu-HU" sz="4400" b="1" dirty="0" smtClean="0"/>
              <a:t> </a:t>
            </a:r>
            <a:r>
              <a:rPr lang="hu-HU" sz="4400" b="1" dirty="0" err="1" smtClean="0"/>
              <a:t>your</a:t>
            </a:r>
            <a:r>
              <a:rPr lang="hu-HU" sz="4400" b="1" dirty="0" smtClean="0"/>
              <a:t> </a:t>
            </a:r>
            <a:r>
              <a:rPr lang="hu-HU" sz="4400" b="1" dirty="0" err="1" smtClean="0"/>
              <a:t>attention</a:t>
            </a:r>
            <a:r>
              <a:rPr lang="hu-HU" sz="4400" b="1" dirty="0" smtClean="0"/>
              <a:t>.</a:t>
            </a:r>
            <a:endParaRPr lang="hu-HU" sz="4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72008"/>
            <a:ext cx="8229600" cy="483518"/>
          </a:xfrm>
        </p:spPr>
        <p:txBody>
          <a:bodyPr>
            <a:normAutofit fontScale="90000"/>
          </a:bodyPr>
          <a:lstStyle/>
          <a:p>
            <a:r>
              <a:rPr lang="hu-HU" sz="3200" b="1" dirty="0" err="1" smtClean="0"/>
              <a:t>Four</a:t>
            </a:r>
            <a:r>
              <a:rPr lang="hu-HU" sz="3200" b="1" dirty="0" smtClean="0"/>
              <a:t> </a:t>
            </a:r>
            <a:r>
              <a:rPr lang="hu-HU" sz="3200" b="1" dirty="0" err="1" smtClean="0"/>
              <a:t>levels</a:t>
            </a:r>
            <a:r>
              <a:rPr lang="hu-HU" sz="3200" b="1" dirty="0" smtClean="0"/>
              <a:t> of </a:t>
            </a:r>
            <a:r>
              <a:rPr lang="hu-HU" sz="3200" b="1" dirty="0" err="1" smtClean="0"/>
              <a:t>corruption</a:t>
            </a:r>
            <a:endParaRPr lang="hu-HU" sz="3200" dirty="0"/>
          </a:p>
        </p:txBody>
      </p:sp>
      <p:sp>
        <p:nvSpPr>
          <p:cNvPr id="5" name="Téglalap 4"/>
          <p:cNvSpPr/>
          <p:nvPr/>
        </p:nvSpPr>
        <p:spPr>
          <a:xfrm>
            <a:off x="179512" y="339502"/>
            <a:ext cx="8784976" cy="4770537"/>
          </a:xfrm>
          <a:prstGeom prst="rect">
            <a:avLst/>
          </a:prstGeom>
        </p:spPr>
        <p:txBody>
          <a:bodyPr wrap="square">
            <a:spAutoFit/>
          </a:bodyPr>
          <a:lstStyle/>
          <a:p>
            <a:pPr algn="just">
              <a:buFont typeface="Wingdings" pitchFamily="2" charset="2"/>
              <a:buChar char="Ø"/>
            </a:pPr>
            <a:r>
              <a:rPr lang="hu-HU" sz="1600" b="1" dirty="0" smtClean="0">
                <a:solidFill>
                  <a:srgbClr val="FF0000"/>
                </a:solidFill>
              </a:rPr>
              <a:t>Petty </a:t>
            </a:r>
            <a:r>
              <a:rPr lang="hu-HU" sz="1600" b="1" dirty="0" err="1" smtClean="0">
                <a:solidFill>
                  <a:srgbClr val="FF0000"/>
                </a:solidFill>
              </a:rPr>
              <a:t>corruption</a:t>
            </a:r>
            <a:r>
              <a:rPr lang="hu-HU" sz="1600" dirty="0" smtClean="0"/>
              <a:t>: </a:t>
            </a:r>
            <a:r>
              <a:rPr lang="en-GB" sz="1600" dirty="0" smtClean="0"/>
              <a:t>day-to-day corruption, which is characterized by scattered, sporadic face-to-face direct corruption transactions, involving the players of economy and of public authority.</a:t>
            </a:r>
            <a:endParaRPr lang="hu-HU" sz="1600" dirty="0" smtClean="0"/>
          </a:p>
          <a:p>
            <a:pPr algn="just">
              <a:buFont typeface="Wingdings" pitchFamily="2" charset="2"/>
              <a:buChar char="Ø"/>
            </a:pPr>
            <a:r>
              <a:rPr lang="hu-HU" sz="1600" b="1" dirty="0" err="1" smtClean="0">
                <a:solidFill>
                  <a:srgbClr val="FF0000"/>
                </a:solidFill>
              </a:rPr>
              <a:t>Oligarchic</a:t>
            </a:r>
            <a:r>
              <a:rPr lang="hu-HU" sz="1600" b="1" dirty="0" smtClean="0">
                <a:solidFill>
                  <a:srgbClr val="FF0000"/>
                </a:solidFill>
              </a:rPr>
              <a:t> </a:t>
            </a:r>
            <a:r>
              <a:rPr lang="hu-HU" sz="1600" b="1" dirty="0" err="1" smtClean="0">
                <a:solidFill>
                  <a:srgbClr val="FF0000"/>
                </a:solidFill>
              </a:rPr>
              <a:t>state</a:t>
            </a:r>
            <a:r>
              <a:rPr lang="hu-HU" sz="1600" b="1" dirty="0" smtClean="0">
                <a:solidFill>
                  <a:srgbClr val="FF0000"/>
                </a:solidFill>
              </a:rPr>
              <a:t> </a:t>
            </a:r>
            <a:r>
              <a:rPr lang="hu-HU" sz="1600" b="1" dirty="0" err="1" smtClean="0">
                <a:solidFill>
                  <a:srgbClr val="FF0000"/>
                </a:solidFill>
              </a:rPr>
              <a:t>capture</a:t>
            </a:r>
            <a:r>
              <a:rPr lang="hu-HU" sz="1600" dirty="0" smtClean="0"/>
              <a:t>: </a:t>
            </a:r>
            <a:r>
              <a:rPr lang="en-GB" sz="1600" dirty="0" smtClean="0"/>
              <a:t>when corruption vertically reaches even the higher layers of governance and these are not only occasional transactions, but show the sign of regular nature. The cooperation of players becomes more complex not only on the side of corruption supply, but also on the side of corruption demand, namely that the corruption partners on the side of economy are in many cases oligarchs or criminals of the </a:t>
            </a:r>
            <a:r>
              <a:rPr lang="en-GB" sz="1600" b="1" i="1" dirty="0" smtClean="0"/>
              <a:t>organised underworld</a:t>
            </a:r>
            <a:r>
              <a:rPr lang="en-GB" sz="1600" dirty="0" smtClean="0"/>
              <a:t>.</a:t>
            </a:r>
            <a:r>
              <a:rPr lang="hu-HU" sz="1600" dirty="0" smtClean="0"/>
              <a:t> </a:t>
            </a:r>
            <a:r>
              <a:rPr lang="hu-HU" sz="1600" dirty="0" err="1" smtClean="0"/>
              <a:t>It</a:t>
            </a:r>
            <a:r>
              <a:rPr lang="hu-HU" sz="1600" dirty="0" smtClean="0"/>
              <a:t> </a:t>
            </a:r>
            <a:r>
              <a:rPr lang="en-GB" sz="1600" dirty="0" smtClean="0"/>
              <a:t>can take the form of corporate facilitated state crime or state facilitated corporate crime, depending who is the dominant or initiating actor.</a:t>
            </a:r>
            <a:endParaRPr lang="hu-HU" sz="1600" dirty="0" smtClean="0"/>
          </a:p>
          <a:p>
            <a:pPr algn="just">
              <a:buFont typeface="Wingdings" pitchFamily="2" charset="2"/>
              <a:buChar char="Ø"/>
            </a:pPr>
            <a:r>
              <a:rPr lang="hu-HU" sz="1600" b="1" dirty="0" err="1" smtClean="0">
                <a:solidFill>
                  <a:srgbClr val="FF0000"/>
                </a:solidFill>
              </a:rPr>
              <a:t>Party</a:t>
            </a:r>
            <a:r>
              <a:rPr lang="hu-HU" sz="1600" b="1" dirty="0" smtClean="0">
                <a:solidFill>
                  <a:srgbClr val="FF0000"/>
                </a:solidFill>
              </a:rPr>
              <a:t> </a:t>
            </a:r>
            <a:r>
              <a:rPr lang="hu-HU" sz="1600" b="1" dirty="0" err="1" smtClean="0">
                <a:solidFill>
                  <a:srgbClr val="FF0000"/>
                </a:solidFill>
              </a:rPr>
              <a:t>state</a:t>
            </a:r>
            <a:r>
              <a:rPr lang="hu-HU" sz="1600" b="1" dirty="0" smtClean="0">
                <a:solidFill>
                  <a:srgbClr val="FF0000"/>
                </a:solidFill>
              </a:rPr>
              <a:t> </a:t>
            </a:r>
            <a:r>
              <a:rPr lang="hu-HU" sz="1600" b="1" dirty="0" err="1" smtClean="0">
                <a:solidFill>
                  <a:srgbClr val="FF0000"/>
                </a:solidFill>
              </a:rPr>
              <a:t>capture</a:t>
            </a:r>
            <a:r>
              <a:rPr lang="hu-HU" sz="1600" b="1" dirty="0" smtClean="0"/>
              <a:t>: </a:t>
            </a:r>
            <a:r>
              <a:rPr lang="en-US" sz="1600" dirty="0"/>
              <a:t>when the establishment of regular corruption channels is initiated not by oligarchs or the organized underworld but by </a:t>
            </a:r>
            <a:r>
              <a:rPr lang="hu-HU" sz="1600" dirty="0" err="1" smtClean="0"/>
              <a:t>party</a:t>
            </a:r>
            <a:r>
              <a:rPr lang="hu-HU" sz="1600" dirty="0" smtClean="0"/>
              <a:t> </a:t>
            </a:r>
            <a:r>
              <a:rPr lang="hu-HU" sz="1600" dirty="0" err="1" smtClean="0"/>
              <a:t>politicians</a:t>
            </a:r>
            <a:r>
              <a:rPr lang="en-US" sz="1600" dirty="0" smtClean="0"/>
              <a:t>. </a:t>
            </a:r>
            <a:r>
              <a:rPr lang="en-US" sz="1600" dirty="0"/>
              <a:t>Thus it is a form of top-down, rather than bottom-up, state capture. It </a:t>
            </a:r>
            <a:r>
              <a:rPr lang="hu-HU" sz="1600" dirty="0" smtClean="0"/>
              <a:t>is</a:t>
            </a:r>
            <a:r>
              <a:rPr lang="en-US" sz="1600" dirty="0" smtClean="0"/>
              <a:t> </a:t>
            </a:r>
            <a:r>
              <a:rPr lang="hu-HU" sz="1600" dirty="0" err="1" smtClean="0"/>
              <a:t>definitely</a:t>
            </a:r>
            <a:r>
              <a:rPr lang="hu-HU" sz="1600" dirty="0" smtClean="0"/>
              <a:t> </a:t>
            </a:r>
            <a:r>
              <a:rPr lang="en-US" sz="1600" dirty="0" smtClean="0"/>
              <a:t>partial</a:t>
            </a:r>
            <a:r>
              <a:rPr lang="hu-HU" sz="1600" dirty="0" smtClean="0"/>
              <a:t>, </a:t>
            </a:r>
            <a:r>
              <a:rPr lang="en-US" sz="1600" dirty="0" smtClean="0"/>
              <a:t>for </a:t>
            </a:r>
            <a:r>
              <a:rPr lang="en-US" sz="1600" dirty="0"/>
              <a:t>it is done by </a:t>
            </a:r>
            <a:r>
              <a:rPr lang="en-US" sz="1600" dirty="0" smtClean="0"/>
              <a:t>some </a:t>
            </a:r>
            <a:r>
              <a:rPr lang="en-US" sz="1600" dirty="0"/>
              <a:t>politicians and over </a:t>
            </a:r>
            <a:r>
              <a:rPr lang="en-US" sz="1600" dirty="0" smtClean="0"/>
              <a:t>a </a:t>
            </a:r>
            <a:r>
              <a:rPr lang="en-US" sz="1600" dirty="0"/>
              <a:t>particular </a:t>
            </a:r>
            <a:r>
              <a:rPr lang="en-US" sz="1600" dirty="0" smtClean="0"/>
              <a:t>area</a:t>
            </a:r>
            <a:r>
              <a:rPr lang="hu-HU" sz="1600" dirty="0" smtClean="0"/>
              <a:t> (</a:t>
            </a:r>
            <a:r>
              <a:rPr lang="en-US" sz="1600" dirty="0" smtClean="0"/>
              <a:t>e.g</a:t>
            </a:r>
            <a:r>
              <a:rPr lang="en-US" sz="1600" dirty="0"/>
              <a:t>. a mayor </a:t>
            </a:r>
            <a:r>
              <a:rPr lang="en-US" sz="1600" dirty="0" smtClean="0"/>
              <a:t>over a </a:t>
            </a:r>
            <a:r>
              <a:rPr lang="en-US" sz="1600" dirty="0"/>
              <a:t>city </a:t>
            </a:r>
            <a:r>
              <a:rPr lang="en-US" sz="1600" dirty="0" smtClean="0"/>
              <a:t>or </a:t>
            </a:r>
            <a:r>
              <a:rPr lang="en-US" sz="1600" dirty="0"/>
              <a:t>a chief bureaucrat </a:t>
            </a:r>
            <a:r>
              <a:rPr lang="en-US" sz="1600" dirty="0" smtClean="0"/>
              <a:t>over the </a:t>
            </a:r>
            <a:r>
              <a:rPr lang="en-US" sz="1600" dirty="0"/>
              <a:t>hierarchy below </a:t>
            </a:r>
            <a:r>
              <a:rPr lang="en-US" sz="1600" dirty="0" smtClean="0"/>
              <a:t>him</a:t>
            </a:r>
            <a:r>
              <a:rPr lang="hu-HU" sz="1600" dirty="0" smtClean="0"/>
              <a:t>). </a:t>
            </a:r>
            <a:r>
              <a:rPr lang="hu-HU" sz="1600" dirty="0" err="1" smtClean="0"/>
              <a:t>When</a:t>
            </a:r>
            <a:r>
              <a:rPr lang="hu-HU" sz="1600" dirty="0" smtClean="0"/>
              <a:t> </a:t>
            </a:r>
            <a:r>
              <a:rPr lang="hu-HU" sz="1600" dirty="0" err="1" smtClean="0"/>
              <a:t>any</a:t>
            </a:r>
            <a:r>
              <a:rPr lang="hu-HU" sz="1600" dirty="0" smtClean="0"/>
              <a:t> of </a:t>
            </a:r>
            <a:r>
              <a:rPr lang="hu-HU" sz="1600" dirty="0" err="1" smtClean="0"/>
              <a:t>the</a:t>
            </a:r>
            <a:r>
              <a:rPr lang="hu-HU" sz="1600" dirty="0" smtClean="0"/>
              <a:t> </a:t>
            </a:r>
            <a:r>
              <a:rPr lang="hu-HU" sz="1600" dirty="0" err="1" smtClean="0"/>
              <a:t>politics-backed</a:t>
            </a:r>
            <a:r>
              <a:rPr lang="hu-HU" sz="1600" dirty="0" smtClean="0"/>
              <a:t> </a:t>
            </a:r>
            <a:r>
              <a:rPr lang="hu-HU" sz="1600" dirty="0" err="1" smtClean="0"/>
              <a:t>patronal</a:t>
            </a:r>
            <a:r>
              <a:rPr lang="hu-HU" sz="1600" dirty="0" smtClean="0"/>
              <a:t> </a:t>
            </a:r>
            <a:r>
              <a:rPr lang="hu-HU" sz="1600" dirty="0" err="1" smtClean="0"/>
              <a:t>networks</a:t>
            </a:r>
            <a:r>
              <a:rPr lang="hu-HU" sz="1600" dirty="0" smtClean="0"/>
              <a:t> </a:t>
            </a:r>
            <a:r>
              <a:rPr lang="hu-HU" sz="1600" dirty="0" err="1" smtClean="0"/>
              <a:t>get</a:t>
            </a:r>
            <a:r>
              <a:rPr lang="hu-HU" sz="1600" dirty="0" smtClean="0"/>
              <a:t> </a:t>
            </a:r>
            <a:r>
              <a:rPr lang="hu-HU" sz="1600" dirty="0" err="1" smtClean="0"/>
              <a:t>into</a:t>
            </a:r>
            <a:r>
              <a:rPr lang="hu-HU" sz="1600" dirty="0" smtClean="0"/>
              <a:t> a </a:t>
            </a:r>
            <a:r>
              <a:rPr lang="hu-HU" sz="1600" dirty="0" err="1" smtClean="0"/>
              <a:t>monopolistic</a:t>
            </a:r>
            <a:r>
              <a:rPr lang="hu-HU" sz="1600" dirty="0" smtClean="0"/>
              <a:t> </a:t>
            </a:r>
            <a:r>
              <a:rPr lang="hu-HU" sz="1600" dirty="0" err="1" smtClean="0"/>
              <a:t>position</a:t>
            </a:r>
            <a:r>
              <a:rPr lang="hu-HU" sz="1600" dirty="0" smtClean="0"/>
              <a:t>, </a:t>
            </a:r>
            <a:r>
              <a:rPr lang="hu-HU" sz="1600" dirty="0" err="1" smtClean="0"/>
              <a:t>it</a:t>
            </a:r>
            <a:r>
              <a:rPr lang="hu-HU" sz="1600" dirty="0" smtClean="0"/>
              <a:t> </a:t>
            </a:r>
            <a:r>
              <a:rPr lang="hu-HU" sz="1600" dirty="0" err="1" smtClean="0"/>
              <a:t>regularly</a:t>
            </a:r>
            <a:r>
              <a:rPr lang="hu-HU" sz="1600" dirty="0" smtClean="0"/>
              <a:t> </a:t>
            </a:r>
            <a:r>
              <a:rPr lang="hu-HU" sz="1600" dirty="0" err="1" smtClean="0"/>
              <a:t>evolves</a:t>
            </a:r>
            <a:r>
              <a:rPr lang="hu-HU" sz="1600" dirty="0" smtClean="0"/>
              <a:t> </a:t>
            </a:r>
            <a:r>
              <a:rPr lang="hu-HU" sz="1600" dirty="0" err="1" smtClean="0"/>
              <a:t>into</a:t>
            </a:r>
            <a:r>
              <a:rPr lang="hu-HU" sz="1600" dirty="0" smtClean="0"/>
              <a:t> </a:t>
            </a:r>
            <a:r>
              <a:rPr lang="hu-HU" sz="1600" dirty="0" err="1" smtClean="0"/>
              <a:t>a</a:t>
            </a:r>
            <a:r>
              <a:rPr lang="hu-HU" sz="1600" dirty="0" smtClean="0"/>
              <a:t> </a:t>
            </a:r>
            <a:r>
              <a:rPr lang="hu-HU" sz="1600" dirty="0" err="1" smtClean="0"/>
              <a:t>criminal</a:t>
            </a:r>
            <a:r>
              <a:rPr lang="hu-HU" sz="1600" dirty="0" smtClean="0"/>
              <a:t> </a:t>
            </a:r>
            <a:r>
              <a:rPr lang="hu-HU" sz="1600" dirty="0" err="1" smtClean="0"/>
              <a:t>state</a:t>
            </a:r>
            <a:r>
              <a:rPr lang="hu-HU" sz="1600" dirty="0" smtClean="0"/>
              <a:t>.</a:t>
            </a:r>
          </a:p>
          <a:p>
            <a:pPr algn="just">
              <a:buFont typeface="Wingdings" pitchFamily="2" charset="2"/>
              <a:buChar char="Ø"/>
            </a:pPr>
            <a:r>
              <a:rPr lang="hu-HU" sz="1600" b="1" dirty="0" smtClean="0">
                <a:solidFill>
                  <a:srgbClr val="FF0000"/>
                </a:solidFill>
              </a:rPr>
              <a:t>C</a:t>
            </a:r>
            <a:r>
              <a:rPr lang="en-GB" sz="1600" b="1" dirty="0" err="1" smtClean="0">
                <a:solidFill>
                  <a:srgbClr val="FF0000"/>
                </a:solidFill>
              </a:rPr>
              <a:t>riminal</a:t>
            </a:r>
            <a:r>
              <a:rPr lang="en-GB" sz="1600" b="1" dirty="0" smtClean="0">
                <a:solidFill>
                  <a:srgbClr val="FF0000"/>
                </a:solidFill>
              </a:rPr>
              <a:t> state</a:t>
            </a:r>
            <a:r>
              <a:rPr lang="hu-HU" sz="1600" dirty="0" smtClean="0"/>
              <a:t>: </a:t>
            </a:r>
            <a:r>
              <a:rPr lang="hu-HU" sz="1600" dirty="0" err="1" smtClean="0"/>
              <a:t>when</a:t>
            </a:r>
            <a:r>
              <a:rPr lang="hu-HU" sz="1600" dirty="0" smtClean="0"/>
              <a:t> </a:t>
            </a:r>
            <a:r>
              <a:rPr lang="hu-HU" sz="1600" dirty="0" err="1" smtClean="0"/>
              <a:t>it</a:t>
            </a:r>
            <a:r>
              <a:rPr lang="hu-HU" sz="1600" dirty="0" smtClean="0"/>
              <a:t> </a:t>
            </a:r>
            <a:r>
              <a:rPr lang="en-GB" sz="1600" dirty="0" smtClean="0"/>
              <a:t>is not any more the oligarchs or the organized underworld capturing the state, but a political enterprise, the </a:t>
            </a:r>
            <a:r>
              <a:rPr lang="en-GB" sz="1600" b="1" i="1" dirty="0" smtClean="0"/>
              <a:t>organized </a:t>
            </a:r>
            <a:r>
              <a:rPr lang="en-GB" sz="1600" b="1" i="1" dirty="0" err="1" smtClean="0"/>
              <a:t>upperworld</a:t>
            </a:r>
            <a:r>
              <a:rPr lang="en-GB" sz="1600" b="1" i="1" dirty="0" smtClean="0"/>
              <a:t> </a:t>
            </a:r>
            <a:r>
              <a:rPr lang="en-GB" sz="1600" dirty="0" smtClean="0"/>
              <a:t>captures the economy, including the oligarchs themselves. </a:t>
            </a:r>
            <a:r>
              <a:rPr lang="hu-HU" sz="1600" dirty="0" err="1" smtClean="0"/>
              <a:t>When</a:t>
            </a:r>
            <a:r>
              <a:rPr lang="hu-HU" sz="1600" dirty="0" smtClean="0"/>
              <a:t> </a:t>
            </a:r>
            <a:r>
              <a:rPr lang="en-GB" sz="1600" dirty="0" smtClean="0"/>
              <a:t>the state itself operate</a:t>
            </a:r>
            <a:r>
              <a:rPr lang="hu-HU" sz="1600" dirty="0" smtClean="0"/>
              <a:t>s</a:t>
            </a:r>
            <a:r>
              <a:rPr lang="en-GB" sz="1600" dirty="0" smtClean="0"/>
              <a:t> in concert as a criminal organization</a:t>
            </a:r>
            <a:r>
              <a:rPr lang="hu-HU" sz="1600" dirty="0" smtClean="0"/>
              <a:t>, </a:t>
            </a:r>
            <a:r>
              <a:rPr lang="hu-HU" sz="1600" dirty="0" err="1" smtClean="0"/>
              <a:t>we</a:t>
            </a:r>
            <a:r>
              <a:rPr lang="hu-HU" sz="1600" dirty="0" smtClean="0"/>
              <a:t> </a:t>
            </a:r>
            <a:r>
              <a:rPr lang="hu-HU" sz="1600" dirty="0" err="1" smtClean="0"/>
              <a:t>can</a:t>
            </a:r>
            <a:r>
              <a:rPr lang="hu-HU" sz="1600" dirty="0" smtClean="0"/>
              <a:t> </a:t>
            </a:r>
            <a:r>
              <a:rPr lang="hu-HU" sz="1600" dirty="0" err="1" smtClean="0"/>
              <a:t>speak</a:t>
            </a:r>
            <a:r>
              <a:rPr lang="hu-HU" sz="1600" dirty="0" smtClean="0"/>
              <a:t> </a:t>
            </a:r>
            <a:r>
              <a:rPr lang="hu-HU" sz="1600" dirty="0" err="1" smtClean="0"/>
              <a:t>about</a:t>
            </a:r>
            <a:r>
              <a:rPr lang="hu-HU" sz="1600" dirty="0" smtClean="0"/>
              <a:t> </a:t>
            </a:r>
            <a:r>
              <a:rPr lang="hu-HU" sz="1600" b="1" i="1" dirty="0" err="1" smtClean="0"/>
              <a:t>mafia</a:t>
            </a:r>
            <a:r>
              <a:rPr lang="hu-HU" sz="1600" b="1" i="1" dirty="0" smtClean="0"/>
              <a:t> </a:t>
            </a:r>
            <a:r>
              <a:rPr lang="hu-HU" sz="1600" b="1" i="1" dirty="0" err="1" smtClean="0"/>
              <a:t>state</a:t>
            </a:r>
            <a:r>
              <a:rPr lang="hu-HU" sz="1600" b="1" i="1" dirty="0" smtClean="0"/>
              <a:t>, </a:t>
            </a:r>
            <a:r>
              <a:rPr lang="hu-HU" sz="1600" b="1" i="1" dirty="0" err="1" smtClean="0"/>
              <a:t>the</a:t>
            </a:r>
            <a:r>
              <a:rPr lang="hu-HU" sz="1600" b="1" i="1" dirty="0" smtClean="0"/>
              <a:t> </a:t>
            </a:r>
            <a:r>
              <a:rPr lang="hu-HU" sz="1600" b="1" i="1" dirty="0" err="1" smtClean="0"/>
              <a:t>privatized</a:t>
            </a:r>
            <a:r>
              <a:rPr lang="hu-HU" sz="1600" b="1" i="1" dirty="0" smtClean="0"/>
              <a:t> </a:t>
            </a:r>
            <a:r>
              <a:rPr lang="hu-HU" sz="1600" b="1" i="1" dirty="0" err="1" smtClean="0"/>
              <a:t>form</a:t>
            </a:r>
            <a:r>
              <a:rPr lang="hu-HU" sz="1600" b="1" i="1" dirty="0" smtClean="0"/>
              <a:t> of a </a:t>
            </a:r>
            <a:r>
              <a:rPr lang="hu-HU" sz="1600" b="1" i="1" dirty="0" err="1" smtClean="0"/>
              <a:t>parasite</a:t>
            </a:r>
            <a:r>
              <a:rPr lang="hu-HU" sz="1600" b="1" i="1" dirty="0" smtClean="0"/>
              <a:t> </a:t>
            </a:r>
            <a:r>
              <a:rPr lang="hu-HU" sz="1600" b="1" i="1" dirty="0" err="1" smtClean="0"/>
              <a:t>state</a:t>
            </a:r>
            <a:r>
              <a:rPr lang="hu-HU" sz="1600" dirty="0" smtClean="0"/>
              <a:t> </a:t>
            </a:r>
            <a:r>
              <a:rPr lang="hu-HU" sz="1600" dirty="0" err="1" smtClean="0"/>
              <a:t>which</a:t>
            </a:r>
            <a:r>
              <a:rPr lang="hu-HU" sz="1600" dirty="0" smtClean="0"/>
              <a:t> is </a:t>
            </a:r>
            <a:r>
              <a:rPr lang="hu-HU" sz="1600" dirty="0" err="1" smtClean="0"/>
              <a:t>the</a:t>
            </a:r>
            <a:r>
              <a:rPr lang="hu-HU" sz="1600" dirty="0" smtClean="0"/>
              <a:t> </a:t>
            </a:r>
            <a:r>
              <a:rPr lang="hu-HU" sz="1600" dirty="0" err="1" smtClean="0"/>
              <a:t>engine</a:t>
            </a:r>
            <a:r>
              <a:rPr lang="hu-HU" sz="1600" dirty="0" smtClean="0"/>
              <a:t> of </a:t>
            </a:r>
            <a:r>
              <a:rPr lang="hu-HU" sz="1600" b="1" i="1" dirty="0" err="1" smtClean="0"/>
              <a:t>relational</a:t>
            </a:r>
            <a:r>
              <a:rPr lang="hu-HU" sz="1600" b="1" i="1" dirty="0" smtClean="0"/>
              <a:t> market </a:t>
            </a:r>
            <a:r>
              <a:rPr lang="hu-HU" sz="1600" b="1" i="1" dirty="0" err="1" smtClean="0"/>
              <a:t>redistribution</a:t>
            </a:r>
            <a:r>
              <a:rPr lang="hu-HU" sz="1600" dirty="0" smtClean="0"/>
              <a:t>.</a:t>
            </a:r>
            <a:endParaRPr lang="hu-HU"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zövegdoboz 4"/>
          <p:cNvSpPr txBox="1"/>
          <p:nvPr/>
        </p:nvSpPr>
        <p:spPr>
          <a:xfrm>
            <a:off x="827584" y="519530"/>
            <a:ext cx="7704856" cy="4154984"/>
          </a:xfrm>
          <a:prstGeom prst="rect">
            <a:avLst/>
          </a:prstGeom>
          <a:noFill/>
        </p:spPr>
        <p:txBody>
          <a:bodyPr wrap="square" rtlCol="0">
            <a:spAutoFit/>
          </a:bodyPr>
          <a:lstStyle/>
          <a:p>
            <a:r>
              <a:rPr lang="hu-HU" sz="2400" b="1" i="1" dirty="0" smtClean="0">
                <a:solidFill>
                  <a:srgbClr val="FF0000"/>
                </a:solidFill>
              </a:rPr>
              <a:t>Classic </a:t>
            </a:r>
            <a:r>
              <a:rPr lang="hu-HU" sz="2400" b="1" i="1" dirty="0" err="1" smtClean="0">
                <a:solidFill>
                  <a:srgbClr val="FF0000"/>
                </a:solidFill>
              </a:rPr>
              <a:t>Mafia</a:t>
            </a:r>
            <a:r>
              <a:rPr lang="hu-HU" sz="2000" b="1" dirty="0" smtClean="0"/>
              <a:t>: </a:t>
            </a:r>
            <a:r>
              <a:rPr lang="hu-HU" sz="2000" b="1" dirty="0" err="1" smtClean="0"/>
              <a:t>the</a:t>
            </a:r>
            <a:r>
              <a:rPr lang="hu-HU" sz="2000" b="1" dirty="0" smtClean="0"/>
              <a:t> </a:t>
            </a:r>
            <a:r>
              <a:rPr lang="hu-HU" sz="2000" b="1" i="1" dirty="0" err="1" smtClean="0"/>
              <a:t>organised</a:t>
            </a:r>
            <a:r>
              <a:rPr lang="hu-HU" sz="2000" b="1" i="1" dirty="0" smtClean="0"/>
              <a:t> </a:t>
            </a:r>
            <a:r>
              <a:rPr lang="hu-HU" sz="2000" b="1" i="1" dirty="0" err="1" smtClean="0"/>
              <a:t>criminal</a:t>
            </a:r>
            <a:r>
              <a:rPr lang="hu-HU" sz="2000" b="1" i="1" dirty="0" smtClean="0"/>
              <a:t> </a:t>
            </a:r>
            <a:r>
              <a:rPr lang="hu-HU" sz="2000" b="1" i="1" dirty="0" err="1" smtClean="0"/>
              <a:t>underworld</a:t>
            </a:r>
            <a:r>
              <a:rPr lang="hu-HU" sz="2000" b="1" i="1" dirty="0" smtClean="0"/>
              <a:t> </a:t>
            </a:r>
          </a:p>
          <a:p>
            <a:endParaRPr lang="hu-HU" sz="2000" b="1" dirty="0" smtClean="0"/>
          </a:p>
          <a:p>
            <a:r>
              <a:rPr lang="hu-HU" sz="2400" b="1" i="1" dirty="0" err="1" smtClean="0">
                <a:solidFill>
                  <a:srgbClr val="FF0000"/>
                </a:solidFill>
              </a:rPr>
              <a:t>Mafia</a:t>
            </a:r>
            <a:r>
              <a:rPr lang="hu-HU" sz="2400" b="1" i="1" dirty="0" smtClean="0">
                <a:solidFill>
                  <a:srgbClr val="FF0000"/>
                </a:solidFill>
              </a:rPr>
              <a:t> </a:t>
            </a:r>
            <a:r>
              <a:rPr lang="hu-HU" sz="2400" b="1" i="1" dirty="0" err="1" smtClean="0">
                <a:solidFill>
                  <a:srgbClr val="FF0000"/>
                </a:solidFill>
              </a:rPr>
              <a:t>state</a:t>
            </a:r>
            <a:r>
              <a:rPr lang="hu-HU" sz="2000" b="1" dirty="0" smtClean="0"/>
              <a:t>: </a:t>
            </a:r>
            <a:r>
              <a:rPr lang="hu-HU" sz="2000" b="1" dirty="0" err="1" smtClean="0"/>
              <a:t>the</a:t>
            </a:r>
            <a:r>
              <a:rPr lang="hu-HU" sz="2000" b="1" dirty="0" smtClean="0"/>
              <a:t> </a:t>
            </a:r>
            <a:r>
              <a:rPr lang="hu-HU" sz="2000" b="1" i="1" dirty="0" err="1" smtClean="0"/>
              <a:t>organised</a:t>
            </a:r>
            <a:r>
              <a:rPr lang="hu-HU" sz="2000" b="1" i="1" dirty="0" smtClean="0"/>
              <a:t> </a:t>
            </a:r>
            <a:r>
              <a:rPr lang="hu-HU" sz="2000" b="1" i="1" dirty="0" err="1" smtClean="0"/>
              <a:t>criminal</a:t>
            </a:r>
            <a:r>
              <a:rPr lang="hu-HU" sz="2000" b="1" i="1" dirty="0" smtClean="0"/>
              <a:t> </a:t>
            </a:r>
            <a:r>
              <a:rPr lang="hu-HU" sz="2000" b="1" i="1" dirty="0" err="1" smtClean="0"/>
              <a:t>upperworld</a:t>
            </a:r>
            <a:r>
              <a:rPr lang="hu-HU" sz="2000" b="1" dirty="0" smtClean="0"/>
              <a:t>, </a:t>
            </a:r>
            <a:r>
              <a:rPr lang="hu-HU" sz="2000" b="1" dirty="0" err="1" smtClean="0"/>
              <a:t>when</a:t>
            </a:r>
            <a:r>
              <a:rPr lang="hu-HU" sz="2000" b="1" dirty="0" smtClean="0"/>
              <a:t> a </a:t>
            </a:r>
            <a:r>
              <a:rPr lang="hu-HU" sz="2000" b="1" dirty="0" err="1" smtClean="0"/>
              <a:t>political</a:t>
            </a:r>
            <a:r>
              <a:rPr lang="hu-HU" sz="2000" b="1" dirty="0" smtClean="0"/>
              <a:t> </a:t>
            </a:r>
            <a:r>
              <a:rPr lang="hu-HU" sz="2000" b="1" dirty="0" err="1" smtClean="0"/>
              <a:t>enterprise</a:t>
            </a:r>
            <a:r>
              <a:rPr lang="hu-HU" sz="2000" b="1" dirty="0" smtClean="0"/>
              <a:t> </a:t>
            </a:r>
            <a:r>
              <a:rPr lang="hu-HU" sz="2000" b="1" dirty="0" err="1" smtClean="0"/>
              <a:t>becomes</a:t>
            </a:r>
            <a:r>
              <a:rPr lang="hu-HU" sz="2000" b="1" dirty="0" smtClean="0"/>
              <a:t> an </a:t>
            </a:r>
            <a:r>
              <a:rPr lang="hu-HU" sz="2000" b="1" dirty="0" err="1" smtClean="0"/>
              <a:t>economic</a:t>
            </a:r>
            <a:r>
              <a:rPr lang="hu-HU" sz="2000" b="1" dirty="0" smtClean="0"/>
              <a:t> </a:t>
            </a:r>
            <a:r>
              <a:rPr lang="hu-HU" sz="2000" b="1" dirty="0" err="1" smtClean="0"/>
              <a:t>one</a:t>
            </a:r>
            <a:r>
              <a:rPr lang="hu-HU" sz="2000" b="1" dirty="0" smtClean="0"/>
              <a:t>, </a:t>
            </a:r>
            <a:r>
              <a:rPr lang="hu-HU" sz="2000" b="1" dirty="0" err="1" smtClean="0"/>
              <a:t>the</a:t>
            </a:r>
            <a:r>
              <a:rPr lang="hu-HU" sz="2000" b="1" dirty="0" smtClean="0"/>
              <a:t> </a:t>
            </a:r>
            <a:r>
              <a:rPr lang="hu-HU" sz="2000" b="1" dirty="0" err="1" smtClean="0"/>
              <a:t>governance</a:t>
            </a:r>
            <a:r>
              <a:rPr lang="hu-HU" sz="2000" b="1" dirty="0" smtClean="0"/>
              <a:t> </a:t>
            </a:r>
            <a:r>
              <a:rPr lang="hu-HU" sz="2000" b="1" dirty="0" err="1" smtClean="0"/>
              <a:t>operates</a:t>
            </a:r>
            <a:r>
              <a:rPr lang="hu-HU" sz="2000" b="1" dirty="0" smtClean="0"/>
              <a:t> </a:t>
            </a:r>
            <a:r>
              <a:rPr lang="hu-HU" sz="2000" b="1" dirty="0" err="1" smtClean="0"/>
              <a:t>like</a:t>
            </a:r>
            <a:r>
              <a:rPr lang="hu-HU" sz="2000" b="1" dirty="0" smtClean="0"/>
              <a:t> a </a:t>
            </a:r>
            <a:r>
              <a:rPr lang="hu-HU" sz="2000" b="1" dirty="0" err="1" smtClean="0"/>
              <a:t>criminal</a:t>
            </a:r>
            <a:r>
              <a:rPr lang="hu-HU" sz="2000" b="1" dirty="0" smtClean="0"/>
              <a:t> </a:t>
            </a:r>
            <a:r>
              <a:rPr lang="hu-HU" sz="2000" b="1" dirty="0" err="1" smtClean="0"/>
              <a:t>organization</a:t>
            </a:r>
            <a:r>
              <a:rPr lang="hu-HU" sz="2000" b="1" dirty="0" smtClean="0"/>
              <a:t>. </a:t>
            </a:r>
            <a:r>
              <a:rPr lang="hu-HU" sz="2000" b="1" dirty="0" err="1" smtClean="0"/>
              <a:t>It</a:t>
            </a:r>
            <a:r>
              <a:rPr lang="hu-HU" sz="2000" b="1" dirty="0" smtClean="0"/>
              <a:t> is</a:t>
            </a:r>
            <a:r>
              <a:rPr lang="ru-RU" sz="2000" b="1" dirty="0" smtClean="0"/>
              <a:t> </a:t>
            </a:r>
            <a:r>
              <a:rPr lang="en-US" sz="2000" b="1" dirty="0" smtClean="0"/>
              <a:t>a privatized form of a parasite state</a:t>
            </a:r>
            <a:r>
              <a:rPr lang="hu-HU" sz="2000" b="1" dirty="0" smtClean="0"/>
              <a:t>.</a:t>
            </a:r>
          </a:p>
          <a:p>
            <a:endParaRPr lang="hu-HU" sz="2000" b="1" dirty="0" smtClean="0"/>
          </a:p>
          <a:p>
            <a:r>
              <a:rPr lang="hu-HU" sz="2400" b="1" i="1" dirty="0" smtClean="0">
                <a:solidFill>
                  <a:srgbClr val="FF0000"/>
                </a:solidFill>
              </a:rPr>
              <a:t>The </a:t>
            </a:r>
            <a:r>
              <a:rPr lang="hu-HU" sz="2400" b="1" i="1" dirty="0" err="1" smtClean="0">
                <a:solidFill>
                  <a:srgbClr val="FF0000"/>
                </a:solidFill>
              </a:rPr>
              <a:t>new</a:t>
            </a:r>
            <a:r>
              <a:rPr lang="hu-HU" sz="2400" b="1" i="1" dirty="0" smtClean="0">
                <a:solidFill>
                  <a:srgbClr val="FF0000"/>
                </a:solidFill>
              </a:rPr>
              <a:t> </a:t>
            </a:r>
            <a:r>
              <a:rPr lang="hu-HU" sz="2400" b="1" i="1" dirty="0" err="1" smtClean="0">
                <a:solidFill>
                  <a:srgbClr val="FF0000"/>
                </a:solidFill>
              </a:rPr>
              <a:t>ruling</a:t>
            </a:r>
            <a:r>
              <a:rPr lang="hu-HU" sz="2400" b="1" i="1" dirty="0" smtClean="0">
                <a:solidFill>
                  <a:srgbClr val="FF0000"/>
                </a:solidFill>
              </a:rPr>
              <a:t> elit</a:t>
            </a:r>
            <a:r>
              <a:rPr lang="hu-HU" sz="2000" b="1" dirty="0" smtClean="0"/>
              <a:t>: </a:t>
            </a:r>
            <a:r>
              <a:rPr lang="hu-HU" sz="2000" b="1" dirty="0" err="1" smtClean="0"/>
              <a:t>the</a:t>
            </a:r>
            <a:r>
              <a:rPr lang="hu-HU" sz="2000" b="1" dirty="0" smtClean="0"/>
              <a:t> </a:t>
            </a:r>
            <a:r>
              <a:rPr lang="hu-HU" sz="2000" b="1" i="1" dirty="0" err="1" smtClean="0"/>
              <a:t>adopted</a:t>
            </a:r>
            <a:r>
              <a:rPr lang="hu-HU" sz="2000" b="1" i="1" dirty="0" smtClean="0"/>
              <a:t> </a:t>
            </a:r>
            <a:r>
              <a:rPr lang="hu-HU" sz="2000" b="1" i="1" dirty="0" err="1" smtClean="0"/>
              <a:t>political</a:t>
            </a:r>
            <a:r>
              <a:rPr lang="hu-HU" sz="2000" b="1" i="1" dirty="0" smtClean="0"/>
              <a:t> </a:t>
            </a:r>
            <a:r>
              <a:rPr lang="hu-HU" sz="2000" b="1" i="1" dirty="0" err="1" smtClean="0"/>
              <a:t>family</a:t>
            </a:r>
            <a:r>
              <a:rPr lang="hu-HU" sz="2000" b="1" dirty="0" smtClean="0"/>
              <a:t>.</a:t>
            </a:r>
          </a:p>
          <a:p>
            <a:r>
              <a:rPr lang="hu-HU" sz="2000" b="1" dirty="0" smtClean="0"/>
              <a:t>T</a:t>
            </a:r>
            <a:r>
              <a:rPr lang="en-US" sz="2000" b="1" dirty="0" smtClean="0"/>
              <a:t>he </a:t>
            </a:r>
            <a:r>
              <a:rPr lang="hu-HU" sz="2000" b="1" dirty="0" err="1" smtClean="0"/>
              <a:t>chief</a:t>
            </a:r>
            <a:r>
              <a:rPr lang="hu-HU" sz="2000" b="1" dirty="0" smtClean="0"/>
              <a:t> patron</a:t>
            </a:r>
            <a:r>
              <a:rPr lang="en-US" sz="2000" b="1" dirty="0" smtClean="0"/>
              <a:t>’s power of enforcement works at a national level</a:t>
            </a:r>
            <a:r>
              <a:rPr lang="hu-HU" sz="2000" b="1" dirty="0" smtClean="0"/>
              <a:t>.</a:t>
            </a:r>
          </a:p>
          <a:p>
            <a:pPr>
              <a:buFont typeface="Arial" pitchFamily="34" charset="0"/>
              <a:buChar char="•"/>
            </a:pPr>
            <a:endParaRPr lang="hu-HU" sz="2000" b="1" dirty="0" smtClean="0"/>
          </a:p>
          <a:p>
            <a:pPr algn="just"/>
            <a:r>
              <a:rPr lang="en-US" sz="2400" b="1" i="1" dirty="0" smtClean="0">
                <a:solidFill>
                  <a:srgbClr val="FF0000"/>
                </a:solidFill>
              </a:rPr>
              <a:t>The post-communist Mafia</a:t>
            </a:r>
            <a:r>
              <a:rPr lang="ru-RU" sz="2400" b="1" i="1" dirty="0" smtClean="0">
                <a:solidFill>
                  <a:srgbClr val="FF0000"/>
                </a:solidFill>
              </a:rPr>
              <a:t> </a:t>
            </a:r>
            <a:r>
              <a:rPr lang="hu-HU" sz="2400" b="1" i="1" dirty="0" smtClean="0">
                <a:solidFill>
                  <a:srgbClr val="FF0000"/>
                </a:solidFill>
              </a:rPr>
              <a:t>s</a:t>
            </a:r>
            <a:r>
              <a:rPr lang="en-US" sz="2400" b="1" i="1" dirty="0" err="1" smtClean="0">
                <a:solidFill>
                  <a:srgbClr val="FF0000"/>
                </a:solidFill>
              </a:rPr>
              <a:t>tate</a:t>
            </a:r>
            <a:r>
              <a:rPr lang="en-US" sz="2400" b="1" i="1" dirty="0" smtClean="0">
                <a:solidFill>
                  <a:srgbClr val="FF0000"/>
                </a:solidFill>
              </a:rPr>
              <a:t> </a:t>
            </a:r>
            <a:r>
              <a:rPr lang="en-US" sz="2000" b="1" dirty="0" smtClean="0"/>
              <a:t>is not merely a deviant form of liberal democracy, nor is it a transient formation, rather it is an independent subtype of autocracy</a:t>
            </a:r>
            <a:r>
              <a:rPr lang="hu-HU" sz="2400" b="1" dirty="0" smtClean="0"/>
              <a:t>.</a:t>
            </a:r>
            <a:endParaRPr lang="hu-HU" sz="24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zövegdoboz 5"/>
          <p:cNvSpPr txBox="1"/>
          <p:nvPr/>
        </p:nvSpPr>
        <p:spPr>
          <a:xfrm>
            <a:off x="539552" y="987574"/>
            <a:ext cx="8289304" cy="3539430"/>
          </a:xfrm>
          <a:prstGeom prst="rect">
            <a:avLst/>
          </a:prstGeom>
          <a:noFill/>
        </p:spPr>
        <p:txBody>
          <a:bodyPr wrap="square" rtlCol="0">
            <a:spAutoFit/>
          </a:bodyPr>
          <a:lstStyle/>
          <a:p>
            <a:pPr marL="457200" indent="-457200" algn="ctr"/>
            <a:r>
              <a:rPr lang="hu-HU" sz="4800" b="1" dirty="0" err="1" smtClean="0"/>
              <a:t>Need</a:t>
            </a:r>
            <a:r>
              <a:rPr lang="hu-HU" sz="4800" b="1" dirty="0" smtClean="0"/>
              <a:t> </a:t>
            </a:r>
            <a:r>
              <a:rPr lang="hu-HU" sz="4800" b="1" dirty="0" err="1" smtClean="0"/>
              <a:t>for</a:t>
            </a:r>
            <a:r>
              <a:rPr lang="hu-HU" sz="4800" b="1" dirty="0" smtClean="0"/>
              <a:t> </a:t>
            </a:r>
            <a:r>
              <a:rPr lang="hu-HU" sz="4800" b="1" dirty="0" err="1" smtClean="0"/>
              <a:t>big</a:t>
            </a:r>
            <a:r>
              <a:rPr lang="hu-HU" sz="4800" b="1" dirty="0" smtClean="0"/>
              <a:t> </a:t>
            </a:r>
            <a:r>
              <a:rPr lang="hu-HU" sz="4800" b="1" dirty="0" err="1" smtClean="0"/>
              <a:t>data</a:t>
            </a:r>
            <a:r>
              <a:rPr lang="hu-HU" sz="4800" b="1" dirty="0" smtClean="0"/>
              <a:t> </a:t>
            </a:r>
            <a:r>
              <a:rPr lang="hu-HU" sz="4800" b="1" dirty="0" err="1" smtClean="0"/>
              <a:t>evidence</a:t>
            </a:r>
            <a:endParaRPr lang="hu-HU" sz="4800" b="1" dirty="0" smtClean="0"/>
          </a:p>
          <a:p>
            <a:pPr marL="457200" indent="-457200" algn="ctr"/>
            <a:endParaRPr lang="hu-HU" sz="3200" b="1" dirty="0" smtClean="0"/>
          </a:p>
          <a:p>
            <a:pPr marL="457200" indent="-457200" algn="ctr"/>
            <a:r>
              <a:rPr lang="hu-HU" sz="3200" b="1" dirty="0" smtClean="0"/>
              <a:t>The </a:t>
            </a:r>
            <a:r>
              <a:rPr lang="hu-HU" sz="3200" b="1" dirty="0" err="1" smtClean="0"/>
              <a:t>Case</a:t>
            </a:r>
            <a:r>
              <a:rPr lang="hu-HU" sz="3200" b="1" dirty="0" smtClean="0"/>
              <a:t> of Hungary</a:t>
            </a:r>
          </a:p>
          <a:p>
            <a:pPr marL="457200" indent="-457200" algn="ctr"/>
            <a:endParaRPr lang="hu-HU" sz="3200" b="1" dirty="0" smtClean="0"/>
          </a:p>
          <a:p>
            <a:pPr marL="457200" indent="-457200" algn="ctr"/>
            <a:endParaRPr lang="hu-HU" sz="3200" b="1" dirty="0" smtClean="0"/>
          </a:p>
          <a:p>
            <a:pPr marL="457200" indent="-457200" algn="ctr"/>
            <a:r>
              <a:rPr lang="hu-HU" sz="2400" b="1" dirty="0" err="1" smtClean="0"/>
              <a:t>Corruption</a:t>
            </a:r>
            <a:r>
              <a:rPr lang="hu-HU" sz="2400" b="1" dirty="0" smtClean="0"/>
              <a:t> Research Center Budapest,</a:t>
            </a:r>
          </a:p>
          <a:p>
            <a:pPr marL="457200" indent="-457200" algn="ctr"/>
            <a:r>
              <a:rPr lang="hu-HU" sz="2400" b="1" dirty="0" smtClean="0"/>
              <a:t>(TÓTH István János)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nvGraphicFramePr>
        <p:xfrm>
          <a:off x="755576" y="1419622"/>
          <a:ext cx="7704856" cy="3582398"/>
        </p:xfrm>
        <a:graphic>
          <a:graphicData uri="http://schemas.openxmlformats.org/drawingml/2006/chart">
            <c:chart xmlns:c="http://schemas.openxmlformats.org/drawingml/2006/chart" xmlns:r="http://schemas.openxmlformats.org/officeDocument/2006/relationships" r:id="rId3"/>
          </a:graphicData>
        </a:graphic>
      </p:graphicFrame>
      <p:sp>
        <p:nvSpPr>
          <p:cNvPr id="11" name="Szövegdoboz 10"/>
          <p:cNvSpPr txBox="1"/>
          <p:nvPr/>
        </p:nvSpPr>
        <p:spPr>
          <a:xfrm>
            <a:off x="395536" y="2"/>
            <a:ext cx="8568952" cy="1508105"/>
          </a:xfrm>
          <a:prstGeom prst="rect">
            <a:avLst/>
          </a:prstGeom>
          <a:noFill/>
        </p:spPr>
        <p:txBody>
          <a:bodyPr wrap="square" rtlCol="0">
            <a:spAutoFit/>
          </a:bodyPr>
          <a:lstStyle/>
          <a:p>
            <a:pPr algn="ctr"/>
            <a:r>
              <a:rPr lang="hu-HU" sz="2800" b="1" dirty="0" err="1" smtClean="0"/>
              <a:t>Corruption</a:t>
            </a:r>
            <a:r>
              <a:rPr lang="hu-HU" sz="2800" b="1" dirty="0" smtClean="0"/>
              <a:t> </a:t>
            </a:r>
            <a:r>
              <a:rPr lang="hu-HU" sz="2800" b="1" dirty="0" err="1" smtClean="0"/>
              <a:t>risk</a:t>
            </a:r>
            <a:r>
              <a:rPr lang="hu-HU" sz="2800" b="1" dirty="0" smtClean="0"/>
              <a:t> </a:t>
            </a:r>
            <a:r>
              <a:rPr lang="hu-HU" sz="2800" b="1" dirty="0" err="1" smtClean="0"/>
              <a:t>at</a:t>
            </a:r>
            <a:r>
              <a:rPr lang="hu-HU" sz="2800" b="1" dirty="0" smtClean="0"/>
              <a:t> </a:t>
            </a:r>
            <a:r>
              <a:rPr lang="hu-HU" sz="2800" b="1" dirty="0" err="1" smtClean="0"/>
              <a:t>the</a:t>
            </a:r>
            <a:r>
              <a:rPr lang="hu-HU" sz="2800" b="1" dirty="0" smtClean="0"/>
              <a:t> </a:t>
            </a:r>
            <a:r>
              <a:rPr lang="hu-HU" sz="2800" b="1" dirty="0" err="1" smtClean="0"/>
              <a:t>public</a:t>
            </a:r>
            <a:r>
              <a:rPr lang="hu-HU" sz="2800" b="1" dirty="0" smtClean="0"/>
              <a:t> </a:t>
            </a:r>
            <a:r>
              <a:rPr lang="hu-HU" sz="2800" b="1" dirty="0" err="1" smtClean="0"/>
              <a:t>procurements</a:t>
            </a:r>
            <a:r>
              <a:rPr lang="hu-HU" sz="2800" b="1" dirty="0" smtClean="0"/>
              <a:t> </a:t>
            </a:r>
            <a:r>
              <a:rPr lang="hu-HU" sz="2800" b="1" dirty="0" err="1" smtClean="0"/>
              <a:t>in</a:t>
            </a:r>
            <a:r>
              <a:rPr lang="hu-HU" sz="2800" b="1" dirty="0" smtClean="0"/>
              <a:t> Hungary </a:t>
            </a:r>
            <a:r>
              <a:rPr lang="hu-HU" sz="2800" b="1" dirty="0" err="1" smtClean="0"/>
              <a:t>between</a:t>
            </a:r>
            <a:r>
              <a:rPr lang="hu-HU" sz="2800" b="1" dirty="0" smtClean="0"/>
              <a:t> 2009 and 2015 </a:t>
            </a:r>
            <a:r>
              <a:rPr lang="hu-HU" dirty="0" smtClean="0"/>
              <a:t>(N: 118.843; </a:t>
            </a:r>
            <a:r>
              <a:rPr lang="hu-HU" dirty="0" err="1" smtClean="0"/>
              <a:t>source</a:t>
            </a:r>
            <a:r>
              <a:rPr lang="hu-HU" dirty="0" smtClean="0"/>
              <a:t> CRCB 2016)</a:t>
            </a:r>
          </a:p>
          <a:p>
            <a:pPr algn="ctr"/>
            <a:r>
              <a:rPr lang="hu-HU" dirty="0" smtClean="0"/>
              <a:t>(</a:t>
            </a:r>
            <a:r>
              <a:rPr lang="hu-HU" dirty="0" err="1" smtClean="0"/>
              <a:t>Corruption</a:t>
            </a:r>
            <a:r>
              <a:rPr lang="hu-HU" dirty="0" smtClean="0"/>
              <a:t> </a:t>
            </a:r>
            <a:r>
              <a:rPr lang="hu-HU" dirty="0" err="1" smtClean="0"/>
              <a:t>risk</a:t>
            </a:r>
            <a:r>
              <a:rPr lang="hu-HU" dirty="0" smtClean="0"/>
              <a:t> index: 0 = </a:t>
            </a:r>
            <a:r>
              <a:rPr lang="hu-HU" dirty="0" err="1" smtClean="0"/>
              <a:t>if</a:t>
            </a:r>
            <a:r>
              <a:rPr lang="hu-HU" dirty="0" smtClean="0"/>
              <a:t> </a:t>
            </a:r>
            <a:r>
              <a:rPr lang="hu-HU" dirty="0" err="1" smtClean="0"/>
              <a:t>there</a:t>
            </a:r>
            <a:r>
              <a:rPr lang="hu-HU" dirty="0" smtClean="0"/>
              <a:t> is </a:t>
            </a:r>
            <a:r>
              <a:rPr lang="hu-HU" dirty="0" err="1" smtClean="0"/>
              <a:t>competition</a:t>
            </a:r>
            <a:r>
              <a:rPr lang="hu-HU" dirty="0" smtClean="0"/>
              <a:t> and </a:t>
            </a:r>
            <a:r>
              <a:rPr lang="hu-HU" dirty="0" err="1" smtClean="0"/>
              <a:t>public</a:t>
            </a:r>
            <a:r>
              <a:rPr lang="hu-HU" dirty="0" smtClean="0"/>
              <a:t> </a:t>
            </a:r>
            <a:r>
              <a:rPr lang="hu-HU" dirty="0" err="1" smtClean="0"/>
              <a:t>notice</a:t>
            </a:r>
            <a:r>
              <a:rPr lang="hu-HU" dirty="0" smtClean="0"/>
              <a:t>; </a:t>
            </a:r>
          </a:p>
          <a:p>
            <a:pPr algn="ctr"/>
            <a:r>
              <a:rPr lang="hu-HU" dirty="0" smtClean="0"/>
              <a:t>0,5 = </a:t>
            </a:r>
            <a:r>
              <a:rPr lang="hu-HU" dirty="0" err="1" smtClean="0"/>
              <a:t>if</a:t>
            </a:r>
            <a:r>
              <a:rPr lang="hu-HU" dirty="0" smtClean="0"/>
              <a:t> </a:t>
            </a:r>
            <a:r>
              <a:rPr lang="hu-HU" dirty="0" err="1" smtClean="0"/>
              <a:t>one</a:t>
            </a:r>
            <a:r>
              <a:rPr lang="hu-HU" dirty="0" smtClean="0"/>
              <a:t> of </a:t>
            </a:r>
            <a:r>
              <a:rPr lang="hu-HU" dirty="0" err="1" smtClean="0"/>
              <a:t>them</a:t>
            </a:r>
            <a:r>
              <a:rPr lang="hu-HU" dirty="0" smtClean="0"/>
              <a:t> is </a:t>
            </a:r>
            <a:r>
              <a:rPr lang="hu-HU" dirty="0" err="1" smtClean="0"/>
              <a:t>missing</a:t>
            </a:r>
            <a:r>
              <a:rPr lang="hu-HU" dirty="0" smtClean="0"/>
              <a:t>; 1 = </a:t>
            </a:r>
            <a:r>
              <a:rPr lang="hu-HU" dirty="0" err="1" smtClean="0"/>
              <a:t>if</a:t>
            </a:r>
            <a:r>
              <a:rPr lang="hu-HU" dirty="0" smtClean="0"/>
              <a:t> </a:t>
            </a:r>
            <a:r>
              <a:rPr lang="hu-HU" dirty="0" err="1" smtClean="0"/>
              <a:t>both</a:t>
            </a:r>
            <a:r>
              <a:rPr lang="hu-HU" dirty="0" smtClean="0"/>
              <a:t> of </a:t>
            </a:r>
            <a:r>
              <a:rPr lang="hu-HU" dirty="0" err="1" smtClean="0"/>
              <a:t>them</a:t>
            </a:r>
            <a:r>
              <a:rPr lang="hu-HU" dirty="0" smtClean="0"/>
              <a:t> is </a:t>
            </a:r>
            <a:r>
              <a:rPr lang="hu-HU" dirty="0" err="1" smtClean="0"/>
              <a:t>missing</a:t>
            </a:r>
            <a:r>
              <a:rPr lang="hu-HU" dirty="0" smtClean="0"/>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Diagram 10"/>
          <p:cNvGraphicFramePr/>
          <p:nvPr/>
        </p:nvGraphicFramePr>
        <p:xfrm>
          <a:off x="755576" y="1275606"/>
          <a:ext cx="7704856" cy="3726414"/>
        </p:xfrm>
        <a:graphic>
          <a:graphicData uri="http://schemas.openxmlformats.org/drawingml/2006/chart">
            <c:chart xmlns:c="http://schemas.openxmlformats.org/drawingml/2006/chart" xmlns:r="http://schemas.openxmlformats.org/officeDocument/2006/relationships" r:id="rId3"/>
          </a:graphicData>
        </a:graphic>
      </p:graphicFrame>
      <p:sp>
        <p:nvSpPr>
          <p:cNvPr id="16" name="Szövegdoboz 15"/>
          <p:cNvSpPr txBox="1"/>
          <p:nvPr/>
        </p:nvSpPr>
        <p:spPr>
          <a:xfrm>
            <a:off x="323528" y="123478"/>
            <a:ext cx="8640960" cy="1231106"/>
          </a:xfrm>
          <a:prstGeom prst="rect">
            <a:avLst/>
          </a:prstGeom>
          <a:noFill/>
        </p:spPr>
        <p:txBody>
          <a:bodyPr wrap="square" rtlCol="0">
            <a:spAutoFit/>
          </a:bodyPr>
          <a:lstStyle/>
          <a:p>
            <a:pPr algn="ctr"/>
            <a:r>
              <a:rPr lang="hu-HU" sz="2800" b="1" dirty="0" err="1" smtClean="0"/>
              <a:t>Share</a:t>
            </a:r>
            <a:r>
              <a:rPr lang="hu-HU" sz="2800" b="1" dirty="0" smtClean="0"/>
              <a:t> of </a:t>
            </a:r>
            <a:r>
              <a:rPr lang="hu-HU" sz="2800" b="1" dirty="0" err="1" smtClean="0"/>
              <a:t>public</a:t>
            </a:r>
            <a:r>
              <a:rPr lang="hu-HU" sz="2800" b="1" dirty="0" smtClean="0"/>
              <a:t> </a:t>
            </a:r>
            <a:r>
              <a:rPr lang="hu-HU" sz="2800" b="1" dirty="0" err="1" smtClean="0"/>
              <a:t>procurements</a:t>
            </a:r>
            <a:r>
              <a:rPr lang="hu-HU" sz="2800" b="1" dirty="0" smtClean="0"/>
              <a:t> </a:t>
            </a:r>
            <a:r>
              <a:rPr lang="hu-HU" sz="2800" b="1" dirty="0" err="1" smtClean="0"/>
              <a:t>without</a:t>
            </a:r>
            <a:r>
              <a:rPr lang="hu-HU" sz="2800" b="1" dirty="0" smtClean="0"/>
              <a:t> </a:t>
            </a:r>
            <a:r>
              <a:rPr lang="hu-HU" sz="2800" b="1" dirty="0" err="1" smtClean="0"/>
              <a:t>public</a:t>
            </a:r>
            <a:r>
              <a:rPr lang="hu-HU" sz="2800" b="1" dirty="0" smtClean="0"/>
              <a:t> </a:t>
            </a:r>
            <a:r>
              <a:rPr lang="hu-HU" sz="2800" b="1" dirty="0" err="1" smtClean="0"/>
              <a:t>notice</a:t>
            </a:r>
            <a:r>
              <a:rPr lang="hu-HU" sz="2800" b="1" dirty="0" smtClean="0"/>
              <a:t> </a:t>
            </a:r>
          </a:p>
          <a:p>
            <a:pPr algn="ctr"/>
            <a:r>
              <a:rPr lang="hu-HU" sz="2800" b="1" dirty="0" err="1" smtClean="0"/>
              <a:t>in</a:t>
            </a:r>
            <a:r>
              <a:rPr lang="hu-HU" sz="2800" b="1" dirty="0" smtClean="0"/>
              <a:t> Hungary </a:t>
            </a:r>
            <a:r>
              <a:rPr lang="hu-HU" sz="2800" b="1" dirty="0" err="1" smtClean="0"/>
              <a:t>between</a:t>
            </a:r>
            <a:r>
              <a:rPr lang="hu-HU" sz="2800" b="1" dirty="0" smtClean="0"/>
              <a:t> 2009 and 2015 (%)</a:t>
            </a:r>
          </a:p>
          <a:p>
            <a:pPr algn="ctr"/>
            <a:r>
              <a:rPr lang="hu-HU" dirty="0" smtClean="0"/>
              <a:t>(N =121.849; </a:t>
            </a:r>
            <a:r>
              <a:rPr lang="hu-HU" dirty="0" err="1" smtClean="0"/>
              <a:t>source</a:t>
            </a:r>
            <a:r>
              <a:rPr lang="hu-HU" dirty="0" smtClean="0"/>
              <a:t>: CRCB 2016)</a:t>
            </a:r>
            <a:endParaRPr lang="hu-H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nvGraphicFramePr>
        <p:xfrm>
          <a:off x="1043608" y="771551"/>
          <a:ext cx="6912768" cy="3888432"/>
        </p:xfrm>
        <a:graphic>
          <a:graphicData uri="http://schemas.openxmlformats.org/drawingml/2006/chart">
            <c:chart xmlns:c="http://schemas.openxmlformats.org/drawingml/2006/chart" xmlns:r="http://schemas.openxmlformats.org/officeDocument/2006/relationships" r:id="rId3"/>
          </a:graphicData>
        </a:graphic>
      </p:graphicFrame>
      <p:sp>
        <p:nvSpPr>
          <p:cNvPr id="15" name="Téglalap 14"/>
          <p:cNvSpPr/>
          <p:nvPr/>
        </p:nvSpPr>
        <p:spPr>
          <a:xfrm>
            <a:off x="683568" y="4659982"/>
            <a:ext cx="7704856" cy="523220"/>
          </a:xfrm>
          <a:prstGeom prst="rect">
            <a:avLst/>
          </a:prstGeom>
        </p:spPr>
        <p:txBody>
          <a:bodyPr wrap="square">
            <a:spAutoFit/>
          </a:bodyPr>
          <a:lstStyle/>
          <a:p>
            <a:r>
              <a:rPr lang="hu-HU" sz="1400" i="1" dirty="0" smtClean="0"/>
              <a:t>(The </a:t>
            </a:r>
            <a:r>
              <a:rPr lang="hu-HU" sz="1400" i="1" dirty="0" err="1" smtClean="0"/>
              <a:t>mean</a:t>
            </a:r>
            <a:r>
              <a:rPr lang="hu-HU" sz="1400" i="1" dirty="0" smtClean="0"/>
              <a:t> </a:t>
            </a:r>
            <a:r>
              <a:rPr lang="hu-HU" sz="1400" i="1" dirty="0" err="1" smtClean="0"/>
              <a:t>squared</a:t>
            </a:r>
            <a:r>
              <a:rPr lang="hu-HU" sz="1400" i="1" dirty="0" smtClean="0"/>
              <a:t> </a:t>
            </a:r>
            <a:r>
              <a:rPr lang="hu-HU" sz="1400" i="1" dirty="0" err="1" smtClean="0"/>
              <a:t>error</a:t>
            </a:r>
            <a:r>
              <a:rPr lang="hu-HU" sz="1400" i="1" dirty="0" smtClean="0"/>
              <a:t> (MSE) of </a:t>
            </a:r>
            <a:r>
              <a:rPr lang="hu-HU" sz="1400" i="1" dirty="0" err="1" smtClean="0"/>
              <a:t>contract</a:t>
            </a:r>
            <a:r>
              <a:rPr lang="hu-HU" sz="1400" i="1" dirty="0" smtClean="0"/>
              <a:t> </a:t>
            </a:r>
            <a:r>
              <a:rPr lang="hu-HU" sz="1400" i="1" dirty="0" err="1" smtClean="0"/>
              <a:t>prices</a:t>
            </a:r>
            <a:r>
              <a:rPr lang="hu-HU" sz="1400" i="1" dirty="0" smtClean="0"/>
              <a:t> </a:t>
            </a:r>
            <a:r>
              <a:rPr lang="hu-HU" sz="1400" i="1" dirty="0" err="1" smtClean="0"/>
              <a:t>of</a:t>
            </a:r>
            <a:r>
              <a:rPr lang="hu-HU" sz="1400" i="1" dirty="0" smtClean="0"/>
              <a:t> </a:t>
            </a:r>
            <a:r>
              <a:rPr lang="hu-HU" sz="1400" i="1" dirty="0" err="1" smtClean="0"/>
              <a:t>Hungarian</a:t>
            </a:r>
            <a:r>
              <a:rPr lang="hu-HU" sz="1400" i="1" dirty="0" smtClean="0"/>
              <a:t> Public </a:t>
            </a:r>
            <a:r>
              <a:rPr lang="hu-HU" sz="1400" i="1" dirty="0" err="1" smtClean="0"/>
              <a:t>Procurements</a:t>
            </a:r>
            <a:r>
              <a:rPr lang="hu-HU" sz="1400" i="1" dirty="0" smtClean="0"/>
              <a:t> </a:t>
            </a:r>
            <a:r>
              <a:rPr lang="hu-HU" sz="1400" i="1" dirty="0" err="1" smtClean="0"/>
              <a:t>from</a:t>
            </a:r>
            <a:r>
              <a:rPr lang="hu-HU" sz="1400" i="1" dirty="0" smtClean="0"/>
              <a:t> </a:t>
            </a:r>
            <a:r>
              <a:rPr lang="hu-HU" sz="1400" i="1" dirty="0" err="1" smtClean="0"/>
              <a:t>the</a:t>
            </a:r>
            <a:r>
              <a:rPr lang="hu-HU" sz="1400" i="1" dirty="0" smtClean="0"/>
              <a:t> </a:t>
            </a:r>
            <a:r>
              <a:rPr lang="hu-HU" sz="1400" i="1" dirty="0" err="1" smtClean="0"/>
              <a:t>theoretical</a:t>
            </a:r>
            <a:r>
              <a:rPr lang="hu-HU" sz="1400" i="1" dirty="0" smtClean="0"/>
              <a:t> (</a:t>
            </a:r>
            <a:r>
              <a:rPr lang="hu-HU" sz="1400" i="1" dirty="0" err="1" smtClean="0"/>
              <a:t>Benford’s</a:t>
            </a:r>
            <a:r>
              <a:rPr lang="hu-HU" sz="1400" i="1" dirty="0" smtClean="0"/>
              <a:t>) </a:t>
            </a:r>
            <a:r>
              <a:rPr lang="hu-HU" sz="1400" i="1" dirty="0" err="1" smtClean="0"/>
              <a:t>distribution</a:t>
            </a:r>
            <a:r>
              <a:rPr lang="hu-HU" sz="1400" i="1" dirty="0" smtClean="0"/>
              <a:t> </a:t>
            </a:r>
            <a:r>
              <a:rPr lang="hu-HU" sz="1400" i="1" dirty="0" err="1" smtClean="0"/>
              <a:t>by</a:t>
            </a:r>
            <a:r>
              <a:rPr lang="hu-HU" sz="1400" i="1" dirty="0" smtClean="0"/>
              <a:t> </a:t>
            </a:r>
            <a:r>
              <a:rPr lang="hu-HU" sz="1400" i="1" dirty="0" err="1" smtClean="0"/>
              <a:t>year</a:t>
            </a:r>
            <a:r>
              <a:rPr lang="hu-HU" sz="1400" i="1" dirty="0" smtClean="0"/>
              <a:t>, </a:t>
            </a:r>
            <a:r>
              <a:rPr lang="hu-HU" sz="1400" i="1" dirty="0" err="1" smtClean="0"/>
              <a:t>first</a:t>
            </a:r>
            <a:r>
              <a:rPr lang="hu-HU" sz="1400" i="1" dirty="0" smtClean="0"/>
              <a:t> </a:t>
            </a:r>
            <a:r>
              <a:rPr lang="hu-HU" sz="1400" i="1" dirty="0" err="1" smtClean="0"/>
              <a:t>digits</a:t>
            </a:r>
            <a:r>
              <a:rPr lang="hu-HU" sz="1400" i="1" dirty="0" smtClean="0"/>
              <a:t>, 2009-2015, N = 123,224)</a:t>
            </a:r>
            <a:endParaRPr lang="hu-HU" sz="1400" dirty="0"/>
          </a:p>
        </p:txBody>
      </p:sp>
      <p:sp>
        <p:nvSpPr>
          <p:cNvPr id="17" name="Téglalap 16"/>
          <p:cNvSpPr/>
          <p:nvPr/>
        </p:nvSpPr>
        <p:spPr>
          <a:xfrm>
            <a:off x="0" y="0"/>
            <a:ext cx="9144000" cy="954107"/>
          </a:xfrm>
          <a:prstGeom prst="rect">
            <a:avLst/>
          </a:prstGeom>
        </p:spPr>
        <p:txBody>
          <a:bodyPr wrap="square">
            <a:spAutoFit/>
          </a:bodyPr>
          <a:lstStyle/>
          <a:p>
            <a:pPr algn="ctr"/>
            <a:r>
              <a:rPr lang="hu-HU" sz="2800" b="1" dirty="0" smtClean="0"/>
              <a:t>The </a:t>
            </a:r>
            <a:r>
              <a:rPr lang="hu-HU" sz="2800" b="1" dirty="0" err="1" smtClean="0"/>
              <a:t>change</a:t>
            </a:r>
            <a:r>
              <a:rPr lang="hu-HU" sz="2800" b="1" dirty="0" smtClean="0"/>
              <a:t> of </a:t>
            </a:r>
            <a:r>
              <a:rPr lang="hu-HU" sz="2800" b="1" dirty="0" err="1" smtClean="0"/>
              <a:t>overpricing</a:t>
            </a:r>
            <a:r>
              <a:rPr lang="hu-HU" sz="2800" b="1" dirty="0" smtClean="0"/>
              <a:t> </a:t>
            </a:r>
            <a:r>
              <a:rPr lang="hu-HU" sz="2800" b="1" dirty="0" err="1" smtClean="0"/>
              <a:t>in</a:t>
            </a:r>
            <a:r>
              <a:rPr lang="hu-HU" sz="2800" b="1" dirty="0" smtClean="0"/>
              <a:t> </a:t>
            </a:r>
            <a:r>
              <a:rPr lang="hu-HU" sz="2800" b="1" dirty="0" err="1" smtClean="0"/>
              <a:t>Hungarian</a:t>
            </a:r>
            <a:r>
              <a:rPr lang="hu-HU" sz="2800" b="1" dirty="0" smtClean="0"/>
              <a:t> </a:t>
            </a:r>
            <a:r>
              <a:rPr lang="hu-HU" sz="2800" b="1" dirty="0" err="1" smtClean="0"/>
              <a:t>public</a:t>
            </a:r>
            <a:r>
              <a:rPr lang="hu-HU" sz="2800" b="1" dirty="0" smtClean="0"/>
              <a:t> </a:t>
            </a:r>
            <a:r>
              <a:rPr lang="hu-HU" sz="2800" b="1" dirty="0" err="1" smtClean="0"/>
              <a:t>procurements</a:t>
            </a:r>
            <a:r>
              <a:rPr lang="hu-HU" sz="2800" b="1" dirty="0" smtClean="0"/>
              <a:t> </a:t>
            </a:r>
            <a:r>
              <a:rPr lang="hu-HU" sz="2800" b="1" dirty="0" err="1" smtClean="0"/>
              <a:t>between</a:t>
            </a:r>
            <a:r>
              <a:rPr lang="hu-HU" sz="2800" b="1" dirty="0" smtClean="0"/>
              <a:t> 2009 and 2015</a:t>
            </a:r>
            <a:r>
              <a:rPr lang="hu-HU" sz="2000" b="1" dirty="0" smtClean="0"/>
              <a:t> </a:t>
            </a:r>
            <a:r>
              <a:rPr lang="hu-HU" dirty="0" smtClean="0"/>
              <a:t>(N = 123,224; </a:t>
            </a:r>
            <a:r>
              <a:rPr lang="hu-HU" dirty="0" err="1" smtClean="0"/>
              <a:t>source</a:t>
            </a:r>
            <a:r>
              <a:rPr lang="hu-HU" dirty="0" smtClean="0"/>
              <a:t>: CRCB 2016)</a:t>
            </a:r>
            <a:endParaRPr lang="hu-H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églalap 16"/>
          <p:cNvSpPr/>
          <p:nvPr/>
        </p:nvSpPr>
        <p:spPr>
          <a:xfrm>
            <a:off x="0" y="483520"/>
            <a:ext cx="9144000" cy="4093428"/>
          </a:xfrm>
          <a:prstGeom prst="rect">
            <a:avLst/>
          </a:prstGeom>
        </p:spPr>
        <p:txBody>
          <a:bodyPr wrap="square">
            <a:spAutoFit/>
          </a:bodyPr>
          <a:lstStyle/>
          <a:p>
            <a:pPr algn="ctr"/>
            <a:endParaRPr lang="hu-HU" sz="2800" b="1" dirty="0" smtClean="0"/>
          </a:p>
          <a:p>
            <a:pPr algn="ctr"/>
            <a:r>
              <a:rPr lang="hu-HU" sz="4800" b="1" dirty="0" smtClean="0"/>
              <a:t>Public </a:t>
            </a:r>
            <a:r>
              <a:rPr lang="hu-HU" sz="4800" b="1" dirty="0" err="1" smtClean="0"/>
              <a:t>Perception</a:t>
            </a:r>
            <a:r>
              <a:rPr lang="hu-HU" sz="4800" b="1" dirty="0" smtClean="0"/>
              <a:t> of </a:t>
            </a:r>
            <a:r>
              <a:rPr lang="hu-HU" sz="4800" b="1" dirty="0" err="1" smtClean="0"/>
              <a:t>Criminal</a:t>
            </a:r>
            <a:r>
              <a:rPr lang="hu-HU" sz="4800" b="1" dirty="0" smtClean="0"/>
              <a:t> </a:t>
            </a:r>
            <a:r>
              <a:rPr lang="hu-HU" sz="4800" b="1" dirty="0" err="1" smtClean="0"/>
              <a:t>State</a:t>
            </a:r>
            <a:endParaRPr lang="hu-HU" sz="4800" b="1" dirty="0" smtClean="0"/>
          </a:p>
          <a:p>
            <a:pPr algn="ctr"/>
            <a:endParaRPr lang="hu-HU" sz="3200" b="1" dirty="0" smtClean="0"/>
          </a:p>
          <a:p>
            <a:pPr algn="ctr"/>
            <a:r>
              <a:rPr lang="hu-HU" sz="3200" b="1" dirty="0" smtClean="0"/>
              <a:t>The </a:t>
            </a:r>
            <a:r>
              <a:rPr lang="hu-HU" sz="3200" b="1" dirty="0" err="1" smtClean="0"/>
              <a:t>Case</a:t>
            </a:r>
            <a:r>
              <a:rPr lang="hu-HU" sz="3200" b="1" dirty="0" smtClean="0"/>
              <a:t> of Hungary</a:t>
            </a:r>
          </a:p>
          <a:p>
            <a:pPr algn="ctr"/>
            <a:endParaRPr lang="hu-HU" sz="3600" b="1" dirty="0" smtClean="0"/>
          </a:p>
          <a:p>
            <a:pPr algn="ctr"/>
            <a:endParaRPr lang="hu-HU" sz="3600" b="1" dirty="0" smtClean="0"/>
          </a:p>
          <a:p>
            <a:pPr algn="ctr"/>
            <a:r>
              <a:rPr lang="hu-HU" sz="2400" b="1" dirty="0" smtClean="0"/>
              <a:t>Medián Public </a:t>
            </a:r>
            <a:r>
              <a:rPr lang="hu-HU" sz="2400" b="1" dirty="0" err="1" smtClean="0"/>
              <a:t>Opinion</a:t>
            </a:r>
            <a:r>
              <a:rPr lang="hu-HU" sz="2400" b="1" dirty="0" smtClean="0"/>
              <a:t> Research Institute</a:t>
            </a:r>
          </a:p>
          <a:p>
            <a:pPr algn="ctr"/>
            <a:r>
              <a:rPr lang="hu-HU" sz="2400" b="1" dirty="0" smtClean="0"/>
              <a:t>Endre HANN, December 2017  </a:t>
            </a:r>
            <a:endParaRPr lang="hu-H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1870</TotalTime>
  <Words>1460</Words>
  <Application>Microsoft Office PowerPoint</Application>
  <PresentationFormat>Diavetítés a képernyőre (16:9 oldalarány)</PresentationFormat>
  <Paragraphs>117</Paragraphs>
  <Slides>21</Slides>
  <Notes>17</Notes>
  <HiddenSlides>0</HiddenSlides>
  <MMClips>0</MMClips>
  <ScaleCrop>false</ScaleCrop>
  <HeadingPairs>
    <vt:vector size="4" baseType="variant">
      <vt:variant>
        <vt:lpstr>Téma</vt:lpstr>
      </vt:variant>
      <vt:variant>
        <vt:i4>1</vt:i4>
      </vt:variant>
      <vt:variant>
        <vt:lpstr>Diacímek</vt:lpstr>
      </vt:variant>
      <vt:variant>
        <vt:i4>21</vt:i4>
      </vt:variant>
    </vt:vector>
  </HeadingPairs>
  <TitlesOfParts>
    <vt:vector size="22" baseType="lpstr">
      <vt:lpstr>Office-téma</vt:lpstr>
      <vt:lpstr>Corruption versus Criminal State  The Hungarian Mafia State  Bálint Magyar</vt:lpstr>
      <vt:lpstr>Illusions debunked by stubborn structures</vt:lpstr>
      <vt:lpstr>Four levels of corruption</vt:lpstr>
      <vt:lpstr>4. dia</vt:lpstr>
      <vt:lpstr>5. dia</vt:lpstr>
      <vt:lpstr>6. dia</vt:lpstr>
      <vt:lpstr>7. dia</vt:lpstr>
      <vt:lpstr>8. dia</vt:lpstr>
      <vt:lpstr>9. dia</vt:lpstr>
      <vt:lpstr>10. dia</vt:lpstr>
      <vt:lpstr>11. dia</vt:lpstr>
      <vt:lpstr>12. dia</vt:lpstr>
      <vt:lpstr>13. dia</vt:lpstr>
      <vt:lpstr>14. dia</vt:lpstr>
      <vt:lpstr>15. dia</vt:lpstr>
      <vt:lpstr>16. dia</vt:lpstr>
      <vt:lpstr>17. dia</vt:lpstr>
      <vt:lpstr>18. dia</vt:lpstr>
      <vt:lpstr>19. dia</vt:lpstr>
      <vt:lpstr>Hungarian Mafia State = Orbanized crime</vt:lpstr>
      <vt:lpstr>21. dia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dia</dc:title>
  <dc:creator>1952</dc:creator>
  <cp:lastModifiedBy>Magyar Bálint</cp:lastModifiedBy>
  <cp:revision>238</cp:revision>
  <dcterms:created xsi:type="dcterms:W3CDTF">2014-02-13T21:05:22Z</dcterms:created>
  <dcterms:modified xsi:type="dcterms:W3CDTF">2018-04-29T16:10:54Z</dcterms:modified>
</cp:coreProperties>
</file>