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diagrams/layout8.xml" ContentType="application/vnd.openxmlformats-officedocument.drawingml.diagram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Default Extension="sldx" ContentType="application/vnd.openxmlformats-officedocument.presentationml.slide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328" r:id="rId3"/>
    <p:sldId id="327" r:id="rId4"/>
    <p:sldId id="323" r:id="rId5"/>
    <p:sldId id="260" r:id="rId6"/>
    <p:sldId id="261" r:id="rId7"/>
    <p:sldId id="330" r:id="rId8"/>
    <p:sldId id="322" r:id="rId9"/>
    <p:sldId id="324" r:id="rId10"/>
    <p:sldId id="303" r:id="rId11"/>
    <p:sldId id="304" r:id="rId12"/>
    <p:sldId id="305" r:id="rId13"/>
    <p:sldId id="331" r:id="rId14"/>
    <p:sldId id="269" r:id="rId15"/>
    <p:sldId id="319" r:id="rId16"/>
    <p:sldId id="317" r:id="rId17"/>
    <p:sldId id="318" r:id="rId18"/>
    <p:sldId id="296" r:id="rId19"/>
    <p:sldId id="294" r:id="rId20"/>
    <p:sldId id="271" r:id="rId21"/>
    <p:sldId id="272" r:id="rId22"/>
    <p:sldId id="299" r:id="rId23"/>
    <p:sldId id="273" r:id="rId24"/>
    <p:sldId id="314" r:id="rId25"/>
    <p:sldId id="291" r:id="rId26"/>
    <p:sldId id="280" r:id="rId27"/>
    <p:sldId id="281" r:id="rId28"/>
    <p:sldId id="282" r:id="rId29"/>
    <p:sldId id="284" r:id="rId30"/>
    <p:sldId id="285" r:id="rId31"/>
    <p:sldId id="313" r:id="rId32"/>
    <p:sldId id="286" r:id="rId33"/>
    <p:sldId id="287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295" r:id="rId42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73" autoAdjust="0"/>
  </p:normalViewPr>
  <p:slideViewPr>
    <p:cSldViewPr>
      <p:cViewPr>
        <p:scale>
          <a:sx n="94" d="100"/>
          <a:sy n="94" d="100"/>
        </p:scale>
        <p:origin x="-696" y="-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hu-HU" sz="1200" b="1" dirty="0" err="1" smtClean="0"/>
            <a:t>Liberal</a:t>
          </a:r>
          <a:r>
            <a:rPr lang="hu-HU" sz="1200" b="1" dirty="0" smtClean="0"/>
            <a:t> </a:t>
          </a:r>
          <a:r>
            <a:rPr lang="hu-HU" sz="1200" b="1" dirty="0" err="1" smtClean="0"/>
            <a:t>democracy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Estonia</a:t>
          </a:r>
          <a:r>
            <a:rPr lang="hu-HU" sz="1200" b="1" dirty="0" smtClean="0"/>
            <a:t>, </a:t>
          </a:r>
          <a:r>
            <a:rPr lang="hu-HU" sz="1200" b="1" smtClean="0"/>
            <a:t>Czech </a:t>
          </a:r>
          <a:r>
            <a:rPr lang="hu-HU" sz="1200" b="1" dirty="0" err="1" smtClean="0"/>
            <a:t>Republic</a:t>
          </a:r>
          <a:r>
            <a:rPr lang="hu-HU" sz="1200" b="1" dirty="0" smtClean="0"/>
            <a:t>)</a:t>
          </a:r>
          <a:endParaRPr lang="hu-HU" sz="12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err="1" smtClean="0"/>
            <a:t>Patronal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 smtClean="0"/>
        </a:p>
        <a:p>
          <a:r>
            <a:rPr lang="hu-HU" sz="1200" b="1" dirty="0" smtClean="0"/>
            <a:t>(Hungary, </a:t>
          </a:r>
          <a:r>
            <a:rPr lang="hu-HU" sz="1200" b="1" dirty="0" err="1" smtClean="0"/>
            <a:t>Russia</a:t>
          </a:r>
          <a:r>
            <a:rPr lang="hu-HU" sz="1200" b="1" dirty="0" smtClean="0"/>
            <a:t>, </a:t>
          </a:r>
          <a:r>
            <a:rPr lang="hu-HU" sz="1200" b="1" dirty="0" err="1" smtClean="0"/>
            <a:t>Central-Asian</a:t>
          </a:r>
          <a:r>
            <a:rPr lang="hu-HU" sz="1200" b="1" dirty="0" smtClean="0"/>
            <a:t> </a:t>
          </a:r>
          <a:r>
            <a:rPr lang="hu-HU" sz="1200" b="1" dirty="0" err="1" smtClean="0"/>
            <a:t>Rep</a:t>
          </a:r>
          <a:r>
            <a:rPr lang="hu-HU" sz="1200" b="1" dirty="0" smtClean="0"/>
            <a:t>.)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err="1" smtClean="0"/>
            <a:t>Market-exploiting</a:t>
          </a:r>
          <a:r>
            <a:rPr lang="hu-HU" sz="1200" b="1" dirty="0" smtClean="0"/>
            <a:t> </a:t>
          </a:r>
          <a:r>
            <a:rPr lang="hu-HU" sz="1200" b="1" dirty="0" err="1" smtClean="0"/>
            <a:t>dictatorship</a:t>
          </a:r>
          <a:r>
            <a:rPr lang="hu-HU" sz="1200" b="1" dirty="0" smtClean="0"/>
            <a:t> 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China</a:t>
          </a:r>
          <a:r>
            <a:rPr lang="hu-HU" sz="1200" b="1" dirty="0" smtClean="0"/>
            <a:t>, Vietnam)</a:t>
          </a:r>
          <a:endParaRPr lang="hu-HU" sz="12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err="1" smtClean="0"/>
            <a:t>Patronal</a:t>
          </a:r>
          <a:r>
            <a:rPr lang="hu-HU" sz="1200" b="1" dirty="0" smtClean="0"/>
            <a:t> </a:t>
          </a:r>
          <a:r>
            <a:rPr lang="hu-HU" sz="1200" b="1" dirty="0" err="1" smtClean="0"/>
            <a:t>democracy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Bulgaria</a:t>
          </a:r>
          <a:r>
            <a:rPr lang="hu-HU" sz="1200" b="1" dirty="0" smtClean="0"/>
            <a:t>, </a:t>
          </a:r>
          <a:r>
            <a:rPr lang="hu-HU" sz="1200" b="1" dirty="0" err="1" smtClean="0"/>
            <a:t>Romania</a:t>
          </a:r>
          <a:r>
            <a:rPr lang="hu-HU" sz="1200" b="1" dirty="0" smtClean="0"/>
            <a:t>)</a:t>
          </a:r>
          <a:endParaRPr lang="hu-HU" sz="12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err="1" smtClean="0"/>
            <a:t>Communist</a:t>
          </a:r>
          <a:r>
            <a:rPr lang="hu-HU" sz="1200" b="1" dirty="0" smtClean="0"/>
            <a:t> </a:t>
          </a:r>
          <a:r>
            <a:rPr lang="hu-HU" sz="1200" b="1" dirty="0" err="1" smtClean="0"/>
            <a:t>dictatorship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North</a:t>
          </a:r>
          <a:r>
            <a:rPr lang="hu-HU" sz="1200" b="1" dirty="0" smtClean="0"/>
            <a:t> Korea)</a:t>
          </a:r>
          <a:endParaRPr lang="hu-HU" sz="12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/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D4C521C8-3177-431D-B77F-90DDC2796923}" type="presOf" srcId="{3CA4390E-8AEC-4EA2-A3EC-8DD042504D56}" destId="{585EDA03-E1D1-49E2-ABCC-D095A33C60CB}" srcOrd="0" destOrd="0" presId="urn:microsoft.com/office/officeart/2005/8/layout/pyramid2"/>
    <dgm:cxn modelId="{1713E1A3-C67D-4E39-AD8E-E732A71492EC}" type="presOf" srcId="{70972A96-F39F-4054-A5D9-CCAC350AB6EA}" destId="{6AFE05B7-991B-44DA-9843-39E3CC396A11}" srcOrd="0" destOrd="0" presId="urn:microsoft.com/office/officeart/2005/8/layout/pyramid2"/>
    <dgm:cxn modelId="{D52B1C8D-1770-4848-ABCF-238A383B8FED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B8D523E4-6242-4A25-85A7-E1D7FD0D1FD0}" type="presOf" srcId="{D75FEE30-628B-4BCD-B8C9-2BF3180BA3C0}" destId="{F9260225-45E3-4E83-A7B5-93BF7662486D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EB6EED9B-3942-4B8C-94DE-886078FCC14E}" type="presOf" srcId="{EA790760-0B03-448A-9F29-12DB28B7261E}" destId="{40A06F75-CF71-4FF0-9476-F881F10B4C59}" srcOrd="0" destOrd="0" presId="urn:microsoft.com/office/officeart/2005/8/layout/pyramid2"/>
    <dgm:cxn modelId="{1506EE73-3350-43E0-9FCE-07543A481F2D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7DBA75F3-04A4-4CE3-97C3-BB7B7B4AAEC2}" type="presOf" srcId="{497908DE-4C30-428A-A555-3A6C2F4ADF7D}" destId="{C15E22B3-3295-4532-9D6A-325D45E50C1C}" srcOrd="0" destOrd="0" presId="urn:microsoft.com/office/officeart/2005/8/layout/pyramid2"/>
    <dgm:cxn modelId="{D3A1719E-52E4-4D46-8953-A0C3D648A223}" type="presParOf" srcId="{F9260225-45E3-4E83-A7B5-93BF7662486D}" destId="{2CAB7AE0-F53F-477F-8596-08683A702DA4}" srcOrd="0" destOrd="0" presId="urn:microsoft.com/office/officeart/2005/8/layout/pyramid2"/>
    <dgm:cxn modelId="{129F8C9D-0A46-4613-9DD8-DD08652E29FD}" type="presParOf" srcId="{F9260225-45E3-4E83-A7B5-93BF7662486D}" destId="{54982EDE-BA38-419C-8C90-E7DF88B50825}" srcOrd="1" destOrd="0" presId="urn:microsoft.com/office/officeart/2005/8/layout/pyramid2"/>
    <dgm:cxn modelId="{3E36166C-E400-464C-AB0F-ECBD538E3D72}" type="presParOf" srcId="{54982EDE-BA38-419C-8C90-E7DF88B50825}" destId="{C15E22B3-3295-4532-9D6A-325D45E50C1C}" srcOrd="0" destOrd="0" presId="urn:microsoft.com/office/officeart/2005/8/layout/pyramid2"/>
    <dgm:cxn modelId="{D20CF0AE-816F-4517-AE6F-D474B245CB74}" type="presParOf" srcId="{54982EDE-BA38-419C-8C90-E7DF88B50825}" destId="{E349127E-BD40-4FFD-98F7-AE53232D3317}" srcOrd="1" destOrd="0" presId="urn:microsoft.com/office/officeart/2005/8/layout/pyramid2"/>
    <dgm:cxn modelId="{BBBCF54B-A94A-44BE-BDBD-E7ABB5F12B7B}" type="presParOf" srcId="{54982EDE-BA38-419C-8C90-E7DF88B50825}" destId="{585EDA03-E1D1-49E2-ABCC-D095A33C60CB}" srcOrd="2" destOrd="0" presId="urn:microsoft.com/office/officeart/2005/8/layout/pyramid2"/>
    <dgm:cxn modelId="{35B6812E-8677-4F5F-B3A0-1A066C4EEF7F}" type="presParOf" srcId="{54982EDE-BA38-419C-8C90-E7DF88B50825}" destId="{689CAA53-9D6E-44E6-B0D8-615A6D07FB5B}" srcOrd="3" destOrd="0" presId="urn:microsoft.com/office/officeart/2005/8/layout/pyramid2"/>
    <dgm:cxn modelId="{D3891646-71B5-46BD-8ED7-46A2BD811EF9}" type="presParOf" srcId="{54982EDE-BA38-419C-8C90-E7DF88B50825}" destId="{AA40EDB2-9616-491E-8997-90DC3C7C7F8E}" srcOrd="4" destOrd="0" presId="urn:microsoft.com/office/officeart/2005/8/layout/pyramid2"/>
    <dgm:cxn modelId="{A2B08C00-2338-4D55-9067-1CFF357F5434}" type="presParOf" srcId="{54982EDE-BA38-419C-8C90-E7DF88B50825}" destId="{9055E23A-F0BC-4AAF-9FF4-F780F02DFD21}" srcOrd="5" destOrd="0" presId="urn:microsoft.com/office/officeart/2005/8/layout/pyramid2"/>
    <dgm:cxn modelId="{21E4964C-5FD2-4799-88BE-0B9CCFA0FF55}" type="presParOf" srcId="{54982EDE-BA38-419C-8C90-E7DF88B50825}" destId="{6AFE05B7-991B-44DA-9843-39E3CC396A11}" srcOrd="6" destOrd="0" presId="urn:microsoft.com/office/officeart/2005/8/layout/pyramid2"/>
    <dgm:cxn modelId="{D9ED40CE-F646-4B7C-B900-3D8253E7E285}" type="presParOf" srcId="{54982EDE-BA38-419C-8C90-E7DF88B50825}" destId="{B370853F-B4C8-494E-B10D-01EDE232E07B}" srcOrd="7" destOrd="0" presId="urn:microsoft.com/office/officeart/2005/8/layout/pyramid2"/>
    <dgm:cxn modelId="{3DFC6504-B0A5-4DDB-AEA4-77B6E81C1B2F}" type="presParOf" srcId="{54982EDE-BA38-419C-8C90-E7DF88B50825}" destId="{40A06F75-CF71-4FF0-9476-F881F10B4C59}" srcOrd="8" destOrd="0" presId="urn:microsoft.com/office/officeart/2005/8/layout/pyramid2"/>
    <dgm:cxn modelId="{64FDE8F5-6B7F-43DF-9293-D2E1CA03D466}" type="presParOf" srcId="{54982EDE-BA38-419C-8C90-E7DF88B50825}" destId="{D5AAC021-0B13-4F18-8DC6-1FA6845FB348}" srcOrd="9" destOrd="0" presId="urn:microsoft.com/office/officeart/2005/8/layout/pyramid2"/>
    <dgm:cxn modelId="{D683BA83-B3C7-40E4-8F41-3EB3C065CC36}" type="presParOf" srcId="{54982EDE-BA38-419C-8C90-E7DF88B50825}" destId="{0E6DB8B2-458A-4F73-AF77-E844E8685CD8}" srcOrd="10" destOrd="0" presId="urn:microsoft.com/office/officeart/2005/8/layout/pyramid2"/>
    <dgm:cxn modelId="{E25EC622-46AC-4F25-9CFC-0435A9B3887E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Market-exploiting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r>
            <a:rPr lang="hu-HU" b="1" dirty="0" smtClean="0"/>
            <a:t> 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Conservative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584" custLinFactNeighborX="29857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3234" custLinFactY="-36396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5548BD58-B1B2-42ED-81C4-649448AD1C36}" type="presOf" srcId="{83210F28-54C2-4E50-BA91-C30C7F5A925A}" destId="{0E6DB8B2-458A-4F73-AF77-E844E8685CD8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BF090CC-E645-4A8B-89CA-8640D2521533}" type="presOf" srcId="{3CA4390E-8AEC-4EA2-A3EC-8DD042504D56}" destId="{585EDA03-E1D1-49E2-ABCC-D095A33C60CB}" srcOrd="0" destOrd="0" presId="urn:microsoft.com/office/officeart/2005/8/layout/pyramid2"/>
    <dgm:cxn modelId="{B1224324-AA48-4515-9128-6ABF608F5FEC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C5AD24ED-D38C-4397-B942-564228C261A8}" type="presOf" srcId="{70972A96-F39F-4054-A5D9-CCAC350AB6EA}" destId="{6AFE05B7-991B-44DA-9843-39E3CC396A11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5C2F12C3-663D-432A-9240-7636C3E2FDEA}" type="presOf" srcId="{EA790760-0B03-448A-9F29-12DB28B7261E}" destId="{40A06F75-CF71-4FF0-9476-F881F10B4C59}" srcOrd="0" destOrd="0" presId="urn:microsoft.com/office/officeart/2005/8/layout/pyramid2"/>
    <dgm:cxn modelId="{49261A59-0F97-49C4-BFF5-DE4AAB39FF7C}" type="presOf" srcId="{497908DE-4C30-428A-A555-3A6C2F4ADF7D}" destId="{C15E22B3-3295-4532-9D6A-325D45E50C1C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A62E84BB-20B8-4EB1-9417-E0FA67345EE7}" type="presOf" srcId="{D75FEE30-628B-4BCD-B8C9-2BF3180BA3C0}" destId="{F9260225-45E3-4E83-A7B5-93BF7662486D}" srcOrd="0" destOrd="0" presId="urn:microsoft.com/office/officeart/2005/8/layout/pyramid2"/>
    <dgm:cxn modelId="{CF832716-2E28-42BF-BF36-F1855CE8EAFB}" type="presParOf" srcId="{F9260225-45E3-4E83-A7B5-93BF7662486D}" destId="{2CAB7AE0-F53F-477F-8596-08683A702DA4}" srcOrd="0" destOrd="0" presId="urn:microsoft.com/office/officeart/2005/8/layout/pyramid2"/>
    <dgm:cxn modelId="{98003659-C929-4B70-AA2E-4B8255914665}" type="presParOf" srcId="{F9260225-45E3-4E83-A7B5-93BF7662486D}" destId="{54982EDE-BA38-419C-8C90-E7DF88B50825}" srcOrd="1" destOrd="0" presId="urn:microsoft.com/office/officeart/2005/8/layout/pyramid2"/>
    <dgm:cxn modelId="{1FE0E06B-E8AE-4350-8CF8-08A5FB5F1230}" type="presParOf" srcId="{54982EDE-BA38-419C-8C90-E7DF88B50825}" destId="{C15E22B3-3295-4532-9D6A-325D45E50C1C}" srcOrd="0" destOrd="0" presId="urn:microsoft.com/office/officeart/2005/8/layout/pyramid2"/>
    <dgm:cxn modelId="{BEF30579-81D1-4CF1-B681-7671EC07B45D}" type="presParOf" srcId="{54982EDE-BA38-419C-8C90-E7DF88B50825}" destId="{E349127E-BD40-4FFD-98F7-AE53232D3317}" srcOrd="1" destOrd="0" presId="urn:microsoft.com/office/officeart/2005/8/layout/pyramid2"/>
    <dgm:cxn modelId="{7B350E70-79FD-4033-8A84-A355C656AD38}" type="presParOf" srcId="{54982EDE-BA38-419C-8C90-E7DF88B50825}" destId="{585EDA03-E1D1-49E2-ABCC-D095A33C60CB}" srcOrd="2" destOrd="0" presId="urn:microsoft.com/office/officeart/2005/8/layout/pyramid2"/>
    <dgm:cxn modelId="{628D8820-E4D5-47FB-9C13-4D7D942BE2A6}" type="presParOf" srcId="{54982EDE-BA38-419C-8C90-E7DF88B50825}" destId="{689CAA53-9D6E-44E6-B0D8-615A6D07FB5B}" srcOrd="3" destOrd="0" presId="urn:microsoft.com/office/officeart/2005/8/layout/pyramid2"/>
    <dgm:cxn modelId="{4AED25BD-63A9-4A4D-A059-1A80B71F486A}" type="presParOf" srcId="{54982EDE-BA38-419C-8C90-E7DF88B50825}" destId="{AA40EDB2-9616-491E-8997-90DC3C7C7F8E}" srcOrd="4" destOrd="0" presId="urn:microsoft.com/office/officeart/2005/8/layout/pyramid2"/>
    <dgm:cxn modelId="{2FA5ED16-0608-4FA9-AAFA-8A7364F1525F}" type="presParOf" srcId="{54982EDE-BA38-419C-8C90-E7DF88B50825}" destId="{9055E23A-F0BC-4AAF-9FF4-F780F02DFD21}" srcOrd="5" destOrd="0" presId="urn:microsoft.com/office/officeart/2005/8/layout/pyramid2"/>
    <dgm:cxn modelId="{B5EFCACE-1085-48BE-AFDA-C4C8682FAE77}" type="presParOf" srcId="{54982EDE-BA38-419C-8C90-E7DF88B50825}" destId="{6AFE05B7-991B-44DA-9843-39E3CC396A11}" srcOrd="6" destOrd="0" presId="urn:microsoft.com/office/officeart/2005/8/layout/pyramid2"/>
    <dgm:cxn modelId="{25CEAFC9-E48F-42EA-87DC-4AD4CB5E0D39}" type="presParOf" srcId="{54982EDE-BA38-419C-8C90-E7DF88B50825}" destId="{B370853F-B4C8-494E-B10D-01EDE232E07B}" srcOrd="7" destOrd="0" presId="urn:microsoft.com/office/officeart/2005/8/layout/pyramid2"/>
    <dgm:cxn modelId="{9A2CFA3E-3655-40CC-AF70-BD8F5D42692D}" type="presParOf" srcId="{54982EDE-BA38-419C-8C90-E7DF88B50825}" destId="{40A06F75-CF71-4FF0-9476-F881F10B4C59}" srcOrd="8" destOrd="0" presId="urn:microsoft.com/office/officeart/2005/8/layout/pyramid2"/>
    <dgm:cxn modelId="{46638D57-4136-47E2-82B1-E75A2E0B4673}" type="presParOf" srcId="{54982EDE-BA38-419C-8C90-E7DF88B50825}" destId="{D5AAC021-0B13-4F18-8DC6-1FA6845FB348}" srcOrd="9" destOrd="0" presId="urn:microsoft.com/office/officeart/2005/8/layout/pyramid2"/>
    <dgm:cxn modelId="{32AD1D82-F224-4019-A75E-4BD439DB2063}" type="presParOf" srcId="{54982EDE-BA38-419C-8C90-E7DF88B50825}" destId="{0E6DB8B2-458A-4F73-AF77-E844E8685CD8}" srcOrd="10" destOrd="0" presId="urn:microsoft.com/office/officeart/2005/8/layout/pyramid2"/>
    <dgm:cxn modelId="{3BFF2703-A0D0-4D97-B0B5-C19D229047C4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Market-exploiting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r>
            <a:rPr lang="hu-HU" b="1" dirty="0" smtClean="0"/>
            <a:t> 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Conservative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964" custLinFactNeighborX="322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3973" custLinFactY="-36396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3DDF2EA8-81DB-4058-B47A-36589DDDE802}" type="presOf" srcId="{70972A96-F39F-4054-A5D9-CCAC350AB6EA}" destId="{6AFE05B7-991B-44DA-9843-39E3CC396A11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0C4DB68C-F382-453C-BB89-B782C5789BEF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406F6EB-8959-4CFE-924F-8BC8ECA609E0}" type="presOf" srcId="{83210F28-54C2-4E50-BA91-C30C7F5A925A}" destId="{0E6DB8B2-458A-4F73-AF77-E844E8685CD8}" srcOrd="0" destOrd="0" presId="urn:microsoft.com/office/officeart/2005/8/layout/pyramid2"/>
    <dgm:cxn modelId="{391769B7-F316-4D59-A90F-D79661F2E382}" type="presOf" srcId="{3CA4390E-8AEC-4EA2-A3EC-8DD042504D56}" destId="{585EDA03-E1D1-49E2-ABCC-D095A33C60CB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34CF89F3-0E91-4E88-ABB1-48A3519E20BA}" type="presOf" srcId="{D75FEE30-628B-4BCD-B8C9-2BF3180BA3C0}" destId="{F9260225-45E3-4E83-A7B5-93BF7662486D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EB0B8C7D-2F7A-4131-85A7-849A7A58974E}" type="presOf" srcId="{EA790760-0B03-448A-9F29-12DB28B7261E}" destId="{40A06F75-CF71-4FF0-9476-F881F10B4C59}" srcOrd="0" destOrd="0" presId="urn:microsoft.com/office/officeart/2005/8/layout/pyramid2"/>
    <dgm:cxn modelId="{3862B99E-B3AB-480A-9C37-8F36A720C0F0}" type="presOf" srcId="{497908DE-4C30-428A-A555-3A6C2F4ADF7D}" destId="{C15E22B3-3295-4532-9D6A-325D45E50C1C}" srcOrd="0" destOrd="0" presId="urn:microsoft.com/office/officeart/2005/8/layout/pyramid2"/>
    <dgm:cxn modelId="{5523A97B-B949-4C0B-AD65-95FC782BCC16}" type="presParOf" srcId="{F9260225-45E3-4E83-A7B5-93BF7662486D}" destId="{2CAB7AE0-F53F-477F-8596-08683A702DA4}" srcOrd="0" destOrd="0" presId="urn:microsoft.com/office/officeart/2005/8/layout/pyramid2"/>
    <dgm:cxn modelId="{1A8ADA41-73A1-4438-A57D-1A0281738408}" type="presParOf" srcId="{F9260225-45E3-4E83-A7B5-93BF7662486D}" destId="{54982EDE-BA38-419C-8C90-E7DF88B50825}" srcOrd="1" destOrd="0" presId="urn:microsoft.com/office/officeart/2005/8/layout/pyramid2"/>
    <dgm:cxn modelId="{C32AAAF7-2983-4D95-960E-EE940E8FA954}" type="presParOf" srcId="{54982EDE-BA38-419C-8C90-E7DF88B50825}" destId="{C15E22B3-3295-4532-9D6A-325D45E50C1C}" srcOrd="0" destOrd="0" presId="urn:microsoft.com/office/officeart/2005/8/layout/pyramid2"/>
    <dgm:cxn modelId="{B1A34B9F-D97E-4B86-A47B-B8F2962A42DF}" type="presParOf" srcId="{54982EDE-BA38-419C-8C90-E7DF88B50825}" destId="{E349127E-BD40-4FFD-98F7-AE53232D3317}" srcOrd="1" destOrd="0" presId="urn:microsoft.com/office/officeart/2005/8/layout/pyramid2"/>
    <dgm:cxn modelId="{E9EAD125-FFBF-4CD6-9107-79E691BBC3AF}" type="presParOf" srcId="{54982EDE-BA38-419C-8C90-E7DF88B50825}" destId="{585EDA03-E1D1-49E2-ABCC-D095A33C60CB}" srcOrd="2" destOrd="0" presId="urn:microsoft.com/office/officeart/2005/8/layout/pyramid2"/>
    <dgm:cxn modelId="{B42918E6-9DB0-4A4D-812C-761043CE8369}" type="presParOf" srcId="{54982EDE-BA38-419C-8C90-E7DF88B50825}" destId="{689CAA53-9D6E-44E6-B0D8-615A6D07FB5B}" srcOrd="3" destOrd="0" presId="urn:microsoft.com/office/officeart/2005/8/layout/pyramid2"/>
    <dgm:cxn modelId="{5B010D10-0B2E-4100-9738-A2D6BA2CB2BD}" type="presParOf" srcId="{54982EDE-BA38-419C-8C90-E7DF88B50825}" destId="{AA40EDB2-9616-491E-8997-90DC3C7C7F8E}" srcOrd="4" destOrd="0" presId="urn:microsoft.com/office/officeart/2005/8/layout/pyramid2"/>
    <dgm:cxn modelId="{5EE5CDF0-5666-445D-9650-CC19DC739272}" type="presParOf" srcId="{54982EDE-BA38-419C-8C90-E7DF88B50825}" destId="{9055E23A-F0BC-4AAF-9FF4-F780F02DFD21}" srcOrd="5" destOrd="0" presId="urn:microsoft.com/office/officeart/2005/8/layout/pyramid2"/>
    <dgm:cxn modelId="{2C6971A8-1EB3-4F66-93CE-BAF55FB743D9}" type="presParOf" srcId="{54982EDE-BA38-419C-8C90-E7DF88B50825}" destId="{6AFE05B7-991B-44DA-9843-39E3CC396A11}" srcOrd="6" destOrd="0" presId="urn:microsoft.com/office/officeart/2005/8/layout/pyramid2"/>
    <dgm:cxn modelId="{DAEFC62E-9939-43CD-B2BA-5A9A3E619FE8}" type="presParOf" srcId="{54982EDE-BA38-419C-8C90-E7DF88B50825}" destId="{B370853F-B4C8-494E-B10D-01EDE232E07B}" srcOrd="7" destOrd="0" presId="urn:microsoft.com/office/officeart/2005/8/layout/pyramid2"/>
    <dgm:cxn modelId="{2CE5464F-B39E-4823-8E0A-2B04D3317F4D}" type="presParOf" srcId="{54982EDE-BA38-419C-8C90-E7DF88B50825}" destId="{40A06F75-CF71-4FF0-9476-F881F10B4C59}" srcOrd="8" destOrd="0" presId="urn:microsoft.com/office/officeart/2005/8/layout/pyramid2"/>
    <dgm:cxn modelId="{1F433A75-0A65-420C-BB75-7A809A4DD50C}" type="presParOf" srcId="{54982EDE-BA38-419C-8C90-E7DF88B50825}" destId="{D5AAC021-0B13-4F18-8DC6-1FA6845FB348}" srcOrd="9" destOrd="0" presId="urn:microsoft.com/office/officeart/2005/8/layout/pyramid2"/>
    <dgm:cxn modelId="{233C3C6C-4D4C-4F09-92E7-8413E633E80F}" type="presParOf" srcId="{54982EDE-BA38-419C-8C90-E7DF88B50825}" destId="{0E6DB8B2-458A-4F73-AF77-E844E8685CD8}" srcOrd="10" destOrd="0" presId="urn:microsoft.com/office/officeart/2005/8/layout/pyramid2"/>
    <dgm:cxn modelId="{36F3E763-EF40-4D2F-9F09-32879E68C300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 custT="1"/>
      <dgm:spPr/>
      <dgm:t>
        <a:bodyPr/>
        <a:lstStyle/>
        <a:p>
          <a:r>
            <a:rPr lang="hu-HU" sz="1200" b="1" dirty="0" err="1" smtClean="0"/>
            <a:t>Liberal</a:t>
          </a:r>
          <a:r>
            <a:rPr lang="hu-HU" sz="1200" b="1" dirty="0" smtClean="0"/>
            <a:t> </a:t>
          </a:r>
          <a:r>
            <a:rPr lang="hu-HU" sz="1200" b="1" dirty="0" err="1" smtClean="0"/>
            <a:t>democracy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Estonia</a:t>
          </a:r>
          <a:r>
            <a:rPr lang="hu-HU" sz="1200" b="1" dirty="0" smtClean="0"/>
            <a:t>, </a:t>
          </a:r>
          <a:r>
            <a:rPr lang="hu-HU" sz="1200" b="1" dirty="0" err="1" smtClean="0"/>
            <a:t>Czech</a:t>
          </a:r>
          <a:r>
            <a:rPr lang="hu-HU" sz="1200" b="1" dirty="0" smtClean="0"/>
            <a:t> </a:t>
          </a:r>
          <a:r>
            <a:rPr lang="hu-HU" sz="1200" b="1" dirty="0" err="1" smtClean="0"/>
            <a:t>Republic</a:t>
          </a:r>
          <a:r>
            <a:rPr lang="hu-HU" sz="1200" b="1" dirty="0" smtClean="0"/>
            <a:t>)</a:t>
          </a:r>
          <a:endParaRPr lang="hu-HU" sz="1200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200" b="1" dirty="0" err="1" smtClean="0"/>
            <a:t>Patronal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 smtClean="0"/>
        </a:p>
        <a:p>
          <a:r>
            <a:rPr lang="hu-HU" sz="1200" b="1" dirty="0" smtClean="0"/>
            <a:t>(Hungary, </a:t>
          </a:r>
          <a:r>
            <a:rPr lang="hu-HU" sz="1200" b="1" dirty="0" err="1" smtClean="0"/>
            <a:t>Russia</a:t>
          </a:r>
          <a:r>
            <a:rPr lang="hu-HU" sz="1200" b="1" dirty="0" smtClean="0"/>
            <a:t>, </a:t>
          </a:r>
          <a:r>
            <a:rPr lang="hu-HU" sz="1200" b="1" dirty="0" err="1" smtClean="0"/>
            <a:t>Central-Asian</a:t>
          </a:r>
          <a:r>
            <a:rPr lang="hu-HU" sz="1200" b="1" dirty="0" smtClean="0"/>
            <a:t> </a:t>
          </a:r>
          <a:r>
            <a:rPr lang="hu-HU" sz="1200" b="1" dirty="0" err="1" smtClean="0"/>
            <a:t>Rep</a:t>
          </a:r>
          <a:r>
            <a:rPr lang="hu-HU" sz="1200" b="1" dirty="0" smtClean="0"/>
            <a:t>.)</a:t>
          </a:r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200" b="1" dirty="0" err="1" smtClean="0"/>
            <a:t>Market-exploiting</a:t>
          </a:r>
          <a:r>
            <a:rPr lang="hu-HU" sz="1200" b="1" dirty="0" smtClean="0"/>
            <a:t> </a:t>
          </a:r>
          <a:r>
            <a:rPr lang="hu-HU" sz="1200" b="1" dirty="0" err="1" smtClean="0"/>
            <a:t>dictatorship</a:t>
          </a:r>
          <a:r>
            <a:rPr lang="hu-HU" sz="1200" b="1" dirty="0" smtClean="0"/>
            <a:t> (</a:t>
          </a:r>
          <a:r>
            <a:rPr lang="hu-HU" sz="1200" b="1" dirty="0" err="1" smtClean="0"/>
            <a:t>China</a:t>
          </a:r>
          <a:r>
            <a:rPr lang="hu-HU" sz="1200" b="1" dirty="0" smtClean="0"/>
            <a:t>, Vietnam)</a:t>
          </a:r>
          <a:endParaRPr lang="hu-HU" sz="12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200" b="1" dirty="0" err="1" smtClean="0"/>
            <a:t>Patronal</a:t>
          </a:r>
          <a:r>
            <a:rPr lang="hu-HU" sz="1200" b="1" dirty="0" smtClean="0"/>
            <a:t> </a:t>
          </a:r>
          <a:r>
            <a:rPr lang="hu-HU" sz="1200" b="1" dirty="0" err="1" smtClean="0"/>
            <a:t>democracy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Bulgaria</a:t>
          </a:r>
          <a:r>
            <a:rPr lang="hu-HU" sz="1200" b="1" dirty="0" smtClean="0"/>
            <a:t>, </a:t>
          </a:r>
          <a:r>
            <a:rPr lang="hu-HU" sz="1200" b="1" dirty="0" err="1" smtClean="0"/>
            <a:t>Romania</a:t>
          </a:r>
          <a:r>
            <a:rPr lang="hu-HU" sz="1200" b="1" dirty="0" smtClean="0"/>
            <a:t>)</a:t>
          </a:r>
          <a:endParaRPr lang="hu-HU" sz="12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200" b="1" dirty="0" err="1" smtClean="0"/>
            <a:t>Communist</a:t>
          </a:r>
          <a:r>
            <a:rPr lang="hu-HU" sz="1200" b="1" dirty="0" smtClean="0"/>
            <a:t> </a:t>
          </a:r>
          <a:r>
            <a:rPr lang="hu-HU" sz="1200" b="1" dirty="0" err="1" smtClean="0"/>
            <a:t>dictatorship</a:t>
          </a:r>
          <a:endParaRPr lang="hu-HU" sz="1200" b="1" dirty="0" smtClean="0"/>
        </a:p>
        <a:p>
          <a:r>
            <a:rPr lang="hu-HU" sz="1200" b="1" dirty="0" smtClean="0"/>
            <a:t>(</a:t>
          </a:r>
          <a:r>
            <a:rPr lang="hu-HU" sz="1200" b="1" dirty="0" err="1" smtClean="0"/>
            <a:t>North</a:t>
          </a:r>
          <a:r>
            <a:rPr lang="hu-HU" sz="1200" b="1" dirty="0" smtClean="0"/>
            <a:t> Korea)</a:t>
          </a:r>
          <a:endParaRPr lang="hu-HU" sz="12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200" b="1" dirty="0" err="1" smtClean="0"/>
            <a:t>Conservative</a:t>
          </a:r>
          <a:r>
            <a:rPr lang="hu-HU" sz="1200" b="1" dirty="0" smtClean="0"/>
            <a:t> </a:t>
          </a:r>
          <a:r>
            <a:rPr lang="hu-HU" sz="1200" b="1" dirty="0" err="1" smtClean="0"/>
            <a:t>autocracy</a:t>
          </a:r>
          <a:endParaRPr lang="hu-HU" sz="12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-7099"/>
      <dgm:spPr/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37620" custLinFactNeighborX="63538" custLinFactNeighborY="348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70804" custScaleY="34224" custLinFactX="-44340" custLinFactY="-3576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92912" custScaleY="36545" custLinFactY="107339" custLinFactNeighborX="-38422" custLinFactNeighborY="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34181" custLinFactY="-150881" custLinFactNeighborX="-40608" custLinFactNeighborY="-2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84729" custScaleY="35761" custLinFactY="-64009" custLinFactNeighborX="3865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33560" custLinFactX="-7409" custLinFactY="-100000" custLinFactNeighborX="-100000" custLinFactNeighborY="-19816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7ABB6D98-1AEA-4E5E-8EA6-B5CC68A71FE2}" type="presOf" srcId="{94EAB1EC-7FE9-40F9-8691-7534F2D2D13B}" destId="{AA40EDB2-9616-491E-8997-90DC3C7C7F8E}" srcOrd="0" destOrd="0" presId="urn:microsoft.com/office/officeart/2005/8/layout/pyramid2"/>
    <dgm:cxn modelId="{0FD2C9F7-E581-4DDA-A37A-3CFC969A1DBE}" type="presOf" srcId="{83210F28-54C2-4E50-BA91-C30C7F5A925A}" destId="{0E6DB8B2-458A-4F73-AF77-E844E8685CD8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43435881-6B8C-40DC-8C06-ACD9F43D2CA4}" type="presOf" srcId="{70972A96-F39F-4054-A5D9-CCAC350AB6EA}" destId="{6AFE05B7-991B-44DA-9843-39E3CC396A11}" srcOrd="0" destOrd="0" presId="urn:microsoft.com/office/officeart/2005/8/layout/pyramid2"/>
    <dgm:cxn modelId="{86469B63-3EDC-4E7E-A9C3-01EB4CD37C67}" type="presOf" srcId="{EA790760-0B03-448A-9F29-12DB28B7261E}" destId="{40A06F75-CF71-4FF0-9476-F881F10B4C59}" srcOrd="0" destOrd="0" presId="urn:microsoft.com/office/officeart/2005/8/layout/pyramid2"/>
    <dgm:cxn modelId="{91F7FD17-97C7-4327-BE33-58B5ABB643DF}" type="presOf" srcId="{497908DE-4C30-428A-A555-3A6C2F4ADF7D}" destId="{C15E22B3-3295-4532-9D6A-325D45E50C1C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9058E3AE-3F83-4924-976E-FF99BBF299E9}" type="presOf" srcId="{3CA4390E-8AEC-4EA2-A3EC-8DD042504D56}" destId="{585EDA03-E1D1-49E2-ABCC-D095A33C60CB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4F97A0EC-F148-48B1-9903-A9F450FC6A6B}" type="presOf" srcId="{D75FEE30-628B-4BCD-B8C9-2BF3180BA3C0}" destId="{F9260225-45E3-4E83-A7B5-93BF7662486D}" srcOrd="0" destOrd="0" presId="urn:microsoft.com/office/officeart/2005/8/layout/pyramid2"/>
    <dgm:cxn modelId="{2941D027-41A4-48D2-BFAC-8571EE981157}" type="presParOf" srcId="{F9260225-45E3-4E83-A7B5-93BF7662486D}" destId="{2CAB7AE0-F53F-477F-8596-08683A702DA4}" srcOrd="0" destOrd="0" presId="urn:microsoft.com/office/officeart/2005/8/layout/pyramid2"/>
    <dgm:cxn modelId="{30907524-64F4-4CC2-9CBE-C96E31EB35F2}" type="presParOf" srcId="{F9260225-45E3-4E83-A7B5-93BF7662486D}" destId="{54982EDE-BA38-419C-8C90-E7DF88B50825}" srcOrd="1" destOrd="0" presId="urn:microsoft.com/office/officeart/2005/8/layout/pyramid2"/>
    <dgm:cxn modelId="{72CC49AC-F761-4602-8032-F88DAFB56C4C}" type="presParOf" srcId="{54982EDE-BA38-419C-8C90-E7DF88B50825}" destId="{C15E22B3-3295-4532-9D6A-325D45E50C1C}" srcOrd="0" destOrd="0" presId="urn:microsoft.com/office/officeart/2005/8/layout/pyramid2"/>
    <dgm:cxn modelId="{216C4E81-1E1E-4233-9855-22385F1FD0EA}" type="presParOf" srcId="{54982EDE-BA38-419C-8C90-E7DF88B50825}" destId="{E349127E-BD40-4FFD-98F7-AE53232D3317}" srcOrd="1" destOrd="0" presId="urn:microsoft.com/office/officeart/2005/8/layout/pyramid2"/>
    <dgm:cxn modelId="{4A86EC0C-6CAB-44E0-9DC6-EB4B9FDAB404}" type="presParOf" srcId="{54982EDE-BA38-419C-8C90-E7DF88B50825}" destId="{585EDA03-E1D1-49E2-ABCC-D095A33C60CB}" srcOrd="2" destOrd="0" presId="urn:microsoft.com/office/officeart/2005/8/layout/pyramid2"/>
    <dgm:cxn modelId="{7BF64D9B-FE63-4FEE-94A9-BBC1F52DE0EF}" type="presParOf" srcId="{54982EDE-BA38-419C-8C90-E7DF88B50825}" destId="{689CAA53-9D6E-44E6-B0D8-615A6D07FB5B}" srcOrd="3" destOrd="0" presId="urn:microsoft.com/office/officeart/2005/8/layout/pyramid2"/>
    <dgm:cxn modelId="{CFA7BA1C-7132-47D5-AF8F-4C6C218267B2}" type="presParOf" srcId="{54982EDE-BA38-419C-8C90-E7DF88B50825}" destId="{AA40EDB2-9616-491E-8997-90DC3C7C7F8E}" srcOrd="4" destOrd="0" presId="urn:microsoft.com/office/officeart/2005/8/layout/pyramid2"/>
    <dgm:cxn modelId="{E5DD0FD2-298D-4D74-85E7-25476B4866C7}" type="presParOf" srcId="{54982EDE-BA38-419C-8C90-E7DF88B50825}" destId="{9055E23A-F0BC-4AAF-9FF4-F780F02DFD21}" srcOrd="5" destOrd="0" presId="urn:microsoft.com/office/officeart/2005/8/layout/pyramid2"/>
    <dgm:cxn modelId="{03212E45-00A7-441D-8561-57DF77B171E3}" type="presParOf" srcId="{54982EDE-BA38-419C-8C90-E7DF88B50825}" destId="{6AFE05B7-991B-44DA-9843-39E3CC396A11}" srcOrd="6" destOrd="0" presId="urn:microsoft.com/office/officeart/2005/8/layout/pyramid2"/>
    <dgm:cxn modelId="{DE463653-6DE7-4A1B-AB7A-DCB7C72BB427}" type="presParOf" srcId="{54982EDE-BA38-419C-8C90-E7DF88B50825}" destId="{B370853F-B4C8-494E-B10D-01EDE232E07B}" srcOrd="7" destOrd="0" presId="urn:microsoft.com/office/officeart/2005/8/layout/pyramid2"/>
    <dgm:cxn modelId="{2E2788DE-F44C-43BB-850A-E7604504E662}" type="presParOf" srcId="{54982EDE-BA38-419C-8C90-E7DF88B50825}" destId="{40A06F75-CF71-4FF0-9476-F881F10B4C59}" srcOrd="8" destOrd="0" presId="urn:microsoft.com/office/officeart/2005/8/layout/pyramid2"/>
    <dgm:cxn modelId="{EE708B4A-AD19-4606-BBA3-7ABC7DEDC673}" type="presParOf" srcId="{54982EDE-BA38-419C-8C90-E7DF88B50825}" destId="{D5AAC021-0B13-4F18-8DC6-1FA6845FB348}" srcOrd="9" destOrd="0" presId="urn:microsoft.com/office/officeart/2005/8/layout/pyramid2"/>
    <dgm:cxn modelId="{86817864-0395-47DD-8B73-B1D0BF2A72AB}" type="presParOf" srcId="{54982EDE-BA38-419C-8C90-E7DF88B50825}" destId="{0E6DB8B2-458A-4F73-AF77-E844E8685CD8}" srcOrd="10" destOrd="0" presId="urn:microsoft.com/office/officeart/2005/8/layout/pyramid2"/>
    <dgm:cxn modelId="{7EE20179-ED94-443B-8106-5A6756EC323B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err="1" smtClean="0"/>
            <a:t>Market-expl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Cons.aut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56000">
              <a:srgbClr val="D2DDF1">
                <a:lumMod val="70000"/>
                <a:lumOff val="30000"/>
              </a:srgbClr>
            </a:gs>
            <a:gs pos="39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6600000" scaled="0"/>
        </a:gradFill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8285" custLinFactNeighborX="4233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62810" custLinFactNeighborX="-8050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D672BFF2-6814-4745-A332-932807F89928}" type="presOf" srcId="{EA790760-0B03-448A-9F29-12DB28B7261E}" destId="{40A06F75-CF71-4FF0-9476-F881F10B4C59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8264E57C-92CC-4C67-9BED-F7CA7C8DFAB8}" type="presOf" srcId="{D75FEE30-628B-4BCD-B8C9-2BF3180BA3C0}" destId="{F9260225-45E3-4E83-A7B5-93BF7662486D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448B042B-554A-43D3-B4FE-F6B4E09AAC73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324804E8-B27D-40FB-936C-5A66D6A8B9D0}" type="presOf" srcId="{06D9D0F1-6B14-43C1-839E-61B9DD9B56EF}" destId="{EE256076-5DA6-4F24-8BFE-930664D18ACC}" srcOrd="0" destOrd="0" presId="urn:microsoft.com/office/officeart/2005/8/layout/pyramid2"/>
    <dgm:cxn modelId="{72F5BFD7-6A77-409F-B47E-14679BEE480C}" type="presOf" srcId="{83210F28-54C2-4E50-BA91-C30C7F5A925A}" destId="{0E6DB8B2-458A-4F73-AF77-E844E8685CD8}" srcOrd="0" destOrd="0" presId="urn:microsoft.com/office/officeart/2005/8/layout/pyramid2"/>
    <dgm:cxn modelId="{B7EEB61A-E315-43FB-A4DB-A6A387BEE2AF}" type="presOf" srcId="{70972A96-F39F-4054-A5D9-CCAC350AB6EA}" destId="{6AFE05B7-991B-44DA-9843-39E3CC396A11}" srcOrd="0" destOrd="0" presId="urn:microsoft.com/office/officeart/2005/8/layout/pyramid2"/>
    <dgm:cxn modelId="{91CDBF49-BA81-4D64-92C1-37AA22BF59E3}" type="presOf" srcId="{497908DE-4C30-428A-A555-3A6C2F4ADF7D}" destId="{C15E22B3-3295-4532-9D6A-325D45E50C1C}" srcOrd="0" destOrd="0" presId="urn:microsoft.com/office/officeart/2005/8/layout/pyramid2"/>
    <dgm:cxn modelId="{53375E53-C6B6-4B1B-AA0A-3D1462600D2A}" type="presParOf" srcId="{F9260225-45E3-4E83-A7B5-93BF7662486D}" destId="{2CAB7AE0-F53F-477F-8596-08683A702DA4}" srcOrd="0" destOrd="0" presId="urn:microsoft.com/office/officeart/2005/8/layout/pyramid2"/>
    <dgm:cxn modelId="{F0060533-5E1F-4799-8C41-4EF66897917D}" type="presParOf" srcId="{F9260225-45E3-4E83-A7B5-93BF7662486D}" destId="{54982EDE-BA38-419C-8C90-E7DF88B50825}" srcOrd="1" destOrd="0" presId="urn:microsoft.com/office/officeart/2005/8/layout/pyramid2"/>
    <dgm:cxn modelId="{50BCEA46-9960-4EFC-A6C6-92EB3C63596F}" type="presParOf" srcId="{54982EDE-BA38-419C-8C90-E7DF88B50825}" destId="{C15E22B3-3295-4532-9D6A-325D45E50C1C}" srcOrd="0" destOrd="0" presId="urn:microsoft.com/office/officeart/2005/8/layout/pyramid2"/>
    <dgm:cxn modelId="{CAD8A386-0824-41C2-A4FE-2B31CED8F3E8}" type="presParOf" srcId="{54982EDE-BA38-419C-8C90-E7DF88B50825}" destId="{E349127E-BD40-4FFD-98F7-AE53232D3317}" srcOrd="1" destOrd="0" presId="urn:microsoft.com/office/officeart/2005/8/layout/pyramid2"/>
    <dgm:cxn modelId="{8769AD10-8207-49CA-82E3-4DECC1CAF3BF}" type="presParOf" srcId="{54982EDE-BA38-419C-8C90-E7DF88B50825}" destId="{EE256076-5DA6-4F24-8BFE-930664D18ACC}" srcOrd="2" destOrd="0" presId="urn:microsoft.com/office/officeart/2005/8/layout/pyramid2"/>
    <dgm:cxn modelId="{87F6BE44-BF6C-4160-932E-34361A2E7AAE}" type="presParOf" srcId="{54982EDE-BA38-419C-8C90-E7DF88B50825}" destId="{500D408C-FC56-40C9-BA6F-3F0463C05A42}" srcOrd="3" destOrd="0" presId="urn:microsoft.com/office/officeart/2005/8/layout/pyramid2"/>
    <dgm:cxn modelId="{5E8F34CC-9E61-463A-A89A-483AC1736D59}" type="presParOf" srcId="{54982EDE-BA38-419C-8C90-E7DF88B50825}" destId="{AA40EDB2-9616-491E-8997-90DC3C7C7F8E}" srcOrd="4" destOrd="0" presId="urn:microsoft.com/office/officeart/2005/8/layout/pyramid2"/>
    <dgm:cxn modelId="{132EA43C-24BB-41F8-A123-DAAB5E94BDA5}" type="presParOf" srcId="{54982EDE-BA38-419C-8C90-E7DF88B50825}" destId="{9055E23A-F0BC-4AAF-9FF4-F780F02DFD21}" srcOrd="5" destOrd="0" presId="urn:microsoft.com/office/officeart/2005/8/layout/pyramid2"/>
    <dgm:cxn modelId="{0DC506BD-613B-4885-91C7-EB2582E5FD28}" type="presParOf" srcId="{54982EDE-BA38-419C-8C90-E7DF88B50825}" destId="{6AFE05B7-991B-44DA-9843-39E3CC396A11}" srcOrd="6" destOrd="0" presId="urn:microsoft.com/office/officeart/2005/8/layout/pyramid2"/>
    <dgm:cxn modelId="{C6B75528-78A6-43A3-A909-84B63604E6E0}" type="presParOf" srcId="{54982EDE-BA38-419C-8C90-E7DF88B50825}" destId="{B370853F-B4C8-494E-B10D-01EDE232E07B}" srcOrd="7" destOrd="0" presId="urn:microsoft.com/office/officeart/2005/8/layout/pyramid2"/>
    <dgm:cxn modelId="{BCE9FD16-09B6-4E2A-AB53-55C651AE774E}" type="presParOf" srcId="{54982EDE-BA38-419C-8C90-E7DF88B50825}" destId="{40A06F75-CF71-4FF0-9476-F881F10B4C59}" srcOrd="8" destOrd="0" presId="urn:microsoft.com/office/officeart/2005/8/layout/pyramid2"/>
    <dgm:cxn modelId="{9CBAAEDA-1142-41D4-AA1B-4AF372A14D8D}" type="presParOf" srcId="{54982EDE-BA38-419C-8C90-E7DF88B50825}" destId="{D5AAC021-0B13-4F18-8DC6-1FA6845FB348}" srcOrd="9" destOrd="0" presId="urn:microsoft.com/office/officeart/2005/8/layout/pyramid2"/>
    <dgm:cxn modelId="{24F86CF8-B0B2-46C4-AB85-A1C9F08C6106}" type="presParOf" srcId="{54982EDE-BA38-419C-8C90-E7DF88B50825}" destId="{0E6DB8B2-458A-4F73-AF77-E844E8685CD8}" srcOrd="10" destOrd="0" presId="urn:microsoft.com/office/officeart/2005/8/layout/pyramid2"/>
    <dgm:cxn modelId="{F8F2EFDA-6A09-43A5-AC7D-E66F73491AFE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EA790760-0B03-448A-9F29-12DB28B7261E}">
      <dgm:prSet phldrT="[Szöveg]" custT="1"/>
      <dgm:spPr/>
      <dgm:t>
        <a:bodyPr/>
        <a:lstStyle/>
        <a:p>
          <a:r>
            <a:rPr lang="hu-HU" sz="1100" b="1" dirty="0" err="1" smtClean="0"/>
            <a:t>Market-expl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 custT="1"/>
      <dgm:spPr/>
      <dgm:t>
        <a:bodyPr/>
        <a:lstStyle/>
        <a:p>
          <a:r>
            <a:rPr lang="hu-HU" sz="1100" b="1" dirty="0" smtClean="0"/>
            <a:t>Pat. dem.</a:t>
          </a:r>
          <a:endParaRPr lang="hu-HU" sz="1100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 custT="1"/>
      <dgm:spPr/>
      <dgm:t>
        <a:bodyPr/>
        <a:lstStyle/>
        <a:p>
          <a:r>
            <a:rPr lang="hu-HU" sz="1100" b="1" dirty="0" err="1" smtClean="0"/>
            <a:t>Com</a:t>
          </a:r>
          <a:r>
            <a:rPr lang="hu-HU" sz="1100" b="1" dirty="0" smtClean="0"/>
            <a:t>. </a:t>
          </a:r>
          <a:r>
            <a:rPr lang="hu-HU" sz="1100" b="1" dirty="0" err="1" smtClean="0"/>
            <a:t>dict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 custT="1"/>
      <dgm:spPr/>
      <dgm:t>
        <a:bodyPr/>
        <a:lstStyle/>
        <a:p>
          <a:r>
            <a:rPr lang="hu-HU" sz="1100" b="1" dirty="0" err="1" smtClean="0"/>
            <a:t>Cons.aut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 custT="1"/>
      <dgm:spPr/>
      <dgm:t>
        <a:bodyPr/>
        <a:lstStyle/>
        <a:p>
          <a:r>
            <a:rPr lang="hu-HU" sz="1100" b="1" dirty="0" smtClean="0"/>
            <a:t>Pat. </a:t>
          </a:r>
          <a:r>
            <a:rPr lang="hu-HU" sz="1100" b="1" dirty="0" err="1" smtClean="0"/>
            <a:t>autoc</a:t>
          </a:r>
          <a:r>
            <a:rPr lang="hu-HU" sz="1100" b="1" dirty="0" smtClean="0"/>
            <a:t>.</a:t>
          </a:r>
          <a:endParaRPr lang="hu-HU" sz="1100" b="1" dirty="0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06D9D0F1-6B14-43C1-839E-61B9DD9B56EF}">
      <dgm:prSet phldrT="[Szöveg]" custT="1"/>
      <dgm:spPr/>
      <dgm:t>
        <a:bodyPr/>
        <a:lstStyle/>
        <a:p>
          <a:r>
            <a:rPr lang="hu-HU" sz="1100" b="1" dirty="0" err="1" smtClean="0"/>
            <a:t>Lib</a:t>
          </a:r>
          <a:r>
            <a:rPr lang="hu-HU" sz="1100" b="1" dirty="0" smtClean="0"/>
            <a:t>. dem.</a:t>
          </a:r>
          <a:endParaRPr lang="hu-HU" sz="1100" b="1" dirty="0"/>
        </a:p>
      </dgm:t>
    </dgm:pt>
    <dgm:pt modelId="{974056D8-C7F1-4703-A3A0-CCA3EAA41540}" type="parTrans" cxnId="{C2E5D389-DC96-40BD-90F2-F8033A5764FD}">
      <dgm:prSet/>
      <dgm:spPr/>
      <dgm:t>
        <a:bodyPr/>
        <a:lstStyle/>
        <a:p>
          <a:endParaRPr lang="hu-HU"/>
        </a:p>
      </dgm:t>
    </dgm:pt>
    <dgm:pt modelId="{0726BDE9-E79C-4439-84E5-5521900B90C8}" type="sibTrans" cxnId="{C2E5D389-DC96-40BD-90F2-F8033A5764FD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57973" custScaleY="40896" custLinFactNeighborX="7315" custLinFactNeighborY="3219"/>
      <dgm:spPr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63000">
              <a:srgbClr val="D2DDF1">
                <a:lumMod val="70000"/>
                <a:lumOff val="30000"/>
              </a:srgbClr>
            </a:gs>
            <a:gs pos="28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0" scaled="0"/>
        </a:gradFill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25502" custScaleY="27822" custLinFactY="28952" custLinFactNeighborX="18850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EE256076-5DA6-4F24-8BFE-930664D18ACC}" type="pres">
      <dgm:prSet presAssocID="{06D9D0F1-6B14-43C1-839E-61B9DD9B56EF}" presName="aNode" presStyleLbl="fgAcc1" presStyleIdx="1" presStyleCnt="6" custAng="0" custScaleX="25502" custScaleY="25652" custLinFactNeighborX="-95992" custLinFactNeighborY="2640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00D408C-FC56-40C9-BA6F-3F0463C05A42}" type="pres">
      <dgm:prSet presAssocID="{06D9D0F1-6B14-43C1-839E-61B9DD9B56EF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33453" custScaleY="18604" custLinFactY="72033" custLinFactNeighborX="-39603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28088" custScaleY="18604" custLinFactY="-60376" custLinFactNeighborX="-378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34904" custScaleY="17336" custLinFactY="-28285" custLinFactNeighborX="4233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24796" custScaleY="17312" custLinFactY="-62810" custLinFactNeighborX="-8050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8410A1F8-5260-4AE2-B63A-E06E26F5E4FE}" type="presOf" srcId="{EA790760-0B03-448A-9F29-12DB28B7261E}" destId="{40A06F75-CF71-4FF0-9476-F881F10B4C59}" srcOrd="0" destOrd="0" presId="urn:microsoft.com/office/officeart/2005/8/layout/pyramid2"/>
    <dgm:cxn modelId="{449A4ABF-8A14-43F7-896F-B79A14744746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C0E4AA22-6A4D-4B37-B356-6BAC8C46D0A0}" type="presOf" srcId="{70972A96-F39F-4054-A5D9-CCAC350AB6EA}" destId="{6AFE05B7-991B-44DA-9843-39E3CC396A11}" srcOrd="0" destOrd="0" presId="urn:microsoft.com/office/officeart/2005/8/layout/pyramid2"/>
    <dgm:cxn modelId="{936A3C0B-418D-4D4E-AFC3-A9A8CD79737F}" type="presOf" srcId="{497908DE-4C30-428A-A555-3A6C2F4ADF7D}" destId="{C15E22B3-3295-4532-9D6A-325D45E50C1C}" srcOrd="0" destOrd="0" presId="urn:microsoft.com/office/officeart/2005/8/layout/pyramid2"/>
    <dgm:cxn modelId="{AB3D65AF-9E65-40A6-BE84-296F9B535C68}" type="presOf" srcId="{06D9D0F1-6B14-43C1-839E-61B9DD9B56EF}" destId="{EE256076-5DA6-4F24-8BFE-930664D18ACC}" srcOrd="0" destOrd="0" presId="urn:microsoft.com/office/officeart/2005/8/layout/pyramid2"/>
    <dgm:cxn modelId="{726158C0-3F5B-4D96-95D9-1C68A394ABD8}" type="presOf" srcId="{83210F28-54C2-4E50-BA91-C30C7F5A925A}" destId="{0E6DB8B2-458A-4F73-AF77-E844E8685CD8}" srcOrd="0" destOrd="0" presId="urn:microsoft.com/office/officeart/2005/8/layout/pyramid2"/>
    <dgm:cxn modelId="{F4ED64AE-A7DF-4299-8DCE-2A5126F153A4}" type="presOf" srcId="{D75FEE30-628B-4BCD-B8C9-2BF3180BA3C0}" destId="{F9260225-45E3-4E83-A7B5-93BF7662486D}" srcOrd="0" destOrd="0" presId="urn:microsoft.com/office/officeart/2005/8/layout/pyramid2"/>
    <dgm:cxn modelId="{C2E5D389-DC96-40BD-90F2-F8033A5764FD}" srcId="{D75FEE30-628B-4BCD-B8C9-2BF3180BA3C0}" destId="{06D9D0F1-6B14-43C1-839E-61B9DD9B56EF}" srcOrd="1" destOrd="0" parTransId="{974056D8-C7F1-4703-A3A0-CCA3EAA41540}" sibTransId="{0726BDE9-E79C-4439-84E5-5521900B90C8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0600972A-0BE3-4B58-857B-2584C0A74D62}" type="presParOf" srcId="{F9260225-45E3-4E83-A7B5-93BF7662486D}" destId="{2CAB7AE0-F53F-477F-8596-08683A702DA4}" srcOrd="0" destOrd="0" presId="urn:microsoft.com/office/officeart/2005/8/layout/pyramid2"/>
    <dgm:cxn modelId="{D355A97E-D133-47EB-918B-410BFBCA76E5}" type="presParOf" srcId="{F9260225-45E3-4E83-A7B5-93BF7662486D}" destId="{54982EDE-BA38-419C-8C90-E7DF88B50825}" srcOrd="1" destOrd="0" presId="urn:microsoft.com/office/officeart/2005/8/layout/pyramid2"/>
    <dgm:cxn modelId="{D76E78AB-5A44-4458-A134-D2A33B32A4FE}" type="presParOf" srcId="{54982EDE-BA38-419C-8C90-E7DF88B50825}" destId="{C15E22B3-3295-4532-9D6A-325D45E50C1C}" srcOrd="0" destOrd="0" presId="urn:microsoft.com/office/officeart/2005/8/layout/pyramid2"/>
    <dgm:cxn modelId="{27E8C3F9-6AD9-44C8-8501-11517310967A}" type="presParOf" srcId="{54982EDE-BA38-419C-8C90-E7DF88B50825}" destId="{E349127E-BD40-4FFD-98F7-AE53232D3317}" srcOrd="1" destOrd="0" presId="urn:microsoft.com/office/officeart/2005/8/layout/pyramid2"/>
    <dgm:cxn modelId="{D20B5A11-843C-4BFB-B690-21496AB87153}" type="presParOf" srcId="{54982EDE-BA38-419C-8C90-E7DF88B50825}" destId="{EE256076-5DA6-4F24-8BFE-930664D18ACC}" srcOrd="2" destOrd="0" presId="urn:microsoft.com/office/officeart/2005/8/layout/pyramid2"/>
    <dgm:cxn modelId="{B1761494-1A8D-4E4C-A1C6-E9A544DA884B}" type="presParOf" srcId="{54982EDE-BA38-419C-8C90-E7DF88B50825}" destId="{500D408C-FC56-40C9-BA6F-3F0463C05A42}" srcOrd="3" destOrd="0" presId="urn:microsoft.com/office/officeart/2005/8/layout/pyramid2"/>
    <dgm:cxn modelId="{5DFBC1F1-CB0F-4E57-8EC4-4A4B7725D3E0}" type="presParOf" srcId="{54982EDE-BA38-419C-8C90-E7DF88B50825}" destId="{AA40EDB2-9616-491E-8997-90DC3C7C7F8E}" srcOrd="4" destOrd="0" presId="urn:microsoft.com/office/officeart/2005/8/layout/pyramid2"/>
    <dgm:cxn modelId="{AC964C70-DCCB-4845-80D9-7E7D2E6F8F93}" type="presParOf" srcId="{54982EDE-BA38-419C-8C90-E7DF88B50825}" destId="{9055E23A-F0BC-4AAF-9FF4-F780F02DFD21}" srcOrd="5" destOrd="0" presId="urn:microsoft.com/office/officeart/2005/8/layout/pyramid2"/>
    <dgm:cxn modelId="{1C65CE51-B6FC-4D7D-B4B5-9416773E2626}" type="presParOf" srcId="{54982EDE-BA38-419C-8C90-E7DF88B50825}" destId="{6AFE05B7-991B-44DA-9843-39E3CC396A11}" srcOrd="6" destOrd="0" presId="urn:microsoft.com/office/officeart/2005/8/layout/pyramid2"/>
    <dgm:cxn modelId="{E385CDEE-DDAF-476E-B40C-374CCD7A0FB3}" type="presParOf" srcId="{54982EDE-BA38-419C-8C90-E7DF88B50825}" destId="{B370853F-B4C8-494E-B10D-01EDE232E07B}" srcOrd="7" destOrd="0" presId="urn:microsoft.com/office/officeart/2005/8/layout/pyramid2"/>
    <dgm:cxn modelId="{98799CDD-5888-4F88-90C5-1C1A1ECCE20B}" type="presParOf" srcId="{54982EDE-BA38-419C-8C90-E7DF88B50825}" destId="{40A06F75-CF71-4FF0-9476-F881F10B4C59}" srcOrd="8" destOrd="0" presId="urn:microsoft.com/office/officeart/2005/8/layout/pyramid2"/>
    <dgm:cxn modelId="{B3ED2AF2-EF40-489A-BEC2-E053D116D256}" type="presParOf" srcId="{54982EDE-BA38-419C-8C90-E7DF88B50825}" destId="{D5AAC021-0B13-4F18-8DC6-1FA6845FB348}" srcOrd="9" destOrd="0" presId="urn:microsoft.com/office/officeart/2005/8/layout/pyramid2"/>
    <dgm:cxn modelId="{B0321CBF-10CF-48BF-82F1-0C34A69347B5}" type="presParOf" srcId="{54982EDE-BA38-419C-8C90-E7DF88B50825}" destId="{0E6DB8B2-458A-4F73-AF77-E844E8685CD8}" srcOrd="10" destOrd="0" presId="urn:microsoft.com/office/officeart/2005/8/layout/pyramid2"/>
    <dgm:cxn modelId="{F0CBDE53-7CAF-4929-A8A9-6EB03EFBB30E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Market-exploiting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r>
            <a:rPr lang="hu-HU" b="1" dirty="0" smtClean="0"/>
            <a:t> 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Conservative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14050" custLinFactNeighborX="333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063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EDA48655-738E-43A2-8F41-31AA602EE6C3}" type="presOf" srcId="{70972A96-F39F-4054-A5D9-CCAC350AB6EA}" destId="{6AFE05B7-991B-44DA-9843-39E3CC396A11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AC5AF177-7A18-4192-BA06-5EFC35588700}" type="presOf" srcId="{83210F28-54C2-4E50-BA91-C30C7F5A925A}" destId="{0E6DB8B2-458A-4F73-AF77-E844E8685CD8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AA72966A-645B-469D-A919-05CE610B3329}" type="presOf" srcId="{EA790760-0B03-448A-9F29-12DB28B7261E}" destId="{40A06F75-CF71-4FF0-9476-F881F10B4C59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BF8E86FB-2241-48D9-919E-B18D50DEA2EB}" type="presOf" srcId="{94EAB1EC-7FE9-40F9-8691-7534F2D2D13B}" destId="{AA40EDB2-9616-491E-8997-90DC3C7C7F8E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A33215CE-1808-4906-A85B-CEF618242AD6}" type="presOf" srcId="{3CA4390E-8AEC-4EA2-A3EC-8DD042504D56}" destId="{585EDA03-E1D1-49E2-ABCC-D095A33C60CB}" srcOrd="0" destOrd="0" presId="urn:microsoft.com/office/officeart/2005/8/layout/pyramid2"/>
    <dgm:cxn modelId="{262959D9-4ECC-48F0-B6B9-1D7466122A01}" type="presOf" srcId="{497908DE-4C30-428A-A555-3A6C2F4ADF7D}" destId="{C15E22B3-3295-4532-9D6A-325D45E50C1C}" srcOrd="0" destOrd="0" presId="urn:microsoft.com/office/officeart/2005/8/layout/pyramid2"/>
    <dgm:cxn modelId="{FBE93E41-14AF-4562-8972-FF8E9D452C23}" type="presOf" srcId="{D75FEE30-628B-4BCD-B8C9-2BF3180BA3C0}" destId="{F9260225-45E3-4E83-A7B5-93BF7662486D}" srcOrd="0" destOrd="0" presId="urn:microsoft.com/office/officeart/2005/8/layout/pyramid2"/>
    <dgm:cxn modelId="{588C7181-4CAA-4393-B6F7-31FB2B651FC4}" type="presParOf" srcId="{F9260225-45E3-4E83-A7B5-93BF7662486D}" destId="{2CAB7AE0-F53F-477F-8596-08683A702DA4}" srcOrd="0" destOrd="0" presId="urn:microsoft.com/office/officeart/2005/8/layout/pyramid2"/>
    <dgm:cxn modelId="{A5D3CC4C-15C6-49C3-AAE3-F13079A89424}" type="presParOf" srcId="{F9260225-45E3-4E83-A7B5-93BF7662486D}" destId="{54982EDE-BA38-419C-8C90-E7DF88B50825}" srcOrd="1" destOrd="0" presId="urn:microsoft.com/office/officeart/2005/8/layout/pyramid2"/>
    <dgm:cxn modelId="{90076750-1682-4F8E-B606-86533AE9CB32}" type="presParOf" srcId="{54982EDE-BA38-419C-8C90-E7DF88B50825}" destId="{C15E22B3-3295-4532-9D6A-325D45E50C1C}" srcOrd="0" destOrd="0" presId="urn:microsoft.com/office/officeart/2005/8/layout/pyramid2"/>
    <dgm:cxn modelId="{8DBE5A6E-7943-4E9E-865C-A7EC63821F4A}" type="presParOf" srcId="{54982EDE-BA38-419C-8C90-E7DF88B50825}" destId="{E349127E-BD40-4FFD-98F7-AE53232D3317}" srcOrd="1" destOrd="0" presId="urn:microsoft.com/office/officeart/2005/8/layout/pyramid2"/>
    <dgm:cxn modelId="{D44AB6CF-42EE-49CB-96E4-F168D6F6E088}" type="presParOf" srcId="{54982EDE-BA38-419C-8C90-E7DF88B50825}" destId="{585EDA03-E1D1-49E2-ABCC-D095A33C60CB}" srcOrd="2" destOrd="0" presId="urn:microsoft.com/office/officeart/2005/8/layout/pyramid2"/>
    <dgm:cxn modelId="{62481664-588C-4CDE-BFAE-CDFD3189CB98}" type="presParOf" srcId="{54982EDE-BA38-419C-8C90-E7DF88B50825}" destId="{689CAA53-9D6E-44E6-B0D8-615A6D07FB5B}" srcOrd="3" destOrd="0" presId="urn:microsoft.com/office/officeart/2005/8/layout/pyramid2"/>
    <dgm:cxn modelId="{4B91C1C2-9A6A-4B21-84D9-5406C2DE2881}" type="presParOf" srcId="{54982EDE-BA38-419C-8C90-E7DF88B50825}" destId="{AA40EDB2-9616-491E-8997-90DC3C7C7F8E}" srcOrd="4" destOrd="0" presId="urn:microsoft.com/office/officeart/2005/8/layout/pyramid2"/>
    <dgm:cxn modelId="{3CCFB92B-D588-4E4B-BB07-E361CE5BB335}" type="presParOf" srcId="{54982EDE-BA38-419C-8C90-E7DF88B50825}" destId="{9055E23A-F0BC-4AAF-9FF4-F780F02DFD21}" srcOrd="5" destOrd="0" presId="urn:microsoft.com/office/officeart/2005/8/layout/pyramid2"/>
    <dgm:cxn modelId="{94293536-6F6A-4C8F-A2D6-5D0655C33ECB}" type="presParOf" srcId="{54982EDE-BA38-419C-8C90-E7DF88B50825}" destId="{6AFE05B7-991B-44DA-9843-39E3CC396A11}" srcOrd="6" destOrd="0" presId="urn:microsoft.com/office/officeart/2005/8/layout/pyramid2"/>
    <dgm:cxn modelId="{7ABEA75C-3517-4A5B-89ED-F8531DE5004B}" type="presParOf" srcId="{54982EDE-BA38-419C-8C90-E7DF88B50825}" destId="{B370853F-B4C8-494E-B10D-01EDE232E07B}" srcOrd="7" destOrd="0" presId="urn:microsoft.com/office/officeart/2005/8/layout/pyramid2"/>
    <dgm:cxn modelId="{4A8D0ED0-7ACD-409C-B6CD-FE75811B724D}" type="presParOf" srcId="{54982EDE-BA38-419C-8C90-E7DF88B50825}" destId="{40A06F75-CF71-4FF0-9476-F881F10B4C59}" srcOrd="8" destOrd="0" presId="urn:microsoft.com/office/officeart/2005/8/layout/pyramid2"/>
    <dgm:cxn modelId="{49213985-C71A-4A2D-B5E2-614D3F68CBDE}" type="presParOf" srcId="{54982EDE-BA38-419C-8C90-E7DF88B50825}" destId="{D5AAC021-0B13-4F18-8DC6-1FA6845FB348}" srcOrd="9" destOrd="0" presId="urn:microsoft.com/office/officeart/2005/8/layout/pyramid2"/>
    <dgm:cxn modelId="{43AAB56B-85E8-4C48-8CC0-086F8C48EA89}" type="presParOf" srcId="{54982EDE-BA38-419C-8C90-E7DF88B50825}" destId="{0E6DB8B2-458A-4F73-AF77-E844E8685CD8}" srcOrd="10" destOrd="0" presId="urn:microsoft.com/office/officeart/2005/8/layout/pyramid2"/>
    <dgm:cxn modelId="{1BD06B38-D2B7-4406-A68F-86E7EE4CE908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Market-exploiting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r>
            <a:rPr lang="hu-HU" b="1" dirty="0" smtClean="0"/>
            <a:t> 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Conservative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13670" custLinFactNeighborX="3227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8802" custLinFactY="-40343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86A9C5C0-D65A-4DAA-BE89-4DC553276A96}" type="presOf" srcId="{70972A96-F39F-4054-A5D9-CCAC350AB6EA}" destId="{6AFE05B7-991B-44DA-9843-39E3CC396A11}" srcOrd="0" destOrd="0" presId="urn:microsoft.com/office/officeart/2005/8/layout/pyramid2"/>
    <dgm:cxn modelId="{868CB86D-AA4C-4EB6-916D-F14A1E8EFCE5}" type="presOf" srcId="{83210F28-54C2-4E50-BA91-C30C7F5A925A}" destId="{0E6DB8B2-458A-4F73-AF77-E844E8685CD8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977C97D2-99CA-42EB-B30B-B9009FD09351}" type="presOf" srcId="{497908DE-4C30-428A-A555-3A6C2F4ADF7D}" destId="{C15E22B3-3295-4532-9D6A-325D45E50C1C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AE6A9B80-0744-4020-A45A-56BCB9FEA5BC}" type="presOf" srcId="{D75FEE30-628B-4BCD-B8C9-2BF3180BA3C0}" destId="{F9260225-45E3-4E83-A7B5-93BF7662486D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4C57DE69-F7B6-40CB-A5F7-BB62165149E5}" type="presOf" srcId="{EA790760-0B03-448A-9F29-12DB28B7261E}" destId="{40A06F75-CF71-4FF0-9476-F881F10B4C59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1BAF0534-F2FF-41F7-B08A-F08399CA9A19}" type="presOf" srcId="{94EAB1EC-7FE9-40F9-8691-7534F2D2D13B}" destId="{AA40EDB2-9616-491E-8997-90DC3C7C7F8E}" srcOrd="0" destOrd="0" presId="urn:microsoft.com/office/officeart/2005/8/layout/pyramid2"/>
    <dgm:cxn modelId="{4CAAA898-2C83-4F67-B38F-98BDF621C2DB}" type="presOf" srcId="{3CA4390E-8AEC-4EA2-A3EC-8DD042504D56}" destId="{585EDA03-E1D1-49E2-ABCC-D095A33C60CB}" srcOrd="0" destOrd="0" presId="urn:microsoft.com/office/officeart/2005/8/layout/pyramid2"/>
    <dgm:cxn modelId="{8AAB25B8-F3E0-46A0-99C4-C59FA462CA58}" type="presParOf" srcId="{F9260225-45E3-4E83-A7B5-93BF7662486D}" destId="{2CAB7AE0-F53F-477F-8596-08683A702DA4}" srcOrd="0" destOrd="0" presId="urn:microsoft.com/office/officeart/2005/8/layout/pyramid2"/>
    <dgm:cxn modelId="{B332E873-3780-4B72-B9C4-294D96B868C7}" type="presParOf" srcId="{F9260225-45E3-4E83-A7B5-93BF7662486D}" destId="{54982EDE-BA38-419C-8C90-E7DF88B50825}" srcOrd="1" destOrd="0" presId="urn:microsoft.com/office/officeart/2005/8/layout/pyramid2"/>
    <dgm:cxn modelId="{1A528C06-BB39-44F0-8B30-832A56A75689}" type="presParOf" srcId="{54982EDE-BA38-419C-8C90-E7DF88B50825}" destId="{C15E22B3-3295-4532-9D6A-325D45E50C1C}" srcOrd="0" destOrd="0" presId="urn:microsoft.com/office/officeart/2005/8/layout/pyramid2"/>
    <dgm:cxn modelId="{CE15EA0B-1181-45D8-BB2C-A6AE2DE6ACEC}" type="presParOf" srcId="{54982EDE-BA38-419C-8C90-E7DF88B50825}" destId="{E349127E-BD40-4FFD-98F7-AE53232D3317}" srcOrd="1" destOrd="0" presId="urn:microsoft.com/office/officeart/2005/8/layout/pyramid2"/>
    <dgm:cxn modelId="{4E9DFBEA-4F50-4C31-9B38-C605ADF0A661}" type="presParOf" srcId="{54982EDE-BA38-419C-8C90-E7DF88B50825}" destId="{585EDA03-E1D1-49E2-ABCC-D095A33C60CB}" srcOrd="2" destOrd="0" presId="urn:microsoft.com/office/officeart/2005/8/layout/pyramid2"/>
    <dgm:cxn modelId="{6F577A1A-1054-4677-A605-8B403CD4F865}" type="presParOf" srcId="{54982EDE-BA38-419C-8C90-E7DF88B50825}" destId="{689CAA53-9D6E-44E6-B0D8-615A6D07FB5B}" srcOrd="3" destOrd="0" presId="urn:microsoft.com/office/officeart/2005/8/layout/pyramid2"/>
    <dgm:cxn modelId="{20AA56B4-2E02-4584-AD9F-34556188FB03}" type="presParOf" srcId="{54982EDE-BA38-419C-8C90-E7DF88B50825}" destId="{AA40EDB2-9616-491E-8997-90DC3C7C7F8E}" srcOrd="4" destOrd="0" presId="urn:microsoft.com/office/officeart/2005/8/layout/pyramid2"/>
    <dgm:cxn modelId="{D92D2DE6-5FA4-4A2E-95BD-70D78F6CB0A5}" type="presParOf" srcId="{54982EDE-BA38-419C-8C90-E7DF88B50825}" destId="{9055E23A-F0BC-4AAF-9FF4-F780F02DFD21}" srcOrd="5" destOrd="0" presId="urn:microsoft.com/office/officeart/2005/8/layout/pyramid2"/>
    <dgm:cxn modelId="{916314D1-AFF4-4919-A9C1-5B4D51789592}" type="presParOf" srcId="{54982EDE-BA38-419C-8C90-E7DF88B50825}" destId="{6AFE05B7-991B-44DA-9843-39E3CC396A11}" srcOrd="6" destOrd="0" presId="urn:microsoft.com/office/officeart/2005/8/layout/pyramid2"/>
    <dgm:cxn modelId="{9F94C6CF-2817-44B2-A11E-04E597DAB643}" type="presParOf" srcId="{54982EDE-BA38-419C-8C90-E7DF88B50825}" destId="{B370853F-B4C8-494E-B10D-01EDE232E07B}" srcOrd="7" destOrd="0" presId="urn:microsoft.com/office/officeart/2005/8/layout/pyramid2"/>
    <dgm:cxn modelId="{9FF3E540-4F98-475C-9ECB-3807A80394D8}" type="presParOf" srcId="{54982EDE-BA38-419C-8C90-E7DF88B50825}" destId="{40A06F75-CF71-4FF0-9476-F881F10B4C59}" srcOrd="8" destOrd="0" presId="urn:microsoft.com/office/officeart/2005/8/layout/pyramid2"/>
    <dgm:cxn modelId="{76C9394D-1C23-441A-A665-FB767F4C5764}" type="presParOf" srcId="{54982EDE-BA38-419C-8C90-E7DF88B50825}" destId="{D5AAC021-0B13-4F18-8DC6-1FA6845FB348}" srcOrd="9" destOrd="0" presId="urn:microsoft.com/office/officeart/2005/8/layout/pyramid2"/>
    <dgm:cxn modelId="{BF6F3EF8-60A7-403E-B0E1-BD118362D4C8}" type="presParOf" srcId="{54982EDE-BA38-419C-8C90-E7DF88B50825}" destId="{0E6DB8B2-458A-4F73-AF77-E844E8685CD8}" srcOrd="10" destOrd="0" presId="urn:microsoft.com/office/officeart/2005/8/layout/pyramid2"/>
    <dgm:cxn modelId="{2CAE9D5E-0322-4873-9870-6F23C38B6C35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Market-exploiting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r>
            <a:rPr lang="hu-HU" b="1" dirty="0" smtClean="0"/>
            <a:t> 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Conservative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964" custLinFactNeighborX="29857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3973" custLinFactY="-3680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FC1A1D78-F866-476C-A12E-C76F55E87BD8}" type="presOf" srcId="{94EAB1EC-7FE9-40F9-8691-7534F2D2D13B}" destId="{AA40EDB2-9616-491E-8997-90DC3C7C7F8E}" srcOrd="0" destOrd="0" presId="urn:microsoft.com/office/officeart/2005/8/layout/pyramid2"/>
    <dgm:cxn modelId="{566A3FD8-2BF6-4C16-9B1D-2EB342B72193}" type="presOf" srcId="{D75FEE30-628B-4BCD-B8C9-2BF3180BA3C0}" destId="{F9260225-45E3-4E83-A7B5-93BF7662486D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172AFDF9-817D-4E29-98F2-110EF00FA557}" type="presOf" srcId="{83210F28-54C2-4E50-BA91-C30C7F5A925A}" destId="{0E6DB8B2-458A-4F73-AF77-E844E8685CD8}" srcOrd="0" destOrd="0" presId="urn:microsoft.com/office/officeart/2005/8/layout/pyramid2"/>
    <dgm:cxn modelId="{DDDB745E-4F2B-4834-8605-6ACB1372343A}" type="presOf" srcId="{497908DE-4C30-428A-A555-3A6C2F4ADF7D}" destId="{C15E22B3-3295-4532-9D6A-325D45E50C1C}" srcOrd="0" destOrd="0" presId="urn:microsoft.com/office/officeart/2005/8/layout/pyramid2"/>
    <dgm:cxn modelId="{2EC83B3A-2164-47E2-9EB4-883A33A8BFC6}" type="presOf" srcId="{70972A96-F39F-4054-A5D9-CCAC350AB6EA}" destId="{6AFE05B7-991B-44DA-9843-39E3CC396A11}" srcOrd="0" destOrd="0" presId="urn:microsoft.com/office/officeart/2005/8/layout/pyramid2"/>
    <dgm:cxn modelId="{38E1B44B-0788-49DF-A64D-E7B5EFBA0F7F}" type="presOf" srcId="{EA790760-0B03-448A-9F29-12DB28B7261E}" destId="{40A06F75-CF71-4FF0-9476-F881F10B4C59}" srcOrd="0" destOrd="0" presId="urn:microsoft.com/office/officeart/2005/8/layout/pyramid2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9B33A952-D6E4-4E11-967A-F9923E332016}" type="presOf" srcId="{3CA4390E-8AEC-4EA2-A3EC-8DD042504D56}" destId="{585EDA03-E1D1-49E2-ABCC-D095A33C60CB}" srcOrd="0" destOrd="0" presId="urn:microsoft.com/office/officeart/2005/8/layout/pyramid2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6B3F72D3-6DC0-4A3A-A2B8-214AE8107F24}" type="presParOf" srcId="{F9260225-45E3-4E83-A7B5-93BF7662486D}" destId="{2CAB7AE0-F53F-477F-8596-08683A702DA4}" srcOrd="0" destOrd="0" presId="urn:microsoft.com/office/officeart/2005/8/layout/pyramid2"/>
    <dgm:cxn modelId="{5BE58FA3-A537-4837-B4FF-C29EDAE11730}" type="presParOf" srcId="{F9260225-45E3-4E83-A7B5-93BF7662486D}" destId="{54982EDE-BA38-419C-8C90-E7DF88B50825}" srcOrd="1" destOrd="0" presId="urn:microsoft.com/office/officeart/2005/8/layout/pyramid2"/>
    <dgm:cxn modelId="{C4737AF5-96E8-451F-926C-B698EA569A47}" type="presParOf" srcId="{54982EDE-BA38-419C-8C90-E7DF88B50825}" destId="{C15E22B3-3295-4532-9D6A-325D45E50C1C}" srcOrd="0" destOrd="0" presId="urn:microsoft.com/office/officeart/2005/8/layout/pyramid2"/>
    <dgm:cxn modelId="{1D6D4F3D-CE45-4FF8-AC05-8639709FB2F7}" type="presParOf" srcId="{54982EDE-BA38-419C-8C90-E7DF88B50825}" destId="{E349127E-BD40-4FFD-98F7-AE53232D3317}" srcOrd="1" destOrd="0" presId="urn:microsoft.com/office/officeart/2005/8/layout/pyramid2"/>
    <dgm:cxn modelId="{ABBDD0CE-5E1E-4116-8A71-691A1F6EDD84}" type="presParOf" srcId="{54982EDE-BA38-419C-8C90-E7DF88B50825}" destId="{585EDA03-E1D1-49E2-ABCC-D095A33C60CB}" srcOrd="2" destOrd="0" presId="urn:microsoft.com/office/officeart/2005/8/layout/pyramid2"/>
    <dgm:cxn modelId="{3A435DEA-20A5-479C-85B9-92D7860DC81D}" type="presParOf" srcId="{54982EDE-BA38-419C-8C90-E7DF88B50825}" destId="{689CAA53-9D6E-44E6-B0D8-615A6D07FB5B}" srcOrd="3" destOrd="0" presId="urn:microsoft.com/office/officeart/2005/8/layout/pyramid2"/>
    <dgm:cxn modelId="{5518A708-A84E-40E1-81A0-A2194D794EC0}" type="presParOf" srcId="{54982EDE-BA38-419C-8C90-E7DF88B50825}" destId="{AA40EDB2-9616-491E-8997-90DC3C7C7F8E}" srcOrd="4" destOrd="0" presId="urn:microsoft.com/office/officeart/2005/8/layout/pyramid2"/>
    <dgm:cxn modelId="{ACC1C04F-BA28-4D8C-A9A7-C8190C78360C}" type="presParOf" srcId="{54982EDE-BA38-419C-8C90-E7DF88B50825}" destId="{9055E23A-F0BC-4AAF-9FF4-F780F02DFD21}" srcOrd="5" destOrd="0" presId="urn:microsoft.com/office/officeart/2005/8/layout/pyramid2"/>
    <dgm:cxn modelId="{12882866-E840-4CD0-93B0-13AA173CE571}" type="presParOf" srcId="{54982EDE-BA38-419C-8C90-E7DF88B50825}" destId="{6AFE05B7-991B-44DA-9843-39E3CC396A11}" srcOrd="6" destOrd="0" presId="urn:microsoft.com/office/officeart/2005/8/layout/pyramid2"/>
    <dgm:cxn modelId="{5B1CD412-56BE-4C9E-B196-F2E777465C9D}" type="presParOf" srcId="{54982EDE-BA38-419C-8C90-E7DF88B50825}" destId="{B370853F-B4C8-494E-B10D-01EDE232E07B}" srcOrd="7" destOrd="0" presId="urn:microsoft.com/office/officeart/2005/8/layout/pyramid2"/>
    <dgm:cxn modelId="{3BDF870A-9212-47CE-AAB8-1944EBA24425}" type="presParOf" srcId="{54982EDE-BA38-419C-8C90-E7DF88B50825}" destId="{40A06F75-CF71-4FF0-9476-F881F10B4C59}" srcOrd="8" destOrd="0" presId="urn:microsoft.com/office/officeart/2005/8/layout/pyramid2"/>
    <dgm:cxn modelId="{590A4222-E8F9-471A-868A-E2907D31D6E6}" type="presParOf" srcId="{54982EDE-BA38-419C-8C90-E7DF88B50825}" destId="{D5AAC021-0B13-4F18-8DC6-1FA6845FB348}" srcOrd="9" destOrd="0" presId="urn:microsoft.com/office/officeart/2005/8/layout/pyramid2"/>
    <dgm:cxn modelId="{5553B739-E2EC-409E-9B03-07B99EA128FC}" type="presParOf" srcId="{54982EDE-BA38-419C-8C90-E7DF88B50825}" destId="{0E6DB8B2-458A-4F73-AF77-E844E8685CD8}" srcOrd="10" destOrd="0" presId="urn:microsoft.com/office/officeart/2005/8/layout/pyramid2"/>
    <dgm:cxn modelId="{E213F368-8B62-42DD-92A8-ADCD6BBBC4B9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Market-exploiting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r>
            <a:rPr lang="hu-HU" b="1" dirty="0" smtClean="0"/>
            <a:t> 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Conservative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964" custLinFactNeighborX="29857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5649" custLinFactY="-3680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DB9E36D5-D19B-486C-8743-00E7BCA40BCB}" type="presOf" srcId="{83210F28-54C2-4E50-BA91-C30C7F5A925A}" destId="{0E6DB8B2-458A-4F73-AF77-E844E8685CD8}" srcOrd="0" destOrd="0" presId="urn:microsoft.com/office/officeart/2005/8/layout/pyramid2"/>
    <dgm:cxn modelId="{C20B5B3E-2CD2-4BBC-BB57-C5066720F767}" type="presOf" srcId="{497908DE-4C30-428A-A555-3A6C2F4ADF7D}" destId="{C15E22B3-3295-4532-9D6A-325D45E50C1C}" srcOrd="0" destOrd="0" presId="urn:microsoft.com/office/officeart/2005/8/layout/pyramid2"/>
    <dgm:cxn modelId="{B0217874-E8B2-4BC5-B25B-C504B8A9EB09}" type="presOf" srcId="{70972A96-F39F-4054-A5D9-CCAC350AB6EA}" destId="{6AFE05B7-991B-44DA-9843-39E3CC396A11}" srcOrd="0" destOrd="0" presId="urn:microsoft.com/office/officeart/2005/8/layout/pyramid2"/>
    <dgm:cxn modelId="{7E6AF804-B77F-4455-B271-823AB72826CA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C175A3D1-E534-49D0-A90C-2BDA9DABF665}" type="presOf" srcId="{D75FEE30-628B-4BCD-B8C9-2BF3180BA3C0}" destId="{F9260225-45E3-4E83-A7B5-93BF7662486D}" srcOrd="0" destOrd="0" presId="urn:microsoft.com/office/officeart/2005/8/layout/pyramid2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F8E9E7B0-DDE7-44AA-9436-E42B16EBEAB8}" type="presOf" srcId="{3CA4390E-8AEC-4EA2-A3EC-8DD042504D56}" destId="{585EDA03-E1D1-49E2-ABCC-D095A33C60CB}" srcOrd="0" destOrd="0" presId="urn:microsoft.com/office/officeart/2005/8/layout/pyramid2"/>
    <dgm:cxn modelId="{95B9BEA4-ACBC-4481-8D25-7F4BDE8E21CD}" type="presOf" srcId="{EA790760-0B03-448A-9F29-12DB28B7261E}" destId="{40A06F75-CF71-4FF0-9476-F881F10B4C59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E23E2ACE-24DD-4959-BE68-6F6C3F42E3AC}" type="presParOf" srcId="{F9260225-45E3-4E83-A7B5-93BF7662486D}" destId="{2CAB7AE0-F53F-477F-8596-08683A702DA4}" srcOrd="0" destOrd="0" presId="urn:microsoft.com/office/officeart/2005/8/layout/pyramid2"/>
    <dgm:cxn modelId="{DFF38AD1-BF54-42D6-868B-E3C089ED3041}" type="presParOf" srcId="{F9260225-45E3-4E83-A7B5-93BF7662486D}" destId="{54982EDE-BA38-419C-8C90-E7DF88B50825}" srcOrd="1" destOrd="0" presId="urn:microsoft.com/office/officeart/2005/8/layout/pyramid2"/>
    <dgm:cxn modelId="{EBE9B383-7858-46B5-9977-B6F4867D932B}" type="presParOf" srcId="{54982EDE-BA38-419C-8C90-E7DF88B50825}" destId="{C15E22B3-3295-4532-9D6A-325D45E50C1C}" srcOrd="0" destOrd="0" presId="urn:microsoft.com/office/officeart/2005/8/layout/pyramid2"/>
    <dgm:cxn modelId="{3662CB85-15E9-4BC9-99FC-35310C2C744D}" type="presParOf" srcId="{54982EDE-BA38-419C-8C90-E7DF88B50825}" destId="{E349127E-BD40-4FFD-98F7-AE53232D3317}" srcOrd="1" destOrd="0" presId="urn:microsoft.com/office/officeart/2005/8/layout/pyramid2"/>
    <dgm:cxn modelId="{FACEA515-3BB8-4FC9-9D06-8EF5AAEF1756}" type="presParOf" srcId="{54982EDE-BA38-419C-8C90-E7DF88B50825}" destId="{585EDA03-E1D1-49E2-ABCC-D095A33C60CB}" srcOrd="2" destOrd="0" presId="urn:microsoft.com/office/officeart/2005/8/layout/pyramid2"/>
    <dgm:cxn modelId="{B125A7E4-FC0F-4A3C-AA39-B40847EF2D7C}" type="presParOf" srcId="{54982EDE-BA38-419C-8C90-E7DF88B50825}" destId="{689CAA53-9D6E-44E6-B0D8-615A6D07FB5B}" srcOrd="3" destOrd="0" presId="urn:microsoft.com/office/officeart/2005/8/layout/pyramid2"/>
    <dgm:cxn modelId="{54E22281-1A51-4BCF-8222-CBF36337D97E}" type="presParOf" srcId="{54982EDE-BA38-419C-8C90-E7DF88B50825}" destId="{AA40EDB2-9616-491E-8997-90DC3C7C7F8E}" srcOrd="4" destOrd="0" presId="urn:microsoft.com/office/officeart/2005/8/layout/pyramid2"/>
    <dgm:cxn modelId="{9655CF38-C813-4388-B9DE-2988CEA46561}" type="presParOf" srcId="{54982EDE-BA38-419C-8C90-E7DF88B50825}" destId="{9055E23A-F0BC-4AAF-9FF4-F780F02DFD21}" srcOrd="5" destOrd="0" presId="urn:microsoft.com/office/officeart/2005/8/layout/pyramid2"/>
    <dgm:cxn modelId="{28062379-E346-43EF-9FD7-2167A5744C12}" type="presParOf" srcId="{54982EDE-BA38-419C-8C90-E7DF88B50825}" destId="{6AFE05B7-991B-44DA-9843-39E3CC396A11}" srcOrd="6" destOrd="0" presId="urn:microsoft.com/office/officeart/2005/8/layout/pyramid2"/>
    <dgm:cxn modelId="{99DE607B-35B0-4904-BBBC-47D234B618FF}" type="presParOf" srcId="{54982EDE-BA38-419C-8C90-E7DF88B50825}" destId="{B370853F-B4C8-494E-B10D-01EDE232E07B}" srcOrd="7" destOrd="0" presId="urn:microsoft.com/office/officeart/2005/8/layout/pyramid2"/>
    <dgm:cxn modelId="{34372DCE-D90C-4ABC-BC61-F73383590996}" type="presParOf" srcId="{54982EDE-BA38-419C-8C90-E7DF88B50825}" destId="{40A06F75-CF71-4FF0-9476-F881F10B4C59}" srcOrd="8" destOrd="0" presId="urn:microsoft.com/office/officeart/2005/8/layout/pyramid2"/>
    <dgm:cxn modelId="{28C1A2EC-8773-4724-AFB2-FBFC54362353}" type="presParOf" srcId="{54982EDE-BA38-419C-8C90-E7DF88B50825}" destId="{D5AAC021-0B13-4F18-8DC6-1FA6845FB348}" srcOrd="9" destOrd="0" presId="urn:microsoft.com/office/officeart/2005/8/layout/pyramid2"/>
    <dgm:cxn modelId="{6239AAD0-0616-4541-B983-6C34AB8D2FCE}" type="presParOf" srcId="{54982EDE-BA38-419C-8C90-E7DF88B50825}" destId="{0E6DB8B2-458A-4F73-AF77-E844E8685CD8}" srcOrd="10" destOrd="0" presId="urn:microsoft.com/office/officeart/2005/8/layout/pyramid2"/>
    <dgm:cxn modelId="{67EFC841-D61C-44DC-BD93-F52BF823BB9F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75FEE30-628B-4BCD-B8C9-2BF3180BA3C0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CA4390E-8AEC-4EA2-A3EC-8DD042504D56}">
      <dgm:prSet phldrT="[Szöveg]"/>
      <dgm:spPr/>
      <dgm:t>
        <a:bodyPr/>
        <a:lstStyle/>
        <a:p>
          <a:r>
            <a:rPr lang="hu-HU" b="1" dirty="0" err="1" smtClean="0"/>
            <a:t>Liberal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A4B2B83E-EB6A-4359-B43A-DBC5C5DFCAEB}" type="parTrans" cxnId="{238E8032-8D87-408E-A872-7A74B256EB7F}">
      <dgm:prSet/>
      <dgm:spPr/>
      <dgm:t>
        <a:bodyPr/>
        <a:lstStyle/>
        <a:p>
          <a:endParaRPr lang="hu-HU"/>
        </a:p>
      </dgm:t>
    </dgm:pt>
    <dgm:pt modelId="{9BCEB788-24BE-4063-82CD-6618D9E746C1}" type="sibTrans" cxnId="{238E8032-8D87-408E-A872-7A74B256EB7F}">
      <dgm:prSet/>
      <dgm:spPr/>
      <dgm:t>
        <a:bodyPr/>
        <a:lstStyle/>
        <a:p>
          <a:endParaRPr lang="hu-HU"/>
        </a:p>
      </dgm:t>
    </dgm:pt>
    <dgm:pt modelId="{94EAB1EC-7FE9-40F9-8691-7534F2D2D13B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AC170853-3C5A-498C-AB0E-62BD539BDACB}" type="parTrans" cxnId="{6116BD2D-F084-49B0-AC36-AC05B9CE156D}">
      <dgm:prSet/>
      <dgm:spPr/>
      <dgm:t>
        <a:bodyPr/>
        <a:lstStyle/>
        <a:p>
          <a:endParaRPr lang="hu-HU"/>
        </a:p>
      </dgm:t>
    </dgm:pt>
    <dgm:pt modelId="{6F2BECE1-1D30-4F39-BBB4-35324958AB70}" type="sibTrans" cxnId="{6116BD2D-F084-49B0-AC36-AC05B9CE156D}">
      <dgm:prSet/>
      <dgm:spPr/>
      <dgm:t>
        <a:bodyPr/>
        <a:lstStyle/>
        <a:p>
          <a:endParaRPr lang="hu-HU"/>
        </a:p>
      </dgm:t>
    </dgm:pt>
    <dgm:pt modelId="{EA790760-0B03-448A-9F29-12DB28B7261E}">
      <dgm:prSet phldrT="[Szöveg]"/>
      <dgm:spPr/>
      <dgm:t>
        <a:bodyPr/>
        <a:lstStyle/>
        <a:p>
          <a:r>
            <a:rPr lang="hu-HU" b="1" dirty="0" err="1" smtClean="0"/>
            <a:t>Market-exploiting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r>
            <a:rPr lang="hu-HU" b="1" dirty="0" smtClean="0"/>
            <a:t> </a:t>
          </a:r>
          <a:endParaRPr lang="hu-HU" b="1" dirty="0"/>
        </a:p>
      </dgm:t>
    </dgm:pt>
    <dgm:pt modelId="{5C7F6E41-DDEC-4FFD-ADF3-857A68ACE437}" type="parTrans" cxnId="{B13EAAE4-1F67-4A3A-9177-03A368343129}">
      <dgm:prSet/>
      <dgm:spPr/>
      <dgm:t>
        <a:bodyPr/>
        <a:lstStyle/>
        <a:p>
          <a:endParaRPr lang="hu-HU"/>
        </a:p>
      </dgm:t>
    </dgm:pt>
    <dgm:pt modelId="{C852374C-469A-4298-974D-3B706E4B63CD}" type="sibTrans" cxnId="{B13EAAE4-1F67-4A3A-9177-03A368343129}">
      <dgm:prSet/>
      <dgm:spPr/>
      <dgm:t>
        <a:bodyPr/>
        <a:lstStyle/>
        <a:p>
          <a:endParaRPr lang="hu-HU"/>
        </a:p>
      </dgm:t>
    </dgm:pt>
    <dgm:pt modelId="{83210F28-54C2-4E50-BA91-C30C7F5A925A}">
      <dgm:prSet phldrT="[Szöveg]"/>
      <dgm:spPr/>
      <dgm:t>
        <a:bodyPr/>
        <a:lstStyle/>
        <a:p>
          <a:r>
            <a:rPr lang="hu-HU" b="1" dirty="0" err="1" smtClean="0"/>
            <a:t>Patronal</a:t>
          </a:r>
          <a:r>
            <a:rPr lang="hu-HU" b="1" dirty="0" smtClean="0"/>
            <a:t> </a:t>
          </a:r>
          <a:r>
            <a:rPr lang="hu-HU" b="1" dirty="0" err="1" smtClean="0"/>
            <a:t>democracy</a:t>
          </a:r>
          <a:endParaRPr lang="hu-HU" b="1" dirty="0"/>
        </a:p>
      </dgm:t>
    </dgm:pt>
    <dgm:pt modelId="{BE820587-ACDE-46A2-B65C-DBB9C05D5D28}" type="parTrans" cxnId="{E0DFDD57-3D41-4D58-9D26-48A3B6203E9E}">
      <dgm:prSet/>
      <dgm:spPr/>
      <dgm:t>
        <a:bodyPr/>
        <a:lstStyle/>
        <a:p>
          <a:endParaRPr lang="hu-HU"/>
        </a:p>
      </dgm:t>
    </dgm:pt>
    <dgm:pt modelId="{C48E22A5-3C91-4ECB-9614-22AE88AAB692}" type="sibTrans" cxnId="{E0DFDD57-3D41-4D58-9D26-48A3B6203E9E}">
      <dgm:prSet/>
      <dgm:spPr/>
      <dgm:t>
        <a:bodyPr/>
        <a:lstStyle/>
        <a:p>
          <a:endParaRPr lang="hu-HU"/>
        </a:p>
      </dgm:t>
    </dgm:pt>
    <dgm:pt modelId="{497908DE-4C30-428A-A555-3A6C2F4ADF7D}">
      <dgm:prSet phldrT="[Szöveg]"/>
      <dgm:spPr/>
      <dgm:t>
        <a:bodyPr/>
        <a:lstStyle/>
        <a:p>
          <a:r>
            <a:rPr lang="hu-HU" b="1" dirty="0" err="1" smtClean="0"/>
            <a:t>Communist</a:t>
          </a:r>
          <a:r>
            <a:rPr lang="hu-HU" b="1" dirty="0" smtClean="0"/>
            <a:t> </a:t>
          </a:r>
          <a:r>
            <a:rPr lang="hu-HU" b="1" dirty="0" err="1" smtClean="0"/>
            <a:t>dictatorship</a:t>
          </a:r>
          <a:endParaRPr lang="hu-HU" b="1" dirty="0"/>
        </a:p>
      </dgm:t>
    </dgm:pt>
    <dgm:pt modelId="{62CDFBF8-8475-41D6-A92F-79B3295FBB46}" type="sibTrans" cxnId="{7F3FE700-1B5C-4D5E-A6DA-C2C295341AB0}">
      <dgm:prSet/>
      <dgm:spPr/>
      <dgm:t>
        <a:bodyPr/>
        <a:lstStyle/>
        <a:p>
          <a:endParaRPr lang="hu-HU"/>
        </a:p>
      </dgm:t>
    </dgm:pt>
    <dgm:pt modelId="{271AECFB-B758-4170-9A56-A7A2099BC3ED}" type="parTrans" cxnId="{7F3FE700-1B5C-4D5E-A6DA-C2C295341AB0}">
      <dgm:prSet/>
      <dgm:spPr/>
      <dgm:t>
        <a:bodyPr/>
        <a:lstStyle/>
        <a:p>
          <a:endParaRPr lang="hu-HU"/>
        </a:p>
      </dgm:t>
    </dgm:pt>
    <dgm:pt modelId="{70972A96-F39F-4054-A5D9-CCAC350AB6EA}">
      <dgm:prSet phldrT="[Szöveg]"/>
      <dgm:spPr/>
      <dgm:t>
        <a:bodyPr/>
        <a:lstStyle/>
        <a:p>
          <a:r>
            <a:rPr lang="hu-HU" b="1" dirty="0" err="1" smtClean="0"/>
            <a:t>Conservative</a:t>
          </a:r>
          <a:r>
            <a:rPr lang="hu-HU" b="1" dirty="0" smtClean="0"/>
            <a:t> </a:t>
          </a:r>
          <a:r>
            <a:rPr lang="hu-HU" b="1" dirty="0" err="1" smtClean="0"/>
            <a:t>autocracy</a:t>
          </a:r>
          <a:endParaRPr lang="hu-HU" b="1" dirty="0"/>
        </a:p>
      </dgm:t>
    </dgm:pt>
    <dgm:pt modelId="{31D1D17A-6379-4E4F-BA5B-41C68FE7CA83}" type="parTrans" cxnId="{CBEF9A63-C4A8-4435-B53F-3311C5002E27}">
      <dgm:prSet/>
      <dgm:spPr/>
      <dgm:t>
        <a:bodyPr/>
        <a:lstStyle/>
        <a:p>
          <a:endParaRPr lang="hu-HU"/>
        </a:p>
      </dgm:t>
    </dgm:pt>
    <dgm:pt modelId="{9245FA1F-2308-44B5-8473-F6C503401E93}" type="sibTrans" cxnId="{CBEF9A63-C4A8-4435-B53F-3311C5002E27}">
      <dgm:prSet/>
      <dgm:spPr/>
      <dgm:t>
        <a:bodyPr/>
        <a:lstStyle/>
        <a:p>
          <a:endParaRPr lang="hu-HU"/>
        </a:p>
      </dgm:t>
    </dgm:pt>
    <dgm:pt modelId="{F9260225-45E3-4E83-A7B5-93BF7662486D}" type="pres">
      <dgm:prSet presAssocID="{D75FEE30-628B-4BCD-B8C9-2BF3180BA3C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2CAB7AE0-F53F-477F-8596-08683A702DA4}" type="pres">
      <dgm:prSet presAssocID="{D75FEE30-628B-4BCD-B8C9-2BF3180BA3C0}" presName="pyramid" presStyleLbl="node1" presStyleIdx="0" presStyleCnt="1" custAng="10800000" custScaleX="85964" custScaleY="61566" custLinFactNeighborX="7574" custLinFactNeighborY="3219"/>
      <dgm:spPr>
        <a:noFill/>
        <a:ln>
          <a:solidFill>
            <a:schemeClr val="accent1"/>
          </a:solidFill>
        </a:ln>
      </dgm:spPr>
      <dgm:t>
        <a:bodyPr/>
        <a:lstStyle/>
        <a:p>
          <a:endParaRPr lang="hu-HU"/>
        </a:p>
      </dgm:t>
    </dgm:pt>
    <dgm:pt modelId="{54982EDE-BA38-419C-8C90-E7DF88B50825}" type="pres">
      <dgm:prSet presAssocID="{D75FEE30-628B-4BCD-B8C9-2BF3180BA3C0}" presName="theList" presStyleCnt="0"/>
      <dgm:spPr/>
    </dgm:pt>
    <dgm:pt modelId="{C15E22B3-3295-4532-9D6A-325D45E50C1C}" type="pres">
      <dgm:prSet presAssocID="{497908DE-4C30-428A-A555-3A6C2F4ADF7D}" presName="aNode" presStyleLbl="fgAcc1" presStyleIdx="0" presStyleCnt="6" custAng="0" custScaleX="64136" custScaleY="15840" custLinFactY="14933" custLinFactNeighborX="65525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349127E-BD40-4FFD-98F7-AE53232D3317}" type="pres">
      <dgm:prSet presAssocID="{497908DE-4C30-428A-A555-3A6C2F4ADF7D}" presName="aSpace" presStyleCnt="0"/>
      <dgm:spPr/>
    </dgm:pt>
    <dgm:pt modelId="{585EDA03-E1D1-49E2-ABCC-D095A33C60CB}" type="pres">
      <dgm:prSet presAssocID="{3CA4390E-8AEC-4EA2-A3EC-8DD042504D56}" presName="aNode" presStyleLbl="fgAcc1" presStyleIdx="1" presStyleCnt="6" custScaleX="62037" custScaleY="17797" custLinFactX="-39768" custLinFactNeighborX="-100000" custLinFactNeighborY="-995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89CAA53-9D6E-44E6-B0D8-615A6D07FB5B}" type="pres">
      <dgm:prSet presAssocID="{3CA4390E-8AEC-4EA2-A3EC-8DD042504D56}" presName="aSpace" presStyleCnt="0"/>
      <dgm:spPr/>
    </dgm:pt>
    <dgm:pt modelId="{AA40EDB2-9616-491E-8997-90DC3C7C7F8E}" type="pres">
      <dgm:prSet presAssocID="{94EAB1EC-7FE9-40F9-8691-7534F2D2D13B}" presName="aNode" presStyleLbl="fgAcc1" presStyleIdx="2" presStyleCnt="6" custScaleX="64122" custScaleY="18604" custLinFactY="95861" custLinFactNeighborX="-38422" custLinFactNeighborY="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55E23A-F0BC-4AAF-9FF4-F780F02DFD21}" type="pres">
      <dgm:prSet presAssocID="{94EAB1EC-7FE9-40F9-8691-7534F2D2D13B}" presName="aSpace" presStyleCnt="0"/>
      <dgm:spPr/>
    </dgm:pt>
    <dgm:pt modelId="{6AFE05B7-991B-44DA-9843-39E3CC396A11}" type="pres">
      <dgm:prSet presAssocID="{70972A96-F39F-4054-A5D9-CCAC350AB6EA}" presName="aNode" presStyleLbl="fgAcc1" presStyleIdx="3" presStyleCnt="6" custScaleX="64122" custScaleY="18604" custLinFactY="-72624" custLinFactNeighborX="-40608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370853F-B4C8-494E-B10D-01EDE232E07B}" type="pres">
      <dgm:prSet presAssocID="{70972A96-F39F-4054-A5D9-CCAC350AB6EA}" presName="aSpace" presStyleCnt="0"/>
      <dgm:spPr/>
    </dgm:pt>
    <dgm:pt modelId="{40A06F75-CF71-4FF0-9476-F881F10B4C59}" type="pres">
      <dgm:prSet presAssocID="{EA790760-0B03-448A-9F29-12DB28B7261E}" presName="aNode" presStyleLbl="fgAcc1" presStyleIdx="4" presStyleCnt="6" custAng="0" custScaleX="66509" custScaleY="17336" custLinFactY="-6964" custLinFactNeighborX="29857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5AAC021-0B13-4F18-8DC6-1FA6845FB348}" type="pres">
      <dgm:prSet presAssocID="{EA790760-0B03-448A-9F29-12DB28B7261E}" presName="aSpace" presStyleCnt="0"/>
      <dgm:spPr/>
    </dgm:pt>
    <dgm:pt modelId="{0E6DB8B2-458A-4F73-AF77-E844E8685CD8}" type="pres">
      <dgm:prSet presAssocID="{83210F28-54C2-4E50-BA91-C30C7F5A925A}" presName="aNode" presStyleLbl="fgAcc1" presStyleIdx="5" presStyleCnt="6" custScaleX="64456" custScaleY="17312" custLinFactX="-6387" custLinFactY="-3680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0C49BEF-D580-4BCE-B3DE-D37D285664C9}" type="pres">
      <dgm:prSet presAssocID="{83210F28-54C2-4E50-BA91-C30C7F5A925A}" presName="aSpace" presStyleCnt="0"/>
      <dgm:spPr/>
    </dgm:pt>
  </dgm:ptLst>
  <dgm:cxnLst>
    <dgm:cxn modelId="{44D71F17-E9D0-4084-95DE-3FD5A2A04E9A}" type="presOf" srcId="{D75FEE30-628B-4BCD-B8C9-2BF3180BA3C0}" destId="{F9260225-45E3-4E83-A7B5-93BF7662486D}" srcOrd="0" destOrd="0" presId="urn:microsoft.com/office/officeart/2005/8/layout/pyramid2"/>
    <dgm:cxn modelId="{1DDE89F0-4840-4F22-9DD9-7DF4AFAF23C4}" type="presOf" srcId="{497908DE-4C30-428A-A555-3A6C2F4ADF7D}" destId="{C15E22B3-3295-4532-9D6A-325D45E50C1C}" srcOrd="0" destOrd="0" presId="urn:microsoft.com/office/officeart/2005/8/layout/pyramid2"/>
    <dgm:cxn modelId="{273A0CB9-5EAB-4F6D-B52A-0FD2174E960B}" type="presOf" srcId="{83210F28-54C2-4E50-BA91-C30C7F5A925A}" destId="{0E6DB8B2-458A-4F73-AF77-E844E8685CD8}" srcOrd="0" destOrd="0" presId="urn:microsoft.com/office/officeart/2005/8/layout/pyramid2"/>
    <dgm:cxn modelId="{CBEF9A63-C4A8-4435-B53F-3311C5002E27}" srcId="{D75FEE30-628B-4BCD-B8C9-2BF3180BA3C0}" destId="{70972A96-F39F-4054-A5D9-CCAC350AB6EA}" srcOrd="3" destOrd="0" parTransId="{31D1D17A-6379-4E4F-BA5B-41C68FE7CA83}" sibTransId="{9245FA1F-2308-44B5-8473-F6C503401E93}"/>
    <dgm:cxn modelId="{69E0E500-45AF-4B4C-A819-FD7E466984FC}" type="presOf" srcId="{70972A96-F39F-4054-A5D9-CCAC350AB6EA}" destId="{6AFE05B7-991B-44DA-9843-39E3CC396A11}" srcOrd="0" destOrd="0" presId="urn:microsoft.com/office/officeart/2005/8/layout/pyramid2"/>
    <dgm:cxn modelId="{1C62DB9F-C0FA-42F6-B76E-09AE15ED8E79}" type="presOf" srcId="{94EAB1EC-7FE9-40F9-8691-7534F2D2D13B}" destId="{AA40EDB2-9616-491E-8997-90DC3C7C7F8E}" srcOrd="0" destOrd="0" presId="urn:microsoft.com/office/officeart/2005/8/layout/pyramid2"/>
    <dgm:cxn modelId="{B13EAAE4-1F67-4A3A-9177-03A368343129}" srcId="{D75FEE30-628B-4BCD-B8C9-2BF3180BA3C0}" destId="{EA790760-0B03-448A-9F29-12DB28B7261E}" srcOrd="4" destOrd="0" parTransId="{5C7F6E41-DDEC-4FFD-ADF3-857A68ACE437}" sibTransId="{C852374C-469A-4298-974D-3B706E4B63CD}"/>
    <dgm:cxn modelId="{E0DFDD57-3D41-4D58-9D26-48A3B6203E9E}" srcId="{D75FEE30-628B-4BCD-B8C9-2BF3180BA3C0}" destId="{83210F28-54C2-4E50-BA91-C30C7F5A925A}" srcOrd="5" destOrd="0" parTransId="{BE820587-ACDE-46A2-B65C-DBB9C05D5D28}" sibTransId="{C48E22A5-3C91-4ECB-9614-22AE88AAB692}"/>
    <dgm:cxn modelId="{238E8032-8D87-408E-A872-7A74B256EB7F}" srcId="{D75FEE30-628B-4BCD-B8C9-2BF3180BA3C0}" destId="{3CA4390E-8AEC-4EA2-A3EC-8DD042504D56}" srcOrd="1" destOrd="0" parTransId="{A4B2B83E-EB6A-4359-B43A-DBC5C5DFCAEB}" sibTransId="{9BCEB788-24BE-4063-82CD-6618D9E746C1}"/>
    <dgm:cxn modelId="{7F3FE700-1B5C-4D5E-A6DA-C2C295341AB0}" srcId="{D75FEE30-628B-4BCD-B8C9-2BF3180BA3C0}" destId="{497908DE-4C30-428A-A555-3A6C2F4ADF7D}" srcOrd="0" destOrd="0" parTransId="{271AECFB-B758-4170-9A56-A7A2099BC3ED}" sibTransId="{62CDFBF8-8475-41D6-A92F-79B3295FBB46}"/>
    <dgm:cxn modelId="{62EF2351-5040-4FD2-A89F-F044088311CA}" type="presOf" srcId="{EA790760-0B03-448A-9F29-12DB28B7261E}" destId="{40A06F75-CF71-4FF0-9476-F881F10B4C59}" srcOrd="0" destOrd="0" presId="urn:microsoft.com/office/officeart/2005/8/layout/pyramid2"/>
    <dgm:cxn modelId="{CF6C34C5-495F-4109-93F0-5C2C4D99B5E9}" type="presOf" srcId="{3CA4390E-8AEC-4EA2-A3EC-8DD042504D56}" destId="{585EDA03-E1D1-49E2-ABCC-D095A33C60CB}" srcOrd="0" destOrd="0" presId="urn:microsoft.com/office/officeart/2005/8/layout/pyramid2"/>
    <dgm:cxn modelId="{6116BD2D-F084-49B0-AC36-AC05B9CE156D}" srcId="{D75FEE30-628B-4BCD-B8C9-2BF3180BA3C0}" destId="{94EAB1EC-7FE9-40F9-8691-7534F2D2D13B}" srcOrd="2" destOrd="0" parTransId="{AC170853-3C5A-498C-AB0E-62BD539BDACB}" sibTransId="{6F2BECE1-1D30-4F39-BBB4-35324958AB70}"/>
    <dgm:cxn modelId="{C95207B5-8270-4F16-A34D-93CD71942585}" type="presParOf" srcId="{F9260225-45E3-4E83-A7B5-93BF7662486D}" destId="{2CAB7AE0-F53F-477F-8596-08683A702DA4}" srcOrd="0" destOrd="0" presId="urn:microsoft.com/office/officeart/2005/8/layout/pyramid2"/>
    <dgm:cxn modelId="{51D9B3F3-6A23-4FFC-8CA4-EB1773D89E35}" type="presParOf" srcId="{F9260225-45E3-4E83-A7B5-93BF7662486D}" destId="{54982EDE-BA38-419C-8C90-E7DF88B50825}" srcOrd="1" destOrd="0" presId="urn:microsoft.com/office/officeart/2005/8/layout/pyramid2"/>
    <dgm:cxn modelId="{D61FDA64-C708-47C1-852A-B59106C9ACE5}" type="presParOf" srcId="{54982EDE-BA38-419C-8C90-E7DF88B50825}" destId="{C15E22B3-3295-4532-9D6A-325D45E50C1C}" srcOrd="0" destOrd="0" presId="urn:microsoft.com/office/officeart/2005/8/layout/pyramid2"/>
    <dgm:cxn modelId="{3B322C97-1EF2-4FD8-BE59-B19BBEC0ABB0}" type="presParOf" srcId="{54982EDE-BA38-419C-8C90-E7DF88B50825}" destId="{E349127E-BD40-4FFD-98F7-AE53232D3317}" srcOrd="1" destOrd="0" presId="urn:microsoft.com/office/officeart/2005/8/layout/pyramid2"/>
    <dgm:cxn modelId="{BD16682D-D5B4-4F56-9BFE-6A122603C980}" type="presParOf" srcId="{54982EDE-BA38-419C-8C90-E7DF88B50825}" destId="{585EDA03-E1D1-49E2-ABCC-D095A33C60CB}" srcOrd="2" destOrd="0" presId="urn:microsoft.com/office/officeart/2005/8/layout/pyramid2"/>
    <dgm:cxn modelId="{522AF434-6C10-4FC9-8AEB-455A27431355}" type="presParOf" srcId="{54982EDE-BA38-419C-8C90-E7DF88B50825}" destId="{689CAA53-9D6E-44E6-B0D8-615A6D07FB5B}" srcOrd="3" destOrd="0" presId="urn:microsoft.com/office/officeart/2005/8/layout/pyramid2"/>
    <dgm:cxn modelId="{6D6E052F-8010-477A-8AF8-189751F8DFBE}" type="presParOf" srcId="{54982EDE-BA38-419C-8C90-E7DF88B50825}" destId="{AA40EDB2-9616-491E-8997-90DC3C7C7F8E}" srcOrd="4" destOrd="0" presId="urn:microsoft.com/office/officeart/2005/8/layout/pyramid2"/>
    <dgm:cxn modelId="{8D99D448-782D-47B9-AD5F-2A0D0EAE4B5B}" type="presParOf" srcId="{54982EDE-BA38-419C-8C90-E7DF88B50825}" destId="{9055E23A-F0BC-4AAF-9FF4-F780F02DFD21}" srcOrd="5" destOrd="0" presId="urn:microsoft.com/office/officeart/2005/8/layout/pyramid2"/>
    <dgm:cxn modelId="{87278259-8D2C-48D4-8EC8-A8DAF670C1E6}" type="presParOf" srcId="{54982EDE-BA38-419C-8C90-E7DF88B50825}" destId="{6AFE05B7-991B-44DA-9843-39E3CC396A11}" srcOrd="6" destOrd="0" presId="urn:microsoft.com/office/officeart/2005/8/layout/pyramid2"/>
    <dgm:cxn modelId="{83D9EE79-486C-4A01-9886-F4BCD0FB3D5D}" type="presParOf" srcId="{54982EDE-BA38-419C-8C90-E7DF88B50825}" destId="{B370853F-B4C8-494E-B10D-01EDE232E07B}" srcOrd="7" destOrd="0" presId="urn:microsoft.com/office/officeart/2005/8/layout/pyramid2"/>
    <dgm:cxn modelId="{7F76F476-EA0C-4F90-9FC5-F9213AC3DEC6}" type="presParOf" srcId="{54982EDE-BA38-419C-8C90-E7DF88B50825}" destId="{40A06F75-CF71-4FF0-9476-F881F10B4C59}" srcOrd="8" destOrd="0" presId="urn:microsoft.com/office/officeart/2005/8/layout/pyramid2"/>
    <dgm:cxn modelId="{293C1883-0C8C-4025-9AF8-CDB71105545F}" type="presParOf" srcId="{54982EDE-BA38-419C-8C90-E7DF88B50825}" destId="{D5AAC021-0B13-4F18-8DC6-1FA6845FB348}" srcOrd="9" destOrd="0" presId="urn:microsoft.com/office/officeart/2005/8/layout/pyramid2"/>
    <dgm:cxn modelId="{AA1B7799-3E98-44F1-B092-56E754125B63}" type="presParOf" srcId="{54982EDE-BA38-419C-8C90-E7DF88B50825}" destId="{0E6DB8B2-458A-4F73-AF77-E844E8685CD8}" srcOrd="10" destOrd="0" presId="urn:microsoft.com/office/officeart/2005/8/layout/pyramid2"/>
    <dgm:cxn modelId="{F979E7C2-2E18-4F9F-840A-FA750FA3D491}" type="presParOf" srcId="{54982EDE-BA38-419C-8C90-E7DF88B50825}" destId="{90C49BEF-D580-4BCE-B3DE-D37D285664C9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Communist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dictatorship</a:t>
          </a:r>
          <a:endParaRPr lang="hu-H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(</a:t>
          </a:r>
          <a:r>
            <a:rPr lang="hu-HU" sz="1200" b="1" kern="1200" dirty="0" err="1" smtClean="0"/>
            <a:t>North</a:t>
          </a:r>
          <a:r>
            <a:rPr lang="hu-HU" sz="1200" b="1" kern="1200" dirty="0" smtClean="0"/>
            <a:t> Korea)</a:t>
          </a:r>
          <a:endParaRPr lang="hu-HU" sz="1200" b="1" kern="1200" dirty="0"/>
        </a:p>
      </dsp:txBody>
      <dsp:txXfrm>
        <a:off x="6048659" y="432049"/>
        <a:ext cx="1771120" cy="44514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Liberal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democracy</a:t>
          </a:r>
          <a:endParaRPr lang="hu-H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(</a:t>
          </a:r>
          <a:r>
            <a:rPr lang="hu-HU" sz="1200" b="1" kern="1200" dirty="0" err="1" smtClean="0"/>
            <a:t>Estonia</a:t>
          </a:r>
          <a:r>
            <a:rPr lang="hu-HU" sz="1200" b="1" kern="1200" dirty="0" smtClean="0"/>
            <a:t>, </a:t>
          </a:r>
          <a:r>
            <a:rPr lang="hu-HU" sz="1200" b="1" kern="1200" smtClean="0"/>
            <a:t>Czech </a:t>
          </a:r>
          <a:r>
            <a:rPr lang="hu-HU" sz="1200" b="1" kern="1200" dirty="0" err="1" smtClean="0"/>
            <a:t>Republic</a:t>
          </a:r>
          <a:r>
            <a:rPr lang="hu-HU" sz="1200" b="1" kern="1200" dirty="0" smtClean="0"/>
            <a:t>)</a:t>
          </a:r>
          <a:endParaRPr lang="hu-HU" sz="1200" b="1" kern="1200" dirty="0"/>
        </a:p>
      </dsp:txBody>
      <dsp:txXfrm>
        <a:off x="216025" y="448796"/>
        <a:ext cx="1955257" cy="404960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Patronal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(Hungary, </a:t>
          </a:r>
          <a:r>
            <a:rPr lang="hu-HU" sz="1200" b="1" kern="1200" dirty="0" err="1" smtClean="0"/>
            <a:t>Russia</a:t>
          </a:r>
          <a:r>
            <a:rPr lang="hu-HU" sz="1200" b="1" kern="1200" dirty="0" smtClean="0"/>
            <a:t>, </a:t>
          </a:r>
          <a:r>
            <a:rPr lang="hu-HU" sz="1200" b="1" kern="1200" dirty="0" err="1" smtClean="0"/>
            <a:t>Central-Asian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Rep</a:t>
          </a:r>
          <a:r>
            <a:rPr lang="hu-HU" sz="1200" b="1" kern="1200" dirty="0" smtClean="0"/>
            <a:t>.)</a:t>
          </a:r>
        </a:p>
      </dsp:txBody>
      <dsp:txXfrm>
        <a:off x="2835701" y="3138738"/>
        <a:ext cx="2565771" cy="432424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72853" y="72009"/>
        <a:ext cx="1770733" cy="404452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Market-exploiting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dictatorship</a:t>
          </a:r>
          <a:r>
            <a:rPr lang="hu-HU" sz="1200" b="1" kern="1200" dirty="0" smtClean="0"/>
            <a:t> </a:t>
          </a:r>
          <a:endParaRPr lang="hu-H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(</a:t>
          </a:r>
          <a:r>
            <a:rPr lang="hu-HU" sz="1200" b="1" kern="1200" dirty="0" err="1" smtClean="0"/>
            <a:t>China</a:t>
          </a:r>
          <a:r>
            <a:rPr lang="hu-HU" sz="1200" b="1" kern="1200" dirty="0" smtClean="0"/>
            <a:t>, Vietnam)</a:t>
          </a:r>
          <a:endParaRPr lang="hu-HU" sz="1200" b="1" kern="1200" dirty="0"/>
        </a:p>
      </dsp:txBody>
      <dsp:txXfrm>
        <a:off x="5077036" y="1800204"/>
        <a:ext cx="2339797" cy="423147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Patronal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democracy</a:t>
          </a:r>
          <a:endParaRPr lang="hu-H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(</a:t>
          </a:r>
          <a:r>
            <a:rPr lang="hu-HU" sz="1200" b="1" kern="1200" dirty="0" err="1" smtClean="0"/>
            <a:t>Bulgaria</a:t>
          </a:r>
          <a:r>
            <a:rPr lang="hu-HU" sz="1200" b="1" kern="1200" dirty="0" smtClean="0"/>
            <a:t>, </a:t>
          </a:r>
          <a:r>
            <a:rPr lang="hu-HU" sz="1200" b="1" kern="1200" dirty="0" err="1" smtClean="0"/>
            <a:t>Romania</a:t>
          </a:r>
          <a:r>
            <a:rPr lang="hu-HU" sz="1200" b="1" kern="1200" dirty="0" smtClean="0"/>
            <a:t>)</a:t>
          </a:r>
          <a:endParaRPr lang="hu-HU" sz="1200" b="1" kern="1200" dirty="0"/>
        </a:p>
      </dsp:txBody>
      <dsp:txXfrm>
        <a:off x="1323527" y="1800200"/>
        <a:ext cx="1779956" cy="397104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Communist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endParaRPr lang="hu-HU" sz="11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Liberal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Conservative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048664" y="2527999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Market-exploiting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r>
            <a:rPr lang="hu-HU" sz="1100" b="1" kern="1200" dirty="0" smtClean="0"/>
            <a:t> </a:t>
          </a:r>
          <a:endParaRPr lang="hu-HU" sz="1100" b="1" kern="1200" dirty="0"/>
        </a:p>
      </dsp:txBody>
      <dsp:txXfrm>
        <a:off x="6048664" y="2527999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2110259" y="2528487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2110259" y="2528487"/>
        <a:ext cx="1922195" cy="351836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Communist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endParaRPr lang="hu-HU" sz="11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Liberal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Conservative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120684" y="2520276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Market-exploiting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r>
            <a:rPr lang="hu-HU" sz="1100" b="1" kern="1200" dirty="0" smtClean="0"/>
            <a:t> </a:t>
          </a:r>
          <a:endParaRPr lang="hu-HU" sz="1100" b="1" kern="1200" dirty="0"/>
        </a:p>
      </dsp:txBody>
      <dsp:txXfrm>
        <a:off x="6120684" y="2520276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2088221" y="2528487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2088221" y="2528487"/>
        <a:ext cx="1922195" cy="35183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2294560" y="514829"/>
          <a:ext cx="3652156" cy="261561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6048659" y="432049"/>
          <a:ext cx="1771120" cy="44514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Communist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dictatorship</a:t>
          </a:r>
          <a:endParaRPr lang="hu-H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(</a:t>
          </a:r>
          <a:r>
            <a:rPr lang="hu-HU" sz="1200" b="1" kern="1200" dirty="0" err="1" smtClean="0"/>
            <a:t>North</a:t>
          </a:r>
          <a:r>
            <a:rPr lang="hu-HU" sz="1200" b="1" kern="1200" dirty="0" smtClean="0"/>
            <a:t> Korea)</a:t>
          </a:r>
          <a:endParaRPr lang="hu-HU" sz="1200" b="1" kern="1200" dirty="0"/>
        </a:p>
      </dsp:txBody>
      <dsp:txXfrm>
        <a:off x="6048659" y="432049"/>
        <a:ext cx="1771120" cy="445144"/>
      </dsp:txXfrm>
    </dsp:sp>
    <dsp:sp modelId="{585EDA03-E1D1-49E2-ABCC-D095A33C60CB}">
      <dsp:nvSpPr>
        <dsp:cNvPr id="0" name=""/>
        <dsp:cNvSpPr/>
      </dsp:nvSpPr>
      <dsp:spPr>
        <a:xfrm>
          <a:off x="216025" y="448796"/>
          <a:ext cx="1955257" cy="40496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Liberal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democracy</a:t>
          </a:r>
          <a:endParaRPr lang="hu-H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(</a:t>
          </a:r>
          <a:r>
            <a:rPr lang="hu-HU" sz="1200" b="1" kern="1200" dirty="0" err="1" smtClean="0"/>
            <a:t>Estonia</a:t>
          </a:r>
          <a:r>
            <a:rPr lang="hu-HU" sz="1200" b="1" kern="1200" dirty="0" smtClean="0"/>
            <a:t>, </a:t>
          </a:r>
          <a:r>
            <a:rPr lang="hu-HU" sz="1200" b="1" kern="1200" dirty="0" err="1" smtClean="0"/>
            <a:t>Czech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Republic</a:t>
          </a:r>
          <a:r>
            <a:rPr lang="hu-HU" sz="1200" b="1" kern="1200" dirty="0" smtClean="0"/>
            <a:t>)</a:t>
          </a:r>
          <a:endParaRPr lang="hu-HU" sz="1200" b="1" kern="1200" dirty="0"/>
        </a:p>
      </dsp:txBody>
      <dsp:txXfrm>
        <a:off x="216025" y="448796"/>
        <a:ext cx="1955257" cy="404960"/>
      </dsp:txXfrm>
    </dsp:sp>
    <dsp:sp modelId="{AA40EDB2-9616-491E-8997-90DC3C7C7F8E}">
      <dsp:nvSpPr>
        <dsp:cNvPr id="0" name=""/>
        <dsp:cNvSpPr/>
      </dsp:nvSpPr>
      <dsp:spPr>
        <a:xfrm>
          <a:off x="2835701" y="3138738"/>
          <a:ext cx="2565771" cy="4324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Patronal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(Hungary, </a:t>
          </a:r>
          <a:r>
            <a:rPr lang="hu-HU" sz="1200" b="1" kern="1200" dirty="0" err="1" smtClean="0"/>
            <a:t>Russia</a:t>
          </a:r>
          <a:r>
            <a:rPr lang="hu-HU" sz="1200" b="1" kern="1200" dirty="0" smtClean="0"/>
            <a:t>, </a:t>
          </a:r>
          <a:r>
            <a:rPr lang="hu-HU" sz="1200" b="1" kern="1200" dirty="0" err="1" smtClean="0"/>
            <a:t>Central-Asian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Rep</a:t>
          </a:r>
          <a:r>
            <a:rPr lang="hu-HU" sz="1200" b="1" kern="1200" dirty="0" smtClean="0"/>
            <a:t>.)</a:t>
          </a:r>
        </a:p>
      </dsp:txBody>
      <dsp:txXfrm>
        <a:off x="2835701" y="3138738"/>
        <a:ext cx="2565771" cy="432424"/>
      </dsp:txXfrm>
    </dsp:sp>
    <dsp:sp modelId="{6AFE05B7-991B-44DA-9843-39E3CC396A11}">
      <dsp:nvSpPr>
        <dsp:cNvPr id="0" name=""/>
        <dsp:cNvSpPr/>
      </dsp:nvSpPr>
      <dsp:spPr>
        <a:xfrm>
          <a:off x="3172853" y="72009"/>
          <a:ext cx="1770733" cy="4044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Conservative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autocracy</a:t>
          </a:r>
          <a:endParaRPr lang="hu-HU" sz="1200" b="1" kern="1200" dirty="0"/>
        </a:p>
      </dsp:txBody>
      <dsp:txXfrm>
        <a:off x="3172853" y="72009"/>
        <a:ext cx="1770733" cy="404452"/>
      </dsp:txXfrm>
    </dsp:sp>
    <dsp:sp modelId="{40A06F75-CF71-4FF0-9476-F881F10B4C59}">
      <dsp:nvSpPr>
        <dsp:cNvPr id="0" name=""/>
        <dsp:cNvSpPr/>
      </dsp:nvSpPr>
      <dsp:spPr>
        <a:xfrm>
          <a:off x="5077036" y="1800204"/>
          <a:ext cx="2339797" cy="42314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Market-exploiting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dictatorship</a:t>
          </a:r>
          <a:r>
            <a:rPr lang="hu-HU" sz="1200" b="1" kern="1200" dirty="0" smtClean="0"/>
            <a:t> (</a:t>
          </a:r>
          <a:r>
            <a:rPr lang="hu-HU" sz="1200" b="1" kern="1200" dirty="0" err="1" smtClean="0"/>
            <a:t>China</a:t>
          </a:r>
          <a:r>
            <a:rPr lang="hu-HU" sz="1200" b="1" kern="1200" dirty="0" smtClean="0"/>
            <a:t>, Vietnam)</a:t>
          </a:r>
          <a:endParaRPr lang="hu-HU" sz="1200" b="1" kern="1200" dirty="0"/>
        </a:p>
      </dsp:txBody>
      <dsp:txXfrm>
        <a:off x="5077036" y="1800204"/>
        <a:ext cx="2339797" cy="423147"/>
      </dsp:txXfrm>
    </dsp:sp>
    <dsp:sp modelId="{0E6DB8B2-458A-4F73-AF77-E844E8685CD8}">
      <dsp:nvSpPr>
        <dsp:cNvPr id="0" name=""/>
        <dsp:cNvSpPr/>
      </dsp:nvSpPr>
      <dsp:spPr>
        <a:xfrm>
          <a:off x="1323527" y="1800200"/>
          <a:ext cx="1779956" cy="3971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err="1" smtClean="0"/>
            <a:t>Patronal</a:t>
          </a:r>
          <a:r>
            <a:rPr lang="hu-HU" sz="1200" b="1" kern="1200" dirty="0" smtClean="0"/>
            <a:t> </a:t>
          </a:r>
          <a:r>
            <a:rPr lang="hu-HU" sz="1200" b="1" kern="1200" dirty="0" err="1" smtClean="0"/>
            <a:t>democracy</a:t>
          </a:r>
          <a:endParaRPr lang="hu-H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200" b="1" kern="1200" dirty="0" smtClean="0"/>
            <a:t>(</a:t>
          </a:r>
          <a:r>
            <a:rPr lang="hu-HU" sz="1200" b="1" kern="1200" dirty="0" err="1" smtClean="0"/>
            <a:t>Bulgaria</a:t>
          </a:r>
          <a:r>
            <a:rPr lang="hu-HU" sz="1200" b="1" kern="1200" dirty="0" smtClean="0"/>
            <a:t>, </a:t>
          </a:r>
          <a:r>
            <a:rPr lang="hu-HU" sz="1200" b="1" kern="1200" dirty="0" err="1" smtClean="0"/>
            <a:t>Romania</a:t>
          </a:r>
          <a:r>
            <a:rPr lang="hu-HU" sz="1200" b="1" kern="1200" dirty="0" smtClean="0"/>
            <a:t>)</a:t>
          </a:r>
          <a:endParaRPr lang="hu-HU" sz="1200" b="1" kern="1200" dirty="0"/>
        </a:p>
      </dsp:txBody>
      <dsp:txXfrm>
        <a:off x="1323527" y="1800200"/>
        <a:ext cx="1779956" cy="39710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56000">
              <a:srgbClr val="D2DDF1">
                <a:lumMod val="70000"/>
                <a:lumOff val="30000"/>
              </a:srgbClr>
            </a:gs>
            <a:gs pos="39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6600000" scaled="0"/>
        </a:gra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48474" y="1218596"/>
        <a:ext cx="760516" cy="509589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23675" y="1258349"/>
        <a:ext cx="760516" cy="469843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386742" y="3445004"/>
        <a:ext cx="997629" cy="340751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Cons.aut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20269" y="1131595"/>
        <a:ext cx="837635" cy="340751"/>
      </dsp:txXfrm>
    </dsp:sp>
    <dsp:sp modelId="{40A06F75-CF71-4FF0-9476-F881F10B4C59}">
      <dsp:nvSpPr>
        <dsp:cNvPr id="0" name=""/>
        <dsp:cNvSpPr/>
      </dsp:nvSpPr>
      <dsp:spPr>
        <a:xfrm>
          <a:off x="3672376" y="2289078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Market-expl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72376" y="2289078"/>
        <a:ext cx="1040901" cy="317527"/>
      </dsp:txXfrm>
    </dsp:sp>
    <dsp:sp modelId="{0E6DB8B2-458A-4F73-AF77-E844E8685CD8}">
      <dsp:nvSpPr>
        <dsp:cNvPr id="0" name=""/>
        <dsp:cNvSpPr/>
      </dsp:nvSpPr>
      <dsp:spPr>
        <a:xfrm>
          <a:off x="1296142" y="2203194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296142" y="2203194"/>
        <a:ext cx="739462" cy="31708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1581216" y="1503524"/>
          <a:ext cx="2659786" cy="1876297"/>
        </a:xfrm>
        <a:prstGeom prst="triangle">
          <a:avLst/>
        </a:prstGeom>
        <a:gradFill rotWithShape="0">
          <a:gsLst>
            <a:gs pos="0">
              <a:schemeClr val="accent1">
                <a:tint val="66000"/>
                <a:satMod val="160000"/>
                <a:lumMod val="56000"/>
              </a:schemeClr>
            </a:gs>
            <a:gs pos="63000">
              <a:srgbClr val="D2DDF1">
                <a:lumMod val="70000"/>
                <a:lumOff val="30000"/>
              </a:srgbClr>
            </a:gs>
            <a:gs pos="28000">
              <a:schemeClr val="accent1">
                <a:tint val="44500"/>
                <a:satMod val="160000"/>
                <a:lumMod val="65000"/>
              </a:schemeClr>
            </a:gs>
            <a:gs pos="100000">
              <a:schemeClr val="accent1">
                <a:tint val="23500"/>
                <a:satMod val="160000"/>
                <a:alpha val="98000"/>
                <a:lumMod val="0"/>
                <a:lumOff val="100000"/>
              </a:schemeClr>
            </a:gs>
            <a:gs pos="82000">
              <a:schemeClr val="accent1">
                <a:tint val="23500"/>
                <a:satMod val="160000"/>
                <a:alpha val="98000"/>
                <a:lumMod val="62000"/>
                <a:lumOff val="38000"/>
              </a:schemeClr>
            </a:gs>
          </a:gsLst>
          <a:lin ang="0" scaled="0"/>
        </a:gra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4248474" y="1218596"/>
          <a:ext cx="760516" cy="50958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4248474" y="1218596"/>
        <a:ext cx="760516" cy="509589"/>
      </dsp:txXfrm>
    </dsp:sp>
    <dsp:sp modelId="{EE256076-5DA6-4F24-8BFE-930664D18ACC}">
      <dsp:nvSpPr>
        <dsp:cNvPr id="0" name=""/>
        <dsp:cNvSpPr/>
      </dsp:nvSpPr>
      <dsp:spPr>
        <a:xfrm>
          <a:off x="823675" y="1258349"/>
          <a:ext cx="760516" cy="46984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</a:t>
          </a:r>
          <a:r>
            <a:rPr lang="hu-HU" sz="1100" b="1" kern="1200" dirty="0" smtClean="0"/>
            <a:t>. dem.</a:t>
          </a:r>
          <a:endParaRPr lang="hu-HU" sz="1100" b="1" kern="1200" dirty="0"/>
        </a:p>
      </dsp:txBody>
      <dsp:txXfrm>
        <a:off x="823675" y="1258349"/>
        <a:ext cx="760516" cy="469843"/>
      </dsp:txXfrm>
    </dsp:sp>
    <dsp:sp modelId="{AA40EDB2-9616-491E-8997-90DC3C7C7F8E}">
      <dsp:nvSpPr>
        <dsp:cNvPr id="0" name=""/>
        <dsp:cNvSpPr/>
      </dsp:nvSpPr>
      <dsp:spPr>
        <a:xfrm>
          <a:off x="2386742" y="3445004"/>
          <a:ext cx="997629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</a:t>
          </a:r>
          <a:r>
            <a:rPr lang="hu-HU" sz="1100" b="1" kern="1200" dirty="0" err="1" smtClean="0"/>
            <a:t>autoc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386742" y="3445004"/>
        <a:ext cx="997629" cy="340751"/>
      </dsp:txXfrm>
    </dsp:sp>
    <dsp:sp modelId="{6AFE05B7-991B-44DA-9843-39E3CC396A11}">
      <dsp:nvSpPr>
        <dsp:cNvPr id="0" name=""/>
        <dsp:cNvSpPr/>
      </dsp:nvSpPr>
      <dsp:spPr>
        <a:xfrm>
          <a:off x="2520269" y="1131595"/>
          <a:ext cx="837635" cy="34075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Cons.aut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2520269" y="1131595"/>
        <a:ext cx="837635" cy="340751"/>
      </dsp:txXfrm>
    </dsp:sp>
    <dsp:sp modelId="{40A06F75-CF71-4FF0-9476-F881F10B4C59}">
      <dsp:nvSpPr>
        <dsp:cNvPr id="0" name=""/>
        <dsp:cNvSpPr/>
      </dsp:nvSpPr>
      <dsp:spPr>
        <a:xfrm>
          <a:off x="3672376" y="2289078"/>
          <a:ext cx="1040901" cy="31752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Market-expl</a:t>
          </a:r>
          <a:r>
            <a:rPr lang="hu-HU" sz="1100" b="1" kern="1200" dirty="0" smtClean="0"/>
            <a:t>. </a:t>
          </a:r>
          <a:r>
            <a:rPr lang="hu-HU" sz="1100" b="1" kern="1200" dirty="0" err="1" smtClean="0"/>
            <a:t>Dict</a:t>
          </a:r>
          <a:r>
            <a:rPr lang="hu-HU" sz="1100" b="1" kern="1200" dirty="0" smtClean="0"/>
            <a:t>.</a:t>
          </a:r>
          <a:endParaRPr lang="hu-HU" sz="1100" b="1" kern="1200" dirty="0"/>
        </a:p>
      </dsp:txBody>
      <dsp:txXfrm>
        <a:off x="3672376" y="2289078"/>
        <a:ext cx="1040901" cy="317527"/>
      </dsp:txXfrm>
    </dsp:sp>
    <dsp:sp modelId="{0E6DB8B2-458A-4F73-AF77-E844E8685CD8}">
      <dsp:nvSpPr>
        <dsp:cNvPr id="0" name=""/>
        <dsp:cNvSpPr/>
      </dsp:nvSpPr>
      <dsp:spPr>
        <a:xfrm>
          <a:off x="1296142" y="2203194"/>
          <a:ext cx="739462" cy="3170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smtClean="0"/>
            <a:t>Pat. dem.</a:t>
          </a:r>
          <a:endParaRPr lang="hu-HU" sz="1100" b="1" kern="1200" dirty="0"/>
        </a:p>
      </dsp:txBody>
      <dsp:txXfrm>
        <a:off x="1296142" y="2203194"/>
        <a:ext cx="739462" cy="31708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Communist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endParaRPr lang="hu-HU" sz="11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Liberal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Conservative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153488" y="2376265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Market-exploiting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r>
            <a:rPr lang="hu-HU" sz="1100" b="1" kern="1200" dirty="0" smtClean="0"/>
            <a:t> </a:t>
          </a:r>
          <a:endParaRPr lang="hu-HU" sz="1100" b="1" kern="1200" dirty="0"/>
        </a:p>
      </dsp:txBody>
      <dsp:txXfrm>
        <a:off x="6153488" y="2376265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1966249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1966249" y="2448271"/>
        <a:ext cx="1922195" cy="35183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Communist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endParaRPr lang="hu-HU" sz="11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Liberal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Conservative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120684" y="2383988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Market-exploiting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r>
            <a:rPr lang="hu-HU" sz="1100" b="1" kern="1200" dirty="0" smtClean="0"/>
            <a:t> </a:t>
          </a:r>
          <a:endParaRPr lang="hu-HU" sz="1100" b="1" kern="1200" dirty="0"/>
        </a:p>
      </dsp:txBody>
      <dsp:txXfrm>
        <a:off x="6120684" y="2383988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1944211" y="2448271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1944211" y="2448271"/>
        <a:ext cx="1922195" cy="35183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Communist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endParaRPr lang="hu-HU" sz="11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Liberal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Conservative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048664" y="2520276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Market-exploiting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r>
            <a:rPr lang="hu-HU" sz="1100" b="1" kern="1200" dirty="0" smtClean="0"/>
            <a:t> </a:t>
          </a:r>
          <a:endParaRPr lang="hu-HU" sz="1100" b="1" kern="1200" dirty="0"/>
        </a:p>
      </dsp:txBody>
      <dsp:txXfrm>
        <a:off x="6048664" y="2520276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2088221" y="2520276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2088221" y="2520276"/>
        <a:ext cx="1922195" cy="35183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Communist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endParaRPr lang="hu-HU" sz="11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Liberal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Conservative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048664" y="2520276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Market-exploiting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r>
            <a:rPr lang="hu-HU" sz="1100" b="1" kern="1200" dirty="0" smtClean="0"/>
            <a:t> </a:t>
          </a:r>
          <a:endParaRPr lang="hu-HU" sz="1100" b="1" kern="1200" dirty="0"/>
        </a:p>
      </dsp:txBody>
      <dsp:txXfrm>
        <a:off x="6048664" y="2520276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2038239" y="2520276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2038239" y="2520276"/>
        <a:ext cx="1922195" cy="35183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AB7AE0-F53F-477F-8596-08683A702DA4}">
      <dsp:nvSpPr>
        <dsp:cNvPr id="0" name=""/>
        <dsp:cNvSpPr/>
      </dsp:nvSpPr>
      <dsp:spPr>
        <a:xfrm rot="10800000">
          <a:off x="3034382" y="1029357"/>
          <a:ext cx="3944005" cy="2824632"/>
        </a:xfrm>
        <a:prstGeom prst="triangle">
          <a:avLst/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E22B3-3295-4532-9D6A-325D45E50C1C}">
      <dsp:nvSpPr>
        <dsp:cNvPr id="0" name=""/>
        <dsp:cNvSpPr/>
      </dsp:nvSpPr>
      <dsp:spPr>
        <a:xfrm>
          <a:off x="7147733" y="1017409"/>
          <a:ext cx="1912652" cy="32192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Communist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endParaRPr lang="hu-HU" sz="1100" b="1" kern="1200" dirty="0"/>
        </a:p>
      </dsp:txBody>
      <dsp:txXfrm>
        <a:off x="7147733" y="1017409"/>
        <a:ext cx="1912652" cy="321920"/>
      </dsp:txXfrm>
    </dsp:sp>
    <dsp:sp modelId="{585EDA03-E1D1-49E2-ABCC-D095A33C60CB}">
      <dsp:nvSpPr>
        <dsp:cNvPr id="0" name=""/>
        <dsp:cNvSpPr/>
      </dsp:nvSpPr>
      <dsp:spPr>
        <a:xfrm>
          <a:off x="1056818" y="1010561"/>
          <a:ext cx="1850056" cy="36169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Liberal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1056818" y="1010561"/>
        <a:ext cx="1850056" cy="361693"/>
      </dsp:txXfrm>
    </dsp:sp>
    <dsp:sp modelId="{AA40EDB2-9616-491E-8997-90DC3C7C7F8E}">
      <dsp:nvSpPr>
        <dsp:cNvPr id="0" name=""/>
        <dsp:cNvSpPr/>
      </dsp:nvSpPr>
      <dsp:spPr>
        <a:xfrm>
          <a:off x="4048052" y="3853830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4048052" y="3853830"/>
        <a:ext cx="1912235" cy="378094"/>
      </dsp:txXfrm>
    </dsp:sp>
    <dsp:sp modelId="{6AFE05B7-991B-44DA-9843-39E3CC396A11}">
      <dsp:nvSpPr>
        <dsp:cNvPr id="0" name=""/>
        <dsp:cNvSpPr/>
      </dsp:nvSpPr>
      <dsp:spPr>
        <a:xfrm>
          <a:off x="3982861" y="553713"/>
          <a:ext cx="1912235" cy="3780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Conservative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autocracy</a:t>
          </a:r>
          <a:endParaRPr lang="hu-HU" sz="1100" b="1" kern="1200" dirty="0"/>
        </a:p>
      </dsp:txBody>
      <dsp:txXfrm>
        <a:off x="3982861" y="553713"/>
        <a:ext cx="1912235" cy="378094"/>
      </dsp:txXfrm>
    </dsp:sp>
    <dsp:sp modelId="{40A06F75-CF71-4FF0-9476-F881F10B4C59}">
      <dsp:nvSpPr>
        <dsp:cNvPr id="0" name=""/>
        <dsp:cNvSpPr/>
      </dsp:nvSpPr>
      <dsp:spPr>
        <a:xfrm>
          <a:off x="6048664" y="2520276"/>
          <a:ext cx="1983420" cy="3523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Market-exploiting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dictatorship</a:t>
          </a:r>
          <a:r>
            <a:rPr lang="hu-HU" sz="1100" b="1" kern="1200" dirty="0" smtClean="0"/>
            <a:t> </a:t>
          </a:r>
          <a:endParaRPr lang="hu-HU" sz="1100" b="1" kern="1200" dirty="0"/>
        </a:p>
      </dsp:txBody>
      <dsp:txXfrm>
        <a:off x="6048664" y="2520276"/>
        <a:ext cx="1983420" cy="352324"/>
      </dsp:txXfrm>
    </dsp:sp>
    <dsp:sp modelId="{0E6DB8B2-458A-4F73-AF77-E844E8685CD8}">
      <dsp:nvSpPr>
        <dsp:cNvPr id="0" name=""/>
        <dsp:cNvSpPr/>
      </dsp:nvSpPr>
      <dsp:spPr>
        <a:xfrm>
          <a:off x="2016231" y="2520276"/>
          <a:ext cx="1922195" cy="3518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100" b="1" kern="1200" dirty="0" err="1" smtClean="0"/>
            <a:t>Patronal</a:t>
          </a:r>
          <a:r>
            <a:rPr lang="hu-HU" sz="1100" b="1" kern="1200" dirty="0" smtClean="0"/>
            <a:t> </a:t>
          </a:r>
          <a:r>
            <a:rPr lang="hu-HU" sz="1100" b="1" kern="1200" dirty="0" err="1" smtClean="0"/>
            <a:t>democracy</a:t>
          </a:r>
          <a:endParaRPr lang="hu-HU" sz="1100" b="1" kern="1200" dirty="0"/>
        </a:p>
      </dsp:txBody>
      <dsp:txXfrm>
        <a:off x="2016231" y="2520276"/>
        <a:ext cx="1922195" cy="351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A0F8C-72F4-4C96-AAC9-EBDAF7A7B452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F6008-03C2-4BA3-85D5-4B65553C662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11280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4CF1B-70C8-40BB-8183-1B2286461483}" type="slidenum">
              <a:rPr lang="hu-HU" smtClean="0"/>
              <a:pPr/>
              <a:t>18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437097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515540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515540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515540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28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515540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29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515540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30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515540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32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51554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33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515540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36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5879547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37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9024665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38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5879547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39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349796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0032B-C540-4B8C-810A-23960B1398D5}" type="slidenum">
              <a:rPr lang="hu-HU" smtClean="0"/>
              <a:pPr/>
              <a:t>40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587954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4A179-5995-42C8-A8DD-75973595F132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652358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0A469-B3DD-4230-9436-EE48B5266C9B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373255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9C8E1-7FD2-4FF5-87B7-6BA787EFBDD0}" type="slidenum">
              <a:rPr lang="hu-HU" smtClean="0"/>
              <a:pPr/>
              <a:t>16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125281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25938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7368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35656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59526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62467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90532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49152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421163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4146281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351049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0D61A-A508-4A4D-8EF3-DDFAEC74F6A0}" type="datetimeFigureOut">
              <a:rPr lang="hu-HU" smtClean="0"/>
              <a:pPr/>
              <a:t>2019.06.02.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BF136-2331-4DAF-A832-8982A45FF64A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93556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dia1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PowerPoint_dia2.sld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267494"/>
            <a:ext cx="9144000" cy="3456383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Towards an Interpretative Framework for Post-Communist</a:t>
            </a:r>
            <a:br>
              <a:rPr lang="en-US" sz="4800" b="1" dirty="0" smtClean="0"/>
            </a:br>
            <a:r>
              <a:rPr lang="en-US" sz="4800" b="1" dirty="0" smtClean="0"/>
              <a:t>Autocracies</a:t>
            </a:r>
            <a:endParaRPr lang="hu-HU" sz="4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795886"/>
            <a:ext cx="6400800" cy="954410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</a:rPr>
              <a:t>Bálint</a:t>
            </a:r>
            <a:r>
              <a:rPr lang="en-US" sz="2400" b="1" dirty="0" smtClean="0">
                <a:solidFill>
                  <a:schemeClr val="tx1"/>
                </a:solidFill>
              </a:rPr>
              <a:t> MAGYAR</a:t>
            </a:r>
          </a:p>
        </p:txBody>
      </p:sp>
    </p:spTree>
    <p:extLst>
      <p:ext uri="{BB962C8B-B14F-4D97-AF65-F5344CB8AC3E}">
        <p14:creationId xmlns="" xmlns:p14="http://schemas.microsoft.com/office/powerpoint/2010/main" val="211277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/>
        </p:nvGraphicFramePr>
        <p:xfrm>
          <a:off x="0" y="1160072"/>
          <a:ext cx="9144000" cy="3499910"/>
        </p:xfrm>
        <a:graphic>
          <a:graphicData uri="http://schemas.openxmlformats.org/drawingml/2006/table">
            <a:tbl>
              <a:tblPr/>
              <a:tblGrid>
                <a:gridCol w="399477"/>
                <a:gridCol w="1063563"/>
                <a:gridCol w="4169664"/>
                <a:gridCol w="3511296"/>
              </a:tblGrid>
              <a:tr h="5367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The type of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Interpretive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layers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of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the category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To  which features of the state the category refers to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7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State 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hu-HU" sz="1100" b="1" dirty="0" err="1" smtClean="0">
                          <a:latin typeface="Calibri"/>
                          <a:ea typeface="Calibri"/>
                          <a:cs typeface="Times New Roman"/>
                        </a:rPr>
                        <a:t>operated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100" b="1" dirty="0" err="1" smtClean="0">
                          <a:latin typeface="Calibri"/>
                          <a:ea typeface="Calibri"/>
                          <a:cs typeface="Times New Roman"/>
                        </a:rPr>
                        <a:t>by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100" b="1" dirty="0" err="1" smtClean="0">
                          <a:latin typeface="Calibri"/>
                          <a:ea typeface="Calibri"/>
                          <a:cs typeface="Times New Roman"/>
                        </a:rPr>
                        <a:t>formal</a:t>
                      </a:r>
                      <a:r>
                        <a:rPr lang="hu-HU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100" b="1" dirty="0" err="1" smtClean="0">
                          <a:latin typeface="Calibri"/>
                          <a:ea typeface="Calibri"/>
                          <a:cs typeface="Times New Roman"/>
                        </a:rPr>
                        <a:t>institutions</a:t>
                      </a:r>
                      <a:r>
                        <a:rPr lang="hu-HU" sz="900" b="1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9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Monopoly on the right to authorize the legitimate use of violence 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Institution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by which the ruling elite exercises legitimate coercion 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42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Network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1st feature + increasing informal character of the connections within and between the units of the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The ruling elite’s exercising power through mainly informal power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network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Patronal state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1st + 2nd features + the personal,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, hierarchically dependent character of the ruling elite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The ruling elite’s internal dependency, patron-client relations (patronal power network)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33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Clan state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>
                          <a:latin typeface="Calibri"/>
                        </a:rPr>
                        <a:t/>
                      </a:r>
                      <a:br>
                        <a:rPr lang="hu-HU" sz="1600" b="1">
                          <a:latin typeface="Calibri"/>
                        </a:rPr>
                      </a:br>
                      <a:r>
                        <a:rPr lang="en-US" sz="1600" b="1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1st + 2nd + 3rd features + the adopted political family (political-economic clan) structure of the ruling elite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The ruling elite’s anthropological structure and cultural patterns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46" marR="67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artalom helye 7"/>
          <p:cNvSpPr>
            <a:spLocks noGrp="1"/>
          </p:cNvSpPr>
          <p:nvPr>
            <p:ph idx="1"/>
          </p:nvPr>
        </p:nvSpPr>
        <p:spPr>
          <a:xfrm>
            <a:off x="0" y="72008"/>
            <a:ext cx="9144000" cy="771550"/>
          </a:xfrm>
        </p:spPr>
        <p:txBody>
          <a:bodyPr>
            <a:no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hu-HU" sz="24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Who</a:t>
            </a:r>
            <a:r>
              <a:rPr kumimoji="0" lang="hu-H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is </a:t>
            </a:r>
            <a:r>
              <a:rPr kumimoji="0" lang="hu-HU" sz="24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hu-H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u-HU" sz="24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actor</a:t>
            </a:r>
            <a:r>
              <a:rPr kumimoji="0" lang="hu-H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Interpretative layers of categories to describe</a:t>
            </a:r>
            <a:r>
              <a:rPr kumimoji="0" lang="en-US" sz="2400" b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the mafia</a:t>
            </a:r>
            <a:r>
              <a:rPr kumimoji="0" lang="hu-HU" sz="2400" b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state</a:t>
            </a:r>
            <a:endParaRPr kumimoji="0" lang="en-US" sz="2400" b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1"/>
            <a:ext cx="8363272" cy="843557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hu-HU" sz="2700" b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What</a:t>
            </a:r>
            <a: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is </a:t>
            </a:r>
            <a:r>
              <a:rPr lang="hu-HU" sz="2700" b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the</a:t>
            </a:r>
            <a: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hu-HU" sz="2700" b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action</a:t>
            </a:r>
            <a: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  <a:b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Interpretative layers of categories to describe the mafia</a:t>
            </a:r>
            <a: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state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107504" y="1059582"/>
          <a:ext cx="8712968" cy="332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649"/>
                <a:gridCol w="1462599"/>
                <a:gridCol w="3656497"/>
                <a:gridCol w="3228223"/>
              </a:tblGrid>
              <a:tr h="568072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The type of state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Interpretive </a:t>
                      </a:r>
                      <a:r>
                        <a:rPr lang="hu-HU" sz="1800" b="1" dirty="0" err="1" smtClean="0">
                          <a:latin typeface="+mn-lt"/>
                          <a:ea typeface="Calibri"/>
                          <a:cs typeface="Times New Roman"/>
                        </a:rPr>
                        <a:t>layers</a:t>
                      </a:r>
                      <a:r>
                        <a:rPr lang="hu-HU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of the category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To  which features of the state the category refers to</a:t>
                      </a:r>
                      <a:endParaRPr lang="hu-HU" dirty="0"/>
                    </a:p>
                  </a:txBody>
                  <a:tcPr/>
                </a:tc>
              </a:tr>
              <a:tr h="39341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1.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State</a:t>
                      </a:r>
                      <a:r>
                        <a:rPr lang="hu-HU" b="1" dirty="0" smtClean="0"/>
                        <a:t> </a:t>
                      </a:r>
                      <a:r>
                        <a:rPr lang="hu-HU" sz="1200" b="1" dirty="0" smtClean="0"/>
                        <a:t>(</a:t>
                      </a:r>
                      <a:r>
                        <a:rPr lang="hu-HU" sz="1200" b="1" dirty="0" err="1" smtClean="0"/>
                        <a:t>driven</a:t>
                      </a:r>
                      <a:r>
                        <a:rPr lang="hu-HU" sz="1200" b="1" dirty="0" smtClean="0"/>
                        <a:t> </a:t>
                      </a:r>
                      <a:r>
                        <a:rPr lang="hu-HU" sz="1200" b="1" dirty="0" err="1" smtClean="0"/>
                        <a:t>by</a:t>
                      </a:r>
                      <a:r>
                        <a:rPr lang="hu-HU" sz="1200" b="1" dirty="0" smtClean="0"/>
                        <a:t> </a:t>
                      </a:r>
                      <a:r>
                        <a:rPr lang="hu-HU" sz="1200" b="1" dirty="0" err="1" smtClean="0"/>
                        <a:t>public</a:t>
                      </a:r>
                      <a:r>
                        <a:rPr lang="hu-HU" sz="1200" b="1" dirty="0" smtClean="0"/>
                        <a:t> </a:t>
                      </a:r>
                      <a:r>
                        <a:rPr lang="hu-HU" sz="1200" b="1" dirty="0" err="1" smtClean="0"/>
                        <a:t>good</a:t>
                      </a:r>
                      <a:r>
                        <a:rPr lang="hu-HU" sz="1200" b="1" dirty="0" smtClean="0"/>
                        <a:t>)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err="1" smtClean="0"/>
                        <a:t>Monopoly</a:t>
                      </a:r>
                      <a:r>
                        <a:rPr lang="hu-HU" sz="1600" b="1" dirty="0" smtClean="0"/>
                        <a:t> of </a:t>
                      </a:r>
                      <a:r>
                        <a:rPr lang="hu-HU" sz="1600" b="1" dirty="0" err="1" smtClean="0"/>
                        <a:t>taxation</a:t>
                      </a:r>
                      <a:r>
                        <a:rPr lang="hu-HU" sz="1600" b="1" dirty="0" smtClean="0"/>
                        <a:t> (</a:t>
                      </a:r>
                      <a:r>
                        <a:rPr lang="hu-HU" sz="1600" b="1" dirty="0" err="1" smtClean="0"/>
                        <a:t>tax</a:t>
                      </a:r>
                      <a:r>
                        <a:rPr lang="hu-HU" sz="1600" b="1" dirty="0" smtClean="0"/>
                        <a:t>,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rent</a:t>
                      </a:r>
                      <a:r>
                        <a:rPr lang="hu-HU" sz="1600" b="1" baseline="0" dirty="0" smtClean="0"/>
                        <a:t>, etc.) </a:t>
                      </a:r>
                      <a:r>
                        <a:rPr lang="hu-HU" sz="1600" b="1" baseline="0" dirty="0" err="1" smtClean="0"/>
                        <a:t>for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maintaing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public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functions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err="1" smtClean="0"/>
                        <a:t>Primary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source</a:t>
                      </a:r>
                      <a:r>
                        <a:rPr lang="hu-HU" sz="1600" b="1" baseline="0" dirty="0" smtClean="0"/>
                        <a:t> of </a:t>
                      </a:r>
                      <a:r>
                        <a:rPr lang="hu-HU" sz="1600" b="1" baseline="0" dirty="0" err="1" smtClean="0"/>
                        <a:t>state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revenues</a:t>
                      </a:r>
                      <a:endParaRPr lang="hu-HU" sz="1600" b="1" dirty="0"/>
                    </a:p>
                  </a:txBody>
                  <a:tcPr/>
                </a:tc>
              </a:tr>
              <a:tr h="393410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2.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Rent-seeking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state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1st </a:t>
                      </a:r>
                      <a:r>
                        <a:rPr lang="hu-HU" sz="1600" b="1" dirty="0" err="1" smtClean="0"/>
                        <a:t>feature</a:t>
                      </a:r>
                      <a:r>
                        <a:rPr lang="hu-HU" sz="1600" b="1" baseline="0" dirty="0" smtClean="0"/>
                        <a:t> + </a:t>
                      </a:r>
                      <a:r>
                        <a:rPr lang="hu-HU" sz="1600" b="1" baseline="0" dirty="0" err="1" smtClean="0"/>
                        <a:t>legal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overtaxing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in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favor</a:t>
                      </a:r>
                      <a:r>
                        <a:rPr lang="hu-HU" sz="1600" b="1" baseline="0" dirty="0" smtClean="0"/>
                        <a:t> of </a:t>
                      </a:r>
                      <a:r>
                        <a:rPr lang="hu-HU" sz="1600" b="1" baseline="0" dirty="0" err="1" smtClean="0"/>
                        <a:t>public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or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private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actors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err="1" smtClean="0"/>
                        <a:t>Favoritism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to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expand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state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bureaucracy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for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supporters</a:t>
                      </a:r>
                      <a:endParaRPr lang="hu-HU" sz="1600" b="1" dirty="0"/>
                    </a:p>
                  </a:txBody>
                  <a:tcPr/>
                </a:tc>
              </a:tr>
              <a:tr h="562014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3.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Kleptocratic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state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1st + 2nd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features</a:t>
                      </a:r>
                      <a:r>
                        <a:rPr lang="hu-HU" sz="1600" b="1" baseline="0" dirty="0" smtClean="0"/>
                        <a:t> + </a:t>
                      </a:r>
                      <a:r>
                        <a:rPr lang="hu-HU" sz="1600" b="1" baseline="0" dirty="0" err="1" smtClean="0"/>
                        <a:t>non-legal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diverting</a:t>
                      </a:r>
                      <a:r>
                        <a:rPr lang="hu-HU" sz="1600" b="1" baseline="0" dirty="0" smtClean="0"/>
                        <a:t> of </a:t>
                      </a:r>
                      <a:r>
                        <a:rPr lang="hu-HU" sz="1600" b="1" baseline="0" dirty="0" err="1" smtClean="0"/>
                        <a:t>current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incomes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to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private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hands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err="1" smtClean="0"/>
                        <a:t>Illegal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favoritism</a:t>
                      </a:r>
                      <a:endParaRPr lang="hu-HU" sz="1600" b="1" dirty="0"/>
                    </a:p>
                  </a:txBody>
                  <a:tcPr/>
                </a:tc>
              </a:tr>
              <a:tr h="562014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4.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Predatory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state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baseline="0" dirty="0" smtClean="0"/>
                        <a:t>1st + 2nd + 3rd </a:t>
                      </a:r>
                      <a:r>
                        <a:rPr lang="hu-HU" sz="1600" b="1" baseline="0" dirty="0" err="1" smtClean="0"/>
                        <a:t>features</a:t>
                      </a:r>
                      <a:r>
                        <a:rPr lang="hu-HU" sz="1600" b="1" baseline="0" dirty="0" smtClean="0"/>
                        <a:t> + </a:t>
                      </a:r>
                      <a:r>
                        <a:rPr lang="hu-HU" sz="1600" b="1" baseline="0" dirty="0" err="1" smtClean="0"/>
                        <a:t>expropriation</a:t>
                      </a:r>
                      <a:r>
                        <a:rPr lang="hu-HU" sz="1600" b="1" baseline="0" dirty="0" smtClean="0"/>
                        <a:t> of </a:t>
                      </a:r>
                      <a:r>
                        <a:rPr lang="hu-HU" sz="1600" b="1" baseline="0" dirty="0" err="1" smtClean="0"/>
                        <a:t>property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using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dirty="0" err="1" smtClean="0"/>
                        <a:t>non-legal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state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coercion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err="1" smtClean="0"/>
                        <a:t>Illegal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predation</a:t>
                      </a:r>
                      <a:endParaRPr lang="hu-H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0" y="473199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i="1" dirty="0" err="1" smtClean="0"/>
              <a:t>Internal</a:t>
            </a:r>
            <a:r>
              <a:rPr lang="hu-HU" sz="1600" b="1" i="1" dirty="0" smtClean="0"/>
              <a:t> </a:t>
            </a:r>
            <a:r>
              <a:rPr lang="hu-HU" sz="1600" b="1" i="1" dirty="0" err="1" smtClean="0"/>
              <a:t>dimensions</a:t>
            </a:r>
            <a:r>
              <a:rPr lang="hu-HU" sz="1600" b="1" i="1" dirty="0" smtClean="0"/>
              <a:t>: </a:t>
            </a:r>
            <a:r>
              <a:rPr lang="hu-HU" sz="1600" b="1" i="1" dirty="0" err="1" smtClean="0"/>
              <a:t>public</a:t>
            </a:r>
            <a:r>
              <a:rPr lang="hu-HU" sz="1600" b="1" i="1" dirty="0" smtClean="0"/>
              <a:t> policy vs. </a:t>
            </a:r>
            <a:r>
              <a:rPr lang="hu-HU" sz="1600" b="1" i="1" dirty="0" err="1" smtClean="0"/>
              <a:t>private</a:t>
            </a:r>
            <a:r>
              <a:rPr lang="hu-HU" sz="1600" b="1" i="1" dirty="0" smtClean="0"/>
              <a:t> </a:t>
            </a:r>
            <a:r>
              <a:rPr lang="hu-HU" sz="1600" b="1" i="1" dirty="0" err="1" smtClean="0"/>
              <a:t>goals</a:t>
            </a:r>
            <a:r>
              <a:rPr lang="hu-HU" sz="1600" b="1" i="1" dirty="0" smtClean="0"/>
              <a:t>; </a:t>
            </a:r>
            <a:r>
              <a:rPr lang="hu-HU" sz="1600" b="1" i="1" dirty="0" err="1" smtClean="0"/>
              <a:t>normative</a:t>
            </a:r>
            <a:r>
              <a:rPr lang="hu-HU" sz="1600" b="1" i="1" dirty="0" smtClean="0"/>
              <a:t> vs. </a:t>
            </a:r>
            <a:r>
              <a:rPr lang="hu-HU" sz="1600" b="1" i="1" dirty="0" err="1" smtClean="0"/>
              <a:t>discretional</a:t>
            </a:r>
            <a:r>
              <a:rPr lang="hu-HU" sz="1600" b="1" i="1" dirty="0" smtClean="0"/>
              <a:t>; </a:t>
            </a:r>
            <a:r>
              <a:rPr lang="hu-HU" sz="1600" b="1" i="1" dirty="0" err="1" smtClean="0"/>
              <a:t>legal</a:t>
            </a:r>
            <a:r>
              <a:rPr lang="hu-HU" sz="1600" b="1" i="1" dirty="0" smtClean="0"/>
              <a:t> vs. </a:t>
            </a:r>
            <a:r>
              <a:rPr lang="hu-HU" sz="1600" b="1" i="1" dirty="0" err="1" smtClean="0"/>
              <a:t>non-legal</a:t>
            </a:r>
            <a:endParaRPr lang="hu-HU" sz="1600" b="1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"/>
            <a:ext cx="8363272" cy="843557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Is </a:t>
            </a:r>
            <a:r>
              <a:rPr lang="hu-HU" sz="2700" b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the</a:t>
            </a:r>
            <a: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hu-HU" sz="2700" b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action</a:t>
            </a:r>
            <a: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hu-HU" sz="2700" b="1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legal</a:t>
            </a:r>
            <a: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? </a:t>
            </a:r>
            <a:b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Interpretative layers of categories to describe the mafia</a:t>
            </a:r>
            <a:r>
              <a:rPr lang="hu-HU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7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state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37591080"/>
              </p:ext>
            </p:extLst>
          </p:nvPr>
        </p:nvGraphicFramePr>
        <p:xfrm>
          <a:off x="107504" y="987573"/>
          <a:ext cx="8579296" cy="39779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584176"/>
                <a:gridCol w="3600400"/>
                <a:gridCol w="3034680"/>
              </a:tblGrid>
              <a:tr h="524069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The type of state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Interpretive </a:t>
                      </a:r>
                      <a:r>
                        <a:rPr lang="hu-HU" sz="1800" b="1" dirty="0" err="1" smtClean="0">
                          <a:latin typeface="+mn-lt"/>
                          <a:ea typeface="Calibri"/>
                          <a:cs typeface="Times New Roman"/>
                        </a:rPr>
                        <a:t>layers</a:t>
                      </a:r>
                      <a:r>
                        <a:rPr lang="hu-HU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of the category</a:t>
                      </a:r>
                      <a:endParaRPr lang="hu-HU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ea typeface="Calibri"/>
                          <a:cs typeface="Times New Roman"/>
                        </a:rPr>
                        <a:t>To  which features of the state the category refers to</a:t>
                      </a:r>
                      <a:endParaRPr lang="hu-HU" dirty="0"/>
                    </a:p>
                  </a:txBody>
                  <a:tcPr/>
                </a:tc>
              </a:tr>
              <a:tr h="656065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1.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State</a:t>
                      </a:r>
                      <a:r>
                        <a:rPr lang="hu-HU" b="1" dirty="0" smtClean="0"/>
                        <a:t> </a:t>
                      </a:r>
                      <a:r>
                        <a:rPr lang="hu-HU" sz="1200" b="1" dirty="0" smtClean="0"/>
                        <a:t>(</a:t>
                      </a:r>
                      <a:r>
                        <a:rPr lang="hu-HU" sz="1200" b="1" dirty="0" err="1" smtClean="0"/>
                        <a:t>respecting</a:t>
                      </a:r>
                      <a:r>
                        <a:rPr lang="hu-HU" sz="1200" b="1" baseline="0" dirty="0" smtClean="0"/>
                        <a:t> </a:t>
                      </a:r>
                      <a:r>
                        <a:rPr lang="hu-HU" sz="1200" b="1" baseline="0" dirty="0" err="1" smtClean="0"/>
                        <a:t>the</a:t>
                      </a:r>
                      <a:r>
                        <a:rPr lang="hu-HU" sz="1200" b="1" baseline="0" dirty="0" smtClean="0"/>
                        <a:t> </a:t>
                      </a:r>
                      <a:r>
                        <a:rPr lang="hu-HU" sz="1200" b="1" baseline="0" dirty="0" err="1" smtClean="0"/>
                        <a:t>consitution</a:t>
                      </a:r>
                      <a:r>
                        <a:rPr lang="hu-HU" sz="1200" b="1" baseline="0" dirty="0" smtClean="0"/>
                        <a:t>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err="1" smtClean="0"/>
                        <a:t>Monopoly</a:t>
                      </a:r>
                      <a:r>
                        <a:rPr lang="hu-HU" sz="1600" b="1" dirty="0" smtClean="0"/>
                        <a:t> of </a:t>
                      </a:r>
                      <a:r>
                        <a:rPr lang="hu-HU" sz="1600" b="1" dirty="0" err="1" smtClean="0"/>
                        <a:t>taxation</a:t>
                      </a:r>
                      <a:r>
                        <a:rPr lang="hu-HU" sz="1600" b="1" dirty="0" smtClean="0"/>
                        <a:t> (</a:t>
                      </a:r>
                      <a:r>
                        <a:rPr lang="hu-HU" sz="1600" b="1" dirty="0" err="1" smtClean="0"/>
                        <a:t>tax</a:t>
                      </a:r>
                      <a:r>
                        <a:rPr lang="hu-HU" sz="1600" b="1" dirty="0" smtClean="0"/>
                        <a:t>,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rent</a:t>
                      </a:r>
                      <a:r>
                        <a:rPr lang="hu-HU" sz="1600" b="1" baseline="0" dirty="0" smtClean="0"/>
                        <a:t>, etc.) </a:t>
                      </a:r>
                      <a:r>
                        <a:rPr lang="hu-HU" sz="1600" b="1" baseline="0" dirty="0" err="1" smtClean="0"/>
                        <a:t>for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maintaing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public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functions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err="1" smtClean="0"/>
                        <a:t>Primary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source</a:t>
                      </a:r>
                      <a:r>
                        <a:rPr lang="hu-HU" sz="1600" b="1" baseline="0" dirty="0" smtClean="0"/>
                        <a:t> of </a:t>
                      </a:r>
                      <a:r>
                        <a:rPr lang="hu-HU" sz="1600" b="1" baseline="0" dirty="0" err="1" smtClean="0"/>
                        <a:t>state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revenues</a:t>
                      </a:r>
                      <a:endParaRPr lang="hu-HU" sz="1600" b="1" dirty="0" smtClean="0"/>
                    </a:p>
                    <a:p>
                      <a:endParaRPr lang="hu-HU" sz="1600" b="1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2.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Corrupt</a:t>
                      </a:r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smtClean="0"/>
                        <a:t>1st </a:t>
                      </a:r>
                      <a:r>
                        <a:rPr lang="hu-HU" sz="1600" b="1" dirty="0" err="1" smtClean="0"/>
                        <a:t>feature</a:t>
                      </a:r>
                      <a:r>
                        <a:rPr lang="hu-HU" sz="1600" b="1" baseline="0" dirty="0" smtClean="0"/>
                        <a:t> + </a:t>
                      </a:r>
                      <a:r>
                        <a:rPr lang="hu-HU" sz="1600" b="1" baseline="0" dirty="0" err="1" smtClean="0"/>
                        <a:t>t</a:t>
                      </a:r>
                      <a:r>
                        <a:rPr lang="hu-HU" sz="1600" b="1" dirty="0" err="1" smtClean="0"/>
                        <a:t>he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abuse</a:t>
                      </a:r>
                      <a:r>
                        <a:rPr lang="hu-HU" sz="1600" b="1" dirty="0" smtClean="0"/>
                        <a:t> of </a:t>
                      </a:r>
                      <a:r>
                        <a:rPr lang="hu-HU" sz="1600" b="1" dirty="0" err="1" smtClean="0"/>
                        <a:t>entrusted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power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for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private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gain</a:t>
                      </a:r>
                      <a:r>
                        <a:rPr lang="hu-HU" sz="1600" b="1" dirty="0" smtClean="0"/>
                        <a:t> (</a:t>
                      </a:r>
                      <a:r>
                        <a:rPr lang="hu-HU" sz="1600" b="1" dirty="0" err="1" smtClean="0"/>
                        <a:t>occasional</a:t>
                      </a:r>
                      <a:r>
                        <a:rPr lang="hu-HU" sz="1600" b="1" dirty="0" smtClean="0"/>
                        <a:t>,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non-stable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chains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of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vassalage</a:t>
                      </a:r>
                      <a:r>
                        <a:rPr lang="hu-HU" sz="1600" b="1" baseline="0" dirty="0" smtClean="0"/>
                        <a:t>)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err="1" smtClean="0"/>
                        <a:t>Corruption</a:t>
                      </a:r>
                      <a:r>
                        <a:rPr lang="hu-HU" sz="1600" b="1" baseline="0" dirty="0" smtClean="0"/>
                        <a:t> = </a:t>
                      </a:r>
                      <a:r>
                        <a:rPr lang="hu-HU" sz="1600" b="1" baseline="0" dirty="0" err="1" smtClean="0"/>
                        <a:t>deviant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element</a:t>
                      </a:r>
                      <a:r>
                        <a:rPr lang="hu-HU" sz="1600" b="1" baseline="0" dirty="0" smtClean="0"/>
                        <a:t> of </a:t>
                      </a:r>
                      <a:r>
                        <a:rPr lang="hu-HU" sz="1600" b="1" baseline="0" dirty="0" err="1" smtClean="0"/>
                        <a:t>the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system</a:t>
                      </a:r>
                      <a:endParaRPr lang="hu-HU" sz="1600" b="1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3.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Partially</a:t>
                      </a:r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captured</a:t>
                      </a:r>
                      <a:r>
                        <a:rPr lang="hu-HU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u-HU" b="1" dirty="0" err="1" smtClean="0">
                          <a:solidFill>
                            <a:schemeClr val="tx1"/>
                          </a:solidFill>
                        </a:rPr>
                        <a:t>state</a:t>
                      </a:r>
                      <a:endParaRPr lang="hu-H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1st + 2nd </a:t>
                      </a:r>
                      <a:r>
                        <a:rPr lang="hu-HU" sz="1600" b="1" dirty="0" err="1" smtClean="0"/>
                        <a:t>features</a:t>
                      </a:r>
                      <a:r>
                        <a:rPr lang="hu-HU" sz="1600" b="1" dirty="0" smtClean="0"/>
                        <a:t> + </a:t>
                      </a:r>
                      <a:r>
                        <a:rPr lang="hu-HU" sz="1600" b="1" dirty="0" err="1" smtClean="0"/>
                        <a:t>chains</a:t>
                      </a:r>
                      <a:r>
                        <a:rPr lang="hu-HU" sz="1600" b="1" dirty="0" smtClean="0"/>
                        <a:t> of </a:t>
                      </a:r>
                      <a:r>
                        <a:rPr lang="hu-HU" sz="1600" b="1" dirty="0" err="1" smtClean="0"/>
                        <a:t>corrupt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vassalage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with</a:t>
                      </a:r>
                      <a:r>
                        <a:rPr lang="hu-HU" sz="1600" b="1" dirty="0" smtClean="0"/>
                        <a:t> a </a:t>
                      </a:r>
                      <a:r>
                        <a:rPr lang="hu-HU" sz="1600" b="1" dirty="0" err="1" smtClean="0"/>
                        <a:t>permanent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character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err="1" smtClean="0"/>
                        <a:t>Corruption</a:t>
                      </a:r>
                      <a:r>
                        <a:rPr lang="hu-HU" sz="1600" b="1" dirty="0" smtClean="0"/>
                        <a:t> = </a:t>
                      </a:r>
                      <a:r>
                        <a:rPr lang="hu-HU" sz="1600" b="1" dirty="0" err="1" smtClean="0"/>
                        <a:t>structural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element</a:t>
                      </a:r>
                      <a:r>
                        <a:rPr lang="hu-HU" sz="1600" b="1" dirty="0" smtClean="0"/>
                        <a:t> of </a:t>
                      </a:r>
                      <a:r>
                        <a:rPr lang="hu-HU" sz="1600" b="1" dirty="0" err="1" smtClean="0"/>
                        <a:t>the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system</a:t>
                      </a:r>
                      <a:endParaRPr lang="hu-HU" sz="1600" b="1" dirty="0"/>
                    </a:p>
                  </a:txBody>
                  <a:tcPr/>
                </a:tc>
              </a:tr>
              <a:tr h="880009"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4.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Criminal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state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smtClean="0"/>
                        <a:t>1st + 2nd + 3rd </a:t>
                      </a:r>
                      <a:r>
                        <a:rPr lang="hu-HU" sz="1600" b="1" dirty="0" err="1" smtClean="0"/>
                        <a:t>features</a:t>
                      </a:r>
                      <a:r>
                        <a:rPr lang="hu-HU" sz="1600" b="1" dirty="0" smtClean="0"/>
                        <a:t> + </a:t>
                      </a:r>
                      <a:r>
                        <a:rPr lang="hu-HU" sz="1600" b="1" dirty="0" err="1" smtClean="0"/>
                        <a:t>subordinated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to</a:t>
                      </a:r>
                      <a:r>
                        <a:rPr lang="hu-HU" sz="1600" b="1" dirty="0" smtClean="0"/>
                        <a:t> and </a:t>
                      </a:r>
                      <a:r>
                        <a:rPr lang="hu-HU" sz="1600" b="1" dirty="0" err="1" smtClean="0"/>
                        <a:t>monopolized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by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dirty="0" smtClean="0"/>
                        <a:t>a </a:t>
                      </a:r>
                      <a:r>
                        <a:rPr lang="hu-HU" sz="1600" b="1" dirty="0" err="1" smtClean="0"/>
                        <a:t>political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enterprise</a:t>
                      </a:r>
                      <a:r>
                        <a:rPr lang="hu-HU" sz="1600" b="1" dirty="0" smtClean="0"/>
                        <a:t> (</a:t>
                      </a:r>
                      <a:r>
                        <a:rPr lang="hu-HU" sz="1600" b="1" dirty="0" err="1" smtClean="0"/>
                        <a:t>governance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led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as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a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criminal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organization</a:t>
                      </a:r>
                      <a:r>
                        <a:rPr lang="hu-HU" sz="1600" b="1" dirty="0" smtClean="0"/>
                        <a:t>)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b="1" dirty="0" err="1" smtClean="0"/>
                        <a:t>Corruption</a:t>
                      </a:r>
                      <a:r>
                        <a:rPr lang="hu-HU" sz="1600" b="1" dirty="0" smtClean="0"/>
                        <a:t> = </a:t>
                      </a:r>
                      <a:r>
                        <a:rPr lang="hu-HU" sz="1600" b="1" dirty="0" err="1" smtClean="0"/>
                        <a:t>constituting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element</a:t>
                      </a:r>
                      <a:r>
                        <a:rPr lang="hu-HU" sz="1600" b="1" dirty="0" smtClean="0"/>
                        <a:t> of </a:t>
                      </a:r>
                      <a:r>
                        <a:rPr lang="hu-HU" sz="1600" b="1" dirty="0" err="1" smtClean="0"/>
                        <a:t>the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smtClean="0"/>
                        <a:t>system</a:t>
                      </a:r>
                      <a:endParaRPr lang="hu-HU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51470"/>
            <a:ext cx="9144000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u-HU" b="1" dirty="0" err="1" smtClean="0"/>
              <a:t>Patronage</a:t>
            </a:r>
            <a:r>
              <a:rPr lang="hu-HU" b="1" dirty="0" smtClean="0"/>
              <a:t> </a:t>
            </a:r>
            <a:r>
              <a:rPr lang="hu-HU" b="1" dirty="0" err="1" smtClean="0"/>
              <a:t>Politics</a:t>
            </a:r>
            <a:r>
              <a:rPr lang="hu-HU" b="1" dirty="0" smtClean="0"/>
              <a:t>: </a:t>
            </a:r>
            <a:r>
              <a:rPr lang="en-US" b="1" dirty="0" smtClean="0"/>
              <a:t>State Functions Subordinated to Private Interests</a:t>
            </a:r>
            <a:r>
              <a:rPr lang="hu-HU" b="1" dirty="0" smtClean="0"/>
              <a:t>: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Post-Communist</a:t>
            </a:r>
            <a:r>
              <a:rPr lang="hu-HU" b="1" dirty="0" smtClean="0"/>
              <a:t> </a:t>
            </a:r>
            <a:r>
              <a:rPr lang="hu-HU" b="1" dirty="0" err="1" smtClean="0"/>
              <a:t>Mafia</a:t>
            </a:r>
            <a:r>
              <a:rPr lang="hu-HU" b="1" dirty="0" smtClean="0"/>
              <a:t> </a:t>
            </a:r>
            <a:r>
              <a:rPr lang="hu-HU" b="1" dirty="0" err="1" smtClean="0"/>
              <a:t>State</a:t>
            </a:r>
            <a:endParaRPr lang="en-US" b="1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1907184"/>
              </p:ext>
            </p:extLst>
          </p:nvPr>
        </p:nvGraphicFramePr>
        <p:xfrm>
          <a:off x="323528" y="1347614"/>
          <a:ext cx="8568952" cy="3168352"/>
        </p:xfrm>
        <a:graphic>
          <a:graphicData uri="http://schemas.openxmlformats.org/drawingml/2006/table">
            <a:tbl>
              <a:tblPr/>
              <a:tblGrid>
                <a:gridCol w="377389"/>
                <a:gridCol w="1782851"/>
                <a:gridCol w="3384376"/>
                <a:gridCol w="3024336"/>
              </a:tblGrid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basis for the term used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Alternative terms used for the description o</a:t>
                      </a:r>
                      <a:r>
                        <a:rPr lang="en-US" sz="18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 patronage in post-communist regimes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     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8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hu-HU" sz="20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Post-Communist</a:t>
                      </a:r>
                      <a:endParaRPr lang="hu-HU" sz="2000" b="1" noProof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hu-HU" sz="20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Mafia</a:t>
                      </a:r>
                      <a:r>
                        <a:rPr lang="hu-HU" sz="20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Actor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8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lan</a:t>
                      </a: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Action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(targeting power</a:t>
                      </a:r>
                      <a:r>
                        <a:rPr lang="hu-HU" sz="18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kern="120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resources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eopatrimonial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state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4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Action (targeting</a:t>
                      </a:r>
                      <a:r>
                        <a:rPr lang="en-US" sz="18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baseline="0" noProof="0" dirty="0" err="1" smtClean="0">
                          <a:latin typeface="Calibri"/>
                          <a:ea typeface="Calibri"/>
                          <a:cs typeface="Times New Roman"/>
                        </a:rPr>
                        <a:t>rents</a:t>
                      </a:r>
                      <a:r>
                        <a:rPr lang="hu-HU" sz="18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lang="en-US" sz="1800" b="1" baseline="0" noProof="0" dirty="0" smtClean="0">
                          <a:latin typeface="Calibri"/>
                          <a:ea typeface="Calibri"/>
                          <a:cs typeface="Times New Roman"/>
                        </a:rPr>
                        <a:t>goods)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18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redatory</a:t>
                      </a: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1800" b="1" noProof="0" dirty="0" err="1" smtClean="0">
                          <a:latin typeface="Calibri"/>
                          <a:ea typeface="Calibri"/>
                          <a:cs typeface="Times New Roman"/>
                        </a:rPr>
                        <a:t>tate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6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US" sz="1800" b="1" noProof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Legality</a:t>
                      </a: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en-US" sz="1800" b="1" kern="1200" noProof="0" dirty="0" err="1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riminal</a:t>
                      </a:r>
                      <a:r>
                        <a:rPr lang="en-US" sz="1800" b="1" kern="1200" noProof="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state</a:t>
                      </a: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kern="1200" noProof="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Egyenes összekötő nyíllal 5"/>
          <p:cNvCxnSpPr/>
          <p:nvPr/>
        </p:nvCxnSpPr>
        <p:spPr>
          <a:xfrm>
            <a:off x="6012160" y="2571750"/>
            <a:ext cx="576064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>
            <a:off x="6012160" y="2931790"/>
            <a:ext cx="576064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/>
          <p:cNvCxnSpPr/>
          <p:nvPr/>
        </p:nvCxnSpPr>
        <p:spPr>
          <a:xfrm flipV="1">
            <a:off x="6012160" y="3363838"/>
            <a:ext cx="576064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V="1">
            <a:off x="6012160" y="3579862"/>
            <a:ext cx="576064" cy="64807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14824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54111034"/>
              </p:ext>
            </p:extLst>
          </p:nvPr>
        </p:nvGraphicFramePr>
        <p:xfrm>
          <a:off x="-36512" y="597248"/>
          <a:ext cx="9143999" cy="4498506"/>
        </p:xfrm>
        <a:graphic>
          <a:graphicData uri="http://schemas.openxmlformats.org/drawingml/2006/table">
            <a:tbl>
              <a:tblPr/>
              <a:tblGrid>
                <a:gridCol w="2947239"/>
                <a:gridCol w="3027663"/>
                <a:gridCol w="3169097"/>
              </a:tblGrid>
              <a:tr h="6799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 smtClean="0">
                          <a:latin typeface="+mn-lt"/>
                          <a:ea typeface="Calibri"/>
                          <a:cs typeface="Times New Roman"/>
                        </a:rPr>
                        <a:t>Liberal</a:t>
                      </a:r>
                      <a:r>
                        <a:rPr lang="hu-HU" sz="20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+mn-lt"/>
                          <a:ea typeface="Calibri"/>
                          <a:cs typeface="Times New Roman"/>
                        </a:rPr>
                        <a:t>democracy</a:t>
                      </a:r>
                      <a:endParaRPr lang="hu-H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 smtClean="0">
                          <a:latin typeface="+mn-lt"/>
                          <a:ea typeface="Calibri"/>
                          <a:cs typeface="Times New Roman"/>
                        </a:rPr>
                        <a:t>Post-communist</a:t>
                      </a:r>
                      <a:r>
                        <a:rPr lang="hu-HU" sz="20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+mn-lt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hu-HU" sz="20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+mn-lt"/>
                          <a:ea typeface="Calibri"/>
                          <a:cs typeface="Times New Roman"/>
                        </a:rPr>
                        <a:t>autocracy</a:t>
                      </a:r>
                      <a:endParaRPr lang="hu-H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 smtClean="0">
                          <a:latin typeface="+mn-lt"/>
                          <a:ea typeface="Calibri"/>
                          <a:cs typeface="Times New Roman"/>
                        </a:rPr>
                        <a:t>Communist</a:t>
                      </a:r>
                      <a:r>
                        <a:rPr lang="hu-HU" sz="20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+mn-lt"/>
                          <a:ea typeface="Calibri"/>
                          <a:cs typeface="Times New Roman"/>
                        </a:rPr>
                        <a:t>regime</a:t>
                      </a:r>
                      <a:endParaRPr lang="hu-H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head of the executive </a:t>
                      </a:r>
                      <a:r>
                        <a:rPr lang="en-GB" sz="1400" b="1" dirty="0" smtClean="0">
                          <a:latin typeface="+mn-lt"/>
                          <a:ea typeface="Calibri"/>
                          <a:cs typeface="Times New Roman"/>
                        </a:rPr>
                        <a:t>power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president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/ PM)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chief </a:t>
                      </a:r>
                      <a:r>
                        <a:rPr lang="en-GB" sz="1400" b="1" dirty="0" smtClean="0">
                          <a:latin typeface="+mn-lt"/>
                          <a:ea typeface="Calibri"/>
                          <a:cs typeface="Times New Roman"/>
                        </a:rPr>
                        <a:t>patron</a:t>
                      </a:r>
                      <a:endParaRPr lang="hu-H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presidentialism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>
                          <a:latin typeface="+mn-lt"/>
                          <a:ea typeface="Calibri"/>
                          <a:cs typeface="Times New Roman"/>
                        </a:rPr>
                        <a:t>general</a:t>
                      </a:r>
                      <a:r>
                        <a:rPr lang="hu-HU" sz="14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r>
                        <a:rPr lang="hu-HU" sz="14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>
                          <a:latin typeface="+mn-lt"/>
                          <a:ea typeface="Calibri"/>
                          <a:cs typeface="Times New Roman"/>
                        </a:rPr>
                        <a:t>secretary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7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g</a:t>
                      </a:r>
                      <a:r>
                        <a:rPr lang="en-GB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overn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within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formal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authorization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dispose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beyond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formal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authorization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command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within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formal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authorization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government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patron’s </a:t>
                      </a:r>
                      <a:r>
                        <a:rPr lang="hu-HU" sz="14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court</a:t>
                      </a:r>
                      <a:r>
                        <a:rPr lang="hu-HU" sz="14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>
                          <a:latin typeface="+mn-lt"/>
                          <a:ea typeface="Calibri"/>
                          <a:cs typeface="Times New Roman"/>
                        </a:rPr>
                        <a:t>politburo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autonomous</a:t>
                      </a:r>
                      <a:r>
                        <a:rPr lang="en-GB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elit</a:t>
                      </a:r>
                      <a:r>
                        <a:rPr lang="hu-HU" sz="1400" b="1" baseline="0" dirty="0" smtClean="0">
                          <a:latin typeface="+mn-lt"/>
                          <a:ea typeface="Calibri"/>
                          <a:cs typeface="Times New Roman"/>
                        </a:rPr>
                        <a:t>es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adopted political family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nomenklatura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multi-party system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GB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ominant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GB" sz="1400" b="1" dirty="0" smtClean="0">
                          <a:latin typeface="+mn-lt"/>
                          <a:ea typeface="Calibri"/>
                          <a:cs typeface="Times New Roman"/>
                        </a:rPr>
                        <a:t>party </a:t>
                      </a: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system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>
                          <a:latin typeface="+mn-lt"/>
                          <a:ea typeface="Calibri"/>
                          <a:cs typeface="Times New Roman"/>
                        </a:rPr>
                        <a:t>one-party system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8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political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endParaRPr lang="hu-H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governing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endParaRPr lang="hu-H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latin typeface="+mn-lt"/>
                          <a:ea typeface="Calibri"/>
                          <a:cs typeface="Times New Roman"/>
                        </a:rPr>
                        <a:t>democratic </a:t>
                      </a: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patron’s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endParaRPr lang="hu-H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latin typeface="+mn-lt"/>
                          <a:ea typeface="Calibri"/>
                          <a:cs typeface="Times New Roman"/>
                        </a:rPr>
                        <a:t>transmission belt party</a:t>
                      </a:r>
                      <a:endParaRPr lang="hu-H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vassal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state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endParaRPr lang="hu-H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cadre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endParaRPr lang="hu-H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centralised</a:t>
                      </a:r>
                      <a:r>
                        <a:rPr lang="hu-HU" sz="14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politician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GB" sz="1400" b="1" dirty="0" smtClean="0">
                          <a:latin typeface="+mn-lt"/>
                          <a:ea typeface="Calibri"/>
                          <a:cs typeface="Times New Roman"/>
                        </a:rPr>
                        <a:t>oligarch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baseline="0" dirty="0" smtClean="0">
                          <a:latin typeface="+mn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political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enterpreneur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) /</a:t>
                      </a:r>
                      <a:r>
                        <a:rPr lang="hu-HU" sz="14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political</a:t>
                      </a:r>
                      <a:r>
                        <a:rPr lang="hu-HU" sz="1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stooge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high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level</a:t>
                      </a:r>
                      <a:r>
                        <a:rPr lang="hu-HU" sz="14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party</a:t>
                      </a:r>
                      <a:r>
                        <a:rPr lang="hu-HU" sz="14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cadre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hu-HU" sz="14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functionary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74495" algn="r"/>
                        </a:tabLs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public servant	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latin typeface="+mn-lt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 servant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administrative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cadre</a:t>
                      </a:r>
                      <a:endParaRPr lang="hu-HU" sz="14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ru-RU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ппаратчик</a:t>
                      </a:r>
                      <a:r>
                        <a:rPr lang="hu-HU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hu-HU" sz="14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apparatchik</a:t>
                      </a:r>
                      <a:r>
                        <a:rPr lang="hu-HU" sz="1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entrepreneur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GB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ligarch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400" b="1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minigarch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>
                          <a:latin typeface="+mn-lt"/>
                          <a:ea typeface="Calibri"/>
                          <a:cs typeface="Times New Roman"/>
                        </a:rPr>
                        <a:t>state</a:t>
                      </a:r>
                      <a:r>
                        <a:rPr lang="hu-HU" sz="14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>
                          <a:latin typeface="+mn-lt"/>
                          <a:ea typeface="Calibri"/>
                          <a:cs typeface="Times New Roman"/>
                        </a:rPr>
                        <a:t>enterprise</a:t>
                      </a:r>
                      <a:r>
                        <a:rPr lang="hu-HU" sz="14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>
                          <a:latin typeface="+mn-lt"/>
                          <a:ea typeface="Calibri"/>
                          <a:cs typeface="Times New Roman"/>
                        </a:rPr>
                        <a:t>leader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lobbyist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latin typeface="+mn-lt"/>
                          <a:ea typeface="Calibri"/>
                          <a:cs typeface="Times New Roman"/>
                        </a:rPr>
                        <a:t>corruption broker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толкачъ</a:t>
                      </a:r>
                      <a:r>
                        <a:rPr lang="hu-HU" sz="1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, „</a:t>
                      </a:r>
                      <a:r>
                        <a:rPr lang="hu-HU" sz="14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pusher</a:t>
                      </a:r>
                      <a:r>
                        <a:rPr lang="hu-HU" sz="14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”</a:t>
                      </a:r>
                      <a:endParaRPr lang="hu-HU" sz="14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8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business interest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representation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facilitating corrupt exchange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plan</a:t>
                      </a:r>
                      <a:r>
                        <a:rPr lang="hu-H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hu-H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barter </a:t>
                      </a:r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bargain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8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not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applicable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economic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stooge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strohmann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not</a:t>
                      </a:r>
                      <a:r>
                        <a:rPr lang="hu-HU" sz="14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400" b="1" dirty="0" err="1" smtClean="0">
                          <a:latin typeface="+mn-lt"/>
                          <a:ea typeface="Calibri"/>
                          <a:cs typeface="Times New Roman"/>
                        </a:rPr>
                        <a:t>applicable</a:t>
                      </a:r>
                      <a:endParaRPr lang="hu-H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ím 5"/>
          <p:cNvSpPr>
            <a:spLocks noGrp="1"/>
          </p:cNvSpPr>
          <p:nvPr>
            <p:ph type="title"/>
          </p:nvPr>
        </p:nvSpPr>
        <p:spPr>
          <a:xfrm>
            <a:off x="0" y="-92546"/>
            <a:ext cx="9144000" cy="627534"/>
          </a:xfrm>
        </p:spPr>
        <p:txBody>
          <a:bodyPr>
            <a:noAutofit/>
          </a:bodyPr>
          <a:lstStyle/>
          <a:p>
            <a:r>
              <a:rPr lang="en-US" sz="2300" b="1" dirty="0"/>
              <a:t>Key system components and </a:t>
            </a:r>
            <a:r>
              <a:rPr lang="en-US" sz="2300" b="1" dirty="0" smtClean="0"/>
              <a:t>actors in </a:t>
            </a:r>
            <a:r>
              <a:rPr lang="en-US" sz="2300" b="1" dirty="0"/>
              <a:t>three ideal-type political regimes</a:t>
            </a:r>
            <a:endParaRPr lang="hu-HU" sz="2300" dirty="0"/>
          </a:p>
        </p:txBody>
      </p:sp>
    </p:spTree>
    <p:extLst>
      <p:ext uri="{BB962C8B-B14F-4D97-AF65-F5344CB8AC3E}">
        <p14:creationId xmlns="" xmlns:p14="http://schemas.microsoft.com/office/powerpoint/2010/main" val="353105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483517"/>
          </a:xfrm>
        </p:spPr>
        <p:txBody>
          <a:bodyPr>
            <a:normAutofit fontScale="90000"/>
          </a:bodyPr>
          <a:lstStyle/>
          <a:p>
            <a:r>
              <a:rPr lang="hu-HU" sz="3200" b="1" dirty="0" err="1" smtClean="0"/>
              <a:t>Four</a:t>
            </a:r>
            <a:r>
              <a:rPr lang="hu-HU" sz="3200" b="1" dirty="0" smtClean="0"/>
              <a:t> „</a:t>
            </a:r>
            <a:r>
              <a:rPr lang="hu-HU" sz="3200" b="1" dirty="0" err="1" smtClean="0"/>
              <a:t>evolutionary</a:t>
            </a:r>
            <a:r>
              <a:rPr lang="hu-HU" sz="3200" b="1" dirty="0" smtClean="0"/>
              <a:t>” </a:t>
            </a:r>
            <a:r>
              <a:rPr lang="hu-HU" sz="3200" b="1" dirty="0" err="1" smtClean="0"/>
              <a:t>stages</a:t>
            </a:r>
            <a:r>
              <a:rPr lang="hu-HU" sz="3200" b="1" dirty="0" smtClean="0"/>
              <a:t> of </a:t>
            </a:r>
            <a:r>
              <a:rPr lang="hu-HU" sz="3200" b="1" dirty="0" err="1" smtClean="0"/>
              <a:t>corruption</a:t>
            </a:r>
            <a:endParaRPr lang="hu-HU" sz="32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74483551"/>
              </p:ext>
            </p:extLst>
          </p:nvPr>
        </p:nvGraphicFramePr>
        <p:xfrm>
          <a:off x="61374" y="751022"/>
          <a:ext cx="8964488" cy="3836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4242"/>
                <a:gridCol w="936104"/>
                <a:gridCol w="1152128"/>
                <a:gridCol w="1053201"/>
                <a:gridCol w="1207510"/>
                <a:gridCol w="966009"/>
                <a:gridCol w="1297647"/>
                <a:gridCol w="1297647"/>
              </a:tblGrid>
              <a:tr h="891440">
                <a:tc>
                  <a:txBody>
                    <a:bodyPr/>
                    <a:lstStyle/>
                    <a:p>
                      <a:pPr algn="ctr"/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Petty</a:t>
                      </a:r>
                    </a:p>
                    <a:p>
                      <a:pPr algn="ctr"/>
                      <a:r>
                        <a:rPr lang="hu-HU" sz="1600" b="1" i="1" dirty="0" err="1" smtClean="0">
                          <a:solidFill>
                            <a:srgbClr val="FF0000"/>
                          </a:solidFill>
                        </a:rPr>
                        <a:t>Corrup-tion</a:t>
                      </a:r>
                      <a:endParaRPr lang="hu-H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Systemic</a:t>
                      </a:r>
                      <a:r>
                        <a:rPr lang="hu-HU" sz="1400" b="1" dirty="0" smtClean="0"/>
                        <a:t>  </a:t>
                      </a:r>
                      <a:r>
                        <a:rPr lang="hu-HU" sz="1400" b="1" dirty="0" err="1" smtClean="0"/>
                        <a:t>or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non-systemic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Horizontal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Non-centralised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err="1" smtClean="0"/>
                        <a:t>Competitive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Voluntary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Ad hoc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Kickback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money</a:t>
                      </a:r>
                      <a:endParaRPr lang="hu-HU" sz="1400" b="1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hu-HU" sz="1600" b="1" i="1" dirty="0" err="1" smtClean="0">
                          <a:solidFill>
                            <a:srgbClr val="FF0000"/>
                          </a:solidFill>
                        </a:rPr>
                        <a:t>Oligarchic</a:t>
                      </a:r>
                      <a:r>
                        <a:rPr lang="hu-HU" sz="1600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600" b="1" i="1" baseline="0" dirty="0" err="1" smtClean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hu-HU" sz="1600" b="1" i="1" dirty="0" err="1" smtClean="0">
                          <a:solidFill>
                            <a:srgbClr val="FF0000"/>
                          </a:solidFill>
                        </a:rPr>
                        <a:t>tate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hu-HU" sz="1600" b="1" i="1" dirty="0" err="1" smtClean="0">
                          <a:solidFill>
                            <a:srgbClr val="FF0000"/>
                          </a:solidFill>
                        </a:rPr>
                        <a:t>capture</a:t>
                      </a:r>
                      <a:endParaRPr lang="hu-H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Systemic</a:t>
                      </a:r>
                      <a:r>
                        <a:rPr lang="hu-HU" sz="1400" b="1" dirty="0" smtClean="0"/>
                        <a:t>  </a:t>
                      </a:r>
                      <a:r>
                        <a:rPr lang="hu-HU" sz="1400" b="1" dirty="0" err="1" smtClean="0"/>
                        <a:t>or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non-systemic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Parallel </a:t>
                      </a:r>
                      <a:r>
                        <a:rPr lang="hu-HU" sz="1400" b="1" dirty="0" err="1" smtClean="0"/>
                        <a:t>verticals</a:t>
                      </a:r>
                      <a:endParaRPr lang="hu-HU" sz="1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smtClean="0"/>
                        <a:t>(</a:t>
                      </a:r>
                      <a:r>
                        <a:rPr lang="hu-HU" sz="1400" b="1" dirty="0" err="1" smtClean="0"/>
                        <a:t>bottom-up</a:t>
                      </a:r>
                      <a:r>
                        <a:rPr lang="hu-HU" sz="1400" b="1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Moderately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centralised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err="1" smtClean="0"/>
                        <a:t>Oligopolistic</a:t>
                      </a:r>
                      <a:r>
                        <a:rPr lang="hu-HU" sz="1400" b="1" dirty="0" smtClean="0"/>
                        <a:t> / local </a:t>
                      </a:r>
                      <a:r>
                        <a:rPr lang="hu-HU" sz="1400" b="1" dirty="0" err="1" smtClean="0"/>
                        <a:t>or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vertical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monopolies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>
                          <a:solidFill>
                            <a:schemeClr val="tx1"/>
                          </a:solidFill>
                        </a:rPr>
                        <a:t>Voluntary</a:t>
                      </a:r>
                      <a:r>
                        <a:rPr lang="hu-HU" sz="1400" b="1" dirty="0" smtClean="0">
                          <a:solidFill>
                            <a:schemeClr val="tx1"/>
                          </a:solidFill>
                        </a:rPr>
                        <a:t> / </a:t>
                      </a:r>
                      <a:r>
                        <a:rPr lang="hu-HU" sz="1400" b="1" dirty="0" err="1" smtClean="0">
                          <a:solidFill>
                            <a:schemeClr val="tx1"/>
                          </a:solidFill>
                        </a:rPr>
                        <a:t>coercive</a:t>
                      </a:r>
                      <a:endParaRPr lang="hu-H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Temporary</a:t>
                      </a:r>
                      <a:r>
                        <a:rPr lang="hu-HU" sz="1400" b="1" dirty="0" smtClean="0"/>
                        <a:t> / </a:t>
                      </a:r>
                      <a:r>
                        <a:rPr lang="hu-HU" sz="1400" b="1" dirty="0" err="1" smtClean="0"/>
                        <a:t>partial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dependency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Kickback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money</a:t>
                      </a:r>
                      <a:endParaRPr lang="hu-HU" sz="1400" b="1" dirty="0"/>
                    </a:p>
                  </a:txBody>
                  <a:tcPr/>
                </a:tc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hu-HU" sz="1600" b="1" i="1" dirty="0" err="1" smtClean="0">
                          <a:solidFill>
                            <a:srgbClr val="FF0000"/>
                          </a:solidFill>
                        </a:rPr>
                        <a:t>Party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hu-HU" sz="1600" b="1" i="1" dirty="0" err="1" smtClean="0">
                          <a:solidFill>
                            <a:srgbClr val="FF0000"/>
                          </a:solidFill>
                        </a:rPr>
                        <a:t>state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600" b="1" i="1" dirty="0" err="1" smtClean="0">
                          <a:solidFill>
                            <a:srgbClr val="FF0000"/>
                          </a:solidFill>
                        </a:rPr>
                        <a:t>capture</a:t>
                      </a:r>
                      <a:endParaRPr lang="hu-H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Systemic</a:t>
                      </a:r>
                      <a:r>
                        <a:rPr lang="hu-HU" sz="1400" b="1" dirty="0" smtClean="0"/>
                        <a:t>  </a:t>
                      </a:r>
                      <a:r>
                        <a:rPr lang="hu-HU" sz="1400" b="1" dirty="0" err="1" smtClean="0"/>
                        <a:t>or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non-systemic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Parallel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hu-HU" sz="1400" b="1" baseline="0" dirty="0" err="1" smtClean="0"/>
                        <a:t>v</a:t>
                      </a:r>
                      <a:r>
                        <a:rPr lang="hu-HU" sz="1400" b="1" dirty="0" err="1" smtClean="0"/>
                        <a:t>erticals</a:t>
                      </a:r>
                      <a:r>
                        <a:rPr lang="hu-HU" sz="1400" b="1" dirty="0" smtClean="0"/>
                        <a:t> (top-down)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Partially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centralized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O</a:t>
                      </a:r>
                      <a:r>
                        <a:rPr lang="hu-HU" sz="1400" b="1" dirty="0" err="1" smtClean="0"/>
                        <a:t>ligopolistic</a:t>
                      </a:r>
                      <a:r>
                        <a:rPr lang="hu-HU" sz="1400" b="1" dirty="0" smtClean="0"/>
                        <a:t> / local </a:t>
                      </a:r>
                      <a:r>
                        <a:rPr lang="hu-HU" sz="1400" b="1" dirty="0" err="1" smtClean="0"/>
                        <a:t>or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vertical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monopolies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>
                          <a:solidFill>
                            <a:schemeClr val="tx1"/>
                          </a:solidFill>
                        </a:rPr>
                        <a:t>Voluntary</a:t>
                      </a:r>
                      <a:r>
                        <a:rPr lang="hu-HU" sz="1400" b="1" dirty="0" smtClean="0">
                          <a:solidFill>
                            <a:schemeClr val="tx1"/>
                          </a:solidFill>
                        </a:rPr>
                        <a:t> / </a:t>
                      </a:r>
                      <a:r>
                        <a:rPr lang="hu-HU" sz="1400" b="1" dirty="0" err="1" smtClean="0">
                          <a:solidFill>
                            <a:schemeClr val="tx1"/>
                          </a:solidFill>
                        </a:rPr>
                        <a:t>Coercive</a:t>
                      </a:r>
                      <a:endParaRPr lang="hu-H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Permanent</a:t>
                      </a:r>
                      <a:r>
                        <a:rPr lang="hu-HU" sz="1400" b="1" dirty="0" smtClean="0"/>
                        <a:t> / </a:t>
                      </a:r>
                      <a:r>
                        <a:rPr lang="hu-HU" sz="1400" b="1" dirty="0" err="1" smtClean="0"/>
                        <a:t>partial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dependency</a:t>
                      </a:r>
                      <a:endParaRPr lang="hu-HU" sz="1400" b="1" dirty="0" smtClean="0"/>
                    </a:p>
                    <a:p>
                      <a:r>
                        <a:rPr lang="hu-HU" sz="1200" b="1" dirty="0" smtClean="0"/>
                        <a:t>(vassal </a:t>
                      </a:r>
                      <a:r>
                        <a:rPr lang="hu-HU" sz="1200" b="1" dirty="0" err="1" smtClean="0"/>
                        <a:t>chains</a:t>
                      </a:r>
                      <a:r>
                        <a:rPr lang="hu-HU" sz="1200" b="1" dirty="0" smtClean="0"/>
                        <a:t>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Protection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money</a:t>
                      </a:r>
                      <a:endParaRPr lang="hu-HU" sz="1400" b="1" dirty="0"/>
                    </a:p>
                  </a:txBody>
                  <a:tcPr/>
                </a:tc>
              </a:tr>
              <a:tr h="929288">
                <a:tc>
                  <a:txBody>
                    <a:bodyPr/>
                    <a:lstStyle/>
                    <a:p>
                      <a:pPr algn="ctr"/>
                      <a:r>
                        <a:rPr lang="hu-HU" sz="1600" b="1" i="1" dirty="0" err="1" smtClean="0">
                          <a:solidFill>
                            <a:srgbClr val="FF0000"/>
                          </a:solidFill>
                        </a:rPr>
                        <a:t>Criminal</a:t>
                      </a:r>
                      <a:r>
                        <a:rPr lang="hu-HU" sz="1600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600" b="1" i="1" dirty="0" err="1" smtClean="0">
                          <a:solidFill>
                            <a:srgbClr val="FF0000"/>
                          </a:solidFill>
                        </a:rPr>
                        <a:t>state</a:t>
                      </a:r>
                      <a:endParaRPr lang="hu-HU" sz="16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Systemic</a:t>
                      </a:r>
                      <a:r>
                        <a:rPr lang="hu-HU" sz="1400" b="1" dirty="0" smtClean="0"/>
                        <a:t> 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Single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hu-HU" sz="1400" b="1" baseline="0" dirty="0" err="1" smtClean="0"/>
                        <a:t>v</a:t>
                      </a:r>
                      <a:r>
                        <a:rPr lang="hu-HU" sz="1400" b="1" dirty="0" err="1" smtClean="0"/>
                        <a:t>ertical</a:t>
                      </a:r>
                      <a:r>
                        <a:rPr lang="hu-HU" sz="1400" b="1" dirty="0" smtClean="0"/>
                        <a:t> (top-down)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Centralised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err="1" smtClean="0"/>
                        <a:t>Monopolistic</a:t>
                      </a:r>
                      <a:endParaRPr lang="hu-HU" sz="14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Coercive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Permanent</a:t>
                      </a:r>
                      <a:r>
                        <a:rPr lang="hu-HU" sz="1400" b="1" dirty="0" smtClean="0"/>
                        <a:t> / </a:t>
                      </a:r>
                      <a:r>
                        <a:rPr lang="hu-HU" sz="1400" b="1" dirty="0" err="1" smtClean="0"/>
                        <a:t>general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dependency</a:t>
                      </a:r>
                      <a:endParaRPr lang="hu-HU" sz="1400" b="1" dirty="0" smtClean="0"/>
                    </a:p>
                    <a:p>
                      <a:r>
                        <a:rPr lang="hu-HU" sz="1200" b="1" dirty="0" smtClean="0"/>
                        <a:t>(vassal </a:t>
                      </a:r>
                      <a:r>
                        <a:rPr lang="hu-HU" sz="1200" b="1" dirty="0" err="1" smtClean="0"/>
                        <a:t>chains</a:t>
                      </a:r>
                      <a:r>
                        <a:rPr lang="hu-HU" sz="1200" b="1" dirty="0" smtClean="0"/>
                        <a:t>)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err="1" smtClean="0"/>
                        <a:t>Protection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money</a:t>
                      </a:r>
                      <a:endParaRPr lang="hu-HU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7812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2009"/>
            <a:ext cx="8229600" cy="69954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800" b="1" dirty="0"/>
              <a:t>Patterns of corruption </a:t>
            </a:r>
            <a:r>
              <a:rPr lang="hu-HU" sz="2800" b="1" dirty="0"/>
              <a:t/>
            </a:r>
            <a:br>
              <a:rPr lang="hu-HU" sz="2800" b="1" dirty="0"/>
            </a:br>
            <a:r>
              <a:rPr lang="en-US" sz="2800" b="1" dirty="0"/>
              <a:t>in three ideal-type political </a:t>
            </a:r>
            <a:r>
              <a:rPr lang="en-US" sz="2800" b="1" dirty="0" smtClean="0"/>
              <a:t>regimes</a:t>
            </a:r>
            <a:endParaRPr lang="hu-HU" sz="28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91235834"/>
              </p:ext>
            </p:extLst>
          </p:nvPr>
        </p:nvGraphicFramePr>
        <p:xfrm>
          <a:off x="107502" y="867748"/>
          <a:ext cx="8928994" cy="3899543"/>
        </p:xfrm>
        <a:graphic>
          <a:graphicData uri="http://schemas.openxmlformats.org/drawingml/2006/table">
            <a:tbl>
              <a:tblPr/>
              <a:tblGrid>
                <a:gridCol w="2775698"/>
                <a:gridCol w="3166446"/>
                <a:gridCol w="2986850"/>
              </a:tblGrid>
              <a:tr h="578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Liberal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democracy</a:t>
                      </a:r>
                      <a:endParaRPr lang="hu-H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Post-communist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autocracy</a:t>
                      </a:r>
                      <a:endParaRPr lang="hu-H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Communist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regime</a:t>
                      </a:r>
                      <a:endParaRPr lang="hu-H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competitive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market </a:t>
                      </a: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relational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market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administrative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market </a:t>
                      </a: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7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surplus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n.a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shortage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sellers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’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n.a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buyers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’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system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destroying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system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constituting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system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lubricating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corruption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corrupting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individuals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firms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+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organized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underworld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organized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upperworld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organized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underworld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corrupting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individuals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corrupting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individuals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0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kickback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money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protection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baseline="0" dirty="0" err="1" smtClean="0">
                          <a:latin typeface="+mn-lt"/>
                          <a:ea typeface="Calibri"/>
                          <a:cs typeface="Times New Roman"/>
                        </a:rPr>
                        <a:t>money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protection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money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kickback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money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kickback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money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3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39825" algn="l"/>
                        </a:tabLst>
                        <a:defRPr/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generally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normatively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sanctioned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selectively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preferred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 (</a:t>
                      </a:r>
                      <a:r>
                        <a:rPr lang="ru-RU" sz="1600" b="1" i="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крыша</a:t>
                      </a:r>
                      <a:r>
                        <a:rPr lang="hu-HU" sz="1600" b="1" i="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„</a:t>
                      </a:r>
                      <a:r>
                        <a:rPr lang="hu-HU" sz="1600" b="1" i="0" u="sng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roof</a:t>
                      </a:r>
                      <a:r>
                        <a:rPr lang="hu-HU" sz="1600" b="1" i="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”)</a:t>
                      </a:r>
                      <a:r>
                        <a:rPr lang="hu-HU" sz="1600" b="1" i="0" u="sng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6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or</a:t>
                      </a:r>
                      <a:r>
                        <a:rPr lang="hu-HU" sz="1600" b="1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sanctioned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moderately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tolerated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6635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39886793"/>
              </p:ext>
            </p:extLst>
          </p:nvPr>
        </p:nvGraphicFramePr>
        <p:xfrm>
          <a:off x="179512" y="601406"/>
          <a:ext cx="8605463" cy="4487223"/>
        </p:xfrm>
        <a:graphic>
          <a:graphicData uri="http://schemas.openxmlformats.org/drawingml/2006/table">
            <a:tbl>
              <a:tblPr/>
              <a:tblGrid>
                <a:gridCol w="1224255"/>
                <a:gridCol w="1239502"/>
                <a:gridCol w="1608354"/>
                <a:gridCol w="1581315"/>
                <a:gridCol w="1581315"/>
                <a:gridCol w="1370722"/>
              </a:tblGrid>
              <a:tr h="24131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Strength of the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„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Legitimacy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”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of raiding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The initiator or client of the corporate raiding 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66638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Organized </a:t>
                      </a:r>
                      <a:r>
                        <a:rPr lang="en-US" sz="1200" b="1" i="1" dirty="0" err="1">
                          <a:latin typeface="Calibri"/>
                          <a:ea typeface="Calibri"/>
                          <a:cs typeface="Times New Roman"/>
                        </a:rPr>
                        <a:t>upperworld</a:t>
                      </a: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: chief patron (top level public authority)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Low or middle level public authority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Rival entrepreneurs or oligarchs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latin typeface="Calibri"/>
                          <a:ea typeface="Calibri"/>
                          <a:cs typeface="Times New Roman"/>
                        </a:rPr>
                        <a:t>Organized underworld: criminal groups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502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Strong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hu-HU" sz="16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Weak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White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raiding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</a:t>
                      </a: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XXXXXXXXXXXXXXXXXXXXXXXXXXX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XXXXXXXXXXXXXXXXX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86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Gray raiding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2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XXXXXXXXXXXXXXX</a:t>
                      </a: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867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Black raiding</a:t>
                      </a:r>
                      <a:endParaRPr lang="hu-HU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Calibri"/>
                          <a:ea typeface="Calibri"/>
                          <a:cs typeface="Times New Roman"/>
                        </a:rPr>
                        <a:t>XXXXXXXXXX</a:t>
                      </a:r>
                      <a:r>
                        <a:rPr lang="hu-HU" sz="1200" b="1" dirty="0" smtClean="0">
                          <a:latin typeface="Calibri"/>
                          <a:ea typeface="Calibri"/>
                          <a:cs typeface="Times New Roman"/>
                        </a:rPr>
                        <a:t>XXXXX</a:t>
                      </a:r>
                      <a:endParaRPr lang="hu-HU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0">
                <a:tc rowSpan="4"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Calibri"/>
                          <a:ea typeface="Calibri"/>
                          <a:cs typeface="Times New Roman"/>
                        </a:rPr>
                        <a:t>Institutional 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environment and features of the raiding action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Calibri"/>
                          <a:ea typeface="Calibri"/>
                          <a:cs typeface="Times New Roman"/>
                        </a:rPr>
                        <a:t>Criminal state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>
                          <a:latin typeface="Calibri"/>
                          <a:ea typeface="Calibri"/>
                          <a:cs typeface="Times New Roman"/>
                        </a:rPr>
                        <a:t>State crime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>
                          <a:latin typeface="Calibri"/>
                          <a:ea typeface="Calibri"/>
                          <a:cs typeface="Times New Roman"/>
                        </a:rPr>
                        <a:t>Corporate crime</a:t>
                      </a:r>
                      <a:endParaRPr lang="hu-H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latin typeface="Calibri"/>
                          <a:ea typeface="Calibri"/>
                          <a:cs typeface="Times New Roman"/>
                        </a:rPr>
                        <a:t>Crime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620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Single-pyramid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system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Multi-pyramid </a:t>
                      </a:r>
                      <a:r>
                        <a:rPr lang="en-US" sz="160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 system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41310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Monopolized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Oligarchic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Competitive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0">
                <a:tc gridSpan="2"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Market and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oligarch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capture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Partial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r>
                        <a:rPr lang="hu-HU" sz="16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Calibri"/>
                          <a:ea typeface="Calibri"/>
                          <a:cs typeface="Times New Roman"/>
                        </a:rPr>
                        <a:t>capture</a:t>
                      </a: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0" y="14501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Types and some features of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reiderstvo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in post-communist regimes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585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1"/>
            <a:ext cx="8640960" cy="699541"/>
          </a:xfrm>
        </p:spPr>
        <p:txBody>
          <a:bodyPr>
            <a:noAutofit/>
          </a:bodyPr>
          <a:lstStyle/>
          <a:p>
            <a:r>
              <a:rPr lang="hu-HU" sz="2400" b="1" dirty="0" err="1" smtClean="0">
                <a:solidFill>
                  <a:prstClr val="black"/>
                </a:solidFill>
              </a:rPr>
              <a:t>Social</a:t>
            </a:r>
            <a:r>
              <a:rPr lang="hu-HU" sz="2400" b="1" dirty="0" smtClean="0">
                <a:solidFill>
                  <a:prstClr val="black"/>
                </a:solidFill>
              </a:rPr>
              <a:t>/</a:t>
            </a:r>
            <a:r>
              <a:rPr lang="hu-HU" sz="2400" b="1" dirty="0" err="1" smtClean="0">
                <a:solidFill>
                  <a:prstClr val="black"/>
                </a:solidFill>
              </a:rPr>
              <a:t>economic</a:t>
            </a:r>
            <a:r>
              <a:rPr lang="hu-HU" sz="2400" b="1" dirty="0" smtClean="0">
                <a:solidFill>
                  <a:prstClr val="black"/>
                </a:solidFill>
              </a:rPr>
              <a:t> </a:t>
            </a:r>
            <a:r>
              <a:rPr lang="hu-HU" sz="2400" b="1" dirty="0" err="1" smtClean="0">
                <a:solidFill>
                  <a:prstClr val="black"/>
                </a:solidFill>
              </a:rPr>
              <a:t>integration</a:t>
            </a:r>
            <a:r>
              <a:rPr lang="hu-HU" sz="2400" b="1" dirty="0" smtClean="0">
                <a:solidFill>
                  <a:prstClr val="black"/>
                </a:solidFill>
              </a:rPr>
              <a:t> </a:t>
            </a:r>
            <a:r>
              <a:rPr lang="hu-HU" sz="2400" b="1" dirty="0" err="1" smtClean="0">
                <a:solidFill>
                  <a:prstClr val="black"/>
                </a:solidFill>
              </a:rPr>
              <a:t>schemes</a:t>
            </a:r>
            <a:r>
              <a:rPr lang="hu-HU" sz="2400" b="1" dirty="0" smtClean="0">
                <a:solidFill>
                  <a:prstClr val="black"/>
                </a:solidFill>
              </a:rPr>
              <a:t>/</a:t>
            </a:r>
            <a:r>
              <a:rPr lang="hu-HU" sz="2400" b="1" dirty="0" err="1" smtClean="0">
                <a:solidFill>
                  <a:prstClr val="black"/>
                </a:solidFill>
              </a:rPr>
              <a:t>coordinating</a:t>
            </a:r>
            <a:r>
              <a:rPr lang="hu-HU" sz="2400" b="1" dirty="0" smtClean="0">
                <a:solidFill>
                  <a:prstClr val="black"/>
                </a:solidFill>
              </a:rPr>
              <a:t> </a:t>
            </a:r>
            <a:r>
              <a:rPr lang="hu-HU" sz="2400" b="1" dirty="0" err="1" smtClean="0">
                <a:solidFill>
                  <a:prstClr val="black"/>
                </a:solidFill>
              </a:rPr>
              <a:t>mechanisms</a:t>
            </a:r>
            <a:r>
              <a:rPr lang="hu-HU" sz="2400" b="1" dirty="0" smtClean="0">
                <a:solidFill>
                  <a:prstClr val="black"/>
                </a:solidFill>
              </a:rPr>
              <a:t/>
            </a:r>
            <a:br>
              <a:rPr lang="hu-HU" sz="2400" b="1" dirty="0" smtClean="0">
                <a:solidFill>
                  <a:prstClr val="black"/>
                </a:solidFill>
              </a:rPr>
            </a:br>
            <a:r>
              <a:rPr lang="en-US" sz="2400" b="1" dirty="0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 in three ideal-type political regimes </a:t>
            </a:r>
            <a:endParaRPr lang="hu-HU" sz="24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69671922"/>
              </p:ext>
            </p:extLst>
          </p:nvPr>
        </p:nvGraphicFramePr>
        <p:xfrm>
          <a:off x="107505" y="819502"/>
          <a:ext cx="8973824" cy="396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3"/>
                <a:gridCol w="3096345"/>
                <a:gridCol w="3141176"/>
              </a:tblGrid>
              <a:tr h="285447">
                <a:tc gridSpan="2">
                  <a:txBody>
                    <a:bodyPr/>
                    <a:lstStyle/>
                    <a:p>
                      <a:pPr algn="ctr"/>
                      <a:r>
                        <a:rPr lang="hu-HU" sz="1800" b="1" dirty="0" err="1" smtClean="0"/>
                        <a:t>Capitalist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hu-HU" sz="1800" b="1" dirty="0" err="1" smtClean="0"/>
                        <a:t>system</a:t>
                      </a:r>
                      <a:endParaRPr lang="hu-H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 err="1" smtClean="0"/>
                        <a:t>Socialist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hu-HU" sz="1800" b="1" dirty="0" err="1" smtClean="0"/>
                        <a:t>system</a:t>
                      </a:r>
                      <a:endParaRPr lang="hu-HU" sz="1800" b="1" dirty="0"/>
                    </a:p>
                  </a:txBody>
                  <a:tcPr/>
                </a:tc>
              </a:tr>
              <a:tr h="274007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smtClean="0"/>
                        <a:t>Market </a:t>
                      </a:r>
                      <a:r>
                        <a:rPr lang="hu-HU" sz="1400" b="1" dirty="0" err="1" smtClean="0"/>
                        <a:t>economy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err="1" smtClean="0"/>
                        <a:t>Relational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economy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Planned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command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economy</a:t>
                      </a:r>
                      <a:endParaRPr lang="hu-HU" sz="1400" b="1" dirty="0"/>
                    </a:p>
                  </a:txBody>
                  <a:tcPr/>
                </a:tc>
              </a:tr>
              <a:tr h="4012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Socially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politically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„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disembedded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economy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err="1" smtClean="0"/>
                        <a:t>Patronally</a:t>
                      </a:r>
                      <a:r>
                        <a:rPr lang="hu-HU" sz="1400" b="1" dirty="0" smtClean="0"/>
                        <a:t> „</a:t>
                      </a:r>
                      <a:r>
                        <a:rPr lang="hu-HU" sz="1400" b="1" dirty="0" err="1" smtClean="0"/>
                        <a:t>embedded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economy</a:t>
                      </a:r>
                      <a:r>
                        <a:rPr lang="hu-HU" sz="1400" b="1" dirty="0" smtClean="0"/>
                        <a:t>”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Bureaucratically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„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embedded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economy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</a:p>
                    <a:p>
                      <a:pPr algn="ctr"/>
                      <a:endParaRPr lang="hu-HU" sz="1400" b="1" dirty="0"/>
                    </a:p>
                  </a:txBody>
                  <a:tcPr/>
                </a:tc>
              </a:tr>
              <a:tr h="33191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hu-H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Dominant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integration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scheme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hu-H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coordinating</a:t>
                      </a:r>
                      <a:r>
                        <a:rPr kumimoji="0" lang="hu-H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mechanism</a:t>
                      </a:r>
                      <a:endParaRPr kumimoji="0" lang="hu-H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414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err="1" smtClean="0">
                          <a:solidFill>
                            <a:srgbClr val="FF0000"/>
                          </a:solidFill>
                        </a:rPr>
                        <a:t>Competitive</a:t>
                      </a:r>
                      <a:r>
                        <a:rPr lang="hu-HU" sz="1800" b="1" dirty="0" smtClean="0">
                          <a:solidFill>
                            <a:srgbClr val="FF0000"/>
                          </a:solidFill>
                        </a:rPr>
                        <a:t> market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err="1" smtClean="0">
                          <a:solidFill>
                            <a:srgbClr val="FF0000"/>
                          </a:solidFill>
                        </a:rPr>
                        <a:t>Relational</a:t>
                      </a:r>
                      <a:r>
                        <a:rPr lang="hu-HU" sz="18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err="1" smtClean="0">
                          <a:solidFill>
                            <a:srgbClr val="FF0000"/>
                          </a:solidFill>
                        </a:rPr>
                        <a:t>market</a:t>
                      </a:r>
                      <a:r>
                        <a:rPr lang="hu-HU" sz="1800" b="1" baseline="0" dirty="0" err="1" smtClean="0">
                          <a:solidFill>
                            <a:srgbClr val="FF0000"/>
                          </a:solidFill>
                        </a:rPr>
                        <a:t>-redistribution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err="1" smtClean="0">
                          <a:solidFill>
                            <a:srgbClr val="FF0000"/>
                          </a:solidFill>
                        </a:rPr>
                        <a:t>Burocratic</a:t>
                      </a:r>
                      <a:endParaRPr lang="hu-HU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hu-HU" sz="1800" b="1" dirty="0" err="1" smtClean="0">
                          <a:solidFill>
                            <a:srgbClr val="FF0000"/>
                          </a:solidFill>
                        </a:rPr>
                        <a:t>resource-redistribution</a:t>
                      </a:r>
                      <a:endParaRPr lang="hu-HU" sz="1800" b="1" dirty="0"/>
                    </a:p>
                  </a:txBody>
                  <a:tcPr/>
                </a:tc>
              </a:tr>
              <a:tr h="928552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regulated</a:t>
                      </a:r>
                      <a:endParaRPr lang="hu-HU" sz="14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impersonal</a:t>
                      </a:r>
                      <a:endParaRPr lang="hu-HU" sz="14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normative</a:t>
                      </a:r>
                      <a:endParaRPr lang="hu-HU" sz="14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dominant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non-formalized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personal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discretional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dominant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formalized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impersonal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normative</a:t>
                      </a:r>
                      <a:endParaRPr lang="hu-HU" sz="14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general</a:t>
                      </a:r>
                      <a:r>
                        <a:rPr kumimoji="0" lang="hu-H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hu-HU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kumimoji="0" lang="hu-H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65152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err="1" smtClean="0">
                          <a:solidFill>
                            <a:srgbClr val="FF0000"/>
                          </a:solidFill>
                        </a:rPr>
                        <a:t>Invisible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400" b="1" dirty="0" err="1" smtClean="0">
                          <a:solidFill>
                            <a:srgbClr val="FF0000"/>
                          </a:solidFill>
                        </a:rPr>
                        <a:t>hand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400" b="1" dirty="0" smtClean="0"/>
                        <a:t>of </a:t>
                      </a:r>
                      <a:r>
                        <a:rPr lang="hu-HU" sz="1400" b="1" dirty="0" err="1" smtClean="0"/>
                        <a:t>the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impersonal</a:t>
                      </a:r>
                      <a:r>
                        <a:rPr lang="hu-HU" sz="1400" b="1" dirty="0" smtClean="0"/>
                        <a:t> market </a:t>
                      </a:r>
                      <a:r>
                        <a:rPr lang="hu-HU" sz="1400" b="1" dirty="0" err="1" smtClean="0"/>
                        <a:t>forces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err="1" smtClean="0">
                          <a:solidFill>
                            <a:srgbClr val="FF0000"/>
                          </a:solidFill>
                        </a:rPr>
                        <a:t>Visible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400" b="1" dirty="0" err="1" smtClean="0">
                          <a:solidFill>
                            <a:srgbClr val="FF0000"/>
                          </a:solidFill>
                        </a:rPr>
                        <a:t>hand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400" b="1" dirty="0" smtClean="0"/>
                        <a:t>of </a:t>
                      </a:r>
                      <a:r>
                        <a:rPr lang="hu-HU" sz="1400" b="1" dirty="0" err="1" smtClean="0"/>
                        <a:t>the</a:t>
                      </a:r>
                      <a:r>
                        <a:rPr lang="hu-HU" sz="1400" b="1" dirty="0" smtClean="0"/>
                        <a:t> patron</a:t>
                      </a:r>
                      <a:r>
                        <a:rPr lang="hu-HU" sz="1400" b="1" baseline="0" dirty="0" smtClean="0"/>
                        <a:t> </a:t>
                      </a:r>
                      <a:r>
                        <a:rPr lang="hu-HU" sz="1400" b="1" dirty="0" err="1" smtClean="0"/>
                        <a:t>interfering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with</a:t>
                      </a:r>
                      <a:r>
                        <a:rPr lang="hu-HU" sz="1400" b="1" dirty="0" smtClean="0"/>
                        <a:t> market </a:t>
                      </a:r>
                      <a:r>
                        <a:rPr lang="hu-HU" sz="1400" b="1" dirty="0" err="1" smtClean="0"/>
                        <a:t>forces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err="1" smtClean="0">
                          <a:solidFill>
                            <a:srgbClr val="FF0000"/>
                          </a:solidFill>
                        </a:rPr>
                        <a:t>Central</a:t>
                      </a:r>
                      <a:r>
                        <a:rPr lang="hu-HU" sz="14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400" b="1" baseline="0" dirty="0" err="1" smtClean="0">
                          <a:solidFill>
                            <a:srgbClr val="FF0000"/>
                          </a:solidFill>
                        </a:rPr>
                        <a:t>planning</a:t>
                      </a:r>
                      <a:r>
                        <a:rPr lang="hu-HU" sz="1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400" b="1" dirty="0" smtClean="0"/>
                        <a:t>of </a:t>
                      </a:r>
                      <a:r>
                        <a:rPr lang="hu-HU" sz="1400" b="1" dirty="0" err="1" smtClean="0"/>
                        <a:t>the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nomenklatura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bypassing</a:t>
                      </a:r>
                      <a:r>
                        <a:rPr lang="hu-HU" sz="1400" b="1" dirty="0" smtClean="0"/>
                        <a:t> market </a:t>
                      </a:r>
                      <a:r>
                        <a:rPr lang="hu-HU" sz="1400" b="1" dirty="0" err="1" smtClean="0"/>
                        <a:t>forces</a:t>
                      </a:r>
                      <a:endParaRPr lang="hu-HU" sz="1400" b="1" dirty="0"/>
                    </a:p>
                  </a:txBody>
                  <a:tcPr/>
                </a:tc>
              </a:tr>
              <a:tr h="235456"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err="1" smtClean="0"/>
                        <a:t>Horizontal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err="1" smtClean="0"/>
                        <a:t>Vertical</a:t>
                      </a:r>
                      <a:endParaRPr lang="hu-H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 err="1" smtClean="0"/>
                        <a:t>Vertical</a:t>
                      </a:r>
                      <a:endParaRPr lang="hu-HU" sz="1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470"/>
            <a:ext cx="8229600" cy="57606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Administrative market</a:t>
            </a:r>
            <a:endParaRPr lang="en-US" sz="32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82211352"/>
              </p:ext>
            </p:extLst>
          </p:nvPr>
        </p:nvGraphicFramePr>
        <p:xfrm>
          <a:off x="107501" y="627534"/>
          <a:ext cx="9001003" cy="42846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1"/>
                <a:gridCol w="720080"/>
                <a:gridCol w="1440162"/>
                <a:gridCol w="3312367"/>
                <a:gridCol w="2808313"/>
              </a:tblGrid>
              <a:tr h="389185">
                <a:tc gridSpan="3">
                  <a:txBody>
                    <a:bodyPr/>
                    <a:lstStyle/>
                    <a:p>
                      <a:pPr algn="l"/>
                      <a:r>
                        <a:rPr lang="en-US" sz="1800" b="1" noProof="0" dirty="0" smtClean="0">
                          <a:solidFill>
                            <a:schemeClr val="tx1"/>
                          </a:solidFill>
                        </a:rPr>
                        <a:t>Mechanism</a:t>
                      </a:r>
                      <a:r>
                        <a:rPr lang="hu-HU" sz="1800" b="1" noProof="0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US" sz="1800" b="1" noProof="0" dirty="0" smtClean="0">
                          <a:solidFill>
                            <a:schemeClr val="tx1"/>
                          </a:solidFill>
                        </a:rPr>
                        <a:t> of coordination</a:t>
                      </a:r>
                      <a:endParaRPr lang="en-US" sz="1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 smtClean="0">
                          <a:solidFill>
                            <a:schemeClr val="tx1"/>
                          </a:solidFill>
                        </a:rPr>
                        <a:t>Actors of transaction</a:t>
                      </a:r>
                      <a:endParaRPr lang="en-US" sz="1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 smtClean="0">
                          <a:solidFill>
                            <a:schemeClr val="tx1"/>
                          </a:solidFill>
                        </a:rPr>
                        <a:t>Goods</a:t>
                      </a:r>
                      <a:r>
                        <a:rPr lang="en-US" sz="1800" b="1" baseline="0" noProof="0" dirty="0" smtClean="0">
                          <a:solidFill>
                            <a:schemeClr val="tx1"/>
                          </a:solidFill>
                        </a:rPr>
                        <a:t> of transaction</a:t>
                      </a:r>
                      <a:endParaRPr lang="en-US" sz="18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690935">
                <a:tc grid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r>
                        <a:rPr lang="en-US" sz="1400" b="1" noProof="0" dirty="0" smtClean="0">
                          <a:solidFill>
                            <a:srgbClr val="FF0000"/>
                          </a:solidFill>
                        </a:rPr>
                        <a:t>Main </a:t>
                      </a:r>
                      <a:r>
                        <a:rPr lang="en-US" sz="1400" b="1" noProof="0" dirty="0" err="1" smtClean="0">
                          <a:solidFill>
                            <a:srgbClr val="FF0000"/>
                          </a:solidFill>
                        </a:rPr>
                        <a:t>mecha</a:t>
                      </a:r>
                      <a:r>
                        <a:rPr lang="hu-HU" sz="1400" b="1" noProof="0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sz="1400" b="1" noProof="0" dirty="0" smtClean="0">
                          <a:solidFill>
                            <a:srgbClr val="FF0000"/>
                          </a:solidFill>
                        </a:rPr>
                        <a:t>ism</a:t>
                      </a:r>
                      <a:r>
                        <a:rPr lang="hu-HU" sz="1400" b="1" noProof="0" dirty="0" smtClean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hu-HU" sz="1400" b="1" noProof="0" dirty="0" err="1" smtClean="0">
                          <a:solidFill>
                            <a:srgbClr val="FF0000"/>
                          </a:solidFill>
                        </a:rPr>
                        <a:t>coordination</a:t>
                      </a:r>
                      <a:endParaRPr lang="en-US" sz="14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hu-HU" sz="1400" b="1" noProof="0" dirty="0" err="1" smtClean="0">
                          <a:solidFill>
                            <a:srgbClr val="FF0000"/>
                          </a:solidFill>
                        </a:rPr>
                        <a:t>Burocratic</a:t>
                      </a:r>
                      <a:r>
                        <a:rPr lang="hu-HU" sz="1400" b="1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hu-HU" sz="1400" b="1" noProof="0" dirty="0" err="1" smtClean="0">
                          <a:solidFill>
                            <a:srgbClr val="FF0000"/>
                          </a:solidFill>
                        </a:rPr>
                        <a:t>resource-redistribution</a:t>
                      </a:r>
                      <a:endParaRPr lang="en-US" sz="14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err="1" smtClean="0"/>
                        <a:t>Authorised</a:t>
                      </a:r>
                      <a:r>
                        <a:rPr lang="en-US" sz="1400" b="1" noProof="0" dirty="0" smtClean="0"/>
                        <a:t> members of the nomenklatura</a:t>
                      </a:r>
                      <a:endParaRPr lang="en-US" sz="1400" b="1" noProof="0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Production and consumer inputs</a:t>
                      </a:r>
                      <a:endParaRPr lang="en-US" sz="1400" b="1" noProof="0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787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noProof="0" dirty="0" err="1" smtClean="0">
                          <a:solidFill>
                            <a:srgbClr val="FF0000"/>
                          </a:solidFill>
                        </a:rPr>
                        <a:t>Correc</a:t>
                      </a:r>
                      <a:r>
                        <a:rPr lang="hu-HU" sz="14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en-US" sz="1400" b="1" i="1" noProof="0" dirty="0" smtClean="0">
                          <a:solidFill>
                            <a:srgbClr val="FF0000"/>
                          </a:solidFill>
                        </a:rPr>
                        <a:t>ting </a:t>
                      </a:r>
                      <a:r>
                        <a:rPr lang="en-US" sz="1400" b="1" i="1" noProof="0" dirty="0" err="1" smtClean="0">
                          <a:solidFill>
                            <a:srgbClr val="FF0000"/>
                          </a:solidFill>
                        </a:rPr>
                        <a:t>mecha</a:t>
                      </a:r>
                      <a:r>
                        <a:rPr lang="hu-HU" sz="14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en-US" sz="1400" b="1" i="1" noProof="0" dirty="0" err="1" smtClean="0">
                          <a:solidFill>
                            <a:srgbClr val="FF0000"/>
                          </a:solidFill>
                        </a:rPr>
                        <a:t>nisms</a:t>
                      </a:r>
                      <a:endParaRPr lang="en-US" sz="1400" b="1" i="1" noProof="0" dirty="0" smtClean="0">
                        <a:solidFill>
                          <a:srgbClr val="FF0000"/>
                        </a:solidFill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en-US" sz="1400" b="1" noProof="0" dirty="0"/>
                    </a:p>
                  </a:txBody>
                  <a:tcPr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5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r>
                        <a:rPr lang="hu-HU" sz="1400" b="1" noProof="0" dirty="0" err="1" smtClean="0"/>
                        <a:t>Legal</a:t>
                      </a:r>
                      <a:endParaRPr lang="hu-HU" sz="11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r>
                        <a:rPr lang="hu-HU" sz="1400" b="1" noProof="0" dirty="0" err="1" smtClean="0"/>
                        <a:t>Illegal</a:t>
                      </a:r>
                      <a:endParaRPr lang="hu-HU" sz="1400" b="1" noProof="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Queuing, waiting lists</a:t>
                      </a:r>
                      <a:endParaRPr lang="en-US" sz="1400" b="1" noProof="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err="1" smtClean="0"/>
                        <a:t>Admin.cadre</a:t>
                      </a:r>
                      <a:r>
                        <a:rPr lang="en-US" sz="1400" b="1" noProof="0" dirty="0" smtClean="0"/>
                        <a:t>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Private person</a:t>
                      </a:r>
                    </a:p>
                    <a:p>
                      <a:pPr lvl="0" algn="l"/>
                      <a:r>
                        <a:rPr lang="en-US" sz="1400" b="1" noProof="0" dirty="0" smtClean="0"/>
                        <a:t>              Seller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Buyer</a:t>
                      </a:r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Consumer goods 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Time</a:t>
                      </a:r>
                      <a:endParaRPr lang="en-US" sz="1400" b="1" noProof="0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59747">
                <a:tc vMerge="1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endParaRPr lang="en-US" sz="1400" b="1" noProof="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Plan bargain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noProof="0" dirty="0" smtClean="0"/>
                        <a:t>Party cadre  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  </a:t>
                      </a:r>
                      <a:r>
                        <a:rPr lang="en-US" sz="1400" b="1" noProof="0" dirty="0" smtClean="0"/>
                        <a:t>Party cadre</a:t>
                      </a:r>
                    </a:p>
                    <a:p>
                      <a:pPr lvl="0" algn="l"/>
                      <a:r>
                        <a:rPr lang="en-US" sz="1400" b="1" noProof="0" dirty="0" smtClean="0"/>
                        <a:t>Party cadre  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Administrative cadre</a:t>
                      </a:r>
                    </a:p>
                    <a:p>
                      <a:pPr lvl="0" algn="l"/>
                      <a:r>
                        <a:rPr lang="en-US" sz="1400" b="1" noProof="0" dirty="0" err="1" smtClean="0"/>
                        <a:t>Admin.cadre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State Enterprise Leader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Production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Political influence,</a:t>
                      </a:r>
                    </a:p>
                    <a:p>
                      <a:pPr lvl="0" algn="l"/>
                      <a:r>
                        <a:rPr lang="en-US" sz="1400" b="1" noProof="0" dirty="0" smtClean="0"/>
                        <a:t>inputs                   loyalty</a:t>
                      </a:r>
                      <a:endParaRPr lang="en-US" sz="1400" b="1" noProof="0" dirty="0"/>
                    </a:p>
                  </a:txBody>
                  <a:tcPr/>
                </a:tc>
              </a:tr>
              <a:tr h="314871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Under-planning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err="1" smtClean="0"/>
                        <a:t>Admin.cadre</a:t>
                      </a:r>
                      <a:r>
                        <a:rPr lang="en-US" sz="1400" b="1" noProof="0" dirty="0" smtClean="0"/>
                        <a:t>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State Enterprise Leader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Soft budget 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 Illusion of hard </a:t>
                      </a:r>
                      <a:r>
                        <a:rPr lang="en-US" sz="1400" b="1" noProof="0" dirty="0" smtClean="0"/>
                        <a:t>constraint              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budget </a:t>
                      </a:r>
                      <a:r>
                        <a:rPr lang="en-US" sz="1400" b="1" baseline="0" noProof="0" dirty="0" err="1" smtClean="0">
                          <a:sym typeface="Wingdings" pitchFamily="2" charset="2"/>
                        </a:rPr>
                        <a:t>constrait</a:t>
                      </a:r>
                      <a:endParaRPr lang="en-US" sz="1400" b="1" baseline="0" noProof="0" dirty="0" smtClean="0">
                        <a:sym typeface="Wingdings" pitchFamily="2" charset="2"/>
                      </a:endParaRPr>
                    </a:p>
                    <a:p>
                      <a:pPr lvl="0" algn="l"/>
                      <a:r>
                        <a:rPr lang="en-US" sz="1400" b="1" noProof="0" dirty="0" smtClean="0"/>
                        <a:t>Future </a:t>
                      </a:r>
                      <a:r>
                        <a:rPr lang="en-US" sz="1400" b="1" noProof="0" dirty="0" err="1" smtClean="0"/>
                        <a:t>prod.inputs</a:t>
                      </a:r>
                      <a:endParaRPr lang="en-US" sz="1400" b="1" noProof="0" dirty="0" smtClean="0"/>
                    </a:p>
                  </a:txBody>
                  <a:tcPr/>
                </a:tc>
              </a:tr>
              <a:tr h="314871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noProof="0" dirty="0" smtClean="0"/>
                        <a:t>Barter</a:t>
                      </a:r>
                    </a:p>
                    <a:p>
                      <a:pPr lvl="0" algn="l"/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State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en-US" sz="1400" b="1" noProof="0" dirty="0" smtClean="0"/>
                        <a:t>Enterprise</a:t>
                      </a:r>
                      <a:r>
                        <a:rPr lang="en-US" sz="1400" b="1" baseline="0" noProof="0" dirty="0" smtClean="0"/>
                        <a:t> </a:t>
                      </a:r>
                      <a:r>
                        <a:rPr lang="en-US" sz="1400" b="1" baseline="0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baseline="0" noProof="0" dirty="0" smtClean="0"/>
                        <a:t> State Enterprise</a:t>
                      </a:r>
                    </a:p>
                    <a:p>
                      <a:pPr lvl="0" algn="l"/>
                      <a:r>
                        <a:rPr lang="en-US" sz="1400" b="1" baseline="0" noProof="0" dirty="0" smtClean="0"/>
                        <a:t>Leader                             </a:t>
                      </a:r>
                      <a:r>
                        <a:rPr lang="en-US" sz="1400" b="1" baseline="0" noProof="0" dirty="0" err="1" smtClean="0"/>
                        <a:t>Leader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Production 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Production</a:t>
                      </a:r>
                    </a:p>
                    <a:p>
                      <a:pPr lvl="0" algn="l"/>
                      <a:r>
                        <a:rPr lang="en-US" sz="1400" b="1" noProof="0" dirty="0" smtClean="0"/>
                        <a:t>inputs</a:t>
                      </a:r>
                      <a:r>
                        <a:rPr lang="en-US" sz="1400" b="1" baseline="0" noProof="0" dirty="0" smtClean="0"/>
                        <a:t>                       </a:t>
                      </a:r>
                      <a:r>
                        <a:rPr lang="en-US" sz="1400" b="1" baseline="0" noProof="0" dirty="0" err="1" smtClean="0"/>
                        <a:t>inputs</a:t>
                      </a:r>
                      <a:endParaRPr lang="en-US" sz="1400" b="1" noProof="0" dirty="0" smtClean="0"/>
                    </a:p>
                  </a:txBody>
                  <a:tcPr/>
                </a:tc>
              </a:tr>
              <a:tr h="527683">
                <a:tc vMerge="1">
                  <a:txBody>
                    <a:bodyPr/>
                    <a:lstStyle/>
                    <a:p>
                      <a:pPr lvl="0" algn="l"/>
                      <a:endParaRPr lang="hu-HU" sz="1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Corruption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Administrative cadre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Private person</a:t>
                      </a:r>
                    </a:p>
                    <a:p>
                      <a:pPr lvl="0" algn="l"/>
                      <a:r>
                        <a:rPr lang="en-US" sz="1400" b="1" noProof="0" dirty="0" smtClean="0"/>
                        <a:t>                            Seller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Buyer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Consumer goods   </a:t>
                      </a:r>
                      <a:r>
                        <a:rPr lang="en-US" sz="1400" b="1" noProof="0" dirty="0" smtClean="0">
                          <a:sym typeface="Wingdings" pitchFamily="2" charset="2"/>
                        </a:rPr>
                        <a:t></a:t>
                      </a:r>
                      <a:r>
                        <a:rPr lang="en-US" sz="1400" b="1" noProof="0" dirty="0" smtClean="0"/>
                        <a:t>  Money</a:t>
                      </a:r>
                      <a:endParaRPr lang="en-US" sz="1400" b="1" noProof="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Egyenes összekötő nyíllal 4"/>
          <p:cNvCxnSpPr/>
          <p:nvPr/>
        </p:nvCxnSpPr>
        <p:spPr>
          <a:xfrm>
            <a:off x="1115616" y="2067694"/>
            <a:ext cx="0" cy="24482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3032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323528" y="555526"/>
            <a:ext cx="86409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Illusion  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/>
              <a:t>of linear progress towards liberal democracies</a:t>
            </a:r>
          </a:p>
          <a:p>
            <a:r>
              <a:rPr lang="en-US" sz="3200" b="1" dirty="0" smtClean="0"/>
              <a:t>   after the change of the political regimes in </a:t>
            </a:r>
          </a:p>
          <a:p>
            <a:r>
              <a:rPr lang="en-US" sz="3200" b="1" dirty="0" smtClean="0"/>
              <a:t>   1989-1990;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 smtClean="0"/>
              <a:t>that any regime can be built on any </a:t>
            </a:r>
          </a:p>
          <a:p>
            <a:r>
              <a:rPr lang="en-US" sz="3200" b="1" dirty="0" smtClean="0"/>
              <a:t>    kind of ruins of communist dictatorships. </a:t>
            </a:r>
          </a:p>
          <a:p>
            <a:endParaRPr lang="en-US" sz="3200" b="1" dirty="0" smtClean="0"/>
          </a:p>
          <a:p>
            <a:r>
              <a:rPr lang="en-US" sz="3200" b="1" i="1" dirty="0" smtClean="0"/>
              <a:t>Transitional systems or terminal stations?</a:t>
            </a:r>
            <a:endParaRPr lang="en-US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6512" y="-20538"/>
            <a:ext cx="9144000" cy="432048"/>
          </a:xfrm>
        </p:spPr>
        <p:txBody>
          <a:bodyPr>
            <a:noAutofit/>
          </a:bodyPr>
          <a:lstStyle/>
          <a:p>
            <a:r>
              <a:rPr lang="en-US" sz="3000" b="1" dirty="0" smtClean="0"/>
              <a:t>Competitive market</a:t>
            </a:r>
            <a:endParaRPr lang="en-US" sz="30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42606287"/>
              </p:ext>
            </p:extLst>
          </p:nvPr>
        </p:nvGraphicFramePr>
        <p:xfrm>
          <a:off x="35496" y="409158"/>
          <a:ext cx="9108503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0"/>
                <a:gridCol w="792088"/>
                <a:gridCol w="1368152"/>
                <a:gridCol w="2978409"/>
                <a:gridCol w="3249774"/>
              </a:tblGrid>
              <a:tr h="67946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Mechanisms</a:t>
                      </a:r>
                      <a:r>
                        <a:rPr lang="en-US" sz="2000" b="1" baseline="0" noProof="0" dirty="0" smtClean="0">
                          <a:solidFill>
                            <a:schemeClr val="tx1"/>
                          </a:solidFill>
                        </a:rPr>
                        <a:t> of coordination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Actors of transaction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Goods</a:t>
                      </a:r>
                      <a:r>
                        <a:rPr lang="en-US" sz="2000" b="1" baseline="0" noProof="0" dirty="0" smtClean="0">
                          <a:solidFill>
                            <a:schemeClr val="tx1"/>
                          </a:solidFill>
                        </a:rPr>
                        <a:t> of transaction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915794">
                <a:tc gridSpan="2">
                  <a:txBody>
                    <a:bodyPr/>
                    <a:lstStyle/>
                    <a:p>
                      <a:pPr lvl="0" algn="l"/>
                      <a:r>
                        <a:rPr lang="en-US" sz="1600" b="1" noProof="0" dirty="0" smtClean="0">
                          <a:solidFill>
                            <a:srgbClr val="FF0000"/>
                          </a:solidFill>
                        </a:rPr>
                        <a:t>Main mechanism</a:t>
                      </a:r>
                      <a:r>
                        <a:rPr lang="hu-HU" sz="1600" b="1" noProof="0" dirty="0" smtClean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hu-HU" sz="1600" b="1" noProof="0" dirty="0" err="1" smtClean="0">
                          <a:solidFill>
                            <a:srgbClr val="FF0000"/>
                          </a:solidFill>
                        </a:rPr>
                        <a:t>coordination</a:t>
                      </a:r>
                      <a:endParaRPr lang="en-US" sz="16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>
                          <a:solidFill>
                            <a:srgbClr val="FF0000"/>
                          </a:solidFill>
                        </a:rPr>
                        <a:t>Market coordination, price</a:t>
                      </a:r>
                      <a:r>
                        <a:rPr lang="en-US" sz="1400" b="1" baseline="0" noProof="0" dirty="0" smtClean="0">
                          <a:solidFill>
                            <a:srgbClr val="FF0000"/>
                          </a:solidFill>
                        </a:rPr>
                        <a:t> mechanism</a:t>
                      </a:r>
                      <a:endParaRPr lang="en-US" sz="14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>
                          <a:solidFill>
                            <a:schemeClr val="tx1"/>
                          </a:solidFill>
                        </a:rPr>
                        <a:t>Private actors</a:t>
                      </a:r>
                      <a:endParaRPr lang="en-US" sz="1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>
                          <a:solidFill>
                            <a:schemeClr val="tx1"/>
                          </a:solidFill>
                        </a:rPr>
                        <a:t>Goods and service</a:t>
                      </a:r>
                      <a:r>
                        <a:rPr lang="hu-HU" sz="1400" b="1" noProof="0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US" sz="14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10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1" noProof="0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r>
                        <a:rPr lang="en-US" sz="1400" b="1" i="1" noProof="0" dirty="0" err="1" smtClean="0">
                          <a:solidFill>
                            <a:srgbClr val="FF0000"/>
                          </a:solidFill>
                        </a:rPr>
                        <a:t>istor</a:t>
                      </a:r>
                      <a:r>
                        <a:rPr lang="hu-HU" sz="14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en-US" sz="1400" b="1" i="1" noProof="0" dirty="0" smtClean="0">
                          <a:solidFill>
                            <a:srgbClr val="FF0000"/>
                          </a:solidFill>
                        </a:rPr>
                        <a:t>ting </a:t>
                      </a:r>
                      <a:r>
                        <a:rPr lang="en-US" sz="1400" b="1" i="1" noProof="0" dirty="0" err="1" smtClean="0">
                          <a:solidFill>
                            <a:srgbClr val="FF0000"/>
                          </a:solidFill>
                        </a:rPr>
                        <a:t>mecha</a:t>
                      </a:r>
                      <a:r>
                        <a:rPr lang="hu-HU" sz="14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en-US" sz="1400" b="1" i="1" noProof="0" dirty="0" err="1" smtClean="0">
                          <a:solidFill>
                            <a:srgbClr val="FF0000"/>
                          </a:solidFill>
                        </a:rPr>
                        <a:t>nisms</a:t>
                      </a:r>
                      <a:endParaRPr lang="en-US" sz="1600" b="1" i="1" noProof="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6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</a:pPr>
                      <a:r>
                        <a:rPr lang="hu-HU" sz="1400" b="1" noProof="0" dirty="0" err="1" smtClean="0"/>
                        <a:t>Legal</a:t>
                      </a: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endParaRPr lang="hu-HU" sz="1200" b="1" noProof="0" dirty="0" smtClean="0"/>
                    </a:p>
                    <a:p>
                      <a:pPr lvl="0" algn="l">
                        <a:lnSpc>
                          <a:spcPct val="100000"/>
                        </a:lnSpc>
                      </a:pPr>
                      <a:r>
                        <a:rPr lang="hu-HU" sz="1400" b="1" noProof="0" dirty="0" err="1" smtClean="0"/>
                        <a:t>Illegal</a:t>
                      </a:r>
                      <a:endParaRPr lang="en-US" sz="1200" b="1" i="1" noProof="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hu-HU" sz="1400" b="1" noProof="0" dirty="0" smtClean="0"/>
                        <a:t>Lobbying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baseline="0" dirty="0" err="1" smtClean="0">
                          <a:sym typeface="Wingdings" pitchFamily="2" charset="2"/>
                        </a:rPr>
                        <a:t>Entrepreneur</a:t>
                      </a:r>
                      <a:r>
                        <a:rPr lang="hu-HU" sz="1400" b="1" baseline="0" dirty="0" smtClean="0">
                          <a:sym typeface="Wingdings" pitchFamily="2" charset="2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hu-HU" sz="1400" b="1" dirty="0" err="1" smtClean="0">
                          <a:sym typeface="Wingdings" pitchFamily="2" charset="2"/>
                        </a:rPr>
                        <a:t>Politician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noProof="0" dirty="0" err="1" smtClean="0"/>
                        <a:t>State</a:t>
                      </a:r>
                      <a:r>
                        <a:rPr lang="hu-HU" sz="1400" b="1" noProof="0" dirty="0" smtClean="0"/>
                        <a:t> </a:t>
                      </a:r>
                      <a:r>
                        <a:rPr lang="hu-HU" sz="1400" b="1" noProof="0" dirty="0" err="1" smtClean="0"/>
                        <a:t>regulations</a:t>
                      </a:r>
                      <a:r>
                        <a:rPr lang="hu-HU" sz="1400" b="1" noProof="0" dirty="0" smtClean="0"/>
                        <a:t> and</a:t>
                      </a:r>
                      <a:r>
                        <a:rPr lang="hu-HU" sz="1400" b="1" baseline="0" noProof="0" dirty="0" smtClean="0"/>
                        <a:t> </a:t>
                      </a:r>
                      <a:r>
                        <a:rPr lang="hu-HU" sz="1400" b="1" baseline="0" noProof="0" dirty="0" err="1" smtClean="0"/>
                        <a:t>subsidies</a:t>
                      </a:r>
                      <a:r>
                        <a:rPr lang="hu-HU" sz="1400" b="1" baseline="0" noProof="0" dirty="0" smtClean="0"/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hu-HU" sz="1400" b="1" dirty="0" err="1" smtClean="0">
                          <a:sym typeface="Wingdings" pitchFamily="2" charset="2"/>
                        </a:rPr>
                        <a:t>Political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hu-HU" sz="1400" b="1" dirty="0" err="1" smtClean="0">
                          <a:sym typeface="Wingdings" pitchFamily="2" charset="2"/>
                        </a:rPr>
                        <a:t>success</a:t>
                      </a:r>
                      <a:endParaRPr lang="en-US" sz="1400" b="1" noProof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1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1" noProof="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err="1" smtClean="0"/>
                        <a:t>Gr</a:t>
                      </a:r>
                      <a:r>
                        <a:rPr lang="hu-HU" sz="1400" b="1" noProof="0" dirty="0" smtClean="0"/>
                        <a:t>e</a:t>
                      </a:r>
                      <a:r>
                        <a:rPr lang="en-US" sz="1400" b="1" noProof="0" dirty="0" smtClean="0"/>
                        <a:t>y market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noProof="0" dirty="0" smtClean="0"/>
                        <a:t>Buyer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Seller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noProof="0" dirty="0" smtClean="0"/>
                        <a:t>Discount</a:t>
                      </a:r>
                      <a:r>
                        <a:rPr lang="en-US" sz="1400" b="1" baseline="0" noProof="0" dirty="0" smtClean="0"/>
                        <a:t> on goods/services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Tax </a:t>
                      </a:r>
                      <a:endParaRPr lang="hu-HU" sz="1400" b="1" dirty="0" smtClean="0">
                        <a:sym typeface="Wingdings" pitchFamily="2" charset="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smtClean="0">
                          <a:sym typeface="Wingdings" pitchFamily="2" charset="2"/>
                        </a:rPr>
                        <a:t>                                                       </a:t>
                      </a:r>
                      <a:r>
                        <a:rPr lang="hu-HU" sz="1400" b="1" baseline="0" dirty="0" smtClean="0">
                          <a:sym typeface="Wingdings" pitchFamily="2" charset="2"/>
                        </a:rPr>
                        <a:t>   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evasion</a:t>
                      </a:r>
                      <a:endParaRPr lang="en-US" sz="1400" b="1" noProof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1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noProof="0" dirty="0" smtClean="0"/>
                        <a:t>Free</a:t>
                      </a:r>
                      <a:r>
                        <a:rPr lang="en-US" sz="1400" b="1" baseline="0" noProof="0" dirty="0" smtClean="0"/>
                        <a:t> market corruption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noProof="0" dirty="0" smtClean="0"/>
                        <a:t>Entrepreneur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hu-HU" sz="1400" b="1" dirty="0" err="1" smtClean="0">
                          <a:sym typeface="Wingdings" pitchFamily="2" charset="2"/>
                        </a:rPr>
                        <a:t>Politician</a:t>
                      </a:r>
                      <a:r>
                        <a:rPr lang="hu-HU" sz="1400" b="1" baseline="0" dirty="0" smtClean="0">
                          <a:sym typeface="Wingdings" pitchFamily="2" charset="2"/>
                        </a:rPr>
                        <a:t> / p</a:t>
                      </a:r>
                      <a:r>
                        <a:rPr lang="en-US" sz="1400" b="1" dirty="0" err="1" smtClean="0">
                          <a:sym typeface="Wingdings" pitchFamily="2" charset="2"/>
                        </a:rPr>
                        <a:t>ublic</a:t>
                      </a:r>
                      <a:r>
                        <a:rPr lang="en-US" sz="1400" b="1" baseline="0" dirty="0" smtClean="0">
                          <a:sym typeface="Wingdings" pitchFamily="2" charset="2"/>
                        </a:rPr>
                        <a:t> servant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Bureaucratic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facilitation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Bribe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10">
                <a:tc vMerge="1">
                  <a:txBody>
                    <a:bodyPr/>
                    <a:lstStyle/>
                    <a:p>
                      <a:pPr lvl="0" algn="l"/>
                      <a:endParaRPr lang="hu-HU" sz="1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Police</a:t>
                      </a:r>
                      <a:r>
                        <a:rPr lang="en-US" sz="1400" b="1" baseline="0" noProof="0" dirty="0" smtClean="0"/>
                        <a:t> corruption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Gangster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Public servant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Non-enforcement</a:t>
                      </a:r>
                      <a:r>
                        <a:rPr lang="en-US" sz="1400" b="1" baseline="0" noProof="0" dirty="0" smtClean="0"/>
                        <a:t> of law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Bribe</a:t>
                      </a:r>
                      <a:endParaRPr lang="en-US" sz="1400" b="1" noProof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10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Party</a:t>
                      </a:r>
                      <a:r>
                        <a:rPr lang="en-US" sz="1400" b="1" baseline="0" noProof="0" dirty="0" smtClean="0"/>
                        <a:t> capture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Oligarch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hu-HU" sz="1400" b="1" dirty="0" err="1" smtClean="0">
                          <a:sym typeface="Wingdings" pitchFamily="2" charset="2"/>
                        </a:rPr>
                        <a:t>Party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hu-HU" sz="1400" b="1" dirty="0" err="1" smtClean="0">
                          <a:sym typeface="Wingdings" pitchFamily="2" charset="2"/>
                        </a:rPr>
                        <a:t>leader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Future</a:t>
                      </a:r>
                      <a:r>
                        <a:rPr lang="en-US" sz="1400" b="1" baseline="0" noProof="0" dirty="0" smtClean="0"/>
                        <a:t> s</a:t>
                      </a:r>
                      <a:r>
                        <a:rPr lang="en-US" sz="1400" b="1" noProof="0" dirty="0" smtClean="0"/>
                        <a:t>tate protection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Party financing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10">
                <a:tc vMerge="1">
                  <a:txBody>
                    <a:bodyPr/>
                    <a:lstStyle/>
                    <a:p>
                      <a:pPr lvl="0" algn="l"/>
                      <a:endParaRPr lang="hu-HU" sz="1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hu-HU" sz="1400" b="1" noProof="0" dirty="0" err="1" smtClean="0"/>
                        <a:t>Partial</a:t>
                      </a:r>
                      <a:r>
                        <a:rPr lang="hu-HU" sz="1400" b="1" baseline="0" noProof="0" dirty="0" smtClean="0"/>
                        <a:t> s</a:t>
                      </a:r>
                      <a:r>
                        <a:rPr lang="en-US" sz="1400" b="1" noProof="0" dirty="0" err="1" smtClean="0"/>
                        <a:t>tate</a:t>
                      </a:r>
                      <a:r>
                        <a:rPr lang="en-US" sz="1400" b="1" noProof="0" dirty="0" smtClean="0"/>
                        <a:t> capture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Oligarch, gangster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</a:t>
                      </a:r>
                      <a:r>
                        <a:rPr lang="hu-HU" sz="1400" b="1" dirty="0" err="1" smtClean="0">
                          <a:sym typeface="Wingdings" pitchFamily="2" charset="2"/>
                        </a:rPr>
                        <a:t>Political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 elite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State protection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 Bribe</a:t>
                      </a:r>
                      <a:endParaRPr lang="en-US" sz="14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Egyenes összekötő nyíllal 4"/>
          <p:cNvCxnSpPr/>
          <p:nvPr/>
        </p:nvCxnSpPr>
        <p:spPr>
          <a:xfrm>
            <a:off x="1043608" y="2571750"/>
            <a:ext cx="0" cy="20882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2525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-92545"/>
            <a:ext cx="9144000" cy="720079"/>
          </a:xfrm>
        </p:spPr>
        <p:txBody>
          <a:bodyPr>
            <a:noAutofit/>
          </a:bodyPr>
          <a:lstStyle/>
          <a:p>
            <a:r>
              <a:rPr lang="hu-HU" sz="3000" b="1" dirty="0" smtClean="0"/>
              <a:t>R</a:t>
            </a:r>
            <a:r>
              <a:rPr lang="en-US" sz="3000" b="1" dirty="0" err="1" smtClean="0"/>
              <a:t>elational</a:t>
            </a:r>
            <a:r>
              <a:rPr lang="en-US" sz="3000" b="1" dirty="0" smtClean="0"/>
              <a:t> </a:t>
            </a:r>
            <a:r>
              <a:rPr lang="en-US" sz="3000" b="1" dirty="0"/>
              <a:t>market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62818206"/>
              </p:ext>
            </p:extLst>
          </p:nvPr>
        </p:nvGraphicFramePr>
        <p:xfrm>
          <a:off x="35496" y="627534"/>
          <a:ext cx="9014242" cy="37762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/>
                <a:gridCol w="1008112"/>
                <a:gridCol w="1656184"/>
                <a:gridCol w="2520280"/>
                <a:gridCol w="2749546"/>
              </a:tblGrid>
              <a:tr h="421647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Me</a:t>
                      </a:r>
                      <a:r>
                        <a:rPr lang="hu-HU" sz="2000" b="1" noProof="0" dirty="0" err="1" smtClean="0">
                          <a:solidFill>
                            <a:schemeClr val="tx1"/>
                          </a:solidFill>
                        </a:rPr>
                        <a:t>chanisms</a:t>
                      </a:r>
                      <a:r>
                        <a:rPr lang="hu-HU" sz="2000" b="1" baseline="0" noProof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hu-HU" sz="2000" b="1" baseline="0" noProof="0" dirty="0" err="1" smtClean="0">
                          <a:solidFill>
                            <a:schemeClr val="tx1"/>
                          </a:solidFill>
                        </a:rPr>
                        <a:t>coordina</a:t>
                      </a:r>
                      <a:r>
                        <a:rPr lang="en-US" sz="2000" b="1" baseline="0" noProof="0" dirty="0" err="1" smtClean="0">
                          <a:solidFill>
                            <a:schemeClr val="tx1"/>
                          </a:solidFill>
                        </a:rPr>
                        <a:t>tion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Actors of transaction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solidFill>
                            <a:schemeClr val="tx1"/>
                          </a:solidFill>
                        </a:rPr>
                        <a:t>Goods</a:t>
                      </a:r>
                      <a:r>
                        <a:rPr lang="en-US" sz="2000" b="1" baseline="0" noProof="0" dirty="0" smtClean="0">
                          <a:solidFill>
                            <a:schemeClr val="tx1"/>
                          </a:solidFill>
                        </a:rPr>
                        <a:t> of transaction</a:t>
                      </a:r>
                      <a:endParaRPr lang="en-US" sz="20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51385">
                <a:tc gridSpan="2">
                  <a:txBody>
                    <a:bodyPr/>
                    <a:lstStyle/>
                    <a:p>
                      <a:pPr lvl="0" algn="l"/>
                      <a:r>
                        <a:rPr lang="en-US" sz="1600" b="1" noProof="0" dirty="0" smtClean="0">
                          <a:solidFill>
                            <a:srgbClr val="FF0000"/>
                          </a:solidFill>
                        </a:rPr>
                        <a:t>Main mechanism</a:t>
                      </a:r>
                      <a:r>
                        <a:rPr lang="hu-HU" sz="1600" b="1" noProof="0" dirty="0" smtClean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hu-HU" sz="1600" b="1" noProof="0" dirty="0" err="1" smtClean="0">
                          <a:solidFill>
                            <a:srgbClr val="FF0000"/>
                          </a:solidFill>
                        </a:rPr>
                        <a:t>coordination</a:t>
                      </a:r>
                      <a:endParaRPr lang="en-US" sz="16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600" b="1" noProof="0" dirty="0" smtClean="0">
                          <a:solidFill>
                            <a:srgbClr val="FF0000"/>
                          </a:solidFill>
                        </a:rPr>
                        <a:t>Relational </a:t>
                      </a:r>
                      <a:r>
                        <a:rPr lang="hu-HU" sz="1600" b="1" noProof="0" dirty="0" smtClean="0">
                          <a:solidFill>
                            <a:srgbClr val="FF0000"/>
                          </a:solidFill>
                        </a:rPr>
                        <a:t>market </a:t>
                      </a:r>
                      <a:r>
                        <a:rPr lang="hu-HU" sz="1600" b="1" noProof="0" dirty="0" err="1" smtClean="0">
                          <a:solidFill>
                            <a:srgbClr val="FF0000"/>
                          </a:solidFill>
                        </a:rPr>
                        <a:t>redistribution</a:t>
                      </a:r>
                      <a:endParaRPr lang="en-US" sz="16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hu-HU" sz="1400" b="1" baseline="0" noProof="0" dirty="0" err="1" smtClean="0"/>
                        <a:t>Authorized</a:t>
                      </a:r>
                      <a:r>
                        <a:rPr lang="hu-HU" sz="1400" b="1" baseline="0" noProof="0" dirty="0" smtClean="0"/>
                        <a:t> </a:t>
                      </a:r>
                      <a:r>
                        <a:rPr lang="en-US" sz="1400" b="1" baseline="0" noProof="0" dirty="0" smtClean="0"/>
                        <a:t>m</a:t>
                      </a:r>
                      <a:r>
                        <a:rPr lang="en-US" sz="1400" b="1" noProof="0" dirty="0" smtClean="0"/>
                        <a:t>embers</a:t>
                      </a:r>
                      <a:r>
                        <a:rPr lang="en-US" sz="1400" b="1" baseline="0" noProof="0" dirty="0" smtClean="0"/>
                        <a:t> of the adopted political family</a:t>
                      </a:r>
                      <a:endParaRPr lang="en-US" sz="1400" b="1" noProof="0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US" sz="1400" b="1" noProof="0" dirty="0" smtClean="0"/>
                        <a:t>Power </a:t>
                      </a:r>
                      <a:r>
                        <a:rPr lang="hu-HU" sz="1400" b="1" noProof="0" dirty="0" smtClean="0"/>
                        <a:t>+</a:t>
                      </a:r>
                      <a:r>
                        <a:rPr lang="en-US" sz="1400" b="1" noProof="0" dirty="0" smtClean="0"/>
                        <a:t> ownership</a:t>
                      </a:r>
                      <a:r>
                        <a:rPr lang="hu-HU" sz="1400" b="1" noProof="0" dirty="0" smtClean="0"/>
                        <a:t>/</a:t>
                      </a:r>
                      <a:r>
                        <a:rPr lang="hu-HU" sz="1400" b="1" noProof="0" dirty="0" err="1" smtClean="0"/>
                        <a:t>revenues</a:t>
                      </a:r>
                      <a:endParaRPr lang="en-US" sz="1400" b="1" noProof="0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10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noProof="0" dirty="0" smtClean="0">
                          <a:solidFill>
                            <a:srgbClr val="FF0000"/>
                          </a:solidFill>
                        </a:rPr>
                        <a:t>Annexing</a:t>
                      </a:r>
                      <a:r>
                        <a:rPr lang="hu-HU" sz="1600" b="1" i="1" baseline="0" noProof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i="1" noProof="0" dirty="0" err="1" smtClean="0">
                          <a:solidFill>
                            <a:srgbClr val="FF0000"/>
                          </a:solidFill>
                        </a:rPr>
                        <a:t>mecha</a:t>
                      </a:r>
                      <a:r>
                        <a:rPr lang="hu-HU" sz="1600" b="1" i="1" noProof="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en-US" sz="1600" b="1" i="1" noProof="0" dirty="0" err="1" smtClean="0">
                          <a:solidFill>
                            <a:srgbClr val="FF0000"/>
                          </a:solidFill>
                        </a:rPr>
                        <a:t>nisms</a:t>
                      </a:r>
                      <a:endParaRPr lang="en-US" sz="1600" b="1" i="1" noProof="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noProof="0" dirty="0" err="1" smtClean="0">
                          <a:solidFill>
                            <a:schemeClr val="tx1"/>
                          </a:solidFill>
                        </a:rPr>
                        <a:t>Collusion</a:t>
                      </a:r>
                      <a:r>
                        <a:rPr lang="hu-HU" sz="1400" b="1" i="0" noProof="0" dirty="0" smtClean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hu-HU" sz="1400" b="1" i="0" noProof="0" dirty="0" err="1" smtClean="0">
                          <a:solidFill>
                            <a:schemeClr val="tx1"/>
                          </a:solidFill>
                        </a:rPr>
                        <a:t>legal</a:t>
                      </a:r>
                      <a:r>
                        <a:rPr lang="hu-HU" sz="1400" b="1" i="0" noProof="0" dirty="0" smtClean="0">
                          <a:solidFill>
                            <a:schemeClr val="tx1"/>
                          </a:solidFill>
                        </a:rPr>
                        <a:t> and</a:t>
                      </a:r>
                      <a:r>
                        <a:rPr lang="hu-HU" sz="1400" b="1" i="0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u-HU" sz="1400" b="1" i="0" baseline="0" noProof="0" dirty="0" err="1" smtClean="0">
                          <a:solidFill>
                            <a:schemeClr val="tx1"/>
                          </a:solidFill>
                        </a:rPr>
                        <a:t>illegal</a:t>
                      </a:r>
                      <a:r>
                        <a:rPr lang="hu-HU" sz="1400" b="1" i="0" baseline="0" noProof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u-HU" sz="1400" b="1" i="0" baseline="0" noProof="0" dirty="0" err="1" smtClean="0">
                          <a:solidFill>
                            <a:schemeClr val="tx1"/>
                          </a:solidFill>
                        </a:rPr>
                        <a:t>elements</a:t>
                      </a:r>
                      <a:endParaRPr lang="en-US" sz="1800" b="1" i="0" noProof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hu-H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Political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patronalization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Poligarch</a:t>
                      </a:r>
                      <a:r>
                        <a:rPr lang="hu-H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dirty="0" smtClean="0">
                          <a:sym typeface="Wingdings" pitchFamily="2" charset="2"/>
                        </a:rPr>
                        <a:t> </a:t>
                      </a:r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patronal</a:t>
                      </a:r>
                      <a:r>
                        <a:rPr lang="hu-H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servant</a:t>
                      </a:r>
                      <a:endParaRPr lang="hu-HU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Servitude</a:t>
                      </a:r>
                      <a:r>
                        <a:rPr lang="hu-H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derived</a:t>
                      </a:r>
                      <a:r>
                        <a:rPr lang="hu-H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</a:t>
                      </a:r>
                      <a:r>
                        <a:rPr lang="hu-HU" sz="1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paid</a:t>
                      </a:r>
                      <a:r>
                        <a:rPr lang="hu-H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endParaRPr lang="hu-HU" sz="14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hu-HU" sz="1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</a:t>
                      </a:r>
                      <a:r>
                        <a:rPr lang="hu-H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nconditional</a:t>
                      </a:r>
                      <a:r>
                        <a:rPr lang="hu-H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administr</a:t>
                      </a:r>
                      <a:r>
                        <a:rPr lang="hu-H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hu-HU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hu-H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loyality</a:t>
                      </a:r>
                      <a:r>
                        <a:rPr lang="hu-HU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</a:t>
                      </a:r>
                      <a:r>
                        <a:rPr lang="hu-HU" sz="1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position</a:t>
                      </a:r>
                      <a:endParaRPr lang="hu-HU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537">
                <a:tc vMerge="1">
                  <a:txBody>
                    <a:bodyPr/>
                    <a:lstStyle/>
                    <a:p>
                      <a:pPr lvl="0" algn="l"/>
                      <a:endParaRPr lang="hu-HU" sz="18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hu-H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Economic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patronalization</a:t>
                      </a:r>
                      <a:endParaRPr lang="hu-HU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Poligarch</a:t>
                      </a:r>
                      <a:r>
                        <a:rPr lang="hu-H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oligarch</a:t>
                      </a:r>
                      <a:r>
                        <a:rPr lang="hu-H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 </a:t>
                      </a:r>
                    </a:p>
                    <a:p>
                      <a:pPr marL="0" lvl="0" algn="l" defTabSz="914400" rtl="0" eaLnBrk="1" latinLnBrk="0" hangingPunct="1"/>
                      <a:r>
                        <a:rPr lang="hu-H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</a:t>
                      </a:r>
                      <a:r>
                        <a:rPr lang="hu-HU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strohmann</a:t>
                      </a:r>
                      <a:endParaRPr lang="hu-HU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hu-HU" sz="1400" b="1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Wealth</a:t>
                      </a:r>
                      <a:r>
                        <a:rPr lang="hu-HU" sz="14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dirty="0" smtClean="0">
                          <a:sym typeface="Wingdings" pitchFamily="2" charset="2"/>
                        </a:rPr>
                        <a:t></a:t>
                      </a:r>
                      <a:r>
                        <a:rPr lang="hu-HU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discretional</a:t>
                      </a:r>
                      <a:r>
                        <a:rPr lang="hu-HU" sz="1400" b="1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</a:t>
                      </a:r>
                      <a:r>
                        <a:rPr lang="hu-HU" sz="14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lvl="0" algn="l" defTabSz="914400" rtl="0" eaLnBrk="1" latinLnBrk="0" hangingPunct="1"/>
                      <a:r>
                        <a:rPr lang="hu-HU" sz="14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</a:t>
                      </a:r>
                      <a:r>
                        <a:rPr lang="hu-HU" sz="1400" b="1" kern="1200" baseline="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hu-HU" sz="14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b="1" kern="1200" baseline="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resources</a:t>
                      </a:r>
                      <a:r>
                        <a:rPr lang="hu-HU" sz="14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</a:p>
                    <a:p>
                      <a:pPr marL="0" lvl="0" algn="l" defTabSz="914400" rtl="0" eaLnBrk="1" latinLnBrk="0" hangingPunct="1"/>
                      <a:r>
                        <a:rPr lang="hu-HU" sz="1400" b="1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</a:t>
                      </a:r>
                      <a:r>
                        <a:rPr lang="hu-HU" sz="1400" b="1" kern="1200" baseline="0" noProof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markets</a:t>
                      </a:r>
                      <a:endParaRPr lang="en-US" sz="14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6946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504056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en-US" sz="3100" b="1" dirty="0"/>
              <a:t>Features of “property rights” </a:t>
            </a:r>
            <a:r>
              <a:rPr lang="hu-HU" sz="3100" b="1" dirty="0"/>
              <a:t/>
            </a:r>
            <a:br>
              <a:rPr lang="hu-HU" sz="3100" b="1" dirty="0"/>
            </a:br>
            <a:r>
              <a:rPr lang="en-US" sz="3100" b="1" dirty="0"/>
              <a:t>in three ideal-type political regimes</a:t>
            </a:r>
            <a:r>
              <a:rPr lang="hu-HU" sz="2400" b="1" dirty="0">
                <a:ea typeface="Calibri"/>
                <a:cs typeface="Times New Roman"/>
              </a:rPr>
              <a:t/>
            </a:r>
            <a:br>
              <a:rPr lang="hu-HU" sz="2400" b="1" dirty="0">
                <a:ea typeface="Calibri"/>
                <a:cs typeface="Times New Roman"/>
              </a:rPr>
            </a:br>
            <a:endParaRPr lang="hu-HU" sz="2400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/>
        </p:nvGraphicFramePr>
        <p:xfrm>
          <a:off x="107504" y="843558"/>
          <a:ext cx="8928992" cy="3955924"/>
        </p:xfrm>
        <a:graphic>
          <a:graphicData uri="http://schemas.openxmlformats.org/drawingml/2006/table">
            <a:tbl>
              <a:tblPr/>
              <a:tblGrid>
                <a:gridCol w="2160241"/>
                <a:gridCol w="3853446"/>
                <a:gridCol w="2915305"/>
              </a:tblGrid>
              <a:tr h="4392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Liberal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democracy</a:t>
                      </a:r>
                      <a:endParaRPr lang="hu-H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Post-communist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autocracy</a:t>
                      </a:r>
                      <a:endParaRPr lang="hu-H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Communist</a:t>
                      </a:r>
                      <a:r>
                        <a:rPr lang="hu-HU" sz="20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2000" b="1" dirty="0" err="1" smtClean="0">
                          <a:latin typeface="Calibri"/>
                          <a:ea typeface="Calibri"/>
                          <a:cs typeface="Times New Roman"/>
                        </a:rPr>
                        <a:t>regime</a:t>
                      </a:r>
                      <a:endParaRPr lang="hu-H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+mn-lt"/>
                          <a:ea typeface="Calibri"/>
                          <a:cs typeface="Times New Roman"/>
                        </a:rPr>
                        <a:t>private property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power&amp;ownership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власть&amp;собственность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state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600" b="1" dirty="0">
                          <a:latin typeface="+mn-lt"/>
                          <a:ea typeface="Calibri"/>
                          <a:cs typeface="Times New Roman"/>
                        </a:rPr>
                        <a:t>property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8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+mn-lt"/>
                          <a:ea typeface="Calibri"/>
                          <a:cs typeface="Times New Roman"/>
                        </a:rPr>
                        <a:t>competitive market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+mn-lt"/>
                          <a:ea typeface="Calibri"/>
                          <a:cs typeface="Times New Roman"/>
                        </a:rPr>
                        <a:t>relational market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administrative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 market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en-GB" sz="1600" b="1" dirty="0">
                          <a:latin typeface="+mn-lt"/>
                          <a:ea typeface="Calibri"/>
                          <a:cs typeface="Times New Roman"/>
                        </a:rPr>
                        <a:t>market economy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+mn-lt"/>
                          <a:ea typeface="Calibri"/>
                          <a:cs typeface="Times New Roman"/>
                        </a:rPr>
                        <a:t>relational economy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command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economy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39825" algn="l"/>
                        </a:tabLs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competitive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market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err="1" smtClean="0">
                          <a:solidFill>
                            <a:schemeClr val="tx1"/>
                          </a:solidFill>
                        </a:rPr>
                        <a:t>relational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u-HU" sz="1600" b="1" dirty="0" err="1" smtClean="0">
                          <a:solidFill>
                            <a:schemeClr val="tx1"/>
                          </a:solidFill>
                        </a:rPr>
                        <a:t>market</a:t>
                      </a:r>
                      <a:r>
                        <a:rPr lang="hu-HU" sz="1600" b="1" baseline="0" dirty="0" err="1" smtClean="0">
                          <a:solidFill>
                            <a:schemeClr val="tx1"/>
                          </a:solidFill>
                        </a:rPr>
                        <a:t>-redistribution</a:t>
                      </a:r>
                      <a:endParaRPr lang="hu-H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bureaucratic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resource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redistribution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GB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rading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taxing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taking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taxation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rents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tribute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plunder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) and 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rent-seeking 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administrative, budgetary, natural resources)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centralised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allocation</a:t>
                      </a:r>
                      <a:r>
                        <a:rPr lang="hu-HU" sz="16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: (re)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distributing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+mn-lt"/>
                          <a:ea typeface="Calibri"/>
                          <a:cs typeface="Times New Roman"/>
                        </a:rPr>
                        <a:t>privatization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ru-RU" sz="1600" b="1" dirty="0" smtClean="0">
                          <a:latin typeface="+mn-lt"/>
                          <a:ea typeface="Calibri"/>
                          <a:cs typeface="Times New Roman"/>
                        </a:rPr>
                        <a:t>рихватизация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hu-HU" sz="1600" b="1" baseline="0" dirty="0" smtClean="0">
                          <a:latin typeface="+mn-lt"/>
                          <a:ea typeface="Calibri"/>
                          <a:cs typeface="Times New Roman"/>
                        </a:rPr>
                        <a:t> „</a:t>
                      </a:r>
                      <a:r>
                        <a:rPr lang="en-GB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grabitization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”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n.a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.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6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+mn-lt"/>
                          <a:ea typeface="Calibri"/>
                          <a:cs typeface="Times New Roman"/>
                        </a:rPr>
                        <a:t>nationalization</a:t>
                      </a:r>
                      <a:endParaRPr lang="hu-HU" sz="16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deprivatization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renationalization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patrimonialization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GB" sz="1600" b="1" dirty="0" err="1" smtClean="0">
                          <a:latin typeface="+mn-lt"/>
                          <a:ea typeface="Calibri"/>
                          <a:cs typeface="Times New Roman"/>
                        </a:rPr>
                        <a:t>ationalization</a:t>
                      </a:r>
                      <a:r>
                        <a:rPr lang="hu-HU" sz="16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latin typeface="+mn-lt"/>
                          <a:ea typeface="Calibri"/>
                          <a:cs typeface="Times New Roman"/>
                        </a:rPr>
                        <a:t>collectivization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+mn-lt"/>
                          <a:ea typeface="Calibri"/>
                          <a:cs typeface="Times New Roman"/>
                        </a:rPr>
                        <a:t>hostile takeover</a:t>
                      </a:r>
                      <a:endParaRPr lang="hu-HU" sz="16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reiderstvo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 (centrally </a:t>
                      </a: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led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corporate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600" b="1" dirty="0" err="1">
                          <a:latin typeface="+mn-lt"/>
                          <a:ea typeface="Calibri"/>
                          <a:cs typeface="Times New Roman"/>
                        </a:rPr>
                        <a:t>raiding</a:t>
                      </a:r>
                      <a:r>
                        <a:rPr lang="hu-HU" sz="1600" b="1" dirty="0">
                          <a:latin typeface="+mn-lt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+mn-lt"/>
                          <a:ea typeface="Calibri"/>
                          <a:cs typeface="Times New Roman"/>
                        </a:rPr>
                        <a:t>expropriation</a:t>
                      </a:r>
                      <a:endParaRPr lang="hu-HU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7"/>
            <a:ext cx="8229600" cy="360041"/>
          </a:xfrm>
        </p:spPr>
        <p:txBody>
          <a:bodyPr>
            <a:noAutofit/>
          </a:bodyPr>
          <a:lstStyle/>
          <a:p>
            <a:r>
              <a:rPr lang="hu-HU" sz="2400" b="1" dirty="0" err="1" smtClean="0"/>
              <a:t>Ownership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rights</a:t>
            </a:r>
            <a:r>
              <a:rPr lang="hu-HU" sz="2400" b="1" dirty="0" smtClean="0"/>
              <a:t> – </a:t>
            </a:r>
            <a:r>
              <a:rPr lang="hu-HU" sz="2400" b="1" dirty="0" err="1" smtClean="0"/>
              <a:t>Expropriation</a:t>
            </a:r>
            <a:r>
              <a:rPr lang="hu-HU" sz="2400" b="1" dirty="0" smtClean="0"/>
              <a:t> of </a:t>
            </a:r>
            <a:r>
              <a:rPr lang="hu-HU" sz="2400" b="1" dirty="0" err="1" smtClean="0"/>
              <a:t>endogenous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rights</a:t>
            </a:r>
            <a:endParaRPr lang="hu-HU" sz="24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688117"/>
          <a:ext cx="8229600" cy="43213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6488"/>
                <a:gridCol w="906266"/>
                <a:gridCol w="1902046"/>
                <a:gridCol w="822960"/>
                <a:gridCol w="822960"/>
                <a:gridCol w="822960"/>
                <a:gridCol w="915496"/>
                <a:gridCol w="730424"/>
              </a:tblGrid>
              <a:tr h="376199">
                <a:tc rowSpan="3"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b="1" dirty="0" err="1" smtClean="0"/>
                        <a:t>Result</a:t>
                      </a:r>
                      <a:r>
                        <a:rPr lang="hu-HU" sz="2400" b="1" dirty="0" smtClean="0"/>
                        <a:t> of </a:t>
                      </a:r>
                      <a:r>
                        <a:rPr lang="hu-HU" sz="2400" b="1" dirty="0" err="1" smtClean="0"/>
                        <a:t>patronalization</a:t>
                      </a:r>
                      <a:r>
                        <a:rPr lang="hu-HU" sz="2400" b="1" dirty="0" smtClean="0"/>
                        <a:t> /</a:t>
                      </a:r>
                      <a:r>
                        <a:rPr lang="hu-HU" sz="2400" b="1" dirty="0" err="1" smtClean="0"/>
                        <a:t>expropriation</a:t>
                      </a:r>
                      <a:endParaRPr lang="hu-HU" sz="2400" b="1" dirty="0" smtClean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u-H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hu-HU" sz="1600" b="1" dirty="0" smtClean="0"/>
                        <a:t>Market</a:t>
                      </a:r>
                      <a:r>
                        <a:rPr lang="hu-HU" sz="1600" b="1" baseline="0" dirty="0" smtClean="0"/>
                        <a:t> </a:t>
                      </a:r>
                      <a:r>
                        <a:rPr lang="hu-HU" sz="1600" b="1" baseline="0" dirty="0" err="1" smtClean="0"/>
                        <a:t>economy</a:t>
                      </a:r>
                      <a:endParaRPr lang="hu-H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u-HU" sz="1600" b="1" dirty="0" err="1" smtClean="0"/>
                        <a:t>Relational</a:t>
                      </a:r>
                      <a:r>
                        <a:rPr lang="hu-HU" sz="1600" b="1" dirty="0" smtClean="0"/>
                        <a:t> </a:t>
                      </a:r>
                      <a:r>
                        <a:rPr lang="hu-HU" sz="1600" b="1" dirty="0" err="1" smtClean="0"/>
                        <a:t>economy</a:t>
                      </a:r>
                      <a:endParaRPr lang="hu-HU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76199">
                <a:tc gridSpan="3"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400" dirty="0" smtClean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hu-HU" sz="1400" b="1" dirty="0" smtClean="0"/>
                        <a:t>De jure = de facto</a:t>
                      </a:r>
                    </a:p>
                    <a:p>
                      <a:r>
                        <a:rPr lang="hu-HU" sz="1400" b="1" i="1" dirty="0" err="1" smtClean="0"/>
                        <a:t>Matching</a:t>
                      </a:r>
                      <a:endParaRPr lang="hu-HU" sz="1400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u-HU" sz="1400" b="1" dirty="0" smtClean="0"/>
                        <a:t>De jure =/=</a:t>
                      </a:r>
                      <a:r>
                        <a:rPr lang="hu-HU" sz="1400" b="1" baseline="0" dirty="0" smtClean="0"/>
                        <a:t> de facto </a:t>
                      </a:r>
                    </a:p>
                    <a:p>
                      <a:r>
                        <a:rPr lang="hu-HU" sz="1400" b="1" i="1" baseline="0" dirty="0" err="1" smtClean="0"/>
                        <a:t>Collusion</a:t>
                      </a:r>
                      <a:r>
                        <a:rPr lang="hu-HU" sz="1200" b="1" i="1" baseline="0" dirty="0" smtClean="0"/>
                        <a:t> </a:t>
                      </a:r>
                      <a:r>
                        <a:rPr lang="hu-HU" sz="1200" b="1" baseline="0" dirty="0" smtClean="0"/>
                        <a:t>(offshore, </a:t>
                      </a:r>
                      <a:r>
                        <a:rPr lang="hu-HU" sz="1200" b="1" baseline="0" dirty="0" err="1" smtClean="0"/>
                        <a:t>strohmann</a:t>
                      </a:r>
                      <a:r>
                        <a:rPr lang="hu-HU" sz="1200" b="1" baseline="0" dirty="0" smtClean="0"/>
                        <a:t>)</a:t>
                      </a:r>
                      <a:endParaRPr lang="hu-HU" sz="1200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376199">
                <a:tc gridSpan="3"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400" dirty="0" smtClean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1" dirty="0" err="1" smtClean="0"/>
                        <a:t>Normative</a:t>
                      </a:r>
                      <a:r>
                        <a:rPr lang="hu-HU" sz="1200" b="1" dirty="0" smtClean="0"/>
                        <a:t> / </a:t>
                      </a:r>
                      <a:r>
                        <a:rPr lang="hu-HU" sz="1200" b="1" dirty="0" err="1" smtClean="0"/>
                        <a:t>persistent</a:t>
                      </a:r>
                      <a:r>
                        <a:rPr lang="hu-HU" sz="1200" b="1" dirty="0" smtClean="0"/>
                        <a:t> </a:t>
                      </a:r>
                      <a:r>
                        <a:rPr lang="hu-HU" sz="1200" b="1" dirty="0" err="1" smtClean="0"/>
                        <a:t>regulations</a:t>
                      </a:r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hu-HU" sz="1200" b="1" dirty="0" err="1" smtClean="0"/>
                        <a:t>Discretional</a:t>
                      </a:r>
                      <a:r>
                        <a:rPr lang="hu-HU" sz="1200" b="1" dirty="0" smtClean="0"/>
                        <a:t> / ad hoc </a:t>
                      </a:r>
                      <a:r>
                        <a:rPr lang="hu-HU" sz="1200" b="1" dirty="0" err="1" smtClean="0"/>
                        <a:t>regulations</a:t>
                      </a:r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63807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err="1" smtClean="0"/>
                        <a:t>Endogenous</a:t>
                      </a:r>
                      <a:r>
                        <a:rPr lang="hu-HU" sz="1800" b="1" dirty="0" smtClean="0"/>
                        <a:t> </a:t>
                      </a:r>
                      <a:r>
                        <a:rPr lang="hu-HU" sz="1800" b="1" dirty="0" err="1" smtClean="0"/>
                        <a:t>rights</a:t>
                      </a:r>
                      <a:endParaRPr lang="hu-HU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dirty="0" smtClean="0"/>
                        <a:t>The right</a:t>
                      </a:r>
                      <a:endParaRPr lang="hu-H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dirty="0" err="1" smtClean="0"/>
                        <a:t>Politician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dirty="0" err="1" smtClean="0"/>
                        <a:t>Entrepre-neur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dirty="0" err="1" smtClean="0">
                          <a:solidFill>
                            <a:srgbClr val="FF0000"/>
                          </a:solidFill>
                        </a:rPr>
                        <a:t>Poligarch</a:t>
                      </a:r>
                      <a:endParaRPr lang="hu-HU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dirty="0" smtClean="0">
                          <a:solidFill>
                            <a:srgbClr val="FF0000"/>
                          </a:solidFill>
                        </a:rPr>
                        <a:t>Front man,</a:t>
                      </a:r>
                    </a:p>
                    <a:p>
                      <a:r>
                        <a:rPr lang="hu-HU" sz="1200" b="1" dirty="0" err="1" smtClean="0">
                          <a:solidFill>
                            <a:srgbClr val="FF0000"/>
                          </a:solidFill>
                        </a:rPr>
                        <a:t>stooge</a:t>
                      </a:r>
                      <a:r>
                        <a:rPr lang="hu-HU" sz="12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hu-HU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dirty="0" err="1" smtClean="0">
                          <a:solidFill>
                            <a:srgbClr val="FF0000"/>
                          </a:solidFill>
                        </a:rPr>
                        <a:t>Oligarch</a:t>
                      </a:r>
                      <a:endParaRPr lang="hu-HU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6199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err="1" smtClean="0"/>
                        <a:t>Use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rights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1" dirty="0" smtClean="0"/>
                        <a:t>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hu-HU" sz="1000" b="1" dirty="0" smtClean="0"/>
                        <a:t>to enter a defined physical property </a:t>
                      </a:r>
                      <a:endParaRPr lang="hu-HU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-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</a:tr>
              <a:tr h="463807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1" dirty="0" err="1" smtClean="0"/>
                        <a:t>With-drawal</a:t>
                      </a:r>
                      <a:endParaRPr lang="hu-H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hu-HU" sz="1000" b="1" dirty="0" smtClean="0"/>
                        <a:t>to obtain the ‘products’ of a resource</a:t>
                      </a:r>
                      <a:endParaRPr lang="hu-HU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-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-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 -</a:t>
                      </a:r>
                      <a:endParaRPr lang="hu-HU" sz="1600" b="1" dirty="0"/>
                    </a:p>
                  </a:txBody>
                  <a:tcPr/>
                </a:tc>
              </a:tr>
              <a:tr h="548641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dirty="0" err="1" smtClean="0"/>
                        <a:t>Control</a:t>
                      </a:r>
                      <a:r>
                        <a:rPr lang="hu-HU" sz="1400" b="1" dirty="0" smtClean="0"/>
                        <a:t> </a:t>
                      </a:r>
                      <a:r>
                        <a:rPr lang="hu-HU" sz="1400" b="1" dirty="0" err="1" smtClean="0"/>
                        <a:t>rights</a:t>
                      </a:r>
                      <a:endParaRPr lang="hu-H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dirty="0" err="1" smtClean="0"/>
                        <a:t>Manage-ment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hu-HU" sz="1000" b="1" dirty="0" smtClean="0"/>
                        <a:t>to regulate internal use patterns and transform the resource by making improvements </a:t>
                      </a:r>
                      <a:endParaRPr lang="hu-HU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-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 -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r>
                        <a:rPr lang="hu-HU" sz="1600" b="0" dirty="0" smtClean="0"/>
                        <a:t> -</a:t>
                      </a:r>
                      <a:endParaRPr lang="hu-H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</a:tr>
              <a:tr h="510188">
                <a:tc vMerge="1">
                  <a:txBody>
                    <a:bodyPr/>
                    <a:lstStyle/>
                    <a:p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dirty="0" err="1" smtClean="0"/>
                        <a:t>Exclusion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hu-HU" sz="1000" b="1" dirty="0" smtClean="0"/>
                        <a:t>to determinate who will have an access right, and how that right may be transferred </a:t>
                      </a:r>
                      <a:endParaRPr lang="hu-HU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-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-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 -</a:t>
                      </a:r>
                      <a:endParaRPr lang="hu-HU" sz="1600" b="1" dirty="0"/>
                    </a:p>
                  </a:txBody>
                  <a:tcPr/>
                </a:tc>
              </a:tr>
              <a:tr h="491495">
                <a:tc vMerge="1">
                  <a:txBody>
                    <a:bodyPr/>
                    <a:lstStyle/>
                    <a:p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dirty="0" err="1" smtClean="0"/>
                        <a:t>Alienation</a:t>
                      </a:r>
                      <a:endParaRPr lang="hu-H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hu-HU" sz="1000" b="1" dirty="0" smtClean="0"/>
                        <a:t>to sell or lease the rights of management and exclusion</a:t>
                      </a:r>
                      <a:endParaRPr lang="hu-HU" altLang="hu-HU" sz="1000" b="1" dirty="0" smtClean="0"/>
                    </a:p>
                    <a:p>
                      <a:endParaRPr lang="hu-HU" sz="1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-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  <a:endParaRPr lang="hu-H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 smtClean="0"/>
                        <a:t>+ -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1159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699541"/>
          </a:xfrm>
        </p:spPr>
        <p:txBody>
          <a:bodyPr>
            <a:noAutofit/>
          </a:bodyPr>
          <a:lstStyle/>
          <a:p>
            <a:r>
              <a:rPr lang="hu-HU" sz="3100" b="1" dirty="0" err="1" smtClean="0"/>
              <a:t>Interpretative</a:t>
            </a:r>
            <a:r>
              <a:rPr lang="hu-HU" sz="3100" b="1" dirty="0" smtClean="0"/>
              <a:t> </a:t>
            </a:r>
            <a:r>
              <a:rPr lang="hu-HU" sz="3100" b="1" dirty="0"/>
              <a:t>F</a:t>
            </a:r>
            <a:r>
              <a:rPr lang="hu-HU" sz="3100" b="1" dirty="0" smtClean="0"/>
              <a:t>ramework of </a:t>
            </a:r>
            <a:r>
              <a:rPr lang="hu-HU" sz="3100" b="1" dirty="0" err="1" smtClean="0"/>
              <a:t>Post-Communist</a:t>
            </a:r>
            <a:r>
              <a:rPr lang="hu-HU" sz="3100" b="1" dirty="0" smtClean="0"/>
              <a:t> </a:t>
            </a:r>
            <a:r>
              <a:rPr lang="hu-HU" sz="3100" b="1" dirty="0" err="1" smtClean="0"/>
              <a:t>Regimes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1617067"/>
              </p:ext>
            </p:extLst>
          </p:nvPr>
        </p:nvGraphicFramePr>
        <p:xfrm>
          <a:off x="323528" y="699542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98565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The Place of Relational Market-Redistribution among </a:t>
            </a:r>
            <a:r>
              <a:rPr lang="hu-HU" sz="3200" b="1" dirty="0" err="1" smtClean="0"/>
              <a:t>Post-Communist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Regime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Types</a:t>
            </a:r>
            <a:endParaRPr lang="hu-HU" sz="3200" b="1" dirty="0"/>
          </a:p>
        </p:txBody>
      </p:sp>
      <p:graphicFrame>
        <p:nvGraphicFramePr>
          <p:cNvPr id="7" name="Tartalom helye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33752849"/>
              </p:ext>
            </p:extLst>
          </p:nvPr>
        </p:nvGraphicFramePr>
        <p:xfrm>
          <a:off x="3851920" y="504057"/>
          <a:ext cx="5832648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Tartalom helye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58273314"/>
              </p:ext>
            </p:extLst>
          </p:nvPr>
        </p:nvGraphicFramePr>
        <p:xfrm>
          <a:off x="-684584" y="504057"/>
          <a:ext cx="5832648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755576" y="978282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err="1"/>
              <a:t>Coordinating</a:t>
            </a:r>
            <a:r>
              <a:rPr lang="hu-HU" b="1" dirty="0"/>
              <a:t> </a:t>
            </a:r>
            <a:r>
              <a:rPr lang="hu-HU" b="1" dirty="0" err="1" smtClean="0"/>
              <a:t>mechanisms</a:t>
            </a:r>
            <a:endParaRPr lang="hu-HU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220072" y="97828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err="1" smtClean="0"/>
              <a:t>Normativity</a:t>
            </a:r>
            <a:r>
              <a:rPr lang="hu-HU" b="1" dirty="0" smtClean="0"/>
              <a:t> of </a:t>
            </a:r>
            <a:r>
              <a:rPr lang="hu-HU" b="1" dirty="0" err="1" smtClean="0"/>
              <a:t>state</a:t>
            </a:r>
            <a:r>
              <a:rPr lang="hu-HU" b="1" dirty="0" smtClean="0"/>
              <a:t> </a:t>
            </a:r>
            <a:r>
              <a:rPr lang="hu-HU" b="1" dirty="0" err="1" smtClean="0"/>
              <a:t>regulations</a:t>
            </a:r>
            <a:endParaRPr lang="hu-HU" b="1" dirty="0"/>
          </a:p>
        </p:txBody>
      </p:sp>
      <p:sp>
        <p:nvSpPr>
          <p:cNvPr id="27" name="Szabadkézi sokszög 26"/>
          <p:cNvSpPr/>
          <p:nvPr/>
        </p:nvSpPr>
        <p:spPr>
          <a:xfrm>
            <a:off x="1403648" y="1995687"/>
            <a:ext cx="1224136" cy="792087"/>
          </a:xfrm>
          <a:custGeom>
            <a:avLst/>
            <a:gdLst>
              <a:gd name="connsiteX0" fmla="*/ 0 w 662940"/>
              <a:gd name="connsiteY0" fmla="*/ 1028700 h 1028700"/>
              <a:gd name="connsiteX1" fmla="*/ 445770 w 662940"/>
              <a:gd name="connsiteY1" fmla="*/ 514350 h 1028700"/>
              <a:gd name="connsiteX2" fmla="*/ 662940 w 66294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abadkézi sokszög 31"/>
          <p:cNvSpPr/>
          <p:nvPr/>
        </p:nvSpPr>
        <p:spPr>
          <a:xfrm flipH="1">
            <a:off x="2627784" y="1995687"/>
            <a:ext cx="302900" cy="884684"/>
          </a:xfrm>
          <a:custGeom>
            <a:avLst/>
            <a:gdLst>
              <a:gd name="connsiteX0" fmla="*/ 0 w 662940"/>
              <a:gd name="connsiteY0" fmla="*/ 1028700 h 1028700"/>
              <a:gd name="connsiteX1" fmla="*/ 445770 w 662940"/>
              <a:gd name="connsiteY1" fmla="*/ 514350 h 1028700"/>
              <a:gd name="connsiteX2" fmla="*/ 662940 w 662940"/>
              <a:gd name="connsiteY2" fmla="*/ 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2940" h="1028700">
                <a:moveTo>
                  <a:pt x="0" y="1028700"/>
                </a:moveTo>
                <a:cubicBezTo>
                  <a:pt x="167640" y="857250"/>
                  <a:pt x="335280" y="685800"/>
                  <a:pt x="445770" y="514350"/>
                </a:cubicBezTo>
                <a:cubicBezTo>
                  <a:pt x="556260" y="342900"/>
                  <a:pt x="643890" y="93345"/>
                  <a:pt x="662940" y="0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Szabadkézi sokszög 28"/>
          <p:cNvSpPr/>
          <p:nvPr/>
        </p:nvSpPr>
        <p:spPr>
          <a:xfrm>
            <a:off x="5940152" y="2715766"/>
            <a:ext cx="1584176" cy="144016"/>
          </a:xfrm>
          <a:custGeom>
            <a:avLst/>
            <a:gdLst>
              <a:gd name="connsiteX0" fmla="*/ 0 w 1839817"/>
              <a:gd name="connsiteY0" fmla="*/ 0 h 605928"/>
              <a:gd name="connsiteX1" fmla="*/ 1035586 w 1839817"/>
              <a:gd name="connsiteY1" fmla="*/ 198304 h 605928"/>
              <a:gd name="connsiteX2" fmla="*/ 1839817 w 1839817"/>
              <a:gd name="connsiteY2" fmla="*/ 605928 h 605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39817" h="605928">
                <a:moveTo>
                  <a:pt x="0" y="0"/>
                </a:moveTo>
                <a:cubicBezTo>
                  <a:pt x="364475" y="48658"/>
                  <a:pt x="728950" y="97316"/>
                  <a:pt x="1035586" y="198304"/>
                </a:cubicBezTo>
                <a:cubicBezTo>
                  <a:pt x="1342222" y="299292"/>
                  <a:pt x="1839817" y="605928"/>
                  <a:pt x="1839817" y="605928"/>
                </a:cubicBezTo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Szövegdoboz 29"/>
          <p:cNvSpPr txBox="1"/>
          <p:nvPr/>
        </p:nvSpPr>
        <p:spPr>
          <a:xfrm>
            <a:off x="1043608" y="2067694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smtClean="0"/>
              <a:t>Price </a:t>
            </a:r>
            <a:r>
              <a:rPr lang="hu-HU" sz="1200" b="1" dirty="0" err="1" smtClean="0"/>
              <a:t>mechanism</a:t>
            </a:r>
            <a:endParaRPr lang="hu-HU" sz="1200" b="1" dirty="0"/>
          </a:p>
        </p:txBody>
      </p:sp>
      <p:sp>
        <p:nvSpPr>
          <p:cNvPr id="36" name="Szövegdoboz 35"/>
          <p:cNvSpPr txBox="1"/>
          <p:nvPr/>
        </p:nvSpPr>
        <p:spPr>
          <a:xfrm>
            <a:off x="2699792" y="1995686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err="1" smtClean="0"/>
              <a:t>Bureaucratic</a:t>
            </a:r>
            <a:r>
              <a:rPr lang="hu-HU" sz="1200" b="1" dirty="0" smtClean="0"/>
              <a:t> </a:t>
            </a:r>
            <a:r>
              <a:rPr lang="hu-HU" sz="1200" b="1" dirty="0" err="1" smtClean="0"/>
              <a:t>resource</a:t>
            </a:r>
            <a:r>
              <a:rPr lang="hu-HU" sz="1200" b="1" dirty="0" smtClean="0"/>
              <a:t> </a:t>
            </a:r>
            <a:r>
              <a:rPr lang="hu-HU" sz="1200" b="1" dirty="0" err="1" smtClean="0"/>
              <a:t>redistribution</a:t>
            </a:r>
            <a:endParaRPr lang="hu-HU" sz="1200" b="1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1547664" y="2787774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err="1" smtClean="0"/>
              <a:t>Relational</a:t>
            </a:r>
            <a:r>
              <a:rPr lang="hu-HU" sz="1200" b="1" dirty="0" smtClean="0"/>
              <a:t> market</a:t>
            </a:r>
            <a:r>
              <a:rPr lang="en-US" sz="1200" b="1" dirty="0" smtClean="0"/>
              <a:t>-</a:t>
            </a:r>
            <a:r>
              <a:rPr lang="hu-HU" sz="1200" b="1" dirty="0" err="1" smtClean="0"/>
              <a:t>redistribution</a:t>
            </a:r>
            <a:endParaRPr lang="hu-HU" sz="1200" b="1" dirty="0"/>
          </a:p>
        </p:txBody>
      </p:sp>
      <p:sp>
        <p:nvSpPr>
          <p:cNvPr id="38" name="Szövegdoboz 37"/>
          <p:cNvSpPr txBox="1"/>
          <p:nvPr/>
        </p:nvSpPr>
        <p:spPr>
          <a:xfrm>
            <a:off x="6732240" y="2150736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err="1" smtClean="0"/>
              <a:t>Normative</a:t>
            </a:r>
            <a:endParaRPr lang="hu-HU" sz="1200" b="1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6156176" y="2859783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200" b="1" dirty="0" err="1" smtClean="0"/>
              <a:t>Discretional</a:t>
            </a:r>
            <a:endParaRPr lang="hu-HU" sz="1200" b="1" dirty="0"/>
          </a:p>
        </p:txBody>
      </p:sp>
    </p:spTree>
    <p:extLst>
      <p:ext uri="{BB962C8B-B14F-4D97-AF65-F5344CB8AC3E}">
        <p14:creationId xmlns="" xmlns:p14="http://schemas.microsoft.com/office/powerpoint/2010/main" val="227155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 smtClean="0"/>
              <a:t>Regimes</a:t>
            </a:r>
            <a:r>
              <a:rPr lang="hu-HU" sz="3200" b="1" dirty="0" smtClean="0"/>
              <a:t>: </a:t>
            </a:r>
            <a:br>
              <a:rPr lang="hu-HU" sz="3200" b="1" dirty="0" smtClean="0"/>
            </a:br>
            <a:r>
              <a:rPr lang="hu-HU" sz="3200" b="1" dirty="0" smtClean="0"/>
              <a:t>1. Hungary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86417887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483768" y="1645508"/>
            <a:ext cx="360040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 flipV="1">
            <a:off x="3203848" y="2715766"/>
            <a:ext cx="822950" cy="8477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2555778" y="1645509"/>
            <a:ext cx="1471021" cy="11550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779912" y="1675588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1990-1998</a:t>
            </a:r>
            <a:endParaRPr lang="hu-HU" sz="1050" b="1" dirty="0"/>
          </a:p>
        </p:txBody>
      </p:sp>
      <p:cxnSp>
        <p:nvCxnSpPr>
          <p:cNvPr id="49" name="Egyenes összekötő nyíllal 48"/>
          <p:cNvCxnSpPr/>
          <p:nvPr/>
        </p:nvCxnSpPr>
        <p:spPr>
          <a:xfrm>
            <a:off x="3275856" y="2715766"/>
            <a:ext cx="1008112" cy="1512167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zövegdoboz 50"/>
          <p:cNvSpPr txBox="1"/>
          <p:nvPr/>
        </p:nvSpPr>
        <p:spPr>
          <a:xfrm rot="2201740">
            <a:off x="3090228" y="2043231"/>
            <a:ext cx="8301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1998-2002</a:t>
            </a:r>
          </a:p>
        </p:txBody>
      </p:sp>
      <p:sp>
        <p:nvSpPr>
          <p:cNvPr id="52" name="Szövegdoboz 51"/>
          <p:cNvSpPr txBox="1"/>
          <p:nvPr/>
        </p:nvSpPr>
        <p:spPr>
          <a:xfrm rot="317266">
            <a:off x="3317778" y="2725673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2002-2010</a:t>
            </a:r>
          </a:p>
        </p:txBody>
      </p:sp>
      <p:sp>
        <p:nvSpPr>
          <p:cNvPr id="66" name="Szövegdoboz 65"/>
          <p:cNvSpPr txBox="1"/>
          <p:nvPr/>
        </p:nvSpPr>
        <p:spPr>
          <a:xfrm rot="3244435">
            <a:off x="3766150" y="3495374"/>
            <a:ext cx="5361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2010-</a:t>
            </a:r>
          </a:p>
        </p:txBody>
      </p:sp>
    </p:spTree>
    <p:extLst>
      <p:ext uri="{BB962C8B-B14F-4D97-AF65-F5344CB8AC3E}">
        <p14:creationId xmlns="" xmlns:p14="http://schemas.microsoft.com/office/powerpoint/2010/main" val="46848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 smtClean="0"/>
              <a:t>2. </a:t>
            </a:r>
            <a:r>
              <a:rPr lang="hu-HU" sz="3200" b="1" dirty="0" err="1" smtClean="0"/>
              <a:t>Poland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47127031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2771800" y="1741770"/>
            <a:ext cx="331236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3903354" y="152574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1990-2015</a:t>
            </a:r>
            <a:endParaRPr lang="hu-HU" sz="1050" b="1" dirty="0"/>
          </a:p>
        </p:txBody>
      </p:sp>
      <p:sp>
        <p:nvSpPr>
          <p:cNvPr id="51" name="Szövegdoboz 50"/>
          <p:cNvSpPr txBox="1"/>
          <p:nvPr/>
        </p:nvSpPr>
        <p:spPr>
          <a:xfrm>
            <a:off x="2915816" y="1810057"/>
            <a:ext cx="7516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2015-</a:t>
            </a:r>
          </a:p>
        </p:txBody>
      </p:sp>
      <p:cxnSp>
        <p:nvCxnSpPr>
          <p:cNvPr id="14" name="Egyenes összekötő nyíllal 13"/>
          <p:cNvCxnSpPr/>
          <p:nvPr/>
        </p:nvCxnSpPr>
        <p:spPr>
          <a:xfrm>
            <a:off x="2843808" y="1851670"/>
            <a:ext cx="720080" cy="0"/>
          </a:xfrm>
          <a:prstGeom prst="straightConnector1">
            <a:avLst/>
          </a:prstGeom>
          <a:ln w="28575">
            <a:solidFill>
              <a:srgbClr val="00B05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3406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 smtClean="0"/>
              <a:t>3. </a:t>
            </a:r>
            <a:r>
              <a:rPr lang="hu-HU" sz="3200" b="1" dirty="0" err="1" smtClean="0"/>
              <a:t>Romania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32882380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3491880" y="1645508"/>
            <a:ext cx="2651825" cy="14302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19941503">
            <a:off x="4516076" y="1949684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1990-2002</a:t>
            </a:r>
            <a:endParaRPr lang="hu-HU" sz="1050" b="1" dirty="0"/>
          </a:p>
        </p:txBody>
      </p:sp>
      <p:sp>
        <p:nvSpPr>
          <p:cNvPr id="51" name="Szövegdoboz 50"/>
          <p:cNvSpPr txBox="1"/>
          <p:nvPr/>
        </p:nvSpPr>
        <p:spPr>
          <a:xfrm rot="3022291">
            <a:off x="3144898" y="2787050"/>
            <a:ext cx="8654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2002 -  </a:t>
            </a:r>
          </a:p>
        </p:txBody>
      </p:sp>
      <p:cxnSp>
        <p:nvCxnSpPr>
          <p:cNvPr id="23" name="Egyenes összekötő nyíllal 22"/>
          <p:cNvCxnSpPr/>
          <p:nvPr/>
        </p:nvCxnSpPr>
        <p:spPr>
          <a:xfrm flipH="1" flipV="1">
            <a:off x="3203848" y="2643758"/>
            <a:ext cx="288032" cy="36004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5811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en-US" sz="3200" b="1" dirty="0" smtClean="0"/>
              <a:t>4</a:t>
            </a:r>
            <a:r>
              <a:rPr lang="hu-HU" sz="3200" b="1" dirty="0" smtClean="0"/>
              <a:t>. </a:t>
            </a:r>
            <a:r>
              <a:rPr lang="hu-HU" sz="3200" b="1" dirty="0" err="1" smtClean="0"/>
              <a:t>Ukraine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67887246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5076056" y="1645509"/>
            <a:ext cx="1067648" cy="49419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20109582">
            <a:off x="5193750" y="1623947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1990-1994</a:t>
            </a:r>
            <a:endParaRPr lang="hu-HU" sz="1050" b="1" dirty="0"/>
          </a:p>
        </p:txBody>
      </p:sp>
      <p:cxnSp>
        <p:nvCxnSpPr>
          <p:cNvPr id="49" name="Egyenes összekötő nyíllal 48"/>
          <p:cNvCxnSpPr/>
          <p:nvPr/>
        </p:nvCxnSpPr>
        <p:spPr>
          <a:xfrm flipH="1">
            <a:off x="4465106" y="2139702"/>
            <a:ext cx="694490" cy="140616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/>
          <p:cNvCxnSpPr/>
          <p:nvPr/>
        </p:nvCxnSpPr>
        <p:spPr>
          <a:xfrm flipH="1" flipV="1">
            <a:off x="3707904" y="2645345"/>
            <a:ext cx="789298" cy="8646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/>
          <p:nvPr/>
        </p:nvCxnSpPr>
        <p:spPr>
          <a:xfrm>
            <a:off x="3607056" y="2762790"/>
            <a:ext cx="820928" cy="84058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 rot="18000000">
            <a:off x="4288655" y="2579995"/>
            <a:ext cx="99711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1994-2004</a:t>
            </a:r>
            <a:endParaRPr lang="hu-HU" sz="1050" b="1" dirty="0"/>
          </a:p>
        </p:txBody>
      </p:sp>
      <p:sp>
        <p:nvSpPr>
          <p:cNvPr id="14" name="Szövegdoboz 13"/>
          <p:cNvSpPr txBox="1"/>
          <p:nvPr/>
        </p:nvSpPr>
        <p:spPr>
          <a:xfrm rot="2888853">
            <a:off x="3831733" y="2927137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2004-2009</a:t>
            </a:r>
            <a:endParaRPr lang="hu-HU" sz="1050" b="1" dirty="0"/>
          </a:p>
        </p:txBody>
      </p:sp>
      <p:sp>
        <p:nvSpPr>
          <p:cNvPr id="27" name="Szövegdoboz 26"/>
          <p:cNvSpPr txBox="1"/>
          <p:nvPr/>
        </p:nvSpPr>
        <p:spPr>
          <a:xfrm rot="2888853">
            <a:off x="3668554" y="2999145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2009-2014</a:t>
            </a:r>
            <a:endParaRPr lang="hu-HU" sz="1050" b="1" dirty="0"/>
          </a:p>
        </p:txBody>
      </p:sp>
      <p:cxnSp>
        <p:nvCxnSpPr>
          <p:cNvPr id="28" name="Egyenes összekötő nyíllal 27"/>
          <p:cNvCxnSpPr/>
          <p:nvPr/>
        </p:nvCxnSpPr>
        <p:spPr>
          <a:xfrm flipH="1" flipV="1">
            <a:off x="3491880" y="2859190"/>
            <a:ext cx="789298" cy="8646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zövegdoboz 28"/>
          <p:cNvSpPr txBox="1"/>
          <p:nvPr/>
        </p:nvSpPr>
        <p:spPr>
          <a:xfrm rot="2888853">
            <a:off x="3615709" y="3186583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2014-2015</a:t>
            </a:r>
            <a:endParaRPr lang="hu-HU" sz="1050" b="1" dirty="0"/>
          </a:p>
        </p:txBody>
      </p:sp>
      <p:cxnSp>
        <p:nvCxnSpPr>
          <p:cNvPr id="30" name="Egyenes összekötő nyíllal 29"/>
          <p:cNvCxnSpPr/>
          <p:nvPr/>
        </p:nvCxnSpPr>
        <p:spPr>
          <a:xfrm>
            <a:off x="3463040" y="3022236"/>
            <a:ext cx="532896" cy="55762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övegdoboz 30"/>
          <p:cNvSpPr txBox="1"/>
          <p:nvPr/>
        </p:nvSpPr>
        <p:spPr>
          <a:xfrm rot="2888853">
            <a:off x="3524538" y="3258591"/>
            <a:ext cx="79757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2015-</a:t>
            </a:r>
            <a:endParaRPr lang="hu-HU" sz="1050" b="1" dirty="0"/>
          </a:p>
        </p:txBody>
      </p:sp>
    </p:spTree>
    <p:extLst>
      <p:ext uri="{BB962C8B-B14F-4D97-AF65-F5344CB8AC3E}">
        <p14:creationId xmlns="" xmlns:p14="http://schemas.microsoft.com/office/powerpoint/2010/main" val="67702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30324"/>
            <a:ext cx="8208912" cy="857250"/>
          </a:xfrm>
        </p:spPr>
        <p:txBody>
          <a:bodyPr>
            <a:normAutofit/>
          </a:bodyPr>
          <a:lstStyle/>
          <a:p>
            <a:r>
              <a:rPr lang="en-US" sz="3400" b="1" dirty="0" smtClean="0"/>
              <a:t>The Democracy—Dictatorship Axis</a:t>
            </a:r>
            <a:endParaRPr lang="en-US" sz="3400" dirty="0"/>
          </a:p>
        </p:txBody>
      </p:sp>
      <p:sp>
        <p:nvSpPr>
          <p:cNvPr id="9" name="Szövegdoboz 8"/>
          <p:cNvSpPr txBox="1"/>
          <p:nvPr/>
        </p:nvSpPr>
        <p:spPr>
          <a:xfrm>
            <a:off x="611560" y="2017171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Liberal democracy</a:t>
            </a:r>
            <a:endParaRPr lang="hu-HU" b="1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3347864" y="2017752"/>
            <a:ext cx="172819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Competitive authoritarianism</a:t>
            </a:r>
            <a:endParaRPr lang="hu-HU" b="1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5076056" y="2017752"/>
            <a:ext cx="165618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Hegemonic authoritarianism</a:t>
            </a:r>
            <a:endParaRPr lang="hu-HU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732240" y="2017752"/>
            <a:ext cx="18002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Closed authoritarianism</a:t>
            </a:r>
            <a:endParaRPr lang="hu-HU" b="1" dirty="0"/>
          </a:p>
        </p:txBody>
      </p:sp>
      <p:sp>
        <p:nvSpPr>
          <p:cNvPr id="15" name="Téglalap 14"/>
          <p:cNvSpPr/>
          <p:nvPr/>
        </p:nvSpPr>
        <p:spPr>
          <a:xfrm>
            <a:off x="108012" y="3348156"/>
            <a:ext cx="89284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b="1" i="1" dirty="0" smtClean="0"/>
              <a:t>First categorization: </a:t>
            </a:r>
            <a:r>
              <a:rPr lang="en-US" sz="1600" dirty="0" err="1" smtClean="0"/>
              <a:t>András</a:t>
            </a:r>
            <a:r>
              <a:rPr lang="en-US" sz="1600" dirty="0" smtClean="0"/>
              <a:t> </a:t>
            </a:r>
            <a:r>
              <a:rPr lang="en-US" sz="1600" dirty="0" err="1" smtClean="0"/>
              <a:t>Bozóki</a:t>
            </a:r>
            <a:r>
              <a:rPr lang="en-US" sz="1600" dirty="0" smtClean="0"/>
              <a:t> and </a:t>
            </a:r>
            <a:r>
              <a:rPr lang="en-US" sz="1600" dirty="0" err="1" smtClean="0"/>
              <a:t>Dániel</a:t>
            </a:r>
            <a:r>
              <a:rPr lang="en-US" sz="1600" dirty="0" smtClean="0"/>
              <a:t> </a:t>
            </a:r>
            <a:r>
              <a:rPr lang="en-US" sz="1600" dirty="0" err="1" smtClean="0"/>
              <a:t>Hegedűs</a:t>
            </a:r>
            <a:r>
              <a:rPr lang="en-US" sz="1600" dirty="0" smtClean="0"/>
              <a:t>, “An Externally Constrained Hybrid Regime: Hungary in the European Union,” </a:t>
            </a:r>
            <a:r>
              <a:rPr lang="en-US" sz="1600" i="1" dirty="0" smtClean="0"/>
              <a:t>Democratization</a:t>
            </a:r>
            <a:r>
              <a:rPr lang="en-US" sz="1600" dirty="0" smtClean="0"/>
              <a:t>, April 13, 2018, 1–17.</a:t>
            </a:r>
            <a:endParaRPr lang="en-US" sz="1600" i="1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b="1" i="1" dirty="0" smtClean="0"/>
              <a:t>Second categorization</a:t>
            </a:r>
            <a:r>
              <a:rPr lang="en-US" sz="1600" dirty="0" smtClean="0"/>
              <a:t>: Marc </a:t>
            </a:r>
            <a:r>
              <a:rPr lang="en-US" sz="1600" dirty="0" err="1" smtClean="0"/>
              <a:t>Morjé</a:t>
            </a:r>
            <a:r>
              <a:rPr lang="en-US" sz="1600" dirty="0" smtClean="0"/>
              <a:t> Howard and Philip G. </a:t>
            </a:r>
            <a:r>
              <a:rPr lang="en-US" sz="1600" dirty="0" err="1" smtClean="0"/>
              <a:t>Roessler</a:t>
            </a:r>
            <a:r>
              <a:rPr lang="en-US" sz="1600" dirty="0" smtClean="0"/>
              <a:t>, “Liberalizing Electoral Outcomes in Competitive Authoritarian Regimes,” </a:t>
            </a:r>
            <a:r>
              <a:rPr lang="en-US" sz="1600" i="1" dirty="0" smtClean="0"/>
              <a:t>American Journal of Political Science</a:t>
            </a:r>
            <a:r>
              <a:rPr lang="en-US" sz="1600" dirty="0" smtClean="0"/>
              <a:t> 50, no. 2 (April 1, 2006): 367.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1600" b="1" i="1" dirty="0" smtClean="0"/>
              <a:t>Third categorization</a:t>
            </a:r>
            <a:r>
              <a:rPr lang="en-US" sz="1600" dirty="0" smtClean="0"/>
              <a:t>: </a:t>
            </a:r>
            <a:r>
              <a:rPr lang="en-US" sz="1600" dirty="0" err="1" smtClean="0"/>
              <a:t>János</a:t>
            </a:r>
            <a:r>
              <a:rPr lang="en-US" sz="1600" dirty="0" smtClean="0"/>
              <a:t> </a:t>
            </a:r>
            <a:r>
              <a:rPr lang="en-US" sz="1600" dirty="0" err="1" smtClean="0"/>
              <a:t>Kornai</a:t>
            </a:r>
            <a:r>
              <a:rPr lang="en-US" sz="1600" dirty="0" smtClean="0"/>
              <a:t>, “The System Paradigm Revisited,” </a:t>
            </a:r>
            <a:r>
              <a:rPr lang="en-US" sz="1600" i="1" dirty="0" err="1" smtClean="0"/>
              <a:t>Acta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Oeconomica</a:t>
            </a:r>
            <a:r>
              <a:rPr lang="en-US" sz="1600" dirty="0" smtClean="0"/>
              <a:t> 66, no. 4 (1, 2016): 565.</a:t>
            </a:r>
            <a:endParaRPr lang="en-US" sz="1600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611560" y="2654791"/>
            <a:ext cx="136815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Democracy</a:t>
            </a:r>
            <a:endParaRPr lang="hu-HU" b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4212160" y="2652523"/>
            <a:ext cx="18000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Autocracy</a:t>
            </a:r>
            <a:endParaRPr lang="hu-HU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979712" y="2017752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Electoral democracy</a:t>
            </a:r>
            <a:endParaRPr lang="hu-HU" b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6732240" y="2654791"/>
            <a:ext cx="180020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Dictatorship</a:t>
            </a:r>
            <a:endParaRPr lang="hu-HU" b="1" dirty="0"/>
          </a:p>
        </p:txBody>
      </p:sp>
      <p:sp>
        <p:nvSpPr>
          <p:cNvPr id="3" name="Szövegdoboz 2"/>
          <p:cNvSpPr txBox="1"/>
          <p:nvPr/>
        </p:nvSpPr>
        <p:spPr>
          <a:xfrm>
            <a:off x="1979712" y="1378391"/>
            <a:ext cx="4752528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en-US" b="1" dirty="0" smtClean="0"/>
              <a:t>Hybrid regimes</a:t>
            </a:r>
            <a:endParaRPr lang="en-US" b="1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611560" y="1378391"/>
            <a:ext cx="136815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spAutoFit/>
          </a:bodyPr>
          <a:lstStyle/>
          <a:p>
            <a:pPr algn="ctr"/>
            <a:r>
              <a:rPr lang="en-US" b="1" dirty="0" smtClean="0"/>
              <a:t>Liberal democracy</a:t>
            </a:r>
            <a:endParaRPr lang="en-US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6732240" y="1378391"/>
            <a:ext cx="18002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0" rIns="0" bIns="0" rtlCol="0">
            <a:noAutofit/>
          </a:bodyPr>
          <a:lstStyle/>
          <a:p>
            <a:pPr algn="ctr"/>
            <a:r>
              <a:rPr lang="en-US" b="1" dirty="0" smtClean="0"/>
              <a:t>Dictatorship</a:t>
            </a:r>
            <a:endParaRPr lang="en-US" b="1" dirty="0"/>
          </a:p>
        </p:txBody>
      </p:sp>
      <p:cxnSp>
        <p:nvCxnSpPr>
          <p:cNvPr id="21" name="Egyenes összekötő 20"/>
          <p:cNvCxnSpPr/>
          <p:nvPr/>
        </p:nvCxnSpPr>
        <p:spPr>
          <a:xfrm>
            <a:off x="611560" y="1131590"/>
            <a:ext cx="7920880" cy="0"/>
          </a:xfrm>
          <a:prstGeom prst="line">
            <a:avLst/>
          </a:prstGeom>
          <a:ln w="889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5718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en-US" sz="3200" b="1" dirty="0" smtClean="0"/>
              <a:t>5</a:t>
            </a:r>
            <a:r>
              <a:rPr lang="hu-HU" sz="3200" b="1" dirty="0" smtClean="0"/>
              <a:t>. </a:t>
            </a:r>
            <a:r>
              <a:rPr lang="hu-HU" sz="3200" b="1" dirty="0" err="1" smtClean="0"/>
              <a:t>Russia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52251418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3851920" y="1645508"/>
            <a:ext cx="2291783" cy="7102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20604840">
            <a:off x="4248553" y="2065217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b="1" dirty="0" smtClean="0"/>
              <a:t>1991-1999</a:t>
            </a:r>
            <a:endParaRPr lang="hu-HU" sz="1000" b="1" dirty="0"/>
          </a:p>
        </p:txBody>
      </p:sp>
      <p:sp>
        <p:nvSpPr>
          <p:cNvPr id="51" name="Szövegdoboz 50"/>
          <p:cNvSpPr txBox="1"/>
          <p:nvPr/>
        </p:nvSpPr>
        <p:spPr>
          <a:xfrm rot="18320497">
            <a:off x="3488121" y="2535924"/>
            <a:ext cx="767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b="1" dirty="0" smtClean="0"/>
              <a:t>1999-2003</a:t>
            </a:r>
          </a:p>
        </p:txBody>
      </p:sp>
      <p:cxnSp>
        <p:nvCxnSpPr>
          <p:cNvPr id="23" name="Egyenes összekötő nyíllal 22"/>
          <p:cNvCxnSpPr/>
          <p:nvPr/>
        </p:nvCxnSpPr>
        <p:spPr>
          <a:xfrm flipH="1">
            <a:off x="3491880" y="2362804"/>
            <a:ext cx="406477" cy="56898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3491880" y="2859782"/>
            <a:ext cx="792088" cy="13681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 rot="3603855">
            <a:off x="3694420" y="3418572"/>
            <a:ext cx="767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b="1" dirty="0" smtClean="0"/>
              <a:t>2003-</a:t>
            </a:r>
          </a:p>
        </p:txBody>
      </p:sp>
    </p:spTree>
    <p:extLst>
      <p:ext uri="{BB962C8B-B14F-4D97-AF65-F5344CB8AC3E}">
        <p14:creationId xmlns="" xmlns:p14="http://schemas.microsoft.com/office/powerpoint/2010/main" val="188798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The formal position of the chief patron, the decision making “body” and the type of </a:t>
            </a:r>
            <a:r>
              <a:rPr lang="en-US" sz="2400" b="1" dirty="0" err="1" smtClean="0"/>
              <a:t>patronal</a:t>
            </a:r>
            <a:r>
              <a:rPr lang="en-US" sz="2400" b="1" dirty="0" smtClean="0"/>
              <a:t> networks in Russia</a:t>
            </a:r>
            <a:endParaRPr lang="hu-HU" sz="24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19257" cy="35353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8617"/>
                <a:gridCol w="1767660"/>
                <a:gridCol w="1881702"/>
                <a:gridCol w="1710639"/>
                <a:gridCol w="1710639"/>
              </a:tblGrid>
              <a:tr h="13922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Calibri"/>
                          <a:cs typeface="Times New Roman"/>
                        </a:rPr>
                        <a:t>The formal position of chief patron (as the head of executive power)</a:t>
                      </a:r>
                      <a:endParaRPr lang="hu-H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Calibri"/>
                          <a:cs typeface="Times New Roman"/>
                        </a:rPr>
                        <a:t>The ruling „body” (the decision making center)</a:t>
                      </a:r>
                      <a:endParaRPr lang="hu-H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Ruling elite according to the type of </a:t>
                      </a:r>
                      <a:r>
                        <a:rPr lang="en-US" sz="1800" b="1" dirty="0" err="1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 networks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u-HU" sz="1800" b="1" dirty="0" err="1" smtClean="0">
                          <a:latin typeface="Calibri"/>
                          <a:ea typeface="Calibri"/>
                          <a:cs typeface="Times New Roman"/>
                        </a:rPr>
                        <a:t>Type</a:t>
                      </a:r>
                      <a:r>
                        <a:rPr lang="hu-H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of </a:t>
                      </a:r>
                      <a:r>
                        <a:rPr lang="hu-HU" sz="1800" b="1" baseline="0" dirty="0" err="1" smtClean="0">
                          <a:latin typeface="Calibri"/>
                          <a:ea typeface="Calibri"/>
                          <a:cs typeface="Times New Roman"/>
                        </a:rPr>
                        <a:t>the</a:t>
                      </a:r>
                      <a:r>
                        <a:rPr lang="hu-H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baseline="0" dirty="0" err="1" smtClean="0">
                          <a:latin typeface="Calibri"/>
                          <a:ea typeface="Calibri"/>
                          <a:cs typeface="Times New Roman"/>
                        </a:rPr>
                        <a:t>patronal</a:t>
                      </a:r>
                      <a:r>
                        <a:rPr lang="hu-H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baseline="0" dirty="0" err="1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6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before 1917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tsar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court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service gentry,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feudal 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„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orders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”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u-HU" sz="1800" b="1" dirty="0" err="1" smtClean="0">
                          <a:latin typeface="Calibri"/>
                          <a:ea typeface="Calibri"/>
                          <a:cs typeface="Times New Roman"/>
                        </a:rPr>
                        <a:t>feudal</a:t>
                      </a:r>
                      <a:r>
                        <a:rPr lang="hu-H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baseline="0" dirty="0" err="1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37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1917-1991</a:t>
                      </a:r>
                      <a:endParaRPr lang="hu-H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party general secretary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politburo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Calibri"/>
                          <a:ea typeface="Calibri"/>
                          <a:cs typeface="Times New Roman"/>
                        </a:rPr>
                        <a:t>nomenklatura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u-HU" sz="1800" b="1" dirty="0" err="1" smtClean="0">
                          <a:latin typeface="Calibri"/>
                          <a:ea typeface="Calibri"/>
                          <a:cs typeface="Times New Roman"/>
                        </a:rPr>
                        <a:t>party</a:t>
                      </a:r>
                      <a:r>
                        <a:rPr lang="hu-HU" sz="18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baseline="0" dirty="0" err="1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37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Calibri"/>
                          <a:cs typeface="Times New Roman"/>
                        </a:rPr>
                        <a:t>after 1991</a:t>
                      </a:r>
                      <a:endParaRPr lang="hu-H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president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patron’s 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court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adopted political family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u-HU" sz="1800" b="1" dirty="0" err="1" smtClean="0">
                          <a:latin typeface="Calibri"/>
                          <a:ea typeface="Calibri"/>
                          <a:cs typeface="Times New Roman"/>
                        </a:rPr>
                        <a:t>mafia</a:t>
                      </a:r>
                      <a:r>
                        <a:rPr lang="hu-HU" sz="18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u-HU" sz="1800" b="1" dirty="0" err="1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hu-H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en-US" sz="3200" b="1" dirty="0" smtClean="0"/>
              <a:t>6</a:t>
            </a:r>
            <a:r>
              <a:rPr lang="hu-HU" sz="3200" b="1" dirty="0" smtClean="0"/>
              <a:t>. </a:t>
            </a:r>
            <a:r>
              <a:rPr lang="hu-HU" sz="3200" b="1" dirty="0" err="1" smtClean="0"/>
              <a:t>Uzbekistan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77414979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4375041" y="1645508"/>
            <a:ext cx="1768662" cy="25104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18608504">
            <a:off x="4709137" y="261782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1991-</a:t>
            </a:r>
            <a:endParaRPr lang="hu-HU" sz="1050" b="1" dirty="0"/>
          </a:p>
        </p:txBody>
      </p:sp>
    </p:spTree>
    <p:extLst>
      <p:ext uri="{BB962C8B-B14F-4D97-AF65-F5344CB8AC3E}">
        <p14:creationId xmlns="" xmlns:p14="http://schemas.microsoft.com/office/powerpoint/2010/main" val="41868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51471"/>
            <a:ext cx="9144000" cy="91556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Modelled </a:t>
            </a:r>
            <a:r>
              <a:rPr lang="hu-HU" sz="3200" b="1" dirty="0" err="1"/>
              <a:t>Trajectories</a:t>
            </a:r>
            <a:r>
              <a:rPr lang="hu-HU" sz="3200" b="1" dirty="0"/>
              <a:t> of </a:t>
            </a:r>
            <a:r>
              <a:rPr lang="hu-HU" sz="3200" b="1" dirty="0" err="1"/>
              <a:t>Post-Communist</a:t>
            </a:r>
            <a:r>
              <a:rPr lang="hu-HU" sz="3200" b="1" dirty="0"/>
              <a:t> </a:t>
            </a:r>
            <a:r>
              <a:rPr lang="hu-HU" sz="3200" b="1" dirty="0" err="1"/>
              <a:t>Regimes</a:t>
            </a:r>
            <a:r>
              <a:rPr lang="hu-HU" sz="3200" b="1" dirty="0"/>
              <a:t>: 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en-US" sz="3200" b="1" dirty="0" smtClean="0"/>
              <a:t>7</a:t>
            </a:r>
            <a:r>
              <a:rPr lang="hu-HU" sz="3200" b="1" dirty="0" smtClean="0"/>
              <a:t>. </a:t>
            </a:r>
            <a:r>
              <a:rPr lang="hu-HU" sz="3200" b="1" dirty="0" err="1" smtClean="0"/>
              <a:t>China</a:t>
            </a:r>
            <a:endParaRPr lang="hu-HU" sz="32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28886430"/>
              </p:ext>
            </p:extLst>
          </p:nvPr>
        </p:nvGraphicFramePr>
        <p:xfrm>
          <a:off x="-684584" y="555526"/>
          <a:ext cx="9828584" cy="4587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4" name="Egyenes összekötő nyíllal 3"/>
          <p:cNvCxnSpPr/>
          <p:nvPr/>
        </p:nvCxnSpPr>
        <p:spPr>
          <a:xfrm flipH="1">
            <a:off x="5186751" y="1645509"/>
            <a:ext cx="956955" cy="13582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 rot="18608504">
            <a:off x="5213193" y="1983726"/>
            <a:ext cx="10286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b="1" dirty="0" smtClean="0"/>
              <a:t>1990-</a:t>
            </a:r>
            <a:endParaRPr lang="hu-HU" sz="1050" b="1" dirty="0"/>
          </a:p>
        </p:txBody>
      </p:sp>
    </p:spTree>
    <p:extLst>
      <p:ext uri="{BB962C8B-B14F-4D97-AF65-F5344CB8AC3E}">
        <p14:creationId xmlns="" xmlns:p14="http://schemas.microsoft.com/office/powerpoint/2010/main" val="193965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The Ruling Elites in a Liberal Democracy: Autonomous Elites</a:t>
            </a:r>
            <a:endParaRPr lang="hu-HU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187450" y="1276350"/>
          <a:ext cx="6769100" cy="3743325"/>
        </p:xfrm>
        <a:graphic>
          <a:graphicData uri="http://schemas.openxmlformats.org/presentationml/2006/ole">
            <p:oleObj spid="_x0000_s22544" name="Dia" r:id="rId3" imgW="4570378" imgH="3427496" progId="PowerPoint.Slide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19734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205979"/>
            <a:ext cx="8352928" cy="85725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Ruling Elite</a:t>
            </a:r>
            <a:r>
              <a:rPr lang="hu-HU" sz="2400" b="1" dirty="0" smtClean="0"/>
              <a:t> </a:t>
            </a:r>
            <a:r>
              <a:rPr lang="en-US" sz="2400" b="1" dirty="0" smtClean="0"/>
              <a:t>in a Communist Dictatorship</a:t>
            </a:r>
            <a:r>
              <a:rPr lang="hu-HU" sz="2400" b="1" dirty="0" smtClean="0"/>
              <a:t>: </a:t>
            </a:r>
            <a:r>
              <a:rPr lang="hu-HU" sz="2400" b="1" dirty="0"/>
              <a:t>T</a:t>
            </a:r>
            <a:r>
              <a:rPr lang="en-US" sz="2400" b="1" dirty="0" smtClean="0"/>
              <a:t>he </a:t>
            </a:r>
            <a:r>
              <a:rPr lang="en-US" sz="2400" b="1" dirty="0" err="1" smtClean="0"/>
              <a:t>Nomenklatura</a:t>
            </a:r>
            <a:endParaRPr lang="hu-HU" sz="2400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1475656" y="987574"/>
          <a:ext cx="6120680" cy="3888432"/>
        </p:xfrm>
        <a:graphic>
          <a:graphicData uri="http://schemas.openxmlformats.org/presentationml/2006/ole">
            <p:oleObj spid="_x0000_s23568" name="Dia" r:id="rId3" imgW="2141228" imgH="1606335" progId="PowerPoint.Slide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34690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8712968" cy="85725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</a:t>
            </a:r>
            <a:r>
              <a:rPr lang="hu-HU" sz="2400" b="1" dirty="0" err="1" smtClean="0"/>
              <a:t>Ruling</a:t>
            </a:r>
            <a:r>
              <a:rPr lang="hu-HU" sz="2400" b="1" dirty="0" smtClean="0"/>
              <a:t> </a:t>
            </a:r>
            <a:r>
              <a:rPr lang="en-US" sz="2400" b="1" dirty="0" err="1"/>
              <a:t>E</a:t>
            </a:r>
            <a:r>
              <a:rPr lang="hu-HU" sz="2400" b="1" dirty="0" err="1" smtClean="0"/>
              <a:t>lite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in</a:t>
            </a:r>
            <a:r>
              <a:rPr lang="hu-HU" sz="2400" b="1" dirty="0" smtClean="0"/>
              <a:t> </a:t>
            </a:r>
            <a:r>
              <a:rPr lang="en-US" sz="2400" b="1" dirty="0" smtClean="0"/>
              <a:t>a Patronal Autocracy:</a:t>
            </a:r>
            <a:r>
              <a:rPr lang="hu-HU" sz="2400" b="1" dirty="0" smtClean="0"/>
              <a:t> </a:t>
            </a:r>
            <a:r>
              <a:rPr lang="en-US" sz="2400" b="1" dirty="0" smtClean="0"/>
              <a:t>The Adopted Political Family</a:t>
            </a:r>
            <a:endParaRPr lang="hu-HU" sz="2400" b="1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" name="Háromszög 5"/>
          <p:cNvSpPr/>
          <p:nvPr/>
        </p:nvSpPr>
        <p:spPr>
          <a:xfrm>
            <a:off x="3941266" y="2067695"/>
            <a:ext cx="1638846" cy="66738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secret service, military</a:t>
            </a:r>
            <a:endParaRPr lang="hu-HU" sz="1000" dirty="0">
              <a:solidFill>
                <a:schemeClr val="tx1"/>
              </a:solidFill>
            </a:endParaRPr>
          </a:p>
        </p:txBody>
      </p:sp>
      <p:grpSp>
        <p:nvGrpSpPr>
          <p:cNvPr id="3" name="Csoportba foglalás 6"/>
          <p:cNvGrpSpPr/>
          <p:nvPr/>
        </p:nvGrpSpPr>
        <p:grpSpPr>
          <a:xfrm>
            <a:off x="2123728" y="1059582"/>
            <a:ext cx="4751841" cy="3672408"/>
            <a:chOff x="125293" y="1203598"/>
            <a:chExt cx="4086667" cy="3672408"/>
          </a:xfrm>
        </p:grpSpPr>
        <p:sp>
          <p:nvSpPr>
            <p:cNvPr id="15" name="Háromszög 14"/>
            <p:cNvSpPr/>
            <p:nvPr/>
          </p:nvSpPr>
          <p:spPr>
            <a:xfrm>
              <a:off x="125293" y="1203598"/>
              <a:ext cx="4086667" cy="3672408"/>
            </a:xfrm>
            <a:prstGeom prst="triangl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46800" rtlCol="0" anchor="t" anchorCtr="0"/>
            <a:lstStyle/>
            <a:p>
              <a:pPr algn="ctr"/>
              <a:endParaRPr lang="hu-HU" dirty="0">
                <a:solidFill>
                  <a:schemeClr val="tx1"/>
                </a:solidFill>
              </a:endParaRPr>
            </a:p>
          </p:txBody>
        </p:sp>
        <p:sp>
          <p:nvSpPr>
            <p:cNvPr id="16" name="Szövegdoboz 15"/>
            <p:cNvSpPr txBox="1"/>
            <p:nvPr/>
          </p:nvSpPr>
          <p:spPr>
            <a:xfrm>
              <a:off x="434842" y="4290650"/>
              <a:ext cx="13774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Political</a:t>
              </a:r>
              <a:endParaRPr lang="hu-HU" dirty="0"/>
            </a:p>
          </p:txBody>
        </p:sp>
      </p:grpSp>
      <p:sp>
        <p:nvSpPr>
          <p:cNvPr id="9" name="Háromszög 8"/>
          <p:cNvSpPr/>
          <p:nvPr/>
        </p:nvSpPr>
        <p:spPr>
          <a:xfrm>
            <a:off x="3423089" y="2735083"/>
            <a:ext cx="3579394" cy="889439"/>
          </a:xfrm>
          <a:prstGeom prst="triangle">
            <a:avLst>
              <a:gd name="adj" fmla="val 50397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economy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0" name="Háromszög 9"/>
          <p:cNvSpPr/>
          <p:nvPr/>
        </p:nvSpPr>
        <p:spPr>
          <a:xfrm>
            <a:off x="3905952" y="1635647"/>
            <a:ext cx="1944403" cy="43204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cultural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1" name="Háromszög 10"/>
          <p:cNvSpPr/>
          <p:nvPr/>
        </p:nvSpPr>
        <p:spPr>
          <a:xfrm>
            <a:off x="3419872" y="3639650"/>
            <a:ext cx="3014226" cy="44426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administrative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2" name="Háromszög 11"/>
          <p:cNvSpPr/>
          <p:nvPr/>
        </p:nvSpPr>
        <p:spPr>
          <a:xfrm>
            <a:off x="4393720" y="4083918"/>
            <a:ext cx="3202616" cy="648072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media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9" name="Szabadkézi sokszög 18"/>
          <p:cNvSpPr/>
          <p:nvPr/>
        </p:nvSpPr>
        <p:spPr>
          <a:xfrm>
            <a:off x="5775325" y="3000375"/>
            <a:ext cx="1206500" cy="628650"/>
          </a:xfrm>
          <a:custGeom>
            <a:avLst/>
            <a:gdLst>
              <a:gd name="connsiteX0" fmla="*/ 0 w 1206500"/>
              <a:gd name="connsiteY0" fmla="*/ 0 h 628650"/>
              <a:gd name="connsiteX1" fmla="*/ 1206500 w 1206500"/>
              <a:gd name="connsiteY1" fmla="*/ 619125 h 628650"/>
              <a:gd name="connsiteX2" fmla="*/ 384175 w 1206500"/>
              <a:gd name="connsiteY2" fmla="*/ 628650 h 628650"/>
              <a:gd name="connsiteX3" fmla="*/ 0 w 1206500"/>
              <a:gd name="connsiteY3" fmla="*/ 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6500" h="628650">
                <a:moveTo>
                  <a:pt x="0" y="0"/>
                </a:moveTo>
                <a:lnTo>
                  <a:pt x="1206500" y="619125"/>
                </a:lnTo>
                <a:lnTo>
                  <a:pt x="384175" y="628650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30393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640960" cy="857250"/>
          </a:xfrm>
        </p:spPr>
        <p:txBody>
          <a:bodyPr>
            <a:noAutofit/>
          </a:bodyPr>
          <a:lstStyle/>
          <a:p>
            <a:r>
              <a:rPr lang="hu-HU" sz="2800" b="1" dirty="0" smtClean="0"/>
              <a:t>The „</a:t>
            </a:r>
            <a:r>
              <a:rPr lang="en-US" sz="2800" b="1" dirty="0" err="1" smtClean="0"/>
              <a:t>s</a:t>
            </a:r>
            <a:r>
              <a:rPr lang="hu-HU" sz="2800" b="1" dirty="0" err="1" smtClean="0"/>
              <a:t>eparation</a:t>
            </a:r>
            <a:r>
              <a:rPr lang="hu-HU" sz="2800" b="1" dirty="0" smtClean="0"/>
              <a:t> of </a:t>
            </a:r>
            <a:r>
              <a:rPr lang="en-US" sz="2800" b="1" dirty="0" err="1" smtClean="0"/>
              <a:t>b</a:t>
            </a:r>
            <a:r>
              <a:rPr lang="hu-HU" sz="2800" b="1" dirty="0" err="1" smtClean="0"/>
              <a:t>ranches</a:t>
            </a:r>
            <a:r>
              <a:rPr lang="hu-HU" sz="2800" b="1" dirty="0" smtClean="0"/>
              <a:t> of </a:t>
            </a:r>
            <a:r>
              <a:rPr lang="en-US" sz="2800" b="1" dirty="0" err="1" smtClean="0"/>
              <a:t>p</a:t>
            </a:r>
            <a:r>
              <a:rPr lang="hu-HU" sz="2800" b="1" dirty="0" err="1" smtClean="0"/>
              <a:t>ower</a:t>
            </a:r>
            <a:r>
              <a:rPr lang="hu-HU" sz="2800" b="1" dirty="0" smtClean="0"/>
              <a:t>” </a:t>
            </a:r>
            <a:br>
              <a:rPr lang="hu-HU" sz="2800" b="1" dirty="0" smtClean="0"/>
            </a:br>
            <a:r>
              <a:rPr lang="hu-HU" sz="2800" b="1" dirty="0" err="1" smtClean="0"/>
              <a:t>within</a:t>
            </a:r>
            <a:r>
              <a:rPr lang="hu-HU" sz="2800" b="1" dirty="0" smtClean="0"/>
              <a:t> </a:t>
            </a:r>
            <a:r>
              <a:rPr lang="en-US" sz="2800" b="1" dirty="0" smtClean="0"/>
              <a:t>the adopted </a:t>
            </a:r>
            <a:r>
              <a:rPr lang="en-US" sz="2800" b="1" dirty="0"/>
              <a:t>p</a:t>
            </a:r>
            <a:r>
              <a:rPr lang="en-US" sz="2800" b="1" dirty="0" smtClean="0"/>
              <a:t>olitical </a:t>
            </a:r>
            <a:r>
              <a:rPr lang="en-US" sz="2800" b="1" dirty="0"/>
              <a:t>f</a:t>
            </a:r>
            <a:r>
              <a:rPr lang="en-US" sz="2800" b="1" dirty="0" smtClean="0"/>
              <a:t>amily</a:t>
            </a:r>
            <a:endParaRPr lang="hu-HU" sz="28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251519" y="1188710"/>
          <a:ext cx="8352929" cy="33992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9256"/>
                <a:gridCol w="1389256"/>
                <a:gridCol w="1389256"/>
                <a:gridCol w="1371861"/>
                <a:gridCol w="1406650"/>
                <a:gridCol w="1406650"/>
              </a:tblGrid>
              <a:tr h="715907">
                <a:tc>
                  <a:txBody>
                    <a:bodyPr/>
                    <a:lstStyle/>
                    <a:p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Executive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power</a:t>
                      </a:r>
                      <a:r>
                        <a:rPr lang="hu-HU" b="1" dirty="0" smtClean="0"/>
                        <a:t> 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Party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background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Economic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power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/>
                        <a:t>Media </a:t>
                      </a:r>
                      <a:r>
                        <a:rPr lang="hu-HU" b="1" dirty="0" err="1" smtClean="0"/>
                        <a:t>power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Personal</a:t>
                      </a:r>
                      <a:r>
                        <a:rPr lang="hu-HU" b="1" dirty="0" smtClean="0"/>
                        <a:t> </a:t>
                      </a:r>
                      <a:r>
                        <a:rPr lang="hu-HU" b="1" dirty="0" err="1" smtClean="0"/>
                        <a:t>wealth</a:t>
                      </a:r>
                      <a:endParaRPr lang="hu-HU" b="1" dirty="0"/>
                    </a:p>
                  </a:txBody>
                  <a:tcPr/>
                </a:tc>
              </a:tr>
              <a:tr h="496026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Chief</a:t>
                      </a:r>
                      <a:r>
                        <a:rPr lang="hu-HU" b="1" dirty="0" smtClean="0"/>
                        <a:t> patron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483230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Poligarch</a:t>
                      </a:r>
                      <a:r>
                        <a:rPr lang="hu-HU" b="1" dirty="0" smtClean="0"/>
                        <a:t> (1)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409090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Poligarch</a:t>
                      </a:r>
                      <a:r>
                        <a:rPr lang="hu-HU" b="1" dirty="0" smtClean="0"/>
                        <a:t> (2)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476833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Oligarch</a:t>
                      </a:r>
                      <a:r>
                        <a:rPr lang="hu-HU" b="1" dirty="0" smtClean="0"/>
                        <a:t> (1)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409090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Oligarch</a:t>
                      </a:r>
                      <a:r>
                        <a:rPr lang="hu-HU" b="1" dirty="0" smtClean="0"/>
                        <a:t> (2)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  <a:tr h="409090">
                <a:tc>
                  <a:txBody>
                    <a:bodyPr/>
                    <a:lstStyle/>
                    <a:p>
                      <a:r>
                        <a:rPr lang="hu-HU" b="1" dirty="0" err="1" smtClean="0"/>
                        <a:t>Stooge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-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 smtClean="0"/>
                        <a:t>+</a:t>
                      </a:r>
                      <a:endParaRPr lang="hu-H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9439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205979"/>
            <a:ext cx="8712968" cy="85725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Ruling Elite</a:t>
            </a:r>
            <a:r>
              <a:rPr lang="hu-HU" sz="2400" b="1" dirty="0" smtClean="0"/>
              <a:t>s</a:t>
            </a:r>
            <a:r>
              <a:rPr lang="en-US" sz="2400" b="1" dirty="0" smtClean="0"/>
              <a:t> in a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Conservative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Aut</a:t>
            </a:r>
            <a:r>
              <a:rPr lang="en-US" sz="2400" b="1" dirty="0" err="1" smtClean="0"/>
              <a:t>ocracy</a:t>
            </a:r>
            <a:r>
              <a:rPr lang="en-US" sz="2400" b="1" dirty="0" smtClean="0"/>
              <a:t>: Authoritarianism with Competing Other Elites</a:t>
            </a:r>
            <a:endParaRPr lang="hu-HU" sz="2400" b="1" dirty="0"/>
          </a:p>
        </p:txBody>
      </p:sp>
      <p:sp>
        <p:nvSpPr>
          <p:cNvPr id="4" name="Háromszög 3"/>
          <p:cNvSpPr/>
          <p:nvPr/>
        </p:nvSpPr>
        <p:spPr>
          <a:xfrm>
            <a:off x="3059832" y="987574"/>
            <a:ext cx="3422862" cy="3743218"/>
          </a:xfrm>
          <a:prstGeom prst="triangl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rtlCol="0" anchor="ctr" anchorCtr="0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4" name="Háromszög 13"/>
          <p:cNvSpPr/>
          <p:nvPr/>
        </p:nvSpPr>
        <p:spPr>
          <a:xfrm>
            <a:off x="3707904" y="3362488"/>
            <a:ext cx="1080120" cy="136743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00" dirty="0">
              <a:solidFill>
                <a:schemeClr val="tx1"/>
              </a:solidFill>
            </a:endParaRPr>
          </a:p>
        </p:txBody>
      </p:sp>
      <p:sp>
        <p:nvSpPr>
          <p:cNvPr id="20" name="Háromszög 19"/>
          <p:cNvSpPr/>
          <p:nvPr/>
        </p:nvSpPr>
        <p:spPr>
          <a:xfrm>
            <a:off x="2411760" y="2715766"/>
            <a:ext cx="1296144" cy="20162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media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21" name="Háromszög 20"/>
          <p:cNvSpPr/>
          <p:nvPr/>
        </p:nvSpPr>
        <p:spPr>
          <a:xfrm>
            <a:off x="971600" y="2715766"/>
            <a:ext cx="1440160" cy="20162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cultural</a:t>
            </a:r>
            <a:endParaRPr lang="hu-HU" sz="1100" dirty="0">
              <a:solidFill>
                <a:schemeClr val="tx1"/>
              </a:solidFill>
            </a:endParaRPr>
          </a:p>
        </p:txBody>
      </p:sp>
      <p:sp>
        <p:nvSpPr>
          <p:cNvPr id="22" name="Háromszög 21"/>
          <p:cNvSpPr/>
          <p:nvPr/>
        </p:nvSpPr>
        <p:spPr>
          <a:xfrm>
            <a:off x="4788024" y="2704654"/>
            <a:ext cx="1080120" cy="20162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a</a:t>
            </a:r>
            <a:r>
              <a:rPr lang="en-US" sz="1200" dirty="0" err="1" smtClean="0">
                <a:solidFill>
                  <a:schemeClr val="tx1"/>
                </a:solidFill>
              </a:rPr>
              <a:t>dmi-nistra-tive</a:t>
            </a:r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23" name="Háromszög 22"/>
          <p:cNvSpPr/>
          <p:nvPr/>
        </p:nvSpPr>
        <p:spPr>
          <a:xfrm>
            <a:off x="5868144" y="1778312"/>
            <a:ext cx="2268650" cy="295367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economic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4247964" y="221171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p</a:t>
            </a:r>
            <a:r>
              <a:rPr lang="hu-HU" dirty="0" err="1" smtClean="0"/>
              <a:t>olitical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3923928" y="4049945"/>
            <a:ext cx="72008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secret </a:t>
            </a:r>
            <a:r>
              <a:rPr lang="en-US" sz="1100" dirty="0" smtClean="0"/>
              <a:t>service</a:t>
            </a:r>
            <a:r>
              <a:rPr lang="en-US" sz="1100" dirty="0"/>
              <a:t>, </a:t>
            </a:r>
            <a:r>
              <a:rPr lang="en-US" sz="1100" dirty="0" smtClean="0"/>
              <a:t>military</a:t>
            </a:r>
            <a:endParaRPr lang="hu-HU" sz="1100" dirty="0"/>
          </a:p>
          <a:p>
            <a:endParaRPr lang="hu-HU" sz="1000" dirty="0"/>
          </a:p>
        </p:txBody>
      </p:sp>
    </p:spTree>
    <p:extLst>
      <p:ext uri="{BB962C8B-B14F-4D97-AF65-F5344CB8AC3E}">
        <p14:creationId xmlns="" xmlns:p14="http://schemas.microsoft.com/office/powerpoint/2010/main" val="413873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The Ruling Elites in a Patronal Democracy:</a:t>
            </a:r>
            <a:r>
              <a:rPr lang="hu-HU" sz="2400" b="1" dirty="0" smtClean="0"/>
              <a:t> </a:t>
            </a:r>
            <a:r>
              <a:rPr lang="en-US" sz="2400" b="1" dirty="0" smtClean="0"/>
              <a:t>Competing Patronal Networks</a:t>
            </a:r>
            <a:endParaRPr lang="hu-HU" sz="2400" b="1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" name="Szabadkézi sokszög 5"/>
          <p:cNvSpPr/>
          <p:nvPr/>
        </p:nvSpPr>
        <p:spPr>
          <a:xfrm>
            <a:off x="5377543" y="1556657"/>
            <a:ext cx="3352800" cy="3178629"/>
          </a:xfrm>
          <a:custGeom>
            <a:avLst/>
            <a:gdLst>
              <a:gd name="connsiteX0" fmla="*/ 0 w 3352800"/>
              <a:gd name="connsiteY0" fmla="*/ 3178629 h 3178629"/>
              <a:gd name="connsiteX1" fmla="*/ 805543 w 3352800"/>
              <a:gd name="connsiteY1" fmla="*/ 0 h 3178629"/>
              <a:gd name="connsiteX2" fmla="*/ 3352800 w 3352800"/>
              <a:gd name="connsiteY2" fmla="*/ 3167743 h 3178629"/>
              <a:gd name="connsiteX3" fmla="*/ 0 w 3352800"/>
              <a:gd name="connsiteY3" fmla="*/ 3178629 h 3178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52800" h="3178629">
                <a:moveTo>
                  <a:pt x="0" y="3178629"/>
                </a:moveTo>
                <a:lnTo>
                  <a:pt x="805543" y="0"/>
                </a:lnTo>
                <a:lnTo>
                  <a:pt x="3352800" y="3167743"/>
                </a:lnTo>
                <a:lnTo>
                  <a:pt x="0" y="3178629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abadkézi sokszög 7"/>
          <p:cNvSpPr/>
          <p:nvPr/>
        </p:nvSpPr>
        <p:spPr>
          <a:xfrm>
            <a:off x="544286" y="987574"/>
            <a:ext cx="4822371" cy="3744686"/>
          </a:xfrm>
          <a:custGeom>
            <a:avLst/>
            <a:gdLst>
              <a:gd name="connsiteX0" fmla="*/ 4822371 w 4822371"/>
              <a:gd name="connsiteY0" fmla="*/ 3744686 h 3744686"/>
              <a:gd name="connsiteX1" fmla="*/ 3668485 w 4822371"/>
              <a:gd name="connsiteY1" fmla="*/ 0 h 3744686"/>
              <a:gd name="connsiteX2" fmla="*/ 0 w 4822371"/>
              <a:gd name="connsiteY2" fmla="*/ 3712029 h 3744686"/>
              <a:gd name="connsiteX3" fmla="*/ 4822371 w 4822371"/>
              <a:gd name="connsiteY3" fmla="*/ 3744686 h 3744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2371" h="3744686">
                <a:moveTo>
                  <a:pt x="4822371" y="3744686"/>
                </a:moveTo>
                <a:lnTo>
                  <a:pt x="3668485" y="0"/>
                </a:lnTo>
                <a:lnTo>
                  <a:pt x="0" y="3712029"/>
                </a:lnTo>
                <a:lnTo>
                  <a:pt x="4822371" y="374468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547664" y="379588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Political</a:t>
            </a:r>
            <a:r>
              <a:rPr lang="hu-HU" dirty="0" smtClean="0"/>
              <a:t> (</a:t>
            </a:r>
            <a:r>
              <a:rPr lang="hu-HU" dirty="0" err="1" smtClean="0"/>
              <a:t>government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6804248" y="379588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Political</a:t>
            </a:r>
            <a:r>
              <a:rPr lang="hu-HU" dirty="0" smtClean="0"/>
              <a:t> (</a:t>
            </a:r>
            <a:r>
              <a:rPr lang="hu-HU" dirty="0" err="1" smtClean="0"/>
              <a:t>opposition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7" name="Háromszög 6"/>
          <p:cNvSpPr/>
          <p:nvPr/>
        </p:nvSpPr>
        <p:spPr>
          <a:xfrm>
            <a:off x="4296047" y="4064602"/>
            <a:ext cx="1068041" cy="66738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7200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secret service, military</a:t>
            </a:r>
            <a:r>
              <a:rPr lang="hu-HU" sz="900" dirty="0" smtClean="0">
                <a:solidFill>
                  <a:schemeClr val="tx1"/>
                </a:solidFill>
              </a:rPr>
              <a:t> </a:t>
            </a:r>
            <a:r>
              <a:rPr lang="en-US" sz="900" dirty="0" smtClean="0">
                <a:solidFill>
                  <a:schemeClr val="tx1"/>
                </a:solidFill>
              </a:rPr>
              <a:t>(</a:t>
            </a:r>
            <a:r>
              <a:rPr lang="hu-HU" sz="900" dirty="0" smtClean="0">
                <a:solidFill>
                  <a:schemeClr val="tx1"/>
                </a:solidFill>
              </a:rPr>
              <a:t>1</a:t>
            </a:r>
            <a:r>
              <a:rPr lang="en-US" sz="900" dirty="0" smtClean="0">
                <a:solidFill>
                  <a:schemeClr val="tx1"/>
                </a:solidFill>
              </a:rPr>
              <a:t>)</a:t>
            </a:r>
            <a:endParaRPr lang="hu-HU" sz="900" dirty="0">
              <a:solidFill>
                <a:schemeClr val="tx1"/>
              </a:solidFill>
            </a:endParaRPr>
          </a:p>
        </p:txBody>
      </p:sp>
      <p:sp>
        <p:nvSpPr>
          <p:cNvPr id="15" name="Háromszög 14"/>
          <p:cNvSpPr/>
          <p:nvPr/>
        </p:nvSpPr>
        <p:spPr>
          <a:xfrm>
            <a:off x="3059832" y="2069102"/>
            <a:ext cx="3579394" cy="889439"/>
          </a:xfrm>
          <a:prstGeom prst="triangle">
            <a:avLst>
              <a:gd name="adj" fmla="val 50397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        economy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6" name="Háromszög 15"/>
          <p:cNvSpPr/>
          <p:nvPr/>
        </p:nvSpPr>
        <p:spPr>
          <a:xfrm>
            <a:off x="3635896" y="1851669"/>
            <a:ext cx="2689348" cy="217433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cultural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8" name="Háromszög 17"/>
          <p:cNvSpPr/>
          <p:nvPr/>
        </p:nvSpPr>
        <p:spPr>
          <a:xfrm>
            <a:off x="3311018" y="2973669"/>
            <a:ext cx="3014226" cy="444268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administrative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19" name="Háromszög 18"/>
          <p:cNvSpPr/>
          <p:nvPr/>
        </p:nvSpPr>
        <p:spPr>
          <a:xfrm>
            <a:off x="3436611" y="3417937"/>
            <a:ext cx="3202616" cy="648072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media</a:t>
            </a:r>
            <a:endParaRPr lang="hu-HU" sz="1400" dirty="0">
              <a:solidFill>
                <a:schemeClr val="tx1"/>
              </a:solidFill>
            </a:endParaRPr>
          </a:p>
        </p:txBody>
      </p:sp>
      <p:sp>
        <p:nvSpPr>
          <p:cNvPr id="20" name="Háromszög 19"/>
          <p:cNvSpPr/>
          <p:nvPr/>
        </p:nvSpPr>
        <p:spPr>
          <a:xfrm>
            <a:off x="5364089" y="4371950"/>
            <a:ext cx="534020" cy="360040"/>
          </a:xfrm>
          <a:prstGeom prst="triangle">
            <a:avLst>
              <a:gd name="adj" fmla="val 50397"/>
            </a:avLst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lang="hu-HU" sz="800" dirty="0" smtClean="0">
                <a:solidFill>
                  <a:schemeClr val="tx1"/>
                </a:solidFill>
              </a:rPr>
              <a:t>s </a:t>
            </a:r>
            <a:r>
              <a:rPr lang="hu-HU" sz="800" dirty="0" err="1" smtClean="0">
                <a:solidFill>
                  <a:schemeClr val="tx1"/>
                </a:solidFill>
              </a:rPr>
              <a:t>s</a:t>
            </a:r>
            <a:r>
              <a:rPr lang="hu-HU" sz="800" dirty="0" smtClean="0">
                <a:solidFill>
                  <a:schemeClr val="tx1"/>
                </a:solidFill>
              </a:rPr>
              <a:t>., m </a:t>
            </a:r>
            <a:r>
              <a:rPr lang="en-US" sz="800" dirty="0">
                <a:solidFill>
                  <a:schemeClr val="tx1"/>
                </a:solidFill>
              </a:rPr>
              <a:t>(</a:t>
            </a:r>
            <a:r>
              <a:rPr lang="hu-HU" sz="800" dirty="0" smtClean="0">
                <a:solidFill>
                  <a:schemeClr val="tx1"/>
                </a:solidFill>
              </a:rPr>
              <a:t>2</a:t>
            </a:r>
            <a:r>
              <a:rPr lang="en-US" sz="800" dirty="0" smtClean="0">
                <a:solidFill>
                  <a:schemeClr val="tx1"/>
                </a:solidFill>
              </a:rPr>
              <a:t>)</a:t>
            </a:r>
            <a:endParaRPr lang="hu-HU" sz="800" dirty="0">
              <a:solidFill>
                <a:schemeClr val="tx1"/>
              </a:solidFill>
            </a:endParaRPr>
          </a:p>
        </p:txBody>
      </p:sp>
      <p:sp>
        <p:nvSpPr>
          <p:cNvPr id="17" name="Szabadkézi sokszög 16"/>
          <p:cNvSpPr/>
          <p:nvPr/>
        </p:nvSpPr>
        <p:spPr>
          <a:xfrm>
            <a:off x="4586630" y="2069102"/>
            <a:ext cx="1345997" cy="886239"/>
          </a:xfrm>
          <a:custGeom>
            <a:avLst/>
            <a:gdLst>
              <a:gd name="connsiteX0" fmla="*/ 0 w 1345997"/>
              <a:gd name="connsiteY0" fmla="*/ 138989 h 877824"/>
              <a:gd name="connsiteX1" fmla="*/ 270663 w 1345997"/>
              <a:gd name="connsiteY1" fmla="*/ 0 h 877824"/>
              <a:gd name="connsiteX2" fmla="*/ 1345997 w 1345997"/>
              <a:gd name="connsiteY2" fmla="*/ 526694 h 877824"/>
              <a:gd name="connsiteX3" fmla="*/ 1243584 w 1345997"/>
              <a:gd name="connsiteY3" fmla="*/ 877824 h 877824"/>
              <a:gd name="connsiteX4" fmla="*/ 256032 w 1345997"/>
              <a:gd name="connsiteY4" fmla="*/ 877824 h 877824"/>
              <a:gd name="connsiteX5" fmla="*/ 0 w 1345997"/>
              <a:gd name="connsiteY5" fmla="*/ 138989 h 877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5997" h="877824">
                <a:moveTo>
                  <a:pt x="0" y="138989"/>
                </a:moveTo>
                <a:lnTo>
                  <a:pt x="270663" y="0"/>
                </a:lnTo>
                <a:lnTo>
                  <a:pt x="1345997" y="526694"/>
                </a:lnTo>
                <a:lnTo>
                  <a:pt x="1243584" y="877824"/>
                </a:lnTo>
                <a:lnTo>
                  <a:pt x="256032" y="877824"/>
                </a:lnTo>
                <a:lnTo>
                  <a:pt x="0" y="138989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46321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43558"/>
          </a:xfrm>
        </p:spPr>
        <p:txBody>
          <a:bodyPr>
            <a:normAutofit fontScale="90000"/>
          </a:bodyPr>
          <a:lstStyle/>
          <a:p>
            <a:r>
              <a:rPr lang="hu-HU" sz="2400" b="1" dirty="0">
                <a:ea typeface="Calibri"/>
                <a:cs typeface="Times New Roman"/>
              </a:rPr>
              <a:t>János </a:t>
            </a:r>
            <a:r>
              <a:rPr lang="hu-HU" sz="2400" b="1" dirty="0" err="1">
                <a:ea typeface="Calibri"/>
                <a:cs typeface="Times New Roman"/>
              </a:rPr>
              <a:t>Kornai</a:t>
            </a:r>
            <a:r>
              <a:rPr lang="hu-HU" sz="2400" b="1" dirty="0">
                <a:ea typeface="Calibri"/>
                <a:cs typeface="Times New Roman"/>
              </a:rPr>
              <a:t>: </a:t>
            </a:r>
            <a:r>
              <a:rPr lang="en-US" sz="2400" b="1" dirty="0"/>
              <a:t>Characteristics of Democracy, Autocracy, and </a:t>
            </a:r>
            <a:r>
              <a:rPr lang="en-US" sz="2400" b="1" dirty="0" smtClean="0"/>
              <a:t>Dictatorship</a:t>
            </a:r>
            <a:r>
              <a:rPr lang="hu-HU" sz="2000" b="1" dirty="0" smtClean="0"/>
              <a:t/>
            </a:r>
            <a:br>
              <a:rPr lang="hu-HU" sz="2000" b="1" dirty="0" smtClean="0"/>
            </a:br>
            <a:r>
              <a:rPr lang="hu-HU" sz="1800" b="1" dirty="0" smtClean="0"/>
              <a:t>(</a:t>
            </a:r>
            <a:r>
              <a:rPr lang="hu-HU" sz="1800" b="1" dirty="0" err="1" smtClean="0"/>
              <a:t>Primary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features</a:t>
            </a:r>
            <a:r>
              <a:rPr lang="hu-HU" sz="1800" b="1" dirty="0" smtClean="0"/>
              <a:t>)</a:t>
            </a:r>
            <a:endParaRPr lang="hu-HU" sz="1800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/>
        </p:nvGraphicFramePr>
        <p:xfrm>
          <a:off x="251520" y="1143734"/>
          <a:ext cx="8640960" cy="3474720"/>
        </p:xfrm>
        <a:graphic>
          <a:graphicData uri="http://schemas.openxmlformats.org/drawingml/2006/table">
            <a:tbl>
              <a:tblPr/>
              <a:tblGrid>
                <a:gridCol w="288032"/>
                <a:gridCol w="288032"/>
                <a:gridCol w="2592288"/>
                <a:gridCol w="2880320"/>
                <a:gridCol w="2592288"/>
              </a:tblGrid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Democracy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Autocracy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Dictatorship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R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I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R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Y</a:t>
                      </a: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government can be removed through a peaceful and civilized procedure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government cannot be removed through a peaceful and civilized procedure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government cannot be removed through a peaceful and civilized procedure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Institutions which concertedly guarantee accountability are well-established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Institutions which could concertedly guarantee accountability are either formal or weak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>
                          <a:latin typeface="+mn-lt"/>
                          <a:ea typeface="Calibri"/>
                          <a:cs typeface="Times New Roman"/>
                        </a:rPr>
                        <a:t>Institutions which could allow/guarantee accountability do not exist</a:t>
                      </a:r>
                      <a:endParaRPr lang="hu-HU" sz="14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hu-HU" sz="16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Legal parliamentary </a:t>
                      </a: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opposition exists; multiple parties run for elections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Legal parliamentary opposition exists; multiple parties run for elections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>
                          <a:latin typeface="+mn-lt"/>
                          <a:ea typeface="Calibri"/>
                          <a:cs typeface="Times New Roman"/>
                        </a:rPr>
                        <a:t>No legal parliamentary opposition; only one party runs for elections</a:t>
                      </a:r>
                      <a:endParaRPr lang="hu-HU" sz="14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97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smtClean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No terror (large-scale detention in forced-labor camps and executions)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terror (large-scale detention in forced-labor camps and executions), but various means of coercion 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are </a:t>
                      </a: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used against political adversaries (imprisonment with false allegation, </a:t>
                      </a:r>
                      <a:r>
                        <a:rPr lang="en-US" sz="1400" b="1" i="0" dirty="0" smtClean="0">
                          <a:latin typeface="+mn-lt"/>
                          <a:ea typeface="Calibri"/>
                          <a:cs typeface="Times New Roman"/>
                        </a:rPr>
                        <a:t>or </a:t>
                      </a: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politically motivated murder)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Terror (large-scale detention in forced-labor camps and executions)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3530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51470"/>
            <a:ext cx="8712968" cy="85725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The Ruling Elite in a </a:t>
            </a:r>
            <a:r>
              <a:rPr lang="hu-HU" sz="2400" b="1" dirty="0" err="1" smtClean="0"/>
              <a:t>Market-exploiting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Dictatorship</a:t>
            </a:r>
            <a:r>
              <a:rPr lang="en-US" sz="2400" b="1" dirty="0" smtClean="0"/>
              <a:t>:</a:t>
            </a:r>
            <a:r>
              <a:rPr lang="hu-HU" sz="2400" b="1" dirty="0" smtClean="0"/>
              <a:t> </a:t>
            </a:r>
            <a:br>
              <a:rPr lang="hu-HU" sz="2400" b="1" dirty="0" smtClean="0"/>
            </a:br>
            <a:r>
              <a:rPr lang="en-US" sz="2400" b="1" dirty="0" smtClean="0"/>
              <a:t>Dominant </a:t>
            </a:r>
            <a:r>
              <a:rPr lang="en-US" sz="2400" b="1" dirty="0" smtClean="0"/>
              <a:t>Party Elite</a:t>
            </a:r>
            <a:endParaRPr lang="hu-HU" sz="2400" b="1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Háromszög 3"/>
          <p:cNvSpPr/>
          <p:nvPr/>
        </p:nvSpPr>
        <p:spPr>
          <a:xfrm>
            <a:off x="1349428" y="915566"/>
            <a:ext cx="5742851" cy="3672408"/>
          </a:xfrm>
          <a:prstGeom prst="triangl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rtlCol="0" anchor="t" anchorCtr="0"/>
          <a:lstStyle/>
          <a:p>
            <a:pPr algn="ctr"/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6" name="Szabadkézi sokszög 5"/>
          <p:cNvSpPr/>
          <p:nvPr/>
        </p:nvSpPr>
        <p:spPr>
          <a:xfrm>
            <a:off x="4751595" y="1419622"/>
            <a:ext cx="2700725" cy="2028930"/>
          </a:xfrm>
          <a:custGeom>
            <a:avLst/>
            <a:gdLst>
              <a:gd name="connsiteX0" fmla="*/ 0 w 2412694"/>
              <a:gd name="connsiteY0" fmla="*/ 1806766 h 1806766"/>
              <a:gd name="connsiteX1" fmla="*/ 2412694 w 2412694"/>
              <a:gd name="connsiteY1" fmla="*/ 1806766 h 1806766"/>
              <a:gd name="connsiteX2" fmla="*/ 771180 w 2412694"/>
              <a:gd name="connsiteY2" fmla="*/ 0 h 1806766"/>
              <a:gd name="connsiteX3" fmla="*/ 0 w 2412694"/>
              <a:gd name="connsiteY3" fmla="*/ 1806766 h 1806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2694" h="1806766">
                <a:moveTo>
                  <a:pt x="0" y="1806766"/>
                </a:moveTo>
                <a:lnTo>
                  <a:pt x="2412694" y="1806766"/>
                </a:lnTo>
                <a:lnTo>
                  <a:pt x="771180" y="0"/>
                </a:lnTo>
                <a:lnTo>
                  <a:pt x="0" y="180676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0000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economic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3" name="Szabadkézi sokszög 12"/>
          <p:cNvSpPr/>
          <p:nvPr/>
        </p:nvSpPr>
        <p:spPr>
          <a:xfrm>
            <a:off x="2255271" y="1779662"/>
            <a:ext cx="1452633" cy="1668890"/>
          </a:xfrm>
          <a:custGeom>
            <a:avLst/>
            <a:gdLst>
              <a:gd name="connsiteX0" fmla="*/ 0 w 1740665"/>
              <a:gd name="connsiteY0" fmla="*/ 1850834 h 1850834"/>
              <a:gd name="connsiteX1" fmla="*/ 1740665 w 1740665"/>
              <a:gd name="connsiteY1" fmla="*/ 1850834 h 1850834"/>
              <a:gd name="connsiteX2" fmla="*/ 1740665 w 1740665"/>
              <a:gd name="connsiteY2" fmla="*/ 0 h 1850834"/>
              <a:gd name="connsiteX3" fmla="*/ 0 w 1740665"/>
              <a:gd name="connsiteY3" fmla="*/ 1850834 h 1850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0665" h="1850834">
                <a:moveTo>
                  <a:pt x="0" y="1850834"/>
                </a:moveTo>
                <a:lnTo>
                  <a:pt x="1740665" y="1850834"/>
                </a:lnTo>
                <a:lnTo>
                  <a:pt x="1740665" y="0"/>
                </a:lnTo>
                <a:lnTo>
                  <a:pt x="0" y="1850834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936000"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adminis-trative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4" name="Háromszög 13"/>
          <p:cNvSpPr/>
          <p:nvPr/>
        </p:nvSpPr>
        <p:spPr>
          <a:xfrm>
            <a:off x="3419872" y="2499742"/>
            <a:ext cx="1296144" cy="201622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secret service, military</a:t>
            </a:r>
            <a:endParaRPr lang="hu-HU" sz="1100" dirty="0">
              <a:solidFill>
                <a:schemeClr val="tx1"/>
              </a:solidFill>
            </a:endParaRPr>
          </a:p>
        </p:txBody>
      </p:sp>
      <p:sp>
        <p:nvSpPr>
          <p:cNvPr id="15" name="Derékszögű háromszög 14"/>
          <p:cNvSpPr/>
          <p:nvPr/>
        </p:nvSpPr>
        <p:spPr>
          <a:xfrm flipH="1">
            <a:off x="1115616" y="3651870"/>
            <a:ext cx="1872208" cy="792088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media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6" name="Derékszögű háromszög 15"/>
          <p:cNvSpPr/>
          <p:nvPr/>
        </p:nvSpPr>
        <p:spPr>
          <a:xfrm>
            <a:off x="4932040" y="3651870"/>
            <a:ext cx="3240360" cy="864096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cultural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3779912" y="163564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political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297783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Thank you for your attention.</a:t>
            </a:r>
            <a:endParaRPr lang="hu-HU" b="1" dirty="0"/>
          </a:p>
        </p:txBody>
      </p:sp>
    </p:spTree>
    <p:extLst>
      <p:ext uri="{BB962C8B-B14F-4D97-AF65-F5344CB8AC3E}">
        <p14:creationId xmlns="" xmlns:p14="http://schemas.microsoft.com/office/powerpoint/2010/main" val="187783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108520" y="0"/>
            <a:ext cx="9252520" cy="771550"/>
          </a:xfrm>
        </p:spPr>
        <p:txBody>
          <a:bodyPr>
            <a:noAutofit/>
          </a:bodyPr>
          <a:lstStyle/>
          <a:p>
            <a:r>
              <a:rPr lang="hu-HU" sz="2400" b="1" dirty="0">
                <a:ea typeface="Calibri"/>
                <a:cs typeface="Times New Roman"/>
              </a:rPr>
              <a:t>János </a:t>
            </a:r>
            <a:r>
              <a:rPr lang="hu-HU" sz="2400" b="1" dirty="0" err="1">
                <a:ea typeface="Calibri"/>
                <a:cs typeface="Times New Roman"/>
              </a:rPr>
              <a:t>Kornai</a:t>
            </a:r>
            <a:r>
              <a:rPr lang="hu-HU" sz="2400" b="1" dirty="0">
                <a:ea typeface="Calibri"/>
                <a:cs typeface="Times New Roman"/>
              </a:rPr>
              <a:t>: </a:t>
            </a:r>
            <a:r>
              <a:rPr lang="en-US" sz="2400" b="1" dirty="0"/>
              <a:t>Characteristics of Democracy, Autocracy, </a:t>
            </a:r>
            <a:r>
              <a:rPr lang="en-US" sz="2400" b="1" dirty="0" smtClean="0"/>
              <a:t>and</a:t>
            </a:r>
            <a:r>
              <a:rPr lang="hu-HU" sz="2400" b="1" dirty="0" smtClean="0"/>
              <a:t> </a:t>
            </a:r>
            <a:r>
              <a:rPr lang="en-US" sz="2400" b="1" dirty="0" smtClean="0"/>
              <a:t>Dictatorship</a:t>
            </a:r>
            <a:r>
              <a:rPr lang="hu-HU" sz="2400" b="1" dirty="0" smtClean="0"/>
              <a:t/>
            </a:r>
            <a:br>
              <a:rPr lang="hu-HU" sz="2400" b="1" dirty="0" smtClean="0"/>
            </a:br>
            <a:r>
              <a:rPr lang="hu-HU" sz="1800" b="1" dirty="0" smtClean="0"/>
              <a:t>(</a:t>
            </a:r>
            <a:r>
              <a:rPr lang="hu-HU" sz="1800" b="1" dirty="0" err="1" smtClean="0"/>
              <a:t>Secondary</a:t>
            </a:r>
            <a:r>
              <a:rPr lang="hu-HU" sz="1800" b="1" dirty="0" smtClean="0"/>
              <a:t> </a:t>
            </a:r>
            <a:r>
              <a:rPr lang="hu-HU" sz="1800" b="1" dirty="0" err="1" smtClean="0"/>
              <a:t>features</a:t>
            </a:r>
            <a:r>
              <a:rPr lang="hu-HU" sz="1800" b="1" dirty="0" smtClean="0"/>
              <a:t>)</a:t>
            </a:r>
            <a:endParaRPr lang="hu-HU" sz="1800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/>
        </p:nvGraphicFramePr>
        <p:xfrm>
          <a:off x="251520" y="699542"/>
          <a:ext cx="8640960" cy="4386329"/>
        </p:xfrm>
        <a:graphic>
          <a:graphicData uri="http://schemas.openxmlformats.org/drawingml/2006/table">
            <a:tbl>
              <a:tblPr/>
              <a:tblGrid>
                <a:gridCol w="288032"/>
                <a:gridCol w="288032"/>
                <a:gridCol w="2592288"/>
                <a:gridCol w="2880320"/>
                <a:gridCol w="2592288"/>
              </a:tblGrid>
              <a:tr h="3324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1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Democracy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Autocracy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  <a:ea typeface="Calibri"/>
                          <a:cs typeface="Times New Roman"/>
                        </a:rPr>
                        <a:t>Dictatorship</a:t>
                      </a:r>
                      <a:endParaRPr lang="hu-H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S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E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C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O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N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D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R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ea typeface="Calibri"/>
                          <a:cs typeface="Times New Roman"/>
                        </a:rPr>
                        <a:t>Y</a:t>
                      </a:r>
                      <a:endParaRPr lang="hu-HU" sz="16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hu-H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endParaRPr lang="hu-HU" sz="16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repressive means are used against parliamentary opposition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Repressive means are used against parliamentary opposition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parliamentary opposition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Institutions of “checks and balances” are active and independent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Institutions functioning as “checks and balances” are weak and non-independent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institutions have been created to act as “checks and balances”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Relatively few officials are appointed by the ruling political group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ruling political group appoints its own cadres to virtually all important offices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 ruling political group appoints its own cadres to all important offices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Civil protest against the government has no legal boundary; strong civil society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Civil protest against the government has no legal boundary; weak civil society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Civil protest against the government is prohibited by law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97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Interested persons and their organizations take part in many forms and to relevant degrees in preparations for decision-making (significant levels of participation)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There are legal frameworks for participation but they are practically dysfunctional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Participation is not even formally prescribed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i="0" dirty="0"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hu-HU" sz="16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>
                          <a:latin typeface="+mn-lt"/>
                          <a:ea typeface="Calibri"/>
                          <a:cs typeface="Times New Roman"/>
                        </a:rPr>
                        <a:t>Freedom of the press is guaranteed by law, and is actually enforced</a:t>
                      </a:r>
                      <a:endParaRPr lang="hu-HU" sz="1400" b="1" i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Freedom of the press is constrained by legal and economic means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0" dirty="0">
                          <a:latin typeface="+mn-lt"/>
                          <a:ea typeface="Calibri"/>
                          <a:cs typeface="Times New Roman"/>
                        </a:rPr>
                        <a:t>No freedom of the press</a:t>
                      </a:r>
                      <a:endParaRPr lang="hu-HU" sz="1400" b="1" i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3530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7504" y="205979"/>
            <a:ext cx="8928992" cy="925611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Post-communist countries by political institutional system</a:t>
            </a:r>
            <a:r>
              <a:rPr lang="hu-HU" sz="2400" b="1" dirty="0" smtClean="0"/>
              <a:t/>
            </a:r>
            <a:br>
              <a:rPr lang="hu-HU" sz="2400" b="1" dirty="0" smtClean="0"/>
            </a:br>
            <a:r>
              <a:rPr lang="hu-HU" sz="2400" b="1" dirty="0" smtClean="0"/>
              <a:t>(János </a:t>
            </a:r>
            <a:r>
              <a:rPr lang="hu-HU" sz="2400" b="1" dirty="0" err="1" smtClean="0"/>
              <a:t>Kornai</a:t>
            </a:r>
            <a:r>
              <a:rPr lang="hu-HU" sz="2400" b="1" dirty="0" smtClean="0"/>
              <a:t>)</a:t>
            </a:r>
            <a:endParaRPr lang="hu-HU" sz="24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419622"/>
          <a:ext cx="8229600" cy="26365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Democracies</a:t>
                      </a:r>
                      <a:endParaRPr lang="hu-H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Autocracies</a:t>
                      </a:r>
                      <a:endParaRPr lang="hu-H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Calibri"/>
                          <a:cs typeface="Times New Roman"/>
                        </a:rPr>
                        <a:t>Dictatorships</a:t>
                      </a:r>
                      <a:endParaRPr lang="hu-H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16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latin typeface="Calibri"/>
                          <a:ea typeface="Calibri"/>
                          <a:cs typeface="Times New Roman"/>
                        </a:rPr>
                        <a:t>Albania, Bulgaria, Croatia, Czech Republic, Estonia, Georgia, Latvia, Lithuania, Macedonia 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b="0" i="0" dirty="0">
                          <a:latin typeface="Calibri"/>
                          <a:ea typeface="Calibri"/>
                          <a:cs typeface="Times New Roman"/>
                        </a:rPr>
                        <a:t>Moldova, Poland, Romania, Serbia, Slovakia, Slovenia, Ukraine</a:t>
                      </a:r>
                      <a:endParaRPr lang="hu-HU" sz="18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latin typeface="Calibri"/>
                          <a:ea typeface="Calibri"/>
                          <a:cs typeface="Times New Roman"/>
                        </a:rPr>
                        <a:t>Armenia, Azerbaijan, Belarus, Hungary, Kazakhstan, Kyrgyzstan, Russia, Tajikistan, Turkmenistan, Uzbekistan</a:t>
                      </a:r>
                      <a:endParaRPr lang="hu-HU" sz="18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latin typeface="Calibri"/>
                          <a:ea typeface="Calibri"/>
                          <a:cs typeface="Times New Roman"/>
                        </a:rPr>
                        <a:t>China</a:t>
                      </a:r>
                      <a:r>
                        <a:rPr lang="en-US" sz="1800" b="0" i="0" dirty="0" smtClean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b="0" i="0" dirty="0" smtClean="0">
                          <a:latin typeface="+mn-lt"/>
                          <a:ea typeface="Calibri"/>
                          <a:cs typeface="Times New Roman"/>
                        </a:rPr>
                        <a:t>Vietnam</a:t>
                      </a:r>
                      <a:r>
                        <a:rPr lang="hu-HU" sz="1800" b="0" i="0" dirty="0" smtClean="0">
                          <a:latin typeface="+mn-lt"/>
                          <a:ea typeface="Calibri"/>
                          <a:cs typeface="Times New Roman"/>
                        </a:rPr>
                        <a:t>,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dirty="0" smtClean="0">
                          <a:latin typeface="+mn-lt"/>
                          <a:ea typeface="Calibri"/>
                          <a:cs typeface="Times New Roman"/>
                        </a:rPr>
                        <a:t>North Korea</a:t>
                      </a:r>
                      <a:endParaRPr lang="hu-HU" sz="1800" b="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1067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792088"/>
          </a:xfrm>
        </p:spPr>
        <p:txBody>
          <a:bodyPr>
            <a:normAutofit/>
          </a:bodyPr>
          <a:lstStyle/>
          <a:p>
            <a:r>
              <a:rPr lang="en-US" b="1" dirty="0" smtClean="0"/>
              <a:t>Stubborn structures</a:t>
            </a:r>
            <a:endParaRPr lang="en-US" b="1" dirty="0"/>
          </a:p>
        </p:txBody>
      </p:sp>
      <p:grpSp>
        <p:nvGrpSpPr>
          <p:cNvPr id="4" name="Csoportba foglalás 16"/>
          <p:cNvGrpSpPr/>
          <p:nvPr/>
        </p:nvGrpSpPr>
        <p:grpSpPr>
          <a:xfrm>
            <a:off x="529107" y="850059"/>
            <a:ext cx="8064897" cy="4097955"/>
            <a:chOff x="539551" y="850059"/>
            <a:chExt cx="8064897" cy="4097955"/>
          </a:xfrm>
        </p:grpSpPr>
        <p:sp>
          <p:nvSpPr>
            <p:cNvPr id="5" name="Szövegdoboz 4"/>
            <p:cNvSpPr txBox="1"/>
            <p:nvPr/>
          </p:nvSpPr>
          <p:spPr>
            <a:xfrm>
              <a:off x="539551" y="850059"/>
              <a:ext cx="8064897" cy="5040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2400" b="1" dirty="0" smtClean="0"/>
                <a:t>Lack of separation of spheres of social action</a:t>
              </a:r>
              <a:endParaRPr lang="en-US" sz="2400" b="1" dirty="0"/>
            </a:p>
          </p:txBody>
        </p:sp>
        <p:sp>
          <p:nvSpPr>
            <p:cNvPr id="6" name="Szövegdoboz 5"/>
            <p:cNvSpPr txBox="1"/>
            <p:nvPr/>
          </p:nvSpPr>
          <p:spPr>
            <a:xfrm>
              <a:off x="539816" y="1861768"/>
              <a:ext cx="3690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2400" b="1" dirty="0" smtClean="0"/>
                <a:t>Collusion of power and ownership</a:t>
              </a:r>
            </a:p>
          </p:txBody>
        </p:sp>
        <p:sp>
          <p:nvSpPr>
            <p:cNvPr id="7" name="Szövegdoboz 6"/>
            <p:cNvSpPr txBox="1"/>
            <p:nvPr/>
          </p:nvSpPr>
          <p:spPr>
            <a:xfrm>
              <a:off x="4914448" y="1858956"/>
              <a:ext cx="3690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2400" b="1" dirty="0" smtClean="0"/>
                <a:t>Informal networks</a:t>
              </a:r>
              <a:endParaRPr lang="en-US" sz="2400" b="1" dirty="0"/>
            </a:p>
          </p:txBody>
        </p:sp>
        <p:sp>
          <p:nvSpPr>
            <p:cNvPr id="8" name="Szövegdoboz 7"/>
            <p:cNvSpPr txBox="1"/>
            <p:nvPr/>
          </p:nvSpPr>
          <p:spPr>
            <a:xfrm>
              <a:off x="539816" y="3134005"/>
              <a:ext cx="3690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2400" b="1" dirty="0" err="1" smtClean="0"/>
                <a:t>Patrimonialization</a:t>
              </a:r>
              <a:endParaRPr lang="en-US" sz="2400" b="1" dirty="0" smtClean="0"/>
            </a:p>
          </p:txBody>
        </p:sp>
        <p:sp>
          <p:nvSpPr>
            <p:cNvPr id="9" name="Szövegdoboz 8"/>
            <p:cNvSpPr txBox="1"/>
            <p:nvPr/>
          </p:nvSpPr>
          <p:spPr>
            <a:xfrm>
              <a:off x="4914448" y="3159618"/>
              <a:ext cx="3690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2400" b="1" dirty="0" smtClean="0"/>
                <a:t>Patron-client relations</a:t>
              </a:r>
              <a:endParaRPr lang="en-US" sz="2400" b="1" dirty="0"/>
            </a:p>
          </p:txBody>
        </p:sp>
        <p:sp>
          <p:nvSpPr>
            <p:cNvPr id="10" name="Szövegdoboz 9"/>
            <p:cNvSpPr txBox="1"/>
            <p:nvPr/>
          </p:nvSpPr>
          <p:spPr>
            <a:xfrm>
              <a:off x="539552" y="4443958"/>
              <a:ext cx="8064896" cy="50405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pPr algn="ctr"/>
              <a:r>
                <a:rPr lang="en-US" sz="2400" b="1" dirty="0" smtClean="0"/>
                <a:t>Centralized</a:t>
              </a:r>
              <a:r>
                <a:rPr lang="hu-HU" sz="2400" b="1" dirty="0"/>
                <a:t>/</a:t>
              </a:r>
              <a:r>
                <a:rPr lang="en-US" sz="2400" b="1" dirty="0" smtClean="0"/>
                <a:t>monopolized forms of corruption</a:t>
              </a:r>
              <a:endParaRPr lang="en-US" sz="2400" b="1" dirty="0"/>
            </a:p>
          </p:txBody>
        </p:sp>
        <p:sp>
          <p:nvSpPr>
            <p:cNvPr id="11" name="Lefelé nyíl 10"/>
            <p:cNvSpPr/>
            <p:nvPr/>
          </p:nvSpPr>
          <p:spPr>
            <a:xfrm>
              <a:off x="2150816" y="1371433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Lefelé nyíl 11"/>
            <p:cNvSpPr/>
            <p:nvPr/>
          </p:nvSpPr>
          <p:spPr>
            <a:xfrm>
              <a:off x="6525448" y="1378719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Lefelé nyíl 12"/>
            <p:cNvSpPr/>
            <p:nvPr/>
          </p:nvSpPr>
          <p:spPr>
            <a:xfrm>
              <a:off x="2150816" y="2686025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Lefelé nyíl 13"/>
            <p:cNvSpPr/>
            <p:nvPr/>
          </p:nvSpPr>
          <p:spPr>
            <a:xfrm>
              <a:off x="6525448" y="2672853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Lefelé nyíl 14"/>
            <p:cNvSpPr/>
            <p:nvPr/>
          </p:nvSpPr>
          <p:spPr>
            <a:xfrm>
              <a:off x="2150816" y="3952757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Lefelé nyíl 15"/>
            <p:cNvSpPr/>
            <p:nvPr/>
          </p:nvSpPr>
          <p:spPr>
            <a:xfrm>
              <a:off x="6525448" y="3981284"/>
              <a:ext cx="468000" cy="480237"/>
            </a:xfrm>
            <a:prstGeom prst="down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Balra-jobbra nyíl 2"/>
          <p:cNvSpPr/>
          <p:nvPr/>
        </p:nvSpPr>
        <p:spPr>
          <a:xfrm>
            <a:off x="4219372" y="2048819"/>
            <a:ext cx="684632" cy="417897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Balra-jobbra nyíl 17"/>
          <p:cNvSpPr/>
          <p:nvPr/>
        </p:nvSpPr>
        <p:spPr>
          <a:xfrm>
            <a:off x="4219372" y="3346669"/>
            <a:ext cx="684632" cy="417897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680909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The </a:t>
            </a:r>
            <a:r>
              <a:rPr lang="hu-HU" sz="3600" b="1" dirty="0" smtClean="0"/>
              <a:t>p</a:t>
            </a:r>
            <a:r>
              <a:rPr lang="en-US" sz="3600" b="1" dirty="0" err="1" smtClean="0"/>
              <a:t>roblems</a:t>
            </a:r>
            <a:r>
              <a:rPr lang="en-US" sz="3600" b="1" dirty="0" smtClean="0"/>
              <a:t> with </a:t>
            </a:r>
            <a:r>
              <a:rPr lang="hu-HU" sz="3600" b="1" dirty="0" err="1" smtClean="0"/>
              <a:t>the</a:t>
            </a:r>
            <a:r>
              <a:rPr lang="hu-HU" sz="3600" b="1" dirty="0" smtClean="0"/>
              <a:t> </a:t>
            </a:r>
            <a:r>
              <a:rPr lang="hu-HU" sz="3600" b="1" dirty="0" err="1" smtClean="0"/>
              <a:t>purely</a:t>
            </a:r>
            <a:r>
              <a:rPr lang="hu-HU" sz="3600" b="1" dirty="0" smtClean="0"/>
              <a:t> </a:t>
            </a:r>
            <a:r>
              <a:rPr lang="hu-HU" sz="3600" b="1" dirty="0" err="1" smtClean="0"/>
              <a:t>political</a:t>
            </a:r>
            <a:r>
              <a:rPr lang="hu-HU" sz="3600" b="1" dirty="0" smtClean="0"/>
              <a:t> </a:t>
            </a:r>
            <a:r>
              <a:rPr lang="hu-HU" sz="3600" b="1" dirty="0" err="1" smtClean="0"/>
              <a:t>institutional</a:t>
            </a:r>
            <a:r>
              <a:rPr lang="hu-HU" sz="3600" b="1" dirty="0" smtClean="0"/>
              <a:t> </a:t>
            </a:r>
            <a:r>
              <a:rPr lang="hu-HU" sz="3600" b="1" dirty="0" err="1" smtClean="0"/>
              <a:t>approach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37518"/>
            <a:ext cx="8229600" cy="3394472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 smtClean="0"/>
              <a:t>Under each category, there is a heterogeneous set of cases</a:t>
            </a:r>
            <a:r>
              <a:rPr lang="hu-HU" sz="2800" b="1" dirty="0" smtClean="0"/>
              <a:t>.</a:t>
            </a:r>
            <a:endParaRPr lang="en-US" sz="2800" b="1" dirty="0" smtClean="0"/>
          </a:p>
          <a:p>
            <a:r>
              <a:rPr lang="en-US" sz="2800" b="1" dirty="0" smtClean="0"/>
              <a:t>It sticks to the political level, disregarding the stubborn </a:t>
            </a:r>
            <a:r>
              <a:rPr lang="hu-HU" sz="2800" b="1" dirty="0" err="1" smtClean="0"/>
              <a:t>sociological</a:t>
            </a:r>
            <a:r>
              <a:rPr lang="hu-HU" sz="2800" b="1" dirty="0" smtClean="0"/>
              <a:t> and </a:t>
            </a:r>
            <a:r>
              <a:rPr lang="hu-HU" sz="2800" b="1" dirty="0" err="1" smtClean="0"/>
              <a:t>economic</a:t>
            </a:r>
            <a:r>
              <a:rPr lang="hu-HU" sz="2800" b="1" dirty="0" smtClean="0"/>
              <a:t> </a:t>
            </a:r>
            <a:r>
              <a:rPr lang="en-US" sz="2800" b="1" dirty="0" smtClean="0"/>
              <a:t>structures connected to it</a:t>
            </a:r>
            <a:r>
              <a:rPr lang="hu-HU" sz="2800" b="1" dirty="0" smtClean="0"/>
              <a:t>.</a:t>
            </a:r>
            <a:endParaRPr lang="en-US" sz="2800" b="1" dirty="0" smtClean="0"/>
          </a:p>
          <a:p>
            <a:endParaRPr lang="en-US" sz="2800" b="1" dirty="0">
              <a:sym typeface="Wingdings" panose="05000000000000000000" pitchFamily="2" charset="2"/>
            </a:endParaRPr>
          </a:p>
          <a:p>
            <a:r>
              <a:rPr lang="en-US" sz="2800" b="1" dirty="0" smtClean="0">
                <a:sym typeface="Wingdings" panose="05000000000000000000" pitchFamily="2" charset="2"/>
              </a:rPr>
              <a:t>How can we </a:t>
            </a:r>
            <a:r>
              <a:rPr lang="hu-HU" sz="2800" b="1" dirty="0" err="1" smtClean="0">
                <a:sym typeface="Wingdings" panose="05000000000000000000" pitchFamily="2" charset="2"/>
              </a:rPr>
              <a:t>incorporate</a:t>
            </a:r>
            <a:r>
              <a:rPr lang="en-US" sz="2800" b="1" dirty="0" smtClean="0">
                <a:sym typeface="Wingdings" panose="05000000000000000000" pitchFamily="2" charset="2"/>
              </a:rPr>
              <a:t> </a:t>
            </a:r>
            <a:r>
              <a:rPr lang="hu-HU" sz="2800" b="1" dirty="0" err="1" smtClean="0">
                <a:sym typeface="Wingdings" panose="05000000000000000000" pitchFamily="2" charset="2"/>
              </a:rPr>
              <a:t>in</a:t>
            </a:r>
            <a:r>
              <a:rPr lang="en-US" sz="2800" b="1" dirty="0" smtClean="0">
                <a:sym typeface="Wingdings" panose="05000000000000000000" pitchFamily="2" charset="2"/>
              </a:rPr>
              <a:t>to </a:t>
            </a:r>
            <a:r>
              <a:rPr lang="hu-HU" sz="2800" b="1" dirty="0" err="1" smtClean="0">
                <a:sym typeface="Wingdings" panose="05000000000000000000" pitchFamily="2" charset="2"/>
              </a:rPr>
              <a:t>the</a:t>
            </a:r>
            <a:r>
              <a:rPr lang="en-US" sz="2800" b="1" dirty="0" smtClean="0">
                <a:sym typeface="Wingdings" panose="05000000000000000000" pitchFamily="2" charset="2"/>
              </a:rPr>
              <a:t> typology</a:t>
            </a:r>
            <a:r>
              <a:rPr lang="hu-HU" sz="2800" b="1" dirty="0" smtClean="0">
                <a:sym typeface="Wingdings" panose="05000000000000000000" pitchFamily="2" charset="2"/>
              </a:rPr>
              <a:t> of </a:t>
            </a:r>
            <a:r>
              <a:rPr lang="hu-HU" sz="2800" b="1" dirty="0" err="1" smtClean="0">
                <a:sym typeface="Wingdings" panose="05000000000000000000" pitchFamily="2" charset="2"/>
              </a:rPr>
              <a:t>Post-Communist</a:t>
            </a:r>
            <a:r>
              <a:rPr lang="hu-HU" sz="2800" b="1" dirty="0" smtClean="0">
                <a:sym typeface="Wingdings" panose="05000000000000000000" pitchFamily="2" charset="2"/>
              </a:rPr>
              <a:t> </a:t>
            </a:r>
            <a:r>
              <a:rPr lang="hu-HU" sz="2800" b="1" dirty="0" err="1" smtClean="0">
                <a:sym typeface="Wingdings" panose="05000000000000000000" pitchFamily="2" charset="2"/>
              </a:rPr>
              <a:t>regimes</a:t>
            </a:r>
            <a:r>
              <a:rPr lang="hu-HU" sz="2800" b="1" dirty="0" smtClean="0">
                <a:sym typeface="Wingdings" panose="05000000000000000000" pitchFamily="2" charset="2"/>
              </a:rPr>
              <a:t> </a:t>
            </a:r>
            <a:r>
              <a:rPr lang="hu-HU" sz="2800" b="1" dirty="0" err="1" smtClean="0">
                <a:sym typeface="Wingdings" panose="05000000000000000000" pitchFamily="2" charset="2"/>
              </a:rPr>
              <a:t>further</a:t>
            </a:r>
            <a:r>
              <a:rPr lang="hu-HU" sz="2800" b="1" dirty="0" smtClean="0">
                <a:sym typeface="Wingdings" panose="05000000000000000000" pitchFamily="2" charset="2"/>
              </a:rPr>
              <a:t> </a:t>
            </a:r>
            <a:r>
              <a:rPr lang="hu-HU" sz="2800" b="1" dirty="0" err="1" smtClean="0">
                <a:sym typeface="Wingdings" panose="05000000000000000000" pitchFamily="2" charset="2"/>
              </a:rPr>
              <a:t>dimensions</a:t>
            </a:r>
            <a:r>
              <a:rPr lang="hu-HU" sz="2800" b="1" dirty="0" smtClean="0">
                <a:sym typeface="Wingdings" panose="05000000000000000000" pitchFamily="2" charset="2"/>
              </a:rPr>
              <a:t>?</a:t>
            </a:r>
            <a:endParaRPr lang="en-US" sz="2800" b="1" dirty="0" smtClean="0">
              <a:sym typeface="Wingdings" panose="05000000000000000000" pitchFamily="2" charset="2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3000" b="1" i="1" dirty="0">
                <a:solidFill>
                  <a:srgbClr val="FF0000"/>
                </a:solidFill>
                <a:sym typeface="Wingdings" panose="05000000000000000000" pitchFamily="2" charset="2"/>
              </a:rPr>
              <a:t>o</a:t>
            </a:r>
            <a:r>
              <a:rPr lang="en-US" sz="30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wnership relations;</a:t>
            </a:r>
          </a:p>
          <a:p>
            <a:pPr lvl="1">
              <a:buFont typeface="Wingdings" pitchFamily="2" charset="2"/>
              <a:buChar char="§"/>
            </a:pPr>
            <a:r>
              <a:rPr lang="en-US" sz="30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economy;</a:t>
            </a:r>
          </a:p>
          <a:p>
            <a:pPr lvl="1">
              <a:buFont typeface="Wingdings" pitchFamily="2" charset="2"/>
              <a:buChar char="§"/>
            </a:pPr>
            <a:r>
              <a:rPr lang="en-US" sz="3000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structure of the ruling elite?</a:t>
            </a:r>
            <a:endParaRPr lang="hu-HU" sz="3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6791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44017"/>
            <a:ext cx="9144000" cy="699541"/>
          </a:xfrm>
        </p:spPr>
        <p:txBody>
          <a:bodyPr>
            <a:noAutofit/>
          </a:bodyPr>
          <a:lstStyle/>
          <a:p>
            <a:r>
              <a:rPr lang="hu-HU" sz="3100" b="1" dirty="0" err="1" smtClean="0"/>
              <a:t>Interpretative</a:t>
            </a:r>
            <a:r>
              <a:rPr lang="hu-HU" sz="3100" b="1" dirty="0" smtClean="0"/>
              <a:t> </a:t>
            </a:r>
            <a:r>
              <a:rPr lang="hu-HU" sz="3100" b="1" dirty="0"/>
              <a:t>F</a:t>
            </a:r>
            <a:r>
              <a:rPr lang="hu-HU" sz="3100" b="1" dirty="0" smtClean="0"/>
              <a:t>ramework of </a:t>
            </a:r>
            <a:r>
              <a:rPr lang="hu-HU" sz="3100" b="1" dirty="0" err="1" smtClean="0"/>
              <a:t>Post-Communist</a:t>
            </a:r>
            <a:r>
              <a:rPr lang="hu-HU" sz="3100" b="1" dirty="0" smtClean="0"/>
              <a:t> </a:t>
            </a:r>
            <a:r>
              <a:rPr lang="hu-HU" sz="3100" b="1" dirty="0" err="1" smtClean="0"/>
              <a:t>Regimes</a:t>
            </a:r>
            <a:r>
              <a:rPr lang="hu-HU" sz="3100" b="1" dirty="0" smtClean="0"/>
              <a:t/>
            </a:r>
            <a:br>
              <a:rPr lang="hu-HU" sz="3100" b="1" dirty="0" smtClean="0"/>
            </a:br>
            <a:r>
              <a:rPr lang="hu-HU" sz="2400" b="1" dirty="0" smtClean="0"/>
              <a:t>(</a:t>
            </a:r>
            <a:r>
              <a:rPr lang="hu-HU" sz="2400" b="1" dirty="0" err="1" smtClean="0"/>
              <a:t>combining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the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political</a:t>
            </a:r>
            <a:r>
              <a:rPr lang="hu-HU" sz="2400" b="1" dirty="0" smtClean="0"/>
              <a:t>, </a:t>
            </a:r>
            <a:r>
              <a:rPr lang="hu-HU" sz="2400" b="1" dirty="0" err="1" smtClean="0"/>
              <a:t>economic</a:t>
            </a:r>
            <a:r>
              <a:rPr lang="hu-HU" sz="2400" b="1" dirty="0" smtClean="0"/>
              <a:t> and </a:t>
            </a:r>
            <a:r>
              <a:rPr lang="hu-HU" sz="2400" b="1" dirty="0" err="1" smtClean="0"/>
              <a:t>sociological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dimensions</a:t>
            </a:r>
            <a:r>
              <a:rPr lang="hu-HU" sz="2400" b="1" dirty="0" smtClean="0"/>
              <a:t>)</a:t>
            </a:r>
            <a:endParaRPr lang="hu-HU" sz="3100" b="1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1617067"/>
              </p:ext>
            </p:extLst>
          </p:nvPr>
        </p:nvGraphicFramePr>
        <p:xfrm>
          <a:off x="323528" y="1059582"/>
          <a:ext cx="843528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98565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2947</Words>
  <Application>Microsoft Office PowerPoint</Application>
  <PresentationFormat>Diavetítés a képernyőre (16:9 oldalarány)</PresentationFormat>
  <Paragraphs>829</Paragraphs>
  <Slides>41</Slides>
  <Notes>25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41</vt:i4>
      </vt:variant>
    </vt:vector>
  </HeadingPairs>
  <TitlesOfParts>
    <vt:vector size="43" baseType="lpstr">
      <vt:lpstr>Office-téma</vt:lpstr>
      <vt:lpstr>Dia</vt:lpstr>
      <vt:lpstr>Towards an Interpretative Framework for Post-Communist Autocracies</vt:lpstr>
      <vt:lpstr>2. dia</vt:lpstr>
      <vt:lpstr>The Democracy—Dictatorship Axis</vt:lpstr>
      <vt:lpstr>János Kornai: Characteristics of Democracy, Autocracy, and Dictatorship (Primary features)</vt:lpstr>
      <vt:lpstr>János Kornai: Characteristics of Democracy, Autocracy, and Dictatorship (Secondary features)</vt:lpstr>
      <vt:lpstr>Post-communist countries by political institutional system (János Kornai)</vt:lpstr>
      <vt:lpstr>Stubborn structures</vt:lpstr>
      <vt:lpstr>The problems with the purely political institutional approach</vt:lpstr>
      <vt:lpstr>Interpretative Framework of Post-Communist Regimes (combining the political, economic and sociological dimensions)</vt:lpstr>
      <vt:lpstr>10. dia</vt:lpstr>
      <vt:lpstr>What is the action?  Interpretative layers of categories to describe the mafia state</vt:lpstr>
      <vt:lpstr>Is the action legal?  Interpretative layers of categories to describe the mafia state</vt:lpstr>
      <vt:lpstr>13. dia</vt:lpstr>
      <vt:lpstr>Key system components and actors in three ideal-type political regimes</vt:lpstr>
      <vt:lpstr>Four „evolutionary” stages of corruption</vt:lpstr>
      <vt:lpstr>Patterns of corruption  in three ideal-type political regimes</vt:lpstr>
      <vt:lpstr>17. dia</vt:lpstr>
      <vt:lpstr>Social/economic integration schemes/coordinating mechanisms  in three ideal-type political regimes </vt:lpstr>
      <vt:lpstr>Administrative market</vt:lpstr>
      <vt:lpstr>Competitive market</vt:lpstr>
      <vt:lpstr>Relational market</vt:lpstr>
      <vt:lpstr>Features of “property rights”  in three ideal-type political regimes </vt:lpstr>
      <vt:lpstr>Ownership rights – Expropriation of endogenous rights</vt:lpstr>
      <vt:lpstr>Interpretative Framework of Post-Communist Regimes</vt:lpstr>
      <vt:lpstr>The Place of Relational Market-Redistribution among Post-Communist Regime Types</vt:lpstr>
      <vt:lpstr>Modelled Trajectories of Post-Communist Regimes:  1. Hungary</vt:lpstr>
      <vt:lpstr>Modelled Trajectories of Post-Communist Regimes:  2. Poland</vt:lpstr>
      <vt:lpstr>Modelled Trajectories of Post-Communist Regimes:  3. Romania</vt:lpstr>
      <vt:lpstr>Modelled Trajectories of Post-Communist Regimes:  4. Ukraine</vt:lpstr>
      <vt:lpstr>Modelled Trajectories of Post-Communist Regimes:  5. Russia</vt:lpstr>
      <vt:lpstr>The formal position of the chief patron, the decision making “body” and the type of patronal networks in Russia</vt:lpstr>
      <vt:lpstr>Modelled Trajectories of Post-Communist Regimes:  6. Uzbekistan</vt:lpstr>
      <vt:lpstr>Modelled Trajectories of Post-Communist Regimes:  7. China</vt:lpstr>
      <vt:lpstr>The Ruling Elites in a Liberal Democracy: Autonomous Elites</vt:lpstr>
      <vt:lpstr>The Ruling Elite in a Communist Dictatorship: The Nomenklatura</vt:lpstr>
      <vt:lpstr>The Ruling Elite in a Patronal Autocracy: The Adopted Political Family</vt:lpstr>
      <vt:lpstr>The „separation of branches of power”  within the adopted political family</vt:lpstr>
      <vt:lpstr>The Ruling Elites in a Conservative Autocracy: Authoritarianism with Competing Other Elites</vt:lpstr>
      <vt:lpstr>The Ruling Elites in a Patronal Democracy: Competing Patronal Networks</vt:lpstr>
      <vt:lpstr>The Ruling Elite in a Market-exploiting Dictatorship:  Dominant Party Elite</vt:lpstr>
      <vt:lpstr>Thank you for your attention.</vt:lpstr>
    </vt:vector>
  </TitlesOfParts>
  <Company>OTP Bank Nyrt.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 Terminology for Post-Communist Autocracies</dc:title>
  <dc:creator>Anya</dc:creator>
  <cp:lastModifiedBy>Magyar Bálint</cp:lastModifiedBy>
  <cp:revision>76</cp:revision>
  <dcterms:created xsi:type="dcterms:W3CDTF">2018-02-03T10:17:42Z</dcterms:created>
  <dcterms:modified xsi:type="dcterms:W3CDTF">2019-06-02T08:11:33Z</dcterms:modified>
</cp:coreProperties>
</file>