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diagrams/colors11.xml" ContentType="application/vnd.openxmlformats-officedocument.drawingml.diagramColors+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quickStyle17.xml" ContentType="application/vnd.openxmlformats-officedocument.drawingml.diagramStyle+xml"/>
  <Override PartName="/ppt/diagrams/drawing18.xml" ContentType="application/vnd.ms-office.drawingml.diagramDrawing+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diagrams/layout17.xml" ContentType="application/vnd.openxmlformats-officedocument.drawingml.diagramLayout+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quickStyle20.xml" ContentType="application/vnd.openxmlformats-officedocument.drawingml.diagramStyle+xml"/>
  <Override PartName="/ppt/slides/slide77.xml" ContentType="application/vnd.openxmlformats-officedocument.presentationml.slide+xml"/>
  <Override PartName="/ppt/slides/slide88.xml" ContentType="application/vnd.openxmlformats-officedocument.presentationml.slide+xml"/>
  <Override PartName="/ppt/diagrams/colors4.xml" ContentType="application/vnd.openxmlformats-officedocument.drawingml.diagramColors+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diagrams/layout20.xml" ContentType="application/vnd.openxmlformats-officedocument.drawingml.diagramLayout+xml"/>
  <Override PartName="/ppt/slides/slide55.xml" ContentType="application/vnd.openxmlformats-officedocument.presentationml.slide+xml"/>
  <Override PartName="/ppt/theme/theme2.xml" ContentType="application/vnd.openxmlformats-officedocument.theme+xml"/>
  <Override PartName="/ppt/diagrams/quickStyle3.xml" ContentType="application/vnd.openxmlformats-officedocument.drawingml.diagramStyle+xml"/>
  <Override PartName="/ppt/notesSlides/notesSlide57.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Default Extension="emf" ContentType="image/x-emf"/>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diagrams/layout6.xml" ContentType="application/vnd.openxmlformats-officedocument.drawingml.diagramLayout+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diagrams/drawing8.xml" ContentType="application/vnd.ms-office.drawingml.diagramDrawing+xml"/>
  <Override PartName="/ppt/diagrams/quickStyle8.xml" ContentType="application/vnd.openxmlformats-officedocument.drawingml.diagramStyle+xml"/>
  <Override PartName="/ppt/diagrams/layout14.xml" ContentType="application/vnd.openxmlformats-officedocument.drawingml.diagramLayout+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ppt/diagrams/drawing4.xml" ContentType="application/vnd.ms-office.drawingml.diagramDrawing+xml"/>
  <Override PartName="/ppt/diagrams/data19.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diagrams/data15.xml" ContentType="application/vnd.openxmlformats-officedocument.drawingml.diagramData+xml"/>
  <Override PartName="/ppt/notesSlides/notesSlide58.xml" ContentType="application/vnd.openxmlformats-officedocument.presentationml.notesSlide+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Default Extension="pptx" ContentType="application/vnd.openxmlformats-officedocument.presentationml.presentation"/>
  <Override PartName="/ppt/notesSlides/notesSlide32.xml" ContentType="application/vnd.openxmlformats-officedocument.presentationml.notesSlide+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50.xml" ContentType="application/vnd.openxmlformats-officedocument.presentationml.notesSlide+xml"/>
  <Override PartName="/ppt/diagrams/drawing9.xml" ContentType="application/vnd.ms-office.drawingml.diagramDrawing+xml"/>
  <Override PartName="/ppt/diagrams/layout15.xml" ContentType="application/vnd.openxmlformats-officedocument.drawingml.diagramLayout+xml"/>
  <Override PartName="/ppt/slides/slide79.xml" ContentType="application/vnd.openxmlformats-officedocument.presentationml.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Default Extension="sldx" ContentType="application/vnd.openxmlformats-officedocument.presentationml.slide"/>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diagrams/quickStyle1.xml" ContentType="application/vnd.openxmlformats-officedocument.drawingml.diagramStyle+xml"/>
  <Override PartName="/ppt/notesSlides/notesSlide37.xml" ContentType="application/vnd.openxmlformats-officedocument.presentationml.notesSlide+xml"/>
  <Override PartName="/ppt/diagrams/layout8.xml" ContentType="application/vnd.openxmlformats-officedocument.drawingml.diagramLayout+xml"/>
  <Override PartName="/ppt/diagrams/data12.xml" ContentType="application/vnd.openxmlformats-officedocument.drawingml.diagramData+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layout4.xml" ContentType="application/vnd.openxmlformats-officedocument.drawingml.diagramLayout+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notesSlides/notesSlide6.xml" ContentType="application/vnd.openxmlformats-officedocument.presentationml.notesSlide+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slides/slide76.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12.xml" ContentType="application/vnd.openxmlformats-officedocument.presentationml.notesSlide+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slides/slide48.xml" ContentType="application/vnd.openxmlformats-officedocument.presentationml.slide+xml"/>
  <Override PartName="/ppt/notesSlides/notesSlide3.xml" ContentType="application/vnd.openxmlformats-officedocument.presentationml.notesSlide+xml"/>
  <Override PartName="/ppt/diagrams/colors12.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diagrams/drawing19.xml" ContentType="application/vnd.ms-office.drawingml.diagramDrawing+xml"/>
  <Override PartName="/ppt/slides/slide51.xml" ContentType="application/vnd.openxmlformats-officedocument.presentationml.slide+xml"/>
  <Override PartName="/ppt/notesSlides/notesSlide53.xml" ContentType="application/vnd.openxmlformats-officedocument.presentationml.notesSlide+xml"/>
  <Override PartName="/ppt/diagrams/quickStyle18.xml" ContentType="application/vnd.openxmlformats-officedocument.drawingml.diagramStyle+xml"/>
  <Override PartName="/ppt/slides/slide40.xml" ContentType="application/vnd.openxmlformats-officedocument.presentationml.slide+xml"/>
  <Override PartName="/ppt/notesSlides/notesSlide42.xml" ContentType="application/vnd.openxmlformats-officedocument.presentationml.notesSlide+xml"/>
  <Override PartName="/ppt/diagrams/layout18.xml" ContentType="application/vnd.openxmlformats-officedocument.drawingml.diagramLayout+xml"/>
  <Override PartName="/ppt/notesSlides/notesSlide8.xml" ContentType="application/vnd.openxmlformats-officedocument.presentationml.notesSlide+xml"/>
  <Override PartName="/ppt/diagrams/layout2.xml" ContentType="application/vnd.openxmlformats-officedocument.drawingml.diagramLayout+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drawing11.xml" ContentType="application/vnd.ms-office.drawingml.diagramDrawing+xml"/>
  <Override PartName="/ppt/diagrams/colors17.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2"/>
  </p:notesMasterIdLst>
  <p:sldIdLst>
    <p:sldId id="310" r:id="rId2"/>
    <p:sldId id="295" r:id="rId3"/>
    <p:sldId id="256" r:id="rId4"/>
    <p:sldId id="292" r:id="rId5"/>
    <p:sldId id="300" r:id="rId6"/>
    <p:sldId id="308" r:id="rId7"/>
    <p:sldId id="302" r:id="rId8"/>
    <p:sldId id="298" r:id="rId9"/>
    <p:sldId id="299" r:id="rId10"/>
    <p:sldId id="285" r:id="rId11"/>
    <p:sldId id="297" r:id="rId12"/>
    <p:sldId id="387" r:id="rId13"/>
    <p:sldId id="289" r:id="rId14"/>
    <p:sldId id="290" r:id="rId15"/>
    <p:sldId id="294" r:id="rId16"/>
    <p:sldId id="303" r:id="rId17"/>
    <p:sldId id="390" r:id="rId18"/>
    <p:sldId id="309" r:id="rId19"/>
    <p:sldId id="311" r:id="rId20"/>
    <p:sldId id="305" r:id="rId21"/>
    <p:sldId id="315" r:id="rId22"/>
    <p:sldId id="306" r:id="rId23"/>
    <p:sldId id="307" r:id="rId24"/>
    <p:sldId id="316" r:id="rId25"/>
    <p:sldId id="259" r:id="rId26"/>
    <p:sldId id="317" r:id="rId27"/>
    <p:sldId id="318" r:id="rId28"/>
    <p:sldId id="319" r:id="rId29"/>
    <p:sldId id="320" r:id="rId30"/>
    <p:sldId id="321" r:id="rId31"/>
    <p:sldId id="322" r:id="rId32"/>
    <p:sldId id="388" r:id="rId33"/>
    <p:sldId id="323" r:id="rId34"/>
    <p:sldId id="324" r:id="rId35"/>
    <p:sldId id="325" r:id="rId36"/>
    <p:sldId id="326" r:id="rId37"/>
    <p:sldId id="327" r:id="rId38"/>
    <p:sldId id="328" r:id="rId39"/>
    <p:sldId id="329" r:id="rId40"/>
    <p:sldId id="330" r:id="rId41"/>
    <p:sldId id="331" r:id="rId42"/>
    <p:sldId id="382" r:id="rId43"/>
    <p:sldId id="333" r:id="rId44"/>
    <p:sldId id="334" r:id="rId45"/>
    <p:sldId id="335" r:id="rId46"/>
    <p:sldId id="336" r:id="rId47"/>
    <p:sldId id="381" r:id="rId48"/>
    <p:sldId id="337" r:id="rId49"/>
    <p:sldId id="338" r:id="rId50"/>
    <p:sldId id="339" r:id="rId51"/>
    <p:sldId id="340" r:id="rId52"/>
    <p:sldId id="341" r:id="rId53"/>
    <p:sldId id="342" r:id="rId54"/>
    <p:sldId id="343" r:id="rId55"/>
    <p:sldId id="344" r:id="rId56"/>
    <p:sldId id="345" r:id="rId57"/>
    <p:sldId id="346" r:id="rId58"/>
    <p:sldId id="383" r:id="rId59"/>
    <p:sldId id="348" r:id="rId60"/>
    <p:sldId id="349" r:id="rId61"/>
    <p:sldId id="384" r:id="rId62"/>
    <p:sldId id="351" r:id="rId63"/>
    <p:sldId id="353" r:id="rId64"/>
    <p:sldId id="391" r:id="rId65"/>
    <p:sldId id="356" r:id="rId66"/>
    <p:sldId id="357" r:id="rId67"/>
    <p:sldId id="358" r:id="rId68"/>
    <p:sldId id="359" r:id="rId69"/>
    <p:sldId id="361" r:id="rId70"/>
    <p:sldId id="362" r:id="rId71"/>
    <p:sldId id="386" r:id="rId72"/>
    <p:sldId id="363" r:id="rId73"/>
    <p:sldId id="364" r:id="rId74"/>
    <p:sldId id="365" r:id="rId75"/>
    <p:sldId id="366" r:id="rId76"/>
    <p:sldId id="367" r:id="rId77"/>
    <p:sldId id="368" r:id="rId78"/>
    <p:sldId id="389" r:id="rId79"/>
    <p:sldId id="370" r:id="rId80"/>
    <p:sldId id="371" r:id="rId81"/>
    <p:sldId id="372" r:id="rId82"/>
    <p:sldId id="373" r:id="rId83"/>
    <p:sldId id="374" r:id="rId84"/>
    <p:sldId id="375" r:id="rId85"/>
    <p:sldId id="376" r:id="rId86"/>
    <p:sldId id="377" r:id="rId87"/>
    <p:sldId id="378" r:id="rId88"/>
    <p:sldId id="379" r:id="rId89"/>
    <p:sldId id="380" r:id="rId90"/>
    <p:sldId id="385" r:id="rId91"/>
  </p:sldIdLst>
  <p:sldSz cx="9144000" cy="5143500" type="screen16x9"/>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6633"/>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94" autoAdjust="0"/>
    <p:restoredTop sz="90409" autoAdjust="0"/>
  </p:normalViewPr>
  <p:slideViewPr>
    <p:cSldViewPr>
      <p:cViewPr varScale="1">
        <p:scale>
          <a:sx n="154" d="100"/>
          <a:sy n="154" d="100"/>
        </p:scale>
        <p:origin x="-76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custT="1"/>
      <dgm:spPr>
        <a:ln>
          <a:solidFill>
            <a:schemeClr val="tx1"/>
          </a:solidFill>
        </a:ln>
      </dgm:spPr>
      <dgm:t>
        <a:bodyPr/>
        <a:lstStyle/>
        <a:p>
          <a:r>
            <a:rPr lang="hu-HU" sz="1400" b="1" dirty="0" err="1" smtClean="0"/>
            <a:t>Liberal</a:t>
          </a:r>
          <a:r>
            <a:rPr lang="hu-HU" sz="1400" b="1" dirty="0" smtClean="0"/>
            <a:t> </a:t>
          </a:r>
          <a:r>
            <a:rPr lang="hu-HU" sz="1400" b="1" dirty="0" err="1" smtClean="0"/>
            <a:t>democracy</a:t>
          </a:r>
          <a:endParaRPr lang="hu-HU" sz="1400" b="1" dirty="0"/>
        </a:p>
      </dgm:t>
    </dgm:pt>
    <dgm:pt modelId="{A4B2B83E-EB6A-4359-B43A-DBC5C5DFCAEB}" type="parTrans" cxnId="{238E8032-8D87-408E-A872-7A74B256EB7F}">
      <dgm:prSet/>
      <dgm:spPr/>
      <dgm:t>
        <a:bodyPr/>
        <a:lstStyle/>
        <a:p>
          <a:endParaRPr lang="hu-HU" sz="2000"/>
        </a:p>
      </dgm:t>
    </dgm:pt>
    <dgm:pt modelId="{9BCEB788-24BE-4063-82CD-6618D9E746C1}" type="sibTrans" cxnId="{238E8032-8D87-408E-A872-7A74B256EB7F}">
      <dgm:prSet/>
      <dgm:spPr/>
      <dgm:t>
        <a:bodyPr/>
        <a:lstStyle/>
        <a:p>
          <a:endParaRPr lang="hu-HU" sz="2000"/>
        </a:p>
      </dgm:t>
    </dgm:pt>
    <dgm:pt modelId="{94EAB1EC-7FE9-40F9-8691-7534F2D2D13B}">
      <dgm:prSet phldrT="[Szöveg]" custT="1"/>
      <dgm:spPr>
        <a:ln>
          <a:solidFill>
            <a:schemeClr val="tx1"/>
          </a:solidFill>
        </a:ln>
      </dgm:spPr>
      <dgm:t>
        <a:bodyPr/>
        <a:lstStyle/>
        <a:p>
          <a:r>
            <a:rPr lang="hu-HU" sz="1400" b="1" dirty="0" err="1" smtClean="0"/>
            <a:t>Patronal</a:t>
          </a:r>
          <a:r>
            <a:rPr lang="hu-HU" sz="1400" b="1" dirty="0" smtClean="0"/>
            <a:t> </a:t>
          </a:r>
          <a:r>
            <a:rPr lang="hu-HU" sz="1400" b="1" dirty="0" err="1" smtClean="0"/>
            <a:t>autocracy</a:t>
          </a:r>
          <a:endParaRPr lang="hu-HU" sz="1400" b="1" dirty="0" smtClean="0"/>
        </a:p>
      </dgm:t>
    </dgm:pt>
    <dgm:pt modelId="{AC170853-3C5A-498C-AB0E-62BD539BDACB}" type="parTrans" cxnId="{6116BD2D-F084-49B0-AC36-AC05B9CE156D}">
      <dgm:prSet/>
      <dgm:spPr/>
      <dgm:t>
        <a:bodyPr/>
        <a:lstStyle/>
        <a:p>
          <a:endParaRPr lang="hu-HU" sz="2000"/>
        </a:p>
      </dgm:t>
    </dgm:pt>
    <dgm:pt modelId="{6F2BECE1-1D30-4F39-BBB4-35324958AB70}" type="sibTrans" cxnId="{6116BD2D-F084-49B0-AC36-AC05B9CE156D}">
      <dgm:prSet/>
      <dgm:spPr/>
      <dgm:t>
        <a:bodyPr/>
        <a:lstStyle/>
        <a:p>
          <a:endParaRPr lang="hu-HU" sz="2000"/>
        </a:p>
      </dgm:t>
    </dgm:pt>
    <dgm:pt modelId="{EA790760-0B03-448A-9F29-12DB28B7261E}">
      <dgm:prSet phldrT="[Szöveg]" custT="1"/>
      <dgm:spPr>
        <a:ln>
          <a:solidFill>
            <a:schemeClr val="tx1"/>
          </a:solidFill>
        </a:ln>
      </dgm:spPr>
      <dgm:t>
        <a:bodyPr/>
        <a:lstStyle/>
        <a:p>
          <a:r>
            <a:rPr lang="hu-HU" sz="1400" b="1" dirty="0" err="1" smtClean="0"/>
            <a:t>Market-expoliting</a:t>
          </a:r>
          <a:r>
            <a:rPr lang="hu-HU" sz="1400" b="1" dirty="0" smtClean="0"/>
            <a:t> d</a:t>
          </a:r>
          <a:r>
            <a:rPr lang="hu-HU" sz="1400" b="1" dirty="0" err="1" smtClean="0"/>
            <a:t>ictatorship</a:t>
          </a:r>
          <a:endParaRPr lang="hu-HU" sz="1400" b="1" dirty="0"/>
        </a:p>
      </dgm:t>
    </dgm:pt>
    <dgm:pt modelId="{5C7F6E41-DDEC-4FFD-ADF3-857A68ACE437}" type="parTrans" cxnId="{B13EAAE4-1F67-4A3A-9177-03A368343129}">
      <dgm:prSet/>
      <dgm:spPr/>
      <dgm:t>
        <a:bodyPr/>
        <a:lstStyle/>
        <a:p>
          <a:endParaRPr lang="hu-HU" sz="2000"/>
        </a:p>
      </dgm:t>
    </dgm:pt>
    <dgm:pt modelId="{C852374C-469A-4298-974D-3B706E4B63CD}" type="sibTrans" cxnId="{B13EAAE4-1F67-4A3A-9177-03A368343129}">
      <dgm:prSet/>
      <dgm:spPr/>
      <dgm:t>
        <a:bodyPr/>
        <a:lstStyle/>
        <a:p>
          <a:endParaRPr lang="hu-HU" sz="2000"/>
        </a:p>
      </dgm:t>
    </dgm:pt>
    <dgm:pt modelId="{83210F28-54C2-4E50-BA91-C30C7F5A925A}">
      <dgm:prSet phldrT="[Szöveg]" custT="1"/>
      <dgm:spPr>
        <a:ln>
          <a:solidFill>
            <a:schemeClr val="tx1"/>
          </a:solidFill>
        </a:ln>
      </dgm:spPr>
      <dgm:t>
        <a:bodyPr/>
        <a:lstStyle/>
        <a:p>
          <a:r>
            <a:rPr lang="hu-HU" sz="1400" b="1" dirty="0" err="1" smtClean="0"/>
            <a:t>Patronal</a:t>
          </a:r>
          <a:r>
            <a:rPr lang="hu-HU" sz="1400" b="1" dirty="0" smtClean="0"/>
            <a:t> </a:t>
          </a:r>
          <a:r>
            <a:rPr lang="hu-HU" sz="1400" b="1" dirty="0" err="1" smtClean="0"/>
            <a:t>democracy</a:t>
          </a:r>
          <a:endParaRPr lang="hu-HU" sz="1400" b="1" dirty="0"/>
        </a:p>
      </dgm:t>
    </dgm:pt>
    <dgm:pt modelId="{BE820587-ACDE-46A2-B65C-DBB9C05D5D28}" type="parTrans" cxnId="{E0DFDD57-3D41-4D58-9D26-48A3B6203E9E}">
      <dgm:prSet/>
      <dgm:spPr/>
      <dgm:t>
        <a:bodyPr/>
        <a:lstStyle/>
        <a:p>
          <a:endParaRPr lang="hu-HU" sz="2000"/>
        </a:p>
      </dgm:t>
    </dgm:pt>
    <dgm:pt modelId="{C48E22A5-3C91-4ECB-9614-22AE88AAB692}" type="sibTrans" cxnId="{E0DFDD57-3D41-4D58-9D26-48A3B6203E9E}">
      <dgm:prSet/>
      <dgm:spPr/>
      <dgm:t>
        <a:bodyPr/>
        <a:lstStyle/>
        <a:p>
          <a:endParaRPr lang="hu-HU" sz="2000"/>
        </a:p>
      </dgm:t>
    </dgm:pt>
    <dgm:pt modelId="{497908DE-4C30-428A-A555-3A6C2F4ADF7D}">
      <dgm:prSet phldrT="[Szöveg]" custT="1"/>
      <dgm:spPr>
        <a:ln>
          <a:solidFill>
            <a:schemeClr val="tx1"/>
          </a:solidFill>
        </a:ln>
      </dgm:spPr>
      <dgm:t>
        <a:bodyPr/>
        <a:lstStyle/>
        <a:p>
          <a:r>
            <a:rPr lang="hu-HU" sz="1400" b="1" dirty="0" err="1" smtClean="0"/>
            <a:t>Communist</a:t>
          </a:r>
          <a:r>
            <a:rPr lang="hu-HU" sz="1400" b="1" dirty="0" smtClean="0"/>
            <a:t> </a:t>
          </a:r>
          <a:r>
            <a:rPr lang="hu-HU" sz="1400" b="1" dirty="0" err="1" smtClean="0"/>
            <a:t>dictatorship</a:t>
          </a:r>
          <a:endParaRPr lang="hu-HU" sz="1400" b="1" dirty="0"/>
        </a:p>
      </dgm:t>
    </dgm:pt>
    <dgm:pt modelId="{62CDFBF8-8475-41D6-A92F-79B3295FBB46}" type="sibTrans" cxnId="{7F3FE700-1B5C-4D5E-A6DA-C2C295341AB0}">
      <dgm:prSet/>
      <dgm:spPr/>
      <dgm:t>
        <a:bodyPr/>
        <a:lstStyle/>
        <a:p>
          <a:endParaRPr lang="hu-HU" sz="2000"/>
        </a:p>
      </dgm:t>
    </dgm:pt>
    <dgm:pt modelId="{271AECFB-B758-4170-9A56-A7A2099BC3ED}" type="parTrans" cxnId="{7F3FE700-1B5C-4D5E-A6DA-C2C295341AB0}">
      <dgm:prSet/>
      <dgm:spPr/>
      <dgm:t>
        <a:bodyPr/>
        <a:lstStyle/>
        <a:p>
          <a:endParaRPr lang="hu-HU" sz="2000"/>
        </a:p>
      </dgm:t>
    </dgm:pt>
    <dgm:pt modelId="{70972A96-F39F-4054-A5D9-CCAC350AB6EA}">
      <dgm:prSet phldrT="[Szöveg]" custT="1"/>
      <dgm:spPr>
        <a:ln>
          <a:solidFill>
            <a:schemeClr val="tx1"/>
          </a:solidFill>
        </a:ln>
      </dgm:spPr>
      <dgm:t>
        <a:bodyPr/>
        <a:lstStyle/>
        <a:p>
          <a:r>
            <a:rPr lang="hu-HU" sz="1400" b="1" dirty="0" err="1" smtClean="0"/>
            <a:t>Conservative</a:t>
          </a:r>
          <a:r>
            <a:rPr lang="hu-HU" sz="1400" b="1" dirty="0" smtClean="0"/>
            <a:t> </a:t>
          </a:r>
          <a:r>
            <a:rPr lang="hu-HU" sz="1400" b="1" dirty="0" err="1" smtClean="0"/>
            <a:t>autocracy</a:t>
          </a:r>
          <a:endParaRPr lang="hu-HU" sz="1400" b="1" dirty="0"/>
        </a:p>
      </dgm:t>
    </dgm:pt>
    <dgm:pt modelId="{31D1D17A-6379-4E4F-BA5B-41C68FE7CA83}" type="parTrans" cxnId="{CBEF9A63-C4A8-4435-B53F-3311C5002E27}">
      <dgm:prSet/>
      <dgm:spPr/>
      <dgm:t>
        <a:bodyPr/>
        <a:lstStyle/>
        <a:p>
          <a:endParaRPr lang="hu-HU" sz="2000"/>
        </a:p>
      </dgm:t>
    </dgm:pt>
    <dgm:pt modelId="{9245FA1F-2308-44B5-8473-F6C503401E93}" type="sibTrans" cxnId="{CBEF9A63-C4A8-4435-B53F-3311C5002E27}">
      <dgm:prSet/>
      <dgm:spPr/>
      <dgm:t>
        <a:bodyPr/>
        <a:lstStyle/>
        <a:p>
          <a:endParaRPr lang="hu-HU" sz="2000"/>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7099"/>
      <dgm:spPr>
        <a:solidFill>
          <a:schemeClr val="bg1"/>
        </a:solidFill>
        <a:ln>
          <a:solidFill>
            <a:schemeClr val="tx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0374" custScaleY="20903" custLinFactNeighborX="59387" custLinFactNeighborY="-46131">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0416" custScaleY="20903" custLinFactX="-36246" custLinFactY="-27013" custLinFactNeighborX="-100000" custLinFactNeighborY="-100000">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79546" custScaleY="20903" custLinFactY="82059" custLinFactNeighborX="-381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79546" custScaleY="20903" custLinFactY="-100000" custLinFactNeighborX="-38691" custLinFactNeighborY="-16548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79546" custScaleY="20903" custLinFactY="-49965" custLinFactNeighborX="4055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79546" custScaleY="20903" custLinFactX="-16666" custLinFactY="-83134"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BE50DE94-9957-4292-AF9E-543CF4F601AA}" type="presOf" srcId="{497908DE-4C30-428A-A555-3A6C2F4ADF7D}" destId="{C15E22B3-3295-4532-9D6A-325D45E50C1C}"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59E9BC11-F49B-4E0B-97A4-2AD20A820F7F}" type="presOf" srcId="{3CA4390E-8AEC-4EA2-A3EC-8DD042504D56}" destId="{585EDA03-E1D1-49E2-ABCC-D095A33C60CB}"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79C8DFF4-9100-46A7-88C5-D5F3D77ED1CA}" type="presOf" srcId="{D75FEE30-628B-4BCD-B8C9-2BF3180BA3C0}" destId="{F9260225-45E3-4E83-A7B5-93BF7662486D}"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7F3FE700-1B5C-4D5E-A6DA-C2C295341AB0}" srcId="{D75FEE30-628B-4BCD-B8C9-2BF3180BA3C0}" destId="{497908DE-4C30-428A-A555-3A6C2F4ADF7D}" srcOrd="0" destOrd="0" parTransId="{271AECFB-B758-4170-9A56-A7A2099BC3ED}" sibTransId="{62CDFBF8-8475-41D6-A92F-79B3295FBB46}"/>
    <dgm:cxn modelId="{682D493B-236D-4439-9463-0D0BEAC76213}" type="presOf" srcId="{EA790760-0B03-448A-9F29-12DB28B7261E}" destId="{40A06F75-CF71-4FF0-9476-F881F10B4C59}" srcOrd="0" destOrd="0" presId="urn:microsoft.com/office/officeart/2005/8/layout/pyramid2"/>
    <dgm:cxn modelId="{1C0F2C3B-F62D-473C-A31A-F7E826484037}" type="presOf" srcId="{70972A96-F39F-4054-A5D9-CCAC350AB6EA}" destId="{6AFE05B7-991B-44DA-9843-39E3CC396A11}" srcOrd="0" destOrd="0" presId="urn:microsoft.com/office/officeart/2005/8/layout/pyramid2"/>
    <dgm:cxn modelId="{DDDDA36D-35F6-4885-B060-1D1E9DF0B0C0}"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2B88EE33-23B5-4DAF-AD58-CF6AB89FDC17}" type="presOf" srcId="{83210F28-54C2-4E50-BA91-C30C7F5A925A}" destId="{0E6DB8B2-458A-4F73-AF77-E844E8685CD8}" srcOrd="0" destOrd="0" presId="urn:microsoft.com/office/officeart/2005/8/layout/pyramid2"/>
    <dgm:cxn modelId="{DAA68181-8571-4F9E-898A-64978B1571AC}" type="presParOf" srcId="{F9260225-45E3-4E83-A7B5-93BF7662486D}" destId="{2CAB7AE0-F53F-477F-8596-08683A702DA4}" srcOrd="0" destOrd="0" presId="urn:microsoft.com/office/officeart/2005/8/layout/pyramid2"/>
    <dgm:cxn modelId="{1523F2FB-ABE4-4EA6-A013-3E352D995D4A}" type="presParOf" srcId="{F9260225-45E3-4E83-A7B5-93BF7662486D}" destId="{54982EDE-BA38-419C-8C90-E7DF88B50825}" srcOrd="1" destOrd="0" presId="urn:microsoft.com/office/officeart/2005/8/layout/pyramid2"/>
    <dgm:cxn modelId="{E148B30F-D6E7-47A9-9D30-D66A7CE0A801}" type="presParOf" srcId="{54982EDE-BA38-419C-8C90-E7DF88B50825}" destId="{C15E22B3-3295-4532-9D6A-325D45E50C1C}" srcOrd="0" destOrd="0" presId="urn:microsoft.com/office/officeart/2005/8/layout/pyramid2"/>
    <dgm:cxn modelId="{89E15300-FB11-46AB-9B84-9DFCB478F30F}" type="presParOf" srcId="{54982EDE-BA38-419C-8C90-E7DF88B50825}" destId="{E349127E-BD40-4FFD-98F7-AE53232D3317}" srcOrd="1" destOrd="0" presId="urn:microsoft.com/office/officeart/2005/8/layout/pyramid2"/>
    <dgm:cxn modelId="{2E79BC17-8E35-49A5-BA48-892156D31269}" type="presParOf" srcId="{54982EDE-BA38-419C-8C90-E7DF88B50825}" destId="{585EDA03-E1D1-49E2-ABCC-D095A33C60CB}" srcOrd="2" destOrd="0" presId="urn:microsoft.com/office/officeart/2005/8/layout/pyramid2"/>
    <dgm:cxn modelId="{43109291-13A2-4065-A348-C44E12A178E6}" type="presParOf" srcId="{54982EDE-BA38-419C-8C90-E7DF88B50825}" destId="{689CAA53-9D6E-44E6-B0D8-615A6D07FB5B}" srcOrd="3" destOrd="0" presId="urn:microsoft.com/office/officeart/2005/8/layout/pyramid2"/>
    <dgm:cxn modelId="{1D5FADE8-BCE7-4B1F-8077-4D41296CF561}" type="presParOf" srcId="{54982EDE-BA38-419C-8C90-E7DF88B50825}" destId="{AA40EDB2-9616-491E-8997-90DC3C7C7F8E}" srcOrd="4" destOrd="0" presId="urn:microsoft.com/office/officeart/2005/8/layout/pyramid2"/>
    <dgm:cxn modelId="{38AC1025-D1BA-4577-83BB-9315D2BFED80}" type="presParOf" srcId="{54982EDE-BA38-419C-8C90-E7DF88B50825}" destId="{9055E23A-F0BC-4AAF-9FF4-F780F02DFD21}" srcOrd="5" destOrd="0" presId="urn:microsoft.com/office/officeart/2005/8/layout/pyramid2"/>
    <dgm:cxn modelId="{C011859D-9935-41C5-BC29-F1BDADA00458}" type="presParOf" srcId="{54982EDE-BA38-419C-8C90-E7DF88B50825}" destId="{6AFE05B7-991B-44DA-9843-39E3CC396A11}" srcOrd="6" destOrd="0" presId="urn:microsoft.com/office/officeart/2005/8/layout/pyramid2"/>
    <dgm:cxn modelId="{E8B76EFC-D3FB-40DB-87F2-67309C5925E2}" type="presParOf" srcId="{54982EDE-BA38-419C-8C90-E7DF88B50825}" destId="{B370853F-B4C8-494E-B10D-01EDE232E07B}" srcOrd="7" destOrd="0" presId="urn:microsoft.com/office/officeart/2005/8/layout/pyramid2"/>
    <dgm:cxn modelId="{4A3D7867-A4CB-43E5-BBF1-20DE05ED0ECA}" type="presParOf" srcId="{54982EDE-BA38-419C-8C90-E7DF88B50825}" destId="{40A06F75-CF71-4FF0-9476-F881F10B4C59}" srcOrd="8" destOrd="0" presId="urn:microsoft.com/office/officeart/2005/8/layout/pyramid2"/>
    <dgm:cxn modelId="{7C108A95-BA70-4869-94E9-57D68C543611}" type="presParOf" srcId="{54982EDE-BA38-419C-8C90-E7DF88B50825}" destId="{D5AAC021-0B13-4F18-8DC6-1FA6845FB348}" srcOrd="9" destOrd="0" presId="urn:microsoft.com/office/officeart/2005/8/layout/pyramid2"/>
    <dgm:cxn modelId="{4BDFD1BE-5DCF-4781-AF6C-B4D88A82E205}" type="presParOf" srcId="{54982EDE-BA38-419C-8C90-E7DF88B50825}" destId="{0E6DB8B2-458A-4F73-AF77-E844E8685CD8}" srcOrd="10" destOrd="0" presId="urn:microsoft.com/office/officeart/2005/8/layout/pyramid2"/>
    <dgm:cxn modelId="{B9C0B62B-680C-45D8-8D6F-4F5E5FD2EDE6}"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67000"/>
              </a:schemeClr>
            </a:gs>
            <a:gs pos="66500">
              <a:srgbClr val="D2DDF1">
                <a:lumMod val="70000"/>
                <a:lumOff val="30000"/>
              </a:srgbClr>
            </a:gs>
            <a:gs pos="33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540000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6282"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CBEF9A63-C4A8-4435-B53F-3311C5002E27}" srcId="{D75FEE30-628B-4BCD-B8C9-2BF3180BA3C0}" destId="{70972A96-F39F-4054-A5D9-CCAC350AB6EA}" srcOrd="3" destOrd="0" parTransId="{31D1D17A-6379-4E4F-BA5B-41C68FE7CA83}" sibTransId="{9245FA1F-2308-44B5-8473-F6C503401E93}"/>
    <dgm:cxn modelId="{F4DBD12C-112E-4DE8-BB08-CBC4A8F64B7F}" type="presOf" srcId="{EA790760-0B03-448A-9F29-12DB28B7261E}" destId="{40A06F75-CF71-4FF0-9476-F881F10B4C59}" srcOrd="0" destOrd="0" presId="urn:microsoft.com/office/officeart/2005/8/layout/pyramid2"/>
    <dgm:cxn modelId="{BEEA6621-77E8-463B-A3B3-ED80E6EA059C}" type="presOf" srcId="{D75FEE30-628B-4BCD-B8C9-2BF3180BA3C0}" destId="{F9260225-45E3-4E83-A7B5-93BF7662486D}" srcOrd="0" destOrd="0" presId="urn:microsoft.com/office/officeart/2005/8/layout/pyramid2"/>
    <dgm:cxn modelId="{E6B20817-9348-491A-8E64-61E5AE2CAC49}" type="presOf" srcId="{94EAB1EC-7FE9-40F9-8691-7534F2D2D13B}" destId="{AA40EDB2-9616-491E-8997-90DC3C7C7F8E}" srcOrd="0" destOrd="0" presId="urn:microsoft.com/office/officeart/2005/8/layout/pyramid2"/>
    <dgm:cxn modelId="{CBDF3F2D-EC7A-4403-A3AA-FB7A1B5365A4}" type="presOf" srcId="{497908DE-4C30-428A-A555-3A6C2F4ADF7D}" destId="{C15E22B3-3295-4532-9D6A-325D45E50C1C}" srcOrd="0" destOrd="0" presId="urn:microsoft.com/office/officeart/2005/8/layout/pyramid2"/>
    <dgm:cxn modelId="{7AB1F6D5-03EA-4285-A6D7-535128D5B81D}" type="presOf" srcId="{70972A96-F39F-4054-A5D9-CCAC350AB6EA}" destId="{6AFE05B7-991B-44DA-9843-39E3CC396A11}"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C2E5D389-DC96-40BD-90F2-F8033A5764FD}" srcId="{D75FEE30-628B-4BCD-B8C9-2BF3180BA3C0}" destId="{06D9D0F1-6B14-43C1-839E-61B9DD9B56EF}" srcOrd="1" destOrd="0" parTransId="{974056D8-C7F1-4703-A3A0-CCA3EAA41540}" sibTransId="{0726BDE9-E79C-4439-84E5-5521900B90C8}"/>
    <dgm:cxn modelId="{7F3FE700-1B5C-4D5E-A6DA-C2C295341AB0}" srcId="{D75FEE30-628B-4BCD-B8C9-2BF3180BA3C0}" destId="{497908DE-4C30-428A-A555-3A6C2F4ADF7D}" srcOrd="0" destOrd="0" parTransId="{271AECFB-B758-4170-9A56-A7A2099BC3ED}" sibTransId="{62CDFBF8-8475-41D6-A92F-79B3295FBB46}"/>
    <dgm:cxn modelId="{3E49BA35-6F7E-4A15-B767-D2186C415565}" type="presOf" srcId="{83210F28-54C2-4E50-BA91-C30C7F5A925A}" destId="{0E6DB8B2-458A-4F73-AF77-E844E8685CD8}" srcOrd="0" destOrd="0" presId="urn:microsoft.com/office/officeart/2005/8/layout/pyramid2"/>
    <dgm:cxn modelId="{62BBEF24-4B23-4A02-8E20-D0EE7519173F}" type="presOf" srcId="{06D9D0F1-6B14-43C1-839E-61B9DD9B56EF}" destId="{EE256076-5DA6-4F24-8BFE-930664D18ACC}" srcOrd="0" destOrd="0" presId="urn:microsoft.com/office/officeart/2005/8/layout/pyramid2"/>
    <dgm:cxn modelId="{2FAF74B3-83E5-4A2A-A2C5-4A3AA0739C04}" type="presParOf" srcId="{F9260225-45E3-4E83-A7B5-93BF7662486D}" destId="{2CAB7AE0-F53F-477F-8596-08683A702DA4}" srcOrd="0" destOrd="0" presId="urn:microsoft.com/office/officeart/2005/8/layout/pyramid2"/>
    <dgm:cxn modelId="{ADE1C607-28C2-44E1-BCF8-2B9B91517074}" type="presParOf" srcId="{F9260225-45E3-4E83-A7B5-93BF7662486D}" destId="{54982EDE-BA38-419C-8C90-E7DF88B50825}" srcOrd="1" destOrd="0" presId="urn:microsoft.com/office/officeart/2005/8/layout/pyramid2"/>
    <dgm:cxn modelId="{EC84ADDA-8D84-4C01-AA68-57E0C6D5CFF5}" type="presParOf" srcId="{54982EDE-BA38-419C-8C90-E7DF88B50825}" destId="{C15E22B3-3295-4532-9D6A-325D45E50C1C}" srcOrd="0" destOrd="0" presId="urn:microsoft.com/office/officeart/2005/8/layout/pyramid2"/>
    <dgm:cxn modelId="{7CDFE6C0-578F-4108-9123-49F2F2EB9215}" type="presParOf" srcId="{54982EDE-BA38-419C-8C90-E7DF88B50825}" destId="{E349127E-BD40-4FFD-98F7-AE53232D3317}" srcOrd="1" destOrd="0" presId="urn:microsoft.com/office/officeart/2005/8/layout/pyramid2"/>
    <dgm:cxn modelId="{1C293FA8-00B6-444E-A8FE-CEE5F8C70E5B}" type="presParOf" srcId="{54982EDE-BA38-419C-8C90-E7DF88B50825}" destId="{EE256076-5DA6-4F24-8BFE-930664D18ACC}" srcOrd="2" destOrd="0" presId="urn:microsoft.com/office/officeart/2005/8/layout/pyramid2"/>
    <dgm:cxn modelId="{2D89F886-4A2F-4464-9E61-3192F96304D7}" type="presParOf" srcId="{54982EDE-BA38-419C-8C90-E7DF88B50825}" destId="{500D408C-FC56-40C9-BA6F-3F0463C05A42}" srcOrd="3" destOrd="0" presId="urn:microsoft.com/office/officeart/2005/8/layout/pyramid2"/>
    <dgm:cxn modelId="{22302345-3CC5-416B-BA6F-E6B278F01545}" type="presParOf" srcId="{54982EDE-BA38-419C-8C90-E7DF88B50825}" destId="{AA40EDB2-9616-491E-8997-90DC3C7C7F8E}" srcOrd="4" destOrd="0" presId="urn:microsoft.com/office/officeart/2005/8/layout/pyramid2"/>
    <dgm:cxn modelId="{DB8BC991-CE3C-4A48-BB30-8381DBB6B753}" type="presParOf" srcId="{54982EDE-BA38-419C-8C90-E7DF88B50825}" destId="{9055E23A-F0BC-4AAF-9FF4-F780F02DFD21}" srcOrd="5" destOrd="0" presId="urn:microsoft.com/office/officeart/2005/8/layout/pyramid2"/>
    <dgm:cxn modelId="{F09FA48B-8506-4371-BACA-15A94792A124}" type="presParOf" srcId="{54982EDE-BA38-419C-8C90-E7DF88B50825}" destId="{6AFE05B7-991B-44DA-9843-39E3CC396A11}" srcOrd="6" destOrd="0" presId="urn:microsoft.com/office/officeart/2005/8/layout/pyramid2"/>
    <dgm:cxn modelId="{7A31C48A-3691-46BB-B9BD-A55B4DF45852}" type="presParOf" srcId="{54982EDE-BA38-419C-8C90-E7DF88B50825}" destId="{B370853F-B4C8-494E-B10D-01EDE232E07B}" srcOrd="7" destOrd="0" presId="urn:microsoft.com/office/officeart/2005/8/layout/pyramid2"/>
    <dgm:cxn modelId="{01E2B68B-C52C-45AE-BC52-69C2472E57DD}" type="presParOf" srcId="{54982EDE-BA38-419C-8C90-E7DF88B50825}" destId="{40A06F75-CF71-4FF0-9476-F881F10B4C59}" srcOrd="8" destOrd="0" presId="urn:microsoft.com/office/officeart/2005/8/layout/pyramid2"/>
    <dgm:cxn modelId="{8EAF5304-F5CA-40E3-B60F-AB44BF4F0594}" type="presParOf" srcId="{54982EDE-BA38-419C-8C90-E7DF88B50825}" destId="{D5AAC021-0B13-4F18-8DC6-1FA6845FB348}" srcOrd="9" destOrd="0" presId="urn:microsoft.com/office/officeart/2005/8/layout/pyramid2"/>
    <dgm:cxn modelId="{4F7A7289-D94C-4750-81A4-7A41F492D181}" type="presParOf" srcId="{54982EDE-BA38-419C-8C90-E7DF88B50825}" destId="{0E6DB8B2-458A-4F73-AF77-E844E8685CD8}" srcOrd="10" destOrd="0" presId="urn:microsoft.com/office/officeart/2005/8/layout/pyramid2"/>
    <dgm:cxn modelId="{426B75A2-466B-4ECB-9364-AF923E3813D2}"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65000"/>
              </a:schemeClr>
            </a:gs>
            <a:gs pos="53000">
              <a:srgbClr val="D2DDF1">
                <a:lumMod val="55000"/>
                <a:lumOff val="45000"/>
              </a:srgbClr>
            </a:gs>
            <a:gs pos="18000">
              <a:schemeClr val="accent1">
                <a:tint val="44500"/>
                <a:satMod val="160000"/>
                <a:lumMod val="65000"/>
              </a:schemeClr>
            </a:gs>
            <a:gs pos="100000">
              <a:schemeClr val="accent1">
                <a:tint val="23500"/>
                <a:satMod val="160000"/>
                <a:alpha val="98000"/>
                <a:lumMod val="0"/>
                <a:lumOff val="100000"/>
              </a:schemeClr>
            </a:gs>
            <a:gs pos="65000">
              <a:schemeClr val="accent1">
                <a:tint val="23500"/>
                <a:satMod val="160000"/>
                <a:alpha val="86000"/>
                <a:lumMod val="51000"/>
                <a:lumOff val="49000"/>
              </a:schemeClr>
            </a:gs>
          </a:gsLst>
          <a:lin ang="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4471"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50FFB478-641B-4C44-9A60-03907A8CFF83}" type="presOf" srcId="{EA790760-0B03-448A-9F29-12DB28B7261E}" destId="{40A06F75-CF71-4FF0-9476-F881F10B4C59}" srcOrd="0" destOrd="0" presId="urn:microsoft.com/office/officeart/2005/8/layout/pyramid2"/>
    <dgm:cxn modelId="{C2E5D389-DC96-40BD-90F2-F8033A5764FD}" srcId="{D75FEE30-628B-4BCD-B8C9-2BF3180BA3C0}" destId="{06D9D0F1-6B14-43C1-839E-61B9DD9B56EF}" srcOrd="1" destOrd="0" parTransId="{974056D8-C7F1-4703-A3A0-CCA3EAA41540}" sibTransId="{0726BDE9-E79C-4439-84E5-5521900B90C8}"/>
    <dgm:cxn modelId="{CBEF9A63-C4A8-4435-B53F-3311C5002E27}" srcId="{D75FEE30-628B-4BCD-B8C9-2BF3180BA3C0}" destId="{70972A96-F39F-4054-A5D9-CCAC350AB6EA}" srcOrd="3" destOrd="0" parTransId="{31D1D17A-6379-4E4F-BA5B-41C68FE7CA83}" sibTransId="{9245FA1F-2308-44B5-8473-F6C503401E93}"/>
    <dgm:cxn modelId="{E74E74BA-D1C3-4CF8-AA12-653D106A9EBE}" type="presOf" srcId="{D75FEE30-628B-4BCD-B8C9-2BF3180BA3C0}" destId="{F9260225-45E3-4E83-A7B5-93BF7662486D}" srcOrd="0" destOrd="0" presId="urn:microsoft.com/office/officeart/2005/8/layout/pyramid2"/>
    <dgm:cxn modelId="{76F79324-1294-4B99-B2AE-08D316F50BF5}" type="presOf" srcId="{70972A96-F39F-4054-A5D9-CCAC350AB6EA}" destId="{6AFE05B7-991B-44DA-9843-39E3CC396A11}" srcOrd="0" destOrd="0" presId="urn:microsoft.com/office/officeart/2005/8/layout/pyramid2"/>
    <dgm:cxn modelId="{A12F57BB-DFEE-4056-8097-F6789134A958}" type="presOf" srcId="{06D9D0F1-6B14-43C1-839E-61B9DD9B56EF}" destId="{EE256076-5DA6-4F24-8BFE-930664D18ACC}"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78A62B33-0EA9-424F-906F-6ECE853A4939}" type="presOf" srcId="{94EAB1EC-7FE9-40F9-8691-7534F2D2D13B}" destId="{AA40EDB2-9616-491E-8997-90DC3C7C7F8E}"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6116BD2D-F084-49B0-AC36-AC05B9CE156D}" srcId="{D75FEE30-628B-4BCD-B8C9-2BF3180BA3C0}" destId="{94EAB1EC-7FE9-40F9-8691-7534F2D2D13B}" srcOrd="2" destOrd="0" parTransId="{AC170853-3C5A-498C-AB0E-62BD539BDACB}" sibTransId="{6F2BECE1-1D30-4F39-BBB4-35324958AB70}"/>
    <dgm:cxn modelId="{36887BD3-5763-4FFE-9E52-8AE8CF488876}" type="presOf" srcId="{83210F28-54C2-4E50-BA91-C30C7F5A925A}" destId="{0E6DB8B2-458A-4F73-AF77-E844E8685CD8}" srcOrd="0" destOrd="0" presId="urn:microsoft.com/office/officeart/2005/8/layout/pyramid2"/>
    <dgm:cxn modelId="{08CF7C47-5B4B-4232-AE15-73DC5977814D}" type="presOf" srcId="{497908DE-4C30-428A-A555-3A6C2F4ADF7D}" destId="{C15E22B3-3295-4532-9D6A-325D45E50C1C}" srcOrd="0" destOrd="0" presId="urn:microsoft.com/office/officeart/2005/8/layout/pyramid2"/>
    <dgm:cxn modelId="{8B60472E-D151-4398-94D1-8178436C29B9}" type="presParOf" srcId="{F9260225-45E3-4E83-A7B5-93BF7662486D}" destId="{2CAB7AE0-F53F-477F-8596-08683A702DA4}" srcOrd="0" destOrd="0" presId="urn:microsoft.com/office/officeart/2005/8/layout/pyramid2"/>
    <dgm:cxn modelId="{370852EF-8143-4E51-B890-9BDA9BFFA936}" type="presParOf" srcId="{F9260225-45E3-4E83-A7B5-93BF7662486D}" destId="{54982EDE-BA38-419C-8C90-E7DF88B50825}" srcOrd="1" destOrd="0" presId="urn:microsoft.com/office/officeart/2005/8/layout/pyramid2"/>
    <dgm:cxn modelId="{FE19A568-0F57-4486-B7A4-8E31DC4B0EED}" type="presParOf" srcId="{54982EDE-BA38-419C-8C90-E7DF88B50825}" destId="{C15E22B3-3295-4532-9D6A-325D45E50C1C}" srcOrd="0" destOrd="0" presId="urn:microsoft.com/office/officeart/2005/8/layout/pyramid2"/>
    <dgm:cxn modelId="{56EBB9A8-B2A5-4FC4-9DF5-6872284E4EBD}" type="presParOf" srcId="{54982EDE-BA38-419C-8C90-E7DF88B50825}" destId="{E349127E-BD40-4FFD-98F7-AE53232D3317}" srcOrd="1" destOrd="0" presId="urn:microsoft.com/office/officeart/2005/8/layout/pyramid2"/>
    <dgm:cxn modelId="{43DFF142-75AB-41DB-9110-C1F77D8EBAB6}" type="presParOf" srcId="{54982EDE-BA38-419C-8C90-E7DF88B50825}" destId="{EE256076-5DA6-4F24-8BFE-930664D18ACC}" srcOrd="2" destOrd="0" presId="urn:microsoft.com/office/officeart/2005/8/layout/pyramid2"/>
    <dgm:cxn modelId="{C285A9C6-000A-4C64-92D0-C619CFE5526B}" type="presParOf" srcId="{54982EDE-BA38-419C-8C90-E7DF88B50825}" destId="{500D408C-FC56-40C9-BA6F-3F0463C05A42}" srcOrd="3" destOrd="0" presId="urn:microsoft.com/office/officeart/2005/8/layout/pyramid2"/>
    <dgm:cxn modelId="{7C14E632-960C-4290-B694-25BCD2E9D110}" type="presParOf" srcId="{54982EDE-BA38-419C-8C90-E7DF88B50825}" destId="{AA40EDB2-9616-491E-8997-90DC3C7C7F8E}" srcOrd="4" destOrd="0" presId="urn:microsoft.com/office/officeart/2005/8/layout/pyramid2"/>
    <dgm:cxn modelId="{864689BB-7C99-46BC-A71E-F3E35BC53754}" type="presParOf" srcId="{54982EDE-BA38-419C-8C90-E7DF88B50825}" destId="{9055E23A-F0BC-4AAF-9FF4-F780F02DFD21}" srcOrd="5" destOrd="0" presId="urn:microsoft.com/office/officeart/2005/8/layout/pyramid2"/>
    <dgm:cxn modelId="{00664706-4F59-47D9-ACC9-55D07E567DBD}" type="presParOf" srcId="{54982EDE-BA38-419C-8C90-E7DF88B50825}" destId="{6AFE05B7-991B-44DA-9843-39E3CC396A11}" srcOrd="6" destOrd="0" presId="urn:microsoft.com/office/officeart/2005/8/layout/pyramid2"/>
    <dgm:cxn modelId="{56E89A0D-46C9-4763-8380-00314A9C5B3E}" type="presParOf" srcId="{54982EDE-BA38-419C-8C90-E7DF88B50825}" destId="{B370853F-B4C8-494E-B10D-01EDE232E07B}" srcOrd="7" destOrd="0" presId="urn:microsoft.com/office/officeart/2005/8/layout/pyramid2"/>
    <dgm:cxn modelId="{1F49F161-1532-4DC2-929E-C65BD7577B18}" type="presParOf" srcId="{54982EDE-BA38-419C-8C90-E7DF88B50825}" destId="{40A06F75-CF71-4FF0-9476-F881F10B4C59}" srcOrd="8" destOrd="0" presId="urn:microsoft.com/office/officeart/2005/8/layout/pyramid2"/>
    <dgm:cxn modelId="{77DC6AC4-62C5-4D7D-B6B5-4E5C835061EA}" type="presParOf" srcId="{54982EDE-BA38-419C-8C90-E7DF88B50825}" destId="{D5AAC021-0B13-4F18-8DC6-1FA6845FB348}" srcOrd="9" destOrd="0" presId="urn:microsoft.com/office/officeart/2005/8/layout/pyramid2"/>
    <dgm:cxn modelId="{DA6ABC88-3AFC-4DE2-821A-2F567919D508}" type="presParOf" srcId="{54982EDE-BA38-419C-8C90-E7DF88B50825}" destId="{0E6DB8B2-458A-4F73-AF77-E844E8685CD8}" srcOrd="10" destOrd="0" presId="urn:microsoft.com/office/officeart/2005/8/layout/pyramid2"/>
    <dgm:cxn modelId="{12FCEF75-9CF6-4D84-810C-53A9745D26C4}"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err="1" smtClean="0"/>
            <a:t>Mark.-ex</a:t>
          </a:r>
          <a:r>
            <a:rPr lang="hu-HU" sz="1100" b="1" dirty="0" smtClean="0"/>
            <a:t>. </a:t>
          </a:r>
          <a:r>
            <a:rPr lang="hu-HU" sz="1100" b="1" dirty="0" err="1" smtClean="0"/>
            <a:t>dict</a:t>
          </a:r>
          <a:r>
            <a:rPr lang="hu-HU" sz="1100" b="1" dirty="0" smtClean="0"/>
            <a: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56000"/>
              </a:schemeClr>
            </a:gs>
            <a:gs pos="56000">
              <a:srgbClr val="D2DDF1">
                <a:lumMod val="70000"/>
                <a:lumOff val="30000"/>
              </a:srgbClr>
            </a:gs>
            <a:gs pos="39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660000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4471"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2E5D389-DC96-40BD-90F2-F8033A5764FD}" srcId="{D75FEE30-628B-4BCD-B8C9-2BF3180BA3C0}" destId="{06D9D0F1-6B14-43C1-839E-61B9DD9B56EF}" srcOrd="1" destOrd="0" parTransId="{974056D8-C7F1-4703-A3A0-CCA3EAA41540}" sibTransId="{0726BDE9-E79C-4439-84E5-5521900B90C8}"/>
    <dgm:cxn modelId="{CBEF9A63-C4A8-4435-B53F-3311C5002E27}" srcId="{D75FEE30-628B-4BCD-B8C9-2BF3180BA3C0}" destId="{70972A96-F39F-4054-A5D9-CCAC350AB6EA}" srcOrd="3" destOrd="0" parTransId="{31D1D17A-6379-4E4F-BA5B-41C68FE7CA83}" sibTransId="{9245FA1F-2308-44B5-8473-F6C503401E93}"/>
    <dgm:cxn modelId="{8EE51C65-A73D-4586-A25A-F9117ED2F644}" type="presOf" srcId="{EA790760-0B03-448A-9F29-12DB28B7261E}" destId="{40A06F75-CF71-4FF0-9476-F881F10B4C59}" srcOrd="0" destOrd="0" presId="urn:microsoft.com/office/officeart/2005/8/layout/pyramid2"/>
    <dgm:cxn modelId="{3D8F27AC-B9B0-4247-B728-E3787E2C4C02}" type="presOf" srcId="{06D9D0F1-6B14-43C1-839E-61B9DD9B56EF}" destId="{EE256076-5DA6-4F24-8BFE-930664D18ACC}"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36A9BBE7-3441-4BA9-B61B-B7E4D59C975C}" type="presOf" srcId="{497908DE-4C30-428A-A555-3A6C2F4ADF7D}" destId="{C15E22B3-3295-4532-9D6A-325D45E50C1C}"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C7D72284-A0E9-4628-88D3-A5FFA5EA8666}" type="presOf" srcId="{83210F28-54C2-4E50-BA91-C30C7F5A925A}" destId="{0E6DB8B2-458A-4F73-AF77-E844E8685CD8}"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0D6BEE1D-A9F3-4273-B02D-592E261F93F8}" type="presOf" srcId="{D75FEE30-628B-4BCD-B8C9-2BF3180BA3C0}" destId="{F9260225-45E3-4E83-A7B5-93BF7662486D}" srcOrd="0" destOrd="0" presId="urn:microsoft.com/office/officeart/2005/8/layout/pyramid2"/>
    <dgm:cxn modelId="{87EA0F9D-D031-4842-9582-DB6831B82766}" type="presOf" srcId="{94EAB1EC-7FE9-40F9-8691-7534F2D2D13B}" destId="{AA40EDB2-9616-491E-8997-90DC3C7C7F8E}" srcOrd="0" destOrd="0" presId="urn:microsoft.com/office/officeart/2005/8/layout/pyramid2"/>
    <dgm:cxn modelId="{34696926-9BE4-446B-B78F-58F990A8D9C4}" type="presOf" srcId="{70972A96-F39F-4054-A5D9-CCAC350AB6EA}" destId="{6AFE05B7-991B-44DA-9843-39E3CC396A11}" srcOrd="0" destOrd="0" presId="urn:microsoft.com/office/officeart/2005/8/layout/pyramid2"/>
    <dgm:cxn modelId="{C998EF20-441D-4A32-A6AA-86996BA749AF}" type="presParOf" srcId="{F9260225-45E3-4E83-A7B5-93BF7662486D}" destId="{2CAB7AE0-F53F-477F-8596-08683A702DA4}" srcOrd="0" destOrd="0" presId="urn:microsoft.com/office/officeart/2005/8/layout/pyramid2"/>
    <dgm:cxn modelId="{D9157FF3-9686-46E7-BE5C-6A83FEAD8469}" type="presParOf" srcId="{F9260225-45E3-4E83-A7B5-93BF7662486D}" destId="{54982EDE-BA38-419C-8C90-E7DF88B50825}" srcOrd="1" destOrd="0" presId="urn:microsoft.com/office/officeart/2005/8/layout/pyramid2"/>
    <dgm:cxn modelId="{02656EDB-C34F-4790-8FE1-AA58984278D2}" type="presParOf" srcId="{54982EDE-BA38-419C-8C90-E7DF88B50825}" destId="{C15E22B3-3295-4532-9D6A-325D45E50C1C}" srcOrd="0" destOrd="0" presId="urn:microsoft.com/office/officeart/2005/8/layout/pyramid2"/>
    <dgm:cxn modelId="{7927A687-6F73-4617-A08D-D7518ECACD2C}" type="presParOf" srcId="{54982EDE-BA38-419C-8C90-E7DF88B50825}" destId="{E349127E-BD40-4FFD-98F7-AE53232D3317}" srcOrd="1" destOrd="0" presId="urn:microsoft.com/office/officeart/2005/8/layout/pyramid2"/>
    <dgm:cxn modelId="{F0DBF635-8F9D-4EDD-92B0-79DF256BC114}" type="presParOf" srcId="{54982EDE-BA38-419C-8C90-E7DF88B50825}" destId="{EE256076-5DA6-4F24-8BFE-930664D18ACC}" srcOrd="2" destOrd="0" presId="urn:microsoft.com/office/officeart/2005/8/layout/pyramid2"/>
    <dgm:cxn modelId="{2CAE07DC-8136-4E0A-B85C-5BA0D6903BA5}" type="presParOf" srcId="{54982EDE-BA38-419C-8C90-E7DF88B50825}" destId="{500D408C-FC56-40C9-BA6F-3F0463C05A42}" srcOrd="3" destOrd="0" presId="urn:microsoft.com/office/officeart/2005/8/layout/pyramid2"/>
    <dgm:cxn modelId="{F0380030-8F95-429B-BAA4-7C4F2774639F}" type="presParOf" srcId="{54982EDE-BA38-419C-8C90-E7DF88B50825}" destId="{AA40EDB2-9616-491E-8997-90DC3C7C7F8E}" srcOrd="4" destOrd="0" presId="urn:microsoft.com/office/officeart/2005/8/layout/pyramid2"/>
    <dgm:cxn modelId="{B187DC7A-CFE6-4189-AB72-101230F06CC7}" type="presParOf" srcId="{54982EDE-BA38-419C-8C90-E7DF88B50825}" destId="{9055E23A-F0BC-4AAF-9FF4-F780F02DFD21}" srcOrd="5" destOrd="0" presId="urn:microsoft.com/office/officeart/2005/8/layout/pyramid2"/>
    <dgm:cxn modelId="{B7DA1C83-6EDC-4175-BC42-42AA645F873B}" type="presParOf" srcId="{54982EDE-BA38-419C-8C90-E7DF88B50825}" destId="{6AFE05B7-991B-44DA-9843-39E3CC396A11}" srcOrd="6" destOrd="0" presId="urn:microsoft.com/office/officeart/2005/8/layout/pyramid2"/>
    <dgm:cxn modelId="{06258D21-5B8F-438F-BB00-569F209D2725}" type="presParOf" srcId="{54982EDE-BA38-419C-8C90-E7DF88B50825}" destId="{B370853F-B4C8-494E-B10D-01EDE232E07B}" srcOrd="7" destOrd="0" presId="urn:microsoft.com/office/officeart/2005/8/layout/pyramid2"/>
    <dgm:cxn modelId="{E845F36F-1F5A-4C6C-ACEE-6114567FE83C}" type="presParOf" srcId="{54982EDE-BA38-419C-8C90-E7DF88B50825}" destId="{40A06F75-CF71-4FF0-9476-F881F10B4C59}" srcOrd="8" destOrd="0" presId="urn:microsoft.com/office/officeart/2005/8/layout/pyramid2"/>
    <dgm:cxn modelId="{B3BE6EA2-B64E-4399-9860-AE58B59CDBC8}" type="presParOf" srcId="{54982EDE-BA38-419C-8C90-E7DF88B50825}" destId="{D5AAC021-0B13-4F18-8DC6-1FA6845FB348}" srcOrd="9" destOrd="0" presId="urn:microsoft.com/office/officeart/2005/8/layout/pyramid2"/>
    <dgm:cxn modelId="{939A28BE-406A-478F-A397-931CE81B2E48}" type="presParOf" srcId="{54982EDE-BA38-419C-8C90-E7DF88B50825}" destId="{0E6DB8B2-458A-4F73-AF77-E844E8685CD8}" srcOrd="10" destOrd="0" presId="urn:microsoft.com/office/officeart/2005/8/layout/pyramid2"/>
    <dgm:cxn modelId="{F7D89798-BA09-4385-A62C-B8B30C43F98E}"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err="1" smtClean="0"/>
            <a:t>Mark.-ex</a:t>
          </a:r>
          <a:r>
            <a:rPr lang="hu-HU" sz="1100" b="1" dirty="0" smtClean="0"/>
            <a:t>. </a:t>
          </a:r>
          <a:r>
            <a:rPr lang="hu-HU" sz="1100" b="1" dirty="0" err="1" smtClean="0"/>
            <a:t>dict</a:t>
          </a:r>
          <a:r>
            <a:rPr lang="hu-HU" sz="1100" b="1" dirty="0" smtClean="0"/>
            <a: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56000"/>
              </a:schemeClr>
            </a:gs>
            <a:gs pos="63000">
              <a:srgbClr val="D2DDF1">
                <a:lumMod val="70000"/>
                <a:lumOff val="30000"/>
              </a:srgbClr>
            </a:gs>
            <a:gs pos="28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6282"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2E5D389-DC96-40BD-90F2-F8033A5764FD}" srcId="{D75FEE30-628B-4BCD-B8C9-2BF3180BA3C0}" destId="{06D9D0F1-6B14-43C1-839E-61B9DD9B56EF}" srcOrd="1" destOrd="0" parTransId="{974056D8-C7F1-4703-A3A0-CCA3EAA41540}" sibTransId="{0726BDE9-E79C-4439-84E5-5521900B90C8}"/>
    <dgm:cxn modelId="{CD290E1B-192F-4E3E-9BB5-AEC9B59C99A9}" type="presOf" srcId="{06D9D0F1-6B14-43C1-839E-61B9DD9B56EF}" destId="{EE256076-5DA6-4F24-8BFE-930664D18ACC}"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84FDB1E1-B580-4D71-9363-94ABF5F3B144}" type="presOf" srcId="{D75FEE30-628B-4BCD-B8C9-2BF3180BA3C0}" destId="{F9260225-45E3-4E83-A7B5-93BF7662486D}"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0BF6CE23-9E3A-4034-9D45-85B7ACE20C0C}" type="presOf" srcId="{70972A96-F39F-4054-A5D9-CCAC350AB6EA}" destId="{6AFE05B7-991B-44DA-9843-39E3CC396A11}"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C8D0C8E0-4D74-4047-996E-840711B49876}" type="presOf" srcId="{497908DE-4C30-428A-A555-3A6C2F4ADF7D}" destId="{C15E22B3-3295-4532-9D6A-325D45E50C1C}" srcOrd="0" destOrd="0" presId="urn:microsoft.com/office/officeart/2005/8/layout/pyramid2"/>
    <dgm:cxn modelId="{6B11C22D-F5E1-4ACB-B572-A8B057113D77}" type="presOf" srcId="{83210F28-54C2-4E50-BA91-C30C7F5A925A}" destId="{0E6DB8B2-458A-4F73-AF77-E844E8685CD8}" srcOrd="0" destOrd="0" presId="urn:microsoft.com/office/officeart/2005/8/layout/pyramid2"/>
    <dgm:cxn modelId="{666912B3-4156-423D-9F89-6D9143559623}" type="presOf" srcId="{EA790760-0B03-448A-9F29-12DB28B7261E}" destId="{40A06F75-CF71-4FF0-9476-F881F10B4C59}" srcOrd="0" destOrd="0" presId="urn:microsoft.com/office/officeart/2005/8/layout/pyramid2"/>
    <dgm:cxn modelId="{50B4B27B-847A-4F8A-A1DD-D956BCD751A9}"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92AC4D10-5E9B-448D-8CBE-6E876AA75294}" type="presParOf" srcId="{F9260225-45E3-4E83-A7B5-93BF7662486D}" destId="{2CAB7AE0-F53F-477F-8596-08683A702DA4}" srcOrd="0" destOrd="0" presId="urn:microsoft.com/office/officeart/2005/8/layout/pyramid2"/>
    <dgm:cxn modelId="{985F64AE-AB67-4708-8D5E-115186C59655}" type="presParOf" srcId="{F9260225-45E3-4E83-A7B5-93BF7662486D}" destId="{54982EDE-BA38-419C-8C90-E7DF88B50825}" srcOrd="1" destOrd="0" presId="urn:microsoft.com/office/officeart/2005/8/layout/pyramid2"/>
    <dgm:cxn modelId="{66BC36CE-6596-4813-AE56-FA599016F51D}" type="presParOf" srcId="{54982EDE-BA38-419C-8C90-E7DF88B50825}" destId="{C15E22B3-3295-4532-9D6A-325D45E50C1C}" srcOrd="0" destOrd="0" presId="urn:microsoft.com/office/officeart/2005/8/layout/pyramid2"/>
    <dgm:cxn modelId="{E5ABA458-ECB7-49C0-9F12-927C560608C1}" type="presParOf" srcId="{54982EDE-BA38-419C-8C90-E7DF88B50825}" destId="{E349127E-BD40-4FFD-98F7-AE53232D3317}" srcOrd="1" destOrd="0" presId="urn:microsoft.com/office/officeart/2005/8/layout/pyramid2"/>
    <dgm:cxn modelId="{1D52BEBC-A6F2-4977-AC42-B67959BC8BCB}" type="presParOf" srcId="{54982EDE-BA38-419C-8C90-E7DF88B50825}" destId="{EE256076-5DA6-4F24-8BFE-930664D18ACC}" srcOrd="2" destOrd="0" presId="urn:microsoft.com/office/officeart/2005/8/layout/pyramid2"/>
    <dgm:cxn modelId="{453EA35A-F3D3-481C-80BC-19324C3A76A8}" type="presParOf" srcId="{54982EDE-BA38-419C-8C90-E7DF88B50825}" destId="{500D408C-FC56-40C9-BA6F-3F0463C05A42}" srcOrd="3" destOrd="0" presId="urn:microsoft.com/office/officeart/2005/8/layout/pyramid2"/>
    <dgm:cxn modelId="{E6417022-3CA1-4AAD-B4BD-E2FFEF2340FC}" type="presParOf" srcId="{54982EDE-BA38-419C-8C90-E7DF88B50825}" destId="{AA40EDB2-9616-491E-8997-90DC3C7C7F8E}" srcOrd="4" destOrd="0" presId="urn:microsoft.com/office/officeart/2005/8/layout/pyramid2"/>
    <dgm:cxn modelId="{C8A260D6-D9DC-46FE-A2AB-C96828CE4572}" type="presParOf" srcId="{54982EDE-BA38-419C-8C90-E7DF88B50825}" destId="{9055E23A-F0BC-4AAF-9FF4-F780F02DFD21}" srcOrd="5" destOrd="0" presId="urn:microsoft.com/office/officeart/2005/8/layout/pyramid2"/>
    <dgm:cxn modelId="{929C5276-5F27-4B8F-B84A-36DE887E3E9B}" type="presParOf" srcId="{54982EDE-BA38-419C-8C90-E7DF88B50825}" destId="{6AFE05B7-991B-44DA-9843-39E3CC396A11}" srcOrd="6" destOrd="0" presId="urn:microsoft.com/office/officeart/2005/8/layout/pyramid2"/>
    <dgm:cxn modelId="{0770921A-88D5-48DF-8C6A-A31675B4742D}" type="presParOf" srcId="{54982EDE-BA38-419C-8C90-E7DF88B50825}" destId="{B370853F-B4C8-494E-B10D-01EDE232E07B}" srcOrd="7" destOrd="0" presId="urn:microsoft.com/office/officeart/2005/8/layout/pyramid2"/>
    <dgm:cxn modelId="{5F6D41B6-F71C-4591-A4AF-52DE5FE2E8A6}" type="presParOf" srcId="{54982EDE-BA38-419C-8C90-E7DF88B50825}" destId="{40A06F75-CF71-4FF0-9476-F881F10B4C59}" srcOrd="8" destOrd="0" presId="urn:microsoft.com/office/officeart/2005/8/layout/pyramid2"/>
    <dgm:cxn modelId="{63D6E35D-301F-4B76-BEDF-5B67E7BD69AE}" type="presParOf" srcId="{54982EDE-BA38-419C-8C90-E7DF88B50825}" destId="{D5AAC021-0B13-4F18-8DC6-1FA6845FB348}" srcOrd="9" destOrd="0" presId="urn:microsoft.com/office/officeart/2005/8/layout/pyramid2"/>
    <dgm:cxn modelId="{FBB78A96-D983-491D-A12E-E47A7E9FDE7C}" type="presParOf" srcId="{54982EDE-BA38-419C-8C90-E7DF88B50825}" destId="{0E6DB8B2-458A-4F73-AF77-E844E8685CD8}" srcOrd="10" destOrd="0" presId="urn:microsoft.com/office/officeart/2005/8/layout/pyramid2"/>
    <dgm:cxn modelId="{1A6DD9BC-0097-4F05-B0ED-A6313A79C970}"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50" custLinFactNeighborX="33372"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63" custLinFactY="-40343"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CBEF9A63-C4A8-4435-B53F-3311C5002E27}" srcId="{D75FEE30-628B-4BCD-B8C9-2BF3180BA3C0}" destId="{70972A96-F39F-4054-A5D9-CCAC350AB6EA}" srcOrd="3" destOrd="0" parTransId="{31D1D17A-6379-4E4F-BA5B-41C68FE7CA83}" sibTransId="{9245FA1F-2308-44B5-8473-F6C503401E93}"/>
    <dgm:cxn modelId="{0D5014E8-671A-4F5C-81EF-67570FDA6EF3}" type="presOf" srcId="{83210F28-54C2-4E50-BA91-C30C7F5A925A}" destId="{0E6DB8B2-458A-4F73-AF77-E844E8685CD8}" srcOrd="0" destOrd="0" presId="urn:microsoft.com/office/officeart/2005/8/layout/pyramid2"/>
    <dgm:cxn modelId="{374939B3-8397-4BE7-A9BD-D433CBD5D064}" type="presOf" srcId="{94EAB1EC-7FE9-40F9-8691-7534F2D2D13B}" destId="{AA40EDB2-9616-491E-8997-90DC3C7C7F8E}" srcOrd="0" destOrd="0" presId="urn:microsoft.com/office/officeart/2005/8/layout/pyramid2"/>
    <dgm:cxn modelId="{43D56604-BAF2-4CA1-8605-47FE936AE3D3}" type="presOf" srcId="{D75FEE30-628B-4BCD-B8C9-2BF3180BA3C0}" destId="{F9260225-45E3-4E83-A7B5-93BF7662486D}"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D452F3FE-481B-43CE-84DD-AF68C6B2F090}" type="presOf" srcId="{497908DE-4C30-428A-A555-3A6C2F4ADF7D}" destId="{C15E22B3-3295-4532-9D6A-325D45E50C1C}" srcOrd="0" destOrd="0" presId="urn:microsoft.com/office/officeart/2005/8/layout/pyramid2"/>
    <dgm:cxn modelId="{CB5B079F-9F55-48B4-A6A2-CD43ADF4986A}" type="presOf" srcId="{70972A96-F39F-4054-A5D9-CCAC350AB6EA}" destId="{6AFE05B7-991B-44DA-9843-39E3CC396A11}"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438E5CB0-16A3-49D7-840F-397211FE378C}" type="presOf" srcId="{3CA4390E-8AEC-4EA2-A3EC-8DD042504D56}" destId="{585EDA03-E1D1-49E2-ABCC-D095A33C60CB}" srcOrd="0" destOrd="0" presId="urn:microsoft.com/office/officeart/2005/8/layout/pyramid2"/>
    <dgm:cxn modelId="{90316595-58A3-4A4C-AC82-03D3701A7534}" type="presOf" srcId="{EA790760-0B03-448A-9F29-12DB28B7261E}" destId="{40A06F75-CF71-4FF0-9476-F881F10B4C59}" srcOrd="0" destOrd="0" presId="urn:microsoft.com/office/officeart/2005/8/layout/pyramid2"/>
    <dgm:cxn modelId="{8E9A530E-B806-44F1-B830-270953212069}" type="presParOf" srcId="{F9260225-45E3-4E83-A7B5-93BF7662486D}" destId="{2CAB7AE0-F53F-477F-8596-08683A702DA4}" srcOrd="0" destOrd="0" presId="urn:microsoft.com/office/officeart/2005/8/layout/pyramid2"/>
    <dgm:cxn modelId="{2684F3E3-353A-447A-9093-80F7E2460DFB}" type="presParOf" srcId="{F9260225-45E3-4E83-A7B5-93BF7662486D}" destId="{54982EDE-BA38-419C-8C90-E7DF88B50825}" srcOrd="1" destOrd="0" presId="urn:microsoft.com/office/officeart/2005/8/layout/pyramid2"/>
    <dgm:cxn modelId="{9390F591-45C3-4AEE-B4F6-DD19FB0C3313}" type="presParOf" srcId="{54982EDE-BA38-419C-8C90-E7DF88B50825}" destId="{C15E22B3-3295-4532-9D6A-325D45E50C1C}" srcOrd="0" destOrd="0" presId="urn:microsoft.com/office/officeart/2005/8/layout/pyramid2"/>
    <dgm:cxn modelId="{FB82E7FB-5B04-4F4F-8D97-D2FE1141C881}" type="presParOf" srcId="{54982EDE-BA38-419C-8C90-E7DF88B50825}" destId="{E349127E-BD40-4FFD-98F7-AE53232D3317}" srcOrd="1" destOrd="0" presId="urn:microsoft.com/office/officeart/2005/8/layout/pyramid2"/>
    <dgm:cxn modelId="{AE32F523-D8F9-401C-94BF-A4545626754F}" type="presParOf" srcId="{54982EDE-BA38-419C-8C90-E7DF88B50825}" destId="{585EDA03-E1D1-49E2-ABCC-D095A33C60CB}" srcOrd="2" destOrd="0" presId="urn:microsoft.com/office/officeart/2005/8/layout/pyramid2"/>
    <dgm:cxn modelId="{9A0236CD-33C3-46CA-860E-ABE31D4C8112}" type="presParOf" srcId="{54982EDE-BA38-419C-8C90-E7DF88B50825}" destId="{689CAA53-9D6E-44E6-B0D8-615A6D07FB5B}" srcOrd="3" destOrd="0" presId="urn:microsoft.com/office/officeart/2005/8/layout/pyramid2"/>
    <dgm:cxn modelId="{6F7F6F9F-029C-4306-8F97-748EDB583633}" type="presParOf" srcId="{54982EDE-BA38-419C-8C90-E7DF88B50825}" destId="{AA40EDB2-9616-491E-8997-90DC3C7C7F8E}" srcOrd="4" destOrd="0" presId="urn:microsoft.com/office/officeart/2005/8/layout/pyramid2"/>
    <dgm:cxn modelId="{23FF7E7D-7CF0-4C2B-8E91-6701C80DF706}" type="presParOf" srcId="{54982EDE-BA38-419C-8C90-E7DF88B50825}" destId="{9055E23A-F0BC-4AAF-9FF4-F780F02DFD21}" srcOrd="5" destOrd="0" presId="urn:microsoft.com/office/officeart/2005/8/layout/pyramid2"/>
    <dgm:cxn modelId="{22B3BAFB-C168-4975-A3CF-72BF7BE697BE}" type="presParOf" srcId="{54982EDE-BA38-419C-8C90-E7DF88B50825}" destId="{6AFE05B7-991B-44DA-9843-39E3CC396A11}" srcOrd="6" destOrd="0" presId="urn:microsoft.com/office/officeart/2005/8/layout/pyramid2"/>
    <dgm:cxn modelId="{D8565490-6CAB-4B4A-8CD8-93CF59855ADD}" type="presParOf" srcId="{54982EDE-BA38-419C-8C90-E7DF88B50825}" destId="{B370853F-B4C8-494E-B10D-01EDE232E07B}" srcOrd="7" destOrd="0" presId="urn:microsoft.com/office/officeart/2005/8/layout/pyramid2"/>
    <dgm:cxn modelId="{18DBA358-8FC8-4ECD-80EF-75871A7FB776}" type="presParOf" srcId="{54982EDE-BA38-419C-8C90-E7DF88B50825}" destId="{40A06F75-CF71-4FF0-9476-F881F10B4C59}" srcOrd="8" destOrd="0" presId="urn:microsoft.com/office/officeart/2005/8/layout/pyramid2"/>
    <dgm:cxn modelId="{0B2846DE-B0DE-4BD9-9FEF-940017FF15EF}" type="presParOf" srcId="{54982EDE-BA38-419C-8C90-E7DF88B50825}" destId="{D5AAC021-0B13-4F18-8DC6-1FA6845FB348}" srcOrd="9" destOrd="0" presId="urn:microsoft.com/office/officeart/2005/8/layout/pyramid2"/>
    <dgm:cxn modelId="{ABB25BDF-B83D-48E8-8B83-E7AC516005AC}" type="presParOf" srcId="{54982EDE-BA38-419C-8C90-E7DF88B50825}" destId="{0E6DB8B2-458A-4F73-AF77-E844E8685CD8}" srcOrd="10" destOrd="0" presId="urn:microsoft.com/office/officeart/2005/8/layout/pyramid2"/>
    <dgm:cxn modelId="{FCE48426-1C06-4900-B426-7FDAB84DD1D3}"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43"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7D04FFDA-D2B8-4907-AFDE-531426FB3CCA}" type="presOf" srcId="{70972A96-F39F-4054-A5D9-CCAC350AB6EA}" destId="{6AFE05B7-991B-44DA-9843-39E3CC396A11}"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297B558D-95A9-48D2-B0BF-E93A9F1B7074}" type="presOf" srcId="{497908DE-4C30-428A-A555-3A6C2F4ADF7D}" destId="{C15E22B3-3295-4532-9D6A-325D45E50C1C}"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9C63F8BB-3208-4E35-9C17-F6698185522C}" type="presOf" srcId="{3CA4390E-8AEC-4EA2-A3EC-8DD042504D56}" destId="{585EDA03-E1D1-49E2-ABCC-D095A33C60CB}"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7F3FE700-1B5C-4D5E-A6DA-C2C295341AB0}" srcId="{D75FEE30-628B-4BCD-B8C9-2BF3180BA3C0}" destId="{497908DE-4C30-428A-A555-3A6C2F4ADF7D}" srcOrd="0" destOrd="0" parTransId="{271AECFB-B758-4170-9A56-A7A2099BC3ED}" sibTransId="{62CDFBF8-8475-41D6-A92F-79B3295FBB46}"/>
    <dgm:cxn modelId="{1F242877-A3AB-4A01-A33A-EF1F2BCFDD5D}" type="presOf" srcId="{D75FEE30-628B-4BCD-B8C9-2BF3180BA3C0}" destId="{F9260225-45E3-4E83-A7B5-93BF7662486D}"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66D27250-9566-4E1F-831D-C4C4A4EB1ECC}" type="presOf" srcId="{94EAB1EC-7FE9-40F9-8691-7534F2D2D13B}" destId="{AA40EDB2-9616-491E-8997-90DC3C7C7F8E}" srcOrd="0" destOrd="0" presId="urn:microsoft.com/office/officeart/2005/8/layout/pyramid2"/>
    <dgm:cxn modelId="{2DEF4071-3BA4-4711-8643-217E153812DD}" type="presOf" srcId="{EA790760-0B03-448A-9F29-12DB28B7261E}" destId="{40A06F75-CF71-4FF0-9476-F881F10B4C59}" srcOrd="0" destOrd="0" presId="urn:microsoft.com/office/officeart/2005/8/layout/pyramid2"/>
    <dgm:cxn modelId="{7B8881EE-6B00-4280-A138-0E5867D1423D}" type="presOf" srcId="{83210F28-54C2-4E50-BA91-C30C7F5A925A}" destId="{0E6DB8B2-458A-4F73-AF77-E844E8685CD8}" srcOrd="0" destOrd="0" presId="urn:microsoft.com/office/officeart/2005/8/layout/pyramid2"/>
    <dgm:cxn modelId="{9F9AB339-1A9D-4C0B-8E1E-222DBC63496E}" type="presParOf" srcId="{F9260225-45E3-4E83-A7B5-93BF7662486D}" destId="{2CAB7AE0-F53F-477F-8596-08683A702DA4}" srcOrd="0" destOrd="0" presId="urn:microsoft.com/office/officeart/2005/8/layout/pyramid2"/>
    <dgm:cxn modelId="{9DDAF57A-FF82-4162-9B4E-2F7CC41E2E10}" type="presParOf" srcId="{F9260225-45E3-4E83-A7B5-93BF7662486D}" destId="{54982EDE-BA38-419C-8C90-E7DF88B50825}" srcOrd="1" destOrd="0" presId="urn:microsoft.com/office/officeart/2005/8/layout/pyramid2"/>
    <dgm:cxn modelId="{3E548BF9-EBD0-4837-80F7-4F015A79EF68}" type="presParOf" srcId="{54982EDE-BA38-419C-8C90-E7DF88B50825}" destId="{C15E22B3-3295-4532-9D6A-325D45E50C1C}" srcOrd="0" destOrd="0" presId="urn:microsoft.com/office/officeart/2005/8/layout/pyramid2"/>
    <dgm:cxn modelId="{B1BCA4BC-2059-4E7F-AFF3-8373EFEC0375}" type="presParOf" srcId="{54982EDE-BA38-419C-8C90-E7DF88B50825}" destId="{E349127E-BD40-4FFD-98F7-AE53232D3317}" srcOrd="1" destOrd="0" presId="urn:microsoft.com/office/officeart/2005/8/layout/pyramid2"/>
    <dgm:cxn modelId="{D9113F8F-3E33-48BB-86C9-677EF1DA958A}" type="presParOf" srcId="{54982EDE-BA38-419C-8C90-E7DF88B50825}" destId="{585EDA03-E1D1-49E2-ABCC-D095A33C60CB}" srcOrd="2" destOrd="0" presId="urn:microsoft.com/office/officeart/2005/8/layout/pyramid2"/>
    <dgm:cxn modelId="{695D95A6-51E5-4B38-9D40-FDFAF8EC8724}" type="presParOf" srcId="{54982EDE-BA38-419C-8C90-E7DF88B50825}" destId="{689CAA53-9D6E-44E6-B0D8-615A6D07FB5B}" srcOrd="3" destOrd="0" presId="urn:microsoft.com/office/officeart/2005/8/layout/pyramid2"/>
    <dgm:cxn modelId="{DAB824CC-6A42-4B65-97E1-C92E768528CE}" type="presParOf" srcId="{54982EDE-BA38-419C-8C90-E7DF88B50825}" destId="{AA40EDB2-9616-491E-8997-90DC3C7C7F8E}" srcOrd="4" destOrd="0" presId="urn:microsoft.com/office/officeart/2005/8/layout/pyramid2"/>
    <dgm:cxn modelId="{A3A0728B-8306-4AEA-AA13-2A46E6C4E37C}" type="presParOf" srcId="{54982EDE-BA38-419C-8C90-E7DF88B50825}" destId="{9055E23A-F0BC-4AAF-9FF4-F780F02DFD21}" srcOrd="5" destOrd="0" presId="urn:microsoft.com/office/officeart/2005/8/layout/pyramid2"/>
    <dgm:cxn modelId="{3880763C-89C7-431A-8C94-10A2EBB6C2EB}" type="presParOf" srcId="{54982EDE-BA38-419C-8C90-E7DF88B50825}" destId="{6AFE05B7-991B-44DA-9843-39E3CC396A11}" srcOrd="6" destOrd="0" presId="urn:microsoft.com/office/officeart/2005/8/layout/pyramid2"/>
    <dgm:cxn modelId="{2556C5B2-2408-4A36-9D6A-C029136A8849}" type="presParOf" srcId="{54982EDE-BA38-419C-8C90-E7DF88B50825}" destId="{B370853F-B4C8-494E-B10D-01EDE232E07B}" srcOrd="7" destOrd="0" presId="urn:microsoft.com/office/officeart/2005/8/layout/pyramid2"/>
    <dgm:cxn modelId="{E359C396-676B-4621-A04B-FFD7FEECDA09}" type="presParOf" srcId="{54982EDE-BA38-419C-8C90-E7DF88B50825}" destId="{40A06F75-CF71-4FF0-9476-F881F10B4C59}" srcOrd="8" destOrd="0" presId="urn:microsoft.com/office/officeart/2005/8/layout/pyramid2"/>
    <dgm:cxn modelId="{B7B9967E-47DD-438A-9B1B-AD21A2F58F71}" type="presParOf" srcId="{54982EDE-BA38-419C-8C90-E7DF88B50825}" destId="{D5AAC021-0B13-4F18-8DC6-1FA6845FB348}" srcOrd="9" destOrd="0" presId="urn:microsoft.com/office/officeart/2005/8/layout/pyramid2"/>
    <dgm:cxn modelId="{D58522A3-D203-4BD5-A44B-D5B4346C4F87}" type="presParOf" srcId="{54982EDE-BA38-419C-8C90-E7DF88B50825}" destId="{0E6DB8B2-458A-4F73-AF77-E844E8685CD8}" srcOrd="10" destOrd="0" presId="urn:microsoft.com/office/officeart/2005/8/layout/pyramid2"/>
    <dgm:cxn modelId="{BC773019-A97E-46DF-9AD8-DCA7AD54C10E}"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56"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00FA1704-27D4-4429-AC91-6A3C8EAE38D5}" type="presOf" srcId="{94EAB1EC-7FE9-40F9-8691-7534F2D2D13B}" destId="{AA40EDB2-9616-491E-8997-90DC3C7C7F8E}" srcOrd="0" destOrd="0" presId="urn:microsoft.com/office/officeart/2005/8/layout/pyramid2"/>
    <dgm:cxn modelId="{D8451B9F-D4C1-4A28-AA79-F29C5668BA2C}" type="presOf" srcId="{70972A96-F39F-4054-A5D9-CCAC350AB6EA}" destId="{6AFE05B7-991B-44DA-9843-39E3CC396A11}" srcOrd="0" destOrd="0" presId="urn:microsoft.com/office/officeart/2005/8/layout/pyramid2"/>
    <dgm:cxn modelId="{904511F7-23F2-4058-88A4-EBC6702E1687}" type="presOf" srcId="{497908DE-4C30-428A-A555-3A6C2F4ADF7D}" destId="{C15E22B3-3295-4532-9D6A-325D45E50C1C}" srcOrd="0" destOrd="0" presId="urn:microsoft.com/office/officeart/2005/8/layout/pyramid2"/>
    <dgm:cxn modelId="{0F538B13-D8B1-4C5D-AE44-93C392EEB4B4}" type="presOf" srcId="{83210F28-54C2-4E50-BA91-C30C7F5A925A}" destId="{0E6DB8B2-458A-4F73-AF77-E844E8685CD8}"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CBEF9A63-C4A8-4435-B53F-3311C5002E27}" srcId="{D75FEE30-628B-4BCD-B8C9-2BF3180BA3C0}" destId="{70972A96-F39F-4054-A5D9-CCAC350AB6EA}" srcOrd="3" destOrd="0" parTransId="{31D1D17A-6379-4E4F-BA5B-41C68FE7CA83}" sibTransId="{9245FA1F-2308-44B5-8473-F6C503401E93}"/>
    <dgm:cxn modelId="{DACD5786-2085-4AD1-AFC9-819C7BEFF1A8}" type="presOf" srcId="{3CA4390E-8AEC-4EA2-A3EC-8DD042504D56}" destId="{585EDA03-E1D1-49E2-ABCC-D095A33C60CB}"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80449B25-4645-489F-9BA3-1150D9161B4F}" type="presOf" srcId="{EA790760-0B03-448A-9F29-12DB28B7261E}" destId="{40A06F75-CF71-4FF0-9476-F881F10B4C59}"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D7728C81-522D-478C-B29D-53680800D029}" type="presOf" srcId="{D75FEE30-628B-4BCD-B8C9-2BF3180BA3C0}" destId="{F9260225-45E3-4E83-A7B5-93BF7662486D}" srcOrd="0" destOrd="0" presId="urn:microsoft.com/office/officeart/2005/8/layout/pyramid2"/>
    <dgm:cxn modelId="{E032B6C1-1EB3-42E8-9A7D-51141B3F7A2C}" type="presParOf" srcId="{F9260225-45E3-4E83-A7B5-93BF7662486D}" destId="{2CAB7AE0-F53F-477F-8596-08683A702DA4}" srcOrd="0" destOrd="0" presId="urn:microsoft.com/office/officeart/2005/8/layout/pyramid2"/>
    <dgm:cxn modelId="{09C4B10E-59E8-4295-A4F1-44B3DA0E9C01}" type="presParOf" srcId="{F9260225-45E3-4E83-A7B5-93BF7662486D}" destId="{54982EDE-BA38-419C-8C90-E7DF88B50825}" srcOrd="1" destOrd="0" presId="urn:microsoft.com/office/officeart/2005/8/layout/pyramid2"/>
    <dgm:cxn modelId="{1BC398C5-B147-4A25-9FF5-4130B83A5F35}" type="presParOf" srcId="{54982EDE-BA38-419C-8C90-E7DF88B50825}" destId="{C15E22B3-3295-4532-9D6A-325D45E50C1C}" srcOrd="0" destOrd="0" presId="urn:microsoft.com/office/officeart/2005/8/layout/pyramid2"/>
    <dgm:cxn modelId="{362AF53E-3C0B-4EBA-888D-BE53B3C96928}" type="presParOf" srcId="{54982EDE-BA38-419C-8C90-E7DF88B50825}" destId="{E349127E-BD40-4FFD-98F7-AE53232D3317}" srcOrd="1" destOrd="0" presId="urn:microsoft.com/office/officeart/2005/8/layout/pyramid2"/>
    <dgm:cxn modelId="{CA7160DE-FBCD-4826-80AC-7F46EE9B051F}" type="presParOf" srcId="{54982EDE-BA38-419C-8C90-E7DF88B50825}" destId="{585EDA03-E1D1-49E2-ABCC-D095A33C60CB}" srcOrd="2" destOrd="0" presId="urn:microsoft.com/office/officeart/2005/8/layout/pyramid2"/>
    <dgm:cxn modelId="{79CF896E-5E56-4B58-8252-A32F51197477}" type="presParOf" srcId="{54982EDE-BA38-419C-8C90-E7DF88B50825}" destId="{689CAA53-9D6E-44E6-B0D8-615A6D07FB5B}" srcOrd="3" destOrd="0" presId="urn:microsoft.com/office/officeart/2005/8/layout/pyramid2"/>
    <dgm:cxn modelId="{D76D7749-8DE6-4BCE-AB9B-DF17458592F1}" type="presParOf" srcId="{54982EDE-BA38-419C-8C90-E7DF88B50825}" destId="{AA40EDB2-9616-491E-8997-90DC3C7C7F8E}" srcOrd="4" destOrd="0" presId="urn:microsoft.com/office/officeart/2005/8/layout/pyramid2"/>
    <dgm:cxn modelId="{31FF81D2-8ACE-4D42-B326-DF47429D0D7D}" type="presParOf" srcId="{54982EDE-BA38-419C-8C90-E7DF88B50825}" destId="{9055E23A-F0BC-4AAF-9FF4-F780F02DFD21}" srcOrd="5" destOrd="0" presId="urn:microsoft.com/office/officeart/2005/8/layout/pyramid2"/>
    <dgm:cxn modelId="{D58205C9-BE5E-43AF-9E3E-2FD2F89D3E34}" type="presParOf" srcId="{54982EDE-BA38-419C-8C90-E7DF88B50825}" destId="{6AFE05B7-991B-44DA-9843-39E3CC396A11}" srcOrd="6" destOrd="0" presId="urn:microsoft.com/office/officeart/2005/8/layout/pyramid2"/>
    <dgm:cxn modelId="{E188E669-03AB-4DC0-9699-9605AAE96134}" type="presParOf" srcId="{54982EDE-BA38-419C-8C90-E7DF88B50825}" destId="{B370853F-B4C8-494E-B10D-01EDE232E07B}" srcOrd="7" destOrd="0" presId="urn:microsoft.com/office/officeart/2005/8/layout/pyramid2"/>
    <dgm:cxn modelId="{280E2AC1-DBBE-4040-B039-9ACDD1895B64}" type="presParOf" srcId="{54982EDE-BA38-419C-8C90-E7DF88B50825}" destId="{40A06F75-CF71-4FF0-9476-F881F10B4C59}" srcOrd="8" destOrd="0" presId="urn:microsoft.com/office/officeart/2005/8/layout/pyramid2"/>
    <dgm:cxn modelId="{77069E60-7A0A-470A-A8AB-37266D732B12}" type="presParOf" srcId="{54982EDE-BA38-419C-8C90-E7DF88B50825}" destId="{D5AAC021-0B13-4F18-8DC6-1FA6845FB348}" srcOrd="9" destOrd="0" presId="urn:microsoft.com/office/officeart/2005/8/layout/pyramid2"/>
    <dgm:cxn modelId="{7AC1230F-47F9-4E33-A2EB-DEF3A4D0D8C4}" type="presParOf" srcId="{54982EDE-BA38-419C-8C90-E7DF88B50825}" destId="{0E6DB8B2-458A-4F73-AF77-E844E8685CD8}" srcOrd="10" destOrd="0" presId="urn:microsoft.com/office/officeart/2005/8/layout/pyramid2"/>
    <dgm:cxn modelId="{5DDD1B89-49F2-4F2B-9604-C21472A85FC0}"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56"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8544817D-16D2-4E0D-BCC3-5E3F91CF5186}" type="presOf" srcId="{83210F28-54C2-4E50-BA91-C30C7F5A925A}" destId="{0E6DB8B2-458A-4F73-AF77-E844E8685CD8}" srcOrd="0" destOrd="0" presId="urn:microsoft.com/office/officeart/2005/8/layout/pyramid2"/>
    <dgm:cxn modelId="{10F89248-BE6A-4271-A246-286C1B3902D1}" type="presOf" srcId="{70972A96-F39F-4054-A5D9-CCAC350AB6EA}" destId="{6AFE05B7-991B-44DA-9843-39E3CC396A11}"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982DDF5D-E9B0-4303-91C1-1FC40BE1951B}" type="presOf" srcId="{EA790760-0B03-448A-9F29-12DB28B7261E}" destId="{40A06F75-CF71-4FF0-9476-F881F10B4C59}"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238E8032-8D87-408E-A872-7A74B256EB7F}" srcId="{D75FEE30-628B-4BCD-B8C9-2BF3180BA3C0}" destId="{3CA4390E-8AEC-4EA2-A3EC-8DD042504D56}" srcOrd="1" destOrd="0" parTransId="{A4B2B83E-EB6A-4359-B43A-DBC5C5DFCAEB}" sibTransId="{9BCEB788-24BE-4063-82CD-6618D9E746C1}"/>
    <dgm:cxn modelId="{8643DF2D-BFEB-43A7-B6BC-18AE8D2E7E4D}" type="presOf" srcId="{94EAB1EC-7FE9-40F9-8691-7534F2D2D13B}" destId="{AA40EDB2-9616-491E-8997-90DC3C7C7F8E}" srcOrd="0" destOrd="0" presId="urn:microsoft.com/office/officeart/2005/8/layout/pyramid2"/>
    <dgm:cxn modelId="{8AB30FF4-BE26-4B6C-AB5B-770C34783A0A}" type="presOf" srcId="{D75FEE30-628B-4BCD-B8C9-2BF3180BA3C0}" destId="{F9260225-45E3-4E83-A7B5-93BF7662486D}" srcOrd="0" destOrd="0" presId="urn:microsoft.com/office/officeart/2005/8/layout/pyramid2"/>
    <dgm:cxn modelId="{0D32CEE7-FD6E-4CE1-B5B7-FE701B59B560}" type="presOf" srcId="{3CA4390E-8AEC-4EA2-A3EC-8DD042504D56}" destId="{585EDA03-E1D1-49E2-ABCC-D095A33C60CB}"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5375D1AC-E4A0-4D30-9305-F8032A44F9C1}" type="presOf" srcId="{497908DE-4C30-428A-A555-3A6C2F4ADF7D}" destId="{C15E22B3-3295-4532-9D6A-325D45E50C1C}" srcOrd="0" destOrd="0" presId="urn:microsoft.com/office/officeart/2005/8/layout/pyramid2"/>
    <dgm:cxn modelId="{D6220F75-9163-4FDA-BF9B-579A8C22975A}" type="presParOf" srcId="{F9260225-45E3-4E83-A7B5-93BF7662486D}" destId="{2CAB7AE0-F53F-477F-8596-08683A702DA4}" srcOrd="0" destOrd="0" presId="urn:microsoft.com/office/officeart/2005/8/layout/pyramid2"/>
    <dgm:cxn modelId="{DD6A9E86-7946-4189-9C94-3C0DAA32B5E6}" type="presParOf" srcId="{F9260225-45E3-4E83-A7B5-93BF7662486D}" destId="{54982EDE-BA38-419C-8C90-E7DF88B50825}" srcOrd="1" destOrd="0" presId="urn:microsoft.com/office/officeart/2005/8/layout/pyramid2"/>
    <dgm:cxn modelId="{BC36526E-FEA1-438D-80D2-19E36B8CFC4E}" type="presParOf" srcId="{54982EDE-BA38-419C-8C90-E7DF88B50825}" destId="{C15E22B3-3295-4532-9D6A-325D45E50C1C}" srcOrd="0" destOrd="0" presId="urn:microsoft.com/office/officeart/2005/8/layout/pyramid2"/>
    <dgm:cxn modelId="{C21A0439-32FE-4A54-800B-3E6ECFDA1C0C}" type="presParOf" srcId="{54982EDE-BA38-419C-8C90-E7DF88B50825}" destId="{E349127E-BD40-4FFD-98F7-AE53232D3317}" srcOrd="1" destOrd="0" presId="urn:microsoft.com/office/officeart/2005/8/layout/pyramid2"/>
    <dgm:cxn modelId="{A8B3BAAD-3863-4822-9684-D16F4DE12FD1}" type="presParOf" srcId="{54982EDE-BA38-419C-8C90-E7DF88B50825}" destId="{585EDA03-E1D1-49E2-ABCC-D095A33C60CB}" srcOrd="2" destOrd="0" presId="urn:microsoft.com/office/officeart/2005/8/layout/pyramid2"/>
    <dgm:cxn modelId="{F8691E64-472F-45E5-8CC9-598D64C39BC6}" type="presParOf" srcId="{54982EDE-BA38-419C-8C90-E7DF88B50825}" destId="{689CAA53-9D6E-44E6-B0D8-615A6D07FB5B}" srcOrd="3" destOrd="0" presId="urn:microsoft.com/office/officeart/2005/8/layout/pyramid2"/>
    <dgm:cxn modelId="{6380B7C6-F945-446F-BA40-7B6A3A125631}" type="presParOf" srcId="{54982EDE-BA38-419C-8C90-E7DF88B50825}" destId="{AA40EDB2-9616-491E-8997-90DC3C7C7F8E}" srcOrd="4" destOrd="0" presId="urn:microsoft.com/office/officeart/2005/8/layout/pyramid2"/>
    <dgm:cxn modelId="{CE8B730C-D206-46C1-BB0D-CAE915DF10B9}" type="presParOf" srcId="{54982EDE-BA38-419C-8C90-E7DF88B50825}" destId="{9055E23A-F0BC-4AAF-9FF4-F780F02DFD21}" srcOrd="5" destOrd="0" presId="urn:microsoft.com/office/officeart/2005/8/layout/pyramid2"/>
    <dgm:cxn modelId="{C4C11216-F10A-405B-B69F-99D0C1EF1DE1}" type="presParOf" srcId="{54982EDE-BA38-419C-8C90-E7DF88B50825}" destId="{6AFE05B7-991B-44DA-9843-39E3CC396A11}" srcOrd="6" destOrd="0" presId="urn:microsoft.com/office/officeart/2005/8/layout/pyramid2"/>
    <dgm:cxn modelId="{9FFC9171-CED8-4A3C-AEF3-2123B24EAF68}" type="presParOf" srcId="{54982EDE-BA38-419C-8C90-E7DF88B50825}" destId="{B370853F-B4C8-494E-B10D-01EDE232E07B}" srcOrd="7" destOrd="0" presId="urn:microsoft.com/office/officeart/2005/8/layout/pyramid2"/>
    <dgm:cxn modelId="{C92A7143-A3E4-4A03-8BD1-49C5FA4DFCD9}" type="presParOf" srcId="{54982EDE-BA38-419C-8C90-E7DF88B50825}" destId="{40A06F75-CF71-4FF0-9476-F881F10B4C59}" srcOrd="8" destOrd="0" presId="urn:microsoft.com/office/officeart/2005/8/layout/pyramid2"/>
    <dgm:cxn modelId="{C89DBDB8-DD84-4F6A-8ADA-DF137961A123}" type="presParOf" srcId="{54982EDE-BA38-419C-8C90-E7DF88B50825}" destId="{D5AAC021-0B13-4F18-8DC6-1FA6845FB348}" srcOrd="9" destOrd="0" presId="urn:microsoft.com/office/officeart/2005/8/layout/pyramid2"/>
    <dgm:cxn modelId="{75948AC6-9C6D-487C-8483-F836CDFD3A6E}" type="presParOf" srcId="{54982EDE-BA38-419C-8C90-E7DF88B50825}" destId="{0E6DB8B2-458A-4F73-AF77-E844E8685CD8}" srcOrd="10" destOrd="0" presId="urn:microsoft.com/office/officeart/2005/8/layout/pyramid2"/>
    <dgm:cxn modelId="{F12448E8-455F-4EE3-839F-E92A3A9C04B6}"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56"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BEF9A63-C4A8-4435-B53F-3311C5002E27}" srcId="{D75FEE30-628B-4BCD-B8C9-2BF3180BA3C0}" destId="{70972A96-F39F-4054-A5D9-CCAC350AB6EA}" srcOrd="3" destOrd="0" parTransId="{31D1D17A-6379-4E4F-BA5B-41C68FE7CA83}" sibTransId="{9245FA1F-2308-44B5-8473-F6C503401E93}"/>
    <dgm:cxn modelId="{FE29844E-17F4-4E14-B95B-F41FF0DA45B1}" type="presOf" srcId="{D75FEE30-628B-4BCD-B8C9-2BF3180BA3C0}" destId="{F9260225-45E3-4E83-A7B5-93BF7662486D}" srcOrd="0" destOrd="0" presId="urn:microsoft.com/office/officeart/2005/8/layout/pyramid2"/>
    <dgm:cxn modelId="{3ECA854F-6618-4FC3-AE32-562A7B0986B8}" type="presOf" srcId="{3CA4390E-8AEC-4EA2-A3EC-8DD042504D56}" destId="{585EDA03-E1D1-49E2-ABCC-D095A33C60CB}"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FEFFD03E-A402-48BF-80F1-63FE46A1B1D3}" type="presOf" srcId="{94EAB1EC-7FE9-40F9-8691-7534F2D2D13B}" destId="{AA40EDB2-9616-491E-8997-90DC3C7C7F8E}"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4FB5348B-EBB7-4E6F-9F29-373CA369B25D}" type="presOf" srcId="{70972A96-F39F-4054-A5D9-CCAC350AB6EA}" destId="{6AFE05B7-991B-44DA-9843-39E3CC396A11}"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7F3FE700-1B5C-4D5E-A6DA-C2C295341AB0}" srcId="{D75FEE30-628B-4BCD-B8C9-2BF3180BA3C0}" destId="{497908DE-4C30-428A-A555-3A6C2F4ADF7D}" srcOrd="0" destOrd="0" parTransId="{271AECFB-B758-4170-9A56-A7A2099BC3ED}" sibTransId="{62CDFBF8-8475-41D6-A92F-79B3295FBB46}"/>
    <dgm:cxn modelId="{6080D5D0-E77A-4EBE-9271-1C2E96B9DD22}" type="presOf" srcId="{497908DE-4C30-428A-A555-3A6C2F4ADF7D}" destId="{C15E22B3-3295-4532-9D6A-325D45E50C1C}"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475DDAD2-57CD-4D0D-BBF9-C5FBE2D5A019}" type="presOf" srcId="{83210F28-54C2-4E50-BA91-C30C7F5A925A}" destId="{0E6DB8B2-458A-4F73-AF77-E844E8685CD8}" srcOrd="0" destOrd="0" presId="urn:microsoft.com/office/officeart/2005/8/layout/pyramid2"/>
    <dgm:cxn modelId="{4976990F-643D-4660-B822-0FE9F5F8C643}" type="presOf" srcId="{EA790760-0B03-448A-9F29-12DB28B7261E}" destId="{40A06F75-CF71-4FF0-9476-F881F10B4C59}" srcOrd="0" destOrd="0" presId="urn:microsoft.com/office/officeart/2005/8/layout/pyramid2"/>
    <dgm:cxn modelId="{BA419BAD-E84F-433D-8AB6-F46FB125C7DF}" type="presParOf" srcId="{F9260225-45E3-4E83-A7B5-93BF7662486D}" destId="{2CAB7AE0-F53F-477F-8596-08683A702DA4}" srcOrd="0" destOrd="0" presId="urn:microsoft.com/office/officeart/2005/8/layout/pyramid2"/>
    <dgm:cxn modelId="{46F3A0B6-522A-411B-A852-914AE9DD66C8}" type="presParOf" srcId="{F9260225-45E3-4E83-A7B5-93BF7662486D}" destId="{54982EDE-BA38-419C-8C90-E7DF88B50825}" srcOrd="1" destOrd="0" presId="urn:microsoft.com/office/officeart/2005/8/layout/pyramid2"/>
    <dgm:cxn modelId="{00421739-88F0-4148-93AD-3FB213B0DA41}" type="presParOf" srcId="{54982EDE-BA38-419C-8C90-E7DF88B50825}" destId="{C15E22B3-3295-4532-9D6A-325D45E50C1C}" srcOrd="0" destOrd="0" presId="urn:microsoft.com/office/officeart/2005/8/layout/pyramid2"/>
    <dgm:cxn modelId="{781B60F2-5573-44AF-AAE5-943A0549DB02}" type="presParOf" srcId="{54982EDE-BA38-419C-8C90-E7DF88B50825}" destId="{E349127E-BD40-4FFD-98F7-AE53232D3317}" srcOrd="1" destOrd="0" presId="urn:microsoft.com/office/officeart/2005/8/layout/pyramid2"/>
    <dgm:cxn modelId="{5118B377-5E02-4E96-A856-76D9A6C369EB}" type="presParOf" srcId="{54982EDE-BA38-419C-8C90-E7DF88B50825}" destId="{585EDA03-E1D1-49E2-ABCC-D095A33C60CB}" srcOrd="2" destOrd="0" presId="urn:microsoft.com/office/officeart/2005/8/layout/pyramid2"/>
    <dgm:cxn modelId="{8367333D-A0D1-476F-83D0-C8A2EFB6F1CD}" type="presParOf" srcId="{54982EDE-BA38-419C-8C90-E7DF88B50825}" destId="{689CAA53-9D6E-44E6-B0D8-615A6D07FB5B}" srcOrd="3" destOrd="0" presId="urn:microsoft.com/office/officeart/2005/8/layout/pyramid2"/>
    <dgm:cxn modelId="{E6015577-D8A6-408D-9498-42E09567E744}" type="presParOf" srcId="{54982EDE-BA38-419C-8C90-E7DF88B50825}" destId="{AA40EDB2-9616-491E-8997-90DC3C7C7F8E}" srcOrd="4" destOrd="0" presId="urn:microsoft.com/office/officeart/2005/8/layout/pyramid2"/>
    <dgm:cxn modelId="{DB458202-B8B3-4C06-AE13-5C6709D8B1BA}" type="presParOf" srcId="{54982EDE-BA38-419C-8C90-E7DF88B50825}" destId="{9055E23A-F0BC-4AAF-9FF4-F780F02DFD21}" srcOrd="5" destOrd="0" presId="urn:microsoft.com/office/officeart/2005/8/layout/pyramid2"/>
    <dgm:cxn modelId="{77319EB4-3637-4D49-B575-73B586287791}" type="presParOf" srcId="{54982EDE-BA38-419C-8C90-E7DF88B50825}" destId="{6AFE05B7-991B-44DA-9843-39E3CC396A11}" srcOrd="6" destOrd="0" presId="urn:microsoft.com/office/officeart/2005/8/layout/pyramid2"/>
    <dgm:cxn modelId="{3E52043D-D874-4563-8CB6-6CE69A0BE50B}" type="presParOf" srcId="{54982EDE-BA38-419C-8C90-E7DF88B50825}" destId="{B370853F-B4C8-494E-B10D-01EDE232E07B}" srcOrd="7" destOrd="0" presId="urn:microsoft.com/office/officeart/2005/8/layout/pyramid2"/>
    <dgm:cxn modelId="{F31BC555-5CE8-4EB4-952F-C8D89FF7C940}" type="presParOf" srcId="{54982EDE-BA38-419C-8C90-E7DF88B50825}" destId="{40A06F75-CF71-4FF0-9476-F881F10B4C59}" srcOrd="8" destOrd="0" presId="urn:microsoft.com/office/officeart/2005/8/layout/pyramid2"/>
    <dgm:cxn modelId="{AC19B3E4-01AE-4E31-A46E-32624AC35A8C}" type="presParOf" srcId="{54982EDE-BA38-419C-8C90-E7DF88B50825}" destId="{D5AAC021-0B13-4F18-8DC6-1FA6845FB348}" srcOrd="9" destOrd="0" presId="urn:microsoft.com/office/officeart/2005/8/layout/pyramid2"/>
    <dgm:cxn modelId="{CBC6AD4C-B8EA-4E6C-8934-D8C78AD04D09}" type="presParOf" srcId="{54982EDE-BA38-419C-8C90-E7DF88B50825}" destId="{0E6DB8B2-458A-4F73-AF77-E844E8685CD8}" srcOrd="10" destOrd="0" presId="urn:microsoft.com/office/officeart/2005/8/layout/pyramid2"/>
    <dgm:cxn modelId="{1AC98101-C588-4349-A398-6461F4AEFDE3}"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56"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E46E22B5-F22A-461D-BE7B-700CD6499886}"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CBEF9A63-C4A8-4435-B53F-3311C5002E27}" srcId="{D75FEE30-628B-4BCD-B8C9-2BF3180BA3C0}" destId="{70972A96-F39F-4054-A5D9-CCAC350AB6EA}" srcOrd="3" destOrd="0" parTransId="{31D1D17A-6379-4E4F-BA5B-41C68FE7CA83}" sibTransId="{9245FA1F-2308-44B5-8473-F6C503401E93}"/>
    <dgm:cxn modelId="{0F4193FF-961F-4AD1-BC00-A236357BEE5B}" type="presOf" srcId="{83210F28-54C2-4E50-BA91-C30C7F5A925A}" destId="{0E6DB8B2-458A-4F73-AF77-E844E8685CD8}" srcOrd="0" destOrd="0" presId="urn:microsoft.com/office/officeart/2005/8/layout/pyramid2"/>
    <dgm:cxn modelId="{1999AB16-CE77-493B-8113-27DC430EE25D}" type="presOf" srcId="{EA790760-0B03-448A-9F29-12DB28B7261E}" destId="{40A06F75-CF71-4FF0-9476-F881F10B4C59}"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D0365CA8-0293-409B-A347-5BE6CFCC06AA}" type="presOf" srcId="{70972A96-F39F-4054-A5D9-CCAC350AB6EA}" destId="{6AFE05B7-991B-44DA-9843-39E3CC396A11}" srcOrd="0" destOrd="0" presId="urn:microsoft.com/office/officeart/2005/8/layout/pyramid2"/>
    <dgm:cxn modelId="{FB203FA8-B5DF-4AD0-B003-73B6BE6CA568}" type="presOf" srcId="{497908DE-4C30-428A-A555-3A6C2F4ADF7D}" destId="{C15E22B3-3295-4532-9D6A-325D45E50C1C}"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284984BC-FD8A-42A9-BA27-EA91EBC6AC01}" type="presOf" srcId="{3CA4390E-8AEC-4EA2-A3EC-8DD042504D56}" destId="{585EDA03-E1D1-49E2-ABCC-D095A33C60CB}" srcOrd="0" destOrd="0" presId="urn:microsoft.com/office/officeart/2005/8/layout/pyramid2"/>
    <dgm:cxn modelId="{DAFEB7B2-8F33-41B1-9DBA-965BFE1B8E89}" type="presOf" srcId="{D75FEE30-628B-4BCD-B8C9-2BF3180BA3C0}" destId="{F9260225-45E3-4E83-A7B5-93BF7662486D}" srcOrd="0" destOrd="0" presId="urn:microsoft.com/office/officeart/2005/8/layout/pyramid2"/>
    <dgm:cxn modelId="{8F5533CD-6F28-40BF-AD08-3E8708E7C826}" type="presParOf" srcId="{F9260225-45E3-4E83-A7B5-93BF7662486D}" destId="{2CAB7AE0-F53F-477F-8596-08683A702DA4}" srcOrd="0" destOrd="0" presId="urn:microsoft.com/office/officeart/2005/8/layout/pyramid2"/>
    <dgm:cxn modelId="{FFF52C41-7040-465D-A4C1-A2A6B12DC302}" type="presParOf" srcId="{F9260225-45E3-4E83-A7B5-93BF7662486D}" destId="{54982EDE-BA38-419C-8C90-E7DF88B50825}" srcOrd="1" destOrd="0" presId="urn:microsoft.com/office/officeart/2005/8/layout/pyramid2"/>
    <dgm:cxn modelId="{22837B6A-F61D-4EA9-927B-256A76C761F4}" type="presParOf" srcId="{54982EDE-BA38-419C-8C90-E7DF88B50825}" destId="{C15E22B3-3295-4532-9D6A-325D45E50C1C}" srcOrd="0" destOrd="0" presId="urn:microsoft.com/office/officeart/2005/8/layout/pyramid2"/>
    <dgm:cxn modelId="{7510ADB5-ED68-4B1B-8746-33D70AB8D731}" type="presParOf" srcId="{54982EDE-BA38-419C-8C90-E7DF88B50825}" destId="{E349127E-BD40-4FFD-98F7-AE53232D3317}" srcOrd="1" destOrd="0" presId="urn:microsoft.com/office/officeart/2005/8/layout/pyramid2"/>
    <dgm:cxn modelId="{076CD93B-FAAF-4460-BF9E-C6CC78FC76A3}" type="presParOf" srcId="{54982EDE-BA38-419C-8C90-E7DF88B50825}" destId="{585EDA03-E1D1-49E2-ABCC-D095A33C60CB}" srcOrd="2" destOrd="0" presId="urn:microsoft.com/office/officeart/2005/8/layout/pyramid2"/>
    <dgm:cxn modelId="{1997C265-DE7A-411F-8143-3FD69A451D99}" type="presParOf" srcId="{54982EDE-BA38-419C-8C90-E7DF88B50825}" destId="{689CAA53-9D6E-44E6-B0D8-615A6D07FB5B}" srcOrd="3" destOrd="0" presId="urn:microsoft.com/office/officeart/2005/8/layout/pyramid2"/>
    <dgm:cxn modelId="{81E61BA9-27F6-477E-9EEC-1B2FF9B2BE96}" type="presParOf" srcId="{54982EDE-BA38-419C-8C90-E7DF88B50825}" destId="{AA40EDB2-9616-491E-8997-90DC3C7C7F8E}" srcOrd="4" destOrd="0" presId="urn:microsoft.com/office/officeart/2005/8/layout/pyramid2"/>
    <dgm:cxn modelId="{CCD26744-E42B-4ED2-A053-A8102FB7E03E}" type="presParOf" srcId="{54982EDE-BA38-419C-8C90-E7DF88B50825}" destId="{9055E23A-F0BC-4AAF-9FF4-F780F02DFD21}" srcOrd="5" destOrd="0" presId="urn:microsoft.com/office/officeart/2005/8/layout/pyramid2"/>
    <dgm:cxn modelId="{5D72D797-B3F7-4EE7-A4E0-E20E68D42619}" type="presParOf" srcId="{54982EDE-BA38-419C-8C90-E7DF88B50825}" destId="{6AFE05B7-991B-44DA-9843-39E3CC396A11}" srcOrd="6" destOrd="0" presId="urn:microsoft.com/office/officeart/2005/8/layout/pyramid2"/>
    <dgm:cxn modelId="{9F94958D-F15F-499A-A070-D33024DDB96C}" type="presParOf" srcId="{54982EDE-BA38-419C-8C90-E7DF88B50825}" destId="{B370853F-B4C8-494E-B10D-01EDE232E07B}" srcOrd="7" destOrd="0" presId="urn:microsoft.com/office/officeart/2005/8/layout/pyramid2"/>
    <dgm:cxn modelId="{093ED633-E3BA-48FA-A4AD-59AE98FABE94}" type="presParOf" srcId="{54982EDE-BA38-419C-8C90-E7DF88B50825}" destId="{40A06F75-CF71-4FF0-9476-F881F10B4C59}" srcOrd="8" destOrd="0" presId="urn:microsoft.com/office/officeart/2005/8/layout/pyramid2"/>
    <dgm:cxn modelId="{7FBB3EE5-FCA6-473D-B643-2184511BE0E6}" type="presParOf" srcId="{54982EDE-BA38-419C-8C90-E7DF88B50825}" destId="{D5AAC021-0B13-4F18-8DC6-1FA6845FB348}" srcOrd="9" destOrd="0" presId="urn:microsoft.com/office/officeart/2005/8/layout/pyramid2"/>
    <dgm:cxn modelId="{092AB6A0-FFA9-4EFD-BD9B-326B285938DE}" type="presParOf" srcId="{54982EDE-BA38-419C-8C90-E7DF88B50825}" destId="{0E6DB8B2-458A-4F73-AF77-E844E8685CD8}" srcOrd="10" destOrd="0" presId="urn:microsoft.com/office/officeart/2005/8/layout/pyramid2"/>
    <dgm:cxn modelId="{2F87C35C-2DB4-4990-A930-A264216753C5}"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custT="1"/>
      <dgm:spPr/>
      <dgm:t>
        <a:bodyPr/>
        <a:lstStyle/>
        <a:p>
          <a:r>
            <a:rPr lang="hu-HU" sz="1200" b="1" dirty="0" err="1" smtClean="0"/>
            <a:t>Liberal</a:t>
          </a:r>
          <a:r>
            <a:rPr lang="hu-HU" sz="1200" b="1" dirty="0" smtClean="0"/>
            <a:t> </a:t>
          </a:r>
          <a:r>
            <a:rPr lang="hu-HU" sz="1200" b="1" dirty="0" err="1" smtClean="0"/>
            <a:t>democracy</a:t>
          </a:r>
          <a:endParaRPr lang="hu-HU" sz="1200" b="1" dirty="0" smtClean="0"/>
        </a:p>
        <a:p>
          <a:r>
            <a:rPr lang="hu-HU" sz="1200" b="1" dirty="0" smtClean="0"/>
            <a:t>(</a:t>
          </a:r>
          <a:r>
            <a:rPr lang="hu-HU" sz="1200" b="1" dirty="0" err="1" smtClean="0"/>
            <a:t>Estonia</a:t>
          </a:r>
          <a:r>
            <a:rPr lang="hu-HU" sz="1200" b="1" dirty="0" smtClean="0"/>
            <a:t>, </a:t>
          </a:r>
          <a:r>
            <a:rPr lang="hu-HU" sz="1200" b="1" dirty="0" err="1" smtClean="0"/>
            <a:t>Czech</a:t>
          </a:r>
          <a:r>
            <a:rPr lang="hu-HU" sz="1200" b="1" dirty="0" smtClean="0"/>
            <a:t> </a:t>
          </a:r>
          <a:r>
            <a:rPr lang="hu-HU" sz="1200" b="1" dirty="0" err="1" smtClean="0"/>
            <a:t>Republic</a:t>
          </a:r>
          <a:r>
            <a:rPr lang="hu-HU" sz="1200" b="1" dirty="0" smtClean="0"/>
            <a:t>)</a:t>
          </a:r>
          <a:endParaRPr lang="hu-HU" sz="1200"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custT="1"/>
      <dgm:spPr/>
      <dgm:t>
        <a:bodyPr/>
        <a:lstStyle/>
        <a:p>
          <a:r>
            <a:rPr lang="hu-HU" sz="1200" b="1" dirty="0" err="1" smtClean="0"/>
            <a:t>Patronal</a:t>
          </a:r>
          <a:r>
            <a:rPr lang="hu-HU" sz="1200" b="1" dirty="0" smtClean="0"/>
            <a:t> </a:t>
          </a:r>
          <a:r>
            <a:rPr lang="hu-HU" sz="1200" b="1" dirty="0" err="1" smtClean="0"/>
            <a:t>autocracy</a:t>
          </a:r>
          <a:endParaRPr lang="hu-HU" sz="1200" b="1" dirty="0" smtClean="0"/>
        </a:p>
        <a:p>
          <a:r>
            <a:rPr lang="hu-HU" sz="1200" b="1" dirty="0" smtClean="0"/>
            <a:t>(Hungary, </a:t>
          </a:r>
          <a:r>
            <a:rPr lang="hu-HU" sz="1200" b="1" dirty="0" err="1" smtClean="0"/>
            <a:t>Russia</a:t>
          </a:r>
          <a:r>
            <a:rPr lang="hu-HU" sz="1200" b="1" dirty="0" smtClean="0"/>
            <a:t>, </a:t>
          </a:r>
          <a:r>
            <a:rPr lang="hu-HU" sz="1200" b="1" dirty="0" err="1" smtClean="0"/>
            <a:t>Central-Asian</a:t>
          </a:r>
          <a:r>
            <a:rPr lang="hu-HU" sz="1200" b="1" dirty="0" smtClean="0"/>
            <a:t> </a:t>
          </a:r>
          <a:r>
            <a:rPr lang="hu-HU" sz="1200" b="1" dirty="0" err="1" smtClean="0"/>
            <a:t>Rep</a:t>
          </a:r>
          <a:r>
            <a:rPr lang="hu-HU" sz="1200" b="1" dirty="0" smtClean="0"/>
            <a:t>.)</a:t>
          </a:r>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custT="1"/>
      <dgm:spPr/>
      <dgm:t>
        <a:bodyPr/>
        <a:lstStyle/>
        <a:p>
          <a:r>
            <a:rPr lang="hu-HU" sz="1200" b="1" dirty="0" smtClean="0"/>
            <a:t>Market-exploiting dictatorship</a:t>
          </a:r>
        </a:p>
        <a:p>
          <a:r>
            <a:rPr lang="hu-HU" sz="1200" b="1" dirty="0" smtClean="0"/>
            <a:t>(</a:t>
          </a:r>
          <a:r>
            <a:rPr lang="hu-HU" sz="1200" b="1" dirty="0" err="1" smtClean="0"/>
            <a:t>China</a:t>
          </a:r>
          <a:r>
            <a:rPr lang="hu-HU" sz="1200" b="1" dirty="0" smtClean="0"/>
            <a:t>, Vietnam)</a:t>
          </a:r>
          <a:endParaRPr lang="hu-HU" sz="12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200" b="1" dirty="0" err="1" smtClean="0"/>
            <a:t>Patronal</a:t>
          </a:r>
          <a:r>
            <a:rPr lang="hu-HU" sz="1200" b="1" dirty="0" smtClean="0"/>
            <a:t> </a:t>
          </a:r>
          <a:r>
            <a:rPr lang="hu-HU" sz="1200" b="1" dirty="0" err="1" smtClean="0"/>
            <a:t>democracy</a:t>
          </a:r>
          <a:endParaRPr lang="hu-HU" sz="1200" b="1" dirty="0" smtClean="0"/>
        </a:p>
        <a:p>
          <a:r>
            <a:rPr lang="hu-HU" sz="1200" b="1" dirty="0" smtClean="0"/>
            <a:t>(</a:t>
          </a:r>
          <a:r>
            <a:rPr lang="hu-HU" sz="1200" b="1" dirty="0" err="1" smtClean="0"/>
            <a:t>Bulgaria</a:t>
          </a:r>
          <a:r>
            <a:rPr lang="hu-HU" sz="1200" b="1" dirty="0" smtClean="0"/>
            <a:t>, </a:t>
          </a:r>
          <a:r>
            <a:rPr lang="hu-HU" sz="1200" b="1" dirty="0" err="1" smtClean="0"/>
            <a:t>Romania</a:t>
          </a:r>
          <a:r>
            <a:rPr lang="hu-HU" sz="1200" b="1" dirty="0" smtClean="0"/>
            <a:t>)</a:t>
          </a:r>
          <a:endParaRPr lang="hu-HU" sz="12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200" b="1" dirty="0" err="1" smtClean="0"/>
            <a:t>Communist</a:t>
          </a:r>
          <a:r>
            <a:rPr lang="hu-HU" sz="1200" b="1" dirty="0" smtClean="0"/>
            <a:t> </a:t>
          </a:r>
          <a:r>
            <a:rPr lang="hu-HU" sz="1200" b="1" dirty="0" err="1" smtClean="0"/>
            <a:t>dictatorship</a:t>
          </a:r>
          <a:endParaRPr lang="hu-HU" sz="1200" b="1" dirty="0" smtClean="0"/>
        </a:p>
        <a:p>
          <a:r>
            <a:rPr lang="hu-HU" sz="1200" b="1" dirty="0" smtClean="0"/>
            <a:t>(</a:t>
          </a:r>
          <a:r>
            <a:rPr lang="hu-HU" sz="1200" b="1" dirty="0" err="1" smtClean="0"/>
            <a:t>North</a:t>
          </a:r>
          <a:r>
            <a:rPr lang="hu-HU" sz="1200" b="1" dirty="0" smtClean="0"/>
            <a:t> Korea)</a:t>
          </a:r>
          <a:endParaRPr lang="hu-HU" sz="12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200" b="1" dirty="0" err="1" smtClean="0"/>
            <a:t>Conservative</a:t>
          </a:r>
          <a:r>
            <a:rPr lang="hu-HU" sz="1200" b="1" dirty="0" smtClean="0"/>
            <a:t> </a:t>
          </a:r>
          <a:r>
            <a:rPr lang="hu-HU" sz="1200" b="1" dirty="0" err="1" smtClean="0"/>
            <a:t>autocracy</a:t>
          </a:r>
          <a:endParaRPr lang="hu-HU" sz="12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7099"/>
      <dgm:spPr/>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37620" custLinFactNeighborX="63538" custLinFactNeighborY="3485">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70804" custScaleY="34224" custLinFactX="-44340" custLinFactY="-35769" custLinFactNeighborX="-100000" custLinFactNeighborY="-100000">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92912" custScaleY="36545" custLinFactY="107339" custLinFactNeighborX="-38422" custLinFactNeighborY="2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34181" custLinFactY="-150881" custLinFactNeighborX="-40608" custLinFactNeighborY="-2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79513" custScaleY="35761" custLinFactY="-64009" custLinFactNeighborX="38650"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33560" custLinFactX="-7409" custLinFactY="-100000" custLinFactNeighborX="-100000" custLinFactNeighborY="-198163">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E4053458-E984-49EC-BC4F-36D37047D438}" type="presOf" srcId="{83210F28-54C2-4E50-BA91-C30C7F5A925A}" destId="{0E6DB8B2-458A-4F73-AF77-E844E8685CD8}"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59B6A5BA-BFC2-4479-AB28-2EC33ABA7D0F}" type="presOf" srcId="{70972A96-F39F-4054-A5D9-CCAC350AB6EA}" destId="{6AFE05B7-991B-44DA-9843-39E3CC396A11}"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2DC22EBB-ACF3-4ED0-9FCC-F2FCEF2F8C9F}" type="presOf" srcId="{D75FEE30-628B-4BCD-B8C9-2BF3180BA3C0}" destId="{F9260225-45E3-4E83-A7B5-93BF7662486D}"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C183084A-6FD7-4924-893B-277B3022C0D2}" type="presOf" srcId="{3CA4390E-8AEC-4EA2-A3EC-8DD042504D56}" destId="{585EDA03-E1D1-49E2-ABCC-D095A33C60CB}" srcOrd="0" destOrd="0" presId="urn:microsoft.com/office/officeart/2005/8/layout/pyramid2"/>
    <dgm:cxn modelId="{1264C731-C3B7-4E60-9D6C-2A47F54DD31D}" type="presOf" srcId="{497908DE-4C30-428A-A555-3A6C2F4ADF7D}" destId="{C15E22B3-3295-4532-9D6A-325D45E50C1C}"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AB901174-103B-4073-A276-77A29B19C4D0}" type="presOf" srcId="{94EAB1EC-7FE9-40F9-8691-7534F2D2D13B}" destId="{AA40EDB2-9616-491E-8997-90DC3C7C7F8E}" srcOrd="0" destOrd="0" presId="urn:microsoft.com/office/officeart/2005/8/layout/pyramid2"/>
    <dgm:cxn modelId="{8DB212DD-4405-4B32-AF97-8B92FA7559CC}" type="presOf" srcId="{EA790760-0B03-448A-9F29-12DB28B7261E}" destId="{40A06F75-CF71-4FF0-9476-F881F10B4C59}" srcOrd="0" destOrd="0" presId="urn:microsoft.com/office/officeart/2005/8/layout/pyramid2"/>
    <dgm:cxn modelId="{020B9C36-E248-4049-88B0-051E4B2704A5}" type="presParOf" srcId="{F9260225-45E3-4E83-A7B5-93BF7662486D}" destId="{2CAB7AE0-F53F-477F-8596-08683A702DA4}" srcOrd="0" destOrd="0" presId="urn:microsoft.com/office/officeart/2005/8/layout/pyramid2"/>
    <dgm:cxn modelId="{3EF1009E-1048-4A56-BFFF-0DBDE45321DB}" type="presParOf" srcId="{F9260225-45E3-4E83-A7B5-93BF7662486D}" destId="{54982EDE-BA38-419C-8C90-E7DF88B50825}" srcOrd="1" destOrd="0" presId="urn:microsoft.com/office/officeart/2005/8/layout/pyramid2"/>
    <dgm:cxn modelId="{0F98B089-6FF6-4540-AC2D-4283DB399546}" type="presParOf" srcId="{54982EDE-BA38-419C-8C90-E7DF88B50825}" destId="{C15E22B3-3295-4532-9D6A-325D45E50C1C}" srcOrd="0" destOrd="0" presId="urn:microsoft.com/office/officeart/2005/8/layout/pyramid2"/>
    <dgm:cxn modelId="{63A27DC3-F646-4699-A760-BCBCC07EA2A6}" type="presParOf" srcId="{54982EDE-BA38-419C-8C90-E7DF88B50825}" destId="{E349127E-BD40-4FFD-98F7-AE53232D3317}" srcOrd="1" destOrd="0" presId="urn:microsoft.com/office/officeart/2005/8/layout/pyramid2"/>
    <dgm:cxn modelId="{80F0B70F-1316-4BD8-ADE2-BE6C6F3B3EE0}" type="presParOf" srcId="{54982EDE-BA38-419C-8C90-E7DF88B50825}" destId="{585EDA03-E1D1-49E2-ABCC-D095A33C60CB}" srcOrd="2" destOrd="0" presId="urn:microsoft.com/office/officeart/2005/8/layout/pyramid2"/>
    <dgm:cxn modelId="{DA9D88F0-B80F-4A10-8295-A765D1DD86F5}" type="presParOf" srcId="{54982EDE-BA38-419C-8C90-E7DF88B50825}" destId="{689CAA53-9D6E-44E6-B0D8-615A6D07FB5B}" srcOrd="3" destOrd="0" presId="urn:microsoft.com/office/officeart/2005/8/layout/pyramid2"/>
    <dgm:cxn modelId="{DFCD1B57-9B0D-4C4A-AB61-A8D763F0F58A}" type="presParOf" srcId="{54982EDE-BA38-419C-8C90-E7DF88B50825}" destId="{AA40EDB2-9616-491E-8997-90DC3C7C7F8E}" srcOrd="4" destOrd="0" presId="urn:microsoft.com/office/officeart/2005/8/layout/pyramid2"/>
    <dgm:cxn modelId="{6F365241-A84C-43A0-820C-48DC71040F07}" type="presParOf" srcId="{54982EDE-BA38-419C-8C90-E7DF88B50825}" destId="{9055E23A-F0BC-4AAF-9FF4-F780F02DFD21}" srcOrd="5" destOrd="0" presId="urn:microsoft.com/office/officeart/2005/8/layout/pyramid2"/>
    <dgm:cxn modelId="{70CDD9F2-15F0-4B85-B21D-9482290C7D63}" type="presParOf" srcId="{54982EDE-BA38-419C-8C90-E7DF88B50825}" destId="{6AFE05B7-991B-44DA-9843-39E3CC396A11}" srcOrd="6" destOrd="0" presId="urn:microsoft.com/office/officeart/2005/8/layout/pyramid2"/>
    <dgm:cxn modelId="{DB4A08FA-EAEF-4D08-B7C1-98DDCAFA1D68}" type="presParOf" srcId="{54982EDE-BA38-419C-8C90-E7DF88B50825}" destId="{B370853F-B4C8-494E-B10D-01EDE232E07B}" srcOrd="7" destOrd="0" presId="urn:microsoft.com/office/officeart/2005/8/layout/pyramid2"/>
    <dgm:cxn modelId="{FE2E6050-596C-4EDA-AB37-5AAE5C5D17B8}" type="presParOf" srcId="{54982EDE-BA38-419C-8C90-E7DF88B50825}" destId="{40A06F75-CF71-4FF0-9476-F881F10B4C59}" srcOrd="8" destOrd="0" presId="urn:microsoft.com/office/officeart/2005/8/layout/pyramid2"/>
    <dgm:cxn modelId="{07051C51-2F02-4FEC-8005-D155C4C341CD}" type="presParOf" srcId="{54982EDE-BA38-419C-8C90-E7DF88B50825}" destId="{D5AAC021-0B13-4F18-8DC6-1FA6845FB348}" srcOrd="9" destOrd="0" presId="urn:microsoft.com/office/officeart/2005/8/layout/pyramid2"/>
    <dgm:cxn modelId="{FB055DB5-3D7B-4D53-97FB-BD0129C4A4C0}" type="presParOf" srcId="{54982EDE-BA38-419C-8C90-E7DF88B50825}" destId="{0E6DB8B2-458A-4F73-AF77-E844E8685CD8}" srcOrd="10" destOrd="0" presId="urn:microsoft.com/office/officeart/2005/8/layout/pyramid2"/>
    <dgm:cxn modelId="{42BF0FDE-227C-4A95-94DC-3DB30486B6DC}"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dgm:spPr/>
      <dgm:t>
        <a:bodyPr/>
        <a:lstStyle/>
        <a:p>
          <a:r>
            <a:rPr lang="hu-HU" b="1" dirty="0" err="1" smtClean="0"/>
            <a:t>Liberal</a:t>
          </a:r>
          <a:r>
            <a:rPr lang="hu-HU" b="1" dirty="0" smtClean="0"/>
            <a:t> </a:t>
          </a:r>
          <a:r>
            <a:rPr lang="hu-HU" b="1" dirty="0" err="1" smtClean="0"/>
            <a:t>democracy</a:t>
          </a:r>
          <a:endParaRPr lang="hu-HU"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dgm:spPr/>
      <dgm:t>
        <a:bodyPr/>
        <a:lstStyle/>
        <a:p>
          <a:r>
            <a:rPr lang="hu-HU" b="1" dirty="0" err="1" smtClean="0"/>
            <a:t>Patronal</a:t>
          </a:r>
          <a:r>
            <a:rPr lang="hu-HU" b="1" dirty="0" smtClean="0"/>
            <a:t> </a:t>
          </a:r>
          <a:r>
            <a:rPr lang="hu-HU" b="1" dirty="0" err="1" smtClean="0"/>
            <a:t>autocracy</a:t>
          </a:r>
          <a:endParaRPr lang="hu-HU" b="1" dirty="0"/>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dgm:spPr/>
      <dgm:t>
        <a:bodyPr/>
        <a:lstStyle/>
        <a:p>
          <a:r>
            <a:rPr lang="hu-HU" b="1" dirty="0" smtClean="0"/>
            <a:t>Market-exploiting dictatorship</a:t>
          </a:r>
          <a:endParaRPr lang="hu-HU"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dgm:spPr/>
      <dgm:t>
        <a:bodyPr/>
        <a:lstStyle/>
        <a:p>
          <a:r>
            <a:rPr lang="hu-HU" b="1" dirty="0" err="1" smtClean="0"/>
            <a:t>Patronal</a:t>
          </a:r>
          <a:r>
            <a:rPr lang="hu-HU" b="1" dirty="0" smtClean="0"/>
            <a:t> </a:t>
          </a:r>
          <a:r>
            <a:rPr lang="hu-HU" b="1" dirty="0" err="1" smtClean="0"/>
            <a:t>democracy</a:t>
          </a:r>
          <a:endParaRPr lang="hu-HU"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dgm:spPr/>
      <dgm:t>
        <a:bodyPr/>
        <a:lstStyle/>
        <a:p>
          <a:r>
            <a:rPr lang="hu-HU" b="1" dirty="0" err="1" smtClean="0"/>
            <a:t>Communist</a:t>
          </a:r>
          <a:r>
            <a:rPr lang="hu-HU" b="1" dirty="0" smtClean="0"/>
            <a:t> </a:t>
          </a:r>
          <a:r>
            <a:rPr lang="hu-HU" b="1" dirty="0" err="1" smtClean="0"/>
            <a:t>dictatorship</a:t>
          </a:r>
          <a:endParaRPr lang="hu-HU"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dgm:spPr/>
      <dgm:t>
        <a:bodyPr/>
        <a:lstStyle/>
        <a:p>
          <a:r>
            <a:rPr lang="hu-HU" b="1" dirty="0" err="1" smtClean="0"/>
            <a:t>Conservative</a:t>
          </a:r>
          <a:r>
            <a:rPr lang="hu-HU" b="1" dirty="0" smtClean="0"/>
            <a:t> </a:t>
          </a:r>
          <a:r>
            <a:rPr lang="hu-HU" b="1" dirty="0" err="1" smtClean="0"/>
            <a:t>autocracy</a:t>
          </a:r>
          <a:endParaRPr lang="hu-HU"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3219"/>
      <dgm:spPr>
        <a:no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15840" custLinFactY="14933" custLinFactNeighborX="65525"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62037" custScaleY="17797" custLinFactX="-39768" custLinFactNeighborX="-100000" custLinFactNeighborY="-9952">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64122" custScaleY="18604" custLinFactY="95861" custLinFactNeighborX="-38422"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18604" custLinFactY="-72624" custLinFactNeighborX="-406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66509" custScaleY="17336" custLinFactY="-14063" custLinFactNeighborX="33336"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17312" custLinFactX="-8085" custLinFactY="-40356" custLinFactNeighborX="-100000"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E9B87C58-3A16-4C68-8845-7893517BF8FB}" type="presOf" srcId="{D75FEE30-628B-4BCD-B8C9-2BF3180BA3C0}" destId="{F9260225-45E3-4E83-A7B5-93BF7662486D}"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B13EAAE4-1F67-4A3A-9177-03A368343129}" srcId="{D75FEE30-628B-4BCD-B8C9-2BF3180BA3C0}" destId="{EA790760-0B03-448A-9F29-12DB28B7261E}" srcOrd="4" destOrd="0" parTransId="{5C7F6E41-DDEC-4FFD-ADF3-857A68ACE437}" sibTransId="{C852374C-469A-4298-974D-3B706E4B63CD}"/>
    <dgm:cxn modelId="{B26A5689-17E6-4213-9DF1-02C086D5C38D}" type="presOf" srcId="{EA790760-0B03-448A-9F29-12DB28B7261E}" destId="{40A06F75-CF71-4FF0-9476-F881F10B4C59}"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238E8032-8D87-408E-A872-7A74B256EB7F}" srcId="{D75FEE30-628B-4BCD-B8C9-2BF3180BA3C0}" destId="{3CA4390E-8AEC-4EA2-A3EC-8DD042504D56}" srcOrd="1" destOrd="0" parTransId="{A4B2B83E-EB6A-4359-B43A-DBC5C5DFCAEB}" sibTransId="{9BCEB788-24BE-4063-82CD-6618D9E746C1}"/>
    <dgm:cxn modelId="{0382D2CC-59CA-4993-9536-ADF73B27D7D3}" type="presOf" srcId="{70972A96-F39F-4054-A5D9-CCAC350AB6EA}" destId="{6AFE05B7-991B-44DA-9843-39E3CC396A11}"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4E94F34F-2554-4601-9E9D-5144E5BDB5C1}" type="presOf" srcId="{497908DE-4C30-428A-A555-3A6C2F4ADF7D}" destId="{C15E22B3-3295-4532-9D6A-325D45E50C1C}" srcOrd="0" destOrd="0" presId="urn:microsoft.com/office/officeart/2005/8/layout/pyramid2"/>
    <dgm:cxn modelId="{5708EBF3-1842-41DE-A51E-EB625DB6242D}" type="presOf" srcId="{83210F28-54C2-4E50-BA91-C30C7F5A925A}" destId="{0E6DB8B2-458A-4F73-AF77-E844E8685CD8}"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33EF5BED-0D46-4956-A91F-32C5B2E64B2F}" type="presOf" srcId="{3CA4390E-8AEC-4EA2-A3EC-8DD042504D56}" destId="{585EDA03-E1D1-49E2-ABCC-D095A33C60CB}" srcOrd="0" destOrd="0" presId="urn:microsoft.com/office/officeart/2005/8/layout/pyramid2"/>
    <dgm:cxn modelId="{4E9C9DBD-E311-4DC6-AAB4-7252AE5C75D5}" type="presOf" srcId="{94EAB1EC-7FE9-40F9-8691-7534F2D2D13B}" destId="{AA40EDB2-9616-491E-8997-90DC3C7C7F8E}" srcOrd="0" destOrd="0" presId="urn:microsoft.com/office/officeart/2005/8/layout/pyramid2"/>
    <dgm:cxn modelId="{C479186D-974F-46E5-B1E6-75DEED93D947}" type="presParOf" srcId="{F9260225-45E3-4E83-A7B5-93BF7662486D}" destId="{2CAB7AE0-F53F-477F-8596-08683A702DA4}" srcOrd="0" destOrd="0" presId="urn:microsoft.com/office/officeart/2005/8/layout/pyramid2"/>
    <dgm:cxn modelId="{6B9925A1-1933-482A-8CF6-5DD54F7878C1}" type="presParOf" srcId="{F9260225-45E3-4E83-A7B5-93BF7662486D}" destId="{54982EDE-BA38-419C-8C90-E7DF88B50825}" srcOrd="1" destOrd="0" presId="urn:microsoft.com/office/officeart/2005/8/layout/pyramid2"/>
    <dgm:cxn modelId="{6A5EFDB3-836E-430B-B5B7-8C83B526AFC8}" type="presParOf" srcId="{54982EDE-BA38-419C-8C90-E7DF88B50825}" destId="{C15E22B3-3295-4532-9D6A-325D45E50C1C}" srcOrd="0" destOrd="0" presId="urn:microsoft.com/office/officeart/2005/8/layout/pyramid2"/>
    <dgm:cxn modelId="{B89D103E-503C-4C5B-AFCB-77B2935B1044}" type="presParOf" srcId="{54982EDE-BA38-419C-8C90-E7DF88B50825}" destId="{E349127E-BD40-4FFD-98F7-AE53232D3317}" srcOrd="1" destOrd="0" presId="urn:microsoft.com/office/officeart/2005/8/layout/pyramid2"/>
    <dgm:cxn modelId="{42CF7B6B-7177-4095-B837-3B780D719301}" type="presParOf" srcId="{54982EDE-BA38-419C-8C90-E7DF88B50825}" destId="{585EDA03-E1D1-49E2-ABCC-D095A33C60CB}" srcOrd="2" destOrd="0" presId="urn:microsoft.com/office/officeart/2005/8/layout/pyramid2"/>
    <dgm:cxn modelId="{9CFC4078-0599-47A4-AC70-710DBA94982B}" type="presParOf" srcId="{54982EDE-BA38-419C-8C90-E7DF88B50825}" destId="{689CAA53-9D6E-44E6-B0D8-615A6D07FB5B}" srcOrd="3" destOrd="0" presId="urn:microsoft.com/office/officeart/2005/8/layout/pyramid2"/>
    <dgm:cxn modelId="{1B7AF787-C6F2-4DF8-B522-DC35D8E643C4}" type="presParOf" srcId="{54982EDE-BA38-419C-8C90-E7DF88B50825}" destId="{AA40EDB2-9616-491E-8997-90DC3C7C7F8E}" srcOrd="4" destOrd="0" presId="urn:microsoft.com/office/officeart/2005/8/layout/pyramid2"/>
    <dgm:cxn modelId="{85ADD185-674F-4A7B-B077-FC7E83111D27}" type="presParOf" srcId="{54982EDE-BA38-419C-8C90-E7DF88B50825}" destId="{9055E23A-F0BC-4AAF-9FF4-F780F02DFD21}" srcOrd="5" destOrd="0" presId="urn:microsoft.com/office/officeart/2005/8/layout/pyramid2"/>
    <dgm:cxn modelId="{07AC09E5-7635-4435-8A91-2EA088DD2C41}" type="presParOf" srcId="{54982EDE-BA38-419C-8C90-E7DF88B50825}" destId="{6AFE05B7-991B-44DA-9843-39E3CC396A11}" srcOrd="6" destOrd="0" presId="urn:microsoft.com/office/officeart/2005/8/layout/pyramid2"/>
    <dgm:cxn modelId="{29CC74E2-192F-4D3E-8BF1-8B86D3536EB9}" type="presParOf" srcId="{54982EDE-BA38-419C-8C90-E7DF88B50825}" destId="{B370853F-B4C8-494E-B10D-01EDE232E07B}" srcOrd="7" destOrd="0" presId="urn:microsoft.com/office/officeart/2005/8/layout/pyramid2"/>
    <dgm:cxn modelId="{4605207F-A614-4E50-89AE-72FF767E6130}" type="presParOf" srcId="{54982EDE-BA38-419C-8C90-E7DF88B50825}" destId="{40A06F75-CF71-4FF0-9476-F881F10B4C59}" srcOrd="8" destOrd="0" presId="urn:microsoft.com/office/officeart/2005/8/layout/pyramid2"/>
    <dgm:cxn modelId="{A9988101-A7A3-430D-96A0-FDA9BDD62A1E}" type="presParOf" srcId="{54982EDE-BA38-419C-8C90-E7DF88B50825}" destId="{D5AAC021-0B13-4F18-8DC6-1FA6845FB348}" srcOrd="9" destOrd="0" presId="urn:microsoft.com/office/officeart/2005/8/layout/pyramid2"/>
    <dgm:cxn modelId="{9B808754-46D4-4736-BE3E-B209DAE6DFF2}" type="presParOf" srcId="{54982EDE-BA38-419C-8C90-E7DF88B50825}" destId="{0E6DB8B2-458A-4F73-AF77-E844E8685CD8}" srcOrd="10" destOrd="0" presId="urn:microsoft.com/office/officeart/2005/8/layout/pyramid2"/>
    <dgm:cxn modelId="{EB95BDD2-BE25-43D6-A7C7-AB6D52AC2E89}"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3CA4390E-8AEC-4EA2-A3EC-8DD042504D56}">
      <dgm:prSet phldrT="[Szöveg]" custT="1"/>
      <dgm:spPr>
        <a:solidFill>
          <a:schemeClr val="bg1">
            <a:alpha val="90000"/>
          </a:schemeClr>
        </a:solidFill>
      </dgm:spPr>
      <dgm:t>
        <a:bodyPr/>
        <a:lstStyle/>
        <a:p>
          <a:r>
            <a:rPr lang="hu-HU" sz="1200" b="1" dirty="0" err="1" smtClean="0"/>
            <a:t>Liberal</a:t>
          </a:r>
          <a:r>
            <a:rPr lang="hu-HU" sz="1200" b="1" dirty="0" smtClean="0"/>
            <a:t> </a:t>
          </a:r>
          <a:r>
            <a:rPr lang="hu-HU" sz="1200" b="1" dirty="0" err="1" smtClean="0"/>
            <a:t>democracy</a:t>
          </a:r>
          <a:endParaRPr lang="hu-HU" sz="1200" b="1" dirty="0" smtClean="0"/>
        </a:p>
        <a:p>
          <a:r>
            <a:rPr lang="hu-HU" sz="1200" b="1" dirty="0" smtClean="0"/>
            <a:t>(</a:t>
          </a:r>
          <a:r>
            <a:rPr lang="hu-HU" sz="1200" b="1" dirty="0" err="1" smtClean="0"/>
            <a:t>Estonia</a:t>
          </a:r>
          <a:r>
            <a:rPr lang="hu-HU" sz="1200" b="1" dirty="0" smtClean="0"/>
            <a:t>, </a:t>
          </a:r>
          <a:r>
            <a:rPr lang="hu-HU" sz="1200" b="1" dirty="0" err="1" smtClean="0"/>
            <a:t>Czech</a:t>
          </a:r>
          <a:r>
            <a:rPr lang="hu-HU" sz="1200" b="1" dirty="0" smtClean="0"/>
            <a:t> </a:t>
          </a:r>
          <a:r>
            <a:rPr lang="hu-HU" sz="1200" b="1" dirty="0" err="1" smtClean="0"/>
            <a:t>Republic</a:t>
          </a:r>
          <a:r>
            <a:rPr lang="hu-HU" sz="1200" b="1" dirty="0" smtClean="0"/>
            <a:t>)</a:t>
          </a:r>
          <a:endParaRPr lang="hu-HU" sz="1200" b="1" dirty="0"/>
        </a:p>
      </dgm:t>
    </dgm:pt>
    <dgm:pt modelId="{A4B2B83E-EB6A-4359-B43A-DBC5C5DFCAEB}" type="parTrans" cxnId="{238E8032-8D87-408E-A872-7A74B256EB7F}">
      <dgm:prSet/>
      <dgm:spPr/>
      <dgm:t>
        <a:bodyPr/>
        <a:lstStyle/>
        <a:p>
          <a:endParaRPr lang="hu-HU"/>
        </a:p>
      </dgm:t>
    </dgm:pt>
    <dgm:pt modelId="{9BCEB788-24BE-4063-82CD-6618D9E746C1}" type="sibTrans" cxnId="{238E8032-8D87-408E-A872-7A74B256EB7F}">
      <dgm:prSet/>
      <dgm:spPr/>
      <dgm:t>
        <a:bodyPr/>
        <a:lstStyle/>
        <a:p>
          <a:endParaRPr lang="hu-HU"/>
        </a:p>
      </dgm:t>
    </dgm:pt>
    <dgm:pt modelId="{94EAB1EC-7FE9-40F9-8691-7534F2D2D13B}">
      <dgm:prSet phldrT="[Szöveg]" custT="1"/>
      <dgm:spPr/>
      <dgm:t>
        <a:bodyPr/>
        <a:lstStyle/>
        <a:p>
          <a:r>
            <a:rPr lang="hu-HU" sz="1200" b="1" dirty="0" err="1" smtClean="0"/>
            <a:t>Patronal</a:t>
          </a:r>
          <a:r>
            <a:rPr lang="hu-HU" sz="1200" b="1" dirty="0" smtClean="0"/>
            <a:t> </a:t>
          </a:r>
          <a:r>
            <a:rPr lang="hu-HU" sz="1200" b="1" dirty="0" err="1" smtClean="0"/>
            <a:t>autocracy</a:t>
          </a:r>
          <a:endParaRPr lang="hu-HU" sz="1200" b="1" dirty="0" smtClean="0"/>
        </a:p>
        <a:p>
          <a:r>
            <a:rPr lang="hu-HU" sz="1200" b="1" dirty="0" smtClean="0"/>
            <a:t>(Hungary, </a:t>
          </a:r>
          <a:r>
            <a:rPr lang="hu-HU" sz="1200" b="1" dirty="0" err="1" smtClean="0"/>
            <a:t>Russia</a:t>
          </a:r>
          <a:r>
            <a:rPr lang="hu-HU" sz="1200" b="1" dirty="0" smtClean="0"/>
            <a:t>, </a:t>
          </a:r>
          <a:r>
            <a:rPr lang="hu-HU" sz="1200" b="1" dirty="0" err="1" smtClean="0"/>
            <a:t>Central-Asian</a:t>
          </a:r>
          <a:r>
            <a:rPr lang="hu-HU" sz="1200" b="1" dirty="0" smtClean="0"/>
            <a:t> </a:t>
          </a:r>
          <a:r>
            <a:rPr lang="hu-HU" sz="1200" b="1" dirty="0" err="1" smtClean="0"/>
            <a:t>Rep</a:t>
          </a:r>
          <a:r>
            <a:rPr lang="hu-HU" sz="1200" b="1" dirty="0" smtClean="0"/>
            <a:t>.)</a:t>
          </a:r>
        </a:p>
      </dgm:t>
    </dgm:pt>
    <dgm:pt modelId="{AC170853-3C5A-498C-AB0E-62BD539BDACB}" type="parTrans" cxnId="{6116BD2D-F084-49B0-AC36-AC05B9CE156D}">
      <dgm:prSet/>
      <dgm:spPr/>
      <dgm:t>
        <a:bodyPr/>
        <a:lstStyle/>
        <a:p>
          <a:endParaRPr lang="hu-HU"/>
        </a:p>
      </dgm:t>
    </dgm:pt>
    <dgm:pt modelId="{6F2BECE1-1D30-4F39-BBB4-35324958AB70}" type="sibTrans" cxnId="{6116BD2D-F084-49B0-AC36-AC05B9CE156D}">
      <dgm:prSet/>
      <dgm:spPr/>
      <dgm:t>
        <a:bodyPr/>
        <a:lstStyle/>
        <a:p>
          <a:endParaRPr lang="hu-HU"/>
        </a:p>
      </dgm:t>
    </dgm:pt>
    <dgm:pt modelId="{EA790760-0B03-448A-9F29-12DB28B7261E}">
      <dgm:prSet phldrT="[Szöveg]" custT="1"/>
      <dgm:spPr/>
      <dgm:t>
        <a:bodyPr/>
        <a:lstStyle/>
        <a:p>
          <a:r>
            <a:rPr lang="hu-HU" sz="1200" b="1" dirty="0" smtClean="0"/>
            <a:t>Market-exploiting dictatorship</a:t>
          </a:r>
        </a:p>
        <a:p>
          <a:r>
            <a:rPr lang="hu-HU" sz="1200" b="1" dirty="0" smtClean="0"/>
            <a:t>(</a:t>
          </a:r>
          <a:r>
            <a:rPr lang="hu-HU" sz="1200" b="1" dirty="0" err="1" smtClean="0"/>
            <a:t>China</a:t>
          </a:r>
          <a:r>
            <a:rPr lang="hu-HU" sz="1200" b="1" dirty="0" smtClean="0"/>
            <a:t>, Vietnam)</a:t>
          </a:r>
          <a:endParaRPr lang="hu-HU" sz="12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200" b="1" dirty="0" err="1" smtClean="0"/>
            <a:t>Patronal</a:t>
          </a:r>
          <a:r>
            <a:rPr lang="hu-HU" sz="1200" b="1" dirty="0" smtClean="0"/>
            <a:t> </a:t>
          </a:r>
          <a:r>
            <a:rPr lang="hu-HU" sz="1200" b="1" dirty="0" err="1" smtClean="0"/>
            <a:t>democracy</a:t>
          </a:r>
          <a:endParaRPr lang="hu-HU" sz="1200" b="1" dirty="0" smtClean="0"/>
        </a:p>
        <a:p>
          <a:r>
            <a:rPr lang="hu-HU" sz="1200" b="1" dirty="0" smtClean="0"/>
            <a:t>(</a:t>
          </a:r>
          <a:r>
            <a:rPr lang="hu-HU" sz="1200" b="1" dirty="0" err="1" smtClean="0"/>
            <a:t>Bulgaria</a:t>
          </a:r>
          <a:r>
            <a:rPr lang="hu-HU" sz="1200" b="1" dirty="0" smtClean="0"/>
            <a:t>, </a:t>
          </a:r>
          <a:r>
            <a:rPr lang="hu-HU" sz="1200" b="1" dirty="0" err="1" smtClean="0"/>
            <a:t>Romania</a:t>
          </a:r>
          <a:r>
            <a:rPr lang="hu-HU" sz="1200" b="1" dirty="0" smtClean="0"/>
            <a:t>)</a:t>
          </a:r>
          <a:endParaRPr lang="hu-HU" sz="12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200" b="1" dirty="0" err="1" smtClean="0"/>
            <a:t>Communist</a:t>
          </a:r>
          <a:r>
            <a:rPr lang="hu-HU" sz="1200" b="1" dirty="0" smtClean="0"/>
            <a:t> </a:t>
          </a:r>
          <a:r>
            <a:rPr lang="hu-HU" sz="1200" b="1" dirty="0" err="1" smtClean="0"/>
            <a:t>dictatorship</a:t>
          </a:r>
          <a:endParaRPr lang="hu-HU" sz="1200" b="1" dirty="0" smtClean="0"/>
        </a:p>
        <a:p>
          <a:r>
            <a:rPr lang="hu-HU" sz="1200" b="1" dirty="0" smtClean="0"/>
            <a:t>(</a:t>
          </a:r>
          <a:r>
            <a:rPr lang="hu-HU" sz="1200" b="1" dirty="0" err="1" smtClean="0"/>
            <a:t>North</a:t>
          </a:r>
          <a:r>
            <a:rPr lang="hu-HU" sz="1200" b="1" dirty="0" smtClean="0"/>
            <a:t> Korea)</a:t>
          </a:r>
          <a:endParaRPr lang="hu-HU" sz="12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200" b="1" dirty="0" err="1" smtClean="0"/>
            <a:t>Conservative</a:t>
          </a:r>
          <a:r>
            <a:rPr lang="hu-HU" sz="1200" b="1" dirty="0" smtClean="0"/>
            <a:t> </a:t>
          </a:r>
          <a:r>
            <a:rPr lang="hu-HU" sz="1200" b="1" dirty="0" err="1" smtClean="0"/>
            <a:t>autocracy</a:t>
          </a:r>
          <a:endParaRPr lang="hu-HU" sz="12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85964" custScaleY="61566" custLinFactNeighborX="7574" custLinFactNeighborY="-7099"/>
      <dgm:spPr/>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64136" custScaleY="37620" custLinFactNeighborX="63538" custLinFactNeighborY="3485">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585EDA03-E1D1-49E2-ABCC-D095A33C60CB}" type="pres">
      <dgm:prSet presAssocID="{3CA4390E-8AEC-4EA2-A3EC-8DD042504D56}" presName="aNode" presStyleLbl="fgAcc1" presStyleIdx="1" presStyleCnt="6" custScaleX="70804" custScaleY="34224" custLinFactX="-44340" custLinFactY="-35769" custLinFactNeighborX="-100000" custLinFactNeighborY="-100000">
        <dgm:presLayoutVars>
          <dgm:bulletEnabled val="1"/>
        </dgm:presLayoutVars>
      </dgm:prSet>
      <dgm:spPr/>
      <dgm:t>
        <a:bodyPr/>
        <a:lstStyle/>
        <a:p>
          <a:endParaRPr lang="hu-HU"/>
        </a:p>
      </dgm:t>
    </dgm:pt>
    <dgm:pt modelId="{689CAA53-9D6E-44E6-B0D8-615A6D07FB5B}" type="pres">
      <dgm:prSet presAssocID="{3CA4390E-8AEC-4EA2-A3EC-8DD042504D56}" presName="aSpace" presStyleCnt="0"/>
      <dgm:spPr/>
    </dgm:pt>
    <dgm:pt modelId="{AA40EDB2-9616-491E-8997-90DC3C7C7F8E}" type="pres">
      <dgm:prSet presAssocID="{94EAB1EC-7FE9-40F9-8691-7534F2D2D13B}" presName="aNode" presStyleLbl="fgAcc1" presStyleIdx="2" presStyleCnt="6" custScaleX="92912" custScaleY="36545" custLinFactY="107339" custLinFactNeighborX="-38422" custLinFactNeighborY="2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64122" custScaleY="34181" custLinFactY="-150881" custLinFactNeighborX="-40608" custLinFactNeighborY="-2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79514" custScaleY="35761" custLinFactY="-64009" custLinFactNeighborX="36042"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64456" custScaleY="33560" custLinFactX="-7409" custLinFactY="-100000" custLinFactNeighborX="-100000" custLinFactNeighborY="-198163">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1119790-0784-4239-B6D7-C85291C2C1E0}" type="presOf" srcId="{EA790760-0B03-448A-9F29-12DB28B7261E}" destId="{40A06F75-CF71-4FF0-9476-F881F10B4C59}"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21114FC1-308F-4967-A71F-25AD15A1B8FF}" type="presOf" srcId="{83210F28-54C2-4E50-BA91-C30C7F5A925A}" destId="{0E6DB8B2-458A-4F73-AF77-E844E8685CD8}" srcOrd="0" destOrd="0" presId="urn:microsoft.com/office/officeart/2005/8/layout/pyramid2"/>
    <dgm:cxn modelId="{E5EC826C-5795-4BB7-B21A-59D481ED6DF6}" type="presOf" srcId="{70972A96-F39F-4054-A5D9-CCAC350AB6EA}" destId="{6AFE05B7-991B-44DA-9843-39E3CC396A11}"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6B7575EA-92BE-41E6-9602-7CCDDBCC7D30}" type="presOf" srcId="{497908DE-4C30-428A-A555-3A6C2F4ADF7D}" destId="{C15E22B3-3295-4532-9D6A-325D45E50C1C}" srcOrd="0" destOrd="0" presId="urn:microsoft.com/office/officeart/2005/8/layout/pyramid2"/>
    <dgm:cxn modelId="{C64E23DD-A060-462D-B2D4-5E4E756C185C}" type="presOf" srcId="{D75FEE30-628B-4BCD-B8C9-2BF3180BA3C0}" destId="{F9260225-45E3-4E83-A7B5-93BF7662486D}" srcOrd="0" destOrd="0" presId="urn:microsoft.com/office/officeart/2005/8/layout/pyramid2"/>
    <dgm:cxn modelId="{238E8032-8D87-408E-A872-7A74B256EB7F}" srcId="{D75FEE30-628B-4BCD-B8C9-2BF3180BA3C0}" destId="{3CA4390E-8AEC-4EA2-A3EC-8DD042504D56}" srcOrd="1" destOrd="0" parTransId="{A4B2B83E-EB6A-4359-B43A-DBC5C5DFCAEB}" sibTransId="{9BCEB788-24BE-4063-82CD-6618D9E746C1}"/>
    <dgm:cxn modelId="{0E0E41A5-BD00-45FC-9541-869B4232380D}" type="presOf" srcId="{94EAB1EC-7FE9-40F9-8691-7534F2D2D13B}" destId="{AA40EDB2-9616-491E-8997-90DC3C7C7F8E}"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6116BD2D-F084-49B0-AC36-AC05B9CE156D}" srcId="{D75FEE30-628B-4BCD-B8C9-2BF3180BA3C0}" destId="{94EAB1EC-7FE9-40F9-8691-7534F2D2D13B}" srcOrd="2" destOrd="0" parTransId="{AC170853-3C5A-498C-AB0E-62BD539BDACB}" sibTransId="{6F2BECE1-1D30-4F39-BBB4-35324958AB70}"/>
    <dgm:cxn modelId="{9DED0E0A-CCFD-4EE2-A811-7F0D9A178F26}" type="presOf" srcId="{3CA4390E-8AEC-4EA2-A3EC-8DD042504D56}" destId="{585EDA03-E1D1-49E2-ABCC-D095A33C60CB}" srcOrd="0" destOrd="0" presId="urn:microsoft.com/office/officeart/2005/8/layout/pyramid2"/>
    <dgm:cxn modelId="{CCAE0CC2-8C74-470D-B1CD-EE9B20B52594}" type="presParOf" srcId="{F9260225-45E3-4E83-A7B5-93BF7662486D}" destId="{2CAB7AE0-F53F-477F-8596-08683A702DA4}" srcOrd="0" destOrd="0" presId="urn:microsoft.com/office/officeart/2005/8/layout/pyramid2"/>
    <dgm:cxn modelId="{C220243D-A186-455B-87A8-BAFBBCE239A1}" type="presParOf" srcId="{F9260225-45E3-4E83-A7B5-93BF7662486D}" destId="{54982EDE-BA38-419C-8C90-E7DF88B50825}" srcOrd="1" destOrd="0" presId="urn:microsoft.com/office/officeart/2005/8/layout/pyramid2"/>
    <dgm:cxn modelId="{EBD86577-4892-4CC6-AADB-1680B2B63740}" type="presParOf" srcId="{54982EDE-BA38-419C-8C90-E7DF88B50825}" destId="{C15E22B3-3295-4532-9D6A-325D45E50C1C}" srcOrd="0" destOrd="0" presId="urn:microsoft.com/office/officeart/2005/8/layout/pyramid2"/>
    <dgm:cxn modelId="{D8229D87-BB55-4D69-B200-2CD031402732}" type="presParOf" srcId="{54982EDE-BA38-419C-8C90-E7DF88B50825}" destId="{E349127E-BD40-4FFD-98F7-AE53232D3317}" srcOrd="1" destOrd="0" presId="urn:microsoft.com/office/officeart/2005/8/layout/pyramid2"/>
    <dgm:cxn modelId="{7CFC31FE-C50A-44B3-A66F-ADDE2A4271A0}" type="presParOf" srcId="{54982EDE-BA38-419C-8C90-E7DF88B50825}" destId="{585EDA03-E1D1-49E2-ABCC-D095A33C60CB}" srcOrd="2" destOrd="0" presId="urn:microsoft.com/office/officeart/2005/8/layout/pyramid2"/>
    <dgm:cxn modelId="{85042255-0D21-4762-8C80-7CE6FAC1E493}" type="presParOf" srcId="{54982EDE-BA38-419C-8C90-E7DF88B50825}" destId="{689CAA53-9D6E-44E6-B0D8-615A6D07FB5B}" srcOrd="3" destOrd="0" presId="urn:microsoft.com/office/officeart/2005/8/layout/pyramid2"/>
    <dgm:cxn modelId="{F9FCD1D3-E798-4421-B0D0-39AE6566B41A}" type="presParOf" srcId="{54982EDE-BA38-419C-8C90-E7DF88B50825}" destId="{AA40EDB2-9616-491E-8997-90DC3C7C7F8E}" srcOrd="4" destOrd="0" presId="urn:microsoft.com/office/officeart/2005/8/layout/pyramid2"/>
    <dgm:cxn modelId="{ECE096B4-403B-4151-A6F0-7155B40BCF7E}" type="presParOf" srcId="{54982EDE-BA38-419C-8C90-E7DF88B50825}" destId="{9055E23A-F0BC-4AAF-9FF4-F780F02DFD21}" srcOrd="5" destOrd="0" presId="urn:microsoft.com/office/officeart/2005/8/layout/pyramid2"/>
    <dgm:cxn modelId="{33AB2404-2A26-4764-A042-2600187C8E27}" type="presParOf" srcId="{54982EDE-BA38-419C-8C90-E7DF88B50825}" destId="{6AFE05B7-991B-44DA-9843-39E3CC396A11}" srcOrd="6" destOrd="0" presId="urn:microsoft.com/office/officeart/2005/8/layout/pyramid2"/>
    <dgm:cxn modelId="{9D3A581B-4351-438C-858B-D7A955BC89A3}" type="presParOf" srcId="{54982EDE-BA38-419C-8C90-E7DF88B50825}" destId="{B370853F-B4C8-494E-B10D-01EDE232E07B}" srcOrd="7" destOrd="0" presId="urn:microsoft.com/office/officeart/2005/8/layout/pyramid2"/>
    <dgm:cxn modelId="{4BA145D9-B1EB-46C4-9033-B68669CE0B07}" type="presParOf" srcId="{54982EDE-BA38-419C-8C90-E7DF88B50825}" destId="{40A06F75-CF71-4FF0-9476-F881F10B4C59}" srcOrd="8" destOrd="0" presId="urn:microsoft.com/office/officeart/2005/8/layout/pyramid2"/>
    <dgm:cxn modelId="{E45A500B-C740-4FA0-BED6-E4BD0B8B16D4}" type="presParOf" srcId="{54982EDE-BA38-419C-8C90-E7DF88B50825}" destId="{D5AAC021-0B13-4F18-8DC6-1FA6845FB348}" srcOrd="9" destOrd="0" presId="urn:microsoft.com/office/officeart/2005/8/layout/pyramid2"/>
    <dgm:cxn modelId="{E4144B5C-DEF2-4324-9CB9-000E68C13F9B}" type="presParOf" srcId="{54982EDE-BA38-419C-8C90-E7DF88B50825}" destId="{0E6DB8B2-458A-4F73-AF77-E844E8685CD8}" srcOrd="10" destOrd="0" presId="urn:microsoft.com/office/officeart/2005/8/layout/pyramid2"/>
    <dgm:cxn modelId="{29AC688B-77A1-4308-B294-D45B79DB4404}"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83000"/>
              </a:schemeClr>
            </a:gs>
            <a:gs pos="46000">
              <a:schemeClr val="accent1">
                <a:tint val="44500"/>
                <a:satMod val="160000"/>
                <a:lumMod val="74000"/>
              </a:schemeClr>
            </a:gs>
            <a:gs pos="80000">
              <a:schemeClr val="accent1">
                <a:tint val="23500"/>
                <a:satMod val="160000"/>
                <a:alpha val="98000"/>
                <a:lumMod val="27000"/>
                <a:lumOff val="73000"/>
              </a:schemeClr>
            </a:gs>
          </a:gsLst>
          <a:lin ang="1320000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643"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34" custLinFactNeighborX="-74468"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B30E96DF-2D37-4545-BB53-E6437DD43725}" type="presOf" srcId="{EA790760-0B03-448A-9F29-12DB28B7261E}" destId="{40A06F75-CF71-4FF0-9476-F881F10B4C59}" srcOrd="0" destOrd="0" presId="urn:microsoft.com/office/officeart/2005/8/layout/pyramid2"/>
    <dgm:cxn modelId="{C2E5D389-DC96-40BD-90F2-F8033A5764FD}" srcId="{D75FEE30-628B-4BCD-B8C9-2BF3180BA3C0}" destId="{06D9D0F1-6B14-43C1-839E-61B9DD9B56EF}" srcOrd="1" destOrd="0" parTransId="{974056D8-C7F1-4703-A3A0-CCA3EAA41540}" sibTransId="{0726BDE9-E79C-4439-84E5-5521900B90C8}"/>
    <dgm:cxn modelId="{CBEF9A63-C4A8-4435-B53F-3311C5002E27}" srcId="{D75FEE30-628B-4BCD-B8C9-2BF3180BA3C0}" destId="{70972A96-F39F-4054-A5D9-CCAC350AB6EA}" srcOrd="3" destOrd="0" parTransId="{31D1D17A-6379-4E4F-BA5B-41C68FE7CA83}" sibTransId="{9245FA1F-2308-44B5-8473-F6C503401E93}"/>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35977A9B-DD05-466A-984D-DCECAB102775}" type="presOf" srcId="{D75FEE30-628B-4BCD-B8C9-2BF3180BA3C0}" destId="{F9260225-45E3-4E83-A7B5-93BF7662486D}" srcOrd="0" destOrd="0" presId="urn:microsoft.com/office/officeart/2005/8/layout/pyramid2"/>
    <dgm:cxn modelId="{86015CB3-BDD0-47F5-8172-628756D26904}" type="presOf" srcId="{70972A96-F39F-4054-A5D9-CCAC350AB6EA}" destId="{6AFE05B7-991B-44DA-9843-39E3CC396A11}"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6116BD2D-F084-49B0-AC36-AC05B9CE156D}" srcId="{D75FEE30-628B-4BCD-B8C9-2BF3180BA3C0}" destId="{94EAB1EC-7FE9-40F9-8691-7534F2D2D13B}" srcOrd="2" destOrd="0" parTransId="{AC170853-3C5A-498C-AB0E-62BD539BDACB}" sibTransId="{6F2BECE1-1D30-4F39-BBB4-35324958AB70}"/>
    <dgm:cxn modelId="{D5523708-FD0C-486C-BA84-A45E282ABC24}" type="presOf" srcId="{06D9D0F1-6B14-43C1-839E-61B9DD9B56EF}" destId="{EE256076-5DA6-4F24-8BFE-930664D18ACC}" srcOrd="0" destOrd="0" presId="urn:microsoft.com/office/officeart/2005/8/layout/pyramid2"/>
    <dgm:cxn modelId="{EF21A972-9CC3-4268-83DA-DF540E8ABC71}" type="presOf" srcId="{497908DE-4C30-428A-A555-3A6C2F4ADF7D}" destId="{C15E22B3-3295-4532-9D6A-325D45E50C1C}" srcOrd="0" destOrd="0" presId="urn:microsoft.com/office/officeart/2005/8/layout/pyramid2"/>
    <dgm:cxn modelId="{E88345A6-9AEE-4478-A6B7-1233949480F1}" type="presOf" srcId="{94EAB1EC-7FE9-40F9-8691-7534F2D2D13B}" destId="{AA40EDB2-9616-491E-8997-90DC3C7C7F8E}" srcOrd="0" destOrd="0" presId="urn:microsoft.com/office/officeart/2005/8/layout/pyramid2"/>
    <dgm:cxn modelId="{C26C5156-D412-4A61-8B57-D4BA80DA6FA9}" type="presOf" srcId="{83210F28-54C2-4E50-BA91-C30C7F5A925A}" destId="{0E6DB8B2-458A-4F73-AF77-E844E8685CD8}" srcOrd="0" destOrd="0" presId="urn:microsoft.com/office/officeart/2005/8/layout/pyramid2"/>
    <dgm:cxn modelId="{5A5ED34D-44AE-4162-A19B-5B67ACA509BF}" type="presParOf" srcId="{F9260225-45E3-4E83-A7B5-93BF7662486D}" destId="{2CAB7AE0-F53F-477F-8596-08683A702DA4}" srcOrd="0" destOrd="0" presId="urn:microsoft.com/office/officeart/2005/8/layout/pyramid2"/>
    <dgm:cxn modelId="{2F9F8ED7-77D6-452C-99E0-4180780B3EC7}" type="presParOf" srcId="{F9260225-45E3-4E83-A7B5-93BF7662486D}" destId="{54982EDE-BA38-419C-8C90-E7DF88B50825}" srcOrd="1" destOrd="0" presId="urn:microsoft.com/office/officeart/2005/8/layout/pyramid2"/>
    <dgm:cxn modelId="{CECD3C8B-4C00-4F10-AAE5-3DFE1BA33B1A}" type="presParOf" srcId="{54982EDE-BA38-419C-8C90-E7DF88B50825}" destId="{C15E22B3-3295-4532-9D6A-325D45E50C1C}" srcOrd="0" destOrd="0" presId="urn:microsoft.com/office/officeart/2005/8/layout/pyramid2"/>
    <dgm:cxn modelId="{E853CB05-D0AC-4E66-99C4-FAFE8A008769}" type="presParOf" srcId="{54982EDE-BA38-419C-8C90-E7DF88B50825}" destId="{E349127E-BD40-4FFD-98F7-AE53232D3317}" srcOrd="1" destOrd="0" presId="urn:microsoft.com/office/officeart/2005/8/layout/pyramid2"/>
    <dgm:cxn modelId="{EDF3C514-14B6-43AA-9B84-DB4BED397125}" type="presParOf" srcId="{54982EDE-BA38-419C-8C90-E7DF88B50825}" destId="{EE256076-5DA6-4F24-8BFE-930664D18ACC}" srcOrd="2" destOrd="0" presId="urn:microsoft.com/office/officeart/2005/8/layout/pyramid2"/>
    <dgm:cxn modelId="{BC9E5AF8-06E3-465C-BCD8-CBB29F2CA6B1}" type="presParOf" srcId="{54982EDE-BA38-419C-8C90-E7DF88B50825}" destId="{500D408C-FC56-40C9-BA6F-3F0463C05A42}" srcOrd="3" destOrd="0" presId="urn:microsoft.com/office/officeart/2005/8/layout/pyramid2"/>
    <dgm:cxn modelId="{8E38150E-F7D0-41A8-9823-82E9952B775A}" type="presParOf" srcId="{54982EDE-BA38-419C-8C90-E7DF88B50825}" destId="{AA40EDB2-9616-491E-8997-90DC3C7C7F8E}" srcOrd="4" destOrd="0" presId="urn:microsoft.com/office/officeart/2005/8/layout/pyramid2"/>
    <dgm:cxn modelId="{69E0CA60-E9FC-4803-87EF-4B27E150EFBD}" type="presParOf" srcId="{54982EDE-BA38-419C-8C90-E7DF88B50825}" destId="{9055E23A-F0BC-4AAF-9FF4-F780F02DFD21}" srcOrd="5" destOrd="0" presId="urn:microsoft.com/office/officeart/2005/8/layout/pyramid2"/>
    <dgm:cxn modelId="{D3C14390-A4C2-4AED-8B3F-115E1965ADFD}" type="presParOf" srcId="{54982EDE-BA38-419C-8C90-E7DF88B50825}" destId="{6AFE05B7-991B-44DA-9843-39E3CC396A11}" srcOrd="6" destOrd="0" presId="urn:microsoft.com/office/officeart/2005/8/layout/pyramid2"/>
    <dgm:cxn modelId="{8E2DE65C-DF67-4871-8C70-D81650353503}" type="presParOf" srcId="{54982EDE-BA38-419C-8C90-E7DF88B50825}" destId="{B370853F-B4C8-494E-B10D-01EDE232E07B}" srcOrd="7" destOrd="0" presId="urn:microsoft.com/office/officeart/2005/8/layout/pyramid2"/>
    <dgm:cxn modelId="{0BA4C459-7975-40F1-A335-46422BB6ABDE}" type="presParOf" srcId="{54982EDE-BA38-419C-8C90-E7DF88B50825}" destId="{40A06F75-CF71-4FF0-9476-F881F10B4C59}" srcOrd="8" destOrd="0" presId="urn:microsoft.com/office/officeart/2005/8/layout/pyramid2"/>
    <dgm:cxn modelId="{E6C6BE4D-197A-490E-9554-36EEA7EABF56}" type="presParOf" srcId="{54982EDE-BA38-419C-8C90-E7DF88B50825}" destId="{D5AAC021-0B13-4F18-8DC6-1FA6845FB348}" srcOrd="9" destOrd="0" presId="urn:microsoft.com/office/officeart/2005/8/layout/pyramid2"/>
    <dgm:cxn modelId="{D5302656-B07D-4F48-917C-84A7D4A0AAC5}" type="presParOf" srcId="{54982EDE-BA38-419C-8C90-E7DF88B50825}" destId="{0E6DB8B2-458A-4F73-AF77-E844E8685CD8}" srcOrd="10" destOrd="0" presId="urn:microsoft.com/office/officeart/2005/8/layout/pyramid2"/>
    <dgm:cxn modelId="{05522E7A-BE72-4114-BA23-BEF8E7D5DADD}"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flip="none" rotWithShape="1">
          <a:gsLst>
            <a:gs pos="0">
              <a:schemeClr val="accent1">
                <a:tint val="66000"/>
                <a:satMod val="160000"/>
                <a:lumMod val="56000"/>
              </a:schemeClr>
            </a:gs>
            <a:gs pos="59000">
              <a:srgbClr val="D2DDF1">
                <a:lumMod val="70000"/>
                <a:lumOff val="30000"/>
              </a:srgbClr>
            </a:gs>
            <a:gs pos="28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0" scaled="0"/>
          <a:tileRect/>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650" custLinFactNeighborX="3115"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37" custLinFactNeighborX="-76342"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2E5D389-DC96-40BD-90F2-F8033A5764FD}" srcId="{D75FEE30-628B-4BCD-B8C9-2BF3180BA3C0}" destId="{06D9D0F1-6B14-43C1-839E-61B9DD9B56EF}" srcOrd="1" destOrd="0" parTransId="{974056D8-C7F1-4703-A3A0-CCA3EAA41540}" sibTransId="{0726BDE9-E79C-4439-84E5-5521900B90C8}"/>
    <dgm:cxn modelId="{CBEF9A63-C4A8-4435-B53F-3311C5002E27}" srcId="{D75FEE30-628B-4BCD-B8C9-2BF3180BA3C0}" destId="{70972A96-F39F-4054-A5D9-CCAC350AB6EA}" srcOrd="3" destOrd="0" parTransId="{31D1D17A-6379-4E4F-BA5B-41C68FE7CA83}" sibTransId="{9245FA1F-2308-44B5-8473-F6C503401E93}"/>
    <dgm:cxn modelId="{3BB3098E-A2FA-402C-9F80-6DDEFF84FFD4}" type="presOf" srcId="{83210F28-54C2-4E50-BA91-C30C7F5A925A}" destId="{0E6DB8B2-458A-4F73-AF77-E844E8685CD8}"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8590869C-01C7-4E58-AA5B-7543055AAB76}" type="presOf" srcId="{D75FEE30-628B-4BCD-B8C9-2BF3180BA3C0}" destId="{F9260225-45E3-4E83-A7B5-93BF7662486D}"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890CFC3F-B07F-495E-AF12-52944066A6FB}" type="presOf" srcId="{497908DE-4C30-428A-A555-3A6C2F4ADF7D}" destId="{C15E22B3-3295-4532-9D6A-325D45E50C1C}" srcOrd="0" destOrd="0" presId="urn:microsoft.com/office/officeart/2005/8/layout/pyramid2"/>
    <dgm:cxn modelId="{F181E799-BDF5-4CB6-B85C-1FE54C791215}" type="presOf" srcId="{70972A96-F39F-4054-A5D9-CCAC350AB6EA}" destId="{6AFE05B7-991B-44DA-9843-39E3CC396A11}" srcOrd="0" destOrd="0" presId="urn:microsoft.com/office/officeart/2005/8/layout/pyramid2"/>
    <dgm:cxn modelId="{E400230E-5AC8-4E18-8D7C-8146780EA995}" type="presOf" srcId="{06D9D0F1-6B14-43C1-839E-61B9DD9B56EF}" destId="{EE256076-5DA6-4F24-8BFE-930664D18ACC}" srcOrd="0" destOrd="0" presId="urn:microsoft.com/office/officeart/2005/8/layout/pyramid2"/>
    <dgm:cxn modelId="{9AA2E923-E586-49D3-B232-1F081C0AC103}" type="presOf" srcId="{EA790760-0B03-448A-9F29-12DB28B7261E}" destId="{40A06F75-CF71-4FF0-9476-F881F10B4C59}" srcOrd="0" destOrd="0" presId="urn:microsoft.com/office/officeart/2005/8/layout/pyramid2"/>
    <dgm:cxn modelId="{40935E68-2F43-42DC-B426-D347791E3B14}" type="presOf" srcId="{94EAB1EC-7FE9-40F9-8691-7534F2D2D13B}" destId="{AA40EDB2-9616-491E-8997-90DC3C7C7F8E}" srcOrd="0" destOrd="0" presId="urn:microsoft.com/office/officeart/2005/8/layout/pyramid2"/>
    <dgm:cxn modelId="{8111DBD5-B50A-4510-A313-43187B2AB85B}" type="presParOf" srcId="{F9260225-45E3-4E83-A7B5-93BF7662486D}" destId="{2CAB7AE0-F53F-477F-8596-08683A702DA4}" srcOrd="0" destOrd="0" presId="urn:microsoft.com/office/officeart/2005/8/layout/pyramid2"/>
    <dgm:cxn modelId="{FA925ECD-5E8B-40B4-B4B8-5CA569CD00A2}" type="presParOf" srcId="{F9260225-45E3-4E83-A7B5-93BF7662486D}" destId="{54982EDE-BA38-419C-8C90-E7DF88B50825}" srcOrd="1" destOrd="0" presId="urn:microsoft.com/office/officeart/2005/8/layout/pyramid2"/>
    <dgm:cxn modelId="{49BCB298-112C-48DA-8BC6-649FCBF218FC}" type="presParOf" srcId="{54982EDE-BA38-419C-8C90-E7DF88B50825}" destId="{C15E22B3-3295-4532-9D6A-325D45E50C1C}" srcOrd="0" destOrd="0" presId="urn:microsoft.com/office/officeart/2005/8/layout/pyramid2"/>
    <dgm:cxn modelId="{C5BABC41-1728-4227-AF02-42F528F79011}" type="presParOf" srcId="{54982EDE-BA38-419C-8C90-E7DF88B50825}" destId="{E349127E-BD40-4FFD-98F7-AE53232D3317}" srcOrd="1" destOrd="0" presId="urn:microsoft.com/office/officeart/2005/8/layout/pyramid2"/>
    <dgm:cxn modelId="{453FF694-C56B-4E02-AE92-AC741DCE5B2E}" type="presParOf" srcId="{54982EDE-BA38-419C-8C90-E7DF88B50825}" destId="{EE256076-5DA6-4F24-8BFE-930664D18ACC}" srcOrd="2" destOrd="0" presId="urn:microsoft.com/office/officeart/2005/8/layout/pyramid2"/>
    <dgm:cxn modelId="{6CF2501B-A2E3-4D5C-85A3-921035D04E0E}" type="presParOf" srcId="{54982EDE-BA38-419C-8C90-E7DF88B50825}" destId="{500D408C-FC56-40C9-BA6F-3F0463C05A42}" srcOrd="3" destOrd="0" presId="urn:microsoft.com/office/officeart/2005/8/layout/pyramid2"/>
    <dgm:cxn modelId="{E19B466E-11F5-4D20-BCEB-3A35F63C9FC0}" type="presParOf" srcId="{54982EDE-BA38-419C-8C90-E7DF88B50825}" destId="{AA40EDB2-9616-491E-8997-90DC3C7C7F8E}" srcOrd="4" destOrd="0" presId="urn:microsoft.com/office/officeart/2005/8/layout/pyramid2"/>
    <dgm:cxn modelId="{39302B96-AF02-4938-B914-621B52A60F8C}" type="presParOf" srcId="{54982EDE-BA38-419C-8C90-E7DF88B50825}" destId="{9055E23A-F0BC-4AAF-9FF4-F780F02DFD21}" srcOrd="5" destOrd="0" presId="urn:microsoft.com/office/officeart/2005/8/layout/pyramid2"/>
    <dgm:cxn modelId="{FF8E33C1-9F35-4563-9241-2FD9E78325D0}" type="presParOf" srcId="{54982EDE-BA38-419C-8C90-E7DF88B50825}" destId="{6AFE05B7-991B-44DA-9843-39E3CC396A11}" srcOrd="6" destOrd="0" presId="urn:microsoft.com/office/officeart/2005/8/layout/pyramid2"/>
    <dgm:cxn modelId="{263ACC52-4E8A-4505-9B04-385CB5ED9A88}" type="presParOf" srcId="{54982EDE-BA38-419C-8C90-E7DF88B50825}" destId="{B370853F-B4C8-494E-B10D-01EDE232E07B}" srcOrd="7" destOrd="0" presId="urn:microsoft.com/office/officeart/2005/8/layout/pyramid2"/>
    <dgm:cxn modelId="{0F32E2F2-F762-493A-9FEA-5B9D1A8D79B6}" type="presParOf" srcId="{54982EDE-BA38-419C-8C90-E7DF88B50825}" destId="{40A06F75-CF71-4FF0-9476-F881F10B4C59}" srcOrd="8" destOrd="0" presId="urn:microsoft.com/office/officeart/2005/8/layout/pyramid2"/>
    <dgm:cxn modelId="{735EDC78-94E7-4DB8-AEAA-C6F1A8F259DB}" type="presParOf" srcId="{54982EDE-BA38-419C-8C90-E7DF88B50825}" destId="{D5AAC021-0B13-4F18-8DC6-1FA6845FB348}" srcOrd="9" destOrd="0" presId="urn:microsoft.com/office/officeart/2005/8/layout/pyramid2"/>
    <dgm:cxn modelId="{6AA24DB6-A582-4561-BCFC-56222BAC0D65}" type="presParOf" srcId="{54982EDE-BA38-419C-8C90-E7DF88B50825}" destId="{0E6DB8B2-458A-4F73-AF77-E844E8685CD8}" srcOrd="10" destOrd="0" presId="urn:microsoft.com/office/officeart/2005/8/layout/pyramid2"/>
    <dgm:cxn modelId="{84B6C3C2-A117-4C90-ACCC-65B495C5FDCD}"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80" custLinFactNeighborY="2917"/>
      <dgm:spPr>
        <a:gradFill rotWithShape="0">
          <a:gsLst>
            <a:gs pos="0">
              <a:schemeClr val="accent1">
                <a:tint val="66000"/>
                <a:satMod val="160000"/>
                <a:lumMod val="83000"/>
              </a:schemeClr>
            </a:gs>
            <a:gs pos="46000">
              <a:schemeClr val="accent1">
                <a:tint val="44500"/>
                <a:satMod val="160000"/>
                <a:lumMod val="74000"/>
              </a:schemeClr>
            </a:gs>
            <a:gs pos="80000">
              <a:schemeClr val="accent1">
                <a:tint val="23500"/>
                <a:satMod val="160000"/>
                <a:alpha val="98000"/>
                <a:lumMod val="27000"/>
                <a:lumOff val="73000"/>
              </a:schemeClr>
            </a:gs>
          </a:gsLst>
          <a:lin ang="1320000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643"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34" custLinFactNeighborX="-74468"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455A2115-632C-4592-B26A-2A77815816CA}" type="presOf" srcId="{70972A96-F39F-4054-A5D9-CCAC350AB6EA}" destId="{6AFE05B7-991B-44DA-9843-39E3CC396A11}" srcOrd="0" destOrd="0" presId="urn:microsoft.com/office/officeart/2005/8/layout/pyramid2"/>
    <dgm:cxn modelId="{C2E5D389-DC96-40BD-90F2-F8033A5764FD}" srcId="{D75FEE30-628B-4BCD-B8C9-2BF3180BA3C0}" destId="{06D9D0F1-6B14-43C1-839E-61B9DD9B56EF}" srcOrd="1" destOrd="0" parTransId="{974056D8-C7F1-4703-A3A0-CCA3EAA41540}" sibTransId="{0726BDE9-E79C-4439-84E5-5521900B90C8}"/>
    <dgm:cxn modelId="{B455C4EA-E388-4ECA-BED0-4D6E33D5DF83}" type="presOf" srcId="{EA790760-0B03-448A-9F29-12DB28B7261E}" destId="{40A06F75-CF71-4FF0-9476-F881F10B4C59}"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BE87CC7F-1F8C-40AD-814B-4D6EC33EAF12}" type="presOf" srcId="{94EAB1EC-7FE9-40F9-8691-7534F2D2D13B}" destId="{AA40EDB2-9616-491E-8997-90DC3C7C7F8E}"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4148E4CC-C878-4258-9626-8271175A6A01}" type="presOf" srcId="{06D9D0F1-6B14-43C1-839E-61B9DD9B56EF}" destId="{EE256076-5DA6-4F24-8BFE-930664D18ACC}"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BF36E098-EF13-45D3-88EF-71B483115765}" type="presOf" srcId="{497908DE-4C30-428A-A555-3A6C2F4ADF7D}" destId="{C15E22B3-3295-4532-9D6A-325D45E50C1C}"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0E97A691-BA83-4127-AE53-6BC2EDE3BAD1}" type="presOf" srcId="{83210F28-54C2-4E50-BA91-C30C7F5A925A}" destId="{0E6DB8B2-458A-4F73-AF77-E844E8685CD8}" srcOrd="0" destOrd="0" presId="urn:microsoft.com/office/officeart/2005/8/layout/pyramid2"/>
    <dgm:cxn modelId="{AD56D198-191B-46AE-9651-E3A2443A9E91}" type="presOf" srcId="{D75FEE30-628B-4BCD-B8C9-2BF3180BA3C0}" destId="{F9260225-45E3-4E83-A7B5-93BF7662486D}" srcOrd="0" destOrd="0" presId="urn:microsoft.com/office/officeart/2005/8/layout/pyramid2"/>
    <dgm:cxn modelId="{2C4B6C4E-E665-458E-BC2A-7EBC3DE30EC1}" type="presParOf" srcId="{F9260225-45E3-4E83-A7B5-93BF7662486D}" destId="{2CAB7AE0-F53F-477F-8596-08683A702DA4}" srcOrd="0" destOrd="0" presId="urn:microsoft.com/office/officeart/2005/8/layout/pyramid2"/>
    <dgm:cxn modelId="{66BDEA47-7571-4151-AED8-140B0C6FD754}" type="presParOf" srcId="{F9260225-45E3-4E83-A7B5-93BF7662486D}" destId="{54982EDE-BA38-419C-8C90-E7DF88B50825}" srcOrd="1" destOrd="0" presId="urn:microsoft.com/office/officeart/2005/8/layout/pyramid2"/>
    <dgm:cxn modelId="{74F0050B-0ACE-41B3-9B42-52F353ED089B}" type="presParOf" srcId="{54982EDE-BA38-419C-8C90-E7DF88B50825}" destId="{C15E22B3-3295-4532-9D6A-325D45E50C1C}" srcOrd="0" destOrd="0" presId="urn:microsoft.com/office/officeart/2005/8/layout/pyramid2"/>
    <dgm:cxn modelId="{91F9DAEF-19AC-45FD-AA15-50D41F3C9DFE}" type="presParOf" srcId="{54982EDE-BA38-419C-8C90-E7DF88B50825}" destId="{E349127E-BD40-4FFD-98F7-AE53232D3317}" srcOrd="1" destOrd="0" presId="urn:microsoft.com/office/officeart/2005/8/layout/pyramid2"/>
    <dgm:cxn modelId="{9DB20E68-AF96-4C3A-92D6-3388E8CEA88E}" type="presParOf" srcId="{54982EDE-BA38-419C-8C90-E7DF88B50825}" destId="{EE256076-5DA6-4F24-8BFE-930664D18ACC}" srcOrd="2" destOrd="0" presId="urn:microsoft.com/office/officeart/2005/8/layout/pyramid2"/>
    <dgm:cxn modelId="{EB8B7E16-3CF4-4D15-ADD5-1FDDB0B5AA20}" type="presParOf" srcId="{54982EDE-BA38-419C-8C90-E7DF88B50825}" destId="{500D408C-FC56-40C9-BA6F-3F0463C05A42}" srcOrd="3" destOrd="0" presId="urn:microsoft.com/office/officeart/2005/8/layout/pyramid2"/>
    <dgm:cxn modelId="{8EA5F20F-66F8-4142-89C0-B2A178CF9750}" type="presParOf" srcId="{54982EDE-BA38-419C-8C90-E7DF88B50825}" destId="{AA40EDB2-9616-491E-8997-90DC3C7C7F8E}" srcOrd="4" destOrd="0" presId="urn:microsoft.com/office/officeart/2005/8/layout/pyramid2"/>
    <dgm:cxn modelId="{DA024AF2-E383-442C-ACAF-C2002D59A0E0}" type="presParOf" srcId="{54982EDE-BA38-419C-8C90-E7DF88B50825}" destId="{9055E23A-F0BC-4AAF-9FF4-F780F02DFD21}" srcOrd="5" destOrd="0" presId="urn:microsoft.com/office/officeart/2005/8/layout/pyramid2"/>
    <dgm:cxn modelId="{ED17DF62-8A5F-4085-9D29-EC9942F23CA3}" type="presParOf" srcId="{54982EDE-BA38-419C-8C90-E7DF88B50825}" destId="{6AFE05B7-991B-44DA-9843-39E3CC396A11}" srcOrd="6" destOrd="0" presId="urn:microsoft.com/office/officeart/2005/8/layout/pyramid2"/>
    <dgm:cxn modelId="{D2916D05-BBD6-4E8F-A0FE-DEB83182FDA4}" type="presParOf" srcId="{54982EDE-BA38-419C-8C90-E7DF88B50825}" destId="{B370853F-B4C8-494E-B10D-01EDE232E07B}" srcOrd="7" destOrd="0" presId="urn:microsoft.com/office/officeart/2005/8/layout/pyramid2"/>
    <dgm:cxn modelId="{D1275BED-2B95-47B5-9ED5-0C20A1265261}" type="presParOf" srcId="{54982EDE-BA38-419C-8C90-E7DF88B50825}" destId="{40A06F75-CF71-4FF0-9476-F881F10B4C59}" srcOrd="8" destOrd="0" presId="urn:microsoft.com/office/officeart/2005/8/layout/pyramid2"/>
    <dgm:cxn modelId="{8FE31CB5-984A-4288-A7B4-142FB858035B}" type="presParOf" srcId="{54982EDE-BA38-419C-8C90-E7DF88B50825}" destId="{D5AAC021-0B13-4F18-8DC6-1FA6845FB348}" srcOrd="9" destOrd="0" presId="urn:microsoft.com/office/officeart/2005/8/layout/pyramid2"/>
    <dgm:cxn modelId="{3D85CC1E-9200-4C66-B8EB-310229ECD3E3}" type="presParOf" srcId="{54982EDE-BA38-419C-8C90-E7DF88B50825}" destId="{0E6DB8B2-458A-4F73-AF77-E844E8685CD8}" srcOrd="10" destOrd="0" presId="urn:microsoft.com/office/officeart/2005/8/layout/pyramid2"/>
    <dgm:cxn modelId="{47FCE0A6-0497-450C-AD1C-BE0856BB85DD}"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56000"/>
              </a:schemeClr>
            </a:gs>
            <a:gs pos="59000">
              <a:srgbClr val="D2DDF1">
                <a:lumMod val="70000"/>
                <a:lumOff val="30000"/>
              </a:srgbClr>
            </a:gs>
            <a:gs pos="33000">
              <a:schemeClr val="accent1">
                <a:tint val="44500"/>
                <a:satMod val="160000"/>
                <a:lumMod val="65000"/>
              </a:schemeClr>
            </a:gs>
            <a:gs pos="100000">
              <a:schemeClr val="accent1">
                <a:tint val="23500"/>
                <a:satMod val="160000"/>
                <a:lumMod val="0"/>
                <a:lumOff val="100000"/>
              </a:schemeClr>
            </a:gs>
          </a:gsLst>
          <a:lin ang="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650" custLinFactNeighborX="3115"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37" custLinFactNeighborX="-76342"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C2E5D389-DC96-40BD-90F2-F8033A5764FD}" srcId="{D75FEE30-628B-4BCD-B8C9-2BF3180BA3C0}" destId="{06D9D0F1-6B14-43C1-839E-61B9DD9B56EF}" srcOrd="1" destOrd="0" parTransId="{974056D8-C7F1-4703-A3A0-CCA3EAA41540}" sibTransId="{0726BDE9-E79C-4439-84E5-5521900B90C8}"/>
    <dgm:cxn modelId="{07F4F684-B9BE-4C66-8F1E-548E3B6B4BCD}" type="presOf" srcId="{D75FEE30-628B-4BCD-B8C9-2BF3180BA3C0}" destId="{F9260225-45E3-4E83-A7B5-93BF7662486D}" srcOrd="0" destOrd="0" presId="urn:microsoft.com/office/officeart/2005/8/layout/pyramid2"/>
    <dgm:cxn modelId="{CBEF9A63-C4A8-4435-B53F-3311C5002E27}" srcId="{D75FEE30-628B-4BCD-B8C9-2BF3180BA3C0}" destId="{70972A96-F39F-4054-A5D9-CCAC350AB6EA}" srcOrd="3" destOrd="0" parTransId="{31D1D17A-6379-4E4F-BA5B-41C68FE7CA83}" sibTransId="{9245FA1F-2308-44B5-8473-F6C503401E93}"/>
    <dgm:cxn modelId="{17A68738-2BE7-49CD-A99C-2FAC738C5ED7}" type="presOf" srcId="{06D9D0F1-6B14-43C1-839E-61B9DD9B56EF}" destId="{EE256076-5DA6-4F24-8BFE-930664D18ACC}" srcOrd="0" destOrd="0" presId="urn:microsoft.com/office/officeart/2005/8/layout/pyramid2"/>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B3424E66-A1BD-4A7F-B481-26C9B559DB91}" type="presOf" srcId="{83210F28-54C2-4E50-BA91-C30C7F5A925A}" destId="{0E6DB8B2-458A-4F73-AF77-E844E8685CD8}" srcOrd="0" destOrd="0" presId="urn:microsoft.com/office/officeart/2005/8/layout/pyramid2"/>
    <dgm:cxn modelId="{A7501670-720A-41C2-A1EC-177F7FA7C4CB}" type="presOf" srcId="{EA790760-0B03-448A-9F29-12DB28B7261E}" destId="{40A06F75-CF71-4FF0-9476-F881F10B4C59}" srcOrd="0" destOrd="0" presId="urn:microsoft.com/office/officeart/2005/8/layout/pyramid2"/>
    <dgm:cxn modelId="{057EC343-8AE9-4C92-B18E-B56D9321B47F}" type="presOf" srcId="{497908DE-4C30-428A-A555-3A6C2F4ADF7D}" destId="{C15E22B3-3295-4532-9D6A-325D45E50C1C}" srcOrd="0" destOrd="0" presId="urn:microsoft.com/office/officeart/2005/8/layout/pyramid2"/>
    <dgm:cxn modelId="{1FC2B1F8-C907-4165-9DCC-890713368745}" type="presOf" srcId="{70972A96-F39F-4054-A5D9-CCAC350AB6EA}" destId="{6AFE05B7-991B-44DA-9843-39E3CC396A11}" srcOrd="0" destOrd="0" presId="urn:microsoft.com/office/officeart/2005/8/layout/pyramid2"/>
    <dgm:cxn modelId="{7F3FE700-1B5C-4D5E-A6DA-C2C295341AB0}" srcId="{D75FEE30-628B-4BCD-B8C9-2BF3180BA3C0}" destId="{497908DE-4C30-428A-A555-3A6C2F4ADF7D}" srcOrd="0" destOrd="0" parTransId="{271AECFB-B758-4170-9A56-A7A2099BC3ED}" sibTransId="{62CDFBF8-8475-41D6-A92F-79B3295FBB46}"/>
    <dgm:cxn modelId="{8341E8DA-D03E-4820-A5B3-5059FA5CAF84}"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8815C0E5-C445-4DA8-8A11-D018DD730267}" type="presParOf" srcId="{F9260225-45E3-4E83-A7B5-93BF7662486D}" destId="{2CAB7AE0-F53F-477F-8596-08683A702DA4}" srcOrd="0" destOrd="0" presId="urn:microsoft.com/office/officeart/2005/8/layout/pyramid2"/>
    <dgm:cxn modelId="{82290AAB-8D2F-4AF6-A471-BB0624850A26}" type="presParOf" srcId="{F9260225-45E3-4E83-A7B5-93BF7662486D}" destId="{54982EDE-BA38-419C-8C90-E7DF88B50825}" srcOrd="1" destOrd="0" presId="urn:microsoft.com/office/officeart/2005/8/layout/pyramid2"/>
    <dgm:cxn modelId="{9AAA1440-DE7D-4291-8888-6A1385B4E650}" type="presParOf" srcId="{54982EDE-BA38-419C-8C90-E7DF88B50825}" destId="{C15E22B3-3295-4532-9D6A-325D45E50C1C}" srcOrd="0" destOrd="0" presId="urn:microsoft.com/office/officeart/2005/8/layout/pyramid2"/>
    <dgm:cxn modelId="{2A3FAD3C-2672-4D49-8D87-D9146B22904A}" type="presParOf" srcId="{54982EDE-BA38-419C-8C90-E7DF88B50825}" destId="{E349127E-BD40-4FFD-98F7-AE53232D3317}" srcOrd="1" destOrd="0" presId="urn:microsoft.com/office/officeart/2005/8/layout/pyramid2"/>
    <dgm:cxn modelId="{2DD5D366-DB8E-4142-9E7F-330872D8AA90}" type="presParOf" srcId="{54982EDE-BA38-419C-8C90-E7DF88B50825}" destId="{EE256076-5DA6-4F24-8BFE-930664D18ACC}" srcOrd="2" destOrd="0" presId="urn:microsoft.com/office/officeart/2005/8/layout/pyramid2"/>
    <dgm:cxn modelId="{28CE0CD3-2384-4FFF-BC50-F86E5868531D}" type="presParOf" srcId="{54982EDE-BA38-419C-8C90-E7DF88B50825}" destId="{500D408C-FC56-40C9-BA6F-3F0463C05A42}" srcOrd="3" destOrd="0" presId="urn:microsoft.com/office/officeart/2005/8/layout/pyramid2"/>
    <dgm:cxn modelId="{A2D60AAF-C204-4FF6-B4D4-524A6120E083}" type="presParOf" srcId="{54982EDE-BA38-419C-8C90-E7DF88B50825}" destId="{AA40EDB2-9616-491E-8997-90DC3C7C7F8E}" srcOrd="4" destOrd="0" presId="urn:microsoft.com/office/officeart/2005/8/layout/pyramid2"/>
    <dgm:cxn modelId="{E60E84DA-3AAB-4B34-969B-862CB1F3E28B}" type="presParOf" srcId="{54982EDE-BA38-419C-8C90-E7DF88B50825}" destId="{9055E23A-F0BC-4AAF-9FF4-F780F02DFD21}" srcOrd="5" destOrd="0" presId="urn:microsoft.com/office/officeart/2005/8/layout/pyramid2"/>
    <dgm:cxn modelId="{80652A66-92BB-4223-902D-35BD1FE7D14A}" type="presParOf" srcId="{54982EDE-BA38-419C-8C90-E7DF88B50825}" destId="{6AFE05B7-991B-44DA-9843-39E3CC396A11}" srcOrd="6" destOrd="0" presId="urn:microsoft.com/office/officeart/2005/8/layout/pyramid2"/>
    <dgm:cxn modelId="{22426D43-AAAD-4647-BC32-0E0887BB1357}" type="presParOf" srcId="{54982EDE-BA38-419C-8C90-E7DF88B50825}" destId="{B370853F-B4C8-494E-B10D-01EDE232E07B}" srcOrd="7" destOrd="0" presId="urn:microsoft.com/office/officeart/2005/8/layout/pyramid2"/>
    <dgm:cxn modelId="{19C8B616-02B4-44D5-A98D-AEC60DE6BF42}" type="presParOf" srcId="{54982EDE-BA38-419C-8C90-E7DF88B50825}" destId="{40A06F75-CF71-4FF0-9476-F881F10B4C59}" srcOrd="8" destOrd="0" presId="urn:microsoft.com/office/officeart/2005/8/layout/pyramid2"/>
    <dgm:cxn modelId="{BC3D7EE5-F4B2-41DA-B25A-0A9DE187B6F3}" type="presParOf" srcId="{54982EDE-BA38-419C-8C90-E7DF88B50825}" destId="{D5AAC021-0B13-4F18-8DC6-1FA6845FB348}" srcOrd="9" destOrd="0" presId="urn:microsoft.com/office/officeart/2005/8/layout/pyramid2"/>
    <dgm:cxn modelId="{12A5D1CC-2120-49A0-9F8A-E8FFE82F5DA2}" type="presParOf" srcId="{54982EDE-BA38-419C-8C90-E7DF88B50825}" destId="{0E6DB8B2-458A-4F73-AF77-E844E8685CD8}" srcOrd="10" destOrd="0" presId="urn:microsoft.com/office/officeart/2005/8/layout/pyramid2"/>
    <dgm:cxn modelId="{7CA1D160-4EAD-4455-91C9-5F9B141C71A1}"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3000"/>
              </a:schemeClr>
            </a:gs>
            <a:gs pos="60000">
              <a:schemeClr val="accent1">
                <a:lumMod val="93000"/>
                <a:lumOff val="7000"/>
              </a:schemeClr>
            </a:gs>
            <a:gs pos="38000">
              <a:schemeClr val="accent1">
                <a:tint val="44500"/>
                <a:satMod val="160000"/>
                <a:lumMod val="87000"/>
                <a:lumOff val="13000"/>
              </a:schemeClr>
            </a:gs>
            <a:gs pos="100000">
              <a:schemeClr val="accent1">
                <a:tint val="23500"/>
                <a:satMod val="160000"/>
                <a:alpha val="98000"/>
                <a:lumMod val="0"/>
                <a:lumOff val="100000"/>
              </a:schemeClr>
            </a:gs>
            <a:gs pos="65000">
              <a:schemeClr val="accent1">
                <a:tint val="23500"/>
                <a:satMod val="160000"/>
                <a:alpha val="98000"/>
                <a:lumMod val="75000"/>
              </a:schemeClr>
            </a:gs>
          </a:gsLst>
          <a:lin ang="1080000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6282"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6379F790-3065-40A5-9E97-C00227E2E82E}" type="presOf" srcId="{EA790760-0B03-448A-9F29-12DB28B7261E}" destId="{40A06F75-CF71-4FF0-9476-F881F10B4C59}" srcOrd="0" destOrd="0" presId="urn:microsoft.com/office/officeart/2005/8/layout/pyramid2"/>
    <dgm:cxn modelId="{BDC88B6F-9B8C-48B8-918C-015976ED356D}"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B13EAAE4-1F67-4A3A-9177-03A368343129}" srcId="{D75FEE30-628B-4BCD-B8C9-2BF3180BA3C0}" destId="{EA790760-0B03-448A-9F29-12DB28B7261E}" srcOrd="4" destOrd="0" parTransId="{5C7F6E41-DDEC-4FFD-ADF3-857A68ACE437}" sibTransId="{C852374C-469A-4298-974D-3B706E4B63CD}"/>
    <dgm:cxn modelId="{CBEF9A63-C4A8-4435-B53F-3311C5002E27}" srcId="{D75FEE30-628B-4BCD-B8C9-2BF3180BA3C0}" destId="{70972A96-F39F-4054-A5D9-CCAC350AB6EA}" srcOrd="3" destOrd="0" parTransId="{31D1D17A-6379-4E4F-BA5B-41C68FE7CA83}" sibTransId="{9245FA1F-2308-44B5-8473-F6C503401E93}"/>
    <dgm:cxn modelId="{2B345D4B-DC3C-4A2A-BA77-F0C1A6949340}" type="presOf" srcId="{D75FEE30-628B-4BCD-B8C9-2BF3180BA3C0}" destId="{F9260225-45E3-4E83-A7B5-93BF7662486D}" srcOrd="0" destOrd="0" presId="urn:microsoft.com/office/officeart/2005/8/layout/pyramid2"/>
    <dgm:cxn modelId="{53BF5AC4-9F2F-4B1D-BAD9-A5FB89E5614C}" type="presOf" srcId="{83210F28-54C2-4E50-BA91-C30C7F5A925A}" destId="{0E6DB8B2-458A-4F73-AF77-E844E8685CD8}" srcOrd="0" destOrd="0" presId="urn:microsoft.com/office/officeart/2005/8/layout/pyramid2"/>
    <dgm:cxn modelId="{B1B60725-C4D1-4844-8334-1E7D8373A398}" type="presOf" srcId="{497908DE-4C30-428A-A555-3A6C2F4ADF7D}" destId="{C15E22B3-3295-4532-9D6A-325D45E50C1C}" srcOrd="0" destOrd="0" presId="urn:microsoft.com/office/officeart/2005/8/layout/pyramid2"/>
    <dgm:cxn modelId="{A0E85A0A-B964-4837-BD6B-B7E5A3DA2D88}" type="presOf" srcId="{70972A96-F39F-4054-A5D9-CCAC350AB6EA}" destId="{6AFE05B7-991B-44DA-9843-39E3CC396A11}" srcOrd="0" destOrd="0" presId="urn:microsoft.com/office/officeart/2005/8/layout/pyramid2"/>
    <dgm:cxn modelId="{C2E5D389-DC96-40BD-90F2-F8033A5764FD}" srcId="{D75FEE30-628B-4BCD-B8C9-2BF3180BA3C0}" destId="{06D9D0F1-6B14-43C1-839E-61B9DD9B56EF}" srcOrd="1" destOrd="0" parTransId="{974056D8-C7F1-4703-A3A0-CCA3EAA41540}" sibTransId="{0726BDE9-E79C-4439-84E5-5521900B90C8}"/>
    <dgm:cxn modelId="{A58754A9-AB1F-46BA-94B8-1833520645E9}" type="presOf" srcId="{06D9D0F1-6B14-43C1-839E-61B9DD9B56EF}" destId="{EE256076-5DA6-4F24-8BFE-930664D18ACC}" srcOrd="0" destOrd="0" presId="urn:microsoft.com/office/officeart/2005/8/layout/pyramid2"/>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D742279A-80B4-41CE-A921-4BA04BE2CA76}" type="presParOf" srcId="{F9260225-45E3-4E83-A7B5-93BF7662486D}" destId="{2CAB7AE0-F53F-477F-8596-08683A702DA4}" srcOrd="0" destOrd="0" presId="urn:microsoft.com/office/officeart/2005/8/layout/pyramid2"/>
    <dgm:cxn modelId="{2A2CB87A-F2E4-4D81-9CD6-2D987AEBE0B0}" type="presParOf" srcId="{F9260225-45E3-4E83-A7B5-93BF7662486D}" destId="{54982EDE-BA38-419C-8C90-E7DF88B50825}" srcOrd="1" destOrd="0" presId="urn:microsoft.com/office/officeart/2005/8/layout/pyramid2"/>
    <dgm:cxn modelId="{FC815005-8701-4384-935F-14503F308E4C}" type="presParOf" srcId="{54982EDE-BA38-419C-8C90-E7DF88B50825}" destId="{C15E22B3-3295-4532-9D6A-325D45E50C1C}" srcOrd="0" destOrd="0" presId="urn:microsoft.com/office/officeart/2005/8/layout/pyramid2"/>
    <dgm:cxn modelId="{C803A628-CC71-4F2F-81F2-9AEB0EB2DD2F}" type="presParOf" srcId="{54982EDE-BA38-419C-8C90-E7DF88B50825}" destId="{E349127E-BD40-4FFD-98F7-AE53232D3317}" srcOrd="1" destOrd="0" presId="urn:microsoft.com/office/officeart/2005/8/layout/pyramid2"/>
    <dgm:cxn modelId="{40B3FDAA-2DC7-453D-938C-A1FB0132B3E8}" type="presParOf" srcId="{54982EDE-BA38-419C-8C90-E7DF88B50825}" destId="{EE256076-5DA6-4F24-8BFE-930664D18ACC}" srcOrd="2" destOrd="0" presId="urn:microsoft.com/office/officeart/2005/8/layout/pyramid2"/>
    <dgm:cxn modelId="{96B995CD-47D3-4DA1-A06E-C921744E2215}" type="presParOf" srcId="{54982EDE-BA38-419C-8C90-E7DF88B50825}" destId="{500D408C-FC56-40C9-BA6F-3F0463C05A42}" srcOrd="3" destOrd="0" presId="urn:microsoft.com/office/officeart/2005/8/layout/pyramid2"/>
    <dgm:cxn modelId="{E4CE293D-A9E2-492B-987C-819193DE441D}" type="presParOf" srcId="{54982EDE-BA38-419C-8C90-E7DF88B50825}" destId="{AA40EDB2-9616-491E-8997-90DC3C7C7F8E}" srcOrd="4" destOrd="0" presId="urn:microsoft.com/office/officeart/2005/8/layout/pyramid2"/>
    <dgm:cxn modelId="{5B761B4F-490C-47FD-877A-9AE93480ACF5}" type="presParOf" srcId="{54982EDE-BA38-419C-8C90-E7DF88B50825}" destId="{9055E23A-F0BC-4AAF-9FF4-F780F02DFD21}" srcOrd="5" destOrd="0" presId="urn:microsoft.com/office/officeart/2005/8/layout/pyramid2"/>
    <dgm:cxn modelId="{8BEA81DD-609F-448E-A48A-704200670CB7}" type="presParOf" srcId="{54982EDE-BA38-419C-8C90-E7DF88B50825}" destId="{6AFE05B7-991B-44DA-9843-39E3CC396A11}" srcOrd="6" destOrd="0" presId="urn:microsoft.com/office/officeart/2005/8/layout/pyramid2"/>
    <dgm:cxn modelId="{C23852CD-6798-4702-BC3B-D8F98601CCDD}" type="presParOf" srcId="{54982EDE-BA38-419C-8C90-E7DF88B50825}" destId="{B370853F-B4C8-494E-B10D-01EDE232E07B}" srcOrd="7" destOrd="0" presId="urn:microsoft.com/office/officeart/2005/8/layout/pyramid2"/>
    <dgm:cxn modelId="{967C92E5-7271-435E-9D7D-C0AECB1D216D}" type="presParOf" srcId="{54982EDE-BA38-419C-8C90-E7DF88B50825}" destId="{40A06F75-CF71-4FF0-9476-F881F10B4C59}" srcOrd="8" destOrd="0" presId="urn:microsoft.com/office/officeart/2005/8/layout/pyramid2"/>
    <dgm:cxn modelId="{91F1DB58-14F0-47B2-86B8-4E22781E56A3}" type="presParOf" srcId="{54982EDE-BA38-419C-8C90-E7DF88B50825}" destId="{D5AAC021-0B13-4F18-8DC6-1FA6845FB348}" srcOrd="9" destOrd="0" presId="urn:microsoft.com/office/officeart/2005/8/layout/pyramid2"/>
    <dgm:cxn modelId="{7F4F8B7A-A06B-40D1-8748-8165A118B30E}" type="presParOf" srcId="{54982EDE-BA38-419C-8C90-E7DF88B50825}" destId="{0E6DB8B2-458A-4F73-AF77-E844E8685CD8}" srcOrd="10" destOrd="0" presId="urn:microsoft.com/office/officeart/2005/8/layout/pyramid2"/>
    <dgm:cxn modelId="{C1D6F79A-93E1-4AFF-87D8-C172BAB1453F}"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75FEE30-628B-4BCD-B8C9-2BF3180BA3C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hu-HU"/>
        </a:p>
      </dgm:t>
    </dgm:pt>
    <dgm:pt modelId="{EA790760-0B03-448A-9F29-12DB28B7261E}">
      <dgm:prSet phldrT="[Szöveg]" custT="1"/>
      <dgm:spPr/>
      <dgm:t>
        <a:bodyPr/>
        <a:lstStyle/>
        <a:p>
          <a:r>
            <a:rPr lang="hu-HU" sz="1100" b="1" dirty="0" smtClean="0"/>
            <a:t>Mark. ex. dict.</a:t>
          </a:r>
          <a:endParaRPr lang="hu-HU" sz="1100" b="1" dirty="0"/>
        </a:p>
      </dgm:t>
    </dgm:pt>
    <dgm:pt modelId="{5C7F6E41-DDEC-4FFD-ADF3-857A68ACE437}" type="parTrans" cxnId="{B13EAAE4-1F67-4A3A-9177-03A368343129}">
      <dgm:prSet/>
      <dgm:spPr/>
      <dgm:t>
        <a:bodyPr/>
        <a:lstStyle/>
        <a:p>
          <a:endParaRPr lang="hu-HU"/>
        </a:p>
      </dgm:t>
    </dgm:pt>
    <dgm:pt modelId="{C852374C-469A-4298-974D-3B706E4B63CD}" type="sibTrans" cxnId="{B13EAAE4-1F67-4A3A-9177-03A368343129}">
      <dgm:prSet/>
      <dgm:spPr/>
      <dgm:t>
        <a:bodyPr/>
        <a:lstStyle/>
        <a:p>
          <a:endParaRPr lang="hu-HU"/>
        </a:p>
      </dgm:t>
    </dgm:pt>
    <dgm:pt modelId="{83210F28-54C2-4E50-BA91-C30C7F5A925A}">
      <dgm:prSet phldrT="[Szöveg]" custT="1"/>
      <dgm:spPr/>
      <dgm:t>
        <a:bodyPr/>
        <a:lstStyle/>
        <a:p>
          <a:r>
            <a:rPr lang="hu-HU" sz="1100" b="1" dirty="0" smtClean="0"/>
            <a:t>Pat. dem.</a:t>
          </a:r>
          <a:endParaRPr lang="hu-HU" sz="1100" b="1" dirty="0"/>
        </a:p>
      </dgm:t>
    </dgm:pt>
    <dgm:pt modelId="{BE820587-ACDE-46A2-B65C-DBB9C05D5D28}" type="parTrans" cxnId="{E0DFDD57-3D41-4D58-9D26-48A3B6203E9E}">
      <dgm:prSet/>
      <dgm:spPr/>
      <dgm:t>
        <a:bodyPr/>
        <a:lstStyle/>
        <a:p>
          <a:endParaRPr lang="hu-HU"/>
        </a:p>
      </dgm:t>
    </dgm:pt>
    <dgm:pt modelId="{C48E22A5-3C91-4ECB-9614-22AE88AAB692}" type="sibTrans" cxnId="{E0DFDD57-3D41-4D58-9D26-48A3B6203E9E}">
      <dgm:prSet/>
      <dgm:spPr/>
      <dgm:t>
        <a:bodyPr/>
        <a:lstStyle/>
        <a:p>
          <a:endParaRPr lang="hu-HU"/>
        </a:p>
      </dgm:t>
    </dgm:pt>
    <dgm:pt modelId="{497908DE-4C30-428A-A555-3A6C2F4ADF7D}">
      <dgm:prSet phldrT="[Szöveg]" custT="1"/>
      <dgm:spPr/>
      <dgm:t>
        <a:bodyPr/>
        <a:lstStyle/>
        <a:p>
          <a:r>
            <a:rPr lang="hu-HU" sz="1100" b="1" dirty="0" err="1" smtClean="0"/>
            <a:t>Com</a:t>
          </a:r>
          <a:r>
            <a:rPr lang="hu-HU" sz="1100" b="1" dirty="0" smtClean="0"/>
            <a:t>. </a:t>
          </a:r>
          <a:r>
            <a:rPr lang="hu-HU" sz="1100" b="1" dirty="0" err="1" smtClean="0"/>
            <a:t>dict</a:t>
          </a:r>
          <a:r>
            <a:rPr lang="hu-HU" sz="1100" b="1" dirty="0" smtClean="0"/>
            <a:t>.</a:t>
          </a:r>
          <a:endParaRPr lang="hu-HU" sz="1100" b="1" dirty="0"/>
        </a:p>
      </dgm:t>
    </dgm:pt>
    <dgm:pt modelId="{62CDFBF8-8475-41D6-A92F-79B3295FBB46}" type="sibTrans" cxnId="{7F3FE700-1B5C-4D5E-A6DA-C2C295341AB0}">
      <dgm:prSet/>
      <dgm:spPr/>
      <dgm:t>
        <a:bodyPr/>
        <a:lstStyle/>
        <a:p>
          <a:endParaRPr lang="hu-HU"/>
        </a:p>
      </dgm:t>
    </dgm:pt>
    <dgm:pt modelId="{271AECFB-B758-4170-9A56-A7A2099BC3ED}" type="parTrans" cxnId="{7F3FE700-1B5C-4D5E-A6DA-C2C295341AB0}">
      <dgm:prSet/>
      <dgm:spPr/>
      <dgm:t>
        <a:bodyPr/>
        <a:lstStyle/>
        <a:p>
          <a:endParaRPr lang="hu-HU"/>
        </a:p>
      </dgm:t>
    </dgm:pt>
    <dgm:pt modelId="{70972A96-F39F-4054-A5D9-CCAC350AB6EA}">
      <dgm:prSet phldrT="[Szöveg]" custT="1"/>
      <dgm:spPr/>
      <dgm:t>
        <a:bodyPr/>
        <a:lstStyle/>
        <a:p>
          <a:r>
            <a:rPr lang="hu-HU" sz="1100" b="1" dirty="0" err="1" smtClean="0"/>
            <a:t>Cons</a:t>
          </a:r>
          <a:r>
            <a:rPr lang="hu-HU" sz="1100" b="1" dirty="0" smtClean="0"/>
            <a:t>. </a:t>
          </a:r>
          <a:r>
            <a:rPr lang="hu-HU" sz="1100" b="1" dirty="0" err="1" smtClean="0"/>
            <a:t>autoc</a:t>
          </a:r>
          <a:r>
            <a:rPr lang="hu-HU" sz="1100" b="1" dirty="0" smtClean="0"/>
            <a:t>.</a:t>
          </a:r>
          <a:endParaRPr lang="hu-HU" sz="1100" b="1" dirty="0"/>
        </a:p>
      </dgm:t>
    </dgm:pt>
    <dgm:pt modelId="{31D1D17A-6379-4E4F-BA5B-41C68FE7CA83}" type="parTrans" cxnId="{CBEF9A63-C4A8-4435-B53F-3311C5002E27}">
      <dgm:prSet/>
      <dgm:spPr/>
      <dgm:t>
        <a:bodyPr/>
        <a:lstStyle/>
        <a:p>
          <a:endParaRPr lang="hu-HU"/>
        </a:p>
      </dgm:t>
    </dgm:pt>
    <dgm:pt modelId="{9245FA1F-2308-44B5-8473-F6C503401E93}" type="sibTrans" cxnId="{CBEF9A63-C4A8-4435-B53F-3311C5002E27}">
      <dgm:prSet/>
      <dgm:spPr/>
      <dgm:t>
        <a:bodyPr/>
        <a:lstStyle/>
        <a:p>
          <a:endParaRPr lang="hu-HU"/>
        </a:p>
      </dgm:t>
    </dgm:pt>
    <dgm:pt modelId="{94EAB1EC-7FE9-40F9-8691-7534F2D2D13B}">
      <dgm:prSet phldrT="[Szöveg]" custT="1"/>
      <dgm:spPr/>
      <dgm:t>
        <a:bodyPr/>
        <a:lstStyle/>
        <a:p>
          <a:r>
            <a:rPr lang="hu-HU" sz="1100" b="1" dirty="0" smtClean="0"/>
            <a:t>Pat. </a:t>
          </a:r>
          <a:r>
            <a:rPr lang="hu-HU" sz="1100" b="1" dirty="0" err="1" smtClean="0"/>
            <a:t>autoc</a:t>
          </a:r>
          <a:r>
            <a:rPr lang="hu-HU" sz="1100" b="1" dirty="0" smtClean="0"/>
            <a:t>.</a:t>
          </a:r>
          <a:endParaRPr lang="hu-HU" sz="1100" b="1" dirty="0"/>
        </a:p>
      </dgm:t>
    </dgm:pt>
    <dgm:pt modelId="{6F2BECE1-1D30-4F39-BBB4-35324958AB70}" type="sibTrans" cxnId="{6116BD2D-F084-49B0-AC36-AC05B9CE156D}">
      <dgm:prSet/>
      <dgm:spPr/>
      <dgm:t>
        <a:bodyPr/>
        <a:lstStyle/>
        <a:p>
          <a:endParaRPr lang="hu-HU"/>
        </a:p>
      </dgm:t>
    </dgm:pt>
    <dgm:pt modelId="{AC170853-3C5A-498C-AB0E-62BD539BDACB}" type="parTrans" cxnId="{6116BD2D-F084-49B0-AC36-AC05B9CE156D}">
      <dgm:prSet/>
      <dgm:spPr/>
      <dgm:t>
        <a:bodyPr/>
        <a:lstStyle/>
        <a:p>
          <a:endParaRPr lang="hu-HU"/>
        </a:p>
      </dgm:t>
    </dgm:pt>
    <dgm:pt modelId="{06D9D0F1-6B14-43C1-839E-61B9DD9B56EF}">
      <dgm:prSet phldrT="[Szöveg]" custT="1"/>
      <dgm:spPr/>
      <dgm:t>
        <a:bodyPr/>
        <a:lstStyle/>
        <a:p>
          <a:r>
            <a:rPr lang="hu-HU" sz="1100" b="1" dirty="0" err="1" smtClean="0"/>
            <a:t>Lib</a:t>
          </a:r>
          <a:r>
            <a:rPr lang="hu-HU" sz="1100" b="1" dirty="0" smtClean="0"/>
            <a:t>. dem.</a:t>
          </a:r>
          <a:endParaRPr lang="hu-HU" sz="1100" b="1" dirty="0"/>
        </a:p>
      </dgm:t>
    </dgm:pt>
    <dgm:pt modelId="{974056D8-C7F1-4703-A3A0-CCA3EAA41540}" type="parTrans" cxnId="{C2E5D389-DC96-40BD-90F2-F8033A5764FD}">
      <dgm:prSet/>
      <dgm:spPr/>
      <dgm:t>
        <a:bodyPr/>
        <a:lstStyle/>
        <a:p>
          <a:endParaRPr lang="hu-HU"/>
        </a:p>
      </dgm:t>
    </dgm:pt>
    <dgm:pt modelId="{0726BDE9-E79C-4439-84E5-5521900B90C8}" type="sibTrans" cxnId="{C2E5D389-DC96-40BD-90F2-F8033A5764FD}">
      <dgm:prSet/>
      <dgm:spPr/>
      <dgm:t>
        <a:bodyPr/>
        <a:lstStyle/>
        <a:p>
          <a:endParaRPr lang="hu-HU"/>
        </a:p>
      </dgm:t>
    </dgm:pt>
    <dgm:pt modelId="{F9260225-45E3-4E83-A7B5-93BF7662486D}" type="pres">
      <dgm:prSet presAssocID="{D75FEE30-628B-4BCD-B8C9-2BF3180BA3C0}" presName="compositeShape" presStyleCnt="0">
        <dgm:presLayoutVars>
          <dgm:dir/>
          <dgm:resizeHandles/>
        </dgm:presLayoutVars>
      </dgm:prSet>
      <dgm:spPr/>
      <dgm:t>
        <a:bodyPr/>
        <a:lstStyle/>
        <a:p>
          <a:endParaRPr lang="hu-HU"/>
        </a:p>
      </dgm:t>
    </dgm:pt>
    <dgm:pt modelId="{2CAB7AE0-F53F-477F-8596-08683A702DA4}" type="pres">
      <dgm:prSet presAssocID="{D75FEE30-628B-4BCD-B8C9-2BF3180BA3C0}" presName="pyramid" presStyleLbl="node1" presStyleIdx="0" presStyleCnt="1" custAng="10800000" custScaleX="57973" custScaleY="40896" custLinFactNeighborX="7315" custLinFactNeighborY="3219"/>
      <dgm:spPr>
        <a:gradFill rotWithShape="0">
          <a:gsLst>
            <a:gs pos="0">
              <a:schemeClr val="accent1">
                <a:tint val="66000"/>
                <a:satMod val="160000"/>
                <a:lumMod val="65000"/>
              </a:schemeClr>
            </a:gs>
            <a:gs pos="53000">
              <a:srgbClr val="D2DDF1">
                <a:lumMod val="55000"/>
                <a:lumOff val="45000"/>
              </a:srgbClr>
            </a:gs>
            <a:gs pos="18000">
              <a:schemeClr val="accent1">
                <a:tint val="44500"/>
                <a:satMod val="160000"/>
                <a:lumMod val="65000"/>
              </a:schemeClr>
            </a:gs>
            <a:gs pos="100000">
              <a:schemeClr val="accent1">
                <a:tint val="23500"/>
                <a:satMod val="160000"/>
                <a:alpha val="98000"/>
                <a:lumMod val="0"/>
                <a:lumOff val="100000"/>
              </a:schemeClr>
            </a:gs>
            <a:gs pos="65000">
              <a:schemeClr val="accent1">
                <a:tint val="23500"/>
                <a:satMod val="160000"/>
                <a:alpha val="86000"/>
                <a:lumMod val="51000"/>
                <a:lumOff val="49000"/>
              </a:schemeClr>
            </a:gs>
          </a:gsLst>
          <a:lin ang="0" scaled="0"/>
        </a:gradFill>
        <a:ln>
          <a:solidFill>
            <a:schemeClr val="accent1"/>
          </a:solidFill>
        </a:ln>
      </dgm:spPr>
      <dgm:t>
        <a:bodyPr/>
        <a:lstStyle/>
        <a:p>
          <a:endParaRPr lang="hu-HU"/>
        </a:p>
      </dgm:t>
    </dgm:pt>
    <dgm:pt modelId="{54982EDE-BA38-419C-8C90-E7DF88B50825}" type="pres">
      <dgm:prSet presAssocID="{D75FEE30-628B-4BCD-B8C9-2BF3180BA3C0}" presName="theList" presStyleCnt="0"/>
      <dgm:spPr/>
    </dgm:pt>
    <dgm:pt modelId="{C15E22B3-3295-4532-9D6A-325D45E50C1C}" type="pres">
      <dgm:prSet presAssocID="{497908DE-4C30-428A-A555-3A6C2F4ADF7D}" presName="aNode" presStyleLbl="fgAcc1" presStyleIdx="0" presStyleCnt="6" custAng="0" custScaleX="25502" custScaleY="27822" custLinFactY="28952" custLinFactNeighborX="18850" custLinFactNeighborY="100000">
        <dgm:presLayoutVars>
          <dgm:bulletEnabled val="1"/>
        </dgm:presLayoutVars>
      </dgm:prSet>
      <dgm:spPr/>
      <dgm:t>
        <a:bodyPr/>
        <a:lstStyle/>
        <a:p>
          <a:endParaRPr lang="hu-HU"/>
        </a:p>
      </dgm:t>
    </dgm:pt>
    <dgm:pt modelId="{E349127E-BD40-4FFD-98F7-AE53232D3317}" type="pres">
      <dgm:prSet presAssocID="{497908DE-4C30-428A-A555-3A6C2F4ADF7D}" presName="aSpace" presStyleCnt="0"/>
      <dgm:spPr/>
    </dgm:pt>
    <dgm:pt modelId="{EE256076-5DA6-4F24-8BFE-930664D18ACC}" type="pres">
      <dgm:prSet presAssocID="{06D9D0F1-6B14-43C1-839E-61B9DD9B56EF}" presName="aNode" presStyleLbl="fgAcc1" presStyleIdx="1" presStyleCnt="6" custAng="0" custScaleX="25502" custScaleY="25652" custLinFactNeighborX="-95992" custLinFactNeighborY="26403">
        <dgm:presLayoutVars>
          <dgm:bulletEnabled val="1"/>
        </dgm:presLayoutVars>
      </dgm:prSet>
      <dgm:spPr/>
      <dgm:t>
        <a:bodyPr/>
        <a:lstStyle/>
        <a:p>
          <a:endParaRPr lang="hu-HU"/>
        </a:p>
      </dgm:t>
    </dgm:pt>
    <dgm:pt modelId="{500D408C-FC56-40C9-BA6F-3F0463C05A42}" type="pres">
      <dgm:prSet presAssocID="{06D9D0F1-6B14-43C1-839E-61B9DD9B56EF}" presName="aSpace" presStyleCnt="0"/>
      <dgm:spPr/>
    </dgm:pt>
    <dgm:pt modelId="{AA40EDB2-9616-491E-8997-90DC3C7C7F8E}" type="pres">
      <dgm:prSet presAssocID="{94EAB1EC-7FE9-40F9-8691-7534F2D2D13B}" presName="aNode" presStyleLbl="fgAcc1" presStyleIdx="2" presStyleCnt="6" custScaleX="33453" custScaleY="18604" custLinFactY="72033" custLinFactNeighborX="-39603" custLinFactNeighborY="100000">
        <dgm:presLayoutVars>
          <dgm:bulletEnabled val="1"/>
        </dgm:presLayoutVars>
      </dgm:prSet>
      <dgm:spPr/>
      <dgm:t>
        <a:bodyPr/>
        <a:lstStyle/>
        <a:p>
          <a:endParaRPr lang="hu-HU"/>
        </a:p>
      </dgm:t>
    </dgm:pt>
    <dgm:pt modelId="{9055E23A-F0BC-4AAF-9FF4-F780F02DFD21}" type="pres">
      <dgm:prSet presAssocID="{94EAB1EC-7FE9-40F9-8691-7534F2D2D13B}" presName="aSpace" presStyleCnt="0"/>
      <dgm:spPr/>
    </dgm:pt>
    <dgm:pt modelId="{6AFE05B7-991B-44DA-9843-39E3CC396A11}" type="pres">
      <dgm:prSet presAssocID="{70972A96-F39F-4054-A5D9-CCAC350AB6EA}" presName="aNode" presStyleLbl="fgAcc1" presStyleIdx="3" presStyleCnt="6" custScaleX="28088" custScaleY="18604" custLinFactY="-60376" custLinFactNeighborX="-37808" custLinFactNeighborY="-100000">
        <dgm:presLayoutVars>
          <dgm:bulletEnabled val="1"/>
        </dgm:presLayoutVars>
      </dgm:prSet>
      <dgm:spPr/>
      <dgm:t>
        <a:bodyPr/>
        <a:lstStyle/>
        <a:p>
          <a:endParaRPr lang="hu-HU"/>
        </a:p>
      </dgm:t>
    </dgm:pt>
    <dgm:pt modelId="{B370853F-B4C8-494E-B10D-01EDE232E07B}" type="pres">
      <dgm:prSet presAssocID="{70972A96-F39F-4054-A5D9-CCAC350AB6EA}" presName="aSpace" presStyleCnt="0"/>
      <dgm:spPr/>
    </dgm:pt>
    <dgm:pt modelId="{40A06F75-CF71-4FF0-9476-F881F10B4C59}" type="pres">
      <dgm:prSet presAssocID="{EA790760-0B03-448A-9F29-12DB28B7261E}" presName="aNode" presStyleLbl="fgAcc1" presStyleIdx="4" presStyleCnt="6" custAng="0" custScaleX="34904" custScaleY="17336" custLinFactY="-24719" custLinFactNeighborX="3134" custLinFactNeighborY="-100000">
        <dgm:presLayoutVars>
          <dgm:bulletEnabled val="1"/>
        </dgm:presLayoutVars>
      </dgm:prSet>
      <dgm:spPr/>
      <dgm:t>
        <a:bodyPr/>
        <a:lstStyle/>
        <a:p>
          <a:endParaRPr lang="hu-HU"/>
        </a:p>
      </dgm:t>
    </dgm:pt>
    <dgm:pt modelId="{D5AAC021-0B13-4F18-8DC6-1FA6845FB348}" type="pres">
      <dgm:prSet presAssocID="{EA790760-0B03-448A-9F29-12DB28B7261E}" presName="aSpace" presStyleCnt="0"/>
      <dgm:spPr/>
    </dgm:pt>
    <dgm:pt modelId="{0E6DB8B2-458A-4F73-AF77-E844E8685CD8}" type="pres">
      <dgm:prSet presAssocID="{83210F28-54C2-4E50-BA91-C30C7F5A925A}" presName="aNode" presStyleLbl="fgAcc1" presStyleIdx="5" presStyleCnt="6" custScaleX="24796" custScaleY="17312" custLinFactY="-52196" custLinFactNeighborX="-74471" custLinFactNeighborY="-100000">
        <dgm:presLayoutVars>
          <dgm:bulletEnabled val="1"/>
        </dgm:presLayoutVars>
      </dgm:prSet>
      <dgm:spPr/>
      <dgm:t>
        <a:bodyPr/>
        <a:lstStyle/>
        <a:p>
          <a:endParaRPr lang="hu-HU"/>
        </a:p>
      </dgm:t>
    </dgm:pt>
    <dgm:pt modelId="{90C49BEF-D580-4BCE-B3DE-D37D285664C9}" type="pres">
      <dgm:prSet presAssocID="{83210F28-54C2-4E50-BA91-C30C7F5A925A}" presName="aSpace" presStyleCnt="0"/>
      <dgm:spPr/>
    </dgm:pt>
  </dgm:ptLst>
  <dgm:cxnLst>
    <dgm:cxn modelId="{9659E687-3EC5-4C05-A0ED-2E338FAEEAA2}" type="presOf" srcId="{06D9D0F1-6B14-43C1-839E-61B9DD9B56EF}" destId="{EE256076-5DA6-4F24-8BFE-930664D18ACC}" srcOrd="0" destOrd="0" presId="urn:microsoft.com/office/officeart/2005/8/layout/pyramid2"/>
    <dgm:cxn modelId="{C2E5D389-DC96-40BD-90F2-F8033A5764FD}" srcId="{D75FEE30-628B-4BCD-B8C9-2BF3180BA3C0}" destId="{06D9D0F1-6B14-43C1-839E-61B9DD9B56EF}" srcOrd="1" destOrd="0" parTransId="{974056D8-C7F1-4703-A3A0-CCA3EAA41540}" sibTransId="{0726BDE9-E79C-4439-84E5-5521900B90C8}"/>
    <dgm:cxn modelId="{CBEF9A63-C4A8-4435-B53F-3311C5002E27}" srcId="{D75FEE30-628B-4BCD-B8C9-2BF3180BA3C0}" destId="{70972A96-F39F-4054-A5D9-CCAC350AB6EA}" srcOrd="3" destOrd="0" parTransId="{31D1D17A-6379-4E4F-BA5B-41C68FE7CA83}" sibTransId="{9245FA1F-2308-44B5-8473-F6C503401E93}"/>
    <dgm:cxn modelId="{B13EAAE4-1F67-4A3A-9177-03A368343129}" srcId="{D75FEE30-628B-4BCD-B8C9-2BF3180BA3C0}" destId="{EA790760-0B03-448A-9F29-12DB28B7261E}" srcOrd="4" destOrd="0" parTransId="{5C7F6E41-DDEC-4FFD-ADF3-857A68ACE437}" sibTransId="{C852374C-469A-4298-974D-3B706E4B63CD}"/>
    <dgm:cxn modelId="{E0DFDD57-3D41-4D58-9D26-48A3B6203E9E}" srcId="{D75FEE30-628B-4BCD-B8C9-2BF3180BA3C0}" destId="{83210F28-54C2-4E50-BA91-C30C7F5A925A}" srcOrd="5" destOrd="0" parTransId="{BE820587-ACDE-46A2-B65C-DBB9C05D5D28}" sibTransId="{C48E22A5-3C91-4ECB-9614-22AE88AAB692}"/>
    <dgm:cxn modelId="{7F3FE700-1B5C-4D5E-A6DA-C2C295341AB0}" srcId="{D75FEE30-628B-4BCD-B8C9-2BF3180BA3C0}" destId="{497908DE-4C30-428A-A555-3A6C2F4ADF7D}" srcOrd="0" destOrd="0" parTransId="{271AECFB-B758-4170-9A56-A7A2099BC3ED}" sibTransId="{62CDFBF8-8475-41D6-A92F-79B3295FBB46}"/>
    <dgm:cxn modelId="{DB3A36E3-98C1-4C69-8F35-643C60730029}" type="presOf" srcId="{94EAB1EC-7FE9-40F9-8691-7534F2D2D13B}" destId="{AA40EDB2-9616-491E-8997-90DC3C7C7F8E}" srcOrd="0" destOrd="0" presId="urn:microsoft.com/office/officeart/2005/8/layout/pyramid2"/>
    <dgm:cxn modelId="{6116BD2D-F084-49B0-AC36-AC05B9CE156D}" srcId="{D75FEE30-628B-4BCD-B8C9-2BF3180BA3C0}" destId="{94EAB1EC-7FE9-40F9-8691-7534F2D2D13B}" srcOrd="2" destOrd="0" parTransId="{AC170853-3C5A-498C-AB0E-62BD539BDACB}" sibTransId="{6F2BECE1-1D30-4F39-BBB4-35324958AB70}"/>
    <dgm:cxn modelId="{E0163615-BE0C-4A9B-A52F-B5D70F999869}" type="presOf" srcId="{EA790760-0B03-448A-9F29-12DB28B7261E}" destId="{40A06F75-CF71-4FF0-9476-F881F10B4C59}" srcOrd="0" destOrd="0" presId="urn:microsoft.com/office/officeart/2005/8/layout/pyramid2"/>
    <dgm:cxn modelId="{ABDB2805-0CA5-423A-9D58-DD24A1FC96D3}" type="presOf" srcId="{497908DE-4C30-428A-A555-3A6C2F4ADF7D}" destId="{C15E22B3-3295-4532-9D6A-325D45E50C1C}" srcOrd="0" destOrd="0" presId="urn:microsoft.com/office/officeart/2005/8/layout/pyramid2"/>
    <dgm:cxn modelId="{A0830F07-FA56-41E6-8758-191B99AEC15E}" type="presOf" srcId="{D75FEE30-628B-4BCD-B8C9-2BF3180BA3C0}" destId="{F9260225-45E3-4E83-A7B5-93BF7662486D}" srcOrd="0" destOrd="0" presId="urn:microsoft.com/office/officeart/2005/8/layout/pyramid2"/>
    <dgm:cxn modelId="{A78148B5-CB09-4A54-9E5A-029A2F5B7CDE}" type="presOf" srcId="{83210F28-54C2-4E50-BA91-C30C7F5A925A}" destId="{0E6DB8B2-458A-4F73-AF77-E844E8685CD8}" srcOrd="0" destOrd="0" presId="urn:microsoft.com/office/officeart/2005/8/layout/pyramid2"/>
    <dgm:cxn modelId="{C1B544E5-2129-44B0-A3D6-E39B666B6CDA}" type="presOf" srcId="{70972A96-F39F-4054-A5D9-CCAC350AB6EA}" destId="{6AFE05B7-991B-44DA-9843-39E3CC396A11}" srcOrd="0" destOrd="0" presId="urn:microsoft.com/office/officeart/2005/8/layout/pyramid2"/>
    <dgm:cxn modelId="{15CEED98-4D5F-44DE-B948-ED64AB3C8565}" type="presParOf" srcId="{F9260225-45E3-4E83-A7B5-93BF7662486D}" destId="{2CAB7AE0-F53F-477F-8596-08683A702DA4}" srcOrd="0" destOrd="0" presId="urn:microsoft.com/office/officeart/2005/8/layout/pyramid2"/>
    <dgm:cxn modelId="{EB1187FC-AE1D-458D-B66B-4DC9BF4859D2}" type="presParOf" srcId="{F9260225-45E3-4E83-A7B5-93BF7662486D}" destId="{54982EDE-BA38-419C-8C90-E7DF88B50825}" srcOrd="1" destOrd="0" presId="urn:microsoft.com/office/officeart/2005/8/layout/pyramid2"/>
    <dgm:cxn modelId="{DF9621D0-8DEA-4358-BD39-1761226F73BB}" type="presParOf" srcId="{54982EDE-BA38-419C-8C90-E7DF88B50825}" destId="{C15E22B3-3295-4532-9D6A-325D45E50C1C}" srcOrd="0" destOrd="0" presId="urn:microsoft.com/office/officeart/2005/8/layout/pyramid2"/>
    <dgm:cxn modelId="{161FEA8D-A68F-40C0-AFBB-606F2C1CB639}" type="presParOf" srcId="{54982EDE-BA38-419C-8C90-E7DF88B50825}" destId="{E349127E-BD40-4FFD-98F7-AE53232D3317}" srcOrd="1" destOrd="0" presId="urn:microsoft.com/office/officeart/2005/8/layout/pyramid2"/>
    <dgm:cxn modelId="{0ED350BB-523A-49AA-A103-384E8E5423FF}" type="presParOf" srcId="{54982EDE-BA38-419C-8C90-E7DF88B50825}" destId="{EE256076-5DA6-4F24-8BFE-930664D18ACC}" srcOrd="2" destOrd="0" presId="urn:microsoft.com/office/officeart/2005/8/layout/pyramid2"/>
    <dgm:cxn modelId="{D954AD3B-D20C-4D5A-A7FD-BB40468D4B21}" type="presParOf" srcId="{54982EDE-BA38-419C-8C90-E7DF88B50825}" destId="{500D408C-FC56-40C9-BA6F-3F0463C05A42}" srcOrd="3" destOrd="0" presId="urn:microsoft.com/office/officeart/2005/8/layout/pyramid2"/>
    <dgm:cxn modelId="{36346CCA-AD48-49CA-82B5-2023CD62C949}" type="presParOf" srcId="{54982EDE-BA38-419C-8C90-E7DF88B50825}" destId="{AA40EDB2-9616-491E-8997-90DC3C7C7F8E}" srcOrd="4" destOrd="0" presId="urn:microsoft.com/office/officeart/2005/8/layout/pyramid2"/>
    <dgm:cxn modelId="{6E5D8646-A3E0-44CE-82D6-4CBCC3A28AB7}" type="presParOf" srcId="{54982EDE-BA38-419C-8C90-E7DF88B50825}" destId="{9055E23A-F0BC-4AAF-9FF4-F780F02DFD21}" srcOrd="5" destOrd="0" presId="urn:microsoft.com/office/officeart/2005/8/layout/pyramid2"/>
    <dgm:cxn modelId="{0C5225AD-9A38-40FC-964A-ADD8B6FB3A97}" type="presParOf" srcId="{54982EDE-BA38-419C-8C90-E7DF88B50825}" destId="{6AFE05B7-991B-44DA-9843-39E3CC396A11}" srcOrd="6" destOrd="0" presId="urn:microsoft.com/office/officeart/2005/8/layout/pyramid2"/>
    <dgm:cxn modelId="{28F19E8E-B258-480F-91DD-91A49EB49BA9}" type="presParOf" srcId="{54982EDE-BA38-419C-8C90-E7DF88B50825}" destId="{B370853F-B4C8-494E-B10D-01EDE232E07B}" srcOrd="7" destOrd="0" presId="urn:microsoft.com/office/officeart/2005/8/layout/pyramid2"/>
    <dgm:cxn modelId="{652AAF08-897A-40B6-933E-D21185790C3C}" type="presParOf" srcId="{54982EDE-BA38-419C-8C90-E7DF88B50825}" destId="{40A06F75-CF71-4FF0-9476-F881F10B4C59}" srcOrd="8" destOrd="0" presId="urn:microsoft.com/office/officeart/2005/8/layout/pyramid2"/>
    <dgm:cxn modelId="{55B7A9EB-E388-434D-85F7-E151876D7533}" type="presParOf" srcId="{54982EDE-BA38-419C-8C90-E7DF88B50825}" destId="{D5AAC021-0B13-4F18-8DC6-1FA6845FB348}" srcOrd="9" destOrd="0" presId="urn:microsoft.com/office/officeart/2005/8/layout/pyramid2"/>
    <dgm:cxn modelId="{16D5C44D-90E0-48B2-9587-AE64E30383BC}" type="presParOf" srcId="{54982EDE-BA38-419C-8C90-E7DF88B50825}" destId="{0E6DB8B2-458A-4F73-AF77-E844E8685CD8}" srcOrd="10" destOrd="0" presId="urn:microsoft.com/office/officeart/2005/8/layout/pyramid2"/>
    <dgm:cxn modelId="{5910E1E3-13D2-49CB-954D-19FDFACE99EA}" type="presParOf" srcId="{54982EDE-BA38-419C-8C90-E7DF88B50825}" destId="{90C49BEF-D580-4BCE-B3DE-D37D285664C9}" srcOrd="11"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2441836" y="554816"/>
          <a:ext cx="3935817" cy="2818767"/>
        </a:xfrm>
        <a:prstGeom prst="triangle">
          <a:avLst/>
        </a:prstGeom>
        <a:solidFill>
          <a:schemeClr val="bg1"/>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6419958" y="354099"/>
          <a:ext cx="1796725"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Communist</a:t>
          </a:r>
          <a:r>
            <a:rPr lang="hu-HU" sz="1400" b="1" kern="1200" dirty="0" smtClean="0"/>
            <a:t> </a:t>
          </a:r>
          <a:r>
            <a:rPr lang="hu-HU" sz="1400" b="1" kern="1200" dirty="0" err="1" smtClean="0"/>
            <a:t>dictatorship</a:t>
          </a:r>
          <a:endParaRPr lang="hu-HU" sz="1400" b="1" kern="1200" dirty="0"/>
        </a:p>
      </dsp:txBody>
      <dsp:txXfrm>
        <a:off x="6419958" y="354099"/>
        <a:ext cx="1796725" cy="381691"/>
      </dsp:txXfrm>
    </dsp:sp>
    <dsp:sp modelId="{585EDA03-E1D1-49E2-ABCC-D095A33C60CB}">
      <dsp:nvSpPr>
        <dsp:cNvPr id="0" name=""/>
        <dsp:cNvSpPr/>
      </dsp:nvSpPr>
      <dsp:spPr>
        <a:xfrm>
          <a:off x="597311" y="347824"/>
          <a:ext cx="1797975"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Liberal</a:t>
          </a:r>
          <a:r>
            <a:rPr lang="hu-HU" sz="1400" b="1" kern="1200" dirty="0" smtClean="0"/>
            <a:t> </a:t>
          </a:r>
          <a:r>
            <a:rPr lang="hu-HU" sz="1400" b="1" kern="1200" dirty="0" err="1" smtClean="0"/>
            <a:t>democracy</a:t>
          </a:r>
          <a:endParaRPr lang="hu-HU" sz="1400" b="1" kern="1200" dirty="0"/>
        </a:p>
      </dsp:txBody>
      <dsp:txXfrm>
        <a:off x="597311" y="347824"/>
        <a:ext cx="1797975" cy="381691"/>
      </dsp:txXfrm>
    </dsp:sp>
    <dsp:sp modelId="{AA40EDB2-9616-491E-8997-90DC3C7C7F8E}">
      <dsp:nvSpPr>
        <dsp:cNvPr id="0" name=""/>
        <dsp:cNvSpPr/>
      </dsp:nvSpPr>
      <dsp:spPr>
        <a:xfrm>
          <a:off x="3233385" y="3405941"/>
          <a:ext cx="2367282"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Patronal</a:t>
          </a:r>
          <a:r>
            <a:rPr lang="hu-HU" sz="1400" b="1" kern="1200" dirty="0" smtClean="0"/>
            <a:t> </a:t>
          </a:r>
          <a:r>
            <a:rPr lang="hu-HU" sz="1400" b="1" kern="1200" dirty="0" err="1" smtClean="0"/>
            <a:t>autocracy</a:t>
          </a:r>
          <a:endParaRPr lang="hu-HU" sz="1400" b="1" kern="1200" dirty="0" smtClean="0"/>
        </a:p>
      </dsp:txBody>
      <dsp:txXfrm>
        <a:off x="3233385" y="3405941"/>
        <a:ext cx="2367282" cy="381691"/>
      </dsp:txXfrm>
    </dsp:sp>
    <dsp:sp modelId="{6AFE05B7-991B-44DA-9843-39E3CC396A11}">
      <dsp:nvSpPr>
        <dsp:cNvPr id="0" name=""/>
        <dsp:cNvSpPr/>
      </dsp:nvSpPr>
      <dsp:spPr>
        <a:xfrm>
          <a:off x="3215887" y="85499"/>
          <a:ext cx="2367282"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Conservative</a:t>
          </a:r>
          <a:r>
            <a:rPr lang="hu-HU" sz="1400" b="1" kern="1200" dirty="0" smtClean="0"/>
            <a:t> </a:t>
          </a:r>
          <a:r>
            <a:rPr lang="hu-HU" sz="1400" b="1" kern="1200" dirty="0" err="1" smtClean="0"/>
            <a:t>autocracy</a:t>
          </a:r>
          <a:endParaRPr lang="hu-HU" sz="1400" b="1" kern="1200" dirty="0"/>
        </a:p>
      </dsp:txBody>
      <dsp:txXfrm>
        <a:off x="3215887" y="85499"/>
        <a:ext cx="2367282" cy="381691"/>
      </dsp:txXfrm>
    </dsp:sp>
    <dsp:sp modelId="{40A06F75-CF71-4FF0-9476-F881F10B4C59}">
      <dsp:nvSpPr>
        <dsp:cNvPr id="0" name=""/>
        <dsp:cNvSpPr/>
      </dsp:nvSpPr>
      <dsp:spPr>
        <a:xfrm>
          <a:off x="5574271" y="1758548"/>
          <a:ext cx="2367282"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Market-expoliting</a:t>
          </a:r>
          <a:r>
            <a:rPr lang="hu-HU" sz="1400" b="1" kern="1200" dirty="0" smtClean="0"/>
            <a:t> d</a:t>
          </a:r>
          <a:r>
            <a:rPr lang="hu-HU" sz="1400" b="1" kern="1200" dirty="0" err="1" smtClean="0"/>
            <a:t>ictatorship</a:t>
          </a:r>
          <a:endParaRPr lang="hu-HU" sz="1400" b="1" kern="1200" dirty="0"/>
        </a:p>
      </dsp:txBody>
      <dsp:txXfrm>
        <a:off x="5574271" y="1758548"/>
        <a:ext cx="2367282" cy="381691"/>
      </dsp:txXfrm>
    </dsp:sp>
    <dsp:sp modelId="{0E6DB8B2-458A-4F73-AF77-E844E8685CD8}">
      <dsp:nvSpPr>
        <dsp:cNvPr id="0" name=""/>
        <dsp:cNvSpPr/>
      </dsp:nvSpPr>
      <dsp:spPr>
        <a:xfrm>
          <a:off x="895357" y="1762821"/>
          <a:ext cx="2367282" cy="381691"/>
        </a:xfrm>
        <a:prstGeom prst="round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hu-HU" sz="1400" b="1" kern="1200" dirty="0" err="1" smtClean="0"/>
            <a:t>Patronal</a:t>
          </a:r>
          <a:r>
            <a:rPr lang="hu-HU" sz="1400" b="1" kern="1200" dirty="0" smtClean="0"/>
            <a:t> </a:t>
          </a:r>
          <a:r>
            <a:rPr lang="hu-HU" sz="1400" b="1" kern="1200" dirty="0" err="1" smtClean="0"/>
            <a:t>democracy</a:t>
          </a:r>
          <a:endParaRPr lang="hu-HU" sz="1400" b="1" kern="1200" dirty="0"/>
        </a:p>
      </dsp:txBody>
      <dsp:txXfrm>
        <a:off x="895357" y="1762821"/>
        <a:ext cx="2367282" cy="381691"/>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67000"/>
              </a:schemeClr>
            </a:gs>
            <a:gs pos="66500">
              <a:srgbClr val="D2DDF1">
                <a:lumMod val="70000"/>
                <a:lumOff val="30000"/>
              </a:srgbClr>
            </a:gs>
            <a:gs pos="33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540000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4393"/>
        <a:ext cx="1040901" cy="317527"/>
      </dsp:txXfrm>
    </dsp:sp>
    <dsp:sp modelId="{0E6DB8B2-458A-4F73-AF77-E844E8685CD8}">
      <dsp:nvSpPr>
        <dsp:cNvPr id="0" name=""/>
        <dsp:cNvSpPr/>
      </dsp:nvSpPr>
      <dsp:spPr>
        <a:xfrm>
          <a:off x="1421991"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21991" y="2397600"/>
        <a:ext cx="739462" cy="317087"/>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65000"/>
              </a:schemeClr>
            </a:gs>
            <a:gs pos="53000">
              <a:srgbClr val="D2DDF1">
                <a:lumMod val="55000"/>
                <a:lumOff val="45000"/>
              </a:srgbClr>
            </a:gs>
            <a:gs pos="18000">
              <a:schemeClr val="accent1">
                <a:tint val="44500"/>
                <a:satMod val="160000"/>
                <a:lumMod val="65000"/>
              </a:schemeClr>
            </a:gs>
            <a:gs pos="100000">
              <a:schemeClr val="accent1">
                <a:tint val="23500"/>
                <a:satMod val="160000"/>
                <a:alpha val="98000"/>
                <a:lumMod val="0"/>
                <a:lumOff val="100000"/>
              </a:schemeClr>
            </a:gs>
            <a:gs pos="65000">
              <a:schemeClr val="accent1">
                <a:tint val="23500"/>
                <a:satMod val="160000"/>
                <a:alpha val="86000"/>
                <a:lumMod val="51000"/>
                <a:lumOff val="49000"/>
              </a:schemeClr>
            </a:gs>
          </a:gsLst>
          <a:lin ang="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4393"/>
        <a:ext cx="1040901" cy="317527"/>
      </dsp:txXfrm>
    </dsp:sp>
    <dsp:sp modelId="{0E6DB8B2-458A-4F73-AF77-E844E8685CD8}">
      <dsp:nvSpPr>
        <dsp:cNvPr id="0" name=""/>
        <dsp:cNvSpPr/>
      </dsp:nvSpPr>
      <dsp:spPr>
        <a:xfrm>
          <a:off x="1475998"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75998" y="2397600"/>
        <a:ext cx="739462" cy="317087"/>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56000"/>
              </a:schemeClr>
            </a:gs>
            <a:gs pos="56000">
              <a:srgbClr val="D2DDF1">
                <a:lumMod val="70000"/>
                <a:lumOff val="30000"/>
              </a:srgbClr>
            </a:gs>
            <a:gs pos="39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660000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Mark.-ex</a:t>
          </a:r>
          <a:r>
            <a:rPr lang="hu-HU" sz="1100" b="1" kern="1200" dirty="0" smtClean="0"/>
            <a:t>. </a:t>
          </a:r>
          <a:r>
            <a:rPr lang="hu-HU" sz="1100" b="1" kern="1200" dirty="0" err="1" smtClean="0"/>
            <a:t>dict</a:t>
          </a:r>
          <a:r>
            <a:rPr lang="hu-HU" sz="1100" b="1" kern="1200" dirty="0" smtClean="0"/>
            <a:t>.</a:t>
          </a:r>
          <a:endParaRPr lang="hu-HU" sz="1100" b="1" kern="1200" dirty="0"/>
        </a:p>
      </dsp:txBody>
      <dsp:txXfrm>
        <a:off x="3639602" y="2354393"/>
        <a:ext cx="1040901" cy="317527"/>
      </dsp:txXfrm>
    </dsp:sp>
    <dsp:sp modelId="{0E6DB8B2-458A-4F73-AF77-E844E8685CD8}">
      <dsp:nvSpPr>
        <dsp:cNvPr id="0" name=""/>
        <dsp:cNvSpPr/>
      </dsp:nvSpPr>
      <dsp:spPr>
        <a:xfrm>
          <a:off x="1475998"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75998" y="2397600"/>
        <a:ext cx="739462" cy="317087"/>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56000"/>
              </a:schemeClr>
            </a:gs>
            <a:gs pos="63000">
              <a:srgbClr val="D2DDF1">
                <a:lumMod val="70000"/>
                <a:lumOff val="30000"/>
              </a:srgbClr>
            </a:gs>
            <a:gs pos="28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Mark.-ex</a:t>
          </a:r>
          <a:r>
            <a:rPr lang="hu-HU" sz="1100" b="1" kern="1200" dirty="0" smtClean="0"/>
            <a:t>. </a:t>
          </a:r>
          <a:r>
            <a:rPr lang="hu-HU" sz="1100" b="1" kern="1200" dirty="0" err="1" smtClean="0"/>
            <a:t>dict</a:t>
          </a:r>
          <a:r>
            <a:rPr lang="hu-HU" sz="1100" b="1" kern="1200" dirty="0" smtClean="0"/>
            <a:t>.</a:t>
          </a:r>
          <a:endParaRPr lang="hu-HU" sz="1100" b="1" kern="1200" dirty="0"/>
        </a:p>
      </dsp:txBody>
      <dsp:txXfrm>
        <a:off x="3639602" y="2354393"/>
        <a:ext cx="1040901" cy="317527"/>
      </dsp:txXfrm>
    </dsp:sp>
    <dsp:sp modelId="{0E6DB8B2-458A-4F73-AF77-E844E8685CD8}">
      <dsp:nvSpPr>
        <dsp:cNvPr id="0" name=""/>
        <dsp:cNvSpPr/>
      </dsp:nvSpPr>
      <dsp:spPr>
        <a:xfrm>
          <a:off x="1421991"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21991" y="2397600"/>
        <a:ext cx="739462" cy="317087"/>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3488" y="2376265"/>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3488" y="2376265"/>
        <a:ext cx="1983420" cy="352324"/>
      </dsp:txXfrm>
    </dsp:sp>
    <dsp:sp modelId="{0E6DB8B2-458A-4F73-AF77-E844E8685CD8}">
      <dsp:nvSpPr>
        <dsp:cNvPr id="0" name=""/>
        <dsp:cNvSpPr/>
      </dsp:nvSpPr>
      <dsp:spPr>
        <a:xfrm>
          <a:off x="1966249" y="2448271"/>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6249" y="2448271"/>
        <a:ext cx="1922195" cy="351836"/>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271"/>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271"/>
        <a:ext cx="1922195" cy="351836"/>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007"/>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007"/>
        <a:ext cx="1922195" cy="351836"/>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007"/>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007"/>
        <a:ext cx="1922195" cy="351836"/>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007"/>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007"/>
        <a:ext cx="1922195" cy="351836"/>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007"/>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007"/>
        <a:ext cx="1922195" cy="35183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2294560" y="514829"/>
          <a:ext cx="3652156" cy="2615614"/>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6048659" y="432049"/>
          <a:ext cx="1771120" cy="44514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Communist</a:t>
          </a:r>
          <a:r>
            <a:rPr lang="hu-HU" sz="1200" b="1" kern="1200" dirty="0" smtClean="0"/>
            <a:t> </a:t>
          </a:r>
          <a:r>
            <a:rPr lang="hu-HU" sz="1200" b="1" kern="1200" dirty="0" err="1" smtClean="0"/>
            <a:t>dictatorship</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North</a:t>
          </a:r>
          <a:r>
            <a:rPr lang="hu-HU" sz="1200" b="1" kern="1200" dirty="0" smtClean="0"/>
            <a:t> Korea)</a:t>
          </a:r>
          <a:endParaRPr lang="hu-HU" sz="1200" b="1" kern="1200" dirty="0"/>
        </a:p>
      </dsp:txBody>
      <dsp:txXfrm>
        <a:off x="6048659" y="432049"/>
        <a:ext cx="1771120" cy="445144"/>
      </dsp:txXfrm>
    </dsp:sp>
    <dsp:sp modelId="{585EDA03-E1D1-49E2-ABCC-D095A33C60CB}">
      <dsp:nvSpPr>
        <dsp:cNvPr id="0" name=""/>
        <dsp:cNvSpPr/>
      </dsp:nvSpPr>
      <dsp:spPr>
        <a:xfrm>
          <a:off x="216025" y="448796"/>
          <a:ext cx="1955257" cy="40496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Liberal</a:t>
          </a:r>
          <a:r>
            <a:rPr lang="hu-HU" sz="1200" b="1" kern="1200" dirty="0" smtClean="0"/>
            <a:t> </a:t>
          </a:r>
          <a:r>
            <a:rPr lang="hu-HU" sz="1200" b="1" kern="1200" dirty="0" err="1" smtClean="0"/>
            <a:t>democracy</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Estonia</a:t>
          </a:r>
          <a:r>
            <a:rPr lang="hu-HU" sz="1200" b="1" kern="1200" dirty="0" smtClean="0"/>
            <a:t>, </a:t>
          </a:r>
          <a:r>
            <a:rPr lang="hu-HU" sz="1200" b="1" kern="1200" dirty="0" err="1" smtClean="0"/>
            <a:t>Czech</a:t>
          </a:r>
          <a:r>
            <a:rPr lang="hu-HU" sz="1200" b="1" kern="1200" dirty="0" smtClean="0"/>
            <a:t> </a:t>
          </a:r>
          <a:r>
            <a:rPr lang="hu-HU" sz="1200" b="1" kern="1200" dirty="0" err="1" smtClean="0"/>
            <a:t>Republic</a:t>
          </a:r>
          <a:r>
            <a:rPr lang="hu-HU" sz="1200" b="1" kern="1200" dirty="0" smtClean="0"/>
            <a:t>)</a:t>
          </a:r>
          <a:endParaRPr lang="hu-HU" sz="1200" b="1" kern="1200" dirty="0"/>
        </a:p>
      </dsp:txBody>
      <dsp:txXfrm>
        <a:off x="216025" y="448796"/>
        <a:ext cx="1955257" cy="404960"/>
      </dsp:txXfrm>
    </dsp:sp>
    <dsp:sp modelId="{AA40EDB2-9616-491E-8997-90DC3C7C7F8E}">
      <dsp:nvSpPr>
        <dsp:cNvPr id="0" name=""/>
        <dsp:cNvSpPr/>
      </dsp:nvSpPr>
      <dsp:spPr>
        <a:xfrm>
          <a:off x="2835701" y="3138738"/>
          <a:ext cx="2565771" cy="4324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Patronal</a:t>
          </a:r>
          <a:r>
            <a:rPr lang="hu-HU" sz="1200" b="1" kern="1200" dirty="0" smtClean="0"/>
            <a:t> </a:t>
          </a:r>
          <a:r>
            <a:rPr lang="hu-HU" sz="1200" b="1" kern="1200" dirty="0" err="1" smtClean="0"/>
            <a:t>autocracy</a:t>
          </a:r>
          <a:endParaRPr lang="hu-HU" sz="1200" b="1" kern="1200" dirty="0" smtClean="0"/>
        </a:p>
        <a:p>
          <a:pPr lvl="0" algn="ctr" defTabSz="533400">
            <a:lnSpc>
              <a:spcPct val="90000"/>
            </a:lnSpc>
            <a:spcBef>
              <a:spcPct val="0"/>
            </a:spcBef>
            <a:spcAft>
              <a:spcPct val="35000"/>
            </a:spcAft>
          </a:pPr>
          <a:r>
            <a:rPr lang="hu-HU" sz="1200" b="1" kern="1200" dirty="0" smtClean="0"/>
            <a:t>(Hungary, </a:t>
          </a:r>
          <a:r>
            <a:rPr lang="hu-HU" sz="1200" b="1" kern="1200" dirty="0" err="1" smtClean="0"/>
            <a:t>Russia</a:t>
          </a:r>
          <a:r>
            <a:rPr lang="hu-HU" sz="1200" b="1" kern="1200" dirty="0" smtClean="0"/>
            <a:t>, </a:t>
          </a:r>
          <a:r>
            <a:rPr lang="hu-HU" sz="1200" b="1" kern="1200" dirty="0" err="1" smtClean="0"/>
            <a:t>Central-Asian</a:t>
          </a:r>
          <a:r>
            <a:rPr lang="hu-HU" sz="1200" b="1" kern="1200" dirty="0" smtClean="0"/>
            <a:t> </a:t>
          </a:r>
          <a:r>
            <a:rPr lang="hu-HU" sz="1200" b="1" kern="1200" dirty="0" err="1" smtClean="0"/>
            <a:t>Rep</a:t>
          </a:r>
          <a:r>
            <a:rPr lang="hu-HU" sz="1200" b="1" kern="1200" dirty="0" smtClean="0"/>
            <a:t>.)</a:t>
          </a:r>
        </a:p>
      </dsp:txBody>
      <dsp:txXfrm>
        <a:off x="2835701" y="3138738"/>
        <a:ext cx="2565771" cy="432424"/>
      </dsp:txXfrm>
    </dsp:sp>
    <dsp:sp modelId="{6AFE05B7-991B-44DA-9843-39E3CC396A11}">
      <dsp:nvSpPr>
        <dsp:cNvPr id="0" name=""/>
        <dsp:cNvSpPr/>
      </dsp:nvSpPr>
      <dsp:spPr>
        <a:xfrm>
          <a:off x="3172853" y="72009"/>
          <a:ext cx="1770733" cy="40445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Conservative</a:t>
          </a:r>
          <a:r>
            <a:rPr lang="hu-HU" sz="1200" b="1" kern="1200" dirty="0" smtClean="0"/>
            <a:t> </a:t>
          </a:r>
          <a:r>
            <a:rPr lang="hu-HU" sz="1200" b="1" kern="1200" dirty="0" err="1" smtClean="0"/>
            <a:t>autocracy</a:t>
          </a:r>
          <a:endParaRPr lang="hu-HU" sz="1200" b="1" kern="1200" dirty="0"/>
        </a:p>
      </dsp:txBody>
      <dsp:txXfrm>
        <a:off x="3172853" y="72009"/>
        <a:ext cx="1770733" cy="404452"/>
      </dsp:txXfrm>
    </dsp:sp>
    <dsp:sp modelId="{40A06F75-CF71-4FF0-9476-F881F10B4C59}">
      <dsp:nvSpPr>
        <dsp:cNvPr id="0" name=""/>
        <dsp:cNvSpPr/>
      </dsp:nvSpPr>
      <dsp:spPr>
        <a:xfrm>
          <a:off x="5149056" y="1800204"/>
          <a:ext cx="2195756" cy="42314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smtClean="0"/>
            <a:t>Market-exploiting dictatorship</a:t>
          </a:r>
        </a:p>
        <a:p>
          <a:pPr lvl="0" algn="ctr" defTabSz="533400">
            <a:lnSpc>
              <a:spcPct val="90000"/>
            </a:lnSpc>
            <a:spcBef>
              <a:spcPct val="0"/>
            </a:spcBef>
            <a:spcAft>
              <a:spcPct val="35000"/>
            </a:spcAft>
          </a:pPr>
          <a:r>
            <a:rPr lang="hu-HU" sz="1200" b="1" kern="1200" dirty="0" smtClean="0"/>
            <a:t>(</a:t>
          </a:r>
          <a:r>
            <a:rPr lang="hu-HU" sz="1200" b="1" kern="1200" dirty="0" err="1" smtClean="0"/>
            <a:t>China</a:t>
          </a:r>
          <a:r>
            <a:rPr lang="hu-HU" sz="1200" b="1" kern="1200" dirty="0" smtClean="0"/>
            <a:t>, Vietnam)</a:t>
          </a:r>
          <a:endParaRPr lang="hu-HU" sz="1200" b="1" kern="1200" dirty="0"/>
        </a:p>
      </dsp:txBody>
      <dsp:txXfrm>
        <a:off x="5149056" y="1800204"/>
        <a:ext cx="2195756" cy="423147"/>
      </dsp:txXfrm>
    </dsp:sp>
    <dsp:sp modelId="{0E6DB8B2-458A-4F73-AF77-E844E8685CD8}">
      <dsp:nvSpPr>
        <dsp:cNvPr id="0" name=""/>
        <dsp:cNvSpPr/>
      </dsp:nvSpPr>
      <dsp:spPr>
        <a:xfrm>
          <a:off x="1323527" y="1800200"/>
          <a:ext cx="1779956" cy="39710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Patronal</a:t>
          </a:r>
          <a:r>
            <a:rPr lang="hu-HU" sz="1200" b="1" kern="1200" dirty="0" smtClean="0"/>
            <a:t> </a:t>
          </a:r>
          <a:r>
            <a:rPr lang="hu-HU" sz="1200" b="1" kern="1200" dirty="0" err="1" smtClean="0"/>
            <a:t>democracy</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Bulgaria</a:t>
          </a:r>
          <a:r>
            <a:rPr lang="hu-HU" sz="1200" b="1" kern="1200" dirty="0" smtClean="0"/>
            <a:t>, </a:t>
          </a:r>
          <a:r>
            <a:rPr lang="hu-HU" sz="1200" b="1" kern="1200" dirty="0" err="1" smtClean="0"/>
            <a:t>Romania</a:t>
          </a:r>
          <a:r>
            <a:rPr lang="hu-HU" sz="1200" b="1" kern="1200" dirty="0" smtClean="0"/>
            <a:t>)</a:t>
          </a:r>
          <a:endParaRPr lang="hu-HU" sz="1200" b="1" kern="1200" dirty="0"/>
        </a:p>
      </dsp:txBody>
      <dsp:txXfrm>
        <a:off x="1323527" y="1800200"/>
        <a:ext cx="1779956" cy="397104"/>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3034382" y="1029357"/>
          <a:ext cx="3944005" cy="2824632"/>
        </a:xfrm>
        <a:prstGeom prst="triangle">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7147733" y="1017409"/>
          <a:ext cx="1912652" cy="32192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Communist</a:t>
          </a:r>
          <a:r>
            <a:rPr lang="hu-HU" sz="1100" b="1" kern="1200" dirty="0" smtClean="0"/>
            <a:t> </a:t>
          </a:r>
          <a:r>
            <a:rPr lang="hu-HU" sz="1100" b="1" kern="1200" dirty="0" err="1" smtClean="0"/>
            <a:t>dictatorship</a:t>
          </a:r>
          <a:endParaRPr lang="hu-HU" sz="1100" b="1" kern="1200" dirty="0"/>
        </a:p>
      </dsp:txBody>
      <dsp:txXfrm>
        <a:off x="7147733" y="1017409"/>
        <a:ext cx="1912652" cy="321920"/>
      </dsp:txXfrm>
    </dsp:sp>
    <dsp:sp modelId="{585EDA03-E1D1-49E2-ABCC-D095A33C60CB}">
      <dsp:nvSpPr>
        <dsp:cNvPr id="0" name=""/>
        <dsp:cNvSpPr/>
      </dsp:nvSpPr>
      <dsp:spPr>
        <a:xfrm>
          <a:off x="1056818" y="1010561"/>
          <a:ext cx="1850056" cy="3616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Liberal</a:t>
          </a:r>
          <a:r>
            <a:rPr lang="hu-HU" sz="1100" b="1" kern="1200" dirty="0" smtClean="0"/>
            <a:t> </a:t>
          </a:r>
          <a:r>
            <a:rPr lang="hu-HU" sz="1100" b="1" kern="1200" dirty="0" err="1" smtClean="0"/>
            <a:t>democracy</a:t>
          </a:r>
          <a:endParaRPr lang="hu-HU" sz="1100" b="1" kern="1200" dirty="0"/>
        </a:p>
      </dsp:txBody>
      <dsp:txXfrm>
        <a:off x="1056818" y="1010561"/>
        <a:ext cx="1850056" cy="361693"/>
      </dsp:txXfrm>
    </dsp:sp>
    <dsp:sp modelId="{AA40EDB2-9616-491E-8997-90DC3C7C7F8E}">
      <dsp:nvSpPr>
        <dsp:cNvPr id="0" name=""/>
        <dsp:cNvSpPr/>
      </dsp:nvSpPr>
      <dsp:spPr>
        <a:xfrm>
          <a:off x="4048052" y="3853830"/>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autocracy</a:t>
          </a:r>
          <a:endParaRPr lang="hu-HU" sz="1100" b="1" kern="1200" dirty="0"/>
        </a:p>
      </dsp:txBody>
      <dsp:txXfrm>
        <a:off x="4048052" y="3853830"/>
        <a:ext cx="1912235" cy="378094"/>
      </dsp:txXfrm>
    </dsp:sp>
    <dsp:sp modelId="{6AFE05B7-991B-44DA-9843-39E3CC396A11}">
      <dsp:nvSpPr>
        <dsp:cNvPr id="0" name=""/>
        <dsp:cNvSpPr/>
      </dsp:nvSpPr>
      <dsp:spPr>
        <a:xfrm>
          <a:off x="3982861" y="553713"/>
          <a:ext cx="1912235" cy="37809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Conservative</a:t>
          </a:r>
          <a:r>
            <a:rPr lang="hu-HU" sz="1100" b="1" kern="1200" dirty="0" smtClean="0"/>
            <a:t> </a:t>
          </a:r>
          <a:r>
            <a:rPr lang="hu-HU" sz="1100" b="1" kern="1200" dirty="0" err="1" smtClean="0"/>
            <a:t>autocracy</a:t>
          </a:r>
          <a:endParaRPr lang="hu-HU" sz="1100" b="1" kern="1200" dirty="0"/>
        </a:p>
      </dsp:txBody>
      <dsp:txXfrm>
        <a:off x="3982861" y="553713"/>
        <a:ext cx="1912235" cy="378094"/>
      </dsp:txXfrm>
    </dsp:sp>
    <dsp:sp modelId="{40A06F75-CF71-4FF0-9476-F881F10B4C59}">
      <dsp:nvSpPr>
        <dsp:cNvPr id="0" name=""/>
        <dsp:cNvSpPr/>
      </dsp:nvSpPr>
      <dsp:spPr>
        <a:xfrm>
          <a:off x="6152414" y="2376001"/>
          <a:ext cx="1983420" cy="3523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Market-exploiting dictatorship</a:t>
          </a:r>
          <a:endParaRPr lang="hu-HU" sz="1100" b="1" kern="1200" dirty="0"/>
        </a:p>
      </dsp:txBody>
      <dsp:txXfrm>
        <a:off x="6152414" y="2376001"/>
        <a:ext cx="1983420" cy="352324"/>
      </dsp:txXfrm>
    </dsp:sp>
    <dsp:sp modelId="{0E6DB8B2-458A-4F73-AF77-E844E8685CD8}">
      <dsp:nvSpPr>
        <dsp:cNvPr id="0" name=""/>
        <dsp:cNvSpPr/>
      </dsp:nvSpPr>
      <dsp:spPr>
        <a:xfrm>
          <a:off x="1965593" y="2448007"/>
          <a:ext cx="1922195" cy="35183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Patronal</a:t>
          </a:r>
          <a:r>
            <a:rPr lang="hu-HU" sz="1100" b="1" kern="1200" dirty="0" smtClean="0"/>
            <a:t> </a:t>
          </a:r>
          <a:r>
            <a:rPr lang="hu-HU" sz="1100" b="1" kern="1200" dirty="0" err="1" smtClean="0"/>
            <a:t>democracy</a:t>
          </a:r>
          <a:endParaRPr lang="hu-HU" sz="1100" b="1" kern="1200" dirty="0"/>
        </a:p>
      </dsp:txBody>
      <dsp:txXfrm>
        <a:off x="1965593" y="2448007"/>
        <a:ext cx="1922195" cy="35183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2294560" y="514829"/>
          <a:ext cx="3652156" cy="2615614"/>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6048659" y="432049"/>
          <a:ext cx="1771120" cy="44514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Communist</a:t>
          </a:r>
          <a:r>
            <a:rPr lang="hu-HU" sz="1200" b="1" kern="1200" dirty="0" smtClean="0"/>
            <a:t> </a:t>
          </a:r>
          <a:r>
            <a:rPr lang="hu-HU" sz="1200" b="1" kern="1200" dirty="0" err="1" smtClean="0"/>
            <a:t>dictatorship</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North</a:t>
          </a:r>
          <a:r>
            <a:rPr lang="hu-HU" sz="1200" b="1" kern="1200" dirty="0" smtClean="0"/>
            <a:t> Korea)</a:t>
          </a:r>
          <a:endParaRPr lang="hu-HU" sz="1200" b="1" kern="1200" dirty="0"/>
        </a:p>
      </dsp:txBody>
      <dsp:txXfrm>
        <a:off x="6048659" y="432049"/>
        <a:ext cx="1771120" cy="445144"/>
      </dsp:txXfrm>
    </dsp:sp>
    <dsp:sp modelId="{585EDA03-E1D1-49E2-ABCC-D095A33C60CB}">
      <dsp:nvSpPr>
        <dsp:cNvPr id="0" name=""/>
        <dsp:cNvSpPr/>
      </dsp:nvSpPr>
      <dsp:spPr>
        <a:xfrm>
          <a:off x="216025" y="448796"/>
          <a:ext cx="1955257" cy="404960"/>
        </a:xfrm>
        <a:prstGeom prst="roundRect">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Liberal</a:t>
          </a:r>
          <a:r>
            <a:rPr lang="hu-HU" sz="1200" b="1" kern="1200" dirty="0" smtClean="0"/>
            <a:t> </a:t>
          </a:r>
          <a:r>
            <a:rPr lang="hu-HU" sz="1200" b="1" kern="1200" dirty="0" err="1" smtClean="0"/>
            <a:t>democracy</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Estonia</a:t>
          </a:r>
          <a:r>
            <a:rPr lang="hu-HU" sz="1200" b="1" kern="1200" dirty="0" smtClean="0"/>
            <a:t>, </a:t>
          </a:r>
          <a:r>
            <a:rPr lang="hu-HU" sz="1200" b="1" kern="1200" dirty="0" err="1" smtClean="0"/>
            <a:t>Czech</a:t>
          </a:r>
          <a:r>
            <a:rPr lang="hu-HU" sz="1200" b="1" kern="1200" dirty="0" smtClean="0"/>
            <a:t> </a:t>
          </a:r>
          <a:r>
            <a:rPr lang="hu-HU" sz="1200" b="1" kern="1200" dirty="0" err="1" smtClean="0"/>
            <a:t>Republic</a:t>
          </a:r>
          <a:r>
            <a:rPr lang="hu-HU" sz="1200" b="1" kern="1200" dirty="0" smtClean="0"/>
            <a:t>)</a:t>
          </a:r>
          <a:endParaRPr lang="hu-HU" sz="1200" b="1" kern="1200" dirty="0"/>
        </a:p>
      </dsp:txBody>
      <dsp:txXfrm>
        <a:off x="216025" y="448796"/>
        <a:ext cx="1955257" cy="404960"/>
      </dsp:txXfrm>
    </dsp:sp>
    <dsp:sp modelId="{AA40EDB2-9616-491E-8997-90DC3C7C7F8E}">
      <dsp:nvSpPr>
        <dsp:cNvPr id="0" name=""/>
        <dsp:cNvSpPr/>
      </dsp:nvSpPr>
      <dsp:spPr>
        <a:xfrm>
          <a:off x="2835701" y="3138738"/>
          <a:ext cx="2565771" cy="43242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Patronal</a:t>
          </a:r>
          <a:r>
            <a:rPr lang="hu-HU" sz="1200" b="1" kern="1200" dirty="0" smtClean="0"/>
            <a:t> </a:t>
          </a:r>
          <a:r>
            <a:rPr lang="hu-HU" sz="1200" b="1" kern="1200" dirty="0" err="1" smtClean="0"/>
            <a:t>autocracy</a:t>
          </a:r>
          <a:endParaRPr lang="hu-HU" sz="1200" b="1" kern="1200" dirty="0" smtClean="0"/>
        </a:p>
        <a:p>
          <a:pPr lvl="0" algn="ctr" defTabSz="533400">
            <a:lnSpc>
              <a:spcPct val="90000"/>
            </a:lnSpc>
            <a:spcBef>
              <a:spcPct val="0"/>
            </a:spcBef>
            <a:spcAft>
              <a:spcPct val="35000"/>
            </a:spcAft>
          </a:pPr>
          <a:r>
            <a:rPr lang="hu-HU" sz="1200" b="1" kern="1200" dirty="0" smtClean="0"/>
            <a:t>(Hungary, </a:t>
          </a:r>
          <a:r>
            <a:rPr lang="hu-HU" sz="1200" b="1" kern="1200" dirty="0" err="1" smtClean="0"/>
            <a:t>Russia</a:t>
          </a:r>
          <a:r>
            <a:rPr lang="hu-HU" sz="1200" b="1" kern="1200" dirty="0" smtClean="0"/>
            <a:t>, </a:t>
          </a:r>
          <a:r>
            <a:rPr lang="hu-HU" sz="1200" b="1" kern="1200" dirty="0" err="1" smtClean="0"/>
            <a:t>Central-Asian</a:t>
          </a:r>
          <a:r>
            <a:rPr lang="hu-HU" sz="1200" b="1" kern="1200" dirty="0" smtClean="0"/>
            <a:t> </a:t>
          </a:r>
          <a:r>
            <a:rPr lang="hu-HU" sz="1200" b="1" kern="1200" dirty="0" err="1" smtClean="0"/>
            <a:t>Rep</a:t>
          </a:r>
          <a:r>
            <a:rPr lang="hu-HU" sz="1200" b="1" kern="1200" dirty="0" smtClean="0"/>
            <a:t>.)</a:t>
          </a:r>
        </a:p>
      </dsp:txBody>
      <dsp:txXfrm>
        <a:off x="2835701" y="3138738"/>
        <a:ext cx="2565771" cy="432424"/>
      </dsp:txXfrm>
    </dsp:sp>
    <dsp:sp modelId="{6AFE05B7-991B-44DA-9843-39E3CC396A11}">
      <dsp:nvSpPr>
        <dsp:cNvPr id="0" name=""/>
        <dsp:cNvSpPr/>
      </dsp:nvSpPr>
      <dsp:spPr>
        <a:xfrm>
          <a:off x="3172853" y="72009"/>
          <a:ext cx="1770733" cy="40445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Conservative</a:t>
          </a:r>
          <a:r>
            <a:rPr lang="hu-HU" sz="1200" b="1" kern="1200" dirty="0" smtClean="0"/>
            <a:t> </a:t>
          </a:r>
          <a:r>
            <a:rPr lang="hu-HU" sz="1200" b="1" kern="1200" dirty="0" err="1" smtClean="0"/>
            <a:t>autocracy</a:t>
          </a:r>
          <a:endParaRPr lang="hu-HU" sz="1200" b="1" kern="1200" dirty="0"/>
        </a:p>
      </dsp:txBody>
      <dsp:txXfrm>
        <a:off x="3172853" y="72009"/>
        <a:ext cx="1770733" cy="404452"/>
      </dsp:txXfrm>
    </dsp:sp>
    <dsp:sp modelId="{40A06F75-CF71-4FF0-9476-F881F10B4C59}">
      <dsp:nvSpPr>
        <dsp:cNvPr id="0" name=""/>
        <dsp:cNvSpPr/>
      </dsp:nvSpPr>
      <dsp:spPr>
        <a:xfrm>
          <a:off x="5077023" y="1800204"/>
          <a:ext cx="2195784" cy="42314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smtClean="0"/>
            <a:t>Market-exploiting dictatorship</a:t>
          </a:r>
        </a:p>
        <a:p>
          <a:pPr lvl="0" algn="ctr" defTabSz="533400">
            <a:lnSpc>
              <a:spcPct val="90000"/>
            </a:lnSpc>
            <a:spcBef>
              <a:spcPct val="0"/>
            </a:spcBef>
            <a:spcAft>
              <a:spcPct val="35000"/>
            </a:spcAft>
          </a:pPr>
          <a:r>
            <a:rPr lang="hu-HU" sz="1200" b="1" kern="1200" dirty="0" smtClean="0"/>
            <a:t>(</a:t>
          </a:r>
          <a:r>
            <a:rPr lang="hu-HU" sz="1200" b="1" kern="1200" dirty="0" err="1" smtClean="0"/>
            <a:t>China</a:t>
          </a:r>
          <a:r>
            <a:rPr lang="hu-HU" sz="1200" b="1" kern="1200" dirty="0" smtClean="0"/>
            <a:t>, Vietnam)</a:t>
          </a:r>
          <a:endParaRPr lang="hu-HU" sz="1200" b="1" kern="1200" dirty="0"/>
        </a:p>
      </dsp:txBody>
      <dsp:txXfrm>
        <a:off x="5077023" y="1800204"/>
        <a:ext cx="2195784" cy="423147"/>
      </dsp:txXfrm>
    </dsp:sp>
    <dsp:sp modelId="{0E6DB8B2-458A-4F73-AF77-E844E8685CD8}">
      <dsp:nvSpPr>
        <dsp:cNvPr id="0" name=""/>
        <dsp:cNvSpPr/>
      </dsp:nvSpPr>
      <dsp:spPr>
        <a:xfrm>
          <a:off x="1323527" y="1800200"/>
          <a:ext cx="1779956" cy="39710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b="1" kern="1200" dirty="0" err="1" smtClean="0"/>
            <a:t>Patronal</a:t>
          </a:r>
          <a:r>
            <a:rPr lang="hu-HU" sz="1200" b="1" kern="1200" dirty="0" smtClean="0"/>
            <a:t> </a:t>
          </a:r>
          <a:r>
            <a:rPr lang="hu-HU" sz="1200" b="1" kern="1200" dirty="0" err="1" smtClean="0"/>
            <a:t>democracy</a:t>
          </a:r>
          <a:endParaRPr lang="hu-HU" sz="1200" b="1" kern="1200" dirty="0" smtClean="0"/>
        </a:p>
        <a:p>
          <a:pPr lvl="0" algn="ctr" defTabSz="533400">
            <a:lnSpc>
              <a:spcPct val="90000"/>
            </a:lnSpc>
            <a:spcBef>
              <a:spcPct val="0"/>
            </a:spcBef>
            <a:spcAft>
              <a:spcPct val="35000"/>
            </a:spcAft>
          </a:pPr>
          <a:r>
            <a:rPr lang="hu-HU" sz="1200" b="1" kern="1200" dirty="0" smtClean="0"/>
            <a:t>(</a:t>
          </a:r>
          <a:r>
            <a:rPr lang="hu-HU" sz="1200" b="1" kern="1200" dirty="0" err="1" smtClean="0"/>
            <a:t>Bulgaria</a:t>
          </a:r>
          <a:r>
            <a:rPr lang="hu-HU" sz="1200" b="1" kern="1200" dirty="0" smtClean="0"/>
            <a:t>, </a:t>
          </a:r>
          <a:r>
            <a:rPr lang="hu-HU" sz="1200" b="1" kern="1200" dirty="0" err="1" smtClean="0"/>
            <a:t>Romania</a:t>
          </a:r>
          <a:r>
            <a:rPr lang="hu-HU" sz="1200" b="1" kern="1200" dirty="0" smtClean="0"/>
            <a:t>)</a:t>
          </a:r>
          <a:endParaRPr lang="hu-HU" sz="1200" b="1" kern="1200" dirty="0"/>
        </a:p>
      </dsp:txBody>
      <dsp:txXfrm>
        <a:off x="1323527" y="1800200"/>
        <a:ext cx="1779956" cy="39710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83000"/>
              </a:schemeClr>
            </a:gs>
            <a:gs pos="46000">
              <a:schemeClr val="accent1">
                <a:tint val="44500"/>
                <a:satMod val="160000"/>
                <a:lumMod val="74000"/>
              </a:schemeClr>
            </a:gs>
            <a:gs pos="80000">
              <a:schemeClr val="accent1">
                <a:tint val="23500"/>
                <a:satMod val="160000"/>
                <a:alpha val="98000"/>
                <a:lumMod val="27000"/>
                <a:lumOff val="73000"/>
              </a:schemeClr>
            </a:gs>
          </a:gsLst>
          <a:lin ang="1320000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5785"/>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5785"/>
        <a:ext cx="1040901" cy="317527"/>
      </dsp:txXfrm>
    </dsp:sp>
    <dsp:sp modelId="{0E6DB8B2-458A-4F73-AF77-E844E8685CD8}">
      <dsp:nvSpPr>
        <dsp:cNvPr id="0" name=""/>
        <dsp:cNvSpPr/>
      </dsp:nvSpPr>
      <dsp:spPr>
        <a:xfrm>
          <a:off x="1476087" y="2398736"/>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76087" y="2398736"/>
        <a:ext cx="739462" cy="31708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flip="none" rotWithShape="1">
          <a:gsLst>
            <a:gs pos="0">
              <a:schemeClr val="accent1">
                <a:tint val="66000"/>
                <a:satMod val="160000"/>
                <a:lumMod val="56000"/>
              </a:schemeClr>
            </a:gs>
            <a:gs pos="59000">
              <a:srgbClr val="D2DDF1">
                <a:lumMod val="70000"/>
                <a:lumOff val="30000"/>
              </a:srgbClr>
            </a:gs>
            <a:gs pos="28000">
              <a:schemeClr val="accent1">
                <a:tint val="44500"/>
                <a:satMod val="160000"/>
                <a:lumMod val="65000"/>
              </a:schemeClr>
            </a:gs>
            <a:gs pos="100000">
              <a:schemeClr val="accent1">
                <a:tint val="23500"/>
                <a:satMod val="160000"/>
                <a:alpha val="98000"/>
                <a:lumMod val="0"/>
                <a:lumOff val="100000"/>
              </a:schemeClr>
            </a:gs>
            <a:gs pos="82000">
              <a:schemeClr val="accent1">
                <a:tint val="23500"/>
                <a:satMod val="160000"/>
                <a:alpha val="98000"/>
                <a:lumMod val="62000"/>
                <a:lumOff val="38000"/>
              </a:schemeClr>
            </a:gs>
          </a:gsLst>
          <a:lin ang="0" scaled="0"/>
          <a:tileRect/>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035" y="2355657"/>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035" y="2355657"/>
        <a:ext cx="1040901" cy="317527"/>
      </dsp:txXfrm>
    </dsp:sp>
    <dsp:sp modelId="{0E6DB8B2-458A-4F73-AF77-E844E8685CD8}">
      <dsp:nvSpPr>
        <dsp:cNvPr id="0" name=""/>
        <dsp:cNvSpPr/>
      </dsp:nvSpPr>
      <dsp:spPr>
        <a:xfrm>
          <a:off x="1420201" y="2398681"/>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20201" y="2398681"/>
        <a:ext cx="739462" cy="31708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4198" y="1489669"/>
          <a:ext cx="2659786" cy="1876297"/>
        </a:xfrm>
        <a:prstGeom prst="triangle">
          <a:avLst/>
        </a:prstGeom>
        <a:gradFill rotWithShape="0">
          <a:gsLst>
            <a:gs pos="0">
              <a:schemeClr val="accent1">
                <a:tint val="66000"/>
                <a:satMod val="160000"/>
                <a:lumMod val="83000"/>
              </a:schemeClr>
            </a:gs>
            <a:gs pos="46000">
              <a:schemeClr val="accent1">
                <a:tint val="44500"/>
                <a:satMod val="160000"/>
                <a:lumMod val="74000"/>
              </a:schemeClr>
            </a:gs>
            <a:gs pos="80000">
              <a:schemeClr val="accent1">
                <a:tint val="23500"/>
                <a:satMod val="160000"/>
                <a:alpha val="98000"/>
                <a:lumMod val="27000"/>
                <a:lumOff val="73000"/>
              </a:schemeClr>
            </a:gs>
          </a:gsLst>
          <a:lin ang="1320000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5785"/>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5785"/>
        <a:ext cx="1040901" cy="317527"/>
      </dsp:txXfrm>
    </dsp:sp>
    <dsp:sp modelId="{0E6DB8B2-458A-4F73-AF77-E844E8685CD8}">
      <dsp:nvSpPr>
        <dsp:cNvPr id="0" name=""/>
        <dsp:cNvSpPr/>
      </dsp:nvSpPr>
      <dsp:spPr>
        <a:xfrm>
          <a:off x="1476087" y="2398736"/>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76087" y="2398736"/>
        <a:ext cx="739462" cy="31708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56000"/>
              </a:schemeClr>
            </a:gs>
            <a:gs pos="59000">
              <a:srgbClr val="D2DDF1">
                <a:lumMod val="70000"/>
                <a:lumOff val="30000"/>
              </a:srgbClr>
            </a:gs>
            <a:gs pos="33000">
              <a:schemeClr val="accent1">
                <a:tint val="44500"/>
                <a:satMod val="160000"/>
                <a:lumMod val="65000"/>
              </a:schemeClr>
            </a:gs>
            <a:gs pos="100000">
              <a:schemeClr val="accent1">
                <a:tint val="23500"/>
                <a:satMod val="160000"/>
                <a:lumMod val="0"/>
                <a:lumOff val="100000"/>
              </a:schemeClr>
            </a:gs>
          </a:gsLst>
          <a:lin ang="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035" y="2355657"/>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035" y="2355657"/>
        <a:ext cx="1040901" cy="317527"/>
      </dsp:txXfrm>
    </dsp:sp>
    <dsp:sp modelId="{0E6DB8B2-458A-4F73-AF77-E844E8685CD8}">
      <dsp:nvSpPr>
        <dsp:cNvPr id="0" name=""/>
        <dsp:cNvSpPr/>
      </dsp:nvSpPr>
      <dsp:spPr>
        <a:xfrm>
          <a:off x="1420201" y="2398681"/>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20201" y="2398681"/>
        <a:ext cx="739462" cy="317087"/>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3000"/>
              </a:schemeClr>
            </a:gs>
            <a:gs pos="60000">
              <a:schemeClr val="accent1">
                <a:lumMod val="93000"/>
                <a:lumOff val="7000"/>
              </a:schemeClr>
            </a:gs>
            <a:gs pos="38000">
              <a:schemeClr val="accent1">
                <a:tint val="44500"/>
                <a:satMod val="160000"/>
                <a:lumMod val="87000"/>
                <a:lumOff val="13000"/>
              </a:schemeClr>
            </a:gs>
            <a:gs pos="100000">
              <a:schemeClr val="accent1">
                <a:tint val="23500"/>
                <a:satMod val="160000"/>
                <a:alpha val="98000"/>
                <a:lumMod val="0"/>
                <a:lumOff val="100000"/>
              </a:schemeClr>
            </a:gs>
            <a:gs pos="65000">
              <a:schemeClr val="accent1">
                <a:tint val="23500"/>
                <a:satMod val="160000"/>
                <a:alpha val="98000"/>
                <a:lumMod val="75000"/>
              </a:schemeClr>
            </a:gs>
          </a:gsLst>
          <a:lin ang="1080000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4393"/>
        <a:ext cx="1040901" cy="317527"/>
      </dsp:txXfrm>
    </dsp:sp>
    <dsp:sp modelId="{0E6DB8B2-458A-4F73-AF77-E844E8685CD8}">
      <dsp:nvSpPr>
        <dsp:cNvPr id="0" name=""/>
        <dsp:cNvSpPr/>
      </dsp:nvSpPr>
      <dsp:spPr>
        <a:xfrm>
          <a:off x="1421991"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21991" y="2397600"/>
        <a:ext cx="739462" cy="317087"/>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B7AE0-F53F-477F-8596-08683A702DA4}">
      <dsp:nvSpPr>
        <dsp:cNvPr id="0" name=""/>
        <dsp:cNvSpPr/>
      </dsp:nvSpPr>
      <dsp:spPr>
        <a:xfrm rot="10800000">
          <a:off x="1581216" y="1503524"/>
          <a:ext cx="2659786" cy="1876297"/>
        </a:xfrm>
        <a:prstGeom prst="triangle">
          <a:avLst/>
        </a:prstGeom>
        <a:gradFill rotWithShape="0">
          <a:gsLst>
            <a:gs pos="0">
              <a:schemeClr val="accent1">
                <a:tint val="66000"/>
                <a:satMod val="160000"/>
                <a:lumMod val="65000"/>
              </a:schemeClr>
            </a:gs>
            <a:gs pos="53000">
              <a:srgbClr val="D2DDF1">
                <a:lumMod val="55000"/>
                <a:lumOff val="45000"/>
              </a:srgbClr>
            </a:gs>
            <a:gs pos="18000">
              <a:schemeClr val="accent1">
                <a:tint val="44500"/>
                <a:satMod val="160000"/>
                <a:lumMod val="65000"/>
              </a:schemeClr>
            </a:gs>
            <a:gs pos="100000">
              <a:schemeClr val="accent1">
                <a:tint val="23500"/>
                <a:satMod val="160000"/>
                <a:alpha val="98000"/>
                <a:lumMod val="0"/>
                <a:lumOff val="100000"/>
              </a:schemeClr>
            </a:gs>
            <a:gs pos="65000">
              <a:schemeClr val="accent1">
                <a:tint val="23500"/>
                <a:satMod val="160000"/>
                <a:alpha val="86000"/>
                <a:lumMod val="51000"/>
                <a:lumOff val="49000"/>
              </a:schemeClr>
            </a:gs>
          </a:gsLst>
          <a:lin ang="0" scaled="0"/>
        </a:gra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15E22B3-3295-4532-9D6A-325D45E50C1C}">
      <dsp:nvSpPr>
        <dsp:cNvPr id="0" name=""/>
        <dsp:cNvSpPr/>
      </dsp:nvSpPr>
      <dsp:spPr>
        <a:xfrm>
          <a:off x="4248474" y="1218596"/>
          <a:ext cx="760516" cy="50958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Com</a:t>
          </a:r>
          <a:r>
            <a:rPr lang="hu-HU" sz="1100" b="1" kern="1200" dirty="0" smtClean="0"/>
            <a:t>. </a:t>
          </a:r>
          <a:r>
            <a:rPr lang="hu-HU" sz="1100" b="1" kern="1200" dirty="0" err="1" smtClean="0"/>
            <a:t>dict</a:t>
          </a:r>
          <a:r>
            <a:rPr lang="hu-HU" sz="1100" b="1" kern="1200" dirty="0" smtClean="0"/>
            <a:t>.</a:t>
          </a:r>
          <a:endParaRPr lang="hu-HU" sz="1100" b="1" kern="1200" dirty="0"/>
        </a:p>
      </dsp:txBody>
      <dsp:txXfrm>
        <a:off x="4248474" y="1218596"/>
        <a:ext cx="760516" cy="509589"/>
      </dsp:txXfrm>
    </dsp:sp>
    <dsp:sp modelId="{EE256076-5DA6-4F24-8BFE-930664D18ACC}">
      <dsp:nvSpPr>
        <dsp:cNvPr id="0" name=""/>
        <dsp:cNvSpPr/>
      </dsp:nvSpPr>
      <dsp:spPr>
        <a:xfrm>
          <a:off x="823675" y="1258349"/>
          <a:ext cx="760516" cy="4698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Lib</a:t>
          </a:r>
          <a:r>
            <a:rPr lang="hu-HU" sz="1100" b="1" kern="1200" dirty="0" smtClean="0"/>
            <a:t>. dem.</a:t>
          </a:r>
          <a:endParaRPr lang="hu-HU" sz="1100" b="1" kern="1200" dirty="0"/>
        </a:p>
      </dsp:txBody>
      <dsp:txXfrm>
        <a:off x="823675" y="1258349"/>
        <a:ext cx="760516" cy="469843"/>
      </dsp:txXfrm>
    </dsp:sp>
    <dsp:sp modelId="{AA40EDB2-9616-491E-8997-90DC3C7C7F8E}">
      <dsp:nvSpPr>
        <dsp:cNvPr id="0" name=""/>
        <dsp:cNvSpPr/>
      </dsp:nvSpPr>
      <dsp:spPr>
        <a:xfrm>
          <a:off x="2386742" y="3445004"/>
          <a:ext cx="997629"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a:t>
          </a:r>
          <a:r>
            <a:rPr lang="hu-HU" sz="1100" b="1" kern="1200" dirty="0" err="1" smtClean="0"/>
            <a:t>autoc</a:t>
          </a:r>
          <a:r>
            <a:rPr lang="hu-HU" sz="1100" b="1" kern="1200" dirty="0" smtClean="0"/>
            <a:t>.</a:t>
          </a:r>
          <a:endParaRPr lang="hu-HU" sz="1100" b="1" kern="1200" dirty="0"/>
        </a:p>
      </dsp:txBody>
      <dsp:txXfrm>
        <a:off x="2386742" y="3445004"/>
        <a:ext cx="997629" cy="340751"/>
      </dsp:txXfrm>
    </dsp:sp>
    <dsp:sp modelId="{6AFE05B7-991B-44DA-9843-39E3CC396A11}">
      <dsp:nvSpPr>
        <dsp:cNvPr id="0" name=""/>
        <dsp:cNvSpPr/>
      </dsp:nvSpPr>
      <dsp:spPr>
        <a:xfrm>
          <a:off x="2520269" y="1131595"/>
          <a:ext cx="837635" cy="34075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err="1" smtClean="0"/>
            <a:t>Cons</a:t>
          </a:r>
          <a:r>
            <a:rPr lang="hu-HU" sz="1100" b="1" kern="1200" dirty="0" smtClean="0"/>
            <a:t>. </a:t>
          </a:r>
          <a:r>
            <a:rPr lang="hu-HU" sz="1100" b="1" kern="1200" dirty="0" err="1" smtClean="0"/>
            <a:t>autoc</a:t>
          </a:r>
          <a:r>
            <a:rPr lang="hu-HU" sz="1100" b="1" kern="1200" dirty="0" smtClean="0"/>
            <a:t>.</a:t>
          </a:r>
          <a:endParaRPr lang="hu-HU" sz="1100" b="1" kern="1200" dirty="0"/>
        </a:p>
      </dsp:txBody>
      <dsp:txXfrm>
        <a:off x="2520269" y="1131595"/>
        <a:ext cx="837635" cy="340751"/>
      </dsp:txXfrm>
    </dsp:sp>
    <dsp:sp modelId="{40A06F75-CF71-4FF0-9476-F881F10B4C59}">
      <dsp:nvSpPr>
        <dsp:cNvPr id="0" name=""/>
        <dsp:cNvSpPr/>
      </dsp:nvSpPr>
      <dsp:spPr>
        <a:xfrm>
          <a:off x="3639602" y="2354393"/>
          <a:ext cx="1040901" cy="31752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Mark. ex. dict.</a:t>
          </a:r>
          <a:endParaRPr lang="hu-HU" sz="1100" b="1" kern="1200" dirty="0"/>
        </a:p>
      </dsp:txBody>
      <dsp:txXfrm>
        <a:off x="3639602" y="2354393"/>
        <a:ext cx="1040901" cy="317527"/>
      </dsp:txXfrm>
    </dsp:sp>
    <dsp:sp modelId="{0E6DB8B2-458A-4F73-AF77-E844E8685CD8}">
      <dsp:nvSpPr>
        <dsp:cNvPr id="0" name=""/>
        <dsp:cNvSpPr/>
      </dsp:nvSpPr>
      <dsp:spPr>
        <a:xfrm>
          <a:off x="1475998" y="2397600"/>
          <a:ext cx="739462" cy="31708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u-HU" sz="1100" b="1" kern="1200" dirty="0" smtClean="0"/>
            <a:t>Pat. dem.</a:t>
          </a:r>
          <a:endParaRPr lang="hu-HU" sz="1100" b="1" kern="1200" dirty="0"/>
        </a:p>
      </dsp:txBody>
      <dsp:txXfrm>
        <a:off x="1475998" y="2397600"/>
        <a:ext cx="739462" cy="31708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DF1B6C-BCD4-42B0-88F5-C5E258B8D2BC}" type="datetimeFigureOut">
              <a:rPr lang="hu-HU" smtClean="0"/>
              <a:pPr/>
              <a:t>2018. 10. 11.</a:t>
            </a:fld>
            <a:endParaRPr lang="hu-HU"/>
          </a:p>
        </p:txBody>
      </p:sp>
      <p:sp>
        <p:nvSpPr>
          <p:cNvPr id="4" name="Diakép hely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4A179-5995-42C8-A8DD-75973595F132}" type="slidenum">
              <a:rPr lang="hu-HU" smtClean="0"/>
              <a:pPr/>
              <a:t>‹#›</a:t>
            </a:fld>
            <a:endParaRPr lang="hu-HU"/>
          </a:p>
        </p:txBody>
      </p:sp>
    </p:spTree>
    <p:extLst>
      <p:ext uri="{BB962C8B-B14F-4D97-AF65-F5344CB8AC3E}">
        <p14:creationId xmlns:p14="http://schemas.microsoft.com/office/powerpoint/2010/main" xmlns="" val="324707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3" Type="http://schemas.openxmlformats.org/officeDocument/2006/relationships/hyperlink" Target="http://journals.sagepub.com/doi/10.1177/0967010618785102" TargetMode="External"/><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 Conceptual Toolkit of </a:t>
            </a:r>
            <a:r>
              <a:rPr lang="en-US" smtClean="0"/>
              <a:t>Post-Communist Regimes?</a:t>
            </a:r>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a:t>
            </a:fld>
            <a:endParaRPr lang="hu-HU"/>
          </a:p>
        </p:txBody>
      </p:sp>
    </p:spTree>
    <p:extLst>
      <p:ext uri="{BB962C8B-B14F-4D97-AF65-F5344CB8AC3E}">
        <p14:creationId xmlns:p14="http://schemas.microsoft.com/office/powerpoint/2010/main" xmlns="" val="345220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smtClean="0"/>
              <a:t>Varieties</a:t>
            </a:r>
            <a:r>
              <a:rPr lang="hu-HU" dirty="0" smtClean="0"/>
              <a:t> of </a:t>
            </a:r>
            <a:r>
              <a:rPr lang="hu-HU" dirty="0" err="1" smtClean="0"/>
              <a:t>state</a:t>
            </a:r>
            <a:r>
              <a:rPr lang="hu-HU" dirty="0" smtClean="0"/>
              <a:t> (</a:t>
            </a:r>
            <a:r>
              <a:rPr lang="hu-HU" dirty="0" err="1" smtClean="0"/>
              <a:t>welfare</a:t>
            </a:r>
            <a:r>
              <a:rPr lang="hu-HU" baseline="0" dirty="0" smtClean="0"/>
              <a:t> </a:t>
            </a:r>
            <a:r>
              <a:rPr lang="hu-HU" baseline="0" dirty="0" err="1" smtClean="0"/>
              <a:t>state</a:t>
            </a:r>
            <a:r>
              <a:rPr lang="hu-HU" baseline="0" dirty="0" smtClean="0"/>
              <a:t> – </a:t>
            </a:r>
            <a:r>
              <a:rPr lang="hu-HU" baseline="0" dirty="0" err="1" smtClean="0"/>
              <a:t>esping-andersen</a:t>
            </a:r>
            <a:r>
              <a:rPr lang="hu-HU" baseline="0" dirty="0" smtClean="0"/>
              <a:t> </a:t>
            </a:r>
            <a:r>
              <a:rPr lang="hu-HU" baseline="0" smtClean="0"/>
              <a:t>–, etc.)</a:t>
            </a:r>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18</a:t>
            </a:fld>
            <a:endParaRPr lang="hu-HU"/>
          </a:p>
        </p:txBody>
      </p:sp>
    </p:spTree>
    <p:extLst>
      <p:ext uri="{BB962C8B-B14F-4D97-AF65-F5344CB8AC3E}">
        <p14:creationId xmlns:p14="http://schemas.microsoft.com/office/powerpoint/2010/main" xmlns="" val="4112118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r>
              <a:rPr lang="hu-HU" dirty="0" err="1" smtClean="0"/>
              <a:t>Weber</a:t>
            </a:r>
            <a:r>
              <a:rPr lang="hu-HU" dirty="0" smtClean="0"/>
              <a:t> </a:t>
            </a:r>
            <a:r>
              <a:rPr lang="hu-HU" dirty="0" err="1" smtClean="0"/>
              <a:t>def</a:t>
            </a:r>
            <a:r>
              <a:rPr lang="hu-HU" baseline="0" dirty="0" smtClean="0"/>
              <a:t> + </a:t>
            </a:r>
            <a:r>
              <a:rPr lang="hu-HU" baseline="0" dirty="0" err="1" smtClean="0"/>
              <a:t>Guliyev</a:t>
            </a:r>
            <a:r>
              <a:rPr lang="hu-HU" baseline="0" dirty="0" smtClean="0"/>
              <a:t> 88fn (</a:t>
            </a:r>
            <a:r>
              <a:rPr lang="hu-HU" baseline="0" dirty="0" err="1" smtClean="0"/>
              <a:t>Fishmann</a:t>
            </a:r>
            <a:r>
              <a:rPr lang="hu-HU" baseline="0" dirty="0" smtClean="0"/>
              <a:t>)</a:t>
            </a:r>
            <a:endParaRPr lang="en-US" baseline="0" dirty="0" smtClean="0"/>
          </a:p>
          <a:p>
            <a:r>
              <a:rPr lang="en-US" baseline="0" dirty="0" err="1" smtClean="0"/>
              <a:t>Clientalism</a:t>
            </a:r>
            <a:r>
              <a:rPr lang="en-US" baseline="0" dirty="0" smtClean="0"/>
              <a:t> – patronalism – adopted political family</a:t>
            </a:r>
          </a:p>
        </p:txBody>
      </p:sp>
      <p:sp>
        <p:nvSpPr>
          <p:cNvPr id="4" name="Dia számának helye 3"/>
          <p:cNvSpPr>
            <a:spLocks noGrp="1"/>
          </p:cNvSpPr>
          <p:nvPr>
            <p:ph type="sldNum" sz="quarter" idx="10"/>
          </p:nvPr>
        </p:nvSpPr>
        <p:spPr/>
        <p:txBody>
          <a:bodyPr/>
          <a:lstStyle/>
          <a:p>
            <a:fld id="{FE69C8E1-7FD2-4FF5-87B7-6BA787EFBDD0}" type="slidenum">
              <a:rPr lang="hu-HU" smtClean="0"/>
              <a:pPr/>
              <a:t>19</a:t>
            </a:fld>
            <a:endParaRPr lang="hu-H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20</a:t>
            </a:fld>
            <a:endParaRPr lang="hu-H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A </a:t>
            </a:r>
            <a:r>
              <a:rPr lang="hu-HU" dirty="0" err="1" smtClean="0"/>
              <a:t>legal</a:t>
            </a:r>
            <a:r>
              <a:rPr lang="hu-HU" baseline="0" dirty="0" err="1" smtClean="0"/>
              <a:t>-rational</a:t>
            </a:r>
            <a:r>
              <a:rPr lang="hu-HU" baseline="0" dirty="0" smtClean="0"/>
              <a:t> </a:t>
            </a:r>
            <a:r>
              <a:rPr lang="hu-HU" baseline="0" dirty="0" err="1" smtClean="0"/>
              <a:t>state</a:t>
            </a:r>
            <a:r>
              <a:rPr lang="hu-HU" baseline="0" smtClean="0"/>
              <a:t> visszabontása</a:t>
            </a:r>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21</a:t>
            </a:fld>
            <a:endParaRPr lang="hu-HU"/>
          </a:p>
        </p:txBody>
      </p:sp>
    </p:spTree>
    <p:extLst>
      <p:ext uri="{BB962C8B-B14F-4D97-AF65-F5344CB8AC3E}">
        <p14:creationId xmlns:p14="http://schemas.microsoft.com/office/powerpoint/2010/main" xmlns="" val="1010449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smtClean="0"/>
              <a:t>Mi legitimálja a hatalmat? A bonyodalmak azzal jönnek, hogy mindenki népfelség elvével legitimálja magát, és ez teszi őt bűnözővé. A sejk nem így legitimálja magát</a:t>
            </a:r>
          </a:p>
        </p:txBody>
      </p:sp>
      <p:sp>
        <p:nvSpPr>
          <p:cNvPr id="4" name="Dia számának helye 3"/>
          <p:cNvSpPr>
            <a:spLocks noGrp="1"/>
          </p:cNvSpPr>
          <p:nvPr>
            <p:ph type="sldNum" sz="quarter" idx="10"/>
          </p:nvPr>
        </p:nvSpPr>
        <p:spPr/>
        <p:txBody>
          <a:bodyPr/>
          <a:lstStyle/>
          <a:p>
            <a:fld id="{2BD4A179-5995-42C8-A8DD-75973595F132}" type="slidenum">
              <a:rPr lang="hu-HU" smtClean="0"/>
              <a:pPr/>
              <a:t>23</a:t>
            </a:fld>
            <a:endParaRPr lang="hu-HU"/>
          </a:p>
        </p:txBody>
      </p:sp>
    </p:spTree>
    <p:extLst>
      <p:ext uri="{BB962C8B-B14F-4D97-AF65-F5344CB8AC3E}">
        <p14:creationId xmlns:p14="http://schemas.microsoft.com/office/powerpoint/2010/main" xmlns="" val="881974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24</a:t>
            </a:fld>
            <a:endParaRPr lang="hu-H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25</a:t>
            </a:fld>
            <a:endParaRPr lang="hu-H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Felcsúti VIP-páholy;</a:t>
            </a:r>
            <a:r>
              <a:rPr lang="hu-HU" baseline="0" dirty="0" smtClean="0"/>
              <a:t> Putyin asztalai</a:t>
            </a:r>
            <a:endParaRPr lang="hu-HU" dirty="0"/>
          </a:p>
        </p:txBody>
      </p:sp>
      <p:sp>
        <p:nvSpPr>
          <p:cNvPr id="4" name="Dia számának helye 3"/>
          <p:cNvSpPr>
            <a:spLocks noGrp="1"/>
          </p:cNvSpPr>
          <p:nvPr>
            <p:ph type="sldNum" sz="quarter" idx="10"/>
          </p:nvPr>
        </p:nvSpPr>
        <p:spPr/>
        <p:txBody>
          <a:bodyPr/>
          <a:lstStyle/>
          <a:p>
            <a:fld id="{D310032B-C540-4B8C-810A-23960B1398D5}" type="slidenum">
              <a:rPr lang="hu-HU" smtClean="0"/>
              <a:pPr/>
              <a:t>27</a:t>
            </a:fld>
            <a:endParaRPr lang="hu-HU"/>
          </a:p>
        </p:txBody>
      </p:sp>
    </p:spTree>
    <p:extLst>
      <p:ext uri="{BB962C8B-B14F-4D97-AF65-F5344CB8AC3E}">
        <p14:creationId xmlns:p14="http://schemas.microsoft.com/office/powerpoint/2010/main" xmlns="" val="1646418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„hogy Hruscsovot nem ölték meg,</a:t>
            </a:r>
            <a:r>
              <a:rPr lang="hu-HU" baseline="0" dirty="0" smtClean="0"/>
              <a:t> az már az emberarcú szocializmus jele volt” </a:t>
            </a:r>
            <a:r>
              <a:rPr lang="hu-HU" baseline="0" dirty="0" smtClean="0">
                <a:sym typeface="Wingdings" panose="05000000000000000000" pitchFamily="2" charset="2"/>
              </a:rPr>
              <a:t></a:t>
            </a:r>
            <a:endParaRPr lang="hu-HU" dirty="0"/>
          </a:p>
        </p:txBody>
      </p:sp>
      <p:sp>
        <p:nvSpPr>
          <p:cNvPr id="4" name="Dia számának helye 3"/>
          <p:cNvSpPr>
            <a:spLocks noGrp="1"/>
          </p:cNvSpPr>
          <p:nvPr>
            <p:ph type="sldNum" sz="quarter" idx="10"/>
          </p:nvPr>
        </p:nvSpPr>
        <p:spPr/>
        <p:txBody>
          <a:bodyPr/>
          <a:lstStyle/>
          <a:p>
            <a:fld id="{D310032B-C540-4B8C-810A-23960B1398D5}" type="slidenum">
              <a:rPr lang="hu-HU" smtClean="0"/>
              <a:pPr/>
              <a:t>29</a:t>
            </a:fld>
            <a:endParaRPr lang="hu-HU"/>
          </a:p>
        </p:txBody>
      </p:sp>
    </p:spTree>
    <p:extLst>
      <p:ext uri="{BB962C8B-B14F-4D97-AF65-F5344CB8AC3E}">
        <p14:creationId xmlns:p14="http://schemas.microsoft.com/office/powerpoint/2010/main" xmlns="" val="1799245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D310032B-C540-4B8C-810A-23960B1398D5}" type="slidenum">
              <a:rPr lang="hu-HU" smtClean="0"/>
              <a:pPr/>
              <a:t>30</a:t>
            </a:fld>
            <a:endParaRPr lang="hu-HU"/>
          </a:p>
        </p:txBody>
      </p:sp>
    </p:spTree>
    <p:extLst>
      <p:ext uri="{BB962C8B-B14F-4D97-AF65-F5344CB8AC3E}">
        <p14:creationId xmlns:p14="http://schemas.microsoft.com/office/powerpoint/2010/main" xmlns="" val="174975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4</a:t>
            </a:fld>
            <a:endParaRPr lang="hu-H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Szaggatott</a:t>
            </a:r>
            <a:r>
              <a:rPr lang="en-US" dirty="0" smtClean="0"/>
              <a:t>:</a:t>
            </a:r>
            <a:r>
              <a:rPr lang="en-US" baseline="0" dirty="0" smtClean="0"/>
              <a:t> </a:t>
            </a:r>
            <a:r>
              <a:rPr lang="en-US" baseline="0" dirty="0" err="1" smtClean="0"/>
              <a:t>elitek</a:t>
            </a:r>
            <a:r>
              <a:rPr lang="en-US" baseline="0" dirty="0" smtClean="0"/>
              <a:t> </a:t>
            </a:r>
            <a:r>
              <a:rPr lang="en-US" baseline="0" smtClean="0"/>
              <a:t>osszeolvadasa</a:t>
            </a:r>
            <a:endParaRPr lang="hu-HU" smtClean="0"/>
          </a:p>
        </p:txBody>
      </p:sp>
      <p:sp>
        <p:nvSpPr>
          <p:cNvPr id="4" name="Dia számának helye 3"/>
          <p:cNvSpPr>
            <a:spLocks noGrp="1"/>
          </p:cNvSpPr>
          <p:nvPr>
            <p:ph type="sldNum" sz="quarter" idx="10"/>
          </p:nvPr>
        </p:nvSpPr>
        <p:spPr/>
        <p:txBody>
          <a:bodyPr/>
          <a:lstStyle/>
          <a:p>
            <a:fld id="{D310032B-C540-4B8C-810A-23960B1398D5}" type="slidenum">
              <a:rPr lang="hu-HU" smtClean="0"/>
              <a:pPr/>
              <a:t>36</a:t>
            </a:fld>
            <a:endParaRPr lang="hu-HU"/>
          </a:p>
        </p:txBody>
      </p:sp>
    </p:spTree>
    <p:extLst>
      <p:ext uri="{BB962C8B-B14F-4D97-AF65-F5344CB8AC3E}">
        <p14:creationId xmlns:p14="http://schemas.microsoft.com/office/powerpoint/2010/main" xmlns="" val="1587954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Szaggatott</a:t>
            </a:r>
            <a:r>
              <a:rPr lang="en-US" dirty="0" smtClean="0"/>
              <a:t>:</a:t>
            </a:r>
            <a:r>
              <a:rPr lang="en-US" baseline="0" dirty="0" smtClean="0"/>
              <a:t> </a:t>
            </a:r>
            <a:r>
              <a:rPr lang="en-US" baseline="0" dirty="0" err="1" smtClean="0"/>
              <a:t>elitek</a:t>
            </a:r>
            <a:r>
              <a:rPr lang="en-US" baseline="0" dirty="0" smtClean="0"/>
              <a:t> </a:t>
            </a:r>
            <a:r>
              <a:rPr lang="en-US" baseline="0" dirty="0" err="1" smtClean="0"/>
              <a:t>osszeolvadasa</a:t>
            </a:r>
            <a:endParaRPr lang="hu-HU" dirty="0"/>
          </a:p>
        </p:txBody>
      </p:sp>
      <p:sp>
        <p:nvSpPr>
          <p:cNvPr id="4" name="Dia számának helye 3"/>
          <p:cNvSpPr>
            <a:spLocks noGrp="1"/>
          </p:cNvSpPr>
          <p:nvPr>
            <p:ph type="sldNum" sz="quarter" idx="10"/>
          </p:nvPr>
        </p:nvSpPr>
        <p:spPr/>
        <p:txBody>
          <a:bodyPr/>
          <a:lstStyle/>
          <a:p>
            <a:fld id="{D310032B-C540-4B8C-810A-23960B1398D5}" type="slidenum">
              <a:rPr lang="hu-HU" smtClean="0"/>
              <a:pPr/>
              <a:t>37</a:t>
            </a:fld>
            <a:endParaRPr lang="hu-HU"/>
          </a:p>
        </p:txBody>
      </p:sp>
    </p:spTree>
    <p:extLst>
      <p:ext uri="{BB962C8B-B14F-4D97-AF65-F5344CB8AC3E}">
        <p14:creationId xmlns:p14="http://schemas.microsoft.com/office/powerpoint/2010/main" xmlns="" val="2349796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baseline="0" dirty="0" smtClean="0"/>
              <a:t>Authoritarianism </a:t>
            </a:r>
            <a:r>
              <a:rPr lang="en-US" baseline="0" smtClean="0"/>
              <a:t>with competing elites</a:t>
            </a:r>
            <a:endParaRPr lang="hu-HU" baseline="0" dirty="0" smtClean="0"/>
          </a:p>
        </p:txBody>
      </p:sp>
      <p:sp>
        <p:nvSpPr>
          <p:cNvPr id="4" name="Dia számának helye 3"/>
          <p:cNvSpPr>
            <a:spLocks noGrp="1"/>
          </p:cNvSpPr>
          <p:nvPr>
            <p:ph type="sldNum" sz="quarter" idx="10"/>
          </p:nvPr>
        </p:nvSpPr>
        <p:spPr/>
        <p:txBody>
          <a:bodyPr/>
          <a:lstStyle/>
          <a:p>
            <a:fld id="{D310032B-C540-4B8C-810A-23960B1398D5}" type="slidenum">
              <a:rPr lang="hu-HU" smtClean="0"/>
              <a:pPr/>
              <a:t>38</a:t>
            </a:fld>
            <a:endParaRPr lang="hu-HU"/>
          </a:p>
        </p:txBody>
      </p:sp>
    </p:spTree>
    <p:extLst>
      <p:ext uri="{BB962C8B-B14F-4D97-AF65-F5344CB8AC3E}">
        <p14:creationId xmlns:p14="http://schemas.microsoft.com/office/powerpoint/2010/main" xmlns="" val="15879547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baseline="0" dirty="0" smtClean="0"/>
          </a:p>
        </p:txBody>
      </p:sp>
      <p:sp>
        <p:nvSpPr>
          <p:cNvPr id="4" name="Dia számának helye 3"/>
          <p:cNvSpPr>
            <a:spLocks noGrp="1"/>
          </p:cNvSpPr>
          <p:nvPr>
            <p:ph type="sldNum" sz="quarter" idx="10"/>
          </p:nvPr>
        </p:nvSpPr>
        <p:spPr/>
        <p:txBody>
          <a:bodyPr/>
          <a:lstStyle/>
          <a:p>
            <a:fld id="{D310032B-C540-4B8C-810A-23960B1398D5}" type="slidenum">
              <a:rPr lang="hu-HU" smtClean="0"/>
              <a:pPr/>
              <a:t>39</a:t>
            </a:fld>
            <a:endParaRPr lang="hu-HU"/>
          </a:p>
        </p:txBody>
      </p:sp>
    </p:spTree>
    <p:extLst>
      <p:ext uri="{BB962C8B-B14F-4D97-AF65-F5344CB8AC3E}">
        <p14:creationId xmlns:p14="http://schemas.microsoft.com/office/powerpoint/2010/main" xmlns="" val="1587954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politician’s</a:t>
            </a:r>
            <a:r>
              <a:rPr lang="en-US" baseline="0" dirty="0" smtClean="0"/>
              <a:t> </a:t>
            </a:r>
            <a:r>
              <a:rPr lang="en-US" baseline="0" dirty="0" err="1" smtClean="0"/>
              <a:t>partyn</a:t>
            </a:r>
            <a:r>
              <a:rPr lang="en-US" baseline="0" dirty="0" smtClean="0"/>
              <a:t> </a:t>
            </a:r>
            <a:r>
              <a:rPr lang="en-US" baseline="0" dirty="0" err="1" smtClean="0"/>
              <a:t>belul</a:t>
            </a:r>
            <a:r>
              <a:rPr lang="en-US" baseline="0" dirty="0" smtClean="0"/>
              <a:t> </a:t>
            </a:r>
            <a:r>
              <a:rPr lang="en-US" baseline="0" dirty="0" err="1" smtClean="0"/>
              <a:t>olyan</a:t>
            </a:r>
            <a:r>
              <a:rPr lang="en-US" baseline="0" dirty="0" smtClean="0"/>
              <a:t> </a:t>
            </a:r>
            <a:r>
              <a:rPr lang="en-US" baseline="0" dirty="0" err="1" smtClean="0"/>
              <a:t>jogaid</a:t>
            </a:r>
            <a:r>
              <a:rPr lang="en-US" baseline="0" dirty="0" smtClean="0"/>
              <a:t> </a:t>
            </a:r>
            <a:r>
              <a:rPr lang="en-US" baseline="0" dirty="0" err="1" smtClean="0"/>
              <a:t>vannak</a:t>
            </a:r>
            <a:r>
              <a:rPr lang="en-US" baseline="0" dirty="0" smtClean="0"/>
              <a:t>, mint </a:t>
            </a:r>
            <a:r>
              <a:rPr lang="en-US" baseline="0" dirty="0" err="1" smtClean="0"/>
              <a:t>az</a:t>
            </a:r>
            <a:r>
              <a:rPr lang="en-US" baseline="0" dirty="0" smtClean="0"/>
              <a:t> </a:t>
            </a:r>
            <a:r>
              <a:rPr lang="en-US" baseline="0" dirty="0" err="1" smtClean="0"/>
              <a:t>allampolgaroknak</a:t>
            </a:r>
            <a:r>
              <a:rPr lang="en-US" baseline="0" dirty="0" smtClean="0"/>
              <a:t> a </a:t>
            </a:r>
            <a:r>
              <a:rPr lang="en-US" baseline="0" dirty="0" err="1" smtClean="0"/>
              <a:t>parton</a:t>
            </a:r>
            <a:r>
              <a:rPr lang="en-US" baseline="0" dirty="0" smtClean="0"/>
              <a:t> </a:t>
            </a:r>
            <a:r>
              <a:rPr lang="en-US" baseline="0" dirty="0" err="1" smtClean="0"/>
              <a:t>kivul</a:t>
            </a:r>
            <a:r>
              <a:rPr lang="en-US" baseline="0" dirty="0" smtClean="0"/>
              <a:t> (</a:t>
            </a:r>
            <a:r>
              <a:rPr lang="en-US" baseline="0" dirty="0" err="1" smtClean="0"/>
              <a:t>gyulekezesi</a:t>
            </a:r>
            <a:r>
              <a:rPr lang="en-US" baseline="0" dirty="0" smtClean="0"/>
              <a:t> jog – </a:t>
            </a:r>
            <a:r>
              <a:rPr lang="en-US" baseline="0" dirty="0" err="1" smtClean="0"/>
              <a:t>frakcio</a:t>
            </a:r>
            <a:r>
              <a:rPr lang="en-US" baseline="0" dirty="0" smtClean="0"/>
              <a:t> -, </a:t>
            </a:r>
            <a:r>
              <a:rPr lang="en-US" baseline="0" dirty="0" err="1" smtClean="0"/>
              <a:t>velemenynyilvanitas</a:t>
            </a:r>
            <a:r>
              <a:rPr lang="en-US" baseline="0" dirty="0" smtClean="0"/>
              <a:t> </a:t>
            </a:r>
            <a:r>
              <a:rPr lang="en-US" baseline="0" dirty="0" err="1" smtClean="0"/>
              <a:t>joga</a:t>
            </a:r>
            <a:r>
              <a:rPr lang="en-US" baseline="0" dirty="0" smtClean="0"/>
              <a:t> </a:t>
            </a:r>
            <a:r>
              <a:rPr lang="en-US" baseline="0" dirty="0" err="1" smtClean="0"/>
              <a:t>stb</a:t>
            </a:r>
            <a:r>
              <a:rPr lang="en-US" baseline="0" dirty="0" smtClean="0"/>
              <a:t>.), a </a:t>
            </a:r>
            <a:r>
              <a:rPr lang="en-US" baseline="0" dirty="0" err="1" smtClean="0"/>
              <a:t>tobbiben</a:t>
            </a:r>
            <a:r>
              <a:rPr lang="en-US" baseline="0" dirty="0" smtClean="0"/>
              <a:t> </a:t>
            </a:r>
            <a:r>
              <a:rPr lang="en-US" baseline="0" dirty="0" err="1" smtClean="0"/>
              <a:t>ugyanugy</a:t>
            </a:r>
            <a:r>
              <a:rPr lang="en-US" baseline="0" dirty="0" smtClean="0"/>
              <a:t> </a:t>
            </a:r>
            <a:r>
              <a:rPr lang="en-US" baseline="0" dirty="0" err="1" smtClean="0"/>
              <a:t>vannak</a:t>
            </a:r>
            <a:r>
              <a:rPr lang="en-US" baseline="0" dirty="0" smtClean="0"/>
              <a:t> </a:t>
            </a:r>
            <a:r>
              <a:rPr lang="en-US" baseline="0" dirty="0" err="1" smtClean="0"/>
              <a:t>megfosztva</a:t>
            </a:r>
            <a:r>
              <a:rPr lang="en-US" baseline="0" dirty="0" smtClean="0"/>
              <a:t> </a:t>
            </a:r>
            <a:r>
              <a:rPr lang="en-US" baseline="0" dirty="0" err="1" smtClean="0"/>
              <a:t>parton</a:t>
            </a:r>
            <a:r>
              <a:rPr lang="en-US" baseline="0" dirty="0" smtClean="0"/>
              <a:t> </a:t>
            </a:r>
            <a:r>
              <a:rPr lang="en-US" baseline="0" dirty="0" err="1" smtClean="0"/>
              <a:t>belul</a:t>
            </a:r>
            <a:r>
              <a:rPr lang="en-US" baseline="0" dirty="0" smtClean="0"/>
              <a:t>, mint </a:t>
            </a:r>
            <a:r>
              <a:rPr lang="en-US" baseline="0" dirty="0" err="1" smtClean="0"/>
              <a:t>rajta</a:t>
            </a:r>
            <a:r>
              <a:rPr lang="en-US" baseline="0" dirty="0" smtClean="0"/>
              <a:t> </a:t>
            </a:r>
            <a:r>
              <a:rPr lang="en-US" baseline="0" dirty="0" err="1" smtClean="0"/>
              <a:t>kivul</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Parton’s: </a:t>
            </a:r>
            <a:r>
              <a:rPr lang="en-US" baseline="0" dirty="0" err="1" smtClean="0"/>
              <a:t>szemelyi</a:t>
            </a:r>
            <a:r>
              <a:rPr lang="en-US" baseline="0" dirty="0" smtClean="0"/>
              <a:t> </a:t>
            </a:r>
            <a:r>
              <a:rPr lang="en-US" baseline="0" dirty="0" err="1" smtClean="0"/>
              <a:t>fugges</a:t>
            </a:r>
            <a:r>
              <a:rPr lang="en-US" baseline="0" dirty="0" smtClean="0"/>
              <a:t>, centralized: </a:t>
            </a:r>
            <a:r>
              <a:rPr lang="en-US" baseline="0" dirty="0" err="1" smtClean="0"/>
              <a:t>burokratikus</a:t>
            </a:r>
            <a:r>
              <a:rPr lang="en-US" baseline="0" dirty="0" smtClean="0"/>
              <a:t> </a:t>
            </a:r>
            <a:r>
              <a:rPr lang="en-US" baseline="0" dirty="0" err="1" smtClean="0"/>
              <a:t>fugges</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err="1" smtClean="0"/>
              <a:t>Renewal</a:t>
            </a:r>
            <a:r>
              <a:rPr lang="hu-HU" baseline="0" dirty="0" smtClean="0"/>
              <a:t> of </a:t>
            </a:r>
            <a:r>
              <a:rPr lang="hu-HU" baseline="0" dirty="0" err="1" smtClean="0"/>
              <a:t>political</a:t>
            </a:r>
            <a:r>
              <a:rPr lang="hu-HU" baseline="0" dirty="0" smtClean="0"/>
              <a:t> </a:t>
            </a:r>
            <a:r>
              <a:rPr lang="hu-HU" baseline="0" dirty="0" err="1" smtClean="0"/>
              <a:t>elite</a:t>
            </a:r>
            <a:r>
              <a:rPr lang="hu-HU" baseline="0" dirty="0" smtClean="0"/>
              <a:t>: az apparátus békés cseréje és versenyeztetése (</a:t>
            </a:r>
            <a:r>
              <a:rPr lang="hu-HU" baseline="0" dirty="0" err="1" smtClean="0"/>
              <a:t>casting</a:t>
            </a:r>
            <a:r>
              <a:rPr lang="hu-HU" baseline="0" dirty="0" smtClean="0"/>
              <a:t>; ahol nincs választás, ott tisztogatás van, </a:t>
            </a:r>
            <a:r>
              <a:rPr lang="hu-HU" baseline="0" dirty="0" err="1" smtClean="0"/>
              <a:t>cleansing</a:t>
            </a:r>
            <a:r>
              <a:rPr lang="hu-HU" baseline="0" dirty="0" smtClean="0"/>
              <a:t>; a </a:t>
            </a:r>
            <a:r>
              <a:rPr lang="hu-HU" baseline="0" dirty="0" err="1" smtClean="0"/>
              <a:t>lib</a:t>
            </a:r>
            <a:r>
              <a:rPr lang="hu-HU" baseline="0" dirty="0" smtClean="0"/>
              <a:t> </a:t>
            </a:r>
            <a:r>
              <a:rPr lang="hu-HU" baseline="0" dirty="0" err="1" smtClean="0"/>
              <a:t>demnél</a:t>
            </a:r>
            <a:r>
              <a:rPr lang="hu-HU" baseline="0" dirty="0" smtClean="0"/>
              <a:t> </a:t>
            </a:r>
            <a:r>
              <a:rPr lang="hu-HU" baseline="0" dirty="0" err="1" smtClean="0"/>
              <a:t>competition</a:t>
            </a:r>
            <a:r>
              <a:rPr lang="hu-HU" baseline="0" dirty="0" smtClean="0"/>
              <a:t>) </a:t>
            </a:r>
            <a:r>
              <a:rPr lang="hu-HU" baseline="0" dirty="0" smtClean="0">
                <a:sym typeface="Wingdings" panose="05000000000000000000" pitchFamily="2" charset="2"/>
              </a:rPr>
              <a:t> ezekhez </a:t>
            </a:r>
            <a:r>
              <a:rPr lang="hu-HU" baseline="0" smtClean="0">
                <a:sym typeface="Wingdings" panose="05000000000000000000" pitchFamily="2" charset="2"/>
              </a:rPr>
              <a:t>kampányok kapcsolódnak</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err="1" smtClean="0"/>
              <a:t>Loyalty</a:t>
            </a:r>
            <a:r>
              <a:rPr lang="hu-HU" baseline="0" dirty="0" smtClean="0"/>
              <a:t> </a:t>
            </a:r>
            <a:r>
              <a:rPr lang="hu-HU" baseline="0" dirty="0" err="1" smtClean="0"/>
              <a:t>structuring</a:t>
            </a:r>
            <a:r>
              <a:rPr lang="hu-HU" baseline="0" dirty="0" smtClean="0"/>
              <a:t> </a:t>
            </a:r>
            <a:r>
              <a:rPr lang="hu-HU" baseline="0" dirty="0" err="1" smtClean="0"/>
              <a:t>campaing</a:t>
            </a:r>
            <a:r>
              <a:rPr lang="hu-HU" baseline="0" dirty="0" smtClean="0"/>
              <a:t>: pozitív és negatív oldal, barát- és ellenségképzés; meggyőző kampány akar lenni, nincs hozzárendelve intézményi dolog (mint a komcsi rendszerben); </a:t>
            </a:r>
            <a:r>
              <a:rPr lang="hu-HU" baseline="0" dirty="0" err="1" smtClean="0"/>
              <a:t>hate</a:t>
            </a:r>
            <a:r>
              <a:rPr lang="hu-HU" baseline="0" dirty="0" smtClean="0"/>
              <a:t> and </a:t>
            </a:r>
            <a:r>
              <a:rPr lang="hu-HU" baseline="0" dirty="0" err="1" smtClean="0"/>
              <a:t>fear</a:t>
            </a:r>
            <a:r>
              <a:rPr lang="hu-HU" baseline="0" dirty="0" smtClean="0"/>
              <a:t>, </a:t>
            </a:r>
            <a:r>
              <a:rPr lang="hu-HU" baseline="0" dirty="0" err="1" smtClean="0"/>
              <a:t>stigmatization</a:t>
            </a:r>
            <a:r>
              <a:rPr lang="hu-HU" baseline="0" dirty="0" smtClean="0"/>
              <a:t> </a:t>
            </a:r>
            <a:r>
              <a:rPr lang="hu-HU" baseline="0" dirty="0" err="1" smtClean="0"/>
              <a:t>and</a:t>
            </a:r>
            <a:r>
              <a:rPr lang="hu-HU" baseline="0" dirty="0" smtClean="0"/>
              <a:t> </a:t>
            </a:r>
            <a:r>
              <a:rPr lang="hu-HU" baseline="0" dirty="0" err="1" smtClean="0"/>
              <a:t>criminalization</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smtClean="0"/>
              <a:t>Negatív stb. kampány van </a:t>
            </a:r>
            <a:r>
              <a:rPr lang="hu-HU" baseline="0" dirty="0" err="1" smtClean="0"/>
              <a:t>lib</a:t>
            </a:r>
            <a:r>
              <a:rPr lang="hu-HU" baseline="0" dirty="0" smtClean="0"/>
              <a:t> </a:t>
            </a:r>
            <a:r>
              <a:rPr lang="hu-HU" baseline="0" dirty="0" err="1" smtClean="0"/>
              <a:t>demben</a:t>
            </a:r>
            <a:r>
              <a:rPr lang="hu-HU" baseline="0" dirty="0" smtClean="0"/>
              <a:t> is</a:t>
            </a:r>
            <a:endParaRPr lang="hu-HU" dirty="0" smtClean="0"/>
          </a:p>
        </p:txBody>
      </p:sp>
      <p:sp>
        <p:nvSpPr>
          <p:cNvPr id="4" name="Dia számának helye 3"/>
          <p:cNvSpPr>
            <a:spLocks noGrp="1"/>
          </p:cNvSpPr>
          <p:nvPr>
            <p:ph type="sldNum" sz="quarter" idx="10"/>
          </p:nvPr>
        </p:nvSpPr>
        <p:spPr/>
        <p:txBody>
          <a:bodyPr/>
          <a:lstStyle/>
          <a:p>
            <a:fld id="{FE69C8E1-7FD2-4FF5-87B7-6BA787EFBDD0}" type="slidenum">
              <a:rPr lang="hu-HU" smtClean="0"/>
              <a:pPr/>
              <a:t>40</a:t>
            </a:fld>
            <a:endParaRPr lang="hu-H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r>
              <a:rPr lang="hu-HU" dirty="0" err="1" smtClean="0"/>
              <a:t>Corruption</a:t>
            </a:r>
            <a:r>
              <a:rPr lang="hu-HU" baseline="0" dirty="0" smtClean="0"/>
              <a:t> </a:t>
            </a:r>
            <a:r>
              <a:rPr lang="hu-HU" baseline="0" dirty="0" err="1" smtClean="0"/>
              <a:t>broker</a:t>
            </a:r>
            <a:r>
              <a:rPr lang="hu-HU" baseline="0" dirty="0" smtClean="0"/>
              <a:t>: nem kéne átjavítani </a:t>
            </a:r>
            <a:r>
              <a:rPr lang="hu-HU" baseline="0" dirty="0" err="1" smtClean="0"/>
              <a:t>gatekeeperre</a:t>
            </a:r>
            <a:r>
              <a:rPr lang="hu-HU" baseline="0" dirty="0" smtClean="0"/>
              <a:t>, stb.?</a:t>
            </a: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41</a:t>
            </a:fld>
            <a:endParaRPr lang="hu-H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Autonomous oligarch is in contact but keeps equal distance, autonomous entrepreneur does not have contact to patronal networks</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err="1" smtClean="0"/>
              <a:t>Patronal</a:t>
            </a:r>
            <a:r>
              <a:rPr lang="hu-HU" baseline="0" dirty="0" smtClean="0"/>
              <a:t> </a:t>
            </a:r>
            <a:r>
              <a:rPr lang="hu-HU" baseline="0" dirty="0" err="1" smtClean="0"/>
              <a:t>democracy</a:t>
            </a:r>
            <a:r>
              <a:rPr lang="hu-HU" baseline="0" dirty="0" smtClean="0"/>
              <a:t>, </a:t>
            </a:r>
            <a:r>
              <a:rPr lang="hu-HU" baseline="0" dirty="0" err="1" smtClean="0"/>
              <a:t>patronal</a:t>
            </a:r>
            <a:r>
              <a:rPr lang="hu-HU" baseline="0" dirty="0" smtClean="0"/>
              <a:t> </a:t>
            </a:r>
            <a:r>
              <a:rPr lang="hu-HU" baseline="0" dirty="0" err="1" smtClean="0"/>
              <a:t>autocracy</a:t>
            </a:r>
            <a:r>
              <a:rPr lang="hu-HU" baseline="0" dirty="0" smtClean="0"/>
              <a:t> külön tábla nekik (</a:t>
            </a:r>
            <a:r>
              <a:rPr lang="hu-HU" baseline="0" dirty="0" err="1" smtClean="0"/>
              <a:t>rival</a:t>
            </a:r>
            <a:r>
              <a:rPr lang="hu-HU" baseline="0" dirty="0" smtClean="0"/>
              <a:t> és </a:t>
            </a:r>
            <a:r>
              <a:rPr lang="hu-HU" baseline="0" dirty="0" err="1" smtClean="0"/>
              <a:t>autonomous</a:t>
            </a:r>
            <a:r>
              <a:rPr lang="hu-HU" baseline="0" dirty="0" smtClean="0"/>
              <a:t> csak </a:t>
            </a:r>
            <a:r>
              <a:rPr lang="hu-HU" baseline="0" dirty="0" err="1" smtClean="0"/>
              <a:t>patronal</a:t>
            </a:r>
            <a:r>
              <a:rPr lang="hu-HU" baseline="0" dirty="0" smtClean="0"/>
              <a:t> </a:t>
            </a:r>
            <a:r>
              <a:rPr lang="hu-HU" baseline="0" dirty="0" err="1" smtClean="0"/>
              <a:t>autocracyben</a:t>
            </a:r>
            <a:r>
              <a:rPr lang="hu-HU" baseline="0" dirty="0" smtClean="0"/>
              <a:t> van!)</a:t>
            </a:r>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err="1" smtClean="0"/>
              <a:t>Market-Exploiting</a:t>
            </a:r>
            <a:r>
              <a:rPr lang="hu-HU" baseline="0" dirty="0" smtClean="0"/>
              <a:t> </a:t>
            </a:r>
            <a:r>
              <a:rPr lang="hu-HU" baseline="0" dirty="0" err="1" smtClean="0"/>
              <a:t>Dictatorship-ben</a:t>
            </a:r>
            <a:r>
              <a:rPr lang="hu-HU" baseline="0" dirty="0" smtClean="0"/>
              <a:t> mi van???</a:t>
            </a:r>
          </a:p>
        </p:txBody>
      </p:sp>
      <p:sp>
        <p:nvSpPr>
          <p:cNvPr id="4" name="Dia számának helye 3"/>
          <p:cNvSpPr>
            <a:spLocks noGrp="1"/>
          </p:cNvSpPr>
          <p:nvPr>
            <p:ph type="sldNum" sz="quarter" idx="10"/>
          </p:nvPr>
        </p:nvSpPr>
        <p:spPr/>
        <p:txBody>
          <a:bodyPr/>
          <a:lstStyle/>
          <a:p>
            <a:fld id="{FE69C8E1-7FD2-4FF5-87B7-6BA787EFBDD0}" type="slidenum">
              <a:rPr lang="hu-HU" smtClean="0"/>
              <a:pPr/>
              <a:t>42</a:t>
            </a:fld>
            <a:endParaRPr lang="hu-H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smtClean="0"/>
              <a:t>Poligarch</a:t>
            </a:r>
            <a:r>
              <a:rPr lang="hu-HU" dirty="0" smtClean="0"/>
              <a:t> 1: Rogán, Lázár</a:t>
            </a:r>
          </a:p>
          <a:p>
            <a:r>
              <a:rPr lang="hu-HU" dirty="0" err="1" smtClean="0"/>
              <a:t>Poligarch</a:t>
            </a:r>
            <a:r>
              <a:rPr lang="hu-HU" dirty="0" smtClean="0"/>
              <a:t> 2: </a:t>
            </a:r>
            <a:r>
              <a:rPr lang="hu-HU" dirty="0" err="1" smtClean="0"/>
              <a:t>Kubatov</a:t>
            </a:r>
            <a:r>
              <a:rPr lang="hu-HU" baseline="0" dirty="0" smtClean="0"/>
              <a:t> Gábor</a:t>
            </a:r>
          </a:p>
          <a:p>
            <a:r>
              <a:rPr lang="hu-HU" baseline="0" dirty="0" smtClean="0"/>
              <a:t>„csak a Lőrinc nem </a:t>
            </a:r>
            <a:r>
              <a:rPr lang="hu-HU" baseline="0" dirty="0" err="1" smtClean="0"/>
              <a:t>profiltiszta</a:t>
            </a:r>
            <a:r>
              <a:rPr lang="hu-HU" baseline="0" dirty="0" smtClean="0"/>
              <a:t> oligarcha, és pont ebből látszik, hogy a </a:t>
            </a:r>
            <a:r>
              <a:rPr lang="hu-HU" baseline="0" dirty="0" err="1" smtClean="0"/>
              <a:t>chief</a:t>
            </a:r>
            <a:r>
              <a:rPr lang="hu-HU" baseline="0" dirty="0" smtClean="0"/>
              <a:t> patronhoz tartozik”</a:t>
            </a:r>
          </a:p>
          <a:p>
            <a:r>
              <a:rPr lang="hu-HU" baseline="0" dirty="0" smtClean="0"/>
              <a:t>Mészárosnak </a:t>
            </a:r>
            <a:r>
              <a:rPr lang="hu-HU" baseline="0" smtClean="0"/>
              <a:t>nincs pártháttere!</a:t>
            </a:r>
            <a:endParaRPr lang="hu-HU"/>
          </a:p>
        </p:txBody>
      </p:sp>
      <p:sp>
        <p:nvSpPr>
          <p:cNvPr id="4" name="Dia számának helye 3"/>
          <p:cNvSpPr>
            <a:spLocks noGrp="1"/>
          </p:cNvSpPr>
          <p:nvPr>
            <p:ph type="sldNum" sz="quarter" idx="10"/>
          </p:nvPr>
        </p:nvSpPr>
        <p:spPr/>
        <p:txBody>
          <a:bodyPr/>
          <a:lstStyle/>
          <a:p>
            <a:fld id="{D310032B-C540-4B8C-810A-23960B1398D5}" type="slidenum">
              <a:rPr lang="hu-HU" smtClean="0"/>
              <a:pPr/>
              <a:t>43</a:t>
            </a:fld>
            <a:endParaRPr lang="hu-HU"/>
          </a:p>
        </p:txBody>
      </p:sp>
    </p:spTree>
    <p:extLst>
      <p:ext uri="{BB962C8B-B14F-4D97-AF65-F5344CB8AC3E}">
        <p14:creationId xmlns:p14="http://schemas.microsoft.com/office/powerpoint/2010/main" xmlns="" val="39024665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Kene</a:t>
            </a:r>
            <a:r>
              <a:rPr lang="en-US" dirty="0" smtClean="0"/>
              <a:t> </a:t>
            </a:r>
            <a:r>
              <a:rPr lang="en-US" dirty="0" err="1" smtClean="0"/>
              <a:t>tabla</a:t>
            </a:r>
            <a:r>
              <a:rPr lang="en-US" dirty="0" smtClean="0"/>
              <a:t> a </a:t>
            </a:r>
            <a:r>
              <a:rPr lang="en-US" dirty="0" err="1" smtClean="0"/>
              <a:t>behavioralrol</a:t>
            </a:r>
            <a:r>
              <a:rPr lang="en-US" dirty="0" smtClean="0"/>
              <a:t> </a:t>
            </a:r>
            <a:r>
              <a:rPr lang="en-US" dirty="0" err="1" smtClean="0"/>
              <a:t>es</a:t>
            </a:r>
            <a:r>
              <a:rPr lang="en-US" baseline="0" dirty="0" smtClean="0"/>
              <a:t> </a:t>
            </a:r>
            <a:r>
              <a:rPr lang="en-US" baseline="0" dirty="0" err="1" smtClean="0"/>
              <a:t>az</a:t>
            </a:r>
            <a:r>
              <a:rPr lang="en-US" baseline="0" dirty="0" smtClean="0"/>
              <a:t> </a:t>
            </a:r>
            <a:r>
              <a:rPr lang="en-US" baseline="0" dirty="0" err="1" smtClean="0"/>
              <a:t>institutionalrol</a:t>
            </a:r>
            <a:r>
              <a:rPr lang="en-US" baseline="0" dirty="0" smtClean="0"/>
              <a:t>!</a:t>
            </a:r>
            <a:endParaRPr lang="en-US" dirty="0" smtClean="0"/>
          </a:p>
          <a:p>
            <a:r>
              <a:rPr lang="hu-HU" dirty="0" err="1" smtClean="0"/>
              <a:t>Evonomics</a:t>
            </a:r>
            <a:r>
              <a:rPr lang="hu-HU" dirty="0" smtClean="0"/>
              <a:t>? Pozitív és normatív megkülönböztetés</a:t>
            </a:r>
            <a:r>
              <a:rPr lang="hu-HU" baseline="0" dirty="0" smtClean="0"/>
              <a:t> (ez pozitív, nem normatív), a normatív lehet szociális, ökológiai stb.; a </a:t>
            </a:r>
            <a:r>
              <a:rPr lang="hu-HU" baseline="0" dirty="0" err="1" smtClean="0"/>
              <a:t>norm</a:t>
            </a:r>
            <a:r>
              <a:rPr lang="hu-HU" baseline="0" dirty="0" smtClean="0"/>
              <a:t>. gazdaságpolitikára, nem a gazdaság magyarázatára vonatkozik</a:t>
            </a:r>
          </a:p>
          <a:p>
            <a:endParaRPr lang="hu-HU" baseline="0" dirty="0" smtClean="0"/>
          </a:p>
          <a:p>
            <a:r>
              <a:rPr lang="hu-HU" sz="1200" b="1" i="1" kern="1200" dirty="0" smtClean="0">
                <a:solidFill>
                  <a:schemeClr val="tx1"/>
                </a:solidFill>
                <a:effectLst/>
                <a:latin typeface="+mn-lt"/>
                <a:ea typeface="+mn-ea"/>
                <a:cs typeface="+mn-cs"/>
              </a:rPr>
              <a:t>A racionális gondolkodás feltételezése</a:t>
            </a:r>
            <a:r>
              <a:rPr lang="hu-HU" sz="1200" kern="1200" dirty="0" smtClean="0">
                <a:solidFill>
                  <a:schemeClr val="tx1"/>
                </a:solidFill>
                <a:effectLst/>
                <a:latin typeface="+mn-lt"/>
                <a:ea typeface="+mn-ea"/>
                <a:cs typeface="+mn-cs"/>
              </a:rPr>
              <a:t>: az emberek a legnagyobb hasznosságra törekszenek, kalkulálnak, és a legnagyobb valószínűséggel legnagyobb hasznossághoz vezető opciót választják (Milton Friedman, von Neumann, </a:t>
            </a:r>
            <a:r>
              <a:rPr lang="hu-HU" sz="1200" kern="1200" dirty="0" err="1" smtClean="0">
                <a:solidFill>
                  <a:schemeClr val="tx1"/>
                </a:solidFill>
                <a:effectLst/>
                <a:latin typeface="+mn-lt"/>
                <a:ea typeface="+mn-ea"/>
                <a:cs typeface="+mn-cs"/>
              </a:rPr>
              <a:t>Jon</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Elster</a:t>
            </a:r>
            <a:r>
              <a:rPr lang="hu-HU" sz="1200" kern="1200" dirty="0" smtClean="0">
                <a:solidFill>
                  <a:schemeClr val="tx1"/>
                </a:solidFill>
                <a:effectLst/>
                <a:latin typeface="+mn-lt"/>
                <a:ea typeface="+mn-ea"/>
                <a:cs typeface="+mn-cs"/>
              </a:rPr>
              <a:t> – </a:t>
            </a:r>
            <a:r>
              <a:rPr lang="hu-HU" sz="1200" kern="1200" dirty="0" err="1" smtClean="0">
                <a:solidFill>
                  <a:schemeClr val="tx1"/>
                </a:solidFill>
                <a:effectLst/>
                <a:latin typeface="+mn-lt"/>
                <a:ea typeface="+mn-ea"/>
                <a:cs typeface="+mn-cs"/>
              </a:rPr>
              <a:t>rational</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choice</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theory</a:t>
            </a:r>
            <a:r>
              <a:rPr lang="hu-HU" sz="1200" kern="1200" dirty="0" smtClean="0">
                <a:solidFill>
                  <a:schemeClr val="tx1"/>
                </a:solidFill>
                <a:effectLst/>
                <a:latin typeface="+mn-lt"/>
                <a:ea typeface="+mn-ea"/>
                <a:cs typeface="+mn-cs"/>
              </a:rPr>
              <a:t>)</a:t>
            </a:r>
          </a:p>
          <a:p>
            <a:r>
              <a:rPr lang="hu-HU" sz="1200" b="1" i="1" kern="1200" dirty="0" smtClean="0">
                <a:solidFill>
                  <a:schemeClr val="tx1"/>
                </a:solidFill>
                <a:effectLst/>
                <a:latin typeface="+mn-lt"/>
                <a:ea typeface="+mn-ea"/>
                <a:cs typeface="+mn-cs"/>
              </a:rPr>
              <a:t>Játékelméleti továbbfejlesztés:</a:t>
            </a:r>
            <a:r>
              <a:rPr lang="hu-HU" sz="1200" kern="1200" dirty="0" smtClean="0">
                <a:solidFill>
                  <a:schemeClr val="tx1"/>
                </a:solidFill>
                <a:effectLst/>
                <a:latin typeface="+mn-lt"/>
                <a:ea typeface="+mn-ea"/>
                <a:cs typeface="+mn-cs"/>
              </a:rPr>
              <a:t> a többiek is így gondolkodnak, ezt is bele lehet kalkulálni a döntések meghozatalába (von </a:t>
            </a:r>
            <a:r>
              <a:rPr lang="hu-HU" sz="1200" kern="1200" dirty="0" err="1" smtClean="0">
                <a:solidFill>
                  <a:schemeClr val="tx1"/>
                </a:solidFill>
                <a:effectLst/>
                <a:latin typeface="+mn-lt"/>
                <a:ea typeface="+mn-ea"/>
                <a:cs typeface="+mn-cs"/>
              </a:rPr>
              <a:t>Neuman</a:t>
            </a:r>
            <a:r>
              <a:rPr lang="hu-HU" sz="1200" kern="1200" dirty="0" smtClean="0">
                <a:solidFill>
                  <a:schemeClr val="tx1"/>
                </a:solidFill>
                <a:effectLst/>
                <a:latin typeface="+mn-lt"/>
                <a:ea typeface="+mn-ea"/>
                <a:cs typeface="+mn-cs"/>
              </a:rPr>
              <a:t>, J. </a:t>
            </a:r>
            <a:r>
              <a:rPr lang="hu-HU" sz="1200" kern="1200" dirty="0" err="1" smtClean="0">
                <a:solidFill>
                  <a:schemeClr val="tx1"/>
                </a:solidFill>
                <a:effectLst/>
                <a:latin typeface="+mn-lt"/>
                <a:ea typeface="+mn-ea"/>
                <a:cs typeface="+mn-cs"/>
              </a:rPr>
              <a:t>Harsanyi</a:t>
            </a:r>
            <a:r>
              <a:rPr lang="hu-HU" sz="1200" kern="1200" dirty="0" smtClean="0">
                <a:solidFill>
                  <a:schemeClr val="tx1"/>
                </a:solidFill>
                <a:effectLst/>
                <a:latin typeface="+mn-lt"/>
                <a:ea typeface="+mn-ea"/>
                <a:cs typeface="+mn-cs"/>
              </a:rPr>
              <a:t>,)</a:t>
            </a:r>
          </a:p>
          <a:p>
            <a:r>
              <a:rPr lang="hu-HU" sz="1200" b="1" i="1" kern="1200" dirty="0" smtClean="0">
                <a:solidFill>
                  <a:schemeClr val="tx1"/>
                </a:solidFill>
                <a:effectLst/>
                <a:latin typeface="+mn-lt"/>
                <a:ea typeface="+mn-ea"/>
                <a:cs typeface="+mn-cs"/>
              </a:rPr>
              <a:t>Gyors és lassú gondolkodás</a:t>
            </a:r>
            <a:r>
              <a:rPr lang="hu-HU" sz="1200" kern="1200" dirty="0" smtClean="0">
                <a:solidFill>
                  <a:schemeClr val="tx1"/>
                </a:solidFill>
                <a:effectLst/>
                <a:latin typeface="+mn-lt"/>
                <a:ea typeface="+mn-ea"/>
                <a:cs typeface="+mn-cs"/>
              </a:rPr>
              <a:t>: az ember olykor lassan (logikusan, lépésről lépésre haladva, a lépéseket ellenőrizve, racionálisan) dönt; máskor gyorsan (érzelmeire, zsigereire, ösztöneire hallgatva, a racionális mérlegelést mellőzve) dönt; és többnyire, e két gondolkodás konfliktusos keveredésében hoz döntéseket. (</a:t>
            </a:r>
            <a:r>
              <a:rPr lang="hu-HU" sz="1200" kern="1200" dirty="0" err="1" smtClean="0">
                <a:solidFill>
                  <a:schemeClr val="tx1"/>
                </a:solidFill>
                <a:effectLst/>
                <a:latin typeface="+mn-lt"/>
                <a:ea typeface="+mn-ea"/>
                <a:cs typeface="+mn-cs"/>
              </a:rPr>
              <a:t>Kahneman</a:t>
            </a:r>
            <a:r>
              <a:rPr lang="hu-HU" sz="1200" kern="1200" dirty="0" smtClean="0">
                <a:solidFill>
                  <a:schemeClr val="tx1"/>
                </a:solidFill>
                <a:effectLst/>
                <a:latin typeface="+mn-lt"/>
                <a:ea typeface="+mn-ea"/>
                <a:cs typeface="+mn-cs"/>
              </a:rPr>
              <a:t>, illetve </a:t>
            </a:r>
            <a:r>
              <a:rPr lang="hu-HU" sz="1200" kern="1200" dirty="0" err="1" smtClean="0">
                <a:solidFill>
                  <a:schemeClr val="tx1"/>
                </a:solidFill>
                <a:effectLst/>
                <a:latin typeface="+mn-lt"/>
                <a:ea typeface="+mn-ea"/>
                <a:cs typeface="+mn-cs"/>
              </a:rPr>
              <a:t>Kahneman-Tversky</a:t>
            </a:r>
            <a:r>
              <a:rPr lang="hu-HU" sz="1200" kern="1200" dirty="0" smtClean="0">
                <a:solidFill>
                  <a:schemeClr val="tx1"/>
                </a:solidFill>
                <a:effectLst/>
                <a:latin typeface="+mn-lt"/>
                <a:ea typeface="+mn-ea"/>
                <a:cs typeface="+mn-cs"/>
              </a:rPr>
              <a:t>)</a:t>
            </a:r>
          </a:p>
          <a:p>
            <a:r>
              <a:rPr lang="hu-HU" sz="1200" b="1" i="1" kern="1200" dirty="0" smtClean="0">
                <a:solidFill>
                  <a:schemeClr val="tx1"/>
                </a:solidFill>
                <a:effectLst/>
                <a:latin typeface="+mn-lt"/>
                <a:ea typeface="+mn-ea"/>
                <a:cs typeface="+mn-cs"/>
              </a:rPr>
              <a:t>Rövid és hosszú időre szóló döntés</a:t>
            </a:r>
            <a:r>
              <a:rPr lang="hu-HU" sz="1200" kern="1200" dirty="0" smtClean="0">
                <a:solidFill>
                  <a:schemeClr val="tx1"/>
                </a:solidFill>
                <a:effectLst/>
                <a:latin typeface="+mn-lt"/>
                <a:ea typeface="+mn-ea"/>
                <a:cs typeface="+mn-cs"/>
              </a:rPr>
              <a:t>: Ha a döntési helyzet sürgős, azonnali döntést követel, akkor elcsábulunk, érzelmeinkre hatva döntünk; ha hosszú időre előre kell döntenünk, és van rá időnk is, akkor inkább racionálisan és logikusan mérlegelünk (</a:t>
            </a:r>
            <a:r>
              <a:rPr lang="hu-HU" sz="1200" kern="1200" dirty="0" err="1" smtClean="0">
                <a:solidFill>
                  <a:schemeClr val="tx1"/>
                </a:solidFill>
                <a:effectLst/>
                <a:latin typeface="+mn-lt"/>
                <a:ea typeface="+mn-ea"/>
                <a:cs typeface="+mn-cs"/>
              </a:rPr>
              <a:t>Ariely</a:t>
            </a:r>
            <a:r>
              <a:rPr lang="hu-HU" sz="1200" kern="1200" dirty="0" smtClean="0">
                <a:solidFill>
                  <a:schemeClr val="tx1"/>
                </a:solidFill>
                <a:effectLst/>
                <a:latin typeface="+mn-lt"/>
                <a:ea typeface="+mn-ea"/>
                <a:cs typeface="+mn-cs"/>
              </a:rPr>
              <a:t>)</a:t>
            </a:r>
          </a:p>
          <a:p>
            <a:r>
              <a:rPr lang="hu-HU" sz="1200" b="1" i="1" kern="1200" dirty="0" smtClean="0">
                <a:solidFill>
                  <a:schemeClr val="tx1"/>
                </a:solidFill>
                <a:effectLst/>
                <a:latin typeface="+mn-lt"/>
                <a:ea typeface="+mn-ea"/>
                <a:cs typeface="+mn-cs"/>
              </a:rPr>
              <a:t>Mentális könyvelés</a:t>
            </a:r>
            <a:r>
              <a:rPr lang="hu-HU" sz="1200" kern="1200" dirty="0" smtClean="0">
                <a:solidFill>
                  <a:schemeClr val="tx1"/>
                </a:solidFill>
                <a:effectLst/>
                <a:latin typeface="+mn-lt"/>
                <a:ea typeface="+mn-ea"/>
                <a:cs typeface="+mn-cs"/>
              </a:rPr>
              <a:t>: Bár a pénz szabadon átváltható és felhasználható, vannak olyan „mániák”, kötelmek, konformitások, ami miatt az emberek „pántlikázzák” a pénzt, mentális késztetéseikre nem „racionálisan”, hanem inkább külső normákat követve döntenek (</a:t>
            </a:r>
            <a:r>
              <a:rPr lang="hu-HU" sz="1200" kern="1200" dirty="0" err="1" smtClean="0">
                <a:solidFill>
                  <a:schemeClr val="tx1"/>
                </a:solidFill>
                <a:effectLst/>
                <a:latin typeface="+mn-lt"/>
                <a:ea typeface="+mn-ea"/>
                <a:cs typeface="+mn-cs"/>
              </a:rPr>
              <a:t>Thaler</a:t>
            </a:r>
            <a:r>
              <a:rPr lang="hu-HU" sz="1200" kern="1200" dirty="0" smtClean="0">
                <a:solidFill>
                  <a:schemeClr val="tx1"/>
                </a:solidFill>
                <a:effectLst/>
                <a:latin typeface="+mn-lt"/>
                <a:ea typeface="+mn-ea"/>
                <a:cs typeface="+mn-cs"/>
              </a:rPr>
              <a: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racionális döntések elméletének hívei is tudják azt, hogy az emberek feje nem nagyteljesítményű számítógép, amelybe minden adat és kalkulációs modell bele van táplálva, de azt feltételezik, hogy</a:t>
            </a:r>
          </a:p>
          <a:p>
            <a:pPr lvl="0"/>
            <a:r>
              <a:rPr lang="hu-HU" sz="1200" kern="1200" dirty="0" smtClean="0">
                <a:solidFill>
                  <a:schemeClr val="tx1"/>
                </a:solidFill>
                <a:effectLst/>
                <a:latin typeface="+mn-lt"/>
                <a:ea typeface="+mn-ea"/>
                <a:cs typeface="+mn-cs"/>
              </a:rPr>
              <a:t>a racionális elme az jogi és egyéb normákat követi, szabálykövető (Hayek, Friedman)</a:t>
            </a:r>
          </a:p>
          <a:p>
            <a:pPr lvl="0"/>
            <a:r>
              <a:rPr lang="hu-HU" sz="1200" kern="1200" dirty="0" smtClean="0">
                <a:solidFill>
                  <a:schemeClr val="tx1"/>
                </a:solidFill>
                <a:effectLst/>
                <a:latin typeface="+mn-lt"/>
                <a:ea typeface="+mn-ea"/>
                <a:cs typeface="+mn-cs"/>
              </a:rPr>
              <a:t>a racionális döntési opciókhoz képest a meghozott döntések véletlenszerűen térnek el, az eltérések </a:t>
            </a:r>
            <a:r>
              <a:rPr lang="hu-HU" sz="1200" kern="1200" dirty="0" err="1" smtClean="0">
                <a:solidFill>
                  <a:schemeClr val="tx1"/>
                </a:solidFill>
                <a:effectLst/>
                <a:latin typeface="+mn-lt"/>
                <a:ea typeface="+mn-ea"/>
                <a:cs typeface="+mn-cs"/>
              </a:rPr>
              <a:t>statisztikusan</a:t>
            </a:r>
            <a:r>
              <a:rPr lang="hu-HU" sz="1200" kern="1200" dirty="0" smtClean="0">
                <a:solidFill>
                  <a:schemeClr val="tx1"/>
                </a:solidFill>
                <a:effectLst/>
                <a:latin typeface="+mn-lt"/>
                <a:ea typeface="+mn-ea"/>
                <a:cs typeface="+mn-cs"/>
              </a:rPr>
              <a:t> kiegyenlítik egymást, az „átlagember” racionálisan dönt</a:t>
            </a:r>
          </a:p>
          <a:p>
            <a:pPr lvl="0"/>
            <a:r>
              <a:rPr lang="hu-HU" sz="1200" kern="1200" dirty="0" smtClean="0">
                <a:solidFill>
                  <a:schemeClr val="tx1"/>
                </a:solidFill>
                <a:effectLst/>
                <a:latin typeface="+mn-lt"/>
                <a:ea typeface="+mn-ea"/>
                <a:cs typeface="+mn-cs"/>
              </a:rPr>
              <a:t>a racionális döntés nemcsak hasznos, de társadalmi elvárás és erkölcsi kötelesség is (Friedman)</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a:t>
            </a:r>
            <a:r>
              <a:rPr lang="hu-HU" sz="1200" kern="1200" dirty="0" err="1" smtClean="0">
                <a:solidFill>
                  <a:schemeClr val="tx1"/>
                </a:solidFill>
                <a:effectLst/>
                <a:latin typeface="+mn-lt"/>
                <a:ea typeface="+mn-ea"/>
                <a:cs typeface="+mn-cs"/>
              </a:rPr>
              <a:t>behavioral</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economics</a:t>
            </a:r>
            <a:r>
              <a:rPr lang="hu-HU" sz="1200" kern="1200" dirty="0" smtClean="0">
                <a:solidFill>
                  <a:schemeClr val="tx1"/>
                </a:solidFill>
                <a:effectLst/>
                <a:latin typeface="+mn-lt"/>
                <a:ea typeface="+mn-ea"/>
                <a:cs typeface="+mn-cs"/>
              </a:rPr>
              <a:t> kísérleti módszerekkel ezernyi példán azt igazolta, hogy a racionális döntéstől való eltérések NEM véletlenszerűek, hanem szisztematikusak és tendenciózusak.</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Néhány példa:</a:t>
            </a:r>
          </a:p>
          <a:p>
            <a:r>
              <a:rPr lang="hu-HU" sz="1200" kern="1200" dirty="0" smtClean="0">
                <a:solidFill>
                  <a:schemeClr val="tx1"/>
                </a:solidFill>
                <a:effectLst/>
                <a:latin typeface="+mn-lt"/>
                <a:ea typeface="+mn-ea"/>
                <a:cs typeface="+mn-cs"/>
              </a:rPr>
              <a:t> </a:t>
            </a:r>
          </a:p>
          <a:p>
            <a:r>
              <a:rPr lang="hu-HU" sz="1200" b="1" i="1" kern="1200" dirty="0" smtClean="0">
                <a:solidFill>
                  <a:schemeClr val="tx1"/>
                </a:solidFill>
                <a:effectLst/>
                <a:latin typeface="+mn-lt"/>
                <a:ea typeface="+mn-ea"/>
                <a:cs typeface="+mn-cs"/>
              </a:rPr>
              <a:t>Racionális döntés</a:t>
            </a:r>
            <a:endParaRPr lang="hu-HU" sz="1200" kern="1200" dirty="0" smtClean="0">
              <a:solidFill>
                <a:schemeClr val="tx1"/>
              </a:solidFill>
              <a:effectLst/>
              <a:latin typeface="+mn-lt"/>
              <a:ea typeface="+mn-ea"/>
              <a:cs typeface="+mn-cs"/>
            </a:endParaRPr>
          </a:p>
          <a:p>
            <a:r>
              <a:rPr lang="hu-HU" sz="1200" b="1" i="1" kern="1200" dirty="0" smtClean="0">
                <a:solidFill>
                  <a:schemeClr val="tx1"/>
                </a:solidFill>
                <a:effectLst/>
                <a:latin typeface="+mn-lt"/>
                <a:ea typeface="+mn-ea"/>
                <a:cs typeface="+mn-cs"/>
              </a:rPr>
              <a:t>Tényszerűen megfigyelt döntés</a:t>
            </a:r>
            <a:endParaRPr lang="hu-HU" sz="1200" kern="1200" dirty="0" smtClean="0">
              <a:solidFill>
                <a:schemeClr val="tx1"/>
              </a:solidFill>
              <a:effectLst/>
              <a:latin typeface="+mn-lt"/>
              <a:ea typeface="+mn-ea"/>
              <a:cs typeface="+mn-cs"/>
            </a:endParaRPr>
          </a:p>
          <a:p>
            <a:r>
              <a:rPr lang="hu-HU" sz="1200" b="1" i="1" kern="1200" dirty="0" smtClean="0">
                <a:solidFill>
                  <a:schemeClr val="tx1"/>
                </a:solidFill>
                <a:effectLst/>
                <a:latin typeface="+mn-lt"/>
                <a:ea typeface="+mn-ea"/>
                <a:cs typeface="+mn-cs"/>
              </a:rPr>
              <a:t>nyereség/veszteség</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egységnyi nyereség = egységnyi veszteség elkerülése, mindegy melyik</a:t>
            </a:r>
          </a:p>
          <a:p>
            <a:r>
              <a:rPr lang="hu-HU" sz="1200" kern="1200" dirty="0" smtClean="0">
                <a:solidFill>
                  <a:schemeClr val="tx1"/>
                </a:solidFill>
                <a:effectLst/>
                <a:latin typeface="+mn-lt"/>
                <a:ea typeface="+mn-ea"/>
                <a:cs typeface="+mn-cs"/>
              </a:rPr>
              <a:t>Veszíteni sokkal inkább nem szeretünk, mint amennyire szeretünk nyerni, többszörös nyereség kompenzál csak egységnyi veszteséget</a:t>
            </a:r>
          </a:p>
          <a:p>
            <a:r>
              <a:rPr lang="hu-HU" sz="1200" b="1" i="1" kern="1200" dirty="0" smtClean="0">
                <a:solidFill>
                  <a:schemeClr val="tx1"/>
                </a:solidFill>
                <a:effectLst/>
                <a:latin typeface="+mn-lt"/>
                <a:ea typeface="+mn-ea"/>
                <a:cs typeface="+mn-cs"/>
              </a:rPr>
              <a:t>kockázatvállalás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ember kockázatkerülő</a:t>
            </a:r>
          </a:p>
          <a:p>
            <a:r>
              <a:rPr lang="hu-HU" sz="1200" kern="1200" dirty="0" smtClean="0">
                <a:solidFill>
                  <a:schemeClr val="tx1"/>
                </a:solidFill>
                <a:effectLst/>
                <a:latin typeface="+mn-lt"/>
                <a:ea typeface="+mn-ea"/>
                <a:cs typeface="+mn-cs"/>
              </a:rPr>
              <a:t>Nyerési kilátásoknál kockázatkerülő (a kicsi biztos jobb, mint a több bizonytalan); viszont veszteségi kilátásoknál kockázatvállaló, hazardírozó</a:t>
            </a:r>
          </a:p>
          <a:p>
            <a:r>
              <a:rPr lang="hu-HU" sz="1200" b="1" i="1" kern="1200" dirty="0" smtClean="0">
                <a:solidFill>
                  <a:schemeClr val="tx1"/>
                </a:solidFill>
                <a:effectLst/>
                <a:latin typeface="+mn-lt"/>
                <a:ea typeface="+mn-ea"/>
                <a:cs typeface="+mn-cs"/>
              </a:rPr>
              <a:t>mértékek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univerzálisak, matematikailag modellezhetőek</a:t>
            </a:r>
          </a:p>
          <a:p>
            <a:r>
              <a:rPr lang="hu-HU" sz="1200" kern="1200" dirty="0" smtClean="0">
                <a:solidFill>
                  <a:schemeClr val="tx1"/>
                </a:solidFill>
                <a:effectLst/>
                <a:latin typeface="+mn-lt"/>
                <a:ea typeface="+mn-ea"/>
                <a:cs typeface="+mn-cs"/>
              </a:rPr>
              <a:t>személyiség és helyzetfüggő a mértékek megélése, örökölt és tanult horgonyoktól nehezen távolodunk el</a:t>
            </a:r>
          </a:p>
          <a:p>
            <a:r>
              <a:rPr lang="hu-HU" sz="1200" b="1" i="1" kern="1200" dirty="0" smtClean="0">
                <a:solidFill>
                  <a:schemeClr val="tx1"/>
                </a:solidFill>
                <a:effectLst/>
                <a:latin typeface="+mn-lt"/>
                <a:ea typeface="+mn-ea"/>
                <a:cs typeface="+mn-cs"/>
              </a:rPr>
              <a:t>a döntés befolyásolása</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individuális, a szabad ember akaratát önző érdekein kívül más nem befolyásolja</a:t>
            </a:r>
          </a:p>
          <a:p>
            <a:r>
              <a:rPr lang="hu-HU" sz="1200" kern="1200" dirty="0" smtClean="0">
                <a:solidFill>
                  <a:schemeClr val="tx1"/>
                </a:solidFill>
                <a:effectLst/>
                <a:latin typeface="+mn-lt"/>
                <a:ea typeface="+mn-ea"/>
                <a:cs typeface="+mn-cs"/>
              </a:rPr>
              <a:t>az ember alkalmazkodik a többiekhez, konform, utánoz és követ másokat</a:t>
            </a:r>
          </a:p>
          <a:p>
            <a:r>
              <a:rPr lang="hu-HU" sz="1200" b="1" i="1" kern="1200" dirty="0" smtClean="0">
                <a:solidFill>
                  <a:schemeClr val="tx1"/>
                </a:solidFill>
                <a:effectLst/>
                <a:latin typeface="+mn-lt"/>
                <a:ea typeface="+mn-ea"/>
                <a:cs typeface="+mn-cs"/>
              </a:rPr>
              <a:t>érzelmi hatások</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érzelmek nem hatnak sem a döntési képességre, sem magára a döntésekre</a:t>
            </a:r>
          </a:p>
          <a:p>
            <a:r>
              <a:rPr lang="hu-HU" sz="1200" kern="1200" dirty="0" smtClean="0">
                <a:solidFill>
                  <a:schemeClr val="tx1"/>
                </a:solidFill>
                <a:effectLst/>
                <a:latin typeface="+mn-lt"/>
                <a:ea typeface="+mn-ea"/>
                <a:cs typeface="+mn-cs"/>
              </a:rPr>
              <a:t>az érzelmek nemcsak hatnak, csábítanak, de, a döntésképességet is befolyásolják, pl. a szűkösség és bizonytalanság megélése csőlátóvá és intellektuálisan beszűkültté tesz</a:t>
            </a:r>
          </a:p>
          <a:p>
            <a:r>
              <a:rPr lang="hu-HU" sz="1200" b="1" i="1" kern="1200" dirty="0" smtClean="0">
                <a:solidFill>
                  <a:schemeClr val="tx1"/>
                </a:solidFill>
                <a:effectLst/>
                <a:latin typeface="+mn-lt"/>
                <a:ea typeface="+mn-ea"/>
                <a:cs typeface="+mn-cs"/>
              </a:rPr>
              <a:t>Maga a racionális döntés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létező realitás, az ember így működik</a:t>
            </a:r>
          </a:p>
          <a:p>
            <a:r>
              <a:rPr lang="hu-HU" sz="1200" kern="1200" dirty="0" smtClean="0">
                <a:solidFill>
                  <a:schemeClr val="tx1"/>
                </a:solidFill>
                <a:effectLst/>
                <a:latin typeface="+mn-lt"/>
                <a:ea typeface="+mn-ea"/>
                <a:cs typeface="+mn-cs"/>
              </a:rPr>
              <a:t>fikció, minden tényszerűen meghozott döntés ehhez képest „</a:t>
            </a:r>
            <a:r>
              <a:rPr lang="hu-HU" sz="1200" kern="1200" dirty="0" err="1" smtClean="0">
                <a:solidFill>
                  <a:schemeClr val="tx1"/>
                </a:solidFill>
                <a:effectLst/>
                <a:latin typeface="+mn-lt"/>
                <a:ea typeface="+mn-ea"/>
                <a:cs typeface="+mn-cs"/>
              </a:rPr>
              <a:t>bias</a:t>
            </a:r>
            <a:r>
              <a:rPr lang="hu-HU" sz="1200" kern="1200" dirty="0" smtClean="0">
                <a:solidFill>
                  <a:schemeClr val="tx1"/>
                </a:solidFill>
                <a:effectLst/>
                <a:latin typeface="+mn-lt"/>
                <a:ea typeface="+mn-ea"/>
                <a:cs typeface="+mn-cs"/>
              </a:rPr>
              <a:t> &amp; </a:t>
            </a:r>
            <a:r>
              <a:rPr lang="hu-HU" sz="1200" kern="1200" dirty="0" err="1" smtClean="0">
                <a:solidFill>
                  <a:schemeClr val="tx1"/>
                </a:solidFill>
                <a:effectLst/>
                <a:latin typeface="+mn-lt"/>
                <a:ea typeface="+mn-ea"/>
                <a:cs typeface="+mn-cs"/>
              </a:rPr>
              <a:t>fallacy</a:t>
            </a:r>
            <a:r>
              <a:rPr lang="hu-HU" sz="1200" kern="1200" dirty="0" smtClean="0">
                <a:solidFill>
                  <a:schemeClr val="tx1"/>
                </a:solidFill>
                <a:effectLst/>
                <a:latin typeface="+mn-lt"/>
                <a:ea typeface="+mn-ea"/>
                <a:cs typeface="+mn-cs"/>
              </a:rPr>
              <a:t>”</a:t>
            </a:r>
          </a:p>
        </p:txBody>
      </p:sp>
      <p:sp>
        <p:nvSpPr>
          <p:cNvPr id="4" name="Dia számának helye 3"/>
          <p:cNvSpPr>
            <a:spLocks noGrp="1"/>
          </p:cNvSpPr>
          <p:nvPr>
            <p:ph type="sldNum" sz="quarter" idx="10"/>
          </p:nvPr>
        </p:nvSpPr>
        <p:spPr/>
        <p:txBody>
          <a:bodyPr/>
          <a:lstStyle/>
          <a:p>
            <a:fld id="{1854CF1B-70C8-40BB-8183-1B2286461483}" type="slidenum">
              <a:rPr lang="hu-HU" smtClean="0"/>
              <a:pPr/>
              <a:t>45</a:t>
            </a:fld>
            <a:endParaRPr lang="hu-HU"/>
          </a:p>
        </p:txBody>
      </p:sp>
    </p:spTree>
    <p:extLst>
      <p:ext uri="{BB962C8B-B14F-4D97-AF65-F5344CB8AC3E}">
        <p14:creationId xmlns:p14="http://schemas.microsoft.com/office/powerpoint/2010/main" xmlns="" val="2813452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Greskovits</a:t>
            </a:r>
            <a:r>
              <a:rPr lang="hu-HU" dirty="0" smtClean="0"/>
              <a:t> ide! </a:t>
            </a:r>
            <a:r>
              <a:rPr lang="hu-HU" dirty="0" err="1" smtClean="0"/>
              <a:t>Varieties</a:t>
            </a:r>
            <a:r>
              <a:rPr lang="hu-HU" baseline="0" dirty="0" smtClean="0"/>
              <a:t> of </a:t>
            </a:r>
            <a:r>
              <a:rPr lang="hu-HU" baseline="0" smtClean="0"/>
              <a:t>capitalism</a:t>
            </a:r>
            <a:endParaRPr lang="hu-HU"/>
          </a:p>
        </p:txBody>
      </p:sp>
      <p:sp>
        <p:nvSpPr>
          <p:cNvPr id="4" name="Dia számának helye 3"/>
          <p:cNvSpPr>
            <a:spLocks noGrp="1"/>
          </p:cNvSpPr>
          <p:nvPr>
            <p:ph type="sldNum" sz="quarter" idx="10"/>
          </p:nvPr>
        </p:nvSpPr>
        <p:spPr/>
        <p:txBody>
          <a:bodyPr/>
          <a:lstStyle/>
          <a:p>
            <a:fld id="{1854CF1B-70C8-40BB-8183-1B2286461483}" type="slidenum">
              <a:rPr lang="hu-HU" smtClean="0"/>
              <a:pPr/>
              <a:t>46</a:t>
            </a:fld>
            <a:endParaRPr lang="hu-HU"/>
          </a:p>
        </p:txBody>
      </p:sp>
    </p:spTree>
    <p:extLst>
      <p:ext uri="{BB962C8B-B14F-4D97-AF65-F5344CB8AC3E}">
        <p14:creationId xmlns:p14="http://schemas.microsoft.com/office/powerpoint/2010/main" xmlns="" val="3048389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r>
              <a:rPr lang="hu-HU" dirty="0" smtClean="0"/>
              <a:t>Hibridrezsim-kategóriák:</a:t>
            </a:r>
          </a:p>
          <a:p>
            <a:pPr marL="171450" indent="-171450">
              <a:buFontTx/>
              <a:buChar char="-"/>
            </a:pPr>
            <a:r>
              <a:rPr lang="hu-HU" baseline="0" dirty="0" smtClean="0"/>
              <a:t>A </a:t>
            </a:r>
            <a:r>
              <a:rPr lang="hu-HU" baseline="0" dirty="0" err="1" smtClean="0"/>
              <a:t>root</a:t>
            </a:r>
            <a:r>
              <a:rPr lang="hu-HU" baseline="0" dirty="0" smtClean="0"/>
              <a:t> </a:t>
            </a:r>
            <a:r>
              <a:rPr lang="hu-HU" baseline="0" dirty="0" err="1" smtClean="0"/>
              <a:t>concept</a:t>
            </a:r>
            <a:r>
              <a:rPr lang="hu-HU" baseline="0" dirty="0" smtClean="0"/>
              <a:t> </a:t>
            </a:r>
            <a:r>
              <a:rPr lang="hu-HU" baseline="0" dirty="0" err="1" smtClean="0"/>
              <a:t>a</a:t>
            </a:r>
            <a:r>
              <a:rPr lang="hu-HU" baseline="0" dirty="0" smtClean="0"/>
              <a:t> demokrácia és az autokrácia</a:t>
            </a:r>
          </a:p>
          <a:p>
            <a:pPr marL="171450" indent="-171450">
              <a:buFontTx/>
              <a:buChar char="-"/>
            </a:pPr>
            <a:r>
              <a:rPr lang="hu-HU" baseline="0" dirty="0" smtClean="0"/>
              <a:t>Az </a:t>
            </a:r>
            <a:r>
              <a:rPr lang="hu-HU" baseline="0" dirty="0" err="1" smtClean="0"/>
              <a:t>axis</a:t>
            </a:r>
            <a:r>
              <a:rPr lang="hu-HU" baseline="0" dirty="0" smtClean="0"/>
              <a:t> haladási irányt is jelenthet, illetve a rezsimek ezen a tengelyen mozognak („átmehet az egyikből a másikba”)</a:t>
            </a:r>
          </a:p>
          <a:p>
            <a:pPr marL="171450" indent="-171450">
              <a:buFontTx/>
              <a:buChar char="-"/>
            </a:pPr>
            <a:r>
              <a:rPr lang="hu-HU" baseline="0" dirty="0" smtClean="0"/>
              <a:t>Nem lép ki a politikai szférából;</a:t>
            </a:r>
          </a:p>
          <a:p>
            <a:pPr marL="171450" indent="-171450">
              <a:buFontTx/>
              <a:buChar char="-"/>
            </a:pPr>
            <a:r>
              <a:rPr lang="hu-HU" dirty="0" smtClean="0"/>
              <a:t>(az előzőből</a:t>
            </a:r>
            <a:r>
              <a:rPr lang="hu-HU" baseline="0" dirty="0" smtClean="0"/>
              <a:t> következik) föltételezett m</a:t>
            </a:r>
            <a:r>
              <a:rPr lang="hu-HU" dirty="0" smtClean="0"/>
              <a:t>otivációk:</a:t>
            </a:r>
            <a:r>
              <a:rPr lang="hu-HU" baseline="0" dirty="0" smtClean="0"/>
              <a:t> hatalomkoncentráció + ideológia</a:t>
            </a:r>
          </a:p>
          <a:p>
            <a:pPr marL="171450" indent="-171450">
              <a:buFontTx/>
              <a:buChar char="-"/>
            </a:pPr>
            <a:r>
              <a:rPr lang="hu-HU" dirty="0" smtClean="0"/>
              <a:t>Nem ideáltípusokat rögzít,</a:t>
            </a:r>
            <a:r>
              <a:rPr lang="hu-HU" baseline="0" dirty="0" smtClean="0"/>
              <a:t> s így nem fogalmi teret feszít ki, hanem az adott stációhoz próbál megnevezést rendelni [</a:t>
            </a:r>
            <a:r>
              <a:rPr lang="hu-HU" baseline="0" dirty="0" smtClean="0">
                <a:sym typeface="Wingdings" panose="05000000000000000000" pitchFamily="2" charset="2"/>
              </a:rPr>
              <a:t> a mienk viszont ideáltípus / fogalmi teret feszít ki, és ebben a fogalmi térben semelyik rendszer sem tökéletes megvalósulása az ideáltípusnak; „mindegyik hibrid, a kérdés, hogy milyen mértékig”]</a:t>
            </a: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6</a:t>
            </a:fld>
            <a:endParaRPr lang="hu-HU"/>
          </a:p>
        </p:txBody>
      </p:sp>
    </p:spTree>
    <p:extLst>
      <p:ext uri="{BB962C8B-B14F-4D97-AF65-F5344CB8AC3E}">
        <p14:creationId xmlns:p14="http://schemas.microsoft.com/office/powerpoint/2010/main" xmlns="" val="33695887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854CF1B-70C8-40BB-8183-1B2286461483}" type="slidenum">
              <a:rPr lang="hu-HU" smtClean="0"/>
              <a:pPr/>
              <a:t>48</a:t>
            </a:fld>
            <a:endParaRPr lang="hu-HU"/>
          </a:p>
        </p:txBody>
      </p:sp>
    </p:spTree>
    <p:extLst>
      <p:ext uri="{BB962C8B-B14F-4D97-AF65-F5344CB8AC3E}">
        <p14:creationId xmlns:p14="http://schemas.microsoft.com/office/powerpoint/2010/main" xmlns="" val="34370978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r>
              <a:rPr lang="en-US" dirty="0" err="1" smtClean="0"/>
              <a:t>Kína</a:t>
            </a:r>
            <a:r>
              <a:rPr lang="en-US" dirty="0" smtClean="0"/>
              <a:t>?</a:t>
            </a:r>
            <a:r>
              <a:rPr lang="en-US" baseline="0" dirty="0" smtClean="0"/>
              <a:t> </a:t>
            </a:r>
            <a:r>
              <a:rPr lang="en-US" baseline="0" dirty="0" err="1" smtClean="0"/>
              <a:t>Az</a:t>
            </a:r>
            <a:r>
              <a:rPr lang="en-US" baseline="0" dirty="0" smtClean="0"/>
              <a:t> </a:t>
            </a:r>
            <a:r>
              <a:rPr lang="en-US" baseline="0" dirty="0" err="1" smtClean="0"/>
              <a:t>nem</a:t>
            </a:r>
            <a:r>
              <a:rPr lang="en-US" baseline="0" dirty="0" smtClean="0"/>
              <a:t> patronal autocracy, de relational</a:t>
            </a:r>
            <a:endParaRPr lang="hu-HU" baseline="0" dirty="0" smtClean="0"/>
          </a:p>
          <a:p>
            <a:r>
              <a:rPr lang="hu-HU" baseline="0" dirty="0" err="1" smtClean="0"/>
              <a:t>Frydman</a:t>
            </a:r>
            <a:r>
              <a:rPr lang="hu-HU" baseline="0" dirty="0" smtClean="0"/>
              <a:t> </a:t>
            </a: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49</a:t>
            </a:fld>
            <a:endParaRPr lang="hu-HU"/>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Local/regional autarchy</a:t>
            </a:r>
            <a:endParaRPr lang="hu-HU" dirty="0"/>
          </a:p>
        </p:txBody>
      </p:sp>
      <p:sp>
        <p:nvSpPr>
          <p:cNvPr id="4" name="Dia számának helye 3"/>
          <p:cNvSpPr>
            <a:spLocks noGrp="1"/>
          </p:cNvSpPr>
          <p:nvPr>
            <p:ph type="sldNum" sz="quarter" idx="10"/>
          </p:nvPr>
        </p:nvSpPr>
        <p:spPr/>
        <p:txBody>
          <a:bodyPr/>
          <a:lstStyle/>
          <a:p>
            <a:fld id="{1854CF1B-70C8-40BB-8183-1B2286461483}" type="slidenum">
              <a:rPr lang="hu-HU" smtClean="0"/>
              <a:pPr/>
              <a:t>50</a:t>
            </a:fld>
            <a:endParaRPr lang="hu-HU"/>
          </a:p>
        </p:txBody>
      </p:sp>
    </p:spTree>
    <p:extLst>
      <p:ext uri="{BB962C8B-B14F-4D97-AF65-F5344CB8AC3E}">
        <p14:creationId xmlns:p14="http://schemas.microsoft.com/office/powerpoint/2010/main" xmlns="" val="13093992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Authorized</a:t>
            </a:r>
            <a:r>
              <a:rPr lang="en-US" baseline="0" dirty="0" smtClean="0"/>
              <a:t> members of _the ruling elite_?? </a:t>
            </a:r>
            <a:r>
              <a:rPr lang="en-US" baseline="0" dirty="0" err="1" smtClean="0"/>
              <a:t>Az</a:t>
            </a:r>
            <a:r>
              <a:rPr lang="en-US" baseline="0" dirty="0" smtClean="0"/>
              <a:t> </a:t>
            </a:r>
            <a:r>
              <a:rPr lang="en-US" baseline="0" dirty="0" err="1" smtClean="0"/>
              <a:t>oligarchicnál</a:t>
            </a:r>
            <a:r>
              <a:rPr lang="en-US" baseline="0" dirty="0" smtClean="0"/>
              <a:t> </a:t>
            </a:r>
            <a:r>
              <a:rPr lang="en-US" baseline="0" dirty="0" err="1" smtClean="0"/>
              <a:t>nem</a:t>
            </a:r>
            <a:r>
              <a:rPr lang="en-US" baseline="0" dirty="0" smtClean="0"/>
              <a:t>…</a:t>
            </a:r>
            <a:endParaRPr lang="en-US" dirty="0" smtClean="0"/>
          </a:p>
          <a:p>
            <a:r>
              <a:rPr lang="hu-HU" dirty="0" err="1" smtClean="0"/>
              <a:t>Patrimonialization</a:t>
            </a:r>
            <a:endParaRPr lang="hu-HU" baseline="0" dirty="0" smtClean="0"/>
          </a:p>
          <a:p>
            <a:r>
              <a:rPr lang="hu-HU" baseline="0" dirty="0" err="1" smtClean="0"/>
              <a:t>Crony</a:t>
            </a:r>
            <a:r>
              <a:rPr lang="hu-HU" baseline="0" dirty="0" smtClean="0"/>
              <a:t> </a:t>
            </a:r>
            <a:r>
              <a:rPr lang="hu-HU" baseline="0" dirty="0" smtClean="0">
                <a:sym typeface="Wingdings" panose="05000000000000000000" pitchFamily="2" charset="2"/>
              </a:rPr>
              <a:t> </a:t>
            </a:r>
            <a:r>
              <a:rPr lang="hu-HU" baseline="0" dirty="0" err="1" smtClean="0">
                <a:sym typeface="Wingdings" panose="05000000000000000000" pitchFamily="2" charset="2"/>
              </a:rPr>
              <a:t>mafia</a:t>
            </a:r>
            <a:endParaRPr lang="hu-HU" dirty="0"/>
          </a:p>
        </p:txBody>
      </p:sp>
      <p:sp>
        <p:nvSpPr>
          <p:cNvPr id="4" name="Dia számának helye 3"/>
          <p:cNvSpPr>
            <a:spLocks noGrp="1"/>
          </p:cNvSpPr>
          <p:nvPr>
            <p:ph type="sldNum" sz="quarter" idx="10"/>
          </p:nvPr>
        </p:nvSpPr>
        <p:spPr/>
        <p:txBody>
          <a:bodyPr/>
          <a:lstStyle/>
          <a:p>
            <a:fld id="{1854CF1B-70C8-40BB-8183-1B2286461483}" type="slidenum">
              <a:rPr lang="hu-HU" smtClean="0"/>
              <a:pPr/>
              <a:t>53</a:t>
            </a:fld>
            <a:endParaRPr lang="hu-HU"/>
          </a:p>
        </p:txBody>
      </p:sp>
    </p:spTree>
    <p:extLst>
      <p:ext uri="{BB962C8B-B14F-4D97-AF65-F5344CB8AC3E}">
        <p14:creationId xmlns:p14="http://schemas.microsoft.com/office/powerpoint/2010/main" xmlns="" val="12706465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p:txBody>
      </p:sp>
      <p:sp>
        <p:nvSpPr>
          <p:cNvPr id="4" name="Dia számának helye 3"/>
          <p:cNvSpPr>
            <a:spLocks noGrp="1"/>
          </p:cNvSpPr>
          <p:nvPr>
            <p:ph type="sldNum" sz="quarter" idx="10"/>
          </p:nvPr>
        </p:nvSpPr>
        <p:spPr/>
        <p:txBody>
          <a:bodyPr/>
          <a:lstStyle/>
          <a:p>
            <a:fld id="{FE69C8E1-7FD2-4FF5-87B7-6BA787EFBDD0}" type="slidenum">
              <a:rPr lang="hu-HU" smtClean="0"/>
              <a:pPr/>
              <a:t>54</a:t>
            </a:fld>
            <a:endParaRPr lang="hu-HU"/>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55</a:t>
            </a:fld>
            <a:endParaRPr lang="hu-HU"/>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56</a:t>
            </a:fld>
            <a:endParaRPr lang="hu-HU"/>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„a polgári jog nem tárgyalja őket”?</a:t>
            </a:r>
            <a:r>
              <a:rPr lang="hu-HU" baseline="0" dirty="0" smtClean="0"/>
              <a:t> </a:t>
            </a:r>
            <a:r>
              <a:rPr lang="hu-HU" baseline="0" smtClean="0"/>
              <a:t>de</a:t>
            </a:r>
            <a:endParaRPr lang="hu-HU"/>
          </a:p>
        </p:txBody>
      </p:sp>
      <p:sp>
        <p:nvSpPr>
          <p:cNvPr id="4" name="Dia számának helye 3"/>
          <p:cNvSpPr>
            <a:spLocks noGrp="1"/>
          </p:cNvSpPr>
          <p:nvPr>
            <p:ph type="sldNum" sz="quarter" idx="10"/>
          </p:nvPr>
        </p:nvSpPr>
        <p:spPr/>
        <p:txBody>
          <a:bodyPr/>
          <a:lstStyle/>
          <a:p>
            <a:fld id="{1854CF1B-70C8-40BB-8183-1B2286461483}" type="slidenum">
              <a:rPr lang="hu-HU" smtClean="0"/>
              <a:pPr/>
              <a:t>57</a:t>
            </a:fld>
            <a:endParaRPr lang="hu-HU"/>
          </a:p>
        </p:txBody>
      </p:sp>
    </p:spTree>
    <p:extLst>
      <p:ext uri="{BB962C8B-B14F-4D97-AF65-F5344CB8AC3E}">
        <p14:creationId xmlns:p14="http://schemas.microsoft.com/office/powerpoint/2010/main" xmlns="" val="11643389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buFont typeface="Wingdings" pitchFamily="2" charset="2"/>
              <a:buNone/>
            </a:pPr>
            <a:r>
              <a:rPr lang="hu-HU" sz="1200" b="0" i="0" u="none" strike="noStrike" kern="1200" dirty="0" smtClean="0">
                <a:solidFill>
                  <a:schemeClr val="tx1"/>
                </a:solidFill>
                <a:effectLst/>
                <a:latin typeface="+mn-lt"/>
                <a:ea typeface="+mn-ea"/>
                <a:cs typeface="+mn-cs"/>
              </a:rPr>
              <a:t>Kérdés, hogy igaz-e, meg hogy minden dimenzió</a:t>
            </a:r>
            <a:r>
              <a:rPr lang="hu-HU" sz="1200" b="0" i="0" u="none" strike="noStrike" kern="1200" baseline="0" dirty="0" smtClean="0">
                <a:solidFill>
                  <a:schemeClr val="tx1"/>
                </a:solidFill>
                <a:effectLst/>
                <a:latin typeface="+mn-lt"/>
                <a:ea typeface="+mn-ea"/>
                <a:cs typeface="+mn-cs"/>
              </a:rPr>
              <a:t> kell-e ide</a:t>
            </a:r>
            <a:endParaRPr lang="hu-HU" sz="1200" b="0" i="0" u="none" strike="noStrike" kern="1200" dirty="0" smtClean="0">
              <a:solidFill>
                <a:schemeClr val="tx1"/>
              </a:solidFill>
              <a:effectLst/>
              <a:latin typeface="+mn-lt"/>
              <a:ea typeface="+mn-ea"/>
              <a:cs typeface="+mn-cs"/>
            </a:endParaRPr>
          </a:p>
        </p:txBody>
      </p:sp>
      <p:sp>
        <p:nvSpPr>
          <p:cNvPr id="4" name="Dia számának helye 3"/>
          <p:cNvSpPr>
            <a:spLocks noGrp="1"/>
          </p:cNvSpPr>
          <p:nvPr>
            <p:ph type="sldNum" sz="quarter" idx="10"/>
          </p:nvPr>
        </p:nvSpPr>
        <p:spPr/>
        <p:txBody>
          <a:bodyPr/>
          <a:lstStyle/>
          <a:p>
            <a:fld id="{1854CF1B-70C8-40BB-8183-1B2286461483}" type="slidenum">
              <a:rPr lang="hu-HU" smtClean="0"/>
              <a:pPr/>
              <a:t>58</a:t>
            </a:fld>
            <a:endParaRPr lang="hu-HU"/>
          </a:p>
        </p:txBody>
      </p:sp>
    </p:spTree>
    <p:extLst>
      <p:ext uri="{BB962C8B-B14F-4D97-AF65-F5344CB8AC3E}">
        <p14:creationId xmlns:p14="http://schemas.microsoft.com/office/powerpoint/2010/main" xmlns="" val="39073018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smtClean="0"/>
              <a:t>Let</a:t>
            </a:r>
            <a:r>
              <a:rPr lang="hu-HU" dirty="0" smtClean="0"/>
              <a:t>’s add: 1) </a:t>
            </a:r>
            <a:r>
              <a:rPr lang="hu-HU" dirty="0" err="1" smtClean="0"/>
              <a:t>who</a:t>
            </a:r>
            <a:r>
              <a:rPr lang="hu-HU" baseline="0" dirty="0" smtClean="0"/>
              <a:t> </a:t>
            </a:r>
            <a:r>
              <a:rPr lang="hu-HU" baseline="0" dirty="0" err="1" smtClean="0"/>
              <a:t>initiates</a:t>
            </a:r>
            <a:r>
              <a:rPr lang="hu-HU" baseline="0" dirty="0" smtClean="0"/>
              <a:t> </a:t>
            </a:r>
            <a:r>
              <a:rPr lang="hu-HU" baseline="0" dirty="0" err="1" smtClean="0"/>
              <a:t>the</a:t>
            </a:r>
            <a:r>
              <a:rPr lang="hu-HU" baseline="0" dirty="0" smtClean="0"/>
              <a:t> </a:t>
            </a:r>
            <a:r>
              <a:rPr lang="hu-HU" baseline="0" dirty="0" err="1" smtClean="0"/>
              <a:t>exchange</a:t>
            </a:r>
            <a:r>
              <a:rPr lang="hu-HU" baseline="0" dirty="0" smtClean="0"/>
              <a:t>? / </a:t>
            </a:r>
            <a:r>
              <a:rPr lang="hu-HU" baseline="0" dirty="0" err="1" smtClean="0"/>
              <a:t>centralized</a:t>
            </a:r>
            <a:r>
              <a:rPr lang="hu-HU" baseline="0" dirty="0" smtClean="0"/>
              <a:t> </a:t>
            </a:r>
            <a:r>
              <a:rPr lang="hu-HU" baseline="0" dirty="0" err="1" smtClean="0"/>
              <a:t>at</a:t>
            </a:r>
            <a:r>
              <a:rPr lang="hu-HU" baseline="0" dirty="0" smtClean="0"/>
              <a:t> </a:t>
            </a:r>
            <a:r>
              <a:rPr lang="hu-HU" baseline="0" dirty="0" err="1" smtClean="0"/>
              <a:t>whom</a:t>
            </a:r>
            <a:r>
              <a:rPr lang="hu-HU" baseline="0" dirty="0" smtClean="0"/>
              <a:t>? / </a:t>
            </a:r>
            <a:r>
              <a:rPr lang="hu-HU" baseline="0" dirty="0" err="1" smtClean="0"/>
              <a:t>who</a:t>
            </a:r>
            <a:r>
              <a:rPr lang="hu-HU" baseline="0" dirty="0" smtClean="0"/>
              <a:t> </a:t>
            </a:r>
            <a:r>
              <a:rPr lang="hu-HU" baseline="0" dirty="0" err="1" smtClean="0"/>
              <a:t>are</a:t>
            </a:r>
            <a:r>
              <a:rPr lang="hu-HU" baseline="0" dirty="0" smtClean="0"/>
              <a:t> </a:t>
            </a:r>
            <a:r>
              <a:rPr lang="hu-HU" baseline="0" dirty="0" err="1" smtClean="0"/>
              <a:t>the</a:t>
            </a:r>
            <a:r>
              <a:rPr lang="hu-HU" baseline="0" dirty="0" smtClean="0"/>
              <a:t> </a:t>
            </a:r>
            <a:r>
              <a:rPr lang="hu-HU" baseline="0" dirty="0" err="1" smtClean="0"/>
              <a:t>participants</a:t>
            </a:r>
            <a:r>
              <a:rPr lang="hu-HU" baseline="0" dirty="0" smtClean="0"/>
              <a:t>?; 2) is </a:t>
            </a:r>
            <a:r>
              <a:rPr lang="hu-HU" baseline="0" dirty="0" err="1" smtClean="0"/>
              <a:t>it</a:t>
            </a:r>
            <a:r>
              <a:rPr lang="hu-HU" baseline="0" dirty="0" smtClean="0"/>
              <a:t> </a:t>
            </a:r>
            <a:r>
              <a:rPr lang="hu-HU" baseline="0" dirty="0" err="1" smtClean="0"/>
              <a:t>illegal</a:t>
            </a:r>
            <a:r>
              <a:rPr lang="hu-HU" baseline="0" dirty="0" smtClean="0"/>
              <a:t> </a:t>
            </a:r>
            <a:r>
              <a:rPr lang="hu-HU" baseline="0" dirty="0" err="1" smtClean="0"/>
              <a:t>or</a:t>
            </a:r>
            <a:r>
              <a:rPr lang="hu-HU" baseline="0" dirty="0" smtClean="0"/>
              <a:t> </a:t>
            </a:r>
            <a:r>
              <a:rPr lang="hu-HU" baseline="0" dirty="0" err="1" smtClean="0"/>
              <a:t>legal</a:t>
            </a:r>
            <a:r>
              <a:rPr lang="hu-HU" baseline="0" dirty="0" smtClean="0"/>
              <a:t> (</a:t>
            </a:r>
            <a:r>
              <a:rPr lang="hu-HU" baseline="0" dirty="0" err="1" smtClean="0"/>
              <a:t>institutional</a:t>
            </a:r>
            <a:r>
              <a:rPr lang="hu-HU" baseline="0" dirty="0" smtClean="0"/>
              <a:t> </a:t>
            </a:r>
            <a:r>
              <a:rPr lang="hu-HU" baseline="0" dirty="0" err="1" smtClean="0"/>
              <a:t>framework</a:t>
            </a:r>
            <a:r>
              <a:rPr lang="en-US" baseline="0" dirty="0" smtClean="0"/>
              <a:t>;</a:t>
            </a:r>
            <a:r>
              <a:rPr lang="hu-HU" baseline="0" dirty="0" smtClean="0"/>
              <a:t> is </a:t>
            </a:r>
            <a:r>
              <a:rPr lang="hu-HU" baseline="0" dirty="0" err="1" smtClean="0"/>
              <a:t>law</a:t>
            </a:r>
            <a:r>
              <a:rPr lang="hu-HU" baseline="0" dirty="0" smtClean="0"/>
              <a:t> </a:t>
            </a:r>
            <a:r>
              <a:rPr lang="hu-HU" baseline="0" dirty="0" err="1" smtClean="0"/>
              <a:t>enforcement</a:t>
            </a:r>
            <a:r>
              <a:rPr lang="hu-HU" baseline="0" dirty="0" smtClean="0"/>
              <a:t> an </a:t>
            </a:r>
            <a:r>
              <a:rPr lang="hu-HU" baseline="0" dirty="0" err="1" smtClean="0"/>
              <a:t>enemy</a:t>
            </a:r>
            <a:r>
              <a:rPr lang="hu-HU" baseline="0" dirty="0" smtClean="0"/>
              <a:t>?)</a:t>
            </a:r>
            <a:endParaRPr lang="hu-HU" dirty="0"/>
          </a:p>
        </p:txBody>
      </p:sp>
      <p:sp>
        <p:nvSpPr>
          <p:cNvPr id="4" name="Dia számának helye 3"/>
          <p:cNvSpPr>
            <a:spLocks noGrp="1"/>
          </p:cNvSpPr>
          <p:nvPr>
            <p:ph type="sldNum" sz="quarter" idx="10"/>
          </p:nvPr>
        </p:nvSpPr>
        <p:spPr/>
        <p:txBody>
          <a:bodyPr/>
          <a:lstStyle/>
          <a:p>
            <a:fld id="{CEE0A469-B3DD-4230-9436-EE48B5266C9B}" type="slidenum">
              <a:rPr lang="hu-HU" smtClean="0"/>
              <a:pPr/>
              <a:t>61</a:t>
            </a:fld>
            <a:endParaRPr lang="hu-HU"/>
          </a:p>
        </p:txBody>
      </p:sp>
    </p:spTree>
    <p:extLst>
      <p:ext uri="{BB962C8B-B14F-4D97-AF65-F5344CB8AC3E}">
        <p14:creationId xmlns:p14="http://schemas.microsoft.com/office/powerpoint/2010/main" xmlns="" val="3373255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8</a:t>
            </a:fld>
            <a:endParaRPr lang="hu-HU"/>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r>
              <a:rPr lang="hu-HU" dirty="0" smtClean="0"/>
              <a:t>Nem kéne kivenni a </a:t>
            </a:r>
            <a:r>
              <a:rPr lang="hu-HU" dirty="0" err="1" smtClean="0"/>
              <a:t>surplus</a:t>
            </a:r>
            <a:r>
              <a:rPr lang="hu-HU" dirty="0" smtClean="0"/>
              <a:t>/</a:t>
            </a:r>
            <a:r>
              <a:rPr lang="hu-HU" dirty="0" err="1" smtClean="0"/>
              <a:t>shortage</a:t>
            </a:r>
            <a:r>
              <a:rPr lang="hu-HU" baseline="0" dirty="0" smtClean="0"/>
              <a:t> és </a:t>
            </a:r>
            <a:r>
              <a:rPr lang="hu-HU" baseline="0" dirty="0" err="1" smtClean="0"/>
              <a:t>sellers</a:t>
            </a:r>
            <a:r>
              <a:rPr lang="hu-HU" baseline="0" dirty="0" smtClean="0"/>
              <a:t>/</a:t>
            </a:r>
            <a:r>
              <a:rPr lang="hu-HU" baseline="0" dirty="0" err="1" smtClean="0"/>
              <a:t>buyers</a:t>
            </a:r>
            <a:r>
              <a:rPr lang="hu-HU" baseline="0" dirty="0" smtClean="0"/>
              <a:t> </a:t>
            </a:r>
            <a:r>
              <a:rPr lang="hu-HU" baseline="0" dirty="0" err="1" smtClean="0"/>
              <a:t>corruption</a:t>
            </a:r>
            <a:r>
              <a:rPr lang="en-US" baseline="0" dirty="0" smtClean="0"/>
              <a:t>t</a:t>
            </a:r>
            <a:r>
              <a:rPr lang="hu-HU" baseline="0" dirty="0" smtClean="0"/>
              <a:t>?</a:t>
            </a: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62</a:t>
            </a:fld>
            <a:endParaRPr lang="hu-HU"/>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r>
              <a:rPr lang="hu-HU" dirty="0" smtClean="0"/>
              <a:t>3-féle</a:t>
            </a:r>
            <a:r>
              <a:rPr lang="hu-HU" baseline="0" dirty="0" smtClean="0"/>
              <a:t> </a:t>
            </a:r>
            <a:r>
              <a:rPr lang="hu-HU" baseline="0" dirty="0" err="1" smtClean="0"/>
              <a:t>capture</a:t>
            </a:r>
            <a:r>
              <a:rPr lang="hu-HU" baseline="0" dirty="0" smtClean="0"/>
              <a:t>: </a:t>
            </a:r>
            <a:r>
              <a:rPr lang="hu-HU" dirty="0" smtClean="0"/>
              <a:t>Szelényi-Mihályi </a:t>
            </a:r>
            <a:r>
              <a:rPr lang="hu-HU" dirty="0" err="1" smtClean="0"/>
              <a:t>on</a:t>
            </a:r>
            <a:r>
              <a:rPr lang="hu-HU" dirty="0" smtClean="0"/>
              <a:t> </a:t>
            </a:r>
            <a:r>
              <a:rPr lang="hu-HU" dirty="0" err="1" smtClean="0"/>
              <a:t>rent</a:t>
            </a:r>
            <a:r>
              <a:rPr lang="hu-HU" baseline="0" dirty="0" smtClean="0"/>
              <a:t> </a:t>
            </a:r>
            <a:r>
              <a:rPr lang="hu-HU" baseline="0" dirty="0" err="1" smtClean="0"/>
              <a:t>seeking</a:t>
            </a: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63</a:t>
            </a:fld>
            <a:endParaRPr lang="hu-HU"/>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p:txBody>
      </p:sp>
      <p:sp>
        <p:nvSpPr>
          <p:cNvPr id="4" name="Dia számának helye 3"/>
          <p:cNvSpPr>
            <a:spLocks noGrp="1"/>
          </p:cNvSpPr>
          <p:nvPr>
            <p:ph type="sldNum" sz="quarter" idx="10"/>
          </p:nvPr>
        </p:nvSpPr>
        <p:spPr/>
        <p:txBody>
          <a:bodyPr/>
          <a:lstStyle/>
          <a:p>
            <a:fld id="{FE69C8E1-7FD2-4FF5-87B7-6BA787EFBDD0}" type="slidenum">
              <a:rPr lang="hu-HU" smtClean="0"/>
              <a:pPr/>
              <a:t>64</a:t>
            </a:fld>
            <a:endParaRPr lang="hu-HU"/>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66</a:t>
            </a:fld>
            <a:endParaRPr lang="hu-HU"/>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Az </a:t>
            </a:r>
            <a:r>
              <a:rPr lang="hu-HU" dirty="0" err="1" smtClean="0"/>
              <a:t>auxiliary</a:t>
            </a:r>
            <a:r>
              <a:rPr lang="hu-HU" dirty="0" smtClean="0"/>
              <a:t> </a:t>
            </a:r>
            <a:r>
              <a:rPr lang="hu-HU" dirty="0" err="1" smtClean="0"/>
              <a:t>police</a:t>
            </a:r>
            <a:r>
              <a:rPr lang="hu-HU" baseline="0" dirty="0" smtClean="0"/>
              <a:t> meg a</a:t>
            </a:r>
            <a:r>
              <a:rPr lang="hu-HU" dirty="0" smtClean="0"/>
              <a:t> </a:t>
            </a:r>
            <a:r>
              <a:rPr lang="hu-HU" dirty="0" err="1" smtClean="0"/>
              <a:t>private</a:t>
            </a:r>
            <a:r>
              <a:rPr lang="hu-HU" dirty="0" smtClean="0"/>
              <a:t> </a:t>
            </a:r>
            <a:r>
              <a:rPr lang="hu-HU" dirty="0" err="1" smtClean="0"/>
              <a:t>enterprise</a:t>
            </a:r>
            <a:r>
              <a:rPr lang="hu-HU" dirty="0" smtClean="0"/>
              <a:t> az nem </a:t>
            </a:r>
            <a:r>
              <a:rPr lang="hu-HU" dirty="0" err="1" smtClean="0"/>
              <a:t>illegal</a:t>
            </a:r>
            <a:r>
              <a:rPr lang="hu-HU" dirty="0" smtClean="0"/>
              <a:t> (ott is van a </a:t>
            </a:r>
            <a:r>
              <a:rPr lang="hu-HU" dirty="0" err="1" smtClean="0"/>
              <a:t>grey</a:t>
            </a:r>
            <a:r>
              <a:rPr lang="hu-HU" dirty="0" smtClean="0"/>
              <a:t> </a:t>
            </a:r>
            <a:r>
              <a:rPr lang="hu-HU" dirty="0" err="1" smtClean="0"/>
              <a:t>coercion</a:t>
            </a:r>
            <a:r>
              <a:rPr lang="hu-HU" dirty="0" smtClean="0"/>
              <a:t> alatt, hogy </a:t>
            </a:r>
            <a:r>
              <a:rPr lang="hu-HU" dirty="0" err="1" smtClean="0"/>
              <a:t>legal</a:t>
            </a:r>
            <a:r>
              <a:rPr lang="hu-HU" dirty="0" smtClean="0"/>
              <a:t>!);</a:t>
            </a:r>
            <a:r>
              <a:rPr lang="hu-HU" baseline="0" dirty="0" smtClean="0"/>
              <a:t> a dolognak a fan clubnál kéne kezdődnie??</a:t>
            </a:r>
          </a:p>
          <a:p>
            <a:r>
              <a:rPr lang="hu-HU" baseline="0" dirty="0" smtClean="0"/>
              <a:t>Alul most: „</a:t>
            </a:r>
            <a:r>
              <a:rPr lang="hu-HU" baseline="0" dirty="0" err="1" smtClean="0"/>
              <a:t>normal</a:t>
            </a:r>
            <a:r>
              <a:rPr lang="hu-HU" baseline="0" dirty="0" smtClean="0"/>
              <a:t>” és kihúztam az </a:t>
            </a:r>
            <a:r>
              <a:rPr lang="hu-HU" baseline="0" smtClean="0"/>
              <a:t>illegalt</a:t>
            </a:r>
            <a:endParaRPr lang="hu-HU" dirty="0"/>
          </a:p>
        </p:txBody>
      </p:sp>
      <p:sp>
        <p:nvSpPr>
          <p:cNvPr id="4" name="Dia számának helye 3"/>
          <p:cNvSpPr>
            <a:spLocks noGrp="1"/>
          </p:cNvSpPr>
          <p:nvPr>
            <p:ph type="sldNum" sz="quarter" idx="10"/>
          </p:nvPr>
        </p:nvSpPr>
        <p:spPr/>
        <p:txBody>
          <a:bodyPr/>
          <a:lstStyle/>
          <a:p>
            <a:fld id="{23623FA9-1773-4857-879C-35FAF6B2B48E}" type="slidenum">
              <a:rPr lang="hu-HU" smtClean="0"/>
              <a:pPr/>
              <a:t>67</a:t>
            </a:fld>
            <a:endParaRPr lang="hu-HU"/>
          </a:p>
        </p:txBody>
      </p:sp>
    </p:spTree>
    <p:extLst>
      <p:ext uri="{BB962C8B-B14F-4D97-AF65-F5344CB8AC3E}">
        <p14:creationId xmlns:p14="http://schemas.microsoft.com/office/powerpoint/2010/main" xmlns="" val="152113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b="1" i="0" kern="1200" dirty="0" err="1" smtClean="0">
                <a:solidFill>
                  <a:srgbClr val="FF0000"/>
                </a:solidFill>
                <a:latin typeface="+mn-lt"/>
                <a:ea typeface="+mn-ea"/>
                <a:cs typeface="+mn-cs"/>
              </a:rPr>
              <a:t>Neutrollization</a:t>
            </a:r>
            <a:r>
              <a:rPr lang="hu-HU" sz="1200" b="1" i="0" kern="1200" dirty="0" smtClean="0">
                <a:solidFill>
                  <a:srgbClr val="FF0000"/>
                </a:solidFill>
                <a:latin typeface="+mn-lt"/>
                <a:ea typeface="+mn-ea"/>
                <a:cs typeface="+mn-cs"/>
              </a:rPr>
              <a:t>: </a:t>
            </a:r>
            <a:r>
              <a:rPr lang="hu-HU" sz="1200" b="1" i="0" kern="1200" dirty="0" err="1" smtClean="0">
                <a:solidFill>
                  <a:srgbClr val="FF0000"/>
                </a:solidFill>
                <a:latin typeface="+mn-lt"/>
                <a:ea typeface="+mn-ea"/>
                <a:cs typeface="+mn-cs"/>
              </a:rPr>
              <a:t>Industrialized</a:t>
            </a:r>
            <a:r>
              <a:rPr lang="hu-HU" sz="1200" b="1" i="0" kern="1200" dirty="0" smtClean="0">
                <a:solidFill>
                  <a:srgbClr val="FF0000"/>
                </a:solidFill>
                <a:latin typeface="+mn-lt"/>
                <a:ea typeface="+mn-ea"/>
                <a:cs typeface="+mn-cs"/>
              </a:rPr>
              <a:t> </a:t>
            </a:r>
            <a:r>
              <a:rPr lang="hu-HU" sz="1200" b="1" i="0" kern="1200" dirty="0" err="1" smtClean="0">
                <a:solidFill>
                  <a:srgbClr val="FF0000"/>
                </a:solidFill>
                <a:latin typeface="+mn-lt"/>
                <a:ea typeface="+mn-ea"/>
                <a:cs typeface="+mn-cs"/>
              </a:rPr>
              <a:t>trolling</a:t>
            </a:r>
            <a:r>
              <a:rPr lang="hu-HU" sz="1200" b="1" i="0" kern="1200" dirty="0" smtClean="0">
                <a:solidFill>
                  <a:srgbClr val="FF0000"/>
                </a:solidFill>
                <a:latin typeface="+mn-lt"/>
                <a:ea typeface="+mn-ea"/>
                <a:cs typeface="+mn-cs"/>
              </a:rPr>
              <a:t> </a:t>
            </a:r>
            <a:r>
              <a:rPr lang="hu-HU" sz="1200" b="1" i="0" kern="1200" dirty="0" err="1" smtClean="0">
                <a:solidFill>
                  <a:srgbClr val="FF0000"/>
                </a:solidFill>
                <a:latin typeface="+mn-lt"/>
                <a:ea typeface="+mn-ea"/>
                <a:cs typeface="+mn-cs"/>
              </a:rPr>
              <a:t>as</a:t>
            </a:r>
            <a:r>
              <a:rPr lang="hu-HU" sz="1200" b="1" i="0" kern="1200" dirty="0" smtClean="0">
                <a:solidFill>
                  <a:srgbClr val="FF0000"/>
                </a:solidFill>
                <a:latin typeface="+mn-lt"/>
                <a:ea typeface="+mn-ea"/>
                <a:cs typeface="+mn-cs"/>
              </a:rPr>
              <a:t> a pro-Kremlin </a:t>
            </a:r>
            <a:r>
              <a:rPr lang="hu-HU" sz="1200" b="1" i="0" kern="1200" dirty="0" err="1" smtClean="0">
                <a:solidFill>
                  <a:srgbClr val="FF0000"/>
                </a:solidFill>
                <a:latin typeface="+mn-lt"/>
                <a:ea typeface="+mn-ea"/>
                <a:cs typeface="+mn-cs"/>
              </a:rPr>
              <a:t>strategy</a:t>
            </a:r>
            <a:r>
              <a:rPr lang="hu-HU" sz="1200" b="1" i="0" kern="1200" dirty="0" smtClean="0">
                <a:solidFill>
                  <a:srgbClr val="FF0000"/>
                </a:solidFill>
                <a:latin typeface="+mn-lt"/>
                <a:ea typeface="+mn-ea"/>
                <a:cs typeface="+mn-cs"/>
              </a:rPr>
              <a:t> of </a:t>
            </a:r>
            <a:r>
              <a:rPr lang="hu-HU" sz="1200" b="1" i="0" kern="1200" dirty="0" err="1" smtClean="0">
                <a:solidFill>
                  <a:srgbClr val="FF0000"/>
                </a:solidFill>
                <a:latin typeface="+mn-lt"/>
                <a:ea typeface="+mn-ea"/>
                <a:cs typeface="+mn-cs"/>
              </a:rPr>
              <a:t>desecuritization</a:t>
            </a:r>
            <a:endParaRPr lang="hu-HU" sz="1200" b="1" i="0" kern="1200" dirty="0" smtClean="0">
              <a:solidFill>
                <a:srgbClr val="FF0000"/>
              </a:solidFill>
              <a:latin typeface="+mn-lt"/>
              <a:ea typeface="+mn-ea"/>
              <a:cs typeface="+mn-cs"/>
            </a:endParaRPr>
          </a:p>
          <a:p>
            <a:r>
              <a:rPr lang="hu-HU" sz="1200" b="0" i="0" u="none" strike="noStrike" kern="1200" dirty="0" err="1" smtClean="0">
                <a:solidFill>
                  <a:srgbClr val="FF0000"/>
                </a:solidFill>
                <a:latin typeface="+mn-lt"/>
                <a:ea typeface="+mn-ea"/>
                <a:cs typeface="+mn-cs"/>
                <a:hlinkClick r:id="rId3"/>
              </a:rPr>
              <a:t>Xymena</a:t>
            </a:r>
            <a:r>
              <a:rPr lang="hu-HU" sz="1200" b="0" i="0" u="none" strike="noStrike" kern="1200" dirty="0" smtClean="0">
                <a:solidFill>
                  <a:srgbClr val="FF0000"/>
                </a:solidFill>
                <a:latin typeface="+mn-lt"/>
                <a:ea typeface="+mn-ea"/>
                <a:cs typeface="+mn-cs"/>
                <a:hlinkClick r:id="rId3"/>
              </a:rPr>
              <a:t> </a:t>
            </a:r>
            <a:r>
              <a:rPr lang="hu-HU" sz="1200" b="0" i="0" u="none" strike="noStrike" kern="1200" dirty="0" err="1" smtClean="0">
                <a:solidFill>
                  <a:srgbClr val="FF0000"/>
                </a:solidFill>
                <a:latin typeface="+mn-lt"/>
                <a:ea typeface="+mn-ea"/>
                <a:cs typeface="+mn-cs"/>
                <a:hlinkClick r:id="rId3"/>
              </a:rPr>
              <a:t>Kurowska</a:t>
            </a:r>
            <a:r>
              <a:rPr lang="hu-HU" sz="1200" b="0" i="0" kern="1200" dirty="0" smtClean="0">
                <a:solidFill>
                  <a:srgbClr val="FF0000"/>
                </a:solidFill>
                <a:latin typeface="+mn-lt"/>
                <a:ea typeface="+mn-ea"/>
                <a:cs typeface="+mn-cs"/>
              </a:rPr>
              <a:t>, </a:t>
            </a:r>
            <a:r>
              <a:rPr lang="hu-HU" sz="1200" b="0" i="0" u="none" strike="noStrike" kern="1200" dirty="0" err="1" smtClean="0">
                <a:solidFill>
                  <a:srgbClr val="FF0000"/>
                </a:solidFill>
                <a:latin typeface="+mn-lt"/>
                <a:ea typeface="+mn-ea"/>
                <a:cs typeface="+mn-cs"/>
                <a:hlinkClick r:id="rId3"/>
              </a:rPr>
              <a:t>Anatoly</a:t>
            </a:r>
            <a:r>
              <a:rPr lang="hu-HU" sz="1200" b="0" i="0" u="none" strike="noStrike" kern="1200" dirty="0" smtClean="0">
                <a:solidFill>
                  <a:srgbClr val="FF0000"/>
                </a:solidFill>
                <a:latin typeface="+mn-lt"/>
                <a:ea typeface="+mn-ea"/>
                <a:cs typeface="+mn-cs"/>
                <a:hlinkClick r:id="rId3"/>
              </a:rPr>
              <a:t> </a:t>
            </a:r>
            <a:r>
              <a:rPr lang="hu-HU" sz="1200" b="0" i="0" u="none" strike="noStrike" kern="1200" dirty="0" err="1" smtClean="0">
                <a:solidFill>
                  <a:srgbClr val="FF0000"/>
                </a:solidFill>
                <a:latin typeface="+mn-lt"/>
                <a:ea typeface="+mn-ea"/>
                <a:cs typeface="+mn-cs"/>
                <a:hlinkClick r:id="rId3"/>
              </a:rPr>
              <a:t>Reshetnikov</a:t>
            </a:r>
            <a:endParaRPr lang="hu-HU" dirty="0">
              <a:solidFill>
                <a:srgbClr val="FF0000"/>
              </a:solidFill>
            </a:endParaRPr>
          </a:p>
        </p:txBody>
      </p:sp>
      <p:sp>
        <p:nvSpPr>
          <p:cNvPr id="4" name="Dia számának helye 3"/>
          <p:cNvSpPr>
            <a:spLocks noGrp="1"/>
          </p:cNvSpPr>
          <p:nvPr>
            <p:ph type="sldNum" sz="quarter" idx="10"/>
          </p:nvPr>
        </p:nvSpPr>
        <p:spPr/>
        <p:txBody>
          <a:bodyPr/>
          <a:lstStyle/>
          <a:p>
            <a:fld id="{EE35C795-E472-4B2C-ACCC-0A75640C7768}" type="slidenum">
              <a:rPr lang="hu-HU" smtClean="0"/>
              <a:pPr/>
              <a:t>69</a:t>
            </a:fld>
            <a:endParaRPr lang="hu-HU"/>
          </a:p>
        </p:txBody>
      </p:sp>
    </p:spTree>
    <p:extLst>
      <p:ext uri="{BB962C8B-B14F-4D97-AF65-F5344CB8AC3E}">
        <p14:creationId xmlns:p14="http://schemas.microsoft.com/office/powerpoint/2010/main" xmlns="" val="21357253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 </a:t>
            </a:r>
            <a:r>
              <a:rPr lang="en-US" dirty="0" err="1" smtClean="0"/>
              <a:t>nyertesek</a:t>
            </a:r>
            <a:r>
              <a:rPr lang="en-US" baseline="0" dirty="0" smtClean="0"/>
              <a:t> </a:t>
            </a:r>
            <a:r>
              <a:rPr lang="en-US" baseline="0" dirty="0" err="1" smtClean="0"/>
              <a:t>magukra</a:t>
            </a:r>
            <a:r>
              <a:rPr lang="en-US" baseline="0" dirty="0" smtClean="0"/>
              <a:t> </a:t>
            </a:r>
            <a:r>
              <a:rPr lang="en-US" baseline="0" dirty="0" err="1" smtClean="0"/>
              <a:t>ismernek</a:t>
            </a:r>
            <a:r>
              <a:rPr lang="en-US" baseline="0" dirty="0" smtClean="0"/>
              <a:t>, a </a:t>
            </a:r>
            <a:r>
              <a:rPr lang="en-US" baseline="0" dirty="0" err="1" smtClean="0"/>
              <a:t>veszteseket</a:t>
            </a:r>
            <a:r>
              <a:rPr lang="en-US" baseline="0" dirty="0" smtClean="0"/>
              <a:t> </a:t>
            </a:r>
            <a:r>
              <a:rPr lang="en-US" baseline="0" dirty="0" err="1" smtClean="0"/>
              <a:t>hulyitik</a:t>
            </a:r>
            <a:endParaRPr lang="hu-HU" dirty="0"/>
          </a:p>
        </p:txBody>
      </p:sp>
      <p:sp>
        <p:nvSpPr>
          <p:cNvPr id="4" name="Dia számának helye 3"/>
          <p:cNvSpPr>
            <a:spLocks noGrp="1"/>
          </p:cNvSpPr>
          <p:nvPr>
            <p:ph type="sldNum" sz="quarter" idx="10"/>
          </p:nvPr>
        </p:nvSpPr>
        <p:spPr/>
        <p:txBody>
          <a:bodyPr/>
          <a:lstStyle/>
          <a:p>
            <a:fld id="{EE35C795-E472-4B2C-ACCC-0A75640C7768}" type="slidenum">
              <a:rPr lang="hu-HU" smtClean="0"/>
              <a:pPr/>
              <a:t>70</a:t>
            </a:fld>
            <a:endParaRPr lang="hu-HU"/>
          </a:p>
        </p:txBody>
      </p:sp>
    </p:spTree>
    <p:extLst>
      <p:ext uri="{BB962C8B-B14F-4D97-AF65-F5344CB8AC3E}">
        <p14:creationId xmlns:p14="http://schemas.microsoft.com/office/powerpoint/2010/main" xmlns="" val="58887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3623FA9-1773-4857-879C-35FAF6B2B48E}" type="slidenum">
              <a:rPr lang="hu-HU" smtClean="0"/>
              <a:pPr/>
              <a:t>71</a:t>
            </a:fld>
            <a:endParaRPr lang="hu-HU"/>
          </a:p>
        </p:txBody>
      </p:sp>
    </p:spTree>
    <p:extLst>
      <p:ext uri="{BB962C8B-B14F-4D97-AF65-F5344CB8AC3E}">
        <p14:creationId xmlns:p14="http://schemas.microsoft.com/office/powerpoint/2010/main" xmlns="" val="17326377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p:txBody>
      </p:sp>
      <p:sp>
        <p:nvSpPr>
          <p:cNvPr id="4" name="Dia számának helye 3"/>
          <p:cNvSpPr>
            <a:spLocks noGrp="1"/>
          </p:cNvSpPr>
          <p:nvPr>
            <p:ph type="sldNum" sz="quarter" idx="10"/>
          </p:nvPr>
        </p:nvSpPr>
        <p:spPr/>
        <p:txBody>
          <a:bodyPr/>
          <a:lstStyle/>
          <a:p>
            <a:fld id="{5F5426AD-4E4A-4F33-AD2F-8396B1BB5C04}" type="slidenum">
              <a:rPr lang="hu-HU" smtClean="0"/>
              <a:pPr/>
              <a:t>73</a:t>
            </a:fld>
            <a:endParaRPr lang="hu-HU"/>
          </a:p>
        </p:txBody>
      </p:sp>
    </p:spTree>
    <p:extLst>
      <p:ext uri="{BB962C8B-B14F-4D97-AF65-F5344CB8AC3E}">
        <p14:creationId xmlns:p14="http://schemas.microsoft.com/office/powerpoint/2010/main" xmlns="" val="4832057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sub-axes are also meaningful. </a:t>
            </a:r>
            <a:r>
              <a:rPr lang="en-US" dirty="0" smtClean="0"/>
              <a:t>How do the dimensions correlate?</a:t>
            </a: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Hungary: Dominant-party system with competitive fringe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Poland: Two-party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Romania: Two-bloc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Ukraine: Two-bloc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Russia: Dominant-party system with competitive fringe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Uzbekistan: Dominant-party system with fake opposition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China: One-party system</a:t>
            </a:r>
          </a:p>
        </p:txBody>
      </p:sp>
      <p:sp>
        <p:nvSpPr>
          <p:cNvPr id="4" name="Dia számának helye 3"/>
          <p:cNvSpPr>
            <a:spLocks noGrp="1"/>
          </p:cNvSpPr>
          <p:nvPr>
            <p:ph type="sldNum" sz="quarter" idx="10"/>
          </p:nvPr>
        </p:nvSpPr>
        <p:spPr/>
        <p:txBody>
          <a:bodyPr/>
          <a:lstStyle/>
          <a:p>
            <a:fld id="{2BD4A179-5995-42C8-A8DD-75973595F132}" type="slidenum">
              <a:rPr lang="hu-HU" smtClean="0"/>
              <a:pPr/>
              <a:t>74</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9</a:t>
            </a:fld>
            <a:endParaRPr lang="hu-HU"/>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sub-axes are also meaningful. </a:t>
            </a:r>
            <a:r>
              <a:rPr lang="en-US" dirty="0" smtClean="0"/>
              <a:t>How do the dimensions correlate?</a:t>
            </a: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Hungary: Dominant-party system with competitive fringe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Poland: Two-party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Romania: Two-bloc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Ukraine: Two-bloc system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Russia: Dominant-party system with competitive fringe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Uzbekistan: Dominant-party system with fake opposition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China: One-party system</a:t>
            </a:r>
          </a:p>
        </p:txBody>
      </p:sp>
      <p:sp>
        <p:nvSpPr>
          <p:cNvPr id="4" name="Dia számának helye 3"/>
          <p:cNvSpPr>
            <a:spLocks noGrp="1"/>
          </p:cNvSpPr>
          <p:nvPr>
            <p:ph type="sldNum" sz="quarter" idx="10"/>
          </p:nvPr>
        </p:nvSpPr>
        <p:spPr/>
        <p:txBody>
          <a:bodyPr/>
          <a:lstStyle/>
          <a:p>
            <a:fld id="{2BD4A179-5995-42C8-A8DD-75973595F132}" type="slidenum">
              <a:rPr lang="hu-HU" smtClean="0"/>
              <a:pPr/>
              <a:t>75</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76</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77</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78</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81</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82</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83</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84</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85</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86</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11</a:t>
            </a:fld>
            <a:endParaRPr lang="hu-HU"/>
          </a:p>
        </p:txBody>
      </p:sp>
    </p:spTree>
    <p:extLst>
      <p:ext uri="{BB962C8B-B14F-4D97-AF65-F5344CB8AC3E}">
        <p14:creationId xmlns:p14="http://schemas.microsoft.com/office/powerpoint/2010/main" xmlns="" val="365235821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87</a:t>
            </a:fld>
            <a:endParaRPr lang="hu-HU"/>
          </a:p>
        </p:txBody>
      </p:sp>
    </p:spTree>
    <p:extLst>
      <p:ext uri="{BB962C8B-B14F-4D97-AF65-F5344CB8AC3E}">
        <p14:creationId xmlns:p14="http://schemas.microsoft.com/office/powerpoint/2010/main" xmlns="" val="13515540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Romania:</a:t>
            </a:r>
            <a:r>
              <a:rPr lang="en-US" baseline="0" dirty="0" smtClean="0"/>
              <a:t> ruling party’s members???</a:t>
            </a:r>
            <a:endParaRPr lang="hu-HU" dirty="0"/>
          </a:p>
        </p:txBody>
      </p:sp>
      <p:sp>
        <p:nvSpPr>
          <p:cNvPr id="4" name="Dia számának helye 3"/>
          <p:cNvSpPr>
            <a:spLocks noGrp="1"/>
          </p:cNvSpPr>
          <p:nvPr>
            <p:ph type="sldNum" sz="quarter" idx="10"/>
          </p:nvPr>
        </p:nvSpPr>
        <p:spPr/>
        <p:txBody>
          <a:bodyPr/>
          <a:lstStyle/>
          <a:p>
            <a:fld id="{5F5426AD-4E4A-4F33-AD2F-8396B1BB5C04}" type="slidenum">
              <a:rPr lang="hu-HU" smtClean="0"/>
              <a:pPr/>
              <a:t>88</a:t>
            </a:fld>
            <a:endParaRPr lang="hu-HU"/>
          </a:p>
        </p:txBody>
      </p:sp>
    </p:spTree>
    <p:extLst>
      <p:ext uri="{BB962C8B-B14F-4D97-AF65-F5344CB8AC3E}">
        <p14:creationId xmlns:p14="http://schemas.microsoft.com/office/powerpoint/2010/main" xmlns="" val="1166231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12</a:t>
            </a:fld>
            <a:endParaRPr lang="hu-HU"/>
          </a:p>
        </p:txBody>
      </p:sp>
    </p:spTree>
    <p:extLst>
      <p:ext uri="{BB962C8B-B14F-4D97-AF65-F5344CB8AC3E}">
        <p14:creationId xmlns="" xmlns:p14="http://schemas.microsoft.com/office/powerpoint/2010/main" val="3652358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14</a:t>
            </a:fld>
            <a:endParaRPr lang="hu-HU"/>
          </a:p>
        </p:txBody>
      </p:sp>
    </p:spTree>
    <p:extLst>
      <p:ext uri="{BB962C8B-B14F-4D97-AF65-F5344CB8AC3E}">
        <p14:creationId xmlns:p14="http://schemas.microsoft.com/office/powerpoint/2010/main" xmlns="" val="2798706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Arányos</a:t>
            </a:r>
            <a:r>
              <a:rPr lang="hu-HU" baseline="0" dirty="0" smtClean="0"/>
              <a:t> választási rendszer, osztott végrehajtó hatalom – ez kell, hogy ne tudjon egyetlen politikai vállalkozás kontrollálatlan hatalomhoz jutni, tehát ezek tudják stabilizálni a </a:t>
            </a:r>
            <a:r>
              <a:rPr lang="hu-HU" baseline="0" dirty="0" err="1" smtClean="0"/>
              <a:t>patronal</a:t>
            </a:r>
            <a:r>
              <a:rPr lang="hu-HU" baseline="0" dirty="0" smtClean="0"/>
              <a:t> </a:t>
            </a:r>
            <a:r>
              <a:rPr lang="hu-HU" baseline="0" dirty="0" err="1" smtClean="0"/>
              <a:t>democracy</a:t>
            </a:r>
            <a:r>
              <a:rPr lang="hu-HU" baseline="0" dirty="0" smtClean="0"/>
              <a:t> </a:t>
            </a:r>
            <a:r>
              <a:rPr lang="hu-HU" baseline="0" dirty="0" err="1" smtClean="0"/>
              <a:t>multi-pyramid</a:t>
            </a:r>
            <a:r>
              <a:rPr lang="hu-HU" baseline="0" dirty="0" smtClean="0"/>
              <a:t> rendszerét</a:t>
            </a:r>
            <a:endParaRPr lang="hu-HU" dirty="0" smtClean="0"/>
          </a:p>
          <a:p>
            <a:endParaRPr lang="hu-HU" dirty="0"/>
          </a:p>
        </p:txBody>
      </p:sp>
      <p:sp>
        <p:nvSpPr>
          <p:cNvPr id="4" name="Dia számának helye 3"/>
          <p:cNvSpPr>
            <a:spLocks noGrp="1"/>
          </p:cNvSpPr>
          <p:nvPr>
            <p:ph type="sldNum" sz="quarter" idx="10"/>
          </p:nvPr>
        </p:nvSpPr>
        <p:spPr/>
        <p:txBody>
          <a:bodyPr/>
          <a:lstStyle/>
          <a:p>
            <a:fld id="{2BD4A179-5995-42C8-A8DD-75973595F132}" type="slidenum">
              <a:rPr lang="hu-HU" smtClean="0"/>
              <a:pPr/>
              <a:t>17</a:t>
            </a:fld>
            <a:endParaRPr lang="hu-HU"/>
          </a:p>
        </p:txBody>
      </p:sp>
    </p:spTree>
    <p:extLst>
      <p:ext uri="{BB962C8B-B14F-4D97-AF65-F5344CB8AC3E}">
        <p14:creationId xmlns:p14="http://schemas.microsoft.com/office/powerpoint/2010/main" xmlns="" val="929626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597819"/>
            <a:ext cx="7772400" cy="1102519"/>
          </a:xfrm>
        </p:spPr>
        <p:txBody>
          <a:bodyPr/>
          <a:lstStyle/>
          <a:p>
            <a:r>
              <a:rPr lang="hu-HU" smtClean="0"/>
              <a:t>Mintacím szerkesztése</a:t>
            </a:r>
            <a:endParaRPr lang="hu-HU"/>
          </a:p>
        </p:txBody>
      </p:sp>
      <p:sp>
        <p:nvSpPr>
          <p:cNvPr id="3" name="Alcím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05979"/>
            <a:ext cx="2057400" cy="4388644"/>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05979"/>
            <a:ext cx="6019800" cy="4388644"/>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305176"/>
            <a:ext cx="7772400" cy="1021556"/>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1" y="204787"/>
            <a:ext cx="3008313" cy="871538"/>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3600450"/>
            <a:ext cx="5486400" cy="425054"/>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B279A9B-E3FB-4FD3-A5B2-9BF015E5B4AB}" type="datetimeFigureOut">
              <a:rPr lang="hu-HU" smtClean="0"/>
              <a:pPr/>
              <a:t>2018. 10. 11.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F92712-BF39-4E0E-BDA3-AE39BD0ACF9D}"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279A9B-E3FB-4FD3-A5B2-9BF015E5B4AB}" type="datetimeFigureOut">
              <a:rPr lang="hu-HU" smtClean="0"/>
              <a:pPr/>
              <a:t>2018. 10. 11.</a:t>
            </a:fld>
            <a:endParaRPr lang="hu-HU"/>
          </a:p>
        </p:txBody>
      </p:sp>
      <p:sp>
        <p:nvSpPr>
          <p:cNvPr id="5" name="Élőláb hely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9F92712-BF39-4E0E-BDA3-AE39BD0ACF9D}"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3" Type="http://schemas.openxmlformats.org/officeDocument/2006/relationships/package" Target="../embeddings/Microsoft_Office_PowerPoint_Slide1.sld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5.xml.rels><?xml version="1.0" encoding="UTF-8" standalone="yes"?>
<Relationships xmlns="http://schemas.openxmlformats.org/package/2006/relationships"><Relationship Id="rId3" Type="http://schemas.openxmlformats.org/officeDocument/2006/relationships/package" Target="../embeddings/Microsoft_Office_PowerPoint_Slide2.sldx"/><Relationship Id="rId2" Type="http://schemas.openxmlformats.org/officeDocument/2006/relationships/slideLayout" Target="../slideLayouts/slideLayout6.xml"/><Relationship Id="rId1" Type="http://schemas.openxmlformats.org/officeDocument/2006/relationships/vmlDrawing" Target="../drawings/vmlDrawing2.v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package" Target="../embeddings/Microsoft_Office_PowerPoint_Presentation3.pptx"/></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4.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75.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50.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76.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77.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52.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78.xml.rels><?xml version="1.0" encoding="UTF-8" standalone="yes"?>
<Relationships xmlns="http://schemas.openxmlformats.org/package/2006/relationships"><Relationship Id="rId8" Type="http://schemas.openxmlformats.org/officeDocument/2006/relationships/diagramData" Target="../diagrams/data13.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8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55.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83.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56.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84.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57.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85.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58.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86.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59.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87.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60.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p:cNvSpPr>
            <a:spLocks noGrp="1"/>
          </p:cNvSpPr>
          <p:nvPr>
            <p:ph type="ctrTitle"/>
          </p:nvPr>
        </p:nvSpPr>
        <p:spPr>
          <a:xfrm>
            <a:off x="107504" y="627534"/>
            <a:ext cx="8928992" cy="2448272"/>
          </a:xfrm>
        </p:spPr>
        <p:txBody>
          <a:bodyPr>
            <a:noAutofit/>
          </a:bodyPr>
          <a:lstStyle/>
          <a:p>
            <a:r>
              <a:rPr lang="hu-HU" b="1" cap="small" dirty="0" smtClean="0">
                <a:latin typeface="+mn-lt"/>
              </a:rPr>
              <a:t>Typology of Post-Communist Regimes</a:t>
            </a:r>
            <a:r>
              <a:rPr lang="en-US" sz="3200" b="1" dirty="0" smtClean="0">
                <a:latin typeface="+mn-lt"/>
              </a:rPr>
              <a:t/>
            </a:r>
            <a:br>
              <a:rPr lang="en-US" sz="3200" b="1" dirty="0" smtClean="0">
                <a:latin typeface="+mn-lt"/>
              </a:rPr>
            </a:br>
            <a:r>
              <a:rPr lang="en-US" sz="3200" b="1" dirty="0" smtClean="0">
                <a:latin typeface="+mn-lt"/>
              </a:rPr>
              <a:t>(Conceptual toolkit)</a:t>
            </a:r>
            <a:endParaRPr lang="en-US" sz="3200" b="1" dirty="0">
              <a:latin typeface="+mn-lt"/>
            </a:endParaRPr>
          </a:p>
        </p:txBody>
      </p:sp>
      <p:sp>
        <p:nvSpPr>
          <p:cNvPr id="5" name="Alcím 4"/>
          <p:cNvSpPr>
            <a:spLocks noGrp="1"/>
          </p:cNvSpPr>
          <p:nvPr>
            <p:ph type="subTitle" idx="1"/>
          </p:nvPr>
        </p:nvSpPr>
        <p:spPr>
          <a:xfrm>
            <a:off x="1331640" y="3363838"/>
            <a:ext cx="6400800" cy="1314450"/>
          </a:xfrm>
        </p:spPr>
        <p:txBody>
          <a:bodyPr>
            <a:normAutofit/>
          </a:bodyPr>
          <a:lstStyle/>
          <a:p>
            <a:r>
              <a:rPr lang="hu-HU" sz="2800" b="1" dirty="0" smtClean="0">
                <a:solidFill>
                  <a:schemeClr val="tx1"/>
                </a:solidFill>
              </a:rPr>
              <a:t>Bálint MAGYAR – Bálint MADLOVICS</a:t>
            </a:r>
          </a:p>
          <a:p>
            <a:r>
              <a:rPr lang="hu-HU" sz="2800" b="1" dirty="0" smtClean="0">
                <a:solidFill>
                  <a:schemeClr val="tx1"/>
                </a:solidFill>
              </a:rPr>
              <a:t>2018</a:t>
            </a:r>
            <a:endParaRPr lang="hu-HU" sz="2800" b="1" dirty="0">
              <a:solidFill>
                <a:schemeClr val="tx1"/>
              </a:solidFill>
            </a:endParaRPr>
          </a:p>
        </p:txBody>
      </p:sp>
    </p:spTree>
    <p:extLst>
      <p:ext uri="{BB962C8B-B14F-4D97-AF65-F5344CB8AC3E}">
        <p14:creationId xmlns:p14="http://schemas.microsoft.com/office/powerpoint/2010/main" xmlns="" val="108642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205979"/>
            <a:ext cx="8928992" cy="925611"/>
          </a:xfrm>
        </p:spPr>
        <p:txBody>
          <a:bodyPr>
            <a:noAutofit/>
          </a:bodyPr>
          <a:lstStyle/>
          <a:p>
            <a:r>
              <a:rPr lang="en-US" sz="2400" b="1" dirty="0" err="1" smtClean="0"/>
              <a:t>János</a:t>
            </a:r>
            <a:r>
              <a:rPr lang="en-US" sz="2400" b="1" dirty="0" smtClean="0"/>
              <a:t> </a:t>
            </a:r>
            <a:r>
              <a:rPr lang="en-US" sz="2400" b="1" dirty="0" err="1" smtClean="0"/>
              <a:t>Kornai</a:t>
            </a:r>
            <a:r>
              <a:rPr lang="en-US" sz="2400" b="1" dirty="0" smtClean="0"/>
              <a:t>: Post-communist countries of Eurasia by political institutional system</a:t>
            </a:r>
            <a:endParaRPr lang="hu-HU" sz="2400" dirty="0"/>
          </a:p>
        </p:txBody>
      </p:sp>
      <p:graphicFrame>
        <p:nvGraphicFramePr>
          <p:cNvPr id="4" name="Tartalom helye 3"/>
          <p:cNvGraphicFramePr>
            <a:graphicFrameLocks noGrp="1"/>
          </p:cNvGraphicFramePr>
          <p:nvPr>
            <p:ph idx="1"/>
          </p:nvPr>
        </p:nvGraphicFramePr>
        <p:xfrm>
          <a:off x="457200" y="1419622"/>
          <a:ext cx="8229600" cy="2636501"/>
        </p:xfrm>
        <a:graphic>
          <a:graphicData uri="http://schemas.openxmlformats.org/drawingml/2006/table">
            <a:tbl>
              <a:tblPr firstRow="1" bandRow="1">
                <a:tableStyleId>{5940675A-B579-460E-94D1-54222C63F5DA}</a:tableStyleId>
              </a:tblPr>
              <a:tblGrid>
                <a:gridCol w="2743200"/>
                <a:gridCol w="2743200"/>
                <a:gridCol w="2743200"/>
              </a:tblGrid>
              <a:tr h="720080">
                <a:tc>
                  <a:txBody>
                    <a:bodyPr/>
                    <a:lstStyle/>
                    <a:p>
                      <a:pPr algn="ctr">
                        <a:lnSpc>
                          <a:spcPct val="115000"/>
                        </a:lnSpc>
                        <a:spcBef>
                          <a:spcPts val="1200"/>
                        </a:spcBef>
                        <a:spcAft>
                          <a:spcPts val="0"/>
                        </a:spcAft>
                      </a:pPr>
                      <a:r>
                        <a:rPr lang="en-US" sz="2400" b="1" dirty="0">
                          <a:latin typeface="Calibri"/>
                          <a:ea typeface="Calibri"/>
                          <a:cs typeface="Times New Roman"/>
                        </a:rPr>
                        <a:t>Democracies</a:t>
                      </a:r>
                      <a:endParaRPr lang="hu-HU" sz="24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400" b="1" dirty="0">
                          <a:latin typeface="Calibri"/>
                          <a:ea typeface="Calibri"/>
                          <a:cs typeface="Times New Roman"/>
                        </a:rPr>
                        <a:t>Autocracies</a:t>
                      </a:r>
                      <a:endParaRPr lang="hu-HU" sz="24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400" b="1" dirty="0">
                          <a:latin typeface="Calibri"/>
                          <a:ea typeface="Calibri"/>
                          <a:cs typeface="Times New Roman"/>
                        </a:rPr>
                        <a:t>Dictatorships</a:t>
                      </a:r>
                      <a:endParaRPr lang="hu-HU" sz="2400" dirty="0">
                        <a:latin typeface="Calibri"/>
                        <a:ea typeface="Calibri"/>
                        <a:cs typeface="Times New Roman"/>
                      </a:endParaRPr>
                    </a:p>
                  </a:txBody>
                  <a:tcPr marL="68580" marR="68580" marT="0" marB="0"/>
                </a:tc>
              </a:tr>
              <a:tr h="1916421">
                <a:tc>
                  <a:txBody>
                    <a:bodyPr/>
                    <a:lstStyle/>
                    <a:p>
                      <a:pPr>
                        <a:lnSpc>
                          <a:spcPct val="115000"/>
                        </a:lnSpc>
                        <a:spcBef>
                          <a:spcPts val="1200"/>
                        </a:spcBef>
                        <a:spcAft>
                          <a:spcPts val="0"/>
                        </a:spcAft>
                      </a:pPr>
                      <a:r>
                        <a:rPr lang="en-US" sz="1800" b="0" i="0" dirty="0">
                          <a:latin typeface="Calibri"/>
                          <a:ea typeface="Calibri"/>
                          <a:cs typeface="Times New Roman"/>
                        </a:rPr>
                        <a:t>Albania, Bulgaria, Croatia, Czech Republic, Estonia, Georgia, Latvia, Lithuania, Macedonia </a:t>
                      </a:r>
                      <a:r>
                        <a:rPr lang="en-US" sz="1800" b="0" i="0" dirty="0" smtClean="0">
                          <a:latin typeface="Calibri"/>
                          <a:ea typeface="Calibri"/>
                          <a:cs typeface="Times New Roman"/>
                        </a:rPr>
                        <a:t>, </a:t>
                      </a:r>
                      <a:r>
                        <a:rPr lang="en-US" sz="1800" b="0" i="0" dirty="0">
                          <a:latin typeface="Calibri"/>
                          <a:ea typeface="Calibri"/>
                          <a:cs typeface="Times New Roman"/>
                        </a:rPr>
                        <a:t>Moldova, Poland, Romania, Serbia, Slovakia, Slovenia, Ukraine</a:t>
                      </a:r>
                      <a:endParaRPr lang="hu-HU" sz="1800" b="0" i="0" dirty="0">
                        <a:latin typeface="Calibri"/>
                        <a:ea typeface="Calibri"/>
                        <a:cs typeface="Times New Roman"/>
                      </a:endParaRPr>
                    </a:p>
                  </a:txBody>
                  <a:tcPr marL="68580" marR="68580" marT="0" marB="0"/>
                </a:tc>
                <a:tc>
                  <a:txBody>
                    <a:bodyPr/>
                    <a:lstStyle/>
                    <a:p>
                      <a:pPr>
                        <a:lnSpc>
                          <a:spcPct val="115000"/>
                        </a:lnSpc>
                        <a:spcBef>
                          <a:spcPts val="1200"/>
                        </a:spcBef>
                        <a:spcAft>
                          <a:spcPts val="0"/>
                        </a:spcAft>
                      </a:pPr>
                      <a:r>
                        <a:rPr lang="en-US" sz="1800" b="0" i="0" dirty="0">
                          <a:latin typeface="Calibri"/>
                          <a:ea typeface="Calibri"/>
                          <a:cs typeface="Times New Roman"/>
                        </a:rPr>
                        <a:t>Armenia, Azerbaijan, Belarus, Hungary, Kazakhstan, Kyrgyzstan, Russia, Tajikistan, Turkmenistan, Uzbekistan</a:t>
                      </a:r>
                      <a:endParaRPr lang="hu-HU" sz="1800" b="0" i="0" dirty="0">
                        <a:latin typeface="Calibri"/>
                        <a:ea typeface="Calibri"/>
                        <a:cs typeface="Times New Roman"/>
                      </a:endParaRPr>
                    </a:p>
                  </a:txBody>
                  <a:tcPr marL="68580" marR="68580" marT="0" marB="0"/>
                </a:tc>
                <a:tc>
                  <a:txBody>
                    <a:bodyPr/>
                    <a:lstStyle/>
                    <a:p>
                      <a:pPr algn="l">
                        <a:lnSpc>
                          <a:spcPct val="115000"/>
                        </a:lnSpc>
                        <a:spcBef>
                          <a:spcPts val="1200"/>
                        </a:spcBef>
                        <a:spcAft>
                          <a:spcPts val="0"/>
                        </a:spcAft>
                      </a:pPr>
                      <a:r>
                        <a:rPr lang="en-US" sz="1800" b="0" i="0" dirty="0">
                          <a:latin typeface="Calibri"/>
                          <a:ea typeface="Calibri"/>
                          <a:cs typeface="Times New Roman"/>
                        </a:rPr>
                        <a:t>China</a:t>
                      </a:r>
                      <a:r>
                        <a:rPr lang="en-US" sz="1800" b="0" i="0" dirty="0" smtClean="0">
                          <a:latin typeface="Calibri"/>
                          <a:ea typeface="Calibri"/>
                          <a:cs typeface="Times New Roman"/>
                        </a:rPr>
                        <a:t>, </a:t>
                      </a:r>
                      <a:r>
                        <a:rPr lang="en-US" sz="1800" b="0" i="0" dirty="0" smtClean="0">
                          <a:latin typeface="+mn-lt"/>
                          <a:ea typeface="Calibri"/>
                          <a:cs typeface="Times New Roman"/>
                        </a:rPr>
                        <a:t>Vietnam</a:t>
                      </a:r>
                      <a:r>
                        <a:rPr lang="hu-HU" sz="1800" b="0" i="0" dirty="0" smtClean="0">
                          <a:latin typeface="+mn-lt"/>
                          <a:ea typeface="Calibri"/>
                          <a:cs typeface="Times New Roman"/>
                        </a:rPr>
                        <a:t>,</a:t>
                      </a:r>
                    </a:p>
                    <a:p>
                      <a:pPr algn="l">
                        <a:lnSpc>
                          <a:spcPct val="100000"/>
                        </a:lnSpc>
                        <a:spcBef>
                          <a:spcPts val="0"/>
                        </a:spcBef>
                        <a:spcAft>
                          <a:spcPts val="0"/>
                        </a:spcAft>
                      </a:pPr>
                      <a:r>
                        <a:rPr lang="en-US" sz="1800" b="0" i="0" dirty="0" smtClean="0">
                          <a:latin typeface="+mn-lt"/>
                          <a:ea typeface="Calibri"/>
                          <a:cs typeface="Times New Roman"/>
                        </a:rPr>
                        <a:t>North Korea</a:t>
                      </a:r>
                      <a:endParaRPr lang="hu-HU" sz="1800" b="0" i="0" dirty="0">
                        <a:latin typeface="Calibri"/>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3479"/>
            <a:ext cx="8229600" cy="576063"/>
          </a:xfrm>
        </p:spPr>
        <p:txBody>
          <a:bodyPr>
            <a:normAutofit fontScale="90000"/>
          </a:bodyPr>
          <a:lstStyle/>
          <a:p>
            <a:r>
              <a:rPr lang="hu-HU" b="1" dirty="0" err="1" smtClean="0"/>
              <a:t>Stubborn</a:t>
            </a:r>
            <a:r>
              <a:rPr lang="hu-HU" b="1" dirty="0" smtClean="0"/>
              <a:t> </a:t>
            </a:r>
            <a:r>
              <a:rPr lang="hu-HU" b="1" dirty="0" err="1" smtClean="0"/>
              <a:t>structures</a:t>
            </a:r>
            <a:endParaRPr lang="hu-HU" b="1" dirty="0"/>
          </a:p>
        </p:txBody>
      </p:sp>
      <p:sp>
        <p:nvSpPr>
          <p:cNvPr id="3" name="Tartalom helye 2"/>
          <p:cNvSpPr>
            <a:spLocks noGrp="1"/>
          </p:cNvSpPr>
          <p:nvPr>
            <p:ph idx="1"/>
          </p:nvPr>
        </p:nvSpPr>
        <p:spPr>
          <a:xfrm>
            <a:off x="179512" y="843558"/>
            <a:ext cx="8856984" cy="4104456"/>
          </a:xfrm>
        </p:spPr>
        <p:txBody>
          <a:bodyPr>
            <a:normAutofit fontScale="55000" lnSpcReduction="20000"/>
          </a:bodyPr>
          <a:lstStyle/>
          <a:p>
            <a:pPr lvl="1">
              <a:buFont typeface="Wingdings" pitchFamily="2" charset="2"/>
              <a:buChar char="Ø"/>
            </a:pPr>
            <a:r>
              <a:rPr lang="en-US" sz="4000" b="1" dirty="0" smtClean="0"/>
              <a:t>the lack of proper separation of the three spheres of social action (political, market, communal) (Claus </a:t>
            </a:r>
            <a:r>
              <a:rPr lang="en-US" sz="4000" b="1" dirty="0" err="1" smtClean="0"/>
              <a:t>Offe</a:t>
            </a:r>
            <a:r>
              <a:rPr lang="en-US" sz="4000" b="1" dirty="0" smtClean="0"/>
              <a:t>)</a:t>
            </a:r>
          </a:p>
          <a:p>
            <a:pPr lvl="1">
              <a:buFont typeface="Wingdings" pitchFamily="2" charset="2"/>
              <a:buChar char="Ø"/>
            </a:pPr>
            <a:r>
              <a:rPr lang="en-US" sz="4000" b="1" dirty="0" smtClean="0"/>
              <a:t>collusion of </a:t>
            </a:r>
            <a:r>
              <a:rPr lang="en-US" sz="4000" b="1" dirty="0" err="1" smtClean="0"/>
              <a:t>power&amp;ownership</a:t>
            </a:r>
            <a:r>
              <a:rPr lang="en-US" sz="4000" b="1" dirty="0" smtClean="0"/>
              <a:t> (</a:t>
            </a:r>
            <a:r>
              <a:rPr lang="en-US" sz="4000" b="1" dirty="0" err="1" smtClean="0"/>
              <a:t>Rusztem</a:t>
            </a:r>
            <a:r>
              <a:rPr lang="en-US" sz="4000" b="1" dirty="0" smtClean="0"/>
              <a:t> </a:t>
            </a:r>
            <a:r>
              <a:rPr lang="en-US" sz="4000" b="1" dirty="0" err="1" smtClean="0"/>
              <a:t>Nureev</a:t>
            </a:r>
            <a:r>
              <a:rPr lang="en-US" sz="4000" b="1" dirty="0" smtClean="0"/>
              <a:t>, Andrey </a:t>
            </a:r>
            <a:r>
              <a:rPr lang="en-US" sz="4000" b="1" dirty="0" err="1" smtClean="0"/>
              <a:t>Ryabov</a:t>
            </a:r>
            <a:r>
              <a:rPr lang="en-US" sz="4000" b="1" dirty="0" smtClean="0"/>
              <a:t>)</a:t>
            </a:r>
          </a:p>
          <a:p>
            <a:pPr lvl="1">
              <a:buFont typeface="Wingdings" pitchFamily="2" charset="2"/>
              <a:buChar char="Ø"/>
            </a:pPr>
            <a:r>
              <a:rPr lang="en-US" sz="4000" b="1" dirty="0" err="1" smtClean="0"/>
              <a:t>patrimonialization</a:t>
            </a:r>
            <a:r>
              <a:rPr lang="en-US" sz="4000" b="1" dirty="0" smtClean="0"/>
              <a:t>: private appropriation of the public authority (Max Weber, </a:t>
            </a:r>
            <a:r>
              <a:rPr lang="en-US" sz="4000" b="1" dirty="0" err="1" smtClean="0"/>
              <a:t>Oleksandr</a:t>
            </a:r>
            <a:r>
              <a:rPr lang="en-US" sz="4000" b="1" dirty="0" smtClean="0"/>
              <a:t> </a:t>
            </a:r>
            <a:r>
              <a:rPr lang="en-US" sz="4000" b="1" dirty="0" err="1" smtClean="0"/>
              <a:t>Fisun</a:t>
            </a:r>
            <a:r>
              <a:rPr lang="en-US" sz="4000" b="1" dirty="0" smtClean="0"/>
              <a:t>)</a:t>
            </a:r>
          </a:p>
          <a:p>
            <a:pPr lvl="1">
              <a:buFont typeface="Wingdings" pitchFamily="2" charset="2"/>
              <a:buChar char="Ø"/>
            </a:pPr>
            <a:r>
              <a:rPr lang="en-US" sz="4000" b="1" dirty="0" smtClean="0"/>
              <a:t>patron-client relations (Henry Hale)</a:t>
            </a:r>
          </a:p>
          <a:p>
            <a:pPr lvl="1">
              <a:buFont typeface="Wingdings" pitchFamily="2" charset="2"/>
              <a:buChar char="Ø"/>
            </a:pPr>
            <a:r>
              <a:rPr lang="en-US" sz="4000" b="1" dirty="0" smtClean="0"/>
              <a:t>informality / </a:t>
            </a:r>
            <a:r>
              <a:rPr lang="en-US" sz="4000" b="1" dirty="0" err="1" smtClean="0"/>
              <a:t>discretionality</a:t>
            </a:r>
            <a:r>
              <a:rPr lang="en-US" sz="4000" b="1" dirty="0" smtClean="0"/>
              <a:t> (Alena </a:t>
            </a:r>
            <a:r>
              <a:rPr lang="en-US" sz="4000" b="1" dirty="0" err="1" smtClean="0"/>
              <a:t>Ledeneva</a:t>
            </a:r>
            <a:r>
              <a:rPr lang="en-US" sz="4000" b="1" dirty="0" smtClean="0"/>
              <a:t>)</a:t>
            </a:r>
          </a:p>
          <a:p>
            <a:pPr lvl="1">
              <a:buFont typeface="Wingdings" pitchFamily="2" charset="2"/>
              <a:buChar char="Ø"/>
            </a:pPr>
            <a:r>
              <a:rPr lang="en-US" sz="4000" b="1" dirty="0" smtClean="0"/>
              <a:t>centralized and monopolized forms of corruption </a:t>
            </a:r>
            <a:endParaRPr lang="hu-HU" sz="4000" b="1" dirty="0" smtClean="0"/>
          </a:p>
          <a:p>
            <a:pPr lvl="1">
              <a:buFont typeface="Wingdings" pitchFamily="2" charset="2"/>
              <a:buChar char="Ø"/>
            </a:pPr>
            <a:endParaRPr lang="hu-HU" sz="4000" b="1" dirty="0" smtClean="0"/>
          </a:p>
          <a:p>
            <a:pPr lvl="1">
              <a:buNone/>
            </a:pPr>
            <a:r>
              <a:rPr lang="hu-HU" sz="4400" b="1" dirty="0" smtClean="0"/>
              <a:t>Whether these features of post-communist regimes are</a:t>
            </a:r>
            <a:endParaRPr lang="en-US" sz="4400" b="1" dirty="0" smtClean="0"/>
          </a:p>
          <a:p>
            <a:endParaRPr lang="en-US" sz="1000" b="1" dirty="0" smtClean="0"/>
          </a:p>
          <a:p>
            <a:pPr lvl="1">
              <a:buFont typeface="Wingdings" pitchFamily="2" charset="2"/>
              <a:buChar char="§"/>
            </a:pPr>
            <a:r>
              <a:rPr lang="en-US" sz="4400" b="1" dirty="0" smtClean="0"/>
              <a:t> system defining features, or </a:t>
            </a:r>
          </a:p>
          <a:p>
            <a:pPr lvl="1">
              <a:buFont typeface="Wingdings" pitchFamily="2" charset="2"/>
              <a:buChar char="§"/>
            </a:pPr>
            <a:r>
              <a:rPr lang="en-US" sz="4400" b="1" dirty="0" smtClean="0"/>
              <a:t> just unpleasant side-effects?</a:t>
            </a:r>
            <a:endParaRPr lang="en-US" sz="4400" b="1" dirty="0"/>
          </a:p>
        </p:txBody>
      </p:sp>
    </p:spTree>
    <p:extLst>
      <p:ext uri="{BB962C8B-B14F-4D97-AF65-F5344CB8AC3E}">
        <p14:creationId xmlns:p14="http://schemas.microsoft.com/office/powerpoint/2010/main" xmlns="" val="2297509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3478"/>
            <a:ext cx="8229600" cy="792088"/>
          </a:xfrm>
        </p:spPr>
        <p:txBody>
          <a:bodyPr>
            <a:normAutofit/>
          </a:bodyPr>
          <a:lstStyle/>
          <a:p>
            <a:r>
              <a:rPr lang="en-US" b="1" dirty="0" smtClean="0"/>
              <a:t>Stubborn structures</a:t>
            </a:r>
            <a:endParaRPr lang="en-US" b="1" dirty="0"/>
          </a:p>
        </p:txBody>
      </p:sp>
      <p:grpSp>
        <p:nvGrpSpPr>
          <p:cNvPr id="4" name="Csoportba foglalás 16"/>
          <p:cNvGrpSpPr/>
          <p:nvPr/>
        </p:nvGrpSpPr>
        <p:grpSpPr>
          <a:xfrm>
            <a:off x="529107" y="850059"/>
            <a:ext cx="8064897" cy="4097955"/>
            <a:chOff x="539551" y="850059"/>
            <a:chExt cx="8064897" cy="4097955"/>
          </a:xfrm>
        </p:grpSpPr>
        <p:sp>
          <p:nvSpPr>
            <p:cNvPr id="5" name="Szövegdoboz 4"/>
            <p:cNvSpPr txBox="1"/>
            <p:nvPr/>
          </p:nvSpPr>
          <p:spPr>
            <a:xfrm>
              <a:off x="539551" y="850059"/>
              <a:ext cx="8064897" cy="504056"/>
            </a:xfrm>
            <a:prstGeom prst="rect">
              <a:avLst/>
            </a:prstGeom>
            <a:noFill/>
            <a:ln>
              <a:solidFill>
                <a:schemeClr val="tx1"/>
              </a:solidFill>
            </a:ln>
          </p:spPr>
          <p:txBody>
            <a:bodyPr wrap="square" rtlCol="0">
              <a:noAutofit/>
            </a:bodyPr>
            <a:lstStyle/>
            <a:p>
              <a:pPr algn="ctr"/>
              <a:r>
                <a:rPr lang="en-US" sz="2400" b="1" dirty="0" smtClean="0"/>
                <a:t>Lack of separation of spheres of social action (</a:t>
              </a:r>
              <a:r>
                <a:rPr lang="hu-HU" sz="2400" b="1" dirty="0" smtClean="0"/>
                <a:t>Claus </a:t>
              </a:r>
              <a:r>
                <a:rPr lang="en-US" sz="2400" b="1" dirty="0" err="1" smtClean="0"/>
                <a:t>Offe</a:t>
              </a:r>
              <a:r>
                <a:rPr lang="en-US" sz="2400" b="1" dirty="0" smtClean="0"/>
                <a:t>)</a:t>
              </a:r>
              <a:endParaRPr lang="en-US" sz="2400" b="1" dirty="0"/>
            </a:p>
          </p:txBody>
        </p:sp>
        <p:sp>
          <p:nvSpPr>
            <p:cNvPr id="6" name="Szövegdoboz 5"/>
            <p:cNvSpPr txBox="1"/>
            <p:nvPr/>
          </p:nvSpPr>
          <p:spPr>
            <a:xfrm>
              <a:off x="539816" y="1861768"/>
              <a:ext cx="3690000" cy="792000"/>
            </a:xfrm>
            <a:prstGeom prst="rect">
              <a:avLst/>
            </a:prstGeom>
            <a:noFill/>
            <a:ln>
              <a:solidFill>
                <a:schemeClr val="tx1"/>
              </a:solidFill>
            </a:ln>
          </p:spPr>
          <p:txBody>
            <a:bodyPr wrap="square" rtlCol="0">
              <a:noAutofit/>
            </a:bodyPr>
            <a:lstStyle/>
            <a:p>
              <a:pPr algn="ctr"/>
              <a:r>
                <a:rPr lang="en-US" sz="2400" b="1" dirty="0" err="1" smtClean="0"/>
                <a:t>Patrimonialization</a:t>
              </a:r>
              <a:r>
                <a:rPr lang="hu-HU" sz="2400" b="1" dirty="0"/>
                <a:t/>
              </a:r>
              <a:br>
                <a:rPr lang="hu-HU" sz="2400" b="1" dirty="0"/>
              </a:br>
              <a:r>
                <a:rPr lang="en-US" sz="2400" b="1" dirty="0" smtClean="0"/>
                <a:t>(</a:t>
              </a:r>
              <a:r>
                <a:rPr lang="hu-HU" sz="2400" b="1" dirty="0" err="1" smtClean="0"/>
                <a:t>Oleskandr</a:t>
              </a:r>
              <a:r>
                <a:rPr lang="hu-HU" sz="2400" b="1" dirty="0" smtClean="0"/>
                <a:t> </a:t>
              </a:r>
              <a:r>
                <a:rPr lang="en-US" sz="2400" b="1" dirty="0" err="1" smtClean="0"/>
                <a:t>Fisun</a:t>
              </a:r>
              <a:r>
                <a:rPr lang="en-US" sz="2400" b="1" dirty="0" smtClean="0"/>
                <a:t>)</a:t>
              </a:r>
              <a:endParaRPr lang="en-US" sz="2400" b="1" dirty="0"/>
            </a:p>
          </p:txBody>
        </p:sp>
        <p:sp>
          <p:nvSpPr>
            <p:cNvPr id="7" name="Szövegdoboz 6"/>
            <p:cNvSpPr txBox="1"/>
            <p:nvPr/>
          </p:nvSpPr>
          <p:spPr>
            <a:xfrm>
              <a:off x="4914448" y="1858956"/>
              <a:ext cx="3690000" cy="792000"/>
            </a:xfrm>
            <a:prstGeom prst="rect">
              <a:avLst/>
            </a:prstGeom>
            <a:noFill/>
            <a:ln>
              <a:solidFill>
                <a:schemeClr val="tx1"/>
              </a:solidFill>
            </a:ln>
          </p:spPr>
          <p:txBody>
            <a:bodyPr wrap="square" rtlCol="0">
              <a:noAutofit/>
            </a:bodyPr>
            <a:lstStyle/>
            <a:p>
              <a:pPr algn="ctr"/>
              <a:r>
                <a:rPr lang="en-US" sz="2400" b="1" dirty="0" smtClean="0"/>
                <a:t>Informal networks</a:t>
              </a:r>
              <a:r>
                <a:rPr lang="hu-HU" sz="2400" b="1" dirty="0" smtClean="0"/>
                <a:t/>
              </a:r>
              <a:br>
                <a:rPr lang="hu-HU" sz="2400" b="1" dirty="0" smtClean="0"/>
              </a:br>
              <a:r>
                <a:rPr lang="en-US" sz="2400" b="1" dirty="0" smtClean="0"/>
                <a:t>(</a:t>
              </a:r>
              <a:r>
                <a:rPr lang="hu-HU" sz="2400" b="1" dirty="0" err="1" smtClean="0"/>
                <a:t>Alena</a:t>
              </a:r>
              <a:r>
                <a:rPr lang="hu-HU" sz="2400" b="1" dirty="0" smtClean="0"/>
                <a:t> </a:t>
              </a:r>
              <a:r>
                <a:rPr lang="en-US" sz="2400" b="1" dirty="0" err="1" smtClean="0"/>
                <a:t>Ledeneva</a:t>
              </a:r>
              <a:r>
                <a:rPr lang="en-US" sz="2400" b="1" dirty="0" smtClean="0"/>
                <a:t>)</a:t>
              </a:r>
              <a:endParaRPr lang="en-US" sz="2400" b="1" dirty="0"/>
            </a:p>
          </p:txBody>
        </p:sp>
        <p:sp>
          <p:nvSpPr>
            <p:cNvPr id="8" name="Szövegdoboz 7"/>
            <p:cNvSpPr txBox="1"/>
            <p:nvPr/>
          </p:nvSpPr>
          <p:spPr>
            <a:xfrm>
              <a:off x="539816" y="3134005"/>
              <a:ext cx="3690000" cy="792000"/>
            </a:xfrm>
            <a:prstGeom prst="rect">
              <a:avLst/>
            </a:prstGeom>
            <a:noFill/>
            <a:ln>
              <a:solidFill>
                <a:schemeClr val="tx1"/>
              </a:solidFill>
            </a:ln>
          </p:spPr>
          <p:txBody>
            <a:bodyPr wrap="square" rtlCol="0">
              <a:noAutofit/>
            </a:bodyPr>
            <a:lstStyle/>
            <a:p>
              <a:pPr algn="ctr"/>
              <a:r>
                <a:rPr lang="en-US" sz="2400" b="1" dirty="0" smtClean="0"/>
                <a:t>Collusion of power and ownership (</a:t>
              </a:r>
              <a:r>
                <a:rPr lang="hu-HU" sz="2400" b="1" dirty="0" err="1" smtClean="0"/>
                <a:t>Andrey</a:t>
              </a:r>
              <a:r>
                <a:rPr lang="hu-HU" sz="2400" b="1" dirty="0" smtClean="0"/>
                <a:t> </a:t>
              </a:r>
              <a:r>
                <a:rPr lang="en-US" sz="2400" b="1" dirty="0" err="1" smtClean="0"/>
                <a:t>Ryabov</a:t>
              </a:r>
              <a:r>
                <a:rPr lang="en-US" sz="2400" b="1" dirty="0" smtClean="0"/>
                <a:t>)</a:t>
              </a:r>
              <a:endParaRPr lang="en-US" sz="2400" b="1" dirty="0"/>
            </a:p>
          </p:txBody>
        </p:sp>
        <p:sp>
          <p:nvSpPr>
            <p:cNvPr id="9" name="Szövegdoboz 8"/>
            <p:cNvSpPr txBox="1"/>
            <p:nvPr/>
          </p:nvSpPr>
          <p:spPr>
            <a:xfrm>
              <a:off x="4914448" y="3159618"/>
              <a:ext cx="3690000" cy="792000"/>
            </a:xfrm>
            <a:prstGeom prst="rect">
              <a:avLst/>
            </a:prstGeom>
            <a:noFill/>
            <a:ln>
              <a:solidFill>
                <a:schemeClr val="tx1"/>
              </a:solidFill>
            </a:ln>
          </p:spPr>
          <p:txBody>
            <a:bodyPr wrap="square" rtlCol="0">
              <a:noAutofit/>
            </a:bodyPr>
            <a:lstStyle/>
            <a:p>
              <a:pPr algn="ctr"/>
              <a:r>
                <a:rPr lang="en-US" sz="2400" b="1" dirty="0" smtClean="0"/>
                <a:t>Patron-client relations (</a:t>
              </a:r>
              <a:r>
                <a:rPr lang="hu-HU" sz="2400" b="1" dirty="0" smtClean="0"/>
                <a:t>Henry </a:t>
              </a:r>
              <a:r>
                <a:rPr lang="en-US" sz="2400" b="1" dirty="0" smtClean="0"/>
                <a:t>Hale)</a:t>
              </a:r>
              <a:endParaRPr lang="en-US" sz="2400" b="1" dirty="0"/>
            </a:p>
          </p:txBody>
        </p:sp>
        <p:sp>
          <p:nvSpPr>
            <p:cNvPr id="10" name="Szövegdoboz 9"/>
            <p:cNvSpPr txBox="1"/>
            <p:nvPr/>
          </p:nvSpPr>
          <p:spPr>
            <a:xfrm>
              <a:off x="539552" y="4443958"/>
              <a:ext cx="8064896" cy="504056"/>
            </a:xfrm>
            <a:prstGeom prst="rect">
              <a:avLst/>
            </a:prstGeom>
            <a:noFill/>
            <a:ln>
              <a:solidFill>
                <a:schemeClr val="tx1"/>
              </a:solidFill>
            </a:ln>
          </p:spPr>
          <p:txBody>
            <a:bodyPr wrap="square" rtlCol="0">
              <a:noAutofit/>
            </a:bodyPr>
            <a:lstStyle/>
            <a:p>
              <a:pPr algn="ctr"/>
              <a:r>
                <a:rPr lang="en-US" sz="2400" b="1" dirty="0" smtClean="0"/>
                <a:t>Centralized</a:t>
              </a:r>
              <a:r>
                <a:rPr lang="hu-HU" sz="2400" b="1" dirty="0"/>
                <a:t>/</a:t>
              </a:r>
              <a:r>
                <a:rPr lang="en-US" sz="2400" b="1" dirty="0" smtClean="0"/>
                <a:t>monopolized forms of corruption</a:t>
              </a:r>
              <a:endParaRPr lang="en-US" sz="2400" b="1" dirty="0"/>
            </a:p>
          </p:txBody>
        </p:sp>
        <p:sp>
          <p:nvSpPr>
            <p:cNvPr id="11" name="Lefelé nyíl 10"/>
            <p:cNvSpPr/>
            <p:nvPr/>
          </p:nvSpPr>
          <p:spPr>
            <a:xfrm>
              <a:off x="2150816" y="1354115"/>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Lefelé nyíl 11"/>
            <p:cNvSpPr/>
            <p:nvPr/>
          </p:nvSpPr>
          <p:spPr>
            <a:xfrm>
              <a:off x="6525448" y="1378719"/>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Lefelé nyíl 12"/>
            <p:cNvSpPr/>
            <p:nvPr/>
          </p:nvSpPr>
          <p:spPr>
            <a:xfrm>
              <a:off x="2150816" y="2686025"/>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efelé nyíl 13"/>
            <p:cNvSpPr/>
            <p:nvPr/>
          </p:nvSpPr>
          <p:spPr>
            <a:xfrm>
              <a:off x="6525448" y="2672853"/>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Lefelé nyíl 14"/>
            <p:cNvSpPr/>
            <p:nvPr/>
          </p:nvSpPr>
          <p:spPr>
            <a:xfrm>
              <a:off x="2150816" y="3952757"/>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Lefelé nyíl 15"/>
            <p:cNvSpPr/>
            <p:nvPr/>
          </p:nvSpPr>
          <p:spPr>
            <a:xfrm>
              <a:off x="6525448" y="3981284"/>
              <a:ext cx="468000" cy="48023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Balra-jobbra nyíl 2"/>
          <p:cNvSpPr/>
          <p:nvPr/>
        </p:nvSpPr>
        <p:spPr>
          <a:xfrm>
            <a:off x="4219372" y="2048819"/>
            <a:ext cx="684632" cy="417897"/>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8" name="Balra-jobbra nyíl 17"/>
          <p:cNvSpPr/>
          <p:nvPr/>
        </p:nvSpPr>
        <p:spPr>
          <a:xfrm>
            <a:off x="4219372" y="3346669"/>
            <a:ext cx="684632" cy="417897"/>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 xmlns:p14="http://schemas.microsoft.com/office/powerpoint/2010/main" val="2680909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229600" cy="493563"/>
          </a:xfrm>
          <a:noFill/>
        </p:spPr>
        <p:txBody>
          <a:bodyPr>
            <a:normAutofit fontScale="90000"/>
          </a:bodyPr>
          <a:lstStyle/>
          <a:p>
            <a:r>
              <a:rPr lang="en-US" sz="2400" b="1" dirty="0" smtClean="0"/>
              <a:t>Henry Hale: Legacies of Patronalism at the End of Communist Rule</a:t>
            </a:r>
            <a:endParaRPr lang="hu-HU" sz="2400" dirty="0"/>
          </a:p>
        </p:txBody>
      </p:sp>
      <p:graphicFrame>
        <p:nvGraphicFramePr>
          <p:cNvPr id="4" name="Tartalom helye 3"/>
          <p:cNvGraphicFramePr>
            <a:graphicFrameLocks noGrp="1"/>
          </p:cNvGraphicFramePr>
          <p:nvPr>
            <p:ph idx="1"/>
          </p:nvPr>
        </p:nvGraphicFramePr>
        <p:xfrm>
          <a:off x="457200" y="915567"/>
          <a:ext cx="8229600" cy="3312366"/>
        </p:xfrm>
        <a:graphic>
          <a:graphicData uri="http://schemas.openxmlformats.org/drawingml/2006/table">
            <a:tbl>
              <a:tblPr firstRow="1" bandRow="1">
                <a:tableStyleId>{5940675A-B579-460E-94D1-54222C63F5DA}</a:tableStyleId>
              </a:tblPr>
              <a:tblGrid>
                <a:gridCol w="2602632"/>
                <a:gridCol w="5626968"/>
              </a:tblGrid>
              <a:tr h="1513420">
                <a:tc>
                  <a:txBody>
                    <a:bodyPr/>
                    <a:lstStyle/>
                    <a:p>
                      <a:pPr marL="457200" algn="just">
                        <a:lnSpc>
                          <a:spcPct val="115000"/>
                        </a:lnSpc>
                        <a:spcBef>
                          <a:spcPts val="1200"/>
                        </a:spcBef>
                        <a:spcAft>
                          <a:spcPts val="0"/>
                        </a:spcAft>
                      </a:pPr>
                      <a:r>
                        <a:rPr lang="en-US" sz="1800" b="1" dirty="0">
                          <a:latin typeface="Calibri"/>
                          <a:ea typeface="Calibri"/>
                          <a:cs typeface="Times New Roman"/>
                        </a:rPr>
                        <a:t>Most </a:t>
                      </a:r>
                      <a:r>
                        <a:rPr lang="en-US" sz="1800" b="1" dirty="0" err="1">
                          <a:latin typeface="Calibri"/>
                          <a:ea typeface="Calibri"/>
                          <a:cs typeface="Times New Roman"/>
                        </a:rPr>
                        <a:t>Patronalistic</a:t>
                      </a:r>
                      <a:endParaRPr lang="hu-HU" sz="1800" dirty="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r>
                        <a:rPr lang="en-US" sz="1800" dirty="0">
                          <a:latin typeface="Calibri"/>
                          <a:ea typeface="Calibri"/>
                          <a:cs typeface="Times New Roman"/>
                        </a:rPr>
                        <a:t>Albania, Armenia, Azerbaijan, Belarus, Bulgaria, Georgia, Kazakhstan, Kyrgyzstan, Macedonia, Moldova, Romania, Russia, Tajikistan, Turkmenistan, Ukraine, Uzbekistan</a:t>
                      </a:r>
                      <a:endParaRPr lang="hu-HU" sz="1800" dirty="0">
                        <a:latin typeface="Calibri"/>
                        <a:ea typeface="Calibri"/>
                        <a:cs typeface="Times New Roman"/>
                      </a:endParaRPr>
                    </a:p>
                  </a:txBody>
                  <a:tcPr marL="68580" marR="68580" marT="0" marB="0"/>
                </a:tc>
              </a:tr>
              <a:tr h="899473">
                <a:tc>
                  <a:txBody>
                    <a:bodyPr/>
                    <a:lstStyle/>
                    <a:p>
                      <a:pPr marL="457200" algn="just">
                        <a:lnSpc>
                          <a:spcPct val="115000"/>
                        </a:lnSpc>
                        <a:spcBef>
                          <a:spcPts val="1200"/>
                        </a:spcBef>
                        <a:spcAft>
                          <a:spcPts val="0"/>
                        </a:spcAft>
                      </a:pPr>
                      <a:r>
                        <a:rPr lang="en-US" sz="1800" b="1" dirty="0">
                          <a:latin typeface="Calibri"/>
                          <a:ea typeface="Calibri"/>
                          <a:cs typeface="Times New Roman"/>
                        </a:rPr>
                        <a:t>Moderately </a:t>
                      </a:r>
                      <a:r>
                        <a:rPr lang="en-US" sz="1800" b="1" dirty="0" err="1">
                          <a:latin typeface="Calibri"/>
                          <a:ea typeface="Calibri"/>
                          <a:cs typeface="Times New Roman"/>
                        </a:rPr>
                        <a:t>Patronalistic</a:t>
                      </a:r>
                      <a:endParaRPr lang="hu-HU" sz="1800" dirty="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r>
                        <a:rPr lang="en-US" sz="1800" dirty="0">
                          <a:latin typeface="Calibri"/>
                          <a:ea typeface="Calibri"/>
                          <a:cs typeface="Times New Roman"/>
                        </a:rPr>
                        <a:t>Estonia, Latvia, Lithuania, Serbia, Slovakia</a:t>
                      </a:r>
                      <a:endParaRPr lang="hu-HU" sz="1800" dirty="0">
                        <a:latin typeface="Calibri"/>
                        <a:ea typeface="Calibri"/>
                        <a:cs typeface="Times New Roman"/>
                      </a:endParaRPr>
                    </a:p>
                  </a:txBody>
                  <a:tcPr marL="68580" marR="68580" marT="0" marB="0"/>
                </a:tc>
              </a:tr>
              <a:tr h="899473">
                <a:tc>
                  <a:txBody>
                    <a:bodyPr/>
                    <a:lstStyle/>
                    <a:p>
                      <a:pPr marL="457200" algn="just">
                        <a:lnSpc>
                          <a:spcPct val="115000"/>
                        </a:lnSpc>
                        <a:spcBef>
                          <a:spcPts val="1200"/>
                        </a:spcBef>
                        <a:spcAft>
                          <a:spcPts val="0"/>
                        </a:spcAft>
                      </a:pPr>
                      <a:r>
                        <a:rPr lang="en-US" sz="1800" b="1" dirty="0">
                          <a:latin typeface="Calibri"/>
                          <a:ea typeface="Calibri"/>
                          <a:cs typeface="Times New Roman"/>
                        </a:rPr>
                        <a:t>Least </a:t>
                      </a:r>
                      <a:r>
                        <a:rPr lang="en-US" sz="1800" b="1" dirty="0" err="1">
                          <a:latin typeface="Calibri"/>
                          <a:ea typeface="Calibri"/>
                          <a:cs typeface="Times New Roman"/>
                        </a:rPr>
                        <a:t>Patronalistic</a:t>
                      </a:r>
                      <a:endParaRPr lang="hu-HU" sz="1800" dirty="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r>
                        <a:rPr lang="en-US" sz="1800" dirty="0">
                          <a:latin typeface="Calibri"/>
                          <a:ea typeface="Calibri"/>
                          <a:cs typeface="Times New Roman"/>
                        </a:rPr>
                        <a:t>Croatia, Czech Republic, East Germany (DDR), Hungary, Poland, Slovenia</a:t>
                      </a:r>
                      <a:endParaRPr lang="hu-HU" sz="1800" dirty="0">
                        <a:latin typeface="Calibri"/>
                        <a:ea typeface="Calibri"/>
                        <a:cs typeface="Times New Roman"/>
                      </a:endParaRPr>
                    </a:p>
                  </a:txBody>
                  <a:tcPr marL="68580" marR="68580" marT="0" marB="0"/>
                </a:tc>
              </a:tr>
            </a:tbl>
          </a:graphicData>
        </a:graphic>
      </p:graphicFrame>
      <p:sp>
        <p:nvSpPr>
          <p:cNvPr id="26625" name="Rectangle 1"/>
          <p:cNvSpPr>
            <a:spLocks noChangeArrowheads="1"/>
          </p:cNvSpPr>
          <p:nvPr/>
        </p:nvSpPr>
        <p:spPr bwMode="auto">
          <a:xfrm>
            <a:off x="0" y="4408275"/>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Source: Henry E. Hale, </a:t>
            </a:r>
            <a:r>
              <a:rPr kumimoji="0" lang="en-US"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Patronal</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Politics – Eurasian Regime Dynamics in Comparative Perspective, Cambridge University Press, 2015, p. 60</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771549"/>
          </a:xfrm>
          <a:noFill/>
        </p:spPr>
        <p:txBody>
          <a:bodyPr>
            <a:noAutofit/>
          </a:bodyPr>
          <a:lstStyle/>
          <a:p>
            <a:r>
              <a:rPr lang="en-US" sz="2400" b="1" dirty="0" smtClean="0"/>
              <a:t>Henry Hale: Formal Constitutions and Patronalism in Post-Communist Countries since the Mid-1990s</a:t>
            </a:r>
            <a:endParaRPr lang="hu-HU" sz="2400"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966415585"/>
              </p:ext>
            </p:extLst>
          </p:nvPr>
        </p:nvGraphicFramePr>
        <p:xfrm>
          <a:off x="179511" y="843558"/>
          <a:ext cx="8784977" cy="3632265"/>
        </p:xfrm>
        <a:graphic>
          <a:graphicData uri="http://schemas.openxmlformats.org/drawingml/2006/table">
            <a:tbl>
              <a:tblPr firstRow="1" bandRow="1">
                <a:tableStyleId>{5940675A-B579-460E-94D1-54222C63F5DA}</a:tableStyleId>
              </a:tblPr>
              <a:tblGrid>
                <a:gridCol w="1592796"/>
                <a:gridCol w="2887651"/>
                <a:gridCol w="2187548"/>
                <a:gridCol w="2116982"/>
              </a:tblGrid>
              <a:tr h="429511">
                <a:tc rowSpan="2">
                  <a:txBody>
                    <a:bodyPr/>
                    <a:lstStyle/>
                    <a:p>
                      <a:pPr marL="457200" algn="l">
                        <a:lnSpc>
                          <a:spcPct val="115000"/>
                        </a:lnSpc>
                        <a:spcBef>
                          <a:spcPts val="1200"/>
                        </a:spcBef>
                        <a:spcAft>
                          <a:spcPts val="0"/>
                        </a:spcAft>
                      </a:pPr>
                      <a:r>
                        <a:rPr lang="en-US" sz="1400" b="1" dirty="0">
                          <a:latin typeface="Calibri"/>
                          <a:ea typeface="Calibri"/>
                          <a:cs typeface="Times New Roman"/>
                        </a:rPr>
                        <a:t>Degree of </a:t>
                      </a:r>
                      <a:r>
                        <a:rPr lang="en-US" sz="1400" b="1" dirty="0" err="1">
                          <a:latin typeface="Calibri"/>
                          <a:ea typeface="Calibri"/>
                          <a:cs typeface="Times New Roman"/>
                        </a:rPr>
                        <a:t>Patronalism</a:t>
                      </a:r>
                      <a:endParaRPr lang="hu-HU" sz="1400" dirty="0">
                        <a:latin typeface="Calibri"/>
                        <a:ea typeface="Calibri"/>
                        <a:cs typeface="Times New Roman"/>
                      </a:endParaRPr>
                    </a:p>
                  </a:txBody>
                  <a:tcPr marL="68580" marR="68580" marT="0" marB="0"/>
                </a:tc>
                <a:tc gridSpan="3">
                  <a:txBody>
                    <a:bodyPr/>
                    <a:lstStyle/>
                    <a:p>
                      <a:pPr marL="457200" algn="ctr">
                        <a:lnSpc>
                          <a:spcPct val="115000"/>
                        </a:lnSpc>
                        <a:spcBef>
                          <a:spcPts val="1200"/>
                        </a:spcBef>
                        <a:spcAft>
                          <a:spcPts val="0"/>
                        </a:spcAft>
                      </a:pPr>
                      <a:r>
                        <a:rPr lang="en-US" sz="1600" b="1" dirty="0">
                          <a:latin typeface="Calibri"/>
                          <a:ea typeface="Calibri"/>
                          <a:cs typeface="Times New Roman"/>
                        </a:rPr>
                        <a:t>Type of Executive Power</a:t>
                      </a:r>
                      <a:endParaRPr lang="hu-HU" sz="1600" dirty="0">
                        <a:latin typeface="Calibri"/>
                        <a:ea typeface="Calibri"/>
                        <a:cs typeface="Times New Roman"/>
                      </a:endParaRPr>
                    </a:p>
                  </a:txBody>
                  <a:tcPr marL="68580" marR="68580" marT="0" marB="0"/>
                </a:tc>
                <a:tc hMerge="1">
                  <a:txBody>
                    <a:bodyPr/>
                    <a:lstStyle/>
                    <a:p>
                      <a:endParaRPr lang="hu-HU"/>
                    </a:p>
                  </a:txBody>
                  <a:tcPr/>
                </a:tc>
                <a:tc hMerge="1">
                  <a:txBody>
                    <a:bodyPr/>
                    <a:lstStyle/>
                    <a:p>
                      <a:endParaRPr lang="hu-HU"/>
                    </a:p>
                  </a:txBody>
                  <a:tcPr/>
                </a:tc>
              </a:tr>
              <a:tr h="258386">
                <a:tc vMerge="1">
                  <a:txBody>
                    <a:bodyPr/>
                    <a:lstStyle/>
                    <a:p>
                      <a:endParaRPr lang="hu-HU"/>
                    </a:p>
                  </a:txBody>
                  <a:tcPr/>
                </a:tc>
                <a:tc>
                  <a:txBody>
                    <a:bodyPr/>
                    <a:lstStyle/>
                    <a:p>
                      <a:pPr marL="457200" algn="ctr">
                        <a:lnSpc>
                          <a:spcPct val="115000"/>
                        </a:lnSpc>
                        <a:spcBef>
                          <a:spcPts val="1200"/>
                        </a:spcBef>
                        <a:spcAft>
                          <a:spcPts val="0"/>
                        </a:spcAft>
                      </a:pPr>
                      <a:r>
                        <a:rPr lang="en-US" sz="1400" b="1" dirty="0" err="1">
                          <a:latin typeface="Calibri"/>
                          <a:ea typeface="Calibri"/>
                          <a:cs typeface="Times New Roman"/>
                        </a:rPr>
                        <a:t>Presidentialism</a:t>
                      </a:r>
                      <a:endParaRPr lang="hu-HU" sz="1400" dirty="0">
                        <a:latin typeface="Calibri"/>
                        <a:ea typeface="Calibri"/>
                        <a:cs typeface="Times New Roman"/>
                      </a:endParaRPr>
                    </a:p>
                  </a:txBody>
                  <a:tcPr marL="68580" marR="68580" marT="0" marB="0"/>
                </a:tc>
                <a:tc>
                  <a:txBody>
                    <a:bodyPr/>
                    <a:lstStyle/>
                    <a:p>
                      <a:pPr marL="457200" algn="ctr">
                        <a:lnSpc>
                          <a:spcPct val="115000"/>
                        </a:lnSpc>
                        <a:spcBef>
                          <a:spcPts val="1200"/>
                        </a:spcBef>
                        <a:spcAft>
                          <a:spcPts val="0"/>
                        </a:spcAft>
                      </a:pPr>
                      <a:r>
                        <a:rPr lang="en-US" sz="1400" b="1" dirty="0">
                          <a:latin typeface="Calibri"/>
                          <a:ea typeface="Calibri"/>
                          <a:cs typeface="Times New Roman"/>
                        </a:rPr>
                        <a:t>Divided Executive</a:t>
                      </a:r>
                      <a:endParaRPr lang="hu-HU" sz="1400" dirty="0">
                        <a:latin typeface="Calibri"/>
                        <a:ea typeface="Calibri"/>
                        <a:cs typeface="Times New Roman"/>
                      </a:endParaRPr>
                    </a:p>
                  </a:txBody>
                  <a:tcPr marL="68580" marR="68580" marT="0" marB="0"/>
                </a:tc>
                <a:tc>
                  <a:txBody>
                    <a:bodyPr/>
                    <a:lstStyle/>
                    <a:p>
                      <a:pPr marL="457200" algn="ctr">
                        <a:lnSpc>
                          <a:spcPct val="115000"/>
                        </a:lnSpc>
                        <a:spcBef>
                          <a:spcPts val="1200"/>
                        </a:spcBef>
                        <a:spcAft>
                          <a:spcPts val="0"/>
                        </a:spcAft>
                      </a:pPr>
                      <a:r>
                        <a:rPr lang="en-US" sz="1400" b="1" dirty="0" err="1">
                          <a:latin typeface="Calibri"/>
                          <a:ea typeface="Calibri"/>
                          <a:cs typeface="Times New Roman"/>
                        </a:rPr>
                        <a:t>Parliamentarism</a:t>
                      </a:r>
                      <a:endParaRPr lang="hu-HU" sz="1400" dirty="0">
                        <a:latin typeface="Calibri"/>
                        <a:ea typeface="Calibri"/>
                        <a:cs typeface="Times New Roman"/>
                      </a:endParaRPr>
                    </a:p>
                  </a:txBody>
                  <a:tcPr marL="68580" marR="68580" marT="0" marB="0"/>
                </a:tc>
              </a:tr>
              <a:tr h="1244529">
                <a:tc>
                  <a:txBody>
                    <a:bodyPr/>
                    <a:lstStyle/>
                    <a:p>
                      <a:pPr marL="457200" algn="l">
                        <a:lnSpc>
                          <a:spcPct val="115000"/>
                        </a:lnSpc>
                        <a:spcBef>
                          <a:spcPts val="1200"/>
                        </a:spcBef>
                        <a:spcAft>
                          <a:spcPts val="0"/>
                        </a:spcAft>
                      </a:pPr>
                      <a:r>
                        <a:rPr lang="en-US" sz="1400" b="1" dirty="0">
                          <a:latin typeface="Calibri"/>
                          <a:ea typeface="Calibri"/>
                          <a:cs typeface="Times New Roman"/>
                        </a:rPr>
                        <a:t>High</a:t>
                      </a:r>
                      <a:endParaRPr lang="hu-HU" sz="1400" dirty="0">
                        <a:latin typeface="Calibri"/>
                        <a:ea typeface="Calibri"/>
                        <a:cs typeface="Times New Roman"/>
                      </a:endParaRPr>
                    </a:p>
                  </a:txBody>
                  <a:tcPr marL="68580" marR="68580" marT="0" marB="0"/>
                </a:tc>
                <a:tc>
                  <a:txBody>
                    <a:bodyPr/>
                    <a:lstStyle/>
                    <a:p>
                      <a:pPr marL="457200" algn="l">
                        <a:lnSpc>
                          <a:spcPct val="115000"/>
                        </a:lnSpc>
                        <a:spcBef>
                          <a:spcPts val="1200"/>
                        </a:spcBef>
                        <a:spcAft>
                          <a:spcPts val="0"/>
                        </a:spcAft>
                      </a:pPr>
                      <a:r>
                        <a:rPr lang="en-US" sz="1200" b="1" dirty="0">
                          <a:latin typeface="Calibri"/>
                          <a:ea typeface="Calibri"/>
                          <a:cs typeface="Times New Roman"/>
                        </a:rPr>
                        <a:t>Azerbaijan*, Belarus*, Georgia*, Kazakhstan*, Kyrgyzstan (until 2010*), Moldova (until 2000*), Russia*, Tajikistan*, Turkmenistan*, Ukraine* (1991-2006; 2010-2014), Uzbekistan*</a:t>
                      </a:r>
                      <a:endParaRPr lang="hu-HU" sz="1200" b="1" dirty="0">
                        <a:latin typeface="Calibri"/>
                        <a:ea typeface="Calibri"/>
                        <a:cs typeface="Times New Roman"/>
                      </a:endParaRPr>
                    </a:p>
                  </a:txBody>
                  <a:tcPr marL="68580" marR="68580" marT="0" marB="0"/>
                </a:tc>
                <a:tc>
                  <a:txBody>
                    <a:bodyPr/>
                    <a:lstStyle/>
                    <a:p>
                      <a:pPr marL="457200">
                        <a:lnSpc>
                          <a:spcPct val="115000"/>
                        </a:lnSpc>
                        <a:spcBef>
                          <a:spcPts val="1200"/>
                        </a:spcBef>
                        <a:spcAft>
                          <a:spcPts val="0"/>
                        </a:spcAft>
                      </a:pPr>
                      <a:r>
                        <a:rPr lang="en-US" sz="1200" b="1" dirty="0">
                          <a:latin typeface="Calibri"/>
                          <a:ea typeface="Calibri"/>
                          <a:cs typeface="Times New Roman"/>
                        </a:rPr>
                        <a:t>Armenia</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Ukraine </a:t>
                      </a:r>
                      <a:r>
                        <a:rPr lang="hu-HU" sz="1200" b="1" dirty="0" smtClean="0">
                          <a:latin typeface="Calibri"/>
                          <a:ea typeface="Calibri"/>
                          <a:cs typeface="Times New Roman"/>
                        </a:rPr>
                        <a:t>* </a:t>
                      </a:r>
                      <a:r>
                        <a:rPr lang="en-US" sz="1200" b="1" dirty="0" smtClean="0">
                          <a:latin typeface="Calibri"/>
                          <a:ea typeface="Calibri"/>
                          <a:cs typeface="Times New Roman"/>
                        </a:rPr>
                        <a:t>(2006-10; 2014-), </a:t>
                      </a:r>
                      <a:r>
                        <a:rPr lang="en-US" sz="1200" b="1" dirty="0">
                          <a:latin typeface="Calibri"/>
                          <a:ea typeface="Calibri"/>
                          <a:cs typeface="Times New Roman"/>
                        </a:rPr>
                        <a:t>Kyrgyzstan (2010-*), </a:t>
                      </a:r>
                      <a:r>
                        <a:rPr lang="en-US" sz="1200" b="1" dirty="0" smtClean="0">
                          <a:latin typeface="Calibri"/>
                          <a:ea typeface="Calibri"/>
                          <a:cs typeface="Times New Roman"/>
                        </a:rPr>
                        <a:t>Moldova </a:t>
                      </a:r>
                      <a:r>
                        <a:rPr lang="en-US" sz="1200" b="1" dirty="0">
                          <a:latin typeface="Calibri"/>
                          <a:ea typeface="Calibri"/>
                          <a:cs typeface="Times New Roman"/>
                        </a:rPr>
                        <a:t>(2016-</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Romania</a:t>
                      </a:r>
                      <a:r>
                        <a:rPr lang="en-US" sz="1200" b="1" dirty="0">
                          <a:latin typeface="Calibri"/>
                          <a:ea typeface="Calibri"/>
                          <a:cs typeface="Times New Roman"/>
                        </a:rPr>
                        <a:t>*</a:t>
                      </a:r>
                      <a:endParaRPr lang="hu-HU" sz="1200" b="1" dirty="0">
                        <a:latin typeface="Calibri"/>
                        <a:ea typeface="Calibri"/>
                        <a:cs typeface="Times New Roman"/>
                      </a:endParaRPr>
                    </a:p>
                  </a:txBody>
                  <a:tcPr marL="68580" marR="68580" marT="0" marB="0"/>
                </a:tc>
                <a:tc>
                  <a:txBody>
                    <a:bodyPr/>
                    <a:lstStyle/>
                    <a:p>
                      <a:pPr marL="457200">
                        <a:lnSpc>
                          <a:spcPct val="115000"/>
                        </a:lnSpc>
                        <a:spcBef>
                          <a:spcPts val="1200"/>
                        </a:spcBef>
                        <a:spcAft>
                          <a:spcPts val="0"/>
                        </a:spcAft>
                      </a:pPr>
                      <a:r>
                        <a:rPr lang="en-US" sz="1200" b="1" dirty="0">
                          <a:latin typeface="Calibri"/>
                          <a:ea typeface="Calibri"/>
                          <a:cs typeface="Times New Roman"/>
                        </a:rPr>
                        <a:t>Albania, </a:t>
                      </a:r>
                      <a:r>
                        <a:rPr lang="en-US" sz="1200" b="1" dirty="0" smtClean="0">
                          <a:latin typeface="Calibri"/>
                          <a:ea typeface="Calibri"/>
                          <a:cs typeface="Times New Roman"/>
                        </a:rPr>
                        <a:t>Bulgaria*,</a:t>
                      </a:r>
                      <a:r>
                        <a:rPr lang="hu-HU" sz="1200" b="1" dirty="0" smtClean="0">
                          <a:latin typeface="Calibri"/>
                          <a:ea typeface="Calibri"/>
                          <a:cs typeface="Times New Roman"/>
                        </a:rPr>
                        <a:t> </a:t>
                      </a:r>
                      <a:r>
                        <a:rPr lang="en-US" sz="1200" b="1" dirty="0" smtClean="0">
                          <a:latin typeface="Calibri"/>
                          <a:ea typeface="Calibri"/>
                          <a:cs typeface="Times New Roman"/>
                        </a:rPr>
                        <a:t>Hungary </a:t>
                      </a:r>
                      <a:r>
                        <a:rPr lang="en-US" sz="1200" b="1" dirty="0">
                          <a:latin typeface="Calibri"/>
                          <a:ea typeface="Calibri"/>
                          <a:cs typeface="Times New Roman"/>
                        </a:rPr>
                        <a:t>(2010-), Macedonia</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Moldova </a:t>
                      </a:r>
                      <a:r>
                        <a:rPr lang="en-US" sz="1200" b="1" dirty="0">
                          <a:latin typeface="Calibri"/>
                          <a:ea typeface="Calibri"/>
                          <a:cs typeface="Times New Roman"/>
                        </a:rPr>
                        <a:t>(2000-2016)</a:t>
                      </a:r>
                      <a:endParaRPr lang="hu-HU" sz="1200" b="1" dirty="0">
                        <a:latin typeface="Calibri"/>
                        <a:ea typeface="Calibri"/>
                        <a:cs typeface="Times New Roman"/>
                      </a:endParaRPr>
                    </a:p>
                  </a:txBody>
                  <a:tcPr marL="68580" marR="68580" marT="0" marB="0"/>
                </a:tc>
              </a:tr>
              <a:tr h="622264">
                <a:tc>
                  <a:txBody>
                    <a:bodyPr/>
                    <a:lstStyle/>
                    <a:p>
                      <a:pPr marL="457200" algn="l">
                        <a:lnSpc>
                          <a:spcPct val="115000"/>
                        </a:lnSpc>
                        <a:spcBef>
                          <a:spcPts val="1200"/>
                        </a:spcBef>
                        <a:spcAft>
                          <a:spcPts val="0"/>
                        </a:spcAft>
                      </a:pPr>
                      <a:r>
                        <a:rPr lang="en-US" sz="1400" b="1" dirty="0">
                          <a:latin typeface="Calibri"/>
                          <a:ea typeface="Calibri"/>
                          <a:cs typeface="Times New Roman"/>
                        </a:rPr>
                        <a:t>Moderate</a:t>
                      </a:r>
                      <a:endParaRPr lang="hu-HU" sz="1400" dirty="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endParaRPr lang="en-US" sz="100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endParaRPr lang="en-US" sz="1000">
                        <a:latin typeface="Calibri"/>
                        <a:ea typeface="Calibri"/>
                        <a:cs typeface="Times New Roman"/>
                      </a:endParaRPr>
                    </a:p>
                  </a:txBody>
                  <a:tcPr marL="68580" marR="68580" marT="0" marB="0"/>
                </a:tc>
                <a:tc>
                  <a:txBody>
                    <a:bodyPr/>
                    <a:lstStyle/>
                    <a:p>
                      <a:pPr marL="457200">
                        <a:lnSpc>
                          <a:spcPct val="115000"/>
                        </a:lnSpc>
                        <a:spcBef>
                          <a:spcPts val="1200"/>
                        </a:spcBef>
                        <a:spcAft>
                          <a:spcPts val="0"/>
                        </a:spcAft>
                      </a:pPr>
                      <a:r>
                        <a:rPr lang="en-US" sz="1200" b="1" dirty="0">
                          <a:latin typeface="Calibri"/>
                          <a:ea typeface="Calibri"/>
                          <a:cs typeface="Times New Roman"/>
                        </a:rPr>
                        <a:t>Estonia</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mn-lt"/>
                          <a:ea typeface="Calibri"/>
                          <a:cs typeface="Times New Roman"/>
                        </a:rPr>
                        <a:t>Hungary </a:t>
                      </a:r>
                      <a:r>
                        <a:rPr lang="hu-HU" sz="1200" b="1" dirty="0" smtClean="0">
                          <a:latin typeface="+mn-lt"/>
                          <a:ea typeface="Calibri"/>
                          <a:cs typeface="Times New Roman"/>
                        </a:rPr>
                        <a:t> </a:t>
                      </a:r>
                      <a:r>
                        <a:rPr lang="en-US" sz="1200" b="1" dirty="0" smtClean="0">
                          <a:latin typeface="+mn-lt"/>
                          <a:ea typeface="Calibri"/>
                          <a:cs typeface="Times New Roman"/>
                        </a:rPr>
                        <a:t>(</a:t>
                      </a:r>
                      <a:r>
                        <a:rPr lang="hu-HU" sz="1200" b="1" dirty="0" smtClean="0">
                          <a:latin typeface="+mn-lt"/>
                          <a:ea typeface="Calibri"/>
                          <a:cs typeface="Times New Roman"/>
                        </a:rPr>
                        <a:t>1998-2010</a:t>
                      </a:r>
                      <a:r>
                        <a:rPr lang="en-US" sz="1200" b="1" dirty="0" smtClean="0">
                          <a:latin typeface="+mn-lt"/>
                          <a:ea typeface="Calibri"/>
                          <a:cs typeface="Times New Roman"/>
                        </a:rPr>
                        <a:t>)</a:t>
                      </a:r>
                      <a:r>
                        <a:rPr lang="hu-HU" sz="1200" b="1" dirty="0" smtClean="0">
                          <a:latin typeface="+mn-lt"/>
                          <a:ea typeface="Calibri"/>
                          <a:cs typeface="Times New Roman"/>
                        </a:rPr>
                        <a:t>, </a:t>
                      </a:r>
                      <a:r>
                        <a:rPr lang="en-US" sz="1200" b="1" dirty="0" smtClean="0">
                          <a:latin typeface="+mn-lt"/>
                          <a:ea typeface="Calibri"/>
                          <a:cs typeface="Times New Roman"/>
                        </a:rPr>
                        <a:t>Latvia</a:t>
                      </a:r>
                      <a:r>
                        <a:rPr lang="en-US" sz="1200" b="1" dirty="0">
                          <a:latin typeface="Calibri"/>
                          <a:ea typeface="Calibri"/>
                          <a:cs typeface="Times New Roman"/>
                        </a:rPr>
                        <a:t>, </a:t>
                      </a:r>
                      <a:r>
                        <a:rPr lang="en-US" sz="1200" b="1" dirty="0" smtClean="0">
                          <a:latin typeface="Calibri"/>
                          <a:ea typeface="Calibri"/>
                          <a:cs typeface="Times New Roman"/>
                        </a:rPr>
                        <a:t>Lithuania*,</a:t>
                      </a:r>
                      <a:r>
                        <a:rPr lang="hu-HU" sz="1200" b="1" dirty="0" smtClean="0">
                          <a:latin typeface="Calibri"/>
                          <a:ea typeface="Calibri"/>
                          <a:cs typeface="Times New Roman"/>
                        </a:rPr>
                        <a:t> </a:t>
                      </a:r>
                      <a:r>
                        <a:rPr lang="en-US" sz="1200" b="1" dirty="0" smtClean="0">
                          <a:latin typeface="Calibri"/>
                          <a:ea typeface="Calibri"/>
                          <a:cs typeface="Times New Roman"/>
                        </a:rPr>
                        <a:t>Serbia*,</a:t>
                      </a:r>
                      <a:r>
                        <a:rPr lang="hu-HU" sz="1200" b="1" dirty="0" smtClean="0">
                          <a:latin typeface="Calibri"/>
                          <a:ea typeface="Calibri"/>
                          <a:cs typeface="Times New Roman"/>
                        </a:rPr>
                        <a:t> </a:t>
                      </a:r>
                      <a:r>
                        <a:rPr lang="en-US" sz="1200" b="1" dirty="0" smtClean="0">
                          <a:latin typeface="Calibri"/>
                          <a:ea typeface="Calibri"/>
                          <a:cs typeface="Times New Roman"/>
                        </a:rPr>
                        <a:t>Slovakia</a:t>
                      </a:r>
                      <a:r>
                        <a:rPr lang="en-US" sz="1200" b="1" dirty="0">
                          <a:latin typeface="Calibri"/>
                          <a:ea typeface="Calibri"/>
                          <a:cs typeface="Times New Roman"/>
                        </a:rPr>
                        <a:t>*</a:t>
                      </a:r>
                      <a:endParaRPr lang="hu-HU" sz="1200" b="1" dirty="0">
                        <a:latin typeface="Calibri"/>
                        <a:ea typeface="Calibri"/>
                        <a:cs typeface="Times New Roman"/>
                      </a:endParaRPr>
                    </a:p>
                  </a:txBody>
                  <a:tcPr marL="68580" marR="68580" marT="0" marB="0"/>
                </a:tc>
              </a:tr>
              <a:tr h="829686">
                <a:tc>
                  <a:txBody>
                    <a:bodyPr/>
                    <a:lstStyle/>
                    <a:p>
                      <a:pPr marL="457200" algn="l">
                        <a:lnSpc>
                          <a:spcPct val="115000"/>
                        </a:lnSpc>
                        <a:spcBef>
                          <a:spcPts val="1200"/>
                        </a:spcBef>
                        <a:spcAft>
                          <a:spcPts val="0"/>
                        </a:spcAft>
                      </a:pPr>
                      <a:r>
                        <a:rPr lang="en-US" sz="1400" b="1" dirty="0">
                          <a:latin typeface="Calibri"/>
                          <a:ea typeface="Calibri"/>
                          <a:cs typeface="Times New Roman"/>
                        </a:rPr>
                        <a:t>Low</a:t>
                      </a:r>
                      <a:endParaRPr lang="hu-HU" sz="1400" dirty="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endParaRPr lang="en-US" sz="1000">
                        <a:latin typeface="Calibri"/>
                        <a:ea typeface="Calibri"/>
                        <a:cs typeface="Times New Roman"/>
                      </a:endParaRPr>
                    </a:p>
                  </a:txBody>
                  <a:tcPr marL="68580" marR="68580" marT="0" marB="0"/>
                </a:tc>
                <a:tc>
                  <a:txBody>
                    <a:bodyPr/>
                    <a:lstStyle/>
                    <a:p>
                      <a:pPr marL="457200" algn="just">
                        <a:lnSpc>
                          <a:spcPct val="115000"/>
                        </a:lnSpc>
                        <a:spcBef>
                          <a:spcPts val="1200"/>
                        </a:spcBef>
                        <a:spcAft>
                          <a:spcPts val="0"/>
                        </a:spcAft>
                      </a:pPr>
                      <a:r>
                        <a:rPr lang="en-US" sz="1200" b="1" dirty="0">
                          <a:latin typeface="Calibri"/>
                          <a:ea typeface="Calibri"/>
                          <a:cs typeface="Times New Roman"/>
                        </a:rPr>
                        <a:t>Croatia (until 2000</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Poland</a:t>
                      </a:r>
                      <a:r>
                        <a:rPr lang="en-US" sz="1200" b="1" dirty="0">
                          <a:latin typeface="Calibri"/>
                          <a:ea typeface="Calibri"/>
                          <a:cs typeface="Times New Roman"/>
                        </a:rPr>
                        <a:t>*</a:t>
                      </a:r>
                      <a:endParaRPr lang="hu-HU" sz="1200" b="1" dirty="0">
                        <a:latin typeface="Calibri"/>
                        <a:ea typeface="Calibri"/>
                        <a:cs typeface="Times New Roman"/>
                      </a:endParaRPr>
                    </a:p>
                  </a:txBody>
                  <a:tcPr marL="68580" marR="68580" marT="0" marB="0"/>
                </a:tc>
                <a:tc>
                  <a:txBody>
                    <a:bodyPr/>
                    <a:lstStyle/>
                    <a:p>
                      <a:pPr marL="457200">
                        <a:lnSpc>
                          <a:spcPct val="115000"/>
                        </a:lnSpc>
                        <a:spcBef>
                          <a:spcPts val="1200"/>
                        </a:spcBef>
                        <a:spcAft>
                          <a:spcPts val="0"/>
                        </a:spcAft>
                      </a:pPr>
                      <a:r>
                        <a:rPr lang="en-US" sz="1200" b="1" dirty="0">
                          <a:latin typeface="Calibri"/>
                          <a:ea typeface="Calibri"/>
                          <a:cs typeface="Times New Roman"/>
                        </a:rPr>
                        <a:t>Croatia (2001-</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Czech </a:t>
                      </a:r>
                      <a:r>
                        <a:rPr lang="en-US" sz="1200" b="1" dirty="0">
                          <a:latin typeface="Calibri"/>
                          <a:ea typeface="Calibri"/>
                          <a:cs typeface="Times New Roman"/>
                        </a:rPr>
                        <a:t>Republic (2012-</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Hungary (</a:t>
                      </a:r>
                      <a:r>
                        <a:rPr lang="hu-HU" sz="1200" b="1" dirty="0" err="1" smtClean="0">
                          <a:latin typeface="Calibri"/>
                          <a:ea typeface="Calibri"/>
                          <a:cs typeface="Times New Roman"/>
                        </a:rPr>
                        <a:t>until</a:t>
                      </a:r>
                      <a:r>
                        <a:rPr lang="hu-HU" sz="1200" b="1" baseline="0" dirty="0" smtClean="0">
                          <a:latin typeface="Calibri"/>
                          <a:ea typeface="Calibri"/>
                          <a:cs typeface="Times New Roman"/>
                        </a:rPr>
                        <a:t> </a:t>
                      </a:r>
                      <a:r>
                        <a:rPr lang="hu-HU" sz="1200" b="1" dirty="0" smtClean="0">
                          <a:latin typeface="Calibri"/>
                          <a:ea typeface="Calibri"/>
                          <a:cs typeface="Times New Roman"/>
                        </a:rPr>
                        <a:t>1998</a:t>
                      </a:r>
                      <a:r>
                        <a:rPr lang="en-US" sz="1200" b="1" dirty="0" smtClean="0">
                          <a:latin typeface="Calibri"/>
                          <a:ea typeface="Calibri"/>
                          <a:cs typeface="Times New Roman"/>
                        </a:rPr>
                        <a:t>),</a:t>
                      </a:r>
                      <a:r>
                        <a:rPr lang="hu-HU" sz="1200" b="1" dirty="0" smtClean="0">
                          <a:latin typeface="Calibri"/>
                          <a:ea typeface="Calibri"/>
                          <a:cs typeface="Times New Roman"/>
                        </a:rPr>
                        <a:t> </a:t>
                      </a:r>
                      <a:r>
                        <a:rPr lang="en-US" sz="1200" b="1" dirty="0" smtClean="0">
                          <a:latin typeface="Calibri"/>
                          <a:ea typeface="Calibri"/>
                          <a:cs typeface="Times New Roman"/>
                        </a:rPr>
                        <a:t>Slovenia</a:t>
                      </a:r>
                      <a:r>
                        <a:rPr lang="en-US" sz="1200" b="1" dirty="0">
                          <a:latin typeface="Calibri"/>
                          <a:ea typeface="Calibri"/>
                          <a:cs typeface="Times New Roman"/>
                        </a:rPr>
                        <a:t>*</a:t>
                      </a:r>
                      <a:endParaRPr lang="hu-HU" sz="1200" b="1" dirty="0">
                        <a:latin typeface="Calibri"/>
                        <a:ea typeface="Calibri"/>
                        <a:cs typeface="Times New Roman"/>
                      </a:endParaRPr>
                    </a:p>
                  </a:txBody>
                  <a:tcPr marL="68580" marR="68580" marT="0" marB="0"/>
                </a:tc>
              </a:tr>
            </a:tbl>
          </a:graphicData>
        </a:graphic>
      </p:graphicFrame>
      <p:sp>
        <p:nvSpPr>
          <p:cNvPr id="28673" name="Rectangle 1"/>
          <p:cNvSpPr>
            <a:spLocks noChangeArrowheads="1"/>
          </p:cNvSpPr>
          <p:nvPr/>
        </p:nvSpPr>
        <p:spPr bwMode="auto">
          <a:xfrm>
            <a:off x="179512" y="4445699"/>
            <a:ext cx="878497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Countries having direct presidential elections;</a:t>
            </a:r>
            <a:endParaRPr kumimoji="0" lang="hu-H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hu-HU"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Source: based on Henry E. Hale, </a:t>
            </a:r>
            <a:r>
              <a:rPr kumimoji="0" lang="en-US" sz="1200" b="0"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Patronal</a:t>
            </a:r>
            <a:r>
              <a:rPr kumimoji="0" lang="en-US" sz="12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Politics—Eurasian Regime Dynamics in Comparative Perspective</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Cambridge University Press, 2015, p. 459, but revised and modified in some particulars.</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95486"/>
            <a:ext cx="8229600" cy="4399137"/>
          </a:xfrm>
        </p:spPr>
        <p:txBody>
          <a:bodyPr>
            <a:normAutofit/>
          </a:bodyPr>
          <a:lstStyle/>
          <a:p>
            <a:pPr algn="ctr">
              <a:buNone/>
            </a:pPr>
            <a:endParaRPr lang="hu-HU" sz="4400" b="1" dirty="0" smtClean="0"/>
          </a:p>
          <a:p>
            <a:pPr algn="ctr">
              <a:buNone/>
            </a:pPr>
            <a:r>
              <a:rPr lang="hu-HU" sz="4400" b="1" dirty="0" err="1" smtClean="0"/>
              <a:t>Renewing</a:t>
            </a:r>
            <a:r>
              <a:rPr lang="hu-HU" sz="4400" b="1" dirty="0" smtClean="0"/>
              <a:t> and </a:t>
            </a:r>
            <a:r>
              <a:rPr lang="hu-HU" sz="4400" b="1" dirty="0" err="1" smtClean="0"/>
              <a:t>restructuring</a:t>
            </a:r>
            <a:r>
              <a:rPr lang="hu-HU" sz="4400" b="1" dirty="0" smtClean="0"/>
              <a:t> </a:t>
            </a:r>
          </a:p>
          <a:p>
            <a:pPr algn="ctr">
              <a:buNone/>
            </a:pPr>
            <a:r>
              <a:rPr lang="hu-HU" sz="4400" b="1" dirty="0" err="1" smtClean="0"/>
              <a:t>the</a:t>
            </a:r>
            <a:r>
              <a:rPr lang="hu-HU" sz="4400" b="1" dirty="0" smtClean="0"/>
              <a:t> </a:t>
            </a:r>
            <a:r>
              <a:rPr lang="hu-HU" sz="4400" b="1" dirty="0" err="1" smtClean="0"/>
              <a:t>language</a:t>
            </a:r>
            <a:r>
              <a:rPr lang="hu-HU" sz="4400" b="1" dirty="0" smtClean="0"/>
              <a:t> </a:t>
            </a:r>
            <a:r>
              <a:rPr lang="hu-HU" sz="4400" b="1" dirty="0" err="1" smtClean="0"/>
              <a:t>tools</a:t>
            </a:r>
            <a:r>
              <a:rPr lang="hu-HU" sz="4400" b="1" dirty="0" smtClean="0"/>
              <a:t> </a:t>
            </a:r>
          </a:p>
          <a:p>
            <a:pPr algn="ctr">
              <a:buNone/>
            </a:pPr>
            <a:r>
              <a:rPr lang="hu-HU" sz="4400" b="1" dirty="0" err="1" smtClean="0"/>
              <a:t>to</a:t>
            </a:r>
            <a:r>
              <a:rPr lang="hu-HU" sz="4400" b="1" dirty="0" smtClean="0"/>
              <a:t> </a:t>
            </a:r>
            <a:r>
              <a:rPr lang="hu-HU" sz="4400" b="1" dirty="0" err="1" smtClean="0"/>
              <a:t>describe</a:t>
            </a:r>
            <a:r>
              <a:rPr lang="hu-HU" sz="4400" b="1" dirty="0" smtClean="0"/>
              <a:t> </a:t>
            </a:r>
          </a:p>
          <a:p>
            <a:pPr algn="ctr">
              <a:buNone/>
            </a:pPr>
            <a:r>
              <a:rPr lang="hu-HU" sz="4400" b="1" dirty="0" err="1" smtClean="0"/>
              <a:t>post-communist</a:t>
            </a:r>
            <a:r>
              <a:rPr lang="hu-HU" sz="4400" b="1" dirty="0" smtClean="0"/>
              <a:t> </a:t>
            </a:r>
            <a:r>
              <a:rPr lang="hu-HU" sz="4400" b="1" dirty="0" err="1" smtClean="0"/>
              <a:t>regimes</a:t>
            </a:r>
            <a:endParaRPr lang="hu-HU" sz="4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en-US" sz="3600" b="1" dirty="0" smtClean="0"/>
              <a:t>The </a:t>
            </a:r>
            <a:r>
              <a:rPr lang="hu-HU" sz="3600" b="1" dirty="0" smtClean="0"/>
              <a:t>p</a:t>
            </a:r>
            <a:r>
              <a:rPr lang="en-US" sz="3600" b="1" dirty="0" err="1" smtClean="0"/>
              <a:t>roblems</a:t>
            </a:r>
            <a:r>
              <a:rPr lang="en-US" sz="3600" b="1" dirty="0" smtClean="0"/>
              <a:t> with </a:t>
            </a:r>
            <a:r>
              <a:rPr lang="hu-HU" sz="3600" b="1" dirty="0" err="1" smtClean="0"/>
              <a:t>the</a:t>
            </a:r>
            <a:r>
              <a:rPr lang="hu-HU" sz="3600" b="1" dirty="0" smtClean="0"/>
              <a:t> </a:t>
            </a:r>
            <a:r>
              <a:rPr lang="hu-HU" sz="3600" b="1" dirty="0" err="1" smtClean="0"/>
              <a:t>purely</a:t>
            </a:r>
            <a:r>
              <a:rPr lang="hu-HU" sz="3600" b="1" dirty="0" smtClean="0"/>
              <a:t> </a:t>
            </a:r>
            <a:r>
              <a:rPr lang="hu-HU" sz="3600" b="1" dirty="0" err="1" smtClean="0"/>
              <a:t>political</a:t>
            </a:r>
            <a:r>
              <a:rPr lang="hu-HU" sz="3600" b="1" dirty="0" smtClean="0"/>
              <a:t> </a:t>
            </a:r>
            <a:r>
              <a:rPr lang="hu-HU" sz="3600" b="1" dirty="0" err="1" smtClean="0"/>
              <a:t>institutional</a:t>
            </a:r>
            <a:r>
              <a:rPr lang="hu-HU" sz="3600" b="1" dirty="0" smtClean="0"/>
              <a:t> </a:t>
            </a:r>
            <a:r>
              <a:rPr lang="hu-HU" sz="3600" b="1" dirty="0" err="1" smtClean="0"/>
              <a:t>approach</a:t>
            </a:r>
            <a:endParaRPr lang="hu-HU" sz="3600" b="1" dirty="0"/>
          </a:p>
        </p:txBody>
      </p:sp>
      <p:sp>
        <p:nvSpPr>
          <p:cNvPr id="3" name="Tartalom helye 2"/>
          <p:cNvSpPr>
            <a:spLocks noGrp="1"/>
          </p:cNvSpPr>
          <p:nvPr>
            <p:ph idx="1"/>
          </p:nvPr>
        </p:nvSpPr>
        <p:spPr>
          <a:xfrm>
            <a:off x="457200" y="1337518"/>
            <a:ext cx="8229600" cy="3394472"/>
          </a:xfrm>
        </p:spPr>
        <p:txBody>
          <a:bodyPr>
            <a:normAutofit fontScale="85000" lnSpcReduction="10000"/>
          </a:bodyPr>
          <a:lstStyle/>
          <a:p>
            <a:r>
              <a:rPr lang="en-US" sz="2800" b="1" dirty="0" smtClean="0"/>
              <a:t>Under each category, there is a heterogeneous set of cases</a:t>
            </a:r>
          </a:p>
          <a:p>
            <a:r>
              <a:rPr lang="en-US" sz="2800" b="1" dirty="0" smtClean="0"/>
              <a:t>It sticks to the political level, disregarding the stubborn structures connected to it</a:t>
            </a:r>
          </a:p>
          <a:p>
            <a:pPr>
              <a:buNone/>
            </a:pPr>
            <a:endParaRPr lang="en-US" sz="1400" b="1" dirty="0">
              <a:sym typeface="Wingdings" panose="05000000000000000000" pitchFamily="2" charset="2"/>
            </a:endParaRPr>
          </a:p>
          <a:p>
            <a:r>
              <a:rPr lang="en-US" sz="2800" b="1" dirty="0" smtClean="0">
                <a:sym typeface="Wingdings" panose="05000000000000000000" pitchFamily="2" charset="2"/>
              </a:rPr>
              <a:t>How can we </a:t>
            </a:r>
            <a:r>
              <a:rPr lang="hu-HU" sz="2800" b="1" dirty="0" err="1" smtClean="0">
                <a:sym typeface="Wingdings" panose="05000000000000000000" pitchFamily="2" charset="2"/>
              </a:rPr>
              <a:t>incorporate</a:t>
            </a:r>
            <a:r>
              <a:rPr lang="en-US" sz="2800" b="1" dirty="0" smtClean="0">
                <a:sym typeface="Wingdings" panose="05000000000000000000" pitchFamily="2" charset="2"/>
              </a:rPr>
              <a:t> </a:t>
            </a:r>
            <a:r>
              <a:rPr lang="hu-HU" sz="2800" b="1" dirty="0" err="1" smtClean="0">
                <a:sym typeface="Wingdings" panose="05000000000000000000" pitchFamily="2" charset="2"/>
              </a:rPr>
              <a:t>in</a:t>
            </a:r>
            <a:r>
              <a:rPr lang="en-US" sz="2800" b="1" dirty="0" smtClean="0">
                <a:sym typeface="Wingdings" panose="05000000000000000000" pitchFamily="2" charset="2"/>
              </a:rPr>
              <a:t>to </a:t>
            </a:r>
            <a:r>
              <a:rPr lang="hu-HU" sz="2800" b="1" dirty="0" err="1" smtClean="0">
                <a:sym typeface="Wingdings" panose="05000000000000000000" pitchFamily="2" charset="2"/>
              </a:rPr>
              <a:t>the</a:t>
            </a:r>
            <a:r>
              <a:rPr lang="en-US" sz="2800" b="1" dirty="0" smtClean="0">
                <a:sym typeface="Wingdings" panose="05000000000000000000" pitchFamily="2" charset="2"/>
              </a:rPr>
              <a:t> typology</a:t>
            </a:r>
            <a:r>
              <a:rPr lang="hu-HU" sz="2800" b="1" dirty="0" smtClean="0">
                <a:sym typeface="Wingdings" panose="05000000000000000000" pitchFamily="2" charset="2"/>
              </a:rPr>
              <a:t> of </a:t>
            </a:r>
            <a:r>
              <a:rPr lang="hu-HU" sz="2800" b="1" dirty="0" err="1" smtClean="0">
                <a:sym typeface="Wingdings" panose="05000000000000000000" pitchFamily="2" charset="2"/>
              </a:rPr>
              <a:t>Post-Communist</a:t>
            </a:r>
            <a:r>
              <a:rPr lang="hu-HU" sz="2800" b="1" dirty="0" smtClean="0">
                <a:sym typeface="Wingdings" panose="05000000000000000000" pitchFamily="2" charset="2"/>
              </a:rPr>
              <a:t> </a:t>
            </a:r>
            <a:r>
              <a:rPr lang="hu-HU" sz="2800" b="1" dirty="0" err="1" smtClean="0">
                <a:sym typeface="Wingdings" panose="05000000000000000000" pitchFamily="2" charset="2"/>
              </a:rPr>
              <a:t>regimes</a:t>
            </a:r>
            <a:r>
              <a:rPr lang="hu-HU" sz="2800" b="1" dirty="0" smtClean="0">
                <a:sym typeface="Wingdings" panose="05000000000000000000" pitchFamily="2" charset="2"/>
              </a:rPr>
              <a:t> </a:t>
            </a:r>
            <a:r>
              <a:rPr lang="hu-HU" sz="2800" b="1" dirty="0" err="1" smtClean="0">
                <a:sym typeface="Wingdings" panose="05000000000000000000" pitchFamily="2" charset="2"/>
              </a:rPr>
              <a:t>further</a:t>
            </a:r>
            <a:r>
              <a:rPr lang="hu-HU" sz="2800" b="1" dirty="0" smtClean="0">
                <a:sym typeface="Wingdings" panose="05000000000000000000" pitchFamily="2" charset="2"/>
              </a:rPr>
              <a:t> </a:t>
            </a:r>
            <a:r>
              <a:rPr lang="hu-HU" sz="2800" b="1" dirty="0" err="1" smtClean="0">
                <a:sym typeface="Wingdings" panose="05000000000000000000" pitchFamily="2" charset="2"/>
              </a:rPr>
              <a:t>dimensions</a:t>
            </a:r>
            <a:r>
              <a:rPr lang="hu-HU" sz="2800" b="1" dirty="0" smtClean="0">
                <a:sym typeface="Wingdings" panose="05000000000000000000" pitchFamily="2" charset="2"/>
              </a:rPr>
              <a:t>?</a:t>
            </a:r>
            <a:endParaRPr lang="en-US" sz="2800" b="1" dirty="0" smtClean="0">
              <a:sym typeface="Wingdings" panose="05000000000000000000" pitchFamily="2" charset="2"/>
            </a:endParaRPr>
          </a:p>
          <a:p>
            <a:pPr lvl="1">
              <a:buFont typeface="Wingdings" pitchFamily="2" charset="2"/>
              <a:buChar char="§"/>
            </a:pPr>
            <a:r>
              <a:rPr lang="en-US" sz="3000" b="1" i="1" dirty="0">
                <a:solidFill>
                  <a:srgbClr val="FF0000"/>
                </a:solidFill>
                <a:sym typeface="Wingdings" panose="05000000000000000000" pitchFamily="2" charset="2"/>
              </a:rPr>
              <a:t>o</a:t>
            </a:r>
            <a:r>
              <a:rPr lang="en-US" sz="3000" b="1" i="1" dirty="0" smtClean="0">
                <a:solidFill>
                  <a:srgbClr val="FF0000"/>
                </a:solidFill>
                <a:sym typeface="Wingdings" panose="05000000000000000000" pitchFamily="2" charset="2"/>
              </a:rPr>
              <a:t>wnership relations;</a:t>
            </a:r>
          </a:p>
          <a:p>
            <a:pPr lvl="1">
              <a:buFont typeface="Wingdings" pitchFamily="2" charset="2"/>
              <a:buChar char="§"/>
            </a:pPr>
            <a:r>
              <a:rPr lang="en-US" sz="3000" b="1" i="1" dirty="0" smtClean="0">
                <a:solidFill>
                  <a:srgbClr val="FF0000"/>
                </a:solidFill>
                <a:sym typeface="Wingdings" panose="05000000000000000000" pitchFamily="2" charset="2"/>
              </a:rPr>
              <a:t>economy;</a:t>
            </a:r>
          </a:p>
          <a:p>
            <a:pPr lvl="1">
              <a:buFont typeface="Wingdings" pitchFamily="2" charset="2"/>
              <a:buChar char="§"/>
            </a:pPr>
            <a:r>
              <a:rPr lang="en-US" sz="3000" b="1" i="1" dirty="0" smtClean="0">
                <a:solidFill>
                  <a:srgbClr val="FF0000"/>
                </a:solidFill>
                <a:sym typeface="Wingdings" panose="05000000000000000000" pitchFamily="2" charset="2"/>
              </a:rPr>
              <a:t>structure of the ruling elite?</a:t>
            </a:r>
            <a:endParaRPr lang="hu-HU" sz="3000" b="1" i="1" dirty="0">
              <a:solidFill>
                <a:srgbClr val="FF0000"/>
              </a:solidFill>
            </a:endParaRPr>
          </a:p>
        </p:txBody>
      </p:sp>
    </p:spTree>
    <p:extLst>
      <p:ext uri="{BB962C8B-B14F-4D97-AF65-F5344CB8AC3E}">
        <p14:creationId xmlns:p14="http://schemas.microsoft.com/office/powerpoint/2010/main" xmlns="" val="1070295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44017"/>
            <a:ext cx="9144000" cy="699541"/>
          </a:xfrm>
        </p:spPr>
        <p:txBody>
          <a:bodyPr>
            <a:noAutofit/>
          </a:bodyPr>
          <a:lstStyle/>
          <a:p>
            <a:r>
              <a:rPr lang="en-US" sz="3100" b="1" dirty="0" smtClean="0"/>
              <a:t>Interpretative Framework of Post-Communist Regimes</a:t>
            </a:r>
            <a:br>
              <a:rPr lang="en-US" sz="3100" b="1" dirty="0" smtClean="0"/>
            </a:br>
            <a:r>
              <a:rPr lang="en-US" sz="2400" b="1" dirty="0" smtClean="0"/>
              <a:t>(combining the political, economic and sociological dimensions)</a:t>
            </a:r>
            <a:endParaRPr lang="en-US" sz="3100" b="1" dirty="0"/>
          </a:p>
        </p:txBody>
      </p:sp>
      <p:graphicFrame>
        <p:nvGraphicFramePr>
          <p:cNvPr id="27" name="Diagram 26"/>
          <p:cNvGraphicFramePr/>
          <p:nvPr>
            <p:extLst>
              <p:ext uri="{D42A27DB-BD31-4B8C-83A1-F6EECF244321}">
                <p14:modId xmlns:p14="http://schemas.microsoft.com/office/powerpoint/2010/main" xmlns="" val="1428128885"/>
              </p:ext>
            </p:extLst>
          </p:nvPr>
        </p:nvGraphicFramePr>
        <p:xfrm>
          <a:off x="107504" y="1089645"/>
          <a:ext cx="8829675" cy="45784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8" name="Oval 33"/>
          <p:cNvSpPr>
            <a:spLocks noChangeArrowheads="1"/>
          </p:cNvSpPr>
          <p:nvPr/>
        </p:nvSpPr>
        <p:spPr bwMode="auto">
          <a:xfrm>
            <a:off x="4409505" y="4137447"/>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29" name="Oval 33"/>
          <p:cNvSpPr>
            <a:spLocks noChangeArrowheads="1"/>
          </p:cNvSpPr>
          <p:nvPr/>
        </p:nvSpPr>
        <p:spPr bwMode="auto">
          <a:xfrm>
            <a:off x="4644008" y="3921423"/>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0" name="Oval 33"/>
          <p:cNvSpPr>
            <a:spLocks noChangeArrowheads="1"/>
          </p:cNvSpPr>
          <p:nvPr/>
        </p:nvSpPr>
        <p:spPr bwMode="auto">
          <a:xfrm>
            <a:off x="4067944" y="3633391"/>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1" name="Oval 33"/>
          <p:cNvSpPr>
            <a:spLocks noChangeArrowheads="1"/>
          </p:cNvSpPr>
          <p:nvPr/>
        </p:nvSpPr>
        <p:spPr bwMode="auto">
          <a:xfrm>
            <a:off x="3923928" y="3291830"/>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2" name="Oval 33"/>
          <p:cNvSpPr>
            <a:spLocks noChangeArrowheads="1"/>
          </p:cNvSpPr>
          <p:nvPr/>
        </p:nvSpPr>
        <p:spPr bwMode="auto">
          <a:xfrm>
            <a:off x="3491880" y="2643758"/>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3" name="Oval 33"/>
          <p:cNvSpPr>
            <a:spLocks noChangeArrowheads="1"/>
          </p:cNvSpPr>
          <p:nvPr/>
        </p:nvSpPr>
        <p:spPr bwMode="auto">
          <a:xfrm>
            <a:off x="2771800" y="1707654"/>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4" name="Oval 33"/>
          <p:cNvSpPr>
            <a:spLocks noChangeArrowheads="1"/>
          </p:cNvSpPr>
          <p:nvPr/>
        </p:nvSpPr>
        <p:spPr bwMode="auto">
          <a:xfrm>
            <a:off x="3329385" y="1779662"/>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5" name="Oval 33"/>
          <p:cNvSpPr>
            <a:spLocks noChangeArrowheads="1"/>
          </p:cNvSpPr>
          <p:nvPr/>
        </p:nvSpPr>
        <p:spPr bwMode="auto">
          <a:xfrm>
            <a:off x="6228184" y="1689175"/>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6" name="Oval 33"/>
          <p:cNvSpPr>
            <a:spLocks noChangeArrowheads="1"/>
          </p:cNvSpPr>
          <p:nvPr/>
        </p:nvSpPr>
        <p:spPr bwMode="auto">
          <a:xfrm>
            <a:off x="5364088" y="2913311"/>
            <a:ext cx="90487" cy="90487"/>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hu-HU"/>
          </a:p>
        </p:txBody>
      </p:sp>
      <p:sp>
        <p:nvSpPr>
          <p:cNvPr id="37" name="Szövegdoboz 36"/>
          <p:cNvSpPr txBox="1"/>
          <p:nvPr/>
        </p:nvSpPr>
        <p:spPr>
          <a:xfrm>
            <a:off x="2627784" y="1734076"/>
            <a:ext cx="648072" cy="261610"/>
          </a:xfrm>
          <a:prstGeom prst="rect">
            <a:avLst/>
          </a:prstGeom>
          <a:noFill/>
        </p:spPr>
        <p:txBody>
          <a:bodyPr wrap="square" rtlCol="0">
            <a:spAutoFit/>
          </a:bodyPr>
          <a:lstStyle/>
          <a:p>
            <a:r>
              <a:rPr lang="en-US" sz="1100" b="1" dirty="0" smtClean="0"/>
              <a:t>Estonia</a:t>
            </a:r>
            <a:endParaRPr lang="en-US" sz="1100" b="1" dirty="0"/>
          </a:p>
        </p:txBody>
      </p:sp>
      <p:sp>
        <p:nvSpPr>
          <p:cNvPr id="38" name="Szövegdoboz 37"/>
          <p:cNvSpPr txBox="1"/>
          <p:nvPr/>
        </p:nvSpPr>
        <p:spPr>
          <a:xfrm>
            <a:off x="3203848" y="1806084"/>
            <a:ext cx="648072" cy="261610"/>
          </a:xfrm>
          <a:prstGeom prst="rect">
            <a:avLst/>
          </a:prstGeom>
          <a:noFill/>
        </p:spPr>
        <p:txBody>
          <a:bodyPr wrap="square" rtlCol="0">
            <a:spAutoFit/>
          </a:bodyPr>
          <a:lstStyle/>
          <a:p>
            <a:r>
              <a:rPr lang="en-US" sz="1100" b="1" dirty="0" smtClean="0"/>
              <a:t>Poland</a:t>
            </a:r>
            <a:endParaRPr lang="en-US" sz="1100" b="1" dirty="0"/>
          </a:p>
        </p:txBody>
      </p:sp>
      <p:sp>
        <p:nvSpPr>
          <p:cNvPr id="39" name="Szövegdoboz 38"/>
          <p:cNvSpPr txBox="1"/>
          <p:nvPr/>
        </p:nvSpPr>
        <p:spPr>
          <a:xfrm>
            <a:off x="3419871" y="2715766"/>
            <a:ext cx="738559" cy="261610"/>
          </a:xfrm>
          <a:prstGeom prst="rect">
            <a:avLst/>
          </a:prstGeom>
          <a:noFill/>
        </p:spPr>
        <p:txBody>
          <a:bodyPr wrap="square" rtlCol="0">
            <a:spAutoFit/>
          </a:bodyPr>
          <a:lstStyle/>
          <a:p>
            <a:r>
              <a:rPr lang="en-US" sz="1100" b="1" dirty="0" smtClean="0"/>
              <a:t>Romania</a:t>
            </a:r>
            <a:endParaRPr lang="en-US" sz="1100" b="1" dirty="0"/>
          </a:p>
        </p:txBody>
      </p:sp>
      <p:sp>
        <p:nvSpPr>
          <p:cNvPr id="40" name="Szövegdoboz 39"/>
          <p:cNvSpPr txBox="1"/>
          <p:nvPr/>
        </p:nvSpPr>
        <p:spPr>
          <a:xfrm>
            <a:off x="3851920" y="3318252"/>
            <a:ext cx="648072" cy="261610"/>
          </a:xfrm>
          <a:prstGeom prst="rect">
            <a:avLst/>
          </a:prstGeom>
          <a:noFill/>
        </p:spPr>
        <p:txBody>
          <a:bodyPr wrap="square" rtlCol="0">
            <a:spAutoFit/>
          </a:bodyPr>
          <a:lstStyle/>
          <a:p>
            <a:r>
              <a:rPr lang="en-US" sz="1100" b="1" dirty="0" smtClean="0"/>
              <a:t>Ukraine</a:t>
            </a:r>
            <a:endParaRPr lang="en-US" sz="1100" b="1" dirty="0"/>
          </a:p>
        </p:txBody>
      </p:sp>
      <p:sp>
        <p:nvSpPr>
          <p:cNvPr id="41" name="Szövegdoboz 40"/>
          <p:cNvSpPr txBox="1"/>
          <p:nvPr/>
        </p:nvSpPr>
        <p:spPr>
          <a:xfrm>
            <a:off x="4067944" y="3651870"/>
            <a:ext cx="792088" cy="261610"/>
          </a:xfrm>
          <a:prstGeom prst="rect">
            <a:avLst/>
          </a:prstGeom>
          <a:noFill/>
        </p:spPr>
        <p:txBody>
          <a:bodyPr wrap="square" rtlCol="0">
            <a:spAutoFit/>
          </a:bodyPr>
          <a:lstStyle/>
          <a:p>
            <a:r>
              <a:rPr lang="en-US" sz="1100" b="1" dirty="0" smtClean="0"/>
              <a:t>Hungary</a:t>
            </a:r>
            <a:endParaRPr lang="en-US" sz="1100" b="1" dirty="0"/>
          </a:p>
        </p:txBody>
      </p:sp>
      <p:sp>
        <p:nvSpPr>
          <p:cNvPr id="42" name="Szövegdoboz 41"/>
          <p:cNvSpPr txBox="1"/>
          <p:nvPr/>
        </p:nvSpPr>
        <p:spPr>
          <a:xfrm>
            <a:off x="4427984" y="4182348"/>
            <a:ext cx="648072" cy="261610"/>
          </a:xfrm>
          <a:prstGeom prst="rect">
            <a:avLst/>
          </a:prstGeom>
          <a:noFill/>
        </p:spPr>
        <p:txBody>
          <a:bodyPr wrap="square" rtlCol="0">
            <a:spAutoFit/>
          </a:bodyPr>
          <a:lstStyle/>
          <a:p>
            <a:r>
              <a:rPr lang="en-US" sz="1100" b="1" dirty="0" smtClean="0"/>
              <a:t>Russia</a:t>
            </a:r>
            <a:endParaRPr lang="en-US" sz="1100" b="1" dirty="0"/>
          </a:p>
        </p:txBody>
      </p:sp>
      <p:sp>
        <p:nvSpPr>
          <p:cNvPr id="43" name="Szövegdoboz 42"/>
          <p:cNvSpPr txBox="1"/>
          <p:nvPr/>
        </p:nvSpPr>
        <p:spPr>
          <a:xfrm>
            <a:off x="4499992" y="3966324"/>
            <a:ext cx="936104" cy="261610"/>
          </a:xfrm>
          <a:prstGeom prst="rect">
            <a:avLst/>
          </a:prstGeom>
          <a:noFill/>
        </p:spPr>
        <p:txBody>
          <a:bodyPr wrap="square" rtlCol="0">
            <a:spAutoFit/>
          </a:bodyPr>
          <a:lstStyle/>
          <a:p>
            <a:r>
              <a:rPr lang="en-US" sz="1100" b="1" dirty="0" smtClean="0"/>
              <a:t>Uzbekistan</a:t>
            </a:r>
            <a:endParaRPr lang="en-US" sz="1100" b="1" dirty="0"/>
          </a:p>
        </p:txBody>
      </p:sp>
      <p:sp>
        <p:nvSpPr>
          <p:cNvPr id="44" name="Szövegdoboz 43"/>
          <p:cNvSpPr txBox="1"/>
          <p:nvPr/>
        </p:nvSpPr>
        <p:spPr>
          <a:xfrm>
            <a:off x="5004048" y="2931790"/>
            <a:ext cx="648072" cy="261610"/>
          </a:xfrm>
          <a:prstGeom prst="rect">
            <a:avLst/>
          </a:prstGeom>
          <a:noFill/>
        </p:spPr>
        <p:txBody>
          <a:bodyPr wrap="square" rtlCol="0">
            <a:spAutoFit/>
          </a:bodyPr>
          <a:lstStyle/>
          <a:p>
            <a:r>
              <a:rPr lang="en-US" sz="1100" b="1" dirty="0" smtClean="0"/>
              <a:t>China</a:t>
            </a:r>
            <a:endParaRPr lang="en-US" sz="1100" b="1" dirty="0"/>
          </a:p>
        </p:txBody>
      </p:sp>
      <p:sp>
        <p:nvSpPr>
          <p:cNvPr id="45" name="Szövegdoboz 44"/>
          <p:cNvSpPr txBox="1"/>
          <p:nvPr/>
        </p:nvSpPr>
        <p:spPr>
          <a:xfrm>
            <a:off x="5436096" y="1707654"/>
            <a:ext cx="962869" cy="261610"/>
          </a:xfrm>
          <a:prstGeom prst="rect">
            <a:avLst/>
          </a:prstGeom>
          <a:noFill/>
        </p:spPr>
        <p:txBody>
          <a:bodyPr wrap="square" rtlCol="0">
            <a:spAutoFit/>
          </a:bodyPr>
          <a:lstStyle/>
          <a:p>
            <a:r>
              <a:rPr lang="en-US" sz="1100" b="1" dirty="0" smtClean="0"/>
              <a:t>North Korea</a:t>
            </a:r>
            <a:endParaRPr lang="en-US" sz="1100" b="1" dirty="0"/>
          </a:p>
        </p:txBody>
      </p:sp>
      <p:sp>
        <p:nvSpPr>
          <p:cNvPr id="23" name="TextBox 22"/>
          <p:cNvSpPr txBox="1"/>
          <p:nvPr/>
        </p:nvSpPr>
        <p:spPr>
          <a:xfrm>
            <a:off x="6660232" y="4856261"/>
            <a:ext cx="2555776" cy="307777"/>
          </a:xfrm>
          <a:prstGeom prst="rect">
            <a:avLst/>
          </a:prstGeom>
          <a:noFill/>
        </p:spPr>
        <p:txBody>
          <a:bodyPr wrap="square" rtlCol="0">
            <a:spAutoFit/>
          </a:bodyPr>
          <a:lstStyle/>
          <a:p>
            <a:r>
              <a:rPr lang="hu-HU" sz="1400" b="1" dirty="0" smtClean="0"/>
              <a:t>(Countries depicted as of 2018.)</a:t>
            </a:r>
            <a:endParaRPr lang="en-US" sz="1400" b="1" dirty="0"/>
          </a:p>
        </p:txBody>
      </p:sp>
    </p:spTree>
    <p:extLst>
      <p:ext uri="{BB962C8B-B14F-4D97-AF65-F5344CB8AC3E}">
        <p14:creationId xmlns:p14="http://schemas.microsoft.com/office/powerpoint/2010/main" xmlns="" val="5286979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340"/>
            <a:ext cx="8229600" cy="857250"/>
          </a:xfrm>
          <a:solidFill>
            <a:schemeClr val="bg1"/>
          </a:solidFill>
        </p:spPr>
        <p:txBody>
          <a:bodyPr>
            <a:noAutofit/>
          </a:bodyPr>
          <a:lstStyle/>
          <a:p>
            <a:r>
              <a:rPr lang="hu-HU" sz="4000" b="1" dirty="0" err="1" smtClean="0"/>
              <a:t>Presumption</a:t>
            </a:r>
            <a:r>
              <a:rPr lang="hu-HU" sz="4000" b="1" dirty="0" smtClean="0"/>
              <a:t> of </a:t>
            </a:r>
            <a:r>
              <a:rPr lang="hu-HU" sz="4000" b="1" dirty="0" err="1" smtClean="0"/>
              <a:t>Dominant</a:t>
            </a:r>
            <a:r>
              <a:rPr lang="hu-HU" sz="4000" b="1" dirty="0" smtClean="0"/>
              <a:t> </a:t>
            </a:r>
            <a:r>
              <a:rPr lang="hu-HU" sz="4000" b="1" dirty="0" err="1" smtClean="0"/>
              <a:t>Principles</a:t>
            </a:r>
            <a:r>
              <a:rPr lang="hu-HU" sz="4000" b="1" dirty="0" smtClean="0"/>
              <a:t> of </a:t>
            </a:r>
            <a:r>
              <a:rPr lang="hu-HU" sz="4000" b="1" dirty="0" err="1" smtClean="0"/>
              <a:t>State</a:t>
            </a:r>
            <a:r>
              <a:rPr lang="hu-HU" sz="4000" b="1" dirty="0" smtClean="0"/>
              <a:t> </a:t>
            </a:r>
            <a:r>
              <a:rPr lang="hu-HU" sz="4000" b="1" dirty="0" err="1" smtClean="0"/>
              <a:t>Functioning</a:t>
            </a:r>
            <a:endParaRPr lang="hu-HU" sz="4000" b="1" dirty="0"/>
          </a:p>
        </p:txBody>
      </p:sp>
      <p:sp>
        <p:nvSpPr>
          <p:cNvPr id="3" name="Tartalom helye 2"/>
          <p:cNvSpPr>
            <a:spLocks noGrp="1"/>
          </p:cNvSpPr>
          <p:nvPr>
            <p:ph idx="1"/>
          </p:nvPr>
        </p:nvSpPr>
        <p:spPr>
          <a:xfrm>
            <a:off x="467544" y="1481534"/>
            <a:ext cx="8229600" cy="3394472"/>
          </a:xfrm>
          <a:noFill/>
          <a:ln>
            <a:solidFill>
              <a:schemeClr val="bg1"/>
            </a:solidFill>
          </a:ln>
        </p:spPr>
        <p:txBody>
          <a:bodyPr>
            <a:normAutofit/>
          </a:bodyPr>
          <a:lstStyle/>
          <a:p>
            <a:pPr>
              <a:buFont typeface="Wingdings" pitchFamily="2" charset="2"/>
              <a:buChar char="§"/>
            </a:pPr>
            <a:r>
              <a:rPr lang="hu-HU" b="1" dirty="0" err="1" smtClean="0"/>
              <a:t>Subordinated</a:t>
            </a:r>
            <a:r>
              <a:rPr lang="hu-HU" b="1" dirty="0" smtClean="0"/>
              <a:t> </a:t>
            </a:r>
            <a:r>
              <a:rPr lang="hu-HU" b="1" dirty="0" err="1" smtClean="0"/>
              <a:t>to</a:t>
            </a:r>
            <a:r>
              <a:rPr lang="hu-HU" b="1" dirty="0" smtClean="0"/>
              <a:t> </a:t>
            </a:r>
            <a:r>
              <a:rPr lang="hu-HU" b="1" dirty="0" err="1" smtClean="0"/>
              <a:t>public</a:t>
            </a:r>
            <a:r>
              <a:rPr lang="hu-HU" b="1" dirty="0" smtClean="0"/>
              <a:t> interest</a:t>
            </a:r>
          </a:p>
          <a:p>
            <a:pPr lvl="1">
              <a:buFont typeface="Wingdings" pitchFamily="2" charset="2"/>
              <a:buChar char="Ø"/>
            </a:pPr>
            <a:r>
              <a:rPr lang="hu-HU" dirty="0" err="1" smtClean="0"/>
              <a:t>night</a:t>
            </a:r>
            <a:r>
              <a:rPr lang="hu-HU" dirty="0" smtClean="0"/>
              <a:t> </a:t>
            </a:r>
            <a:r>
              <a:rPr lang="hu-HU" dirty="0" err="1" smtClean="0"/>
              <a:t>watchman</a:t>
            </a:r>
            <a:r>
              <a:rPr lang="hu-HU" dirty="0" smtClean="0"/>
              <a:t> </a:t>
            </a:r>
            <a:r>
              <a:rPr lang="hu-HU" dirty="0" err="1" smtClean="0"/>
              <a:t>state</a:t>
            </a:r>
            <a:endParaRPr lang="hu-HU" dirty="0" smtClean="0"/>
          </a:p>
          <a:p>
            <a:pPr lvl="1">
              <a:buFont typeface="Wingdings" pitchFamily="2" charset="2"/>
              <a:buChar char="Ø"/>
            </a:pPr>
            <a:r>
              <a:rPr lang="hu-HU" dirty="0" err="1" smtClean="0"/>
              <a:t>welfare</a:t>
            </a:r>
            <a:r>
              <a:rPr lang="hu-HU" dirty="0" smtClean="0"/>
              <a:t> </a:t>
            </a:r>
            <a:r>
              <a:rPr lang="hu-HU" dirty="0" err="1" smtClean="0"/>
              <a:t>state</a:t>
            </a:r>
            <a:endParaRPr lang="hu-HU" dirty="0" smtClean="0"/>
          </a:p>
          <a:p>
            <a:pPr lvl="1">
              <a:buFont typeface="Wingdings" pitchFamily="2" charset="2"/>
              <a:buChar char="Ø"/>
            </a:pPr>
            <a:r>
              <a:rPr lang="hu-HU" dirty="0" err="1"/>
              <a:t>developmental</a:t>
            </a:r>
            <a:r>
              <a:rPr lang="hu-HU" dirty="0"/>
              <a:t> </a:t>
            </a:r>
            <a:r>
              <a:rPr lang="hu-HU" dirty="0" err="1"/>
              <a:t>state</a:t>
            </a:r>
            <a:endParaRPr lang="hu-HU" dirty="0" smtClean="0"/>
          </a:p>
          <a:p>
            <a:pPr>
              <a:buFont typeface="Wingdings" pitchFamily="2" charset="2"/>
              <a:buChar char="§"/>
            </a:pPr>
            <a:r>
              <a:rPr lang="hu-HU" b="1" dirty="0" err="1" smtClean="0"/>
              <a:t>Subordinated</a:t>
            </a:r>
            <a:r>
              <a:rPr lang="hu-HU" b="1" dirty="0" smtClean="0"/>
              <a:t> </a:t>
            </a:r>
            <a:r>
              <a:rPr lang="hu-HU" b="1" dirty="0" err="1" smtClean="0"/>
              <a:t>to</a:t>
            </a:r>
            <a:r>
              <a:rPr lang="hu-HU" b="1" dirty="0" smtClean="0"/>
              <a:t> </a:t>
            </a:r>
            <a:r>
              <a:rPr lang="hu-HU" b="1" dirty="0" err="1" smtClean="0"/>
              <a:t>private</a:t>
            </a:r>
            <a:r>
              <a:rPr lang="hu-HU" b="1" dirty="0" smtClean="0"/>
              <a:t> interest</a:t>
            </a:r>
            <a:endParaRPr lang="hu-HU" sz="2800" dirty="0"/>
          </a:p>
        </p:txBody>
      </p:sp>
    </p:spTree>
    <p:extLst>
      <p:ext uri="{BB962C8B-B14F-4D97-AF65-F5344CB8AC3E}">
        <p14:creationId xmlns:p14="http://schemas.microsoft.com/office/powerpoint/2010/main" xmlns="" val="3640986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107504" y="51470"/>
            <a:ext cx="9144000" cy="1008112"/>
          </a:xfrm>
        </p:spPr>
        <p:txBody>
          <a:bodyPr>
            <a:noAutofit/>
          </a:bodyPr>
          <a:lstStyle/>
          <a:p>
            <a:pPr marL="0" indent="0" algn="ctr">
              <a:buNone/>
            </a:pPr>
            <a:r>
              <a:rPr lang="hu-HU" b="1" dirty="0" err="1" smtClean="0"/>
              <a:t>Patronage</a:t>
            </a:r>
            <a:r>
              <a:rPr lang="hu-HU" b="1" dirty="0" smtClean="0"/>
              <a:t> </a:t>
            </a:r>
            <a:r>
              <a:rPr lang="hu-HU" b="1" dirty="0" err="1" smtClean="0"/>
              <a:t>Politics</a:t>
            </a:r>
            <a:r>
              <a:rPr lang="hu-HU" b="1" dirty="0" smtClean="0"/>
              <a:t>: </a:t>
            </a:r>
            <a:r>
              <a:rPr lang="en-US" b="1" dirty="0" smtClean="0"/>
              <a:t>State Functions Subordinated to Private Interests</a:t>
            </a:r>
            <a:endParaRPr lang="en-US" b="1" dirty="0"/>
          </a:p>
        </p:txBody>
      </p:sp>
      <p:graphicFrame>
        <p:nvGraphicFramePr>
          <p:cNvPr id="5" name="Táblázat 4"/>
          <p:cNvGraphicFramePr>
            <a:graphicFrameLocks noGrp="1"/>
          </p:cNvGraphicFramePr>
          <p:nvPr>
            <p:extLst>
              <p:ext uri="{D42A27DB-BD31-4B8C-83A1-F6EECF244321}">
                <p14:modId xmlns:p14="http://schemas.microsoft.com/office/powerpoint/2010/main" xmlns="" val="2466076195"/>
              </p:ext>
            </p:extLst>
          </p:nvPr>
        </p:nvGraphicFramePr>
        <p:xfrm>
          <a:off x="323528" y="1059582"/>
          <a:ext cx="8568952" cy="4025542"/>
        </p:xfrm>
        <a:graphic>
          <a:graphicData uri="http://schemas.openxmlformats.org/drawingml/2006/table">
            <a:tbl>
              <a:tblPr/>
              <a:tblGrid>
                <a:gridCol w="612068"/>
                <a:gridCol w="2628292"/>
                <a:gridCol w="5328592"/>
              </a:tblGrid>
              <a:tr h="1008112">
                <a:tc>
                  <a:txBody>
                    <a:bodyPr/>
                    <a:lstStyle/>
                    <a:p>
                      <a:pPr algn="ctr">
                        <a:lnSpc>
                          <a:spcPct val="115000"/>
                        </a:lnSpc>
                        <a:spcAft>
                          <a:spcPts val="0"/>
                        </a:spcAft>
                      </a:pP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2100" b="1" kern="1200" noProof="0" dirty="0" smtClean="0">
                          <a:solidFill>
                            <a:schemeClr val="tx1"/>
                          </a:solidFill>
                          <a:latin typeface="+mn-lt"/>
                          <a:ea typeface="+mn-ea"/>
                          <a:cs typeface="+mn-cs"/>
                        </a:rPr>
                        <a:t>The basis for the term used</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2100" b="1" kern="1200" noProof="0" dirty="0" smtClean="0">
                          <a:solidFill>
                            <a:schemeClr val="tx1"/>
                          </a:solidFill>
                          <a:latin typeface="+mn-lt"/>
                          <a:ea typeface="+mn-ea"/>
                          <a:cs typeface="+mn-cs"/>
                        </a:rPr>
                        <a:t>Alternative terms used for the description o</a:t>
                      </a:r>
                      <a:r>
                        <a:rPr lang="en-US" sz="2100" b="1" kern="1200" baseline="0" noProof="0" dirty="0" smtClean="0">
                          <a:solidFill>
                            <a:schemeClr val="tx1"/>
                          </a:solidFill>
                          <a:latin typeface="+mn-lt"/>
                          <a:ea typeface="+mn-ea"/>
                          <a:cs typeface="+mn-cs"/>
                        </a:rPr>
                        <a:t>f patronage in post-communist regimes</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ctr">
                        <a:lnSpc>
                          <a:spcPct val="115000"/>
                        </a:lnSpc>
                        <a:spcAft>
                          <a:spcPts val="0"/>
                        </a:spcAft>
                      </a:pPr>
                      <a:r>
                        <a:rPr lang="en-US" sz="2100" b="1" noProof="0" dirty="0" smtClean="0">
                          <a:latin typeface="Calibri"/>
                          <a:ea typeface="Calibri"/>
                          <a:cs typeface="Times New Roman"/>
                        </a:rPr>
                        <a:t>1.</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2100" b="1" noProof="0" dirty="0" smtClean="0">
                          <a:latin typeface="Calibri"/>
                          <a:ea typeface="Calibri"/>
                          <a:cs typeface="Times New Roman"/>
                        </a:rPr>
                        <a:t>Actor</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100" b="1" noProof="0" dirty="0" smtClean="0">
                          <a:latin typeface="Calibri"/>
                          <a:ea typeface="Calibri"/>
                          <a:cs typeface="Times New Roman"/>
                        </a:rPr>
                        <a:t>network / patronal / clan / mafia </a:t>
                      </a:r>
                    </a:p>
                    <a:p>
                      <a:pPr algn="ctr">
                        <a:lnSpc>
                          <a:spcPct val="115000"/>
                        </a:lnSpc>
                        <a:spcAft>
                          <a:spcPts val="0"/>
                        </a:spcAft>
                      </a:pPr>
                      <a:r>
                        <a:rPr lang="en-US" sz="2100" b="1" noProof="0" dirty="0" smtClean="0">
                          <a:latin typeface="Calibri"/>
                          <a:ea typeface="Calibri"/>
                          <a:cs typeface="Times New Roman"/>
                        </a:rPr>
                        <a:t>state</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1602">
                <a:tc>
                  <a:txBody>
                    <a:bodyPr/>
                    <a:lstStyle/>
                    <a:p>
                      <a:pPr algn="ctr">
                        <a:lnSpc>
                          <a:spcPct val="115000"/>
                        </a:lnSpc>
                        <a:spcAft>
                          <a:spcPts val="0"/>
                        </a:spcAft>
                      </a:pPr>
                      <a:r>
                        <a:rPr lang="en-US" sz="2100" b="1" noProof="0" dirty="0" smtClean="0">
                          <a:latin typeface="Calibri"/>
                          <a:ea typeface="Calibri"/>
                          <a:cs typeface="Times New Roman"/>
                        </a:rPr>
                        <a:t>2.</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15000"/>
                        </a:lnSpc>
                        <a:spcAft>
                          <a:spcPts val="0"/>
                        </a:spcAft>
                      </a:pPr>
                      <a:r>
                        <a:rPr lang="en-US" sz="2100" b="1" kern="1200" dirty="0" smtClean="0">
                          <a:solidFill>
                            <a:schemeClr val="tx1"/>
                          </a:solidFill>
                          <a:latin typeface="Calibri"/>
                          <a:ea typeface="Calibri"/>
                          <a:cs typeface="Times New Roman"/>
                        </a:rPr>
                        <a:t>Action</a:t>
                      </a:r>
                      <a:r>
                        <a:rPr lang="en-US" sz="2100" b="1" kern="1200" baseline="0" dirty="0" smtClean="0">
                          <a:solidFill>
                            <a:schemeClr val="tx1"/>
                          </a:solidFill>
                          <a:latin typeface="Calibri"/>
                          <a:ea typeface="Calibri"/>
                          <a:cs typeface="Times New Roman"/>
                        </a:rPr>
                        <a:t> (targeting power)</a:t>
                      </a:r>
                      <a:endParaRPr lang="hu-HU" sz="2100" b="1" kern="12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ctr" defTabSz="914400" rtl="0" eaLnBrk="1" latinLnBrk="0" hangingPunct="1">
                        <a:lnSpc>
                          <a:spcPct val="115000"/>
                        </a:lnSpc>
                        <a:spcAft>
                          <a:spcPts val="0"/>
                        </a:spcAft>
                      </a:pPr>
                      <a:r>
                        <a:rPr lang="en-US" sz="2100" b="1" kern="1200" dirty="0" smtClean="0">
                          <a:solidFill>
                            <a:schemeClr val="tx1"/>
                          </a:solidFill>
                          <a:latin typeface="+mn-lt"/>
                          <a:ea typeface="Calibri"/>
                          <a:cs typeface="Times New Roman"/>
                        </a:rPr>
                        <a:t>patrimonial / </a:t>
                      </a:r>
                      <a:r>
                        <a:rPr lang="en-US" sz="2100" b="1" kern="1200" dirty="0" err="1" smtClean="0">
                          <a:solidFill>
                            <a:schemeClr val="tx1"/>
                          </a:solidFill>
                          <a:latin typeface="Calibri"/>
                          <a:ea typeface="Calibri"/>
                          <a:cs typeface="Times New Roman"/>
                        </a:rPr>
                        <a:t>neopatrimonial</a:t>
                      </a:r>
                      <a:r>
                        <a:rPr lang="en-US" sz="2100" b="1" kern="1200" dirty="0" smtClean="0">
                          <a:solidFill>
                            <a:schemeClr val="tx1"/>
                          </a:solidFill>
                          <a:latin typeface="Calibri"/>
                          <a:ea typeface="Calibri"/>
                          <a:cs typeface="Times New Roman"/>
                        </a:rPr>
                        <a:t> /</a:t>
                      </a:r>
                      <a:r>
                        <a:rPr lang="en-US" sz="2100" b="1" kern="1200" baseline="0" dirty="0" smtClean="0">
                          <a:solidFill>
                            <a:schemeClr val="tx1"/>
                          </a:solidFill>
                          <a:latin typeface="Calibri"/>
                          <a:ea typeface="Calibri"/>
                          <a:cs typeface="Times New Roman"/>
                        </a:rPr>
                        <a:t> </a:t>
                      </a:r>
                      <a:r>
                        <a:rPr lang="en-US" sz="2100" b="1" kern="1200" baseline="0" dirty="0" err="1" smtClean="0">
                          <a:solidFill>
                            <a:schemeClr val="tx1"/>
                          </a:solidFill>
                          <a:latin typeface="Calibri"/>
                          <a:ea typeface="Calibri"/>
                          <a:cs typeface="Times New Roman"/>
                        </a:rPr>
                        <a:t>sultanistic</a:t>
                      </a:r>
                      <a:r>
                        <a:rPr lang="en-US" sz="2100" b="1" kern="1200" baseline="0" dirty="0" smtClean="0">
                          <a:solidFill>
                            <a:schemeClr val="tx1"/>
                          </a:solidFill>
                          <a:latin typeface="Calibri"/>
                          <a:ea typeface="Calibri"/>
                          <a:cs typeface="Times New Roman"/>
                        </a:rPr>
                        <a:t> </a:t>
                      </a:r>
                      <a:r>
                        <a:rPr lang="en-US" sz="2100" b="1" kern="1200" dirty="0" smtClean="0">
                          <a:solidFill>
                            <a:schemeClr val="tx1"/>
                          </a:solidFill>
                          <a:latin typeface="Calibri"/>
                          <a:ea typeface="Calibri"/>
                          <a:cs typeface="Times New Roman"/>
                        </a:rPr>
                        <a:t>state</a:t>
                      </a:r>
                      <a:endParaRPr lang="hu-HU" sz="2100" b="1" kern="12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44040">
                <a:tc>
                  <a:txBody>
                    <a:bodyPr/>
                    <a:lstStyle/>
                    <a:p>
                      <a:pPr algn="ctr">
                        <a:lnSpc>
                          <a:spcPct val="115000"/>
                        </a:lnSpc>
                        <a:spcAft>
                          <a:spcPts val="0"/>
                        </a:spcAft>
                      </a:pPr>
                      <a:r>
                        <a:rPr lang="en-US" sz="2100" b="1" noProof="0" dirty="0" smtClean="0">
                          <a:latin typeface="Calibri"/>
                          <a:ea typeface="Calibri"/>
                          <a:cs typeface="Times New Roman"/>
                        </a:rPr>
                        <a:t>3.</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0"/>
                        </a:spcAft>
                      </a:pPr>
                      <a:r>
                        <a:rPr lang="en-US" sz="2100" b="1" noProof="0" dirty="0" smtClean="0">
                          <a:latin typeface="Calibri"/>
                          <a:ea typeface="Calibri"/>
                          <a:cs typeface="Times New Roman"/>
                        </a:rPr>
                        <a:t>Action (targeting</a:t>
                      </a:r>
                      <a:r>
                        <a:rPr lang="en-US" sz="2100" b="1" baseline="0" noProof="0" dirty="0" smtClean="0">
                          <a:latin typeface="Calibri"/>
                          <a:ea typeface="Calibri"/>
                          <a:cs typeface="Times New Roman"/>
                        </a:rPr>
                        <a:t> goods)</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0"/>
                        </a:spcAft>
                      </a:pPr>
                      <a:r>
                        <a:rPr lang="en-US" sz="2100" b="1" noProof="0" dirty="0" smtClean="0">
                          <a:latin typeface="Calibri"/>
                          <a:ea typeface="Calibri"/>
                          <a:cs typeface="Times New Roman"/>
                        </a:rPr>
                        <a:t>rent-seeking / </a:t>
                      </a:r>
                      <a:r>
                        <a:rPr lang="en-US" sz="2100" b="1" noProof="0" dirty="0" err="1" smtClean="0">
                          <a:latin typeface="Calibri"/>
                          <a:ea typeface="Calibri"/>
                          <a:cs typeface="Times New Roman"/>
                        </a:rPr>
                        <a:t>kleptocratic</a:t>
                      </a:r>
                      <a:r>
                        <a:rPr lang="en-US" sz="2100" b="1" noProof="0" dirty="0" smtClean="0">
                          <a:latin typeface="Calibri"/>
                          <a:ea typeface="Calibri"/>
                          <a:cs typeface="Times New Roman"/>
                        </a:rPr>
                        <a:t> / predatory </a:t>
                      </a:r>
                    </a:p>
                    <a:p>
                      <a:pPr algn="ctr">
                        <a:lnSpc>
                          <a:spcPct val="115000"/>
                        </a:lnSpc>
                        <a:spcAft>
                          <a:spcPts val="0"/>
                        </a:spcAft>
                      </a:pPr>
                      <a:r>
                        <a:rPr lang="hu-HU" sz="2100" b="1" noProof="0" dirty="0" smtClean="0">
                          <a:latin typeface="Calibri"/>
                          <a:ea typeface="Calibri"/>
                          <a:cs typeface="Times New Roman"/>
                        </a:rPr>
                        <a:t>s</a:t>
                      </a:r>
                      <a:r>
                        <a:rPr lang="en-US" sz="2100" b="1" noProof="0" dirty="0" err="1" smtClean="0">
                          <a:latin typeface="Calibri"/>
                          <a:ea typeface="Calibri"/>
                          <a:cs typeface="Times New Roman"/>
                        </a:rPr>
                        <a:t>tate</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809154">
                <a:tc>
                  <a:txBody>
                    <a:bodyPr/>
                    <a:lstStyle/>
                    <a:p>
                      <a:pPr algn="ctr">
                        <a:lnSpc>
                          <a:spcPct val="115000"/>
                        </a:lnSpc>
                        <a:spcAft>
                          <a:spcPts val="0"/>
                        </a:spcAft>
                      </a:pPr>
                      <a:r>
                        <a:rPr lang="en-US" sz="2100" b="1" noProof="0" dirty="0" smtClean="0">
                          <a:latin typeface="Calibri"/>
                          <a:ea typeface="Calibri"/>
                          <a:cs typeface="Times New Roman"/>
                        </a:rPr>
                        <a:t>4.</a:t>
                      </a:r>
                      <a:endParaRPr lang="en-US" sz="2100" b="1" noProof="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15000"/>
                        </a:lnSpc>
                        <a:spcAft>
                          <a:spcPts val="0"/>
                        </a:spcAft>
                      </a:pPr>
                      <a:r>
                        <a:rPr lang="en-US" sz="2100" b="1" kern="1200" noProof="0" dirty="0" smtClean="0">
                          <a:solidFill>
                            <a:schemeClr val="tx1"/>
                          </a:solidFill>
                          <a:latin typeface="Calibri"/>
                          <a:ea typeface="Calibri"/>
                          <a:cs typeface="Times New Roman"/>
                        </a:rPr>
                        <a:t>Legality</a:t>
                      </a:r>
                      <a:endParaRPr lang="en-US" sz="2100" b="1" kern="1200" noProof="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15000"/>
                        </a:lnSpc>
                        <a:spcAft>
                          <a:spcPts val="0"/>
                        </a:spcAft>
                      </a:pPr>
                      <a:r>
                        <a:rPr lang="en-US" sz="2100" b="1" kern="1200" noProof="0" dirty="0" smtClean="0">
                          <a:solidFill>
                            <a:schemeClr val="tx1"/>
                          </a:solidFill>
                          <a:latin typeface="Calibri"/>
                          <a:ea typeface="Calibri"/>
                          <a:cs typeface="Times New Roman"/>
                        </a:rPr>
                        <a:t>corrupt / partially captured / criminal </a:t>
                      </a:r>
                    </a:p>
                    <a:p>
                      <a:pPr marL="0" algn="ctr" defTabSz="914400" rtl="0" eaLnBrk="1" latinLnBrk="0" hangingPunct="1">
                        <a:lnSpc>
                          <a:spcPct val="115000"/>
                        </a:lnSpc>
                        <a:spcAft>
                          <a:spcPts val="0"/>
                        </a:spcAft>
                      </a:pPr>
                      <a:r>
                        <a:rPr lang="en-US" sz="2100" b="1" kern="1200" noProof="0" dirty="0" smtClean="0">
                          <a:solidFill>
                            <a:schemeClr val="tx1"/>
                          </a:solidFill>
                          <a:latin typeface="Calibri"/>
                          <a:ea typeface="Calibri"/>
                          <a:cs typeface="Times New Roman"/>
                        </a:rPr>
                        <a:t>state</a:t>
                      </a:r>
                      <a:endParaRPr lang="en-US" sz="2100" b="1" kern="1200" noProof="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148245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720080"/>
          </a:xfrm>
        </p:spPr>
        <p:txBody>
          <a:bodyPr>
            <a:normAutofit fontScale="90000"/>
          </a:bodyPr>
          <a:lstStyle/>
          <a:p>
            <a:r>
              <a:rPr lang="en-US" b="1" dirty="0" smtClean="0"/>
              <a:t>Content</a:t>
            </a:r>
            <a:endParaRPr lang="hu-HU" b="1" dirty="0"/>
          </a:p>
        </p:txBody>
      </p:sp>
      <p:sp>
        <p:nvSpPr>
          <p:cNvPr id="3" name="Tartalom helye 2"/>
          <p:cNvSpPr>
            <a:spLocks noGrp="1"/>
          </p:cNvSpPr>
          <p:nvPr>
            <p:ph idx="1"/>
          </p:nvPr>
        </p:nvSpPr>
        <p:spPr>
          <a:xfrm>
            <a:off x="313184" y="915566"/>
            <a:ext cx="8507288" cy="3816424"/>
          </a:xfrm>
        </p:spPr>
        <p:txBody>
          <a:bodyPr>
            <a:noAutofit/>
          </a:bodyPr>
          <a:lstStyle/>
          <a:p>
            <a:pPr marL="914400" lvl="1" indent="-514350">
              <a:buFont typeface="Wingdings" pitchFamily="2" charset="2"/>
              <a:buChar char="§"/>
            </a:pPr>
            <a:r>
              <a:rPr lang="hu-HU" b="1" dirty="0" err="1" smtClean="0"/>
              <a:t>Political</a:t>
            </a:r>
            <a:r>
              <a:rPr lang="hu-HU" b="1" dirty="0" smtClean="0"/>
              <a:t> </a:t>
            </a:r>
            <a:r>
              <a:rPr lang="hu-HU" b="1" dirty="0" err="1" smtClean="0"/>
              <a:t>system</a:t>
            </a:r>
            <a:r>
              <a:rPr lang="hu-HU" b="1" dirty="0" smtClean="0"/>
              <a:t> </a:t>
            </a:r>
          </a:p>
          <a:p>
            <a:pPr marL="914400" lvl="1" indent="-514350">
              <a:buFont typeface="Wingdings" pitchFamily="2" charset="2"/>
              <a:buChar char="§"/>
            </a:pPr>
            <a:r>
              <a:rPr lang="hu-HU" b="1" dirty="0" err="1" smtClean="0"/>
              <a:t>Political-economic</a:t>
            </a:r>
            <a:r>
              <a:rPr lang="hu-HU" b="1" dirty="0" smtClean="0"/>
              <a:t> </a:t>
            </a:r>
            <a:r>
              <a:rPr lang="hu-HU" b="1" dirty="0" err="1" smtClean="0"/>
              <a:t>actors</a:t>
            </a:r>
            <a:endParaRPr lang="hu-HU" b="1" dirty="0" smtClean="0"/>
          </a:p>
          <a:p>
            <a:pPr marL="914400" lvl="1" indent="-514350">
              <a:buFont typeface="Wingdings" pitchFamily="2" charset="2"/>
              <a:buChar char="§"/>
            </a:pPr>
            <a:r>
              <a:rPr lang="hu-HU" b="1" dirty="0" err="1" smtClean="0"/>
              <a:t>Economy</a:t>
            </a:r>
            <a:r>
              <a:rPr lang="hu-HU" b="1" dirty="0" smtClean="0"/>
              <a:t> </a:t>
            </a:r>
          </a:p>
          <a:p>
            <a:pPr marL="914400" lvl="1" indent="-514350">
              <a:buFont typeface="Wingdings" pitchFamily="2" charset="2"/>
              <a:buChar char="§"/>
            </a:pPr>
            <a:r>
              <a:rPr lang="hu-HU" b="1" dirty="0" err="1" smtClean="0"/>
              <a:t>Corruption</a:t>
            </a:r>
            <a:endParaRPr lang="hu-HU" b="1" dirty="0" smtClean="0"/>
          </a:p>
          <a:p>
            <a:pPr marL="914400" lvl="1" indent="-514350">
              <a:buFont typeface="Wingdings" pitchFamily="2" charset="2"/>
              <a:buChar char="§"/>
            </a:pPr>
            <a:r>
              <a:rPr lang="hu-HU" b="1" dirty="0" smtClean="0"/>
              <a:t>Law </a:t>
            </a:r>
            <a:r>
              <a:rPr lang="hu-HU" b="1" dirty="0" err="1" smtClean="0"/>
              <a:t>enforcement</a:t>
            </a:r>
            <a:r>
              <a:rPr lang="hu-HU" b="1" dirty="0" smtClean="0"/>
              <a:t> </a:t>
            </a:r>
          </a:p>
          <a:p>
            <a:pPr marL="914400" lvl="1" indent="-514350">
              <a:buFont typeface="Wingdings" pitchFamily="2" charset="2"/>
              <a:buChar char="§"/>
            </a:pPr>
            <a:r>
              <a:rPr lang="hu-HU" b="1" dirty="0" err="1" smtClean="0"/>
              <a:t>Ideology</a:t>
            </a:r>
            <a:endParaRPr lang="hu-HU" b="1" dirty="0" smtClean="0"/>
          </a:p>
          <a:p>
            <a:pPr marL="914400" lvl="1" indent="-514350">
              <a:buFont typeface="Wingdings" pitchFamily="2" charset="2"/>
              <a:buChar char="§"/>
            </a:pPr>
            <a:r>
              <a:rPr lang="hu-HU" b="1" dirty="0" smtClean="0"/>
              <a:t>Modelled </a:t>
            </a:r>
            <a:r>
              <a:rPr lang="hu-HU" b="1" dirty="0" err="1" smtClean="0"/>
              <a:t>trajectories</a:t>
            </a:r>
            <a:r>
              <a:rPr lang="hu-HU" b="1" dirty="0" smtClean="0"/>
              <a:t> of </a:t>
            </a:r>
            <a:r>
              <a:rPr lang="hu-HU" b="1" dirty="0" err="1" smtClean="0"/>
              <a:t>post-communist</a:t>
            </a:r>
            <a:r>
              <a:rPr lang="hu-HU" b="1" dirty="0" smtClean="0"/>
              <a:t> </a:t>
            </a:r>
            <a:r>
              <a:rPr lang="hu-HU" b="1" dirty="0" err="1" smtClean="0"/>
              <a:t>regimes</a:t>
            </a:r>
            <a:endParaRPr lang="hu-HU"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áblázat 4"/>
          <p:cNvGraphicFramePr>
            <a:graphicFrameLocks noGrp="1"/>
          </p:cNvGraphicFramePr>
          <p:nvPr>
            <p:extLst>
              <p:ext uri="{D42A27DB-BD31-4B8C-83A1-F6EECF244321}">
                <p14:modId xmlns:p14="http://schemas.microsoft.com/office/powerpoint/2010/main" xmlns="" val="512806796"/>
              </p:ext>
            </p:extLst>
          </p:nvPr>
        </p:nvGraphicFramePr>
        <p:xfrm>
          <a:off x="0" y="866023"/>
          <a:ext cx="9144000" cy="4003966"/>
        </p:xfrm>
        <a:graphic>
          <a:graphicData uri="http://schemas.openxmlformats.org/drawingml/2006/table">
            <a:tbl>
              <a:tblPr/>
              <a:tblGrid>
                <a:gridCol w="399477"/>
                <a:gridCol w="1063563"/>
                <a:gridCol w="4169664"/>
                <a:gridCol w="3511296"/>
              </a:tblGrid>
              <a:tr h="536753">
                <a:tc>
                  <a:txBody>
                    <a:bodyPr/>
                    <a:lstStyle/>
                    <a:p>
                      <a:pPr algn="just">
                        <a:lnSpc>
                          <a:spcPct val="115000"/>
                        </a:lnSpc>
                        <a:spcAft>
                          <a:spcPts val="0"/>
                        </a:spcAft>
                      </a:pP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The type of state</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1600" b="1" dirty="0">
                          <a:latin typeface="Calibri"/>
                          <a:ea typeface="Calibri"/>
                          <a:cs typeface="Times New Roman"/>
                        </a:rPr>
                        <a:t>Interpretive </a:t>
                      </a:r>
                      <a:r>
                        <a:rPr lang="hu-HU" sz="1600" b="1" dirty="0" err="1" smtClean="0">
                          <a:latin typeface="Calibri"/>
                          <a:ea typeface="Calibri"/>
                          <a:cs typeface="Times New Roman"/>
                        </a:rPr>
                        <a:t>layers</a:t>
                      </a:r>
                      <a:r>
                        <a:rPr lang="hu-HU" sz="1600" b="1" dirty="0" smtClean="0">
                          <a:latin typeface="Calibri"/>
                          <a:ea typeface="Calibri"/>
                          <a:cs typeface="Times New Roman"/>
                        </a:rPr>
                        <a:t> </a:t>
                      </a:r>
                      <a:r>
                        <a:rPr lang="en-US" sz="1600" b="1" dirty="0" smtClean="0">
                          <a:latin typeface="Calibri"/>
                          <a:ea typeface="Calibri"/>
                          <a:cs typeface="Times New Roman"/>
                        </a:rPr>
                        <a:t>of </a:t>
                      </a:r>
                      <a:r>
                        <a:rPr lang="en-US" sz="1600" b="1" dirty="0">
                          <a:latin typeface="Calibri"/>
                          <a:ea typeface="Calibri"/>
                          <a:cs typeface="Times New Roman"/>
                        </a:rPr>
                        <a:t>the category</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To  which features of the state the category refers to</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6753">
                <a:tc>
                  <a:txBody>
                    <a:bodyPr/>
                    <a:lstStyle/>
                    <a:p>
                      <a:pPr algn="ctr">
                        <a:lnSpc>
                          <a:spcPct val="115000"/>
                        </a:lnSpc>
                        <a:spcAft>
                          <a:spcPts val="0"/>
                        </a:spcAft>
                      </a:pPr>
                      <a:r>
                        <a:rPr lang="en-US" sz="1600" b="1">
                          <a:latin typeface="Calibri"/>
                          <a:ea typeface="Calibri"/>
                          <a:cs typeface="Times New Roman"/>
                        </a:rPr>
                        <a:t>1.</a:t>
                      </a:r>
                      <a:endParaRPr lang="hu-HU" sz="1600" b="1">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smtClean="0">
                          <a:solidFill>
                            <a:srgbClr val="FF0000"/>
                          </a:solidFill>
                          <a:latin typeface="Calibri"/>
                          <a:ea typeface="Calibri"/>
                          <a:cs typeface="Times New Roman"/>
                        </a:rPr>
                        <a:t>State </a:t>
                      </a:r>
                      <a:r>
                        <a:rPr lang="hu-HU" sz="1100" b="1" dirty="0" smtClean="0">
                          <a:solidFill>
                            <a:srgbClr val="FF0000"/>
                          </a:solidFill>
                          <a:latin typeface="Calibri"/>
                          <a:ea typeface="Calibri"/>
                          <a:cs typeface="Times New Roman"/>
                        </a:rPr>
                        <a:t>(</a:t>
                      </a:r>
                      <a:r>
                        <a:rPr lang="hu-HU" sz="1100" b="1" dirty="0" err="1" smtClean="0">
                          <a:solidFill>
                            <a:srgbClr val="FF0000"/>
                          </a:solidFill>
                          <a:latin typeface="Calibri"/>
                          <a:ea typeface="Calibri"/>
                          <a:cs typeface="Times New Roman"/>
                        </a:rPr>
                        <a:t>operated</a:t>
                      </a:r>
                      <a:r>
                        <a:rPr lang="hu-HU" sz="1100" b="1" dirty="0" smtClean="0">
                          <a:solidFill>
                            <a:srgbClr val="FF0000"/>
                          </a:solidFill>
                          <a:latin typeface="Calibri"/>
                          <a:ea typeface="Calibri"/>
                          <a:cs typeface="Times New Roman"/>
                        </a:rPr>
                        <a:t> </a:t>
                      </a:r>
                      <a:r>
                        <a:rPr lang="hu-HU" sz="1100" b="1" dirty="0" err="1" smtClean="0">
                          <a:solidFill>
                            <a:srgbClr val="FF0000"/>
                          </a:solidFill>
                          <a:latin typeface="Calibri"/>
                          <a:ea typeface="Calibri"/>
                          <a:cs typeface="Times New Roman"/>
                        </a:rPr>
                        <a:t>by</a:t>
                      </a:r>
                      <a:r>
                        <a:rPr lang="hu-HU" sz="1100" b="1" dirty="0" smtClean="0">
                          <a:solidFill>
                            <a:srgbClr val="FF0000"/>
                          </a:solidFill>
                          <a:latin typeface="Calibri"/>
                          <a:ea typeface="Calibri"/>
                          <a:cs typeface="Times New Roman"/>
                        </a:rPr>
                        <a:t> </a:t>
                      </a:r>
                      <a:r>
                        <a:rPr lang="hu-HU" sz="1100" b="1" dirty="0" err="1" smtClean="0">
                          <a:solidFill>
                            <a:srgbClr val="FF0000"/>
                          </a:solidFill>
                          <a:latin typeface="Calibri"/>
                          <a:ea typeface="Calibri"/>
                          <a:cs typeface="Times New Roman"/>
                        </a:rPr>
                        <a:t>formal</a:t>
                      </a:r>
                      <a:r>
                        <a:rPr lang="hu-HU" sz="1100" b="1" dirty="0" smtClean="0">
                          <a:solidFill>
                            <a:srgbClr val="FF0000"/>
                          </a:solidFill>
                          <a:latin typeface="Calibri"/>
                          <a:ea typeface="Calibri"/>
                          <a:cs typeface="Times New Roman"/>
                        </a:rPr>
                        <a:t> </a:t>
                      </a:r>
                      <a:r>
                        <a:rPr lang="hu-HU" sz="1100" b="1" dirty="0" err="1" smtClean="0">
                          <a:solidFill>
                            <a:srgbClr val="FF0000"/>
                          </a:solidFill>
                          <a:latin typeface="Calibri"/>
                          <a:ea typeface="Calibri"/>
                          <a:cs typeface="Times New Roman"/>
                        </a:rPr>
                        <a:t>institutions</a:t>
                      </a:r>
                      <a:r>
                        <a:rPr lang="hu-HU" sz="900" b="1" dirty="0" smtClean="0">
                          <a:solidFill>
                            <a:srgbClr val="FF0000"/>
                          </a:solidFill>
                          <a:latin typeface="Calibri"/>
                          <a:ea typeface="Calibri"/>
                          <a:cs typeface="Times New Roman"/>
                        </a:rPr>
                        <a:t>)</a:t>
                      </a:r>
                      <a:endParaRPr lang="hu-HU" sz="900" b="1" dirty="0">
                        <a:solidFill>
                          <a:srgbClr val="FF0000"/>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Monopoly on the right to authorize the legitimate use of violence </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smtClean="0">
                          <a:latin typeface="Calibri"/>
                          <a:ea typeface="Calibri"/>
                          <a:cs typeface="Times New Roman"/>
                        </a:rPr>
                        <a:t>Institution </a:t>
                      </a:r>
                      <a:r>
                        <a:rPr lang="en-US" sz="1600" b="1" dirty="0">
                          <a:latin typeface="Calibri"/>
                          <a:ea typeface="Calibri"/>
                          <a:cs typeface="Times New Roman"/>
                        </a:rPr>
                        <a:t>by which the ruling elite exercises legitimate coercion </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4229">
                <a:tc>
                  <a:txBody>
                    <a:bodyPr/>
                    <a:lstStyle/>
                    <a:p>
                      <a:pPr algn="ctr">
                        <a:lnSpc>
                          <a:spcPct val="115000"/>
                        </a:lnSpc>
                        <a:spcAft>
                          <a:spcPts val="0"/>
                        </a:spcAft>
                      </a:pPr>
                      <a:r>
                        <a:rPr lang="en-US" sz="1600" b="1" dirty="0">
                          <a:latin typeface="Calibri"/>
                          <a:ea typeface="Calibri"/>
                          <a:cs typeface="Times New Roman"/>
                        </a:rPr>
                        <a:t>2.</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solidFill>
                            <a:srgbClr val="FF0000"/>
                          </a:solidFill>
                          <a:latin typeface="Calibri"/>
                          <a:ea typeface="Calibri"/>
                          <a:cs typeface="Times New Roman"/>
                        </a:rPr>
                        <a:t>Network state</a:t>
                      </a:r>
                      <a:endParaRPr lang="hu-HU" sz="1600" b="1" dirty="0">
                        <a:solidFill>
                          <a:srgbClr val="FF0000"/>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1st feature + increasing informal character of the connections within and between the units of the state</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The ruling elite’s exercising power through mainly informal power </a:t>
                      </a:r>
                      <a:r>
                        <a:rPr lang="en-US" sz="1600" b="1" dirty="0" smtClean="0">
                          <a:latin typeface="Calibri"/>
                          <a:ea typeface="Calibri"/>
                          <a:cs typeface="Times New Roman"/>
                        </a:rPr>
                        <a:t>network</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789">
                <a:tc>
                  <a:txBody>
                    <a:bodyPr/>
                    <a:lstStyle/>
                    <a:p>
                      <a:pPr algn="ctr">
                        <a:lnSpc>
                          <a:spcPct val="115000"/>
                        </a:lnSpc>
                        <a:spcAft>
                          <a:spcPts val="0"/>
                        </a:spcAft>
                      </a:pPr>
                      <a:r>
                        <a:rPr lang="en-US" sz="1600" b="1" dirty="0">
                          <a:latin typeface="Calibri"/>
                          <a:ea typeface="Calibri"/>
                          <a:cs typeface="Times New Roman"/>
                        </a:rPr>
                        <a:t>3.</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err="1">
                          <a:solidFill>
                            <a:srgbClr val="FF0000"/>
                          </a:solidFill>
                          <a:latin typeface="Calibri"/>
                          <a:ea typeface="Calibri"/>
                          <a:cs typeface="Times New Roman"/>
                        </a:rPr>
                        <a:t>Patronal</a:t>
                      </a:r>
                      <a:r>
                        <a:rPr lang="en-US" sz="1600" b="1" dirty="0">
                          <a:solidFill>
                            <a:srgbClr val="FF0000"/>
                          </a:solidFill>
                          <a:latin typeface="Calibri"/>
                          <a:ea typeface="Calibri"/>
                          <a:cs typeface="Times New Roman"/>
                        </a:rPr>
                        <a:t> state</a:t>
                      </a:r>
                      <a:endParaRPr lang="hu-HU" sz="1600" b="1" dirty="0">
                        <a:solidFill>
                          <a:srgbClr val="FF0000"/>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1st + 2nd features + the personal, </a:t>
                      </a:r>
                      <a:r>
                        <a:rPr lang="en-US" sz="1600" b="1" dirty="0" err="1">
                          <a:latin typeface="Calibri"/>
                          <a:ea typeface="Calibri"/>
                          <a:cs typeface="Times New Roman"/>
                        </a:rPr>
                        <a:t>patronal</a:t>
                      </a:r>
                      <a:r>
                        <a:rPr lang="en-US" sz="1600" b="1" dirty="0">
                          <a:latin typeface="Calibri"/>
                          <a:ea typeface="Calibri"/>
                          <a:cs typeface="Times New Roman"/>
                        </a:rPr>
                        <a:t>, hierarchically dependent character of the ruling elite</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a:latin typeface="Calibri"/>
                          <a:ea typeface="Calibri"/>
                          <a:cs typeface="Times New Roman"/>
                        </a:rPr>
                        <a:t>The ruling elite’s internal dependency, patron-client relations (patronal power network)</a:t>
                      </a:r>
                      <a:endParaRPr lang="hu-HU" sz="1600" b="1">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3357">
                <a:tc>
                  <a:txBody>
                    <a:bodyPr/>
                    <a:lstStyle/>
                    <a:p>
                      <a:pPr algn="ctr">
                        <a:lnSpc>
                          <a:spcPct val="115000"/>
                        </a:lnSpc>
                        <a:spcAft>
                          <a:spcPts val="0"/>
                        </a:spcAft>
                      </a:pPr>
                      <a:r>
                        <a:rPr lang="en-US" sz="1600" b="1">
                          <a:latin typeface="Calibri"/>
                          <a:ea typeface="Calibri"/>
                          <a:cs typeface="Times New Roman"/>
                        </a:rPr>
                        <a:t>4.</a:t>
                      </a:r>
                      <a:endParaRPr lang="hu-HU" sz="1600" b="1">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solidFill>
                            <a:srgbClr val="FF0000"/>
                          </a:solidFill>
                          <a:latin typeface="Calibri"/>
                          <a:ea typeface="Calibri"/>
                          <a:cs typeface="Times New Roman"/>
                        </a:rPr>
                        <a:t>Clan state</a:t>
                      </a:r>
                      <a:endParaRPr lang="hu-HU" sz="1600" b="1" dirty="0">
                        <a:solidFill>
                          <a:srgbClr val="FF0000"/>
                        </a:solidFill>
                        <a:latin typeface="Calibri"/>
                        <a:ea typeface="Calibri"/>
                        <a:cs typeface="Times New Roman"/>
                      </a:endParaRPr>
                    </a:p>
                    <a:p>
                      <a:pPr>
                        <a:lnSpc>
                          <a:spcPct val="100000"/>
                        </a:lnSpc>
                        <a:spcAft>
                          <a:spcPts val="0"/>
                        </a:spcAft>
                      </a:pPr>
                      <a:r>
                        <a:rPr lang="hu-HU" sz="1600" b="1" dirty="0">
                          <a:solidFill>
                            <a:srgbClr val="FF0000"/>
                          </a:solidFill>
                          <a:latin typeface="Calibri"/>
                        </a:rPr>
                        <a:t/>
                      </a:r>
                      <a:br>
                        <a:rPr lang="hu-HU" sz="1600" b="1" dirty="0">
                          <a:solidFill>
                            <a:srgbClr val="FF0000"/>
                          </a:solidFill>
                          <a:latin typeface="Calibri"/>
                        </a:rPr>
                      </a:br>
                      <a:r>
                        <a:rPr lang="en-US" sz="1600" b="1" dirty="0">
                          <a:solidFill>
                            <a:srgbClr val="FF0000"/>
                          </a:solidFill>
                          <a:latin typeface="Calibri"/>
                          <a:ea typeface="Calibri"/>
                          <a:cs typeface="Times New Roman"/>
                        </a:rPr>
                        <a:t>     </a:t>
                      </a:r>
                      <a:endParaRPr lang="hu-HU" sz="1600" b="1" dirty="0">
                        <a:solidFill>
                          <a:srgbClr val="FF0000"/>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1st + 2nd + 3rd features + the adopted political family (political-economic clan) structure of the ruling elite</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The ruling elite’s anthropological structure and cultural patterns</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ctr">
                        <a:lnSpc>
                          <a:spcPct val="115000"/>
                        </a:lnSpc>
                        <a:spcAft>
                          <a:spcPts val="0"/>
                        </a:spcAft>
                      </a:pPr>
                      <a:r>
                        <a:rPr lang="en-US" sz="1600" b="1">
                          <a:latin typeface="Calibri"/>
                          <a:ea typeface="Calibri"/>
                          <a:cs typeface="Times New Roman"/>
                        </a:rPr>
                        <a:t>5.</a:t>
                      </a:r>
                      <a:endParaRPr lang="hu-HU" sz="1600" b="1">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solidFill>
                            <a:srgbClr val="FF0000"/>
                          </a:solidFill>
                          <a:latin typeface="Calibri"/>
                          <a:ea typeface="Calibri"/>
                          <a:cs typeface="Times New Roman"/>
                        </a:rPr>
                        <a:t>Mafia </a:t>
                      </a:r>
                      <a:r>
                        <a:rPr lang="en-US" sz="1600" b="1" dirty="0" smtClean="0">
                          <a:solidFill>
                            <a:srgbClr val="FF0000"/>
                          </a:solidFill>
                          <a:latin typeface="Calibri"/>
                          <a:ea typeface="Calibri"/>
                          <a:cs typeface="Times New Roman"/>
                        </a:rPr>
                        <a:t>state      </a:t>
                      </a:r>
                      <a:endParaRPr lang="hu-HU" sz="1600" b="1" dirty="0">
                        <a:solidFill>
                          <a:srgbClr val="FF0000"/>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dirty="0">
                          <a:latin typeface="Calibri"/>
                          <a:ea typeface="Calibri"/>
                          <a:cs typeface="Times New Roman"/>
                        </a:rPr>
                        <a:t>1st + 2nd + 3rd + 4th features + the </a:t>
                      </a:r>
                      <a:r>
                        <a:rPr lang="en-US" sz="1600" b="1" dirty="0" err="1" smtClean="0">
                          <a:latin typeface="Calibri"/>
                          <a:ea typeface="Calibri"/>
                          <a:cs typeface="Times New Roman"/>
                        </a:rPr>
                        <a:t>illeg</a:t>
                      </a:r>
                      <a:r>
                        <a:rPr lang="hu-HU" sz="1600" b="1" dirty="0" err="1" smtClean="0">
                          <a:latin typeface="Calibri"/>
                          <a:ea typeface="Calibri"/>
                          <a:cs typeface="Times New Roman"/>
                        </a:rPr>
                        <a:t>al</a:t>
                      </a:r>
                      <a:r>
                        <a:rPr lang="en-US" sz="1600" b="1" dirty="0" smtClean="0">
                          <a:latin typeface="Calibri"/>
                          <a:ea typeface="Calibri"/>
                          <a:cs typeface="Times New Roman"/>
                        </a:rPr>
                        <a:t> </a:t>
                      </a:r>
                      <a:r>
                        <a:rPr lang="en-US" sz="1600" b="1" dirty="0">
                          <a:latin typeface="Calibri"/>
                          <a:ea typeface="Calibri"/>
                          <a:cs typeface="Times New Roman"/>
                        </a:rPr>
                        <a:t>character of the ruling elite’s practice of </a:t>
                      </a:r>
                      <a:r>
                        <a:rPr lang="hu-HU" sz="1600" b="1" dirty="0" smtClean="0">
                          <a:latin typeface="Calibri"/>
                          <a:ea typeface="Calibri"/>
                          <a:cs typeface="Times New Roman"/>
                        </a:rPr>
                        <a:t>p</a:t>
                      </a:r>
                      <a:r>
                        <a:rPr lang="en-US" sz="1600" b="1" dirty="0" err="1" smtClean="0">
                          <a:latin typeface="Calibri"/>
                          <a:ea typeface="Calibri"/>
                          <a:cs typeface="Times New Roman"/>
                        </a:rPr>
                        <a:t>ower</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Calibri"/>
                          <a:ea typeface="Calibri"/>
                          <a:cs typeface="Times New Roman"/>
                        </a:rPr>
                        <a:t>T</a:t>
                      </a:r>
                      <a:r>
                        <a:rPr lang="en-US" sz="1600" b="1" dirty="0" smtClean="0">
                          <a:latin typeface="Calibri"/>
                          <a:ea typeface="Calibri"/>
                          <a:cs typeface="Times New Roman"/>
                        </a:rPr>
                        <a:t>he</a:t>
                      </a:r>
                      <a:r>
                        <a:rPr lang="hu-HU" sz="1600" b="1" dirty="0" smtClean="0">
                          <a:latin typeface="Calibri"/>
                          <a:ea typeface="Calibri"/>
                          <a:cs typeface="Times New Roman"/>
                        </a:rPr>
                        <a:t> </a:t>
                      </a:r>
                      <a:r>
                        <a:rPr lang="hu-HU" sz="1600" b="1" dirty="0" err="1" smtClean="0">
                          <a:latin typeface="Calibri"/>
                          <a:ea typeface="Calibri"/>
                          <a:cs typeface="Times New Roman"/>
                        </a:rPr>
                        <a:t>legality</a:t>
                      </a:r>
                      <a:r>
                        <a:rPr lang="hu-HU" sz="1600" b="1" dirty="0" smtClean="0">
                          <a:latin typeface="Calibri"/>
                          <a:ea typeface="Calibri"/>
                          <a:cs typeface="Times New Roman"/>
                        </a:rPr>
                        <a:t> of </a:t>
                      </a:r>
                      <a:r>
                        <a:rPr lang="hu-HU" sz="1600" b="1" dirty="0" err="1" smtClean="0">
                          <a:latin typeface="Calibri"/>
                          <a:ea typeface="Calibri"/>
                          <a:cs typeface="Times New Roman"/>
                        </a:rPr>
                        <a:t>the</a:t>
                      </a:r>
                      <a:r>
                        <a:rPr lang="hu-HU" sz="1600" b="1" dirty="0" smtClean="0">
                          <a:latin typeface="Calibri"/>
                          <a:ea typeface="Calibri"/>
                          <a:cs typeface="Times New Roman"/>
                        </a:rPr>
                        <a:t> </a:t>
                      </a:r>
                      <a:r>
                        <a:rPr lang="en-US" sz="1600" b="1" dirty="0" smtClean="0">
                          <a:latin typeface="Calibri"/>
                          <a:ea typeface="Calibri"/>
                          <a:cs typeface="Times New Roman"/>
                        </a:rPr>
                        <a:t>ruling </a:t>
                      </a:r>
                      <a:r>
                        <a:rPr lang="en-US" sz="1600" b="1" dirty="0">
                          <a:latin typeface="Calibri"/>
                          <a:ea typeface="Calibri"/>
                          <a:cs typeface="Times New Roman"/>
                        </a:rPr>
                        <a:t>elite’s </a:t>
                      </a:r>
                      <a:r>
                        <a:rPr lang="hu-HU" sz="1600" b="1" dirty="0" err="1" smtClean="0">
                          <a:latin typeface="Calibri"/>
                          <a:ea typeface="Calibri"/>
                          <a:cs typeface="Times New Roman"/>
                        </a:rPr>
                        <a:t>actions</a:t>
                      </a:r>
                      <a:endParaRPr lang="hu-HU" sz="1600" b="1"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artalom helye 7"/>
          <p:cNvSpPr>
            <a:spLocks noGrp="1"/>
          </p:cNvSpPr>
          <p:nvPr>
            <p:ph idx="1"/>
          </p:nvPr>
        </p:nvSpPr>
        <p:spPr>
          <a:xfrm>
            <a:off x="0" y="1"/>
            <a:ext cx="9144000" cy="771550"/>
          </a:xfrm>
        </p:spPr>
        <p:txBody>
          <a:bodyPr>
            <a:noAutofit/>
          </a:bodyPr>
          <a:lstStyle/>
          <a:p>
            <a:pPr marL="0" lvl="0" indent="0" algn="ctr" fontAlgn="base">
              <a:spcBef>
                <a:spcPct val="0"/>
              </a:spcBef>
              <a:spcAft>
                <a:spcPct val="0"/>
              </a:spcAft>
              <a:buNone/>
            </a:pPr>
            <a:r>
              <a:rPr kumimoji="0" lang="hu-HU" sz="2400" b="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Who</a:t>
            </a:r>
            <a:r>
              <a:rPr kumimoji="0" lang="hu-HU" sz="2400" b="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is </a:t>
            </a:r>
            <a:r>
              <a:rPr kumimoji="0" lang="hu-HU" sz="2400" b="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the</a:t>
            </a:r>
            <a:r>
              <a:rPr kumimoji="0" lang="hu-HU" sz="2400" b="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hu-HU" sz="2400" b="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actor</a:t>
            </a:r>
            <a:r>
              <a:rPr kumimoji="0" lang="hu-HU" sz="2400" b="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marL="0" lvl="0" indent="0" algn="ctr" fontAlgn="base">
              <a:spcBef>
                <a:spcPct val="0"/>
              </a:spcBef>
              <a:spcAft>
                <a:spcPct val="0"/>
              </a:spcAft>
              <a:buNone/>
            </a:pPr>
            <a:r>
              <a:rPr kumimoji="0" lang="en-US" sz="2400" b="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Interpretative layers of categories to describe</a:t>
            </a:r>
            <a:r>
              <a:rPr kumimoji="0" lang="en-US" sz="2400" b="1" u="none" strike="noStrike" cap="none" normalizeH="0" baseline="0" dirty="0" smtClean="0">
                <a:ln>
                  <a:noFill/>
                </a:ln>
                <a:effectLst/>
                <a:latin typeface="Calibri" pitchFamily="34" charset="0"/>
                <a:ea typeface="Calibri" pitchFamily="34" charset="0"/>
                <a:cs typeface="Times New Roman" pitchFamily="18" charset="0"/>
              </a:rPr>
              <a:t> </a:t>
            </a:r>
            <a:r>
              <a:rPr lang="en-US" sz="2400" b="1" dirty="0" smtClean="0">
                <a:latin typeface="Calibri" pitchFamily="34" charset="0"/>
                <a:ea typeface="Calibri" pitchFamily="34" charset="0"/>
                <a:cs typeface="Times New Roman" pitchFamily="18" charset="0"/>
              </a:rPr>
              <a:t>patronage regimes</a:t>
            </a:r>
            <a:endParaRPr kumimoji="0" lang="en-US" sz="2400" b="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xmlns="" val="42531240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72008" y="72009"/>
            <a:ext cx="9036496" cy="843557"/>
          </a:xfrm>
        </p:spPr>
        <p:txBody>
          <a:bodyPr>
            <a:normAutofit fontScale="90000"/>
          </a:bodyPr>
          <a:lstStyle/>
          <a:p>
            <a:pPr lvl="0" fontAlgn="base">
              <a:spcAft>
                <a:spcPct val="0"/>
              </a:spcAft>
            </a:pPr>
            <a:r>
              <a:rPr lang="hu-HU" sz="2700" b="1" dirty="0" err="1" smtClean="0">
                <a:latin typeface="Calibri" pitchFamily="34" charset="0"/>
                <a:ea typeface="Calibri" pitchFamily="34" charset="0"/>
                <a:cs typeface="Times New Roman" pitchFamily="18" charset="0"/>
              </a:rPr>
              <a:t>What</a:t>
            </a:r>
            <a:r>
              <a:rPr lang="hu-HU" sz="2700" b="1" dirty="0" smtClean="0">
                <a:latin typeface="Calibri" pitchFamily="34" charset="0"/>
                <a:ea typeface="Calibri" pitchFamily="34" charset="0"/>
                <a:cs typeface="Times New Roman" pitchFamily="18" charset="0"/>
              </a:rPr>
              <a:t> is </a:t>
            </a:r>
            <a:r>
              <a:rPr lang="hu-HU" sz="2700" b="1" dirty="0" err="1" smtClean="0">
                <a:latin typeface="Calibri" pitchFamily="34" charset="0"/>
                <a:ea typeface="Calibri" pitchFamily="34" charset="0"/>
                <a:cs typeface="Times New Roman" pitchFamily="18" charset="0"/>
              </a:rPr>
              <a:t>the</a:t>
            </a:r>
            <a:r>
              <a:rPr lang="hu-HU" sz="2700" b="1" dirty="0" smtClean="0">
                <a:latin typeface="Calibri" pitchFamily="34" charset="0"/>
                <a:ea typeface="Calibri" pitchFamily="34" charset="0"/>
                <a:cs typeface="Times New Roman" pitchFamily="18" charset="0"/>
              </a:rPr>
              <a:t> </a:t>
            </a:r>
            <a:r>
              <a:rPr lang="hu-HU" sz="2700" b="1" dirty="0" err="1" smtClean="0">
                <a:latin typeface="Calibri" pitchFamily="34" charset="0"/>
                <a:ea typeface="Calibri" pitchFamily="34" charset="0"/>
                <a:cs typeface="Times New Roman" pitchFamily="18" charset="0"/>
              </a:rPr>
              <a:t>action</a:t>
            </a:r>
            <a:r>
              <a:rPr lang="en-US" sz="2700" b="1" dirty="0" smtClean="0">
                <a:latin typeface="Calibri" pitchFamily="34" charset="0"/>
                <a:ea typeface="Calibri" pitchFamily="34" charset="0"/>
                <a:cs typeface="Times New Roman" pitchFamily="18" charset="0"/>
              </a:rPr>
              <a:t> for private appropriation of the means of power</a:t>
            </a:r>
            <a:r>
              <a:rPr lang="hu-HU" sz="2700" b="1" dirty="0" smtClean="0">
                <a:latin typeface="Calibri" pitchFamily="34" charset="0"/>
                <a:ea typeface="Calibri" pitchFamily="34" charset="0"/>
                <a:cs typeface="Times New Roman" pitchFamily="18" charset="0"/>
              </a:rPr>
              <a:t>? </a:t>
            </a:r>
            <a:br>
              <a:rPr lang="hu-HU" sz="2700" b="1" dirty="0" smtClean="0">
                <a:latin typeface="Calibri" pitchFamily="34" charset="0"/>
                <a:ea typeface="Calibri" pitchFamily="34" charset="0"/>
                <a:cs typeface="Times New Roman" pitchFamily="18" charset="0"/>
              </a:rPr>
            </a:br>
            <a:r>
              <a:rPr lang="en-US" sz="2700" b="1" dirty="0" smtClean="0">
                <a:latin typeface="Calibri" pitchFamily="34" charset="0"/>
                <a:ea typeface="Calibri" pitchFamily="34" charset="0"/>
                <a:cs typeface="Times New Roman" pitchFamily="18" charset="0"/>
              </a:rPr>
              <a:t>Interpretative layers of categories to describe patronage </a:t>
            </a:r>
            <a:r>
              <a:rPr lang="en-US" sz="2700" b="1" dirty="0">
                <a:latin typeface="Calibri" pitchFamily="34" charset="0"/>
                <a:ea typeface="Calibri" pitchFamily="34" charset="0"/>
                <a:cs typeface="Times New Roman" pitchFamily="18" charset="0"/>
              </a:rPr>
              <a:t>regimes</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47837601"/>
              </p:ext>
            </p:extLst>
          </p:nvPr>
        </p:nvGraphicFramePr>
        <p:xfrm>
          <a:off x="72007" y="987575"/>
          <a:ext cx="9036497" cy="4085593"/>
        </p:xfrm>
        <a:graphic>
          <a:graphicData uri="http://schemas.openxmlformats.org/drawingml/2006/table">
            <a:tbl>
              <a:tblPr firstRow="1" bandRow="1">
                <a:tableStyleId>{5940675A-B579-460E-94D1-54222C63F5DA}</a:tableStyleId>
              </a:tblPr>
              <a:tblGrid>
                <a:gridCol w="514272"/>
                <a:gridCol w="1763219"/>
                <a:gridCol w="3483149"/>
                <a:gridCol w="3275857"/>
              </a:tblGrid>
              <a:tr h="572036">
                <a:tc>
                  <a:txBody>
                    <a:bodyPr/>
                    <a:lstStyle/>
                    <a:p>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The type of state</a:t>
                      </a:r>
                      <a:endParaRPr lang="hu-HU" dirty="0"/>
                    </a:p>
                  </a:txBody>
                  <a:tcPr/>
                </a:tc>
                <a:tc>
                  <a:txBody>
                    <a:bodyPr/>
                    <a:lstStyle/>
                    <a:p>
                      <a:pPr algn="just">
                        <a:lnSpc>
                          <a:spcPct val="100000"/>
                        </a:lnSpc>
                        <a:spcAft>
                          <a:spcPts val="0"/>
                        </a:spcAft>
                      </a:pPr>
                      <a:r>
                        <a:rPr lang="en-US" sz="1800" b="1" dirty="0" smtClean="0">
                          <a:latin typeface="+mn-lt"/>
                          <a:ea typeface="Calibri"/>
                          <a:cs typeface="Times New Roman"/>
                        </a:rPr>
                        <a:t>Interpretive layers</a:t>
                      </a:r>
                      <a:r>
                        <a:rPr lang="en-US" sz="1800" b="1" baseline="0" dirty="0" smtClean="0">
                          <a:latin typeface="+mn-lt"/>
                          <a:ea typeface="Calibri"/>
                          <a:cs typeface="Times New Roman"/>
                        </a:rPr>
                        <a:t> </a:t>
                      </a:r>
                      <a:r>
                        <a:rPr lang="en-US" sz="1800" b="1" dirty="0" smtClean="0">
                          <a:latin typeface="+mn-lt"/>
                          <a:ea typeface="Calibri"/>
                          <a:cs typeface="Times New Roman"/>
                        </a:rPr>
                        <a:t>of the category</a:t>
                      </a:r>
                      <a:endParaRPr lang="hu-HU" sz="1800" b="1" dirty="0">
                        <a:latin typeface="+mn-lt"/>
                        <a:ea typeface="Calibri"/>
                        <a:cs typeface="Times New Roman"/>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To  which features of the state the category refers to</a:t>
                      </a:r>
                      <a:endParaRPr lang="hu-HU" dirty="0"/>
                    </a:p>
                  </a:txBody>
                  <a:tcPr/>
                </a:tc>
              </a:tr>
              <a:tr h="637313">
                <a:tc>
                  <a:txBody>
                    <a:bodyPr/>
                    <a:lstStyle/>
                    <a:p>
                      <a:pPr algn="ctr"/>
                      <a:r>
                        <a:rPr lang="hu-HU" b="1" dirty="0" smtClean="0"/>
                        <a:t>1.</a:t>
                      </a:r>
                      <a:endParaRPr lang="hu-HU" b="1" dirty="0"/>
                    </a:p>
                  </a:txBody>
                  <a:tcPr/>
                </a:tc>
                <a:tc>
                  <a:txBody>
                    <a:bodyPr/>
                    <a:lstStyle/>
                    <a:p>
                      <a:r>
                        <a:rPr lang="en-US" b="1" dirty="0" smtClean="0">
                          <a:solidFill>
                            <a:srgbClr val="FF0000"/>
                          </a:solidFill>
                        </a:rPr>
                        <a:t>State</a:t>
                      </a:r>
                      <a:r>
                        <a:rPr lang="hu-HU" b="1" dirty="0" smtClean="0">
                          <a:solidFill>
                            <a:srgbClr val="FF0000"/>
                          </a:solidFill>
                        </a:rPr>
                        <a:t> </a:t>
                      </a:r>
                      <a:r>
                        <a:rPr lang="hu-HU" sz="1200" b="1" dirty="0" smtClean="0">
                          <a:solidFill>
                            <a:srgbClr val="FF0000"/>
                          </a:solidFill>
                        </a:rPr>
                        <a:t>(</a:t>
                      </a:r>
                      <a:r>
                        <a:rPr lang="en-US" sz="1200" b="1" dirty="0" smtClean="0">
                          <a:solidFill>
                            <a:srgbClr val="FF0000"/>
                          </a:solidFill>
                        </a:rPr>
                        <a:t>of legitimate domination</a:t>
                      </a:r>
                      <a:r>
                        <a:rPr lang="hu-HU" sz="1200" b="1" dirty="0" smtClean="0">
                          <a:solidFill>
                            <a:srgbClr val="FF0000"/>
                          </a:solidFill>
                        </a:rPr>
                        <a:t>)</a:t>
                      </a:r>
                      <a:endParaRPr lang="hu-HU" sz="1200"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mn-lt"/>
                          <a:ea typeface="Calibri"/>
                          <a:cs typeface="Times New Roman"/>
                        </a:rPr>
                        <a:t>Monopoly on the right to authorize the use of violence with constitutional (binding)</a:t>
                      </a:r>
                      <a:r>
                        <a:rPr lang="en-US" sz="1600" b="1" baseline="0" dirty="0" smtClean="0">
                          <a:latin typeface="+mn-lt"/>
                          <a:ea typeface="Calibri"/>
                          <a:cs typeface="Times New Roman"/>
                        </a:rPr>
                        <a:t> constraints</a:t>
                      </a:r>
                      <a:endParaRPr lang="hu-HU" sz="1600" b="1" dirty="0" smtClean="0">
                        <a:latin typeface="+mn-lt"/>
                        <a:ea typeface="Calibri"/>
                        <a:cs typeface="Times New Roman"/>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mn-lt"/>
                          <a:ea typeface="Calibri"/>
                          <a:cs typeface="Times New Roman"/>
                        </a:rPr>
                        <a:t>Institution by which the ruling elite exercises legal coercion</a:t>
                      </a:r>
                      <a:endParaRPr lang="hu-HU" sz="1600" b="1" dirty="0" smtClean="0">
                        <a:latin typeface="+mn-lt"/>
                        <a:ea typeface="Calibri"/>
                        <a:cs typeface="Times New Roman"/>
                      </a:endParaRPr>
                    </a:p>
                  </a:txBody>
                  <a:tcPr/>
                </a:tc>
              </a:tr>
              <a:tr h="735475">
                <a:tc>
                  <a:txBody>
                    <a:bodyPr/>
                    <a:lstStyle/>
                    <a:p>
                      <a:pPr algn="ctr"/>
                      <a:r>
                        <a:rPr lang="hu-HU" b="1" dirty="0" smtClean="0"/>
                        <a:t>2.</a:t>
                      </a:r>
                      <a:endParaRPr lang="hu-HU" b="1" dirty="0"/>
                    </a:p>
                  </a:txBody>
                  <a:tcPr/>
                </a:tc>
                <a:tc>
                  <a:txBody>
                    <a:bodyPr/>
                    <a:lstStyle/>
                    <a:p>
                      <a:r>
                        <a:rPr lang="en-US" b="1" dirty="0" smtClean="0">
                          <a:solidFill>
                            <a:srgbClr val="FF0000"/>
                          </a:solidFill>
                        </a:rPr>
                        <a:t>Patrimonial state</a:t>
                      </a:r>
                      <a:endParaRPr lang="hu-HU" b="1" dirty="0">
                        <a:solidFill>
                          <a:srgbClr val="FF0000"/>
                        </a:solidFill>
                      </a:endParaRPr>
                    </a:p>
                  </a:txBody>
                  <a:tcPr/>
                </a:tc>
                <a:tc>
                  <a:txBody>
                    <a:bodyPr/>
                    <a:lstStyle/>
                    <a:p>
                      <a:r>
                        <a:rPr lang="hu-HU" sz="1600" b="1" dirty="0" smtClean="0"/>
                        <a:t>1st </a:t>
                      </a:r>
                      <a:r>
                        <a:rPr lang="en-US" sz="1600" b="1" dirty="0" smtClean="0"/>
                        <a:t>feature </a:t>
                      </a:r>
                      <a:r>
                        <a:rPr lang="hu-HU" sz="1600" b="1" baseline="0" dirty="0" smtClean="0"/>
                        <a:t>+</a:t>
                      </a:r>
                      <a:r>
                        <a:rPr lang="en-US" sz="1600" b="1" baseline="0" dirty="0" smtClean="0"/>
                        <a:t> </a:t>
                      </a:r>
                      <a:r>
                        <a:rPr lang="en-US" sz="1600" b="1" kern="1200" dirty="0" smtClean="0">
                          <a:solidFill>
                            <a:schemeClr val="tx1"/>
                          </a:solidFill>
                          <a:latin typeface="+mn-lt"/>
                          <a:ea typeface="+mn-ea"/>
                          <a:cs typeface="+mn-cs"/>
                        </a:rPr>
                        <a:t>the private appropriation of governmental sphere</a:t>
                      </a:r>
                      <a:r>
                        <a:rPr lang="en-US" sz="1600" b="1" kern="1200" baseline="0" dirty="0" smtClean="0">
                          <a:solidFill>
                            <a:schemeClr val="tx1"/>
                          </a:solidFill>
                          <a:latin typeface="+mn-lt"/>
                          <a:ea typeface="+mn-ea"/>
                          <a:cs typeface="+mn-cs"/>
                        </a:rPr>
                        <a:t> to the extent of traditional (hard) constraints</a:t>
                      </a:r>
                      <a:endParaRPr lang="hu-HU" sz="1600" b="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Treatment of society as a private domain</a:t>
                      </a:r>
                      <a:endParaRPr lang="hu-HU" sz="1600" b="1" dirty="0" smtClean="0"/>
                    </a:p>
                  </a:txBody>
                  <a:tcPr/>
                </a:tc>
              </a:tr>
              <a:tr h="953394">
                <a:tc>
                  <a:txBody>
                    <a:bodyPr/>
                    <a:lstStyle/>
                    <a:p>
                      <a:pPr algn="ctr"/>
                      <a:r>
                        <a:rPr lang="en-US" b="1" dirty="0" smtClean="0"/>
                        <a:t>3</a:t>
                      </a:r>
                      <a:r>
                        <a:rPr lang="hu-HU" b="1" dirty="0" smtClean="0"/>
                        <a:t>.</a:t>
                      </a:r>
                      <a:endParaRPr lang="hu-HU" b="1" dirty="0"/>
                    </a:p>
                  </a:txBody>
                  <a:tcPr/>
                </a:tc>
                <a:tc>
                  <a:txBody>
                    <a:bodyPr/>
                    <a:lstStyle/>
                    <a:p>
                      <a:r>
                        <a:rPr lang="en-US" b="1" dirty="0" err="1" smtClean="0">
                          <a:solidFill>
                            <a:srgbClr val="FF0000"/>
                          </a:solidFill>
                        </a:rPr>
                        <a:t>Neopatrimonial</a:t>
                      </a:r>
                      <a:r>
                        <a:rPr lang="en-US" b="1" dirty="0" smtClean="0">
                          <a:solidFill>
                            <a:srgbClr val="FF0000"/>
                          </a:solidFill>
                        </a:rPr>
                        <a:t> state</a:t>
                      </a:r>
                      <a:endParaRPr lang="hu-HU" b="1" dirty="0">
                        <a:solidFill>
                          <a:srgbClr val="FF0000"/>
                        </a:solidFill>
                      </a:endParaRPr>
                    </a:p>
                  </a:txBody>
                  <a:tcPr/>
                </a:tc>
                <a:tc>
                  <a:txBody>
                    <a:bodyPr/>
                    <a:lstStyle/>
                    <a:p>
                      <a:r>
                        <a:rPr lang="hu-HU" sz="1600" b="1" dirty="0" smtClean="0"/>
                        <a:t>1st </a:t>
                      </a:r>
                      <a:r>
                        <a:rPr lang="en-US" sz="1600" b="1" dirty="0" smtClean="0"/>
                        <a:t>feature</a:t>
                      </a:r>
                      <a:r>
                        <a:rPr lang="en-US" sz="1600" b="1" baseline="0" dirty="0" smtClean="0"/>
                        <a:t> + 2nd feature + continued </a:t>
                      </a:r>
                      <a:r>
                        <a:rPr lang="en-US" sz="1600" b="1" kern="1200" dirty="0" smtClean="0">
                          <a:solidFill>
                            <a:schemeClr val="tx1"/>
                          </a:solidFill>
                          <a:latin typeface="+mn-lt"/>
                          <a:ea typeface="+mn-ea"/>
                          <a:cs typeface="+mn-cs"/>
                        </a:rPr>
                        <a:t>appropriation </a:t>
                      </a:r>
                      <a:r>
                        <a:rPr lang="en-US" sz="1600" b="1" kern="1200" baseline="0" dirty="0" smtClean="0">
                          <a:solidFill>
                            <a:schemeClr val="tx1"/>
                          </a:solidFill>
                          <a:latin typeface="+mn-lt"/>
                          <a:ea typeface="+mn-ea"/>
                          <a:cs typeface="+mn-cs"/>
                        </a:rPr>
                        <a:t>to the extent of </a:t>
                      </a:r>
                      <a:r>
                        <a:rPr lang="en-US" sz="1600" b="1" baseline="0" dirty="0" smtClean="0"/>
                        <a:t>legal (soft) constraints</a:t>
                      </a:r>
                      <a:endParaRPr lang="hu-HU" sz="1600" b="1" dirty="0"/>
                    </a:p>
                  </a:txBody>
                  <a:tcPr/>
                </a:tc>
                <a:tc>
                  <a:txBody>
                    <a:bodyPr/>
                    <a:lstStyle/>
                    <a:p>
                      <a:r>
                        <a:rPr lang="en-US" sz="1600" b="1" dirty="0" smtClean="0"/>
                        <a:t>Patrimonial</a:t>
                      </a:r>
                      <a:r>
                        <a:rPr lang="en-US" sz="1600" b="1" baseline="0" dirty="0" smtClean="0"/>
                        <a:t> rule operating in a new institutional setting (the façade of democratic institutional system)</a:t>
                      </a:r>
                      <a:endParaRPr lang="hu-HU" sz="1600" b="1" dirty="0" smtClean="0"/>
                    </a:p>
                  </a:txBody>
                  <a:tcPr/>
                </a:tc>
              </a:tr>
              <a:tr h="846199">
                <a:tc>
                  <a:txBody>
                    <a:bodyPr/>
                    <a:lstStyle/>
                    <a:p>
                      <a:pPr algn="ctr"/>
                      <a:r>
                        <a:rPr lang="en-US" b="1" dirty="0" smtClean="0"/>
                        <a:t>4.</a:t>
                      </a:r>
                      <a:endParaRPr lang="hu-HU" b="1" dirty="0"/>
                    </a:p>
                  </a:txBody>
                  <a:tcPr/>
                </a:tc>
                <a:tc>
                  <a:txBody>
                    <a:bodyPr/>
                    <a:lstStyle/>
                    <a:p>
                      <a:r>
                        <a:rPr lang="en-US" b="1" dirty="0" err="1" smtClean="0">
                          <a:solidFill>
                            <a:srgbClr val="FF0000"/>
                          </a:solidFill>
                        </a:rPr>
                        <a:t>Sultanistic</a:t>
                      </a:r>
                      <a:r>
                        <a:rPr lang="en-US" b="1" baseline="0" dirty="0" smtClean="0">
                          <a:solidFill>
                            <a:srgbClr val="FF0000"/>
                          </a:solidFill>
                        </a:rPr>
                        <a:t> state</a:t>
                      </a:r>
                      <a:endParaRPr lang="hu-HU" b="1" dirty="0">
                        <a:solidFill>
                          <a:srgbClr val="FF0000"/>
                        </a:solidFill>
                      </a:endParaRPr>
                    </a:p>
                  </a:txBody>
                  <a:tcPr/>
                </a:tc>
                <a:tc>
                  <a:txBody>
                    <a:bodyPr/>
                    <a:lstStyle/>
                    <a:p>
                      <a:r>
                        <a:rPr lang="hu-HU" sz="1600" b="1" baseline="0" dirty="0" smtClean="0"/>
                        <a:t>1st + 2nd +</a:t>
                      </a:r>
                      <a:r>
                        <a:rPr lang="en-US" sz="1600" b="1" baseline="0" dirty="0" smtClean="0"/>
                        <a:t> 3rd feature </a:t>
                      </a:r>
                      <a:r>
                        <a:rPr lang="hu-HU" sz="1600" b="1" baseline="0" dirty="0" smtClean="0"/>
                        <a:t>+</a:t>
                      </a:r>
                      <a:r>
                        <a:rPr lang="en-US" sz="1600" b="1" baseline="0" dirty="0" smtClean="0"/>
                        <a:t> continued appropriation to maximal extent (no constraints)</a:t>
                      </a:r>
                      <a:endParaRPr lang="hu-HU" sz="1600" b="1" dirty="0"/>
                    </a:p>
                  </a:txBody>
                  <a:tcPr/>
                </a:tc>
                <a:tc>
                  <a:txBody>
                    <a:bodyPr/>
                    <a:lstStyle/>
                    <a:p>
                      <a:r>
                        <a:rPr lang="en-US" sz="1600" b="1" dirty="0" smtClean="0"/>
                        <a:t>Lack of constraints</a:t>
                      </a:r>
                      <a:r>
                        <a:rPr lang="en-US" sz="1600" b="1" baseline="0" dirty="0" smtClean="0"/>
                        <a:t> to arbitrariness in treating society as private domain</a:t>
                      </a:r>
                      <a:endParaRPr lang="hu-HU" sz="1600" b="1" baseline="0" dirty="0" smtClean="0"/>
                    </a:p>
                  </a:txBody>
                  <a:tcPr/>
                </a:tc>
              </a:tr>
            </a:tbl>
          </a:graphicData>
        </a:graphic>
      </p:graphicFrame>
    </p:spTree>
    <p:extLst>
      <p:ext uri="{BB962C8B-B14F-4D97-AF65-F5344CB8AC3E}">
        <p14:creationId xmlns:p14="http://schemas.microsoft.com/office/powerpoint/2010/main" xmlns="" val="39256659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72008" y="72009"/>
            <a:ext cx="9036496" cy="843557"/>
          </a:xfrm>
        </p:spPr>
        <p:txBody>
          <a:bodyPr>
            <a:normAutofit fontScale="90000"/>
          </a:bodyPr>
          <a:lstStyle/>
          <a:p>
            <a:pPr lvl="0" fontAlgn="base">
              <a:spcAft>
                <a:spcPct val="0"/>
              </a:spcAft>
            </a:pPr>
            <a:r>
              <a:rPr lang="hu-HU" sz="2700" b="1" dirty="0" err="1" smtClean="0">
                <a:latin typeface="Calibri" pitchFamily="34" charset="0"/>
                <a:ea typeface="Calibri" pitchFamily="34" charset="0"/>
                <a:cs typeface="Times New Roman" pitchFamily="18" charset="0"/>
              </a:rPr>
              <a:t>What</a:t>
            </a:r>
            <a:r>
              <a:rPr lang="hu-HU" sz="2700" b="1" dirty="0" smtClean="0">
                <a:latin typeface="Calibri" pitchFamily="34" charset="0"/>
                <a:ea typeface="Calibri" pitchFamily="34" charset="0"/>
                <a:cs typeface="Times New Roman" pitchFamily="18" charset="0"/>
              </a:rPr>
              <a:t> is </a:t>
            </a:r>
            <a:r>
              <a:rPr lang="hu-HU" sz="2700" b="1" dirty="0" err="1" smtClean="0">
                <a:latin typeface="Calibri" pitchFamily="34" charset="0"/>
                <a:ea typeface="Calibri" pitchFamily="34" charset="0"/>
                <a:cs typeface="Times New Roman" pitchFamily="18" charset="0"/>
              </a:rPr>
              <a:t>the</a:t>
            </a:r>
            <a:r>
              <a:rPr lang="hu-HU" sz="2700" b="1" dirty="0" smtClean="0">
                <a:latin typeface="Calibri" pitchFamily="34" charset="0"/>
                <a:ea typeface="Calibri" pitchFamily="34" charset="0"/>
                <a:cs typeface="Times New Roman" pitchFamily="18" charset="0"/>
              </a:rPr>
              <a:t> </a:t>
            </a:r>
            <a:r>
              <a:rPr lang="hu-HU" sz="2700" b="1" dirty="0" err="1" smtClean="0">
                <a:latin typeface="Calibri" pitchFamily="34" charset="0"/>
                <a:ea typeface="Calibri" pitchFamily="34" charset="0"/>
                <a:cs typeface="Times New Roman" pitchFamily="18" charset="0"/>
              </a:rPr>
              <a:t>action</a:t>
            </a:r>
            <a:r>
              <a:rPr lang="en-US" sz="2700" b="1" dirty="0" smtClean="0">
                <a:latin typeface="Calibri" pitchFamily="34" charset="0"/>
                <a:ea typeface="Calibri" pitchFamily="34" charset="0"/>
                <a:cs typeface="Times New Roman" pitchFamily="18" charset="0"/>
              </a:rPr>
              <a:t> for private appropriation of goods</a:t>
            </a:r>
            <a:r>
              <a:rPr lang="hu-HU" sz="2700" b="1" dirty="0" smtClean="0">
                <a:latin typeface="Calibri" pitchFamily="34" charset="0"/>
                <a:ea typeface="Calibri" pitchFamily="34" charset="0"/>
                <a:cs typeface="Times New Roman" pitchFamily="18" charset="0"/>
              </a:rPr>
              <a:t>? </a:t>
            </a:r>
            <a:br>
              <a:rPr lang="hu-HU" sz="2700" b="1" dirty="0" smtClean="0">
                <a:latin typeface="Calibri" pitchFamily="34" charset="0"/>
                <a:ea typeface="Calibri" pitchFamily="34" charset="0"/>
                <a:cs typeface="Times New Roman" pitchFamily="18" charset="0"/>
              </a:rPr>
            </a:br>
            <a:r>
              <a:rPr lang="en-US" sz="2700" b="1" dirty="0" smtClean="0">
                <a:latin typeface="Calibri" pitchFamily="34" charset="0"/>
                <a:ea typeface="Calibri" pitchFamily="34" charset="0"/>
                <a:cs typeface="Times New Roman" pitchFamily="18" charset="0"/>
              </a:rPr>
              <a:t>Interpretative layers of categories to describe patronage </a:t>
            </a:r>
            <a:r>
              <a:rPr lang="en-US" sz="2700" b="1" dirty="0">
                <a:latin typeface="Calibri" pitchFamily="34" charset="0"/>
                <a:ea typeface="Calibri" pitchFamily="34" charset="0"/>
                <a:cs typeface="Times New Roman" pitchFamily="18" charset="0"/>
              </a:rPr>
              <a:t>regimes</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4282010144"/>
              </p:ext>
            </p:extLst>
          </p:nvPr>
        </p:nvGraphicFramePr>
        <p:xfrm>
          <a:off x="107504" y="1059582"/>
          <a:ext cx="8712968" cy="3322320"/>
        </p:xfrm>
        <a:graphic>
          <a:graphicData uri="http://schemas.openxmlformats.org/drawingml/2006/table">
            <a:tbl>
              <a:tblPr firstRow="1" bandRow="1">
                <a:tableStyleId>{5940675A-B579-460E-94D1-54222C63F5DA}</a:tableStyleId>
              </a:tblPr>
              <a:tblGrid>
                <a:gridCol w="365649"/>
                <a:gridCol w="1462599"/>
                <a:gridCol w="3656497"/>
                <a:gridCol w="3228223"/>
              </a:tblGrid>
              <a:tr h="568072">
                <a:tc>
                  <a:txBody>
                    <a:bodyPr/>
                    <a:lstStyle/>
                    <a:p>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The type of state</a:t>
                      </a:r>
                      <a:endParaRPr lang="hu-HU" dirty="0"/>
                    </a:p>
                  </a:txBody>
                  <a:tcPr/>
                </a:tc>
                <a:tc>
                  <a:txBody>
                    <a:bodyPr/>
                    <a:lstStyle/>
                    <a:p>
                      <a:pPr algn="just">
                        <a:lnSpc>
                          <a:spcPct val="100000"/>
                        </a:lnSpc>
                        <a:spcAft>
                          <a:spcPts val="0"/>
                        </a:spcAft>
                      </a:pPr>
                      <a:r>
                        <a:rPr lang="en-US" sz="1800" b="1" dirty="0" smtClean="0">
                          <a:latin typeface="+mn-lt"/>
                          <a:ea typeface="Calibri"/>
                          <a:cs typeface="Times New Roman"/>
                        </a:rPr>
                        <a:t>Interpretive </a:t>
                      </a:r>
                      <a:r>
                        <a:rPr lang="hu-HU" sz="1800" b="1" dirty="0" err="1" smtClean="0">
                          <a:latin typeface="+mn-lt"/>
                          <a:ea typeface="Calibri"/>
                          <a:cs typeface="Times New Roman"/>
                        </a:rPr>
                        <a:t>layers</a:t>
                      </a:r>
                      <a:r>
                        <a:rPr lang="hu-HU" sz="1800" b="1" dirty="0" smtClean="0">
                          <a:latin typeface="+mn-lt"/>
                          <a:ea typeface="Calibri"/>
                          <a:cs typeface="Times New Roman"/>
                        </a:rPr>
                        <a:t> </a:t>
                      </a:r>
                      <a:r>
                        <a:rPr lang="en-US" sz="1800" b="1" dirty="0" smtClean="0">
                          <a:latin typeface="+mn-lt"/>
                          <a:ea typeface="Calibri"/>
                          <a:cs typeface="Times New Roman"/>
                        </a:rPr>
                        <a:t>of the category</a:t>
                      </a:r>
                      <a:endParaRPr lang="hu-HU" sz="1800" b="1" dirty="0">
                        <a:latin typeface="+mn-lt"/>
                        <a:ea typeface="Calibri"/>
                        <a:cs typeface="Times New Roman"/>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To  which features of the state the category refers to</a:t>
                      </a:r>
                      <a:endParaRPr lang="hu-HU" dirty="0"/>
                    </a:p>
                  </a:txBody>
                  <a:tcPr/>
                </a:tc>
              </a:tr>
              <a:tr h="393410">
                <a:tc>
                  <a:txBody>
                    <a:bodyPr/>
                    <a:lstStyle/>
                    <a:p>
                      <a:pPr algn="ctr"/>
                      <a:r>
                        <a:rPr lang="hu-HU" b="1" dirty="0" smtClean="0"/>
                        <a:t>1.</a:t>
                      </a:r>
                      <a:endParaRPr lang="hu-HU" b="1" dirty="0"/>
                    </a:p>
                  </a:txBody>
                  <a:tcPr/>
                </a:tc>
                <a:tc>
                  <a:txBody>
                    <a:bodyPr/>
                    <a:lstStyle/>
                    <a:p>
                      <a:r>
                        <a:rPr lang="hu-HU" b="1" dirty="0" err="1" smtClean="0">
                          <a:solidFill>
                            <a:srgbClr val="FF0000"/>
                          </a:solidFill>
                        </a:rPr>
                        <a:t>State</a:t>
                      </a:r>
                      <a:r>
                        <a:rPr lang="hu-HU" b="1" dirty="0" smtClean="0">
                          <a:solidFill>
                            <a:srgbClr val="FF0000"/>
                          </a:solidFill>
                        </a:rPr>
                        <a:t> </a:t>
                      </a:r>
                      <a:r>
                        <a:rPr lang="hu-HU" sz="1200" b="1" dirty="0" smtClean="0">
                          <a:solidFill>
                            <a:srgbClr val="FF0000"/>
                          </a:solidFill>
                        </a:rPr>
                        <a:t>(</a:t>
                      </a:r>
                      <a:r>
                        <a:rPr lang="hu-HU" sz="1200" b="1" dirty="0" err="1" smtClean="0">
                          <a:solidFill>
                            <a:srgbClr val="FF0000"/>
                          </a:solidFill>
                        </a:rPr>
                        <a:t>driven</a:t>
                      </a:r>
                      <a:r>
                        <a:rPr lang="hu-HU" sz="1200" b="1" dirty="0" smtClean="0">
                          <a:solidFill>
                            <a:srgbClr val="FF0000"/>
                          </a:solidFill>
                        </a:rPr>
                        <a:t> </a:t>
                      </a:r>
                      <a:r>
                        <a:rPr lang="hu-HU" sz="1200" b="1" dirty="0" err="1" smtClean="0">
                          <a:solidFill>
                            <a:srgbClr val="FF0000"/>
                          </a:solidFill>
                        </a:rPr>
                        <a:t>by</a:t>
                      </a:r>
                      <a:r>
                        <a:rPr lang="hu-HU" sz="1200" b="1" dirty="0" smtClean="0">
                          <a:solidFill>
                            <a:srgbClr val="FF0000"/>
                          </a:solidFill>
                        </a:rPr>
                        <a:t> </a:t>
                      </a:r>
                      <a:r>
                        <a:rPr lang="hu-HU" sz="1200" b="1" dirty="0" err="1" smtClean="0">
                          <a:solidFill>
                            <a:srgbClr val="FF0000"/>
                          </a:solidFill>
                        </a:rPr>
                        <a:t>public</a:t>
                      </a:r>
                      <a:r>
                        <a:rPr lang="hu-HU" sz="1200" b="1" dirty="0" smtClean="0">
                          <a:solidFill>
                            <a:srgbClr val="FF0000"/>
                          </a:solidFill>
                        </a:rPr>
                        <a:t> </a:t>
                      </a:r>
                      <a:r>
                        <a:rPr lang="hu-HU" sz="1200" b="1" dirty="0" err="1" smtClean="0">
                          <a:solidFill>
                            <a:srgbClr val="FF0000"/>
                          </a:solidFill>
                        </a:rPr>
                        <a:t>good</a:t>
                      </a:r>
                      <a:r>
                        <a:rPr lang="hu-HU" sz="1200" b="1" dirty="0" smtClean="0">
                          <a:solidFill>
                            <a:srgbClr val="FF0000"/>
                          </a:solidFill>
                        </a:rPr>
                        <a:t>)</a:t>
                      </a:r>
                      <a:endParaRPr lang="hu-HU" sz="1200" b="1" dirty="0">
                        <a:solidFill>
                          <a:srgbClr val="FF0000"/>
                        </a:solidFill>
                      </a:endParaRPr>
                    </a:p>
                  </a:txBody>
                  <a:tcPr/>
                </a:tc>
                <a:tc>
                  <a:txBody>
                    <a:bodyPr/>
                    <a:lstStyle/>
                    <a:p>
                      <a:r>
                        <a:rPr lang="hu-HU" sz="1600" b="1" dirty="0" err="1" smtClean="0"/>
                        <a:t>Monopoly</a:t>
                      </a:r>
                      <a:r>
                        <a:rPr lang="hu-HU" sz="1600" b="1" dirty="0" smtClean="0"/>
                        <a:t> of </a:t>
                      </a:r>
                      <a:r>
                        <a:rPr lang="hu-HU" sz="1600" b="1" dirty="0" err="1" smtClean="0"/>
                        <a:t>taxation</a:t>
                      </a:r>
                      <a:r>
                        <a:rPr lang="hu-HU" sz="1600" b="1" dirty="0" smtClean="0"/>
                        <a:t> (</a:t>
                      </a:r>
                      <a:r>
                        <a:rPr lang="hu-HU" sz="1600" b="1" dirty="0" err="1" smtClean="0"/>
                        <a:t>tax</a:t>
                      </a:r>
                      <a:r>
                        <a:rPr lang="hu-HU" sz="1600" b="1" dirty="0" smtClean="0"/>
                        <a:t>,</a:t>
                      </a:r>
                      <a:r>
                        <a:rPr lang="hu-HU" sz="1600" b="1" baseline="0" dirty="0" smtClean="0"/>
                        <a:t> </a:t>
                      </a:r>
                      <a:r>
                        <a:rPr lang="hu-HU" sz="1600" b="1" baseline="0" dirty="0" err="1" smtClean="0"/>
                        <a:t>rent</a:t>
                      </a:r>
                      <a:r>
                        <a:rPr lang="hu-HU" sz="1600" b="1" baseline="0" dirty="0" smtClean="0"/>
                        <a:t>, etc.) </a:t>
                      </a:r>
                      <a:r>
                        <a:rPr lang="hu-HU" sz="1600" b="1" baseline="0" dirty="0" err="1" smtClean="0"/>
                        <a:t>for</a:t>
                      </a:r>
                      <a:r>
                        <a:rPr lang="hu-HU" sz="1600" b="1" baseline="0" dirty="0" smtClean="0"/>
                        <a:t> </a:t>
                      </a:r>
                      <a:r>
                        <a:rPr lang="hu-HU" sz="1600" b="1" baseline="0" dirty="0" err="1" smtClean="0"/>
                        <a:t>maintaing</a:t>
                      </a:r>
                      <a:r>
                        <a:rPr lang="hu-HU" sz="1600" b="1" baseline="0" dirty="0" smtClean="0"/>
                        <a:t> </a:t>
                      </a:r>
                      <a:r>
                        <a:rPr lang="hu-HU" sz="1600" b="1" baseline="0" dirty="0" err="1" smtClean="0"/>
                        <a:t>public</a:t>
                      </a:r>
                      <a:r>
                        <a:rPr lang="hu-HU" sz="1600" b="1" baseline="0" dirty="0" smtClean="0"/>
                        <a:t> </a:t>
                      </a:r>
                      <a:r>
                        <a:rPr lang="hu-HU" sz="1600" b="1" baseline="0" dirty="0" err="1" smtClean="0"/>
                        <a:t>functions</a:t>
                      </a:r>
                      <a:endParaRPr lang="hu-HU" sz="1600" b="1" dirty="0"/>
                    </a:p>
                  </a:txBody>
                  <a:tcPr/>
                </a:tc>
                <a:tc>
                  <a:txBody>
                    <a:bodyPr/>
                    <a:lstStyle/>
                    <a:p>
                      <a:r>
                        <a:rPr lang="hu-HU" sz="1600" b="1" dirty="0" err="1" smtClean="0"/>
                        <a:t>Primary</a:t>
                      </a:r>
                      <a:r>
                        <a:rPr lang="hu-HU" sz="1600" b="1" dirty="0" smtClean="0"/>
                        <a:t> </a:t>
                      </a:r>
                      <a:r>
                        <a:rPr lang="hu-HU" sz="1600" b="1" dirty="0" err="1" smtClean="0"/>
                        <a:t>source</a:t>
                      </a:r>
                      <a:r>
                        <a:rPr lang="hu-HU" sz="1600" b="1" baseline="0" dirty="0" smtClean="0"/>
                        <a:t> of </a:t>
                      </a:r>
                      <a:r>
                        <a:rPr lang="hu-HU" sz="1600" b="1" baseline="0" dirty="0" err="1" smtClean="0"/>
                        <a:t>state</a:t>
                      </a:r>
                      <a:r>
                        <a:rPr lang="hu-HU" sz="1600" b="1" baseline="0" dirty="0" smtClean="0"/>
                        <a:t> </a:t>
                      </a:r>
                      <a:r>
                        <a:rPr lang="hu-HU" sz="1600" b="1" baseline="0" dirty="0" err="1" smtClean="0"/>
                        <a:t>revenues</a:t>
                      </a:r>
                      <a:endParaRPr lang="hu-HU" sz="1600" b="1" dirty="0"/>
                    </a:p>
                  </a:txBody>
                  <a:tcPr/>
                </a:tc>
              </a:tr>
              <a:tr h="393410">
                <a:tc>
                  <a:txBody>
                    <a:bodyPr/>
                    <a:lstStyle/>
                    <a:p>
                      <a:pPr algn="ctr"/>
                      <a:r>
                        <a:rPr lang="hu-HU" b="1" dirty="0" smtClean="0"/>
                        <a:t>2.</a:t>
                      </a:r>
                      <a:endParaRPr lang="hu-HU" b="1" dirty="0"/>
                    </a:p>
                  </a:txBody>
                  <a:tcPr/>
                </a:tc>
                <a:tc>
                  <a:txBody>
                    <a:bodyPr/>
                    <a:lstStyle/>
                    <a:p>
                      <a:r>
                        <a:rPr lang="hu-HU" b="1" dirty="0" err="1" smtClean="0">
                          <a:solidFill>
                            <a:srgbClr val="FF0000"/>
                          </a:solidFill>
                        </a:rPr>
                        <a:t>Rent-seeking</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r>
                        <a:rPr lang="hu-HU" sz="1600" b="1" dirty="0" smtClean="0"/>
                        <a:t>1st </a:t>
                      </a:r>
                      <a:r>
                        <a:rPr lang="hu-HU" sz="1600" b="1" dirty="0" err="1" smtClean="0"/>
                        <a:t>feature</a:t>
                      </a:r>
                      <a:r>
                        <a:rPr lang="hu-HU" sz="1600" b="1" baseline="0" dirty="0" smtClean="0"/>
                        <a:t> + </a:t>
                      </a:r>
                      <a:r>
                        <a:rPr lang="hu-HU" sz="1600" b="1" baseline="0" dirty="0" err="1" smtClean="0"/>
                        <a:t>legal</a:t>
                      </a:r>
                      <a:r>
                        <a:rPr lang="hu-HU" sz="1600" b="1" baseline="0" dirty="0" smtClean="0"/>
                        <a:t> </a:t>
                      </a:r>
                      <a:r>
                        <a:rPr lang="hu-HU" sz="1600" b="1" baseline="0" dirty="0" err="1" smtClean="0"/>
                        <a:t>overtaxing</a:t>
                      </a:r>
                      <a:r>
                        <a:rPr lang="hu-HU" sz="1600" b="1" baseline="0" dirty="0" smtClean="0"/>
                        <a:t> </a:t>
                      </a:r>
                      <a:r>
                        <a:rPr lang="hu-HU" sz="1600" b="1" baseline="0" dirty="0" err="1" smtClean="0"/>
                        <a:t>in</a:t>
                      </a:r>
                      <a:r>
                        <a:rPr lang="hu-HU" sz="1600" b="1" baseline="0" dirty="0" smtClean="0"/>
                        <a:t> </a:t>
                      </a:r>
                      <a:r>
                        <a:rPr lang="hu-HU" sz="1600" b="1" baseline="0" dirty="0" err="1" smtClean="0"/>
                        <a:t>favor</a:t>
                      </a:r>
                      <a:r>
                        <a:rPr lang="hu-HU" sz="1600" b="1" baseline="0" dirty="0" smtClean="0"/>
                        <a:t> of </a:t>
                      </a:r>
                      <a:r>
                        <a:rPr lang="hu-HU" sz="1600" b="1" baseline="0" dirty="0" err="1" smtClean="0"/>
                        <a:t>public</a:t>
                      </a:r>
                      <a:r>
                        <a:rPr lang="hu-HU" sz="1600" b="1" baseline="0" dirty="0" smtClean="0"/>
                        <a:t> </a:t>
                      </a:r>
                      <a:r>
                        <a:rPr lang="hu-HU" sz="1600" b="1" baseline="0" dirty="0" err="1" smtClean="0"/>
                        <a:t>or</a:t>
                      </a:r>
                      <a:r>
                        <a:rPr lang="hu-HU" sz="1600" b="1" baseline="0" dirty="0" smtClean="0"/>
                        <a:t> </a:t>
                      </a:r>
                      <a:r>
                        <a:rPr lang="hu-HU" sz="1600" b="1" baseline="0" dirty="0" err="1" smtClean="0"/>
                        <a:t>private</a:t>
                      </a:r>
                      <a:r>
                        <a:rPr lang="hu-HU" sz="1600" b="1" baseline="0" dirty="0" smtClean="0"/>
                        <a:t> </a:t>
                      </a:r>
                      <a:r>
                        <a:rPr lang="hu-HU" sz="1600" b="1" baseline="0" dirty="0" err="1" smtClean="0"/>
                        <a:t>actors</a:t>
                      </a:r>
                      <a:endParaRPr lang="hu-HU" sz="1600" b="1" dirty="0"/>
                    </a:p>
                  </a:txBody>
                  <a:tcPr/>
                </a:tc>
                <a:tc>
                  <a:txBody>
                    <a:bodyPr/>
                    <a:lstStyle/>
                    <a:p>
                      <a:r>
                        <a:rPr lang="hu-HU" sz="1600" b="1" dirty="0" err="1" smtClean="0"/>
                        <a:t>Favoritism</a:t>
                      </a:r>
                      <a:r>
                        <a:rPr lang="hu-HU" sz="1600" b="1" dirty="0" smtClean="0"/>
                        <a:t> </a:t>
                      </a:r>
                      <a:r>
                        <a:rPr lang="hu-HU" sz="1600" b="1" dirty="0" err="1" smtClean="0"/>
                        <a:t>to</a:t>
                      </a:r>
                      <a:r>
                        <a:rPr lang="hu-HU" sz="1600" b="1" dirty="0" smtClean="0"/>
                        <a:t> </a:t>
                      </a:r>
                      <a:r>
                        <a:rPr lang="hu-HU" sz="1600" b="1" dirty="0" err="1" smtClean="0"/>
                        <a:t>expand</a:t>
                      </a:r>
                      <a:r>
                        <a:rPr lang="hu-HU" sz="1600" b="1" dirty="0" smtClean="0"/>
                        <a:t> </a:t>
                      </a:r>
                      <a:r>
                        <a:rPr lang="hu-HU" sz="1600" b="1" dirty="0" err="1" smtClean="0"/>
                        <a:t>state</a:t>
                      </a:r>
                      <a:r>
                        <a:rPr lang="hu-HU" sz="1600" b="1" dirty="0" smtClean="0"/>
                        <a:t> </a:t>
                      </a:r>
                      <a:r>
                        <a:rPr lang="hu-HU" sz="1600" b="1" dirty="0" err="1" smtClean="0"/>
                        <a:t>bureaucracy</a:t>
                      </a:r>
                      <a:r>
                        <a:rPr lang="hu-HU" sz="1600" b="1" dirty="0" smtClean="0"/>
                        <a:t> </a:t>
                      </a:r>
                      <a:r>
                        <a:rPr lang="hu-HU" sz="1600" b="1" dirty="0" err="1" smtClean="0"/>
                        <a:t>for</a:t>
                      </a:r>
                      <a:r>
                        <a:rPr lang="hu-HU" sz="1600" b="1" dirty="0" smtClean="0"/>
                        <a:t> </a:t>
                      </a:r>
                      <a:r>
                        <a:rPr lang="hu-HU" sz="1600" b="1" dirty="0" err="1" smtClean="0"/>
                        <a:t>supporters</a:t>
                      </a:r>
                      <a:endParaRPr lang="hu-HU" sz="1600" b="1" dirty="0"/>
                    </a:p>
                  </a:txBody>
                  <a:tcPr/>
                </a:tc>
              </a:tr>
              <a:tr h="562014">
                <a:tc>
                  <a:txBody>
                    <a:bodyPr/>
                    <a:lstStyle/>
                    <a:p>
                      <a:pPr algn="ctr"/>
                      <a:r>
                        <a:rPr lang="hu-HU" b="1" dirty="0" smtClean="0"/>
                        <a:t>3.</a:t>
                      </a:r>
                      <a:endParaRPr lang="hu-HU" b="1" dirty="0"/>
                    </a:p>
                  </a:txBody>
                  <a:tcPr/>
                </a:tc>
                <a:tc>
                  <a:txBody>
                    <a:bodyPr/>
                    <a:lstStyle/>
                    <a:p>
                      <a:r>
                        <a:rPr lang="hu-HU" b="1" dirty="0" err="1" smtClean="0">
                          <a:solidFill>
                            <a:srgbClr val="FF0000"/>
                          </a:solidFill>
                        </a:rPr>
                        <a:t>Kleptocratic</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r>
                        <a:rPr lang="hu-HU" sz="1600" b="1" dirty="0" smtClean="0"/>
                        <a:t>1st + 2nd</a:t>
                      </a:r>
                      <a:r>
                        <a:rPr lang="hu-HU" sz="1600" b="1" baseline="0" dirty="0" smtClean="0"/>
                        <a:t> </a:t>
                      </a:r>
                      <a:r>
                        <a:rPr lang="hu-HU" sz="1600" b="1" baseline="0" dirty="0" err="1" smtClean="0"/>
                        <a:t>features</a:t>
                      </a:r>
                      <a:r>
                        <a:rPr lang="hu-HU" sz="1600" b="1" baseline="0" dirty="0" smtClean="0"/>
                        <a:t> + </a:t>
                      </a:r>
                      <a:r>
                        <a:rPr lang="hu-HU" sz="1600" b="1" baseline="0" dirty="0" err="1" smtClean="0"/>
                        <a:t>non-legal</a:t>
                      </a:r>
                      <a:r>
                        <a:rPr lang="hu-HU" sz="1600" b="1" baseline="0" dirty="0" smtClean="0"/>
                        <a:t> </a:t>
                      </a:r>
                      <a:r>
                        <a:rPr lang="hu-HU" sz="1600" b="1" baseline="0" dirty="0" err="1" smtClean="0"/>
                        <a:t>diverting</a:t>
                      </a:r>
                      <a:r>
                        <a:rPr lang="hu-HU" sz="1600" b="1" baseline="0" dirty="0" smtClean="0"/>
                        <a:t> of </a:t>
                      </a:r>
                      <a:r>
                        <a:rPr lang="hu-HU" sz="1600" b="1" baseline="0" dirty="0" err="1" smtClean="0"/>
                        <a:t>current</a:t>
                      </a:r>
                      <a:r>
                        <a:rPr lang="hu-HU" sz="1600" b="1" baseline="0" dirty="0" smtClean="0"/>
                        <a:t> </a:t>
                      </a:r>
                      <a:r>
                        <a:rPr lang="hu-HU" sz="1600" b="1" baseline="0" dirty="0" err="1" smtClean="0"/>
                        <a:t>incomes</a:t>
                      </a:r>
                      <a:r>
                        <a:rPr lang="hu-HU" sz="1600" b="1" baseline="0" dirty="0" smtClean="0"/>
                        <a:t> </a:t>
                      </a:r>
                      <a:r>
                        <a:rPr lang="hu-HU" sz="1600" b="1" baseline="0" dirty="0" err="1" smtClean="0"/>
                        <a:t>to</a:t>
                      </a:r>
                      <a:r>
                        <a:rPr lang="hu-HU" sz="1600" b="1" baseline="0" dirty="0" smtClean="0"/>
                        <a:t> </a:t>
                      </a:r>
                      <a:r>
                        <a:rPr lang="hu-HU" sz="1600" b="1" baseline="0" dirty="0" err="1" smtClean="0"/>
                        <a:t>private</a:t>
                      </a:r>
                      <a:r>
                        <a:rPr lang="hu-HU" sz="1600" b="1" baseline="0" dirty="0" smtClean="0"/>
                        <a:t> </a:t>
                      </a:r>
                      <a:r>
                        <a:rPr lang="hu-HU" sz="1600" b="1" baseline="0" dirty="0" err="1" smtClean="0"/>
                        <a:t>hands</a:t>
                      </a:r>
                      <a:endParaRPr lang="hu-HU" sz="1600" b="1" dirty="0"/>
                    </a:p>
                  </a:txBody>
                  <a:tcPr/>
                </a:tc>
                <a:tc>
                  <a:txBody>
                    <a:bodyPr/>
                    <a:lstStyle/>
                    <a:p>
                      <a:r>
                        <a:rPr lang="hu-HU" sz="1600" b="1" dirty="0" err="1" smtClean="0"/>
                        <a:t>Illegal</a:t>
                      </a:r>
                      <a:r>
                        <a:rPr lang="hu-HU" sz="1600" b="1" dirty="0" smtClean="0"/>
                        <a:t> </a:t>
                      </a:r>
                      <a:r>
                        <a:rPr lang="hu-HU" sz="1600" b="1" dirty="0" err="1" smtClean="0"/>
                        <a:t>favoritism</a:t>
                      </a:r>
                      <a:endParaRPr lang="hu-HU" sz="1600" b="1" dirty="0"/>
                    </a:p>
                  </a:txBody>
                  <a:tcPr/>
                </a:tc>
              </a:tr>
              <a:tr h="562014">
                <a:tc>
                  <a:txBody>
                    <a:bodyPr/>
                    <a:lstStyle/>
                    <a:p>
                      <a:pPr algn="ctr"/>
                      <a:r>
                        <a:rPr lang="hu-HU" b="1" dirty="0" smtClean="0"/>
                        <a:t>4.</a:t>
                      </a:r>
                      <a:endParaRPr lang="hu-HU" b="1" dirty="0"/>
                    </a:p>
                  </a:txBody>
                  <a:tcPr/>
                </a:tc>
                <a:tc>
                  <a:txBody>
                    <a:bodyPr/>
                    <a:lstStyle/>
                    <a:p>
                      <a:r>
                        <a:rPr lang="hu-HU" b="1" dirty="0" err="1" smtClean="0">
                          <a:solidFill>
                            <a:srgbClr val="FF0000"/>
                          </a:solidFill>
                        </a:rPr>
                        <a:t>Predatory</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r>
                        <a:rPr lang="hu-HU" sz="1600" b="1" baseline="0" dirty="0" smtClean="0"/>
                        <a:t>1st + 2nd + 3rd </a:t>
                      </a:r>
                      <a:r>
                        <a:rPr lang="hu-HU" sz="1600" b="1" baseline="0" dirty="0" err="1" smtClean="0"/>
                        <a:t>features</a:t>
                      </a:r>
                      <a:r>
                        <a:rPr lang="hu-HU" sz="1600" b="1" baseline="0" dirty="0" smtClean="0"/>
                        <a:t> + </a:t>
                      </a:r>
                      <a:r>
                        <a:rPr lang="hu-HU" sz="1600" b="1" baseline="0" dirty="0" err="1" smtClean="0"/>
                        <a:t>expropriation</a:t>
                      </a:r>
                      <a:r>
                        <a:rPr lang="hu-HU" sz="1600" b="1" baseline="0" dirty="0" smtClean="0"/>
                        <a:t> of </a:t>
                      </a:r>
                      <a:r>
                        <a:rPr lang="en-US" sz="1600" b="1" baseline="0" dirty="0" smtClean="0"/>
                        <a:t>non-monetary </a:t>
                      </a:r>
                      <a:r>
                        <a:rPr lang="hu-HU" sz="1600" b="1" baseline="0" dirty="0" err="1" smtClean="0"/>
                        <a:t>property</a:t>
                      </a:r>
                      <a:r>
                        <a:rPr lang="hu-HU" sz="1600" b="1" baseline="0" dirty="0" smtClean="0"/>
                        <a:t> </a:t>
                      </a:r>
                      <a:r>
                        <a:rPr lang="hu-HU" sz="1600" b="1" baseline="0" dirty="0" err="1" smtClean="0"/>
                        <a:t>using</a:t>
                      </a:r>
                      <a:r>
                        <a:rPr lang="hu-HU" sz="1600" b="1" baseline="0" dirty="0" smtClean="0"/>
                        <a:t> </a:t>
                      </a:r>
                      <a:r>
                        <a:rPr lang="hu-HU" sz="1600" b="1" dirty="0" err="1" smtClean="0"/>
                        <a:t>non-legal</a:t>
                      </a:r>
                      <a:r>
                        <a:rPr lang="hu-HU" sz="1600" b="1" dirty="0" smtClean="0"/>
                        <a:t> </a:t>
                      </a:r>
                      <a:r>
                        <a:rPr lang="hu-HU" sz="1600" b="1" dirty="0" err="1" smtClean="0"/>
                        <a:t>state</a:t>
                      </a:r>
                      <a:r>
                        <a:rPr lang="hu-HU" sz="1600" b="1" dirty="0" smtClean="0"/>
                        <a:t> </a:t>
                      </a:r>
                      <a:r>
                        <a:rPr lang="hu-HU" sz="1600" b="1" dirty="0" err="1" smtClean="0"/>
                        <a:t>coercion</a:t>
                      </a:r>
                      <a:endParaRPr lang="hu-HU" sz="1600" b="1" dirty="0"/>
                    </a:p>
                  </a:txBody>
                  <a:tcPr>
                    <a:noFill/>
                  </a:tcPr>
                </a:tc>
                <a:tc>
                  <a:txBody>
                    <a:bodyPr/>
                    <a:lstStyle/>
                    <a:p>
                      <a:r>
                        <a:rPr lang="hu-HU" sz="1600" b="1" dirty="0" err="1" smtClean="0"/>
                        <a:t>Illegal</a:t>
                      </a:r>
                      <a:r>
                        <a:rPr lang="hu-HU" sz="1600" b="1" dirty="0" smtClean="0"/>
                        <a:t> </a:t>
                      </a:r>
                      <a:r>
                        <a:rPr lang="hu-HU" sz="1600" b="1" dirty="0" err="1" smtClean="0"/>
                        <a:t>predation</a:t>
                      </a:r>
                      <a:endParaRPr lang="hu-HU" sz="1600" b="1" dirty="0"/>
                    </a:p>
                  </a:txBody>
                  <a:tcPr/>
                </a:tc>
              </a:tr>
            </a:tbl>
          </a:graphicData>
        </a:graphic>
      </p:graphicFrame>
      <p:sp>
        <p:nvSpPr>
          <p:cNvPr id="5" name="Szövegdoboz 4"/>
          <p:cNvSpPr txBox="1"/>
          <p:nvPr/>
        </p:nvSpPr>
        <p:spPr>
          <a:xfrm>
            <a:off x="0" y="4731990"/>
            <a:ext cx="9144000" cy="338554"/>
          </a:xfrm>
          <a:prstGeom prst="rect">
            <a:avLst/>
          </a:prstGeom>
          <a:noFill/>
        </p:spPr>
        <p:txBody>
          <a:bodyPr wrap="square" rtlCol="0">
            <a:spAutoFit/>
          </a:bodyPr>
          <a:lstStyle/>
          <a:p>
            <a:r>
              <a:rPr lang="hu-HU" sz="1600" b="1" i="1" dirty="0" err="1" smtClean="0"/>
              <a:t>Internal</a:t>
            </a:r>
            <a:r>
              <a:rPr lang="hu-HU" sz="1600" b="1" i="1" dirty="0" smtClean="0"/>
              <a:t> </a:t>
            </a:r>
            <a:r>
              <a:rPr lang="hu-HU" sz="1600" b="1" i="1" dirty="0" err="1" smtClean="0"/>
              <a:t>dimensions</a:t>
            </a:r>
            <a:r>
              <a:rPr lang="hu-HU" sz="1600" b="1" i="1" dirty="0" smtClean="0"/>
              <a:t>: </a:t>
            </a:r>
            <a:r>
              <a:rPr lang="hu-HU" sz="1600" b="1" i="1" dirty="0" err="1" smtClean="0"/>
              <a:t>public</a:t>
            </a:r>
            <a:r>
              <a:rPr lang="hu-HU" sz="1600" b="1" i="1" dirty="0" smtClean="0"/>
              <a:t> policy vs. </a:t>
            </a:r>
            <a:r>
              <a:rPr lang="hu-HU" sz="1600" b="1" i="1" dirty="0" err="1" smtClean="0"/>
              <a:t>private</a:t>
            </a:r>
            <a:r>
              <a:rPr lang="hu-HU" sz="1600" b="1" i="1" dirty="0" smtClean="0"/>
              <a:t> </a:t>
            </a:r>
            <a:r>
              <a:rPr lang="hu-HU" sz="1600" b="1" i="1" dirty="0" err="1" smtClean="0"/>
              <a:t>goals</a:t>
            </a:r>
            <a:r>
              <a:rPr lang="hu-HU" sz="1600" b="1" i="1" dirty="0" smtClean="0"/>
              <a:t>; </a:t>
            </a:r>
            <a:r>
              <a:rPr lang="hu-HU" sz="1600" b="1" i="1" dirty="0" err="1" smtClean="0"/>
              <a:t>normative</a:t>
            </a:r>
            <a:r>
              <a:rPr lang="hu-HU" sz="1600" b="1" i="1" dirty="0" smtClean="0"/>
              <a:t> vs. </a:t>
            </a:r>
            <a:r>
              <a:rPr lang="hu-HU" sz="1600" b="1" i="1" dirty="0" err="1" smtClean="0"/>
              <a:t>discretional</a:t>
            </a:r>
            <a:r>
              <a:rPr lang="hu-HU" sz="1600" b="1" i="1" dirty="0" smtClean="0"/>
              <a:t>; </a:t>
            </a:r>
            <a:r>
              <a:rPr lang="hu-HU" sz="1600" b="1" i="1" dirty="0" err="1" smtClean="0"/>
              <a:t>legal</a:t>
            </a:r>
            <a:r>
              <a:rPr lang="hu-HU" sz="1600" b="1" i="1" dirty="0" smtClean="0"/>
              <a:t> vs. </a:t>
            </a:r>
            <a:r>
              <a:rPr lang="hu-HU" sz="1600" b="1" i="1" dirty="0" err="1" smtClean="0"/>
              <a:t>non-legal</a:t>
            </a:r>
            <a:endParaRPr lang="hu-HU" sz="1600" b="1" i="1" dirty="0"/>
          </a:p>
        </p:txBody>
      </p:sp>
    </p:spTree>
    <p:extLst>
      <p:ext uri="{BB962C8B-B14F-4D97-AF65-F5344CB8AC3E}">
        <p14:creationId xmlns:p14="http://schemas.microsoft.com/office/powerpoint/2010/main" xmlns="" val="35576238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6512" y="72009"/>
            <a:ext cx="9145016" cy="843557"/>
          </a:xfrm>
        </p:spPr>
        <p:txBody>
          <a:bodyPr>
            <a:normAutofit fontScale="90000"/>
          </a:bodyPr>
          <a:lstStyle/>
          <a:p>
            <a:pPr lvl="0" fontAlgn="base">
              <a:spcAft>
                <a:spcPct val="0"/>
              </a:spcAft>
            </a:pPr>
            <a:r>
              <a:rPr lang="en-US" sz="2700" b="1" dirty="0" smtClean="0">
                <a:latin typeface="Calibri" pitchFamily="34" charset="0"/>
                <a:ea typeface="Calibri" pitchFamily="34" charset="0"/>
                <a:cs typeface="Times New Roman" pitchFamily="18" charset="0"/>
              </a:rPr>
              <a:t>Is the action legal</a:t>
            </a:r>
            <a:r>
              <a:rPr lang="hu-HU" sz="2700" b="1" dirty="0" smtClean="0">
                <a:latin typeface="Calibri" pitchFamily="34" charset="0"/>
                <a:ea typeface="Calibri" pitchFamily="34" charset="0"/>
                <a:cs typeface="Times New Roman" pitchFamily="18" charset="0"/>
              </a:rPr>
              <a:t>? </a:t>
            </a:r>
            <a:br>
              <a:rPr lang="hu-HU" sz="2700" b="1" dirty="0" smtClean="0">
                <a:latin typeface="Calibri" pitchFamily="34" charset="0"/>
                <a:ea typeface="Calibri" pitchFamily="34" charset="0"/>
                <a:cs typeface="Times New Roman" pitchFamily="18" charset="0"/>
              </a:rPr>
            </a:br>
            <a:r>
              <a:rPr lang="en-US" sz="2700" b="1" dirty="0" smtClean="0">
                <a:latin typeface="Calibri" pitchFamily="34" charset="0"/>
                <a:ea typeface="Calibri" pitchFamily="34" charset="0"/>
                <a:cs typeface="Times New Roman" pitchFamily="18" charset="0"/>
              </a:rPr>
              <a:t>Interpretative layers of categories to describe patronage </a:t>
            </a:r>
            <a:r>
              <a:rPr lang="en-US" sz="2700" b="1" dirty="0">
                <a:latin typeface="Calibri" pitchFamily="34" charset="0"/>
                <a:ea typeface="Calibri" pitchFamily="34" charset="0"/>
                <a:cs typeface="Times New Roman" pitchFamily="18" charset="0"/>
              </a:rPr>
              <a:t>regimes</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916874031"/>
              </p:ext>
            </p:extLst>
          </p:nvPr>
        </p:nvGraphicFramePr>
        <p:xfrm>
          <a:off x="107504" y="987573"/>
          <a:ext cx="8579296" cy="3977993"/>
        </p:xfrm>
        <a:graphic>
          <a:graphicData uri="http://schemas.openxmlformats.org/drawingml/2006/table">
            <a:tbl>
              <a:tblPr firstRow="1" bandRow="1">
                <a:tableStyleId>{5940675A-B579-460E-94D1-54222C63F5DA}</a:tableStyleId>
              </a:tblPr>
              <a:tblGrid>
                <a:gridCol w="360040"/>
                <a:gridCol w="1584176"/>
                <a:gridCol w="3600400"/>
                <a:gridCol w="3034680"/>
              </a:tblGrid>
              <a:tr h="524069">
                <a:tc>
                  <a:txBody>
                    <a:bodyPr/>
                    <a:lstStyle/>
                    <a:p>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The type of state</a:t>
                      </a:r>
                      <a:endParaRPr lang="hu-HU" dirty="0"/>
                    </a:p>
                  </a:txBody>
                  <a:tcPr/>
                </a:tc>
                <a:tc>
                  <a:txBody>
                    <a:bodyPr/>
                    <a:lstStyle/>
                    <a:p>
                      <a:pPr algn="just">
                        <a:lnSpc>
                          <a:spcPct val="100000"/>
                        </a:lnSpc>
                        <a:spcAft>
                          <a:spcPts val="0"/>
                        </a:spcAft>
                      </a:pPr>
                      <a:r>
                        <a:rPr lang="en-US" sz="1800" b="1" dirty="0" smtClean="0">
                          <a:latin typeface="+mn-lt"/>
                          <a:ea typeface="Calibri"/>
                          <a:cs typeface="Times New Roman"/>
                        </a:rPr>
                        <a:t>Interpretive </a:t>
                      </a:r>
                      <a:r>
                        <a:rPr lang="hu-HU" sz="1800" b="1" dirty="0" err="1" smtClean="0">
                          <a:latin typeface="+mn-lt"/>
                          <a:ea typeface="Calibri"/>
                          <a:cs typeface="Times New Roman"/>
                        </a:rPr>
                        <a:t>layers</a:t>
                      </a:r>
                      <a:r>
                        <a:rPr lang="hu-HU" sz="1800" b="1" dirty="0" smtClean="0">
                          <a:latin typeface="+mn-lt"/>
                          <a:ea typeface="Calibri"/>
                          <a:cs typeface="Times New Roman"/>
                        </a:rPr>
                        <a:t> </a:t>
                      </a:r>
                      <a:r>
                        <a:rPr lang="en-US" sz="1800" b="1" dirty="0" smtClean="0">
                          <a:latin typeface="+mn-lt"/>
                          <a:ea typeface="Calibri"/>
                          <a:cs typeface="Times New Roman"/>
                        </a:rPr>
                        <a:t>of the category</a:t>
                      </a:r>
                      <a:endParaRPr lang="hu-HU" sz="1800" b="1" dirty="0">
                        <a:latin typeface="+mn-lt"/>
                        <a:ea typeface="Calibri"/>
                        <a:cs typeface="Times New Roman"/>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mn-lt"/>
                          <a:ea typeface="Calibri"/>
                          <a:cs typeface="Times New Roman"/>
                        </a:rPr>
                        <a:t>To  which features of the state the category refers to</a:t>
                      </a:r>
                      <a:endParaRPr lang="hu-HU" dirty="0"/>
                    </a:p>
                  </a:txBody>
                  <a:tcPr/>
                </a:tc>
              </a:tr>
              <a:tr h="656065">
                <a:tc>
                  <a:txBody>
                    <a:bodyPr/>
                    <a:lstStyle/>
                    <a:p>
                      <a:pPr algn="ctr"/>
                      <a:r>
                        <a:rPr lang="hu-HU" b="1" dirty="0" smtClean="0"/>
                        <a:t>1.</a:t>
                      </a:r>
                      <a:endParaRPr lang="hu-HU" b="1" dirty="0"/>
                    </a:p>
                  </a:txBody>
                  <a:tcPr/>
                </a:tc>
                <a:tc>
                  <a:txBody>
                    <a:bodyPr/>
                    <a:lstStyle/>
                    <a:p>
                      <a:r>
                        <a:rPr lang="hu-HU" b="1" dirty="0" err="1" smtClean="0">
                          <a:solidFill>
                            <a:srgbClr val="FF0000"/>
                          </a:solidFill>
                        </a:rPr>
                        <a:t>State</a:t>
                      </a:r>
                      <a:r>
                        <a:rPr lang="hu-HU" b="1" dirty="0" smtClean="0">
                          <a:solidFill>
                            <a:srgbClr val="FF0000"/>
                          </a:solidFill>
                        </a:rPr>
                        <a:t> </a:t>
                      </a:r>
                      <a:r>
                        <a:rPr lang="hu-HU" sz="1200" b="1" dirty="0" smtClean="0">
                          <a:solidFill>
                            <a:srgbClr val="FF0000"/>
                          </a:solidFill>
                        </a:rPr>
                        <a:t>(</a:t>
                      </a:r>
                      <a:r>
                        <a:rPr lang="hu-HU" sz="1200" b="1" dirty="0" err="1" smtClean="0">
                          <a:solidFill>
                            <a:srgbClr val="FF0000"/>
                          </a:solidFill>
                        </a:rPr>
                        <a:t>respecting</a:t>
                      </a:r>
                      <a:r>
                        <a:rPr lang="hu-HU" sz="1200" b="1" baseline="0" dirty="0" smtClean="0">
                          <a:solidFill>
                            <a:srgbClr val="FF0000"/>
                          </a:solidFill>
                        </a:rPr>
                        <a:t> </a:t>
                      </a:r>
                      <a:r>
                        <a:rPr lang="hu-HU" sz="1200" b="1" baseline="0" dirty="0" err="1" smtClean="0">
                          <a:solidFill>
                            <a:srgbClr val="FF0000"/>
                          </a:solidFill>
                        </a:rPr>
                        <a:t>the</a:t>
                      </a:r>
                      <a:r>
                        <a:rPr lang="hu-HU" sz="1200" b="1" baseline="0" dirty="0" smtClean="0">
                          <a:solidFill>
                            <a:srgbClr val="FF0000"/>
                          </a:solidFill>
                        </a:rPr>
                        <a:t> </a:t>
                      </a:r>
                      <a:r>
                        <a:rPr lang="hu-HU" sz="1200" b="1" baseline="0" dirty="0" err="1" smtClean="0">
                          <a:solidFill>
                            <a:srgbClr val="FF0000"/>
                          </a:solidFill>
                        </a:rPr>
                        <a:t>consitution</a:t>
                      </a:r>
                      <a:r>
                        <a:rPr lang="hu-HU" sz="1200" b="1" baseline="0" dirty="0" smtClean="0">
                          <a:solidFill>
                            <a:srgbClr val="FF0000"/>
                          </a:solidFill>
                        </a:rPr>
                        <a:t>)</a:t>
                      </a:r>
                      <a:endParaRPr lang="hu-HU"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t>Monopoly</a:t>
                      </a:r>
                      <a:r>
                        <a:rPr lang="hu-HU" sz="1600" b="1" dirty="0" smtClean="0"/>
                        <a:t> of </a:t>
                      </a:r>
                      <a:r>
                        <a:rPr lang="hu-HU" sz="1600" b="1" dirty="0" err="1" smtClean="0"/>
                        <a:t>taxation</a:t>
                      </a:r>
                      <a:r>
                        <a:rPr lang="hu-HU" sz="1600" b="1" dirty="0" smtClean="0"/>
                        <a:t> (</a:t>
                      </a:r>
                      <a:r>
                        <a:rPr lang="hu-HU" sz="1600" b="1" dirty="0" err="1" smtClean="0"/>
                        <a:t>tax</a:t>
                      </a:r>
                      <a:r>
                        <a:rPr lang="hu-HU" sz="1600" b="1" dirty="0" smtClean="0"/>
                        <a:t>,</a:t>
                      </a:r>
                      <a:r>
                        <a:rPr lang="hu-HU" sz="1600" b="1" baseline="0" dirty="0" smtClean="0"/>
                        <a:t> </a:t>
                      </a:r>
                      <a:r>
                        <a:rPr lang="hu-HU" sz="1600" b="1" baseline="0" dirty="0" err="1" smtClean="0"/>
                        <a:t>rent</a:t>
                      </a:r>
                      <a:r>
                        <a:rPr lang="hu-HU" sz="1600" b="1" baseline="0" dirty="0" smtClean="0"/>
                        <a:t>, etc.) </a:t>
                      </a:r>
                      <a:r>
                        <a:rPr lang="hu-HU" sz="1600" b="1" baseline="0" dirty="0" err="1" smtClean="0"/>
                        <a:t>for</a:t>
                      </a:r>
                      <a:r>
                        <a:rPr lang="hu-HU" sz="1600" b="1" baseline="0" dirty="0" smtClean="0"/>
                        <a:t> </a:t>
                      </a:r>
                      <a:r>
                        <a:rPr lang="hu-HU" sz="1600" b="1" baseline="0" dirty="0" err="1" smtClean="0"/>
                        <a:t>maintaing</a:t>
                      </a:r>
                      <a:r>
                        <a:rPr lang="hu-HU" sz="1600" b="1" baseline="0" dirty="0" smtClean="0"/>
                        <a:t> </a:t>
                      </a:r>
                      <a:r>
                        <a:rPr lang="hu-HU" sz="1600" b="1" baseline="0" dirty="0" err="1" smtClean="0"/>
                        <a:t>public</a:t>
                      </a:r>
                      <a:r>
                        <a:rPr lang="hu-HU" sz="1600" b="1" baseline="0" dirty="0" smtClean="0"/>
                        <a:t> </a:t>
                      </a:r>
                      <a:r>
                        <a:rPr lang="hu-HU" sz="1600" b="1" baseline="0" dirty="0" err="1" smtClean="0"/>
                        <a:t>functions</a:t>
                      </a:r>
                      <a:endParaRPr lang="hu-HU" sz="16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t>Primary</a:t>
                      </a:r>
                      <a:r>
                        <a:rPr lang="hu-HU" sz="1600" b="1" dirty="0" smtClean="0"/>
                        <a:t> </a:t>
                      </a:r>
                      <a:r>
                        <a:rPr lang="hu-HU" sz="1600" b="1" dirty="0" err="1" smtClean="0"/>
                        <a:t>source</a:t>
                      </a:r>
                      <a:r>
                        <a:rPr lang="hu-HU" sz="1600" b="1" baseline="0" dirty="0" smtClean="0"/>
                        <a:t> of </a:t>
                      </a:r>
                      <a:r>
                        <a:rPr lang="hu-HU" sz="1600" b="1" baseline="0" dirty="0" err="1" smtClean="0"/>
                        <a:t>state</a:t>
                      </a:r>
                      <a:r>
                        <a:rPr lang="hu-HU" sz="1600" b="1" baseline="0" dirty="0" smtClean="0"/>
                        <a:t> </a:t>
                      </a:r>
                      <a:r>
                        <a:rPr lang="hu-HU" sz="1600" b="1" baseline="0" dirty="0" err="1" smtClean="0"/>
                        <a:t>revenues</a:t>
                      </a:r>
                      <a:endParaRPr lang="hu-HU" sz="1600" b="1" dirty="0" smtClean="0"/>
                    </a:p>
                    <a:p>
                      <a:endParaRPr lang="hu-HU" sz="1600" b="1" dirty="0"/>
                    </a:p>
                  </a:txBody>
                  <a:tcPr/>
                </a:tc>
              </a:tr>
              <a:tr h="792088">
                <a:tc>
                  <a:txBody>
                    <a:bodyPr/>
                    <a:lstStyle/>
                    <a:p>
                      <a:pPr algn="ctr"/>
                      <a:r>
                        <a:rPr lang="hu-HU" b="1" dirty="0" smtClean="0"/>
                        <a:t>2.</a:t>
                      </a:r>
                      <a:endParaRPr lang="hu-HU" b="1" dirty="0"/>
                    </a:p>
                  </a:txBody>
                  <a:tcPr/>
                </a:tc>
                <a:tc>
                  <a:txBody>
                    <a:bodyPr/>
                    <a:lstStyle/>
                    <a:p>
                      <a:r>
                        <a:rPr lang="hu-HU" b="1" dirty="0" err="1" smtClean="0">
                          <a:solidFill>
                            <a:srgbClr val="FF0000"/>
                          </a:solidFill>
                        </a:rPr>
                        <a:t>Corrupt</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smtClean="0"/>
                        <a:t>1st </a:t>
                      </a:r>
                      <a:r>
                        <a:rPr lang="hu-HU" sz="1600" b="1" dirty="0" err="1" smtClean="0"/>
                        <a:t>feature</a:t>
                      </a:r>
                      <a:r>
                        <a:rPr lang="hu-HU" sz="1600" b="1" baseline="0" dirty="0" smtClean="0"/>
                        <a:t> + </a:t>
                      </a:r>
                      <a:r>
                        <a:rPr lang="hu-HU" sz="1600" b="1" baseline="0" dirty="0" err="1" smtClean="0"/>
                        <a:t>t</a:t>
                      </a:r>
                      <a:r>
                        <a:rPr lang="hu-HU" sz="1600" b="1" dirty="0" err="1" smtClean="0"/>
                        <a:t>he</a:t>
                      </a:r>
                      <a:r>
                        <a:rPr lang="hu-HU" sz="1600" b="1" dirty="0" smtClean="0"/>
                        <a:t> </a:t>
                      </a:r>
                      <a:r>
                        <a:rPr lang="hu-HU" sz="1600" b="1" dirty="0" err="1" smtClean="0"/>
                        <a:t>abuse</a:t>
                      </a:r>
                      <a:r>
                        <a:rPr lang="hu-HU" sz="1600" b="1" dirty="0" smtClean="0"/>
                        <a:t> of </a:t>
                      </a:r>
                      <a:r>
                        <a:rPr lang="hu-HU" sz="1600" b="1" dirty="0" err="1" smtClean="0"/>
                        <a:t>entrusted</a:t>
                      </a:r>
                      <a:r>
                        <a:rPr lang="hu-HU" sz="1600" b="1" dirty="0" smtClean="0"/>
                        <a:t> </a:t>
                      </a:r>
                      <a:r>
                        <a:rPr lang="hu-HU" sz="1600" b="1" dirty="0" err="1" smtClean="0"/>
                        <a:t>power</a:t>
                      </a:r>
                      <a:r>
                        <a:rPr lang="hu-HU" sz="1600" b="1" dirty="0" smtClean="0"/>
                        <a:t> </a:t>
                      </a:r>
                      <a:r>
                        <a:rPr lang="hu-HU" sz="1600" b="1" dirty="0" err="1" smtClean="0"/>
                        <a:t>for</a:t>
                      </a:r>
                      <a:r>
                        <a:rPr lang="hu-HU" sz="1600" b="1" dirty="0" smtClean="0"/>
                        <a:t> </a:t>
                      </a:r>
                      <a:r>
                        <a:rPr lang="hu-HU" sz="1600" b="1" dirty="0" err="1" smtClean="0"/>
                        <a:t>private</a:t>
                      </a:r>
                      <a:r>
                        <a:rPr lang="hu-HU" sz="1600" b="1" dirty="0" smtClean="0"/>
                        <a:t> </a:t>
                      </a:r>
                      <a:r>
                        <a:rPr lang="hu-HU" sz="1600" b="1" dirty="0" err="1" smtClean="0"/>
                        <a:t>gain</a:t>
                      </a:r>
                      <a:r>
                        <a:rPr lang="hu-HU" sz="1600" b="1" dirty="0" smtClean="0"/>
                        <a:t> (</a:t>
                      </a:r>
                      <a:r>
                        <a:rPr lang="hu-HU" sz="1600" b="1" dirty="0" err="1" smtClean="0"/>
                        <a:t>occasional</a:t>
                      </a:r>
                      <a:r>
                        <a:rPr lang="hu-HU" sz="1600" b="1" dirty="0" smtClean="0"/>
                        <a:t>,</a:t>
                      </a:r>
                      <a:r>
                        <a:rPr lang="hu-HU" sz="1600" b="1" baseline="0" dirty="0" smtClean="0"/>
                        <a:t> </a:t>
                      </a:r>
                      <a:r>
                        <a:rPr lang="hu-HU" sz="1600" b="1" baseline="0" dirty="0" err="1" smtClean="0"/>
                        <a:t>non-stable</a:t>
                      </a:r>
                      <a:r>
                        <a:rPr lang="hu-HU" sz="1600" b="1" baseline="0" dirty="0" smtClean="0"/>
                        <a:t> </a:t>
                      </a:r>
                      <a:r>
                        <a:rPr lang="hu-HU" sz="1600" b="1" baseline="0" dirty="0" err="1" smtClean="0"/>
                        <a:t>chains</a:t>
                      </a:r>
                      <a:r>
                        <a:rPr lang="hu-HU" sz="1600" b="1" baseline="0" dirty="0" smtClean="0"/>
                        <a:t> </a:t>
                      </a:r>
                      <a:r>
                        <a:rPr lang="hu-HU" sz="1600" b="1" baseline="0" dirty="0" err="1" smtClean="0"/>
                        <a:t>of</a:t>
                      </a:r>
                      <a:r>
                        <a:rPr lang="hu-HU" sz="1600" b="1" baseline="0" dirty="0" smtClean="0"/>
                        <a:t> </a:t>
                      </a:r>
                      <a:r>
                        <a:rPr lang="hu-HU" sz="1600" b="1" baseline="0" dirty="0" err="1" smtClean="0"/>
                        <a:t>vassalage</a:t>
                      </a:r>
                      <a:r>
                        <a:rPr lang="hu-HU" sz="1600" b="1" baseline="0" dirty="0" smtClean="0"/>
                        <a:t>)</a:t>
                      </a:r>
                      <a:endParaRPr lang="hu-HU" sz="1600" b="1" dirty="0"/>
                    </a:p>
                  </a:txBody>
                  <a:tcPr/>
                </a:tc>
                <a:tc>
                  <a:txBody>
                    <a:bodyPr/>
                    <a:lstStyle/>
                    <a:p>
                      <a:r>
                        <a:rPr lang="hu-HU" sz="1600" b="1" dirty="0" err="1" smtClean="0"/>
                        <a:t>Corruption</a:t>
                      </a:r>
                      <a:r>
                        <a:rPr lang="hu-HU" sz="1600" b="1" baseline="0" dirty="0" smtClean="0"/>
                        <a:t> = </a:t>
                      </a:r>
                      <a:r>
                        <a:rPr lang="hu-HU" sz="1600" b="1" baseline="0" dirty="0" err="1" smtClean="0"/>
                        <a:t>deviant</a:t>
                      </a:r>
                      <a:r>
                        <a:rPr lang="hu-HU" sz="1600" b="1" baseline="0" dirty="0" smtClean="0"/>
                        <a:t> </a:t>
                      </a:r>
                      <a:r>
                        <a:rPr lang="hu-HU" sz="1600" b="1" baseline="0" dirty="0" err="1" smtClean="0"/>
                        <a:t>element</a:t>
                      </a:r>
                      <a:r>
                        <a:rPr lang="hu-HU" sz="1600" b="1" baseline="0" dirty="0" smtClean="0"/>
                        <a:t> of </a:t>
                      </a:r>
                      <a:r>
                        <a:rPr lang="hu-HU" sz="1600" b="1" baseline="0" dirty="0" err="1" smtClean="0"/>
                        <a:t>the</a:t>
                      </a:r>
                      <a:r>
                        <a:rPr lang="hu-HU" sz="1600" b="1" baseline="0" dirty="0" smtClean="0"/>
                        <a:t> </a:t>
                      </a:r>
                      <a:r>
                        <a:rPr lang="hu-HU" sz="1600" b="1" baseline="0" dirty="0" err="1" smtClean="0"/>
                        <a:t>system</a:t>
                      </a:r>
                      <a:endParaRPr lang="hu-HU" sz="1600" b="1" dirty="0"/>
                    </a:p>
                  </a:txBody>
                  <a:tcPr/>
                </a:tc>
              </a:tr>
              <a:tr h="792088">
                <a:tc>
                  <a:txBody>
                    <a:bodyPr/>
                    <a:lstStyle/>
                    <a:p>
                      <a:pPr algn="ctr"/>
                      <a:r>
                        <a:rPr lang="hu-HU" b="1" dirty="0" smtClean="0"/>
                        <a:t>3.</a:t>
                      </a:r>
                      <a:endParaRPr lang="hu-HU" b="1" dirty="0"/>
                    </a:p>
                  </a:txBody>
                  <a:tcPr/>
                </a:tc>
                <a:tc>
                  <a:txBody>
                    <a:bodyPr/>
                    <a:lstStyle/>
                    <a:p>
                      <a:r>
                        <a:rPr lang="hu-HU" b="1" dirty="0" err="1" smtClean="0">
                          <a:solidFill>
                            <a:srgbClr val="FF0000"/>
                          </a:solidFill>
                        </a:rPr>
                        <a:t>Partially</a:t>
                      </a:r>
                      <a:r>
                        <a:rPr lang="hu-HU" b="1" dirty="0" smtClean="0">
                          <a:solidFill>
                            <a:srgbClr val="FF0000"/>
                          </a:solidFill>
                        </a:rPr>
                        <a:t> </a:t>
                      </a:r>
                      <a:r>
                        <a:rPr lang="hu-HU" b="1" dirty="0" err="1" smtClean="0">
                          <a:solidFill>
                            <a:srgbClr val="FF0000"/>
                          </a:solidFill>
                        </a:rPr>
                        <a:t>captured</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r>
                        <a:rPr lang="hu-HU" sz="1600" b="1" dirty="0" smtClean="0"/>
                        <a:t>1st + 2nd </a:t>
                      </a:r>
                      <a:r>
                        <a:rPr lang="hu-HU" sz="1600" b="1" dirty="0" err="1" smtClean="0"/>
                        <a:t>features</a:t>
                      </a:r>
                      <a:r>
                        <a:rPr lang="hu-HU" sz="1600" b="1" dirty="0" smtClean="0"/>
                        <a:t> + </a:t>
                      </a:r>
                      <a:r>
                        <a:rPr lang="hu-HU" sz="1600" b="1" dirty="0" err="1" smtClean="0"/>
                        <a:t>chains</a:t>
                      </a:r>
                      <a:r>
                        <a:rPr lang="hu-HU" sz="1600" b="1" dirty="0" smtClean="0"/>
                        <a:t> of </a:t>
                      </a:r>
                      <a:r>
                        <a:rPr lang="hu-HU" sz="1600" b="1" dirty="0" err="1" smtClean="0"/>
                        <a:t>corrupt</a:t>
                      </a:r>
                      <a:r>
                        <a:rPr lang="hu-HU" sz="1600" b="1" dirty="0" smtClean="0"/>
                        <a:t> </a:t>
                      </a:r>
                      <a:r>
                        <a:rPr lang="hu-HU" sz="1600" b="1" dirty="0" err="1" smtClean="0"/>
                        <a:t>vassalage</a:t>
                      </a:r>
                      <a:r>
                        <a:rPr lang="hu-HU" sz="1600" b="1" dirty="0" smtClean="0"/>
                        <a:t> </a:t>
                      </a:r>
                      <a:r>
                        <a:rPr lang="hu-HU" sz="1600" b="1" dirty="0" err="1" smtClean="0"/>
                        <a:t>with</a:t>
                      </a:r>
                      <a:r>
                        <a:rPr lang="hu-HU" sz="1600" b="1" dirty="0" smtClean="0"/>
                        <a:t> a </a:t>
                      </a:r>
                      <a:r>
                        <a:rPr lang="hu-HU" sz="1600" b="1" dirty="0" err="1" smtClean="0"/>
                        <a:t>permanent</a:t>
                      </a:r>
                      <a:r>
                        <a:rPr lang="hu-HU" sz="1600" b="1" dirty="0" smtClean="0"/>
                        <a:t> </a:t>
                      </a:r>
                      <a:r>
                        <a:rPr lang="hu-HU" sz="1600" b="1" dirty="0" err="1" smtClean="0"/>
                        <a:t>character</a:t>
                      </a:r>
                      <a:endParaRPr lang="hu-HU" sz="1600" b="1" dirty="0"/>
                    </a:p>
                  </a:txBody>
                  <a:tcPr/>
                </a:tc>
                <a:tc>
                  <a:txBody>
                    <a:bodyPr/>
                    <a:lstStyle/>
                    <a:p>
                      <a:r>
                        <a:rPr lang="hu-HU" sz="1600" b="1" dirty="0" err="1" smtClean="0"/>
                        <a:t>Corruption</a:t>
                      </a:r>
                      <a:r>
                        <a:rPr lang="hu-HU" sz="1600" b="1" dirty="0" smtClean="0"/>
                        <a:t> = </a:t>
                      </a:r>
                      <a:r>
                        <a:rPr lang="hu-HU" sz="1600" b="1" dirty="0" err="1" smtClean="0"/>
                        <a:t>structural</a:t>
                      </a:r>
                      <a:r>
                        <a:rPr lang="hu-HU" sz="1600" b="1" dirty="0" smtClean="0"/>
                        <a:t> </a:t>
                      </a:r>
                      <a:r>
                        <a:rPr lang="hu-HU" sz="1600" b="1" dirty="0" err="1" smtClean="0"/>
                        <a:t>element</a:t>
                      </a:r>
                      <a:r>
                        <a:rPr lang="hu-HU" sz="1600" b="1" dirty="0" smtClean="0"/>
                        <a:t> of </a:t>
                      </a:r>
                      <a:r>
                        <a:rPr lang="hu-HU" sz="1600" b="1" dirty="0" err="1" smtClean="0"/>
                        <a:t>the</a:t>
                      </a:r>
                      <a:r>
                        <a:rPr lang="hu-HU" sz="1600" b="1" dirty="0" smtClean="0"/>
                        <a:t> </a:t>
                      </a:r>
                      <a:r>
                        <a:rPr lang="hu-HU" sz="1600" b="1" dirty="0" err="1" smtClean="0"/>
                        <a:t>system</a:t>
                      </a:r>
                      <a:endParaRPr lang="hu-HU" sz="1600" b="1" dirty="0"/>
                    </a:p>
                  </a:txBody>
                  <a:tcPr/>
                </a:tc>
              </a:tr>
              <a:tr h="880009">
                <a:tc>
                  <a:txBody>
                    <a:bodyPr/>
                    <a:lstStyle/>
                    <a:p>
                      <a:pPr algn="ctr"/>
                      <a:r>
                        <a:rPr lang="hu-HU" b="1" dirty="0" smtClean="0"/>
                        <a:t>4.</a:t>
                      </a:r>
                      <a:endParaRPr lang="hu-HU" b="1" dirty="0"/>
                    </a:p>
                  </a:txBody>
                  <a:tcPr/>
                </a:tc>
                <a:tc>
                  <a:txBody>
                    <a:bodyPr/>
                    <a:lstStyle/>
                    <a:p>
                      <a:r>
                        <a:rPr lang="hu-HU" b="1" dirty="0" err="1" smtClean="0">
                          <a:solidFill>
                            <a:srgbClr val="FF0000"/>
                          </a:solidFill>
                        </a:rPr>
                        <a:t>Criminal</a:t>
                      </a:r>
                      <a:r>
                        <a:rPr lang="hu-HU" b="1" dirty="0" smtClean="0">
                          <a:solidFill>
                            <a:srgbClr val="FF0000"/>
                          </a:solidFill>
                        </a:rPr>
                        <a:t> </a:t>
                      </a:r>
                      <a:r>
                        <a:rPr lang="hu-HU" b="1" dirty="0" err="1" smtClean="0">
                          <a:solidFill>
                            <a:srgbClr val="FF0000"/>
                          </a:solidFill>
                        </a:rPr>
                        <a:t>state</a:t>
                      </a:r>
                      <a:endParaRPr lang="hu-HU" b="1" dirty="0">
                        <a:solidFill>
                          <a:srgbClr val="FF0000"/>
                        </a:solidFill>
                      </a:endParaRPr>
                    </a:p>
                  </a:txBody>
                  <a:tcPr/>
                </a:tc>
                <a:tc>
                  <a:txBody>
                    <a:bodyPr/>
                    <a:lstStyle/>
                    <a:p>
                      <a:r>
                        <a:rPr lang="hu-HU" sz="1600" b="1" dirty="0" smtClean="0"/>
                        <a:t>1st + 2nd + 3rd </a:t>
                      </a:r>
                      <a:r>
                        <a:rPr lang="hu-HU" sz="1600" b="1" dirty="0" err="1" smtClean="0"/>
                        <a:t>features</a:t>
                      </a:r>
                      <a:r>
                        <a:rPr lang="hu-HU" sz="1600" b="1" dirty="0" smtClean="0"/>
                        <a:t> + </a:t>
                      </a:r>
                      <a:r>
                        <a:rPr lang="hu-HU" sz="1600" b="1" dirty="0" err="1" smtClean="0"/>
                        <a:t>subordinated</a:t>
                      </a:r>
                      <a:r>
                        <a:rPr lang="hu-HU" sz="1600" b="1" dirty="0" smtClean="0"/>
                        <a:t> </a:t>
                      </a:r>
                      <a:r>
                        <a:rPr lang="hu-HU" sz="1600" b="1" dirty="0" err="1" smtClean="0"/>
                        <a:t>to</a:t>
                      </a:r>
                      <a:r>
                        <a:rPr lang="hu-HU" sz="1600" b="1" dirty="0" smtClean="0"/>
                        <a:t> and </a:t>
                      </a:r>
                      <a:r>
                        <a:rPr lang="hu-HU" sz="1600" b="1" dirty="0" err="1" smtClean="0"/>
                        <a:t>monopolized</a:t>
                      </a:r>
                      <a:r>
                        <a:rPr lang="hu-HU" sz="1600" b="1" baseline="0" dirty="0" smtClean="0"/>
                        <a:t> </a:t>
                      </a:r>
                      <a:r>
                        <a:rPr lang="hu-HU" sz="1600" b="1" baseline="0" dirty="0" err="1" smtClean="0"/>
                        <a:t>by</a:t>
                      </a:r>
                      <a:r>
                        <a:rPr lang="hu-HU" sz="1600" b="1" baseline="0" dirty="0" smtClean="0"/>
                        <a:t> </a:t>
                      </a:r>
                      <a:r>
                        <a:rPr lang="hu-HU" sz="1600" b="1" dirty="0" smtClean="0"/>
                        <a:t>a </a:t>
                      </a:r>
                      <a:r>
                        <a:rPr lang="hu-HU" sz="1600" b="1" dirty="0" err="1" smtClean="0"/>
                        <a:t>political</a:t>
                      </a:r>
                      <a:r>
                        <a:rPr lang="hu-HU" sz="1600" b="1" dirty="0" smtClean="0"/>
                        <a:t> </a:t>
                      </a:r>
                      <a:r>
                        <a:rPr lang="hu-HU" sz="1600" b="1" dirty="0" err="1" smtClean="0"/>
                        <a:t>enterprise</a:t>
                      </a:r>
                      <a:r>
                        <a:rPr lang="hu-HU" sz="1600" b="1" dirty="0" smtClean="0"/>
                        <a:t> (</a:t>
                      </a:r>
                      <a:r>
                        <a:rPr lang="hu-HU" sz="1600" b="1" dirty="0" err="1" smtClean="0"/>
                        <a:t>governance</a:t>
                      </a:r>
                      <a:r>
                        <a:rPr lang="hu-HU" sz="1600" b="1" dirty="0" smtClean="0"/>
                        <a:t> </a:t>
                      </a:r>
                      <a:r>
                        <a:rPr lang="hu-HU" sz="1600" b="1" dirty="0" err="1" smtClean="0"/>
                        <a:t>led</a:t>
                      </a:r>
                      <a:r>
                        <a:rPr lang="hu-HU" sz="1600" b="1" dirty="0" smtClean="0"/>
                        <a:t> </a:t>
                      </a:r>
                      <a:r>
                        <a:rPr lang="hu-HU" sz="1600" b="1" dirty="0" err="1" smtClean="0"/>
                        <a:t>as</a:t>
                      </a:r>
                      <a:r>
                        <a:rPr lang="hu-HU" sz="1600" b="1" dirty="0" smtClean="0"/>
                        <a:t> </a:t>
                      </a:r>
                      <a:r>
                        <a:rPr lang="hu-HU" sz="1600" b="1" dirty="0" err="1" smtClean="0"/>
                        <a:t>a</a:t>
                      </a:r>
                      <a:r>
                        <a:rPr lang="hu-HU" sz="1600" b="1" dirty="0" smtClean="0"/>
                        <a:t> </a:t>
                      </a:r>
                      <a:r>
                        <a:rPr lang="hu-HU" sz="1600" b="1" dirty="0" err="1" smtClean="0"/>
                        <a:t>criminal</a:t>
                      </a:r>
                      <a:r>
                        <a:rPr lang="hu-HU" sz="1600" b="1" dirty="0" smtClean="0"/>
                        <a:t> </a:t>
                      </a:r>
                      <a:r>
                        <a:rPr lang="hu-HU" sz="1600" b="1" dirty="0" err="1" smtClean="0"/>
                        <a:t>organization</a:t>
                      </a:r>
                      <a:r>
                        <a:rPr lang="hu-HU" sz="1600" b="1" dirty="0" smtClean="0"/>
                        <a:t>)</a:t>
                      </a:r>
                      <a:endParaRPr lang="hu-HU" sz="1600" b="1" dirty="0"/>
                    </a:p>
                  </a:txBody>
                  <a:tcPr/>
                </a:tc>
                <a:tc>
                  <a:txBody>
                    <a:bodyPr/>
                    <a:lstStyle/>
                    <a:p>
                      <a:r>
                        <a:rPr lang="hu-HU" sz="1600" b="1" dirty="0" err="1" smtClean="0"/>
                        <a:t>Corruption</a:t>
                      </a:r>
                      <a:r>
                        <a:rPr lang="hu-HU" sz="1600" b="1" dirty="0" smtClean="0"/>
                        <a:t> = </a:t>
                      </a:r>
                      <a:r>
                        <a:rPr lang="hu-HU" sz="1600" b="1" dirty="0" err="1" smtClean="0"/>
                        <a:t>constituting</a:t>
                      </a:r>
                      <a:r>
                        <a:rPr lang="hu-HU" sz="1600" b="1" dirty="0" smtClean="0"/>
                        <a:t> </a:t>
                      </a:r>
                      <a:r>
                        <a:rPr lang="hu-HU" sz="1600" b="1" dirty="0" err="1" smtClean="0"/>
                        <a:t>element</a:t>
                      </a:r>
                      <a:r>
                        <a:rPr lang="hu-HU" sz="1600" b="1" dirty="0" smtClean="0"/>
                        <a:t> of </a:t>
                      </a:r>
                      <a:r>
                        <a:rPr lang="hu-HU" sz="1600" b="1" dirty="0" err="1" smtClean="0"/>
                        <a:t>the</a:t>
                      </a:r>
                      <a:r>
                        <a:rPr lang="hu-HU" sz="1600" b="1" dirty="0" smtClean="0"/>
                        <a:t> </a:t>
                      </a:r>
                      <a:r>
                        <a:rPr lang="hu-HU" sz="1600" b="1" smtClean="0"/>
                        <a:t>system</a:t>
                      </a:r>
                      <a:endParaRPr lang="hu-HU" sz="1600" b="1" dirty="0"/>
                    </a:p>
                  </a:txBody>
                  <a:tcPr/>
                </a:tc>
              </a:tr>
            </a:tbl>
          </a:graphicData>
        </a:graphic>
      </p:graphicFrame>
    </p:spTree>
    <p:extLst>
      <p:ext uri="{BB962C8B-B14F-4D97-AF65-F5344CB8AC3E}">
        <p14:creationId xmlns:p14="http://schemas.microsoft.com/office/powerpoint/2010/main" xmlns="" val="40909653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83518"/>
            <a:ext cx="8229600" cy="720080"/>
          </a:xfrm>
        </p:spPr>
        <p:txBody>
          <a:bodyPr>
            <a:normAutofit fontScale="90000"/>
          </a:bodyPr>
          <a:lstStyle/>
          <a:p>
            <a:pPr>
              <a:lnSpc>
                <a:spcPct val="115000"/>
              </a:lnSpc>
            </a:pPr>
            <a:r>
              <a:rPr kumimoji="0" lang="en-US" sz="3100" b="1" i="0" u="none" strike="noStrike" cap="none" normalizeH="0" baseline="0" dirty="0" smtClean="0">
                <a:ln>
                  <a:noFill/>
                </a:ln>
                <a:solidFill>
                  <a:schemeClr val="tx1"/>
                </a:solidFill>
                <a:effectLst/>
                <a:latin typeface="+mn-lt"/>
                <a:ea typeface="Calibri" pitchFamily="34" charset="0"/>
                <a:cs typeface="Times New Roman" pitchFamily="18" charset="0"/>
              </a:rPr>
              <a:t>Organizational connections of people </a:t>
            </a:r>
            <a:r>
              <a:rPr kumimoji="0" lang="hu-HU" sz="3100" b="1" i="0" u="none" strike="noStrike" cap="none" normalizeH="0" baseline="0" dirty="0" err="1" smtClean="0">
                <a:ln>
                  <a:noFill/>
                </a:ln>
                <a:solidFill>
                  <a:schemeClr val="tx1"/>
                </a:solidFill>
                <a:effectLst/>
                <a:latin typeface="+mn-lt"/>
                <a:ea typeface="Calibri" pitchFamily="34" charset="0"/>
                <a:cs typeface="Times New Roman" pitchFamily="18" charset="0"/>
              </a:rPr>
              <a:t>to</a:t>
            </a:r>
            <a:r>
              <a:rPr kumimoji="0" lang="hu-HU" sz="3100" b="1" i="0" u="none" strike="noStrike" cap="none" normalizeH="0" baseline="0" dirty="0" smtClean="0">
                <a:ln>
                  <a:noFill/>
                </a:ln>
                <a:solidFill>
                  <a:schemeClr val="tx1"/>
                </a:solidFill>
                <a:effectLst/>
                <a:latin typeface="+mn-lt"/>
                <a:ea typeface="Calibri" pitchFamily="34" charset="0"/>
                <a:cs typeface="Times New Roman" pitchFamily="18" charset="0"/>
              </a:rPr>
              <a:t> </a:t>
            </a:r>
            <a:r>
              <a:rPr kumimoji="0" lang="hu-HU" sz="3100" b="1" i="0" u="none" strike="noStrike" cap="none" normalizeH="0" baseline="0" dirty="0" err="1" smtClean="0">
                <a:ln>
                  <a:noFill/>
                </a:ln>
                <a:solidFill>
                  <a:schemeClr val="tx1"/>
                </a:solidFill>
                <a:effectLst/>
                <a:latin typeface="+mn-lt"/>
                <a:ea typeface="Calibri" pitchFamily="34" charset="0"/>
                <a:cs typeface="Times New Roman" pitchFamily="18" charset="0"/>
              </a:rPr>
              <a:t>power</a:t>
            </a:r>
            <a:r>
              <a:rPr kumimoji="0" lang="hu-HU" sz="3100" b="1" i="0" u="none" strike="noStrike" cap="none" normalizeH="0" baseline="0" dirty="0" smtClean="0">
                <a:ln>
                  <a:noFill/>
                </a:ln>
                <a:solidFill>
                  <a:schemeClr val="tx1"/>
                </a:solidFill>
                <a:effectLst/>
                <a:latin typeface="+mn-lt"/>
                <a:ea typeface="Calibri" pitchFamily="34" charset="0"/>
                <a:cs typeface="Times New Roman" pitchFamily="18" charset="0"/>
              </a:rPr>
              <a:t> </a:t>
            </a:r>
            <a:r>
              <a:rPr kumimoji="0" lang="hu-HU" sz="3100" b="1" i="0" u="none" strike="noStrike" cap="none" normalizeH="0" baseline="0" dirty="0" err="1" smtClean="0">
                <a:ln>
                  <a:noFill/>
                </a:ln>
                <a:solidFill>
                  <a:schemeClr val="tx1"/>
                </a:solidFill>
                <a:effectLst/>
                <a:latin typeface="+mn-lt"/>
                <a:ea typeface="Calibri" pitchFamily="34" charset="0"/>
                <a:cs typeface="Times New Roman" pitchFamily="18" charset="0"/>
              </a:rPr>
              <a:t>institutions</a:t>
            </a:r>
            <a:r>
              <a:rPr kumimoji="0" lang="hu-HU" sz="3100" b="1" i="0" u="none" strike="noStrike" cap="none" normalizeH="0" baseline="0" dirty="0" smtClean="0">
                <a:ln>
                  <a:noFill/>
                </a:ln>
                <a:solidFill>
                  <a:schemeClr val="tx1"/>
                </a:solidFill>
                <a:effectLst/>
                <a:latin typeface="+mn-lt"/>
                <a:ea typeface="Calibri" pitchFamily="34" charset="0"/>
                <a:cs typeface="Times New Roman" pitchFamily="18" charset="0"/>
              </a:rPr>
              <a:t> </a:t>
            </a:r>
            <a:r>
              <a:rPr kumimoji="0" lang="en-US" sz="3100" b="1" i="0" u="none" strike="noStrike" cap="none" normalizeH="0" baseline="0" dirty="0" smtClean="0">
                <a:ln>
                  <a:noFill/>
                </a:ln>
                <a:solidFill>
                  <a:schemeClr val="tx1"/>
                </a:solidFill>
                <a:effectLst/>
                <a:latin typeface="+mn-lt"/>
                <a:ea typeface="Calibri" pitchFamily="34" charset="0"/>
                <a:cs typeface="Times New Roman" pitchFamily="18" charset="0"/>
              </a:rPr>
              <a:t>in three ideal-type political regimes</a:t>
            </a:r>
            <a:r>
              <a:rPr lang="hu-HU" sz="2800" dirty="0">
                <a:latin typeface="+mn-lt"/>
                <a:ea typeface="Calibri"/>
                <a:cs typeface="Times New Roman"/>
              </a:rPr>
              <a:t/>
            </a:r>
            <a:br>
              <a:rPr lang="hu-HU" sz="2800" dirty="0">
                <a:latin typeface="+mn-lt"/>
                <a:ea typeface="Calibri"/>
                <a:cs typeface="Times New Roman"/>
              </a:rPr>
            </a:br>
            <a:endParaRPr lang="hu-HU" sz="2800" dirty="0">
              <a:latin typeface="+mn-lt"/>
            </a:endParaRPr>
          </a:p>
        </p:txBody>
      </p:sp>
      <p:graphicFrame>
        <p:nvGraphicFramePr>
          <p:cNvPr id="5" name="Táblázat 4"/>
          <p:cNvGraphicFramePr>
            <a:graphicFrameLocks noGrp="1"/>
          </p:cNvGraphicFramePr>
          <p:nvPr/>
        </p:nvGraphicFramePr>
        <p:xfrm>
          <a:off x="251520" y="1491629"/>
          <a:ext cx="8712967" cy="2519710"/>
        </p:xfrm>
        <a:graphic>
          <a:graphicData uri="http://schemas.openxmlformats.org/drawingml/2006/table">
            <a:tbl>
              <a:tblPr/>
              <a:tblGrid>
                <a:gridCol w="2717805"/>
                <a:gridCol w="3197419"/>
                <a:gridCol w="2797743"/>
              </a:tblGrid>
              <a:tr h="630936">
                <a:tc>
                  <a:txBody>
                    <a:bodyPr/>
                    <a:lstStyle/>
                    <a:p>
                      <a:pPr algn="ctr">
                        <a:lnSpc>
                          <a:spcPct val="115000"/>
                        </a:lnSpc>
                        <a:spcAft>
                          <a:spcPts val="0"/>
                        </a:spcAft>
                      </a:pPr>
                      <a:r>
                        <a:rPr lang="en-US" sz="2400" b="1" dirty="0">
                          <a:solidFill>
                            <a:schemeClr val="tx1"/>
                          </a:solidFill>
                          <a:latin typeface="Calibri"/>
                          <a:ea typeface="Calibri"/>
                          <a:cs typeface="Times New Roman"/>
                        </a:rPr>
                        <a:t>Liberal </a:t>
                      </a:r>
                      <a:r>
                        <a:rPr lang="en-US" sz="2400" b="1" dirty="0" smtClean="0">
                          <a:solidFill>
                            <a:schemeClr val="tx1"/>
                          </a:solidFill>
                          <a:latin typeface="Calibri"/>
                          <a:ea typeface="Calibri"/>
                          <a:cs typeface="Times New Roman"/>
                        </a:rPr>
                        <a:t>democracy</a:t>
                      </a:r>
                      <a:endParaRPr lang="hu-HU"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dirty="0" smtClean="0">
                          <a:solidFill>
                            <a:schemeClr val="tx1"/>
                          </a:solidFill>
                          <a:latin typeface="Calibri"/>
                          <a:ea typeface="Calibri"/>
                          <a:cs typeface="Times New Roman"/>
                        </a:rPr>
                        <a:t>Post-communist </a:t>
                      </a:r>
                      <a:r>
                        <a:rPr lang="hu-HU" sz="2400" b="1" dirty="0" err="1" smtClean="0">
                          <a:solidFill>
                            <a:schemeClr val="tx1"/>
                          </a:solidFill>
                          <a:latin typeface="Calibri"/>
                          <a:ea typeface="Calibri"/>
                          <a:cs typeface="Times New Roman"/>
                        </a:rPr>
                        <a:t>patronal</a:t>
                      </a:r>
                      <a:r>
                        <a:rPr lang="hu-HU" sz="2400" b="1" dirty="0" smtClean="0">
                          <a:solidFill>
                            <a:schemeClr val="tx1"/>
                          </a:solidFill>
                          <a:latin typeface="Calibri"/>
                          <a:ea typeface="Calibri"/>
                          <a:cs typeface="Times New Roman"/>
                        </a:rPr>
                        <a:t> </a:t>
                      </a:r>
                      <a:r>
                        <a:rPr lang="en-US" sz="2400" b="1" dirty="0" smtClean="0">
                          <a:solidFill>
                            <a:schemeClr val="tx1"/>
                          </a:solidFill>
                          <a:latin typeface="Calibri"/>
                          <a:ea typeface="Calibri"/>
                          <a:cs typeface="Times New Roman"/>
                        </a:rPr>
                        <a:t>autocracy</a:t>
                      </a:r>
                      <a:endParaRPr lang="hu-HU" sz="2400" b="1" dirty="0" smtClean="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400" b="1" dirty="0">
                          <a:solidFill>
                            <a:schemeClr val="tx1"/>
                          </a:solidFill>
                          <a:latin typeface="Calibri"/>
                          <a:ea typeface="Calibri"/>
                          <a:cs typeface="Times New Roman"/>
                        </a:rPr>
                        <a:t>Communist regime</a:t>
                      </a:r>
                      <a:endParaRPr lang="hu-HU"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711">
                <a:tc>
                  <a:txBody>
                    <a:bodyPr/>
                    <a:lstStyle/>
                    <a:p>
                      <a:pPr>
                        <a:lnSpc>
                          <a:spcPct val="115000"/>
                        </a:lnSpc>
                        <a:spcAft>
                          <a:spcPts val="0"/>
                        </a:spcAft>
                      </a:pPr>
                      <a:r>
                        <a:rPr lang="en-US" sz="2000" b="1" dirty="0">
                          <a:solidFill>
                            <a:schemeClr val="tx1"/>
                          </a:solidFill>
                          <a:latin typeface="Calibri"/>
                          <a:ea typeface="Calibri"/>
                          <a:cs typeface="Times New Roman"/>
                        </a:rPr>
                        <a:t>multi-pyramid system</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000" b="1">
                          <a:solidFill>
                            <a:schemeClr val="tx1"/>
                          </a:solidFill>
                          <a:latin typeface="Calibri"/>
                          <a:ea typeface="Calibri"/>
                          <a:cs typeface="Times New Roman"/>
                        </a:rPr>
                        <a:t>single-pyramid system</a:t>
                      </a:r>
                      <a:endParaRPr lang="hu-HU" sz="2000" b="1">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000" b="1">
                          <a:solidFill>
                            <a:schemeClr val="tx1"/>
                          </a:solidFill>
                          <a:latin typeface="Calibri"/>
                          <a:ea typeface="Calibri"/>
                          <a:cs typeface="Times New Roman"/>
                        </a:rPr>
                        <a:t>single-pyramid system</a:t>
                      </a:r>
                      <a:endParaRPr lang="hu-HU" sz="2000" b="1">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711">
                <a:tc>
                  <a:txBody>
                    <a:bodyPr/>
                    <a:lstStyle/>
                    <a:p>
                      <a:pPr>
                        <a:lnSpc>
                          <a:spcPct val="115000"/>
                        </a:lnSpc>
                        <a:spcAft>
                          <a:spcPts val="0"/>
                        </a:spcAft>
                      </a:pPr>
                      <a:r>
                        <a:rPr lang="en-US" sz="2000" b="1" dirty="0">
                          <a:solidFill>
                            <a:schemeClr val="tx1"/>
                          </a:solidFill>
                          <a:latin typeface="Calibri"/>
                          <a:ea typeface="Calibri"/>
                          <a:cs typeface="Times New Roman"/>
                        </a:rPr>
                        <a:t>non-</a:t>
                      </a:r>
                      <a:r>
                        <a:rPr lang="en-US" sz="2000" b="1" dirty="0" err="1">
                          <a:solidFill>
                            <a:schemeClr val="tx1"/>
                          </a:solidFill>
                          <a:latin typeface="Calibri"/>
                          <a:ea typeface="Calibri"/>
                          <a:cs typeface="Times New Roman"/>
                        </a:rPr>
                        <a:t>patronal</a:t>
                      </a:r>
                      <a:r>
                        <a:rPr lang="en-US" sz="2000" b="1" dirty="0">
                          <a:solidFill>
                            <a:schemeClr val="tx1"/>
                          </a:solidFill>
                          <a:latin typeface="Calibri"/>
                          <a:ea typeface="Calibri"/>
                          <a:cs typeface="Times New Roman"/>
                        </a:rPr>
                        <a:t> network</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000" b="1" dirty="0" err="1">
                          <a:solidFill>
                            <a:schemeClr val="tx1"/>
                          </a:solidFill>
                          <a:latin typeface="Calibri"/>
                          <a:ea typeface="Calibri"/>
                          <a:cs typeface="Times New Roman"/>
                        </a:rPr>
                        <a:t>patronal</a:t>
                      </a:r>
                      <a:r>
                        <a:rPr lang="en-US" sz="2000" b="1" dirty="0">
                          <a:solidFill>
                            <a:schemeClr val="tx1"/>
                          </a:solidFill>
                          <a:latin typeface="Calibri"/>
                          <a:ea typeface="Calibri"/>
                          <a:cs typeface="Times New Roman"/>
                        </a:rPr>
                        <a:t> network</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000" b="1">
                          <a:solidFill>
                            <a:schemeClr val="tx1"/>
                          </a:solidFill>
                          <a:latin typeface="Calibri"/>
                          <a:ea typeface="Calibri"/>
                          <a:cs typeface="Times New Roman"/>
                        </a:rPr>
                        <a:t>patronal network</a:t>
                      </a:r>
                      <a:endParaRPr lang="hu-HU" sz="2000" b="1">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5780">
                <a:tc>
                  <a:txBody>
                    <a:bodyPr/>
                    <a:lstStyle/>
                    <a:p>
                      <a:pPr>
                        <a:lnSpc>
                          <a:spcPct val="115000"/>
                        </a:lnSpc>
                        <a:spcAft>
                          <a:spcPts val="0"/>
                        </a:spcAft>
                      </a:pPr>
                      <a:r>
                        <a:rPr lang="hu-HU" sz="2000" b="1" dirty="0" err="1" smtClean="0">
                          <a:solidFill>
                            <a:schemeClr val="tx1"/>
                          </a:solidFill>
                          <a:latin typeface="Calibri"/>
                          <a:ea typeface="Calibri"/>
                          <a:cs typeface="Times New Roman"/>
                        </a:rPr>
                        <a:t>dominance</a:t>
                      </a:r>
                      <a:r>
                        <a:rPr lang="hu-HU" sz="2000" b="1" dirty="0" smtClean="0">
                          <a:solidFill>
                            <a:schemeClr val="tx1"/>
                          </a:solidFill>
                          <a:latin typeface="Calibri"/>
                          <a:ea typeface="Calibri"/>
                          <a:cs typeface="Times New Roman"/>
                        </a:rPr>
                        <a:t> of </a:t>
                      </a:r>
                    </a:p>
                    <a:p>
                      <a:pPr>
                        <a:lnSpc>
                          <a:spcPct val="115000"/>
                        </a:lnSpc>
                        <a:spcAft>
                          <a:spcPts val="0"/>
                        </a:spcAft>
                      </a:pPr>
                      <a:r>
                        <a:rPr lang="en-US" sz="2000" b="1" dirty="0" smtClean="0">
                          <a:solidFill>
                            <a:schemeClr val="tx1"/>
                          </a:solidFill>
                          <a:latin typeface="Calibri"/>
                          <a:ea typeface="Calibri"/>
                          <a:cs typeface="Times New Roman"/>
                        </a:rPr>
                        <a:t>formal </a:t>
                      </a:r>
                      <a:r>
                        <a:rPr lang="en-US" sz="2000" b="1" dirty="0">
                          <a:solidFill>
                            <a:schemeClr val="tx1"/>
                          </a:solidFill>
                          <a:latin typeface="Calibri"/>
                          <a:ea typeface="Calibri"/>
                          <a:cs typeface="Times New Roman"/>
                        </a:rPr>
                        <a:t>institutions</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2000" b="1" dirty="0" err="1" smtClean="0">
                          <a:solidFill>
                            <a:schemeClr val="tx1"/>
                          </a:solidFill>
                          <a:latin typeface="Calibri"/>
                          <a:ea typeface="Calibri"/>
                          <a:cs typeface="Times New Roman"/>
                        </a:rPr>
                        <a:t>dominance</a:t>
                      </a:r>
                      <a:r>
                        <a:rPr lang="hu-HU" sz="2000" b="1" dirty="0" smtClean="0">
                          <a:solidFill>
                            <a:schemeClr val="tx1"/>
                          </a:solidFill>
                          <a:latin typeface="Calibri"/>
                          <a:ea typeface="Calibri"/>
                          <a:cs typeface="Times New Roman"/>
                        </a:rPr>
                        <a:t> of </a:t>
                      </a:r>
                    </a:p>
                    <a:p>
                      <a:pPr>
                        <a:lnSpc>
                          <a:spcPct val="115000"/>
                        </a:lnSpc>
                        <a:spcAft>
                          <a:spcPts val="0"/>
                        </a:spcAft>
                      </a:pPr>
                      <a:r>
                        <a:rPr lang="en-US" sz="2000" b="1" dirty="0" smtClean="0">
                          <a:solidFill>
                            <a:schemeClr val="tx1"/>
                          </a:solidFill>
                          <a:latin typeface="Calibri"/>
                          <a:ea typeface="Calibri"/>
                          <a:cs typeface="Times New Roman"/>
                        </a:rPr>
                        <a:t>informal institution</a:t>
                      </a:r>
                      <a:r>
                        <a:rPr lang="hu-HU" sz="2000" b="1" dirty="0" smtClean="0">
                          <a:solidFill>
                            <a:schemeClr val="tx1"/>
                          </a:solidFill>
                          <a:latin typeface="Calibri"/>
                          <a:ea typeface="Calibri"/>
                          <a:cs typeface="Times New Roman"/>
                        </a:rPr>
                        <a:t>s</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2000" b="1" dirty="0" err="1" smtClean="0">
                          <a:solidFill>
                            <a:schemeClr val="tx1"/>
                          </a:solidFill>
                          <a:latin typeface="Calibri"/>
                          <a:ea typeface="Calibri"/>
                          <a:cs typeface="Times New Roman"/>
                        </a:rPr>
                        <a:t>dominance</a:t>
                      </a:r>
                      <a:r>
                        <a:rPr lang="hu-HU" sz="2000" b="1" dirty="0" smtClean="0">
                          <a:solidFill>
                            <a:schemeClr val="tx1"/>
                          </a:solidFill>
                          <a:latin typeface="Calibri"/>
                          <a:ea typeface="Calibri"/>
                          <a:cs typeface="Times New Roman"/>
                        </a:rPr>
                        <a:t> of </a:t>
                      </a:r>
                    </a:p>
                    <a:p>
                      <a:pPr>
                        <a:lnSpc>
                          <a:spcPct val="115000"/>
                        </a:lnSpc>
                        <a:spcAft>
                          <a:spcPts val="0"/>
                        </a:spcAft>
                      </a:pPr>
                      <a:r>
                        <a:rPr lang="en-US" sz="2000" b="1" dirty="0" smtClean="0">
                          <a:solidFill>
                            <a:schemeClr val="tx1"/>
                          </a:solidFill>
                          <a:latin typeface="Calibri"/>
                          <a:ea typeface="Calibri"/>
                          <a:cs typeface="Times New Roman"/>
                        </a:rPr>
                        <a:t>formal </a:t>
                      </a:r>
                      <a:r>
                        <a:rPr lang="en-US" sz="2000" b="1" dirty="0">
                          <a:solidFill>
                            <a:schemeClr val="tx1"/>
                          </a:solidFill>
                          <a:latin typeface="Calibri"/>
                          <a:ea typeface="Calibri"/>
                          <a:cs typeface="Times New Roman"/>
                        </a:rPr>
                        <a:t>institutions</a:t>
                      </a:r>
                      <a:endParaRPr lang="hu-HU" sz="2000" b="1"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8383366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23479"/>
            <a:ext cx="8229600" cy="792087"/>
          </a:xfrm>
        </p:spPr>
        <p:txBody>
          <a:bodyPr>
            <a:normAutofit fontScale="85000" lnSpcReduction="20000"/>
          </a:bodyPr>
          <a:lstStyle/>
          <a:p>
            <a:pPr algn="ctr">
              <a:lnSpc>
                <a:spcPct val="100000"/>
              </a:lnSpc>
              <a:spcAft>
                <a:spcPts val="0"/>
              </a:spcAft>
              <a:buNone/>
            </a:pPr>
            <a:r>
              <a:rPr lang="en-US" b="1" dirty="0"/>
              <a:t>State – society </a:t>
            </a:r>
            <a:r>
              <a:rPr lang="en-US" b="1" dirty="0" smtClean="0"/>
              <a:t>relationships</a:t>
            </a:r>
            <a:r>
              <a:rPr lang="hu-HU" b="1" dirty="0" smtClean="0"/>
              <a:t> </a:t>
            </a:r>
            <a:r>
              <a:rPr lang="en-US" b="1" dirty="0" smtClean="0"/>
              <a:t>in </a:t>
            </a:r>
            <a:r>
              <a:rPr lang="en-US" b="1" dirty="0"/>
              <a:t>three ideal-type political regimes </a:t>
            </a:r>
            <a:endParaRPr lang="hu-HU" b="1" dirty="0">
              <a:ea typeface="Calibri"/>
              <a:cs typeface="Times New Roman"/>
            </a:endParaRPr>
          </a:p>
          <a:p>
            <a:endParaRPr lang="hu-HU" dirty="0"/>
          </a:p>
        </p:txBody>
      </p:sp>
      <p:graphicFrame>
        <p:nvGraphicFramePr>
          <p:cNvPr id="5" name="Táblázat 4"/>
          <p:cNvGraphicFramePr>
            <a:graphicFrameLocks noGrp="1"/>
          </p:cNvGraphicFramePr>
          <p:nvPr>
            <p:extLst>
              <p:ext uri="{D42A27DB-BD31-4B8C-83A1-F6EECF244321}">
                <p14:modId xmlns:p14="http://schemas.microsoft.com/office/powerpoint/2010/main" xmlns="" val="1920030563"/>
              </p:ext>
            </p:extLst>
          </p:nvPr>
        </p:nvGraphicFramePr>
        <p:xfrm>
          <a:off x="395536" y="915566"/>
          <a:ext cx="8280920" cy="4032448"/>
        </p:xfrm>
        <a:graphic>
          <a:graphicData uri="http://schemas.openxmlformats.org/drawingml/2006/table">
            <a:tbl>
              <a:tblPr/>
              <a:tblGrid>
                <a:gridCol w="2592288"/>
                <a:gridCol w="2952328"/>
                <a:gridCol w="2736304"/>
              </a:tblGrid>
              <a:tr h="360039">
                <a:tc>
                  <a:txBody>
                    <a:bodyPr/>
                    <a:lstStyle/>
                    <a:p>
                      <a:pPr algn="ctr">
                        <a:lnSpc>
                          <a:spcPct val="100000"/>
                        </a:lnSpc>
                        <a:spcAft>
                          <a:spcPts val="0"/>
                        </a:spcAft>
                      </a:pPr>
                      <a:r>
                        <a:rPr lang="hu-HU" sz="1800" b="1" dirty="0" err="1">
                          <a:latin typeface="Calibri"/>
                          <a:ea typeface="Calibri"/>
                          <a:cs typeface="Times New Roman"/>
                        </a:rPr>
                        <a:t>Liberal</a:t>
                      </a:r>
                      <a:r>
                        <a:rPr lang="hu-HU" sz="1800" b="1" dirty="0">
                          <a:latin typeface="Calibri"/>
                          <a:ea typeface="Calibri"/>
                          <a:cs typeface="Times New Roman"/>
                        </a:rPr>
                        <a:t> </a:t>
                      </a:r>
                      <a:r>
                        <a:rPr lang="hu-HU" sz="1800" b="1" dirty="0" err="1">
                          <a:latin typeface="Calibri"/>
                          <a:ea typeface="Calibri"/>
                          <a:cs typeface="Times New Roman"/>
                        </a:rPr>
                        <a:t>democracy</a:t>
                      </a:r>
                      <a:endParaRPr lang="hu-H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1800" b="1" dirty="0" err="1">
                          <a:latin typeface="Calibri"/>
                          <a:ea typeface="Calibri"/>
                          <a:cs typeface="Times New Roman"/>
                        </a:rPr>
                        <a:t>Post-communist</a:t>
                      </a:r>
                      <a:r>
                        <a:rPr lang="hu-HU" sz="1800" b="1" dirty="0">
                          <a:latin typeface="Calibri"/>
                          <a:ea typeface="Calibri"/>
                          <a:cs typeface="Times New Roman"/>
                        </a:rPr>
                        <a:t> </a:t>
                      </a:r>
                      <a:r>
                        <a:rPr lang="hu-HU" sz="1800" b="1" dirty="0" err="1" smtClean="0">
                          <a:latin typeface="Calibri"/>
                          <a:ea typeface="Calibri"/>
                          <a:cs typeface="Times New Roman"/>
                        </a:rPr>
                        <a:t>patronal</a:t>
                      </a:r>
                      <a:r>
                        <a:rPr lang="hu-HU" sz="1800" b="1" dirty="0" smtClean="0">
                          <a:latin typeface="Calibri"/>
                          <a:ea typeface="Calibri"/>
                          <a:cs typeface="Times New Roman"/>
                        </a:rPr>
                        <a:t> </a:t>
                      </a:r>
                      <a:r>
                        <a:rPr lang="hu-HU" sz="1800" b="1" dirty="0" err="1" smtClean="0">
                          <a:latin typeface="Calibri"/>
                          <a:ea typeface="Calibri"/>
                          <a:cs typeface="Times New Roman"/>
                        </a:rPr>
                        <a:t>autocracy</a:t>
                      </a:r>
                      <a:endParaRPr lang="hu-H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1800" b="1" dirty="0" err="1">
                          <a:latin typeface="Calibri"/>
                          <a:ea typeface="Calibri"/>
                          <a:cs typeface="Times New Roman"/>
                        </a:rPr>
                        <a:t>Communist</a:t>
                      </a:r>
                      <a:r>
                        <a:rPr lang="hu-HU" sz="1800" b="1" dirty="0">
                          <a:latin typeface="Calibri"/>
                          <a:ea typeface="Calibri"/>
                          <a:cs typeface="Times New Roman"/>
                        </a:rPr>
                        <a:t> </a:t>
                      </a:r>
                      <a:r>
                        <a:rPr lang="hu-HU" sz="1800" b="1" dirty="0" err="1" smtClean="0">
                          <a:latin typeface="Calibri"/>
                          <a:ea typeface="Calibri"/>
                          <a:cs typeface="Times New Roman"/>
                        </a:rPr>
                        <a:t>regime</a:t>
                      </a:r>
                      <a:endParaRPr lang="hu-H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484">
                <a:tc>
                  <a:txBody>
                    <a:bodyPr/>
                    <a:lstStyle/>
                    <a:p>
                      <a:pPr>
                        <a:lnSpc>
                          <a:spcPct val="100000"/>
                        </a:lnSpc>
                        <a:spcAft>
                          <a:spcPts val="0"/>
                        </a:spcAft>
                      </a:pPr>
                      <a:r>
                        <a:rPr lang="hu-HU" sz="1500" b="1" dirty="0" err="1">
                          <a:latin typeface="Calibri"/>
                          <a:ea typeface="Calibri"/>
                          <a:cs typeface="Times New Roman"/>
                        </a:rPr>
                        <a:t>democracy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500" b="1" dirty="0" err="1">
                          <a:latin typeface="Calibri"/>
                          <a:ea typeface="Calibri"/>
                          <a:cs typeface="Times New Roman"/>
                        </a:rPr>
                        <a:t>autocracy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500" b="1" dirty="0" err="1">
                          <a:latin typeface="Calibri"/>
                          <a:ea typeface="Calibri"/>
                          <a:cs typeface="Times New Roman"/>
                        </a:rPr>
                        <a:t>dictatorship</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924">
                <a:tc>
                  <a:txBody>
                    <a:bodyPr/>
                    <a:lstStyle/>
                    <a:p>
                      <a:pPr>
                        <a:lnSpc>
                          <a:spcPct val="100000"/>
                        </a:lnSpc>
                        <a:spcAft>
                          <a:spcPts val="0"/>
                        </a:spcAft>
                      </a:pPr>
                      <a:r>
                        <a:rPr lang="hu-HU" sz="1500" b="1" dirty="0" err="1" smtClean="0">
                          <a:latin typeface="Calibri"/>
                          <a:ea typeface="Calibri"/>
                          <a:cs typeface="Times New Roman"/>
                        </a:rPr>
                        <a:t>constitutional</a:t>
                      </a:r>
                      <a:r>
                        <a:rPr lang="hu-HU" sz="1500" b="1" dirty="0" smtClean="0">
                          <a:latin typeface="Calibri"/>
                          <a:ea typeface="Calibri"/>
                          <a:cs typeface="Times New Roman"/>
                        </a:rPr>
                        <a:t> s</a:t>
                      </a:r>
                      <a:r>
                        <a:rPr lang="en-GB" sz="1500" b="1" dirty="0" err="1" smtClean="0">
                          <a:latin typeface="Calibri"/>
                          <a:ea typeface="Calibri"/>
                          <a:cs typeface="Times New Roman"/>
                        </a:rPr>
                        <a:t>tate</a:t>
                      </a:r>
                      <a:r>
                        <a:rPr lang="hu-HU" sz="1500" b="1" dirty="0" smtClean="0">
                          <a:latin typeface="Calibri"/>
                          <a:ea typeface="Calibri"/>
                          <a:cs typeface="Times New Roman"/>
                        </a:rPr>
                        <a:t> („</a:t>
                      </a:r>
                      <a:r>
                        <a:rPr lang="hu-HU" sz="1500" b="1" dirty="0" err="1" smtClean="0">
                          <a:latin typeface="Calibri"/>
                          <a:ea typeface="Calibri"/>
                          <a:cs typeface="Times New Roman"/>
                        </a:rPr>
                        <a:t>rechtsstaat</a:t>
                      </a:r>
                      <a:r>
                        <a:rPr lang="hu-HU" sz="1500" b="1" dirty="0" smtClean="0">
                          <a:latin typeface="Calibri"/>
                          <a:ea typeface="Calibri"/>
                          <a:cs typeface="Times New Roman"/>
                        </a:rPr>
                        <a:t>”)</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500" b="1" dirty="0" err="1" smtClean="0">
                          <a:latin typeface="Calibri"/>
                          <a:ea typeface="Calibri"/>
                          <a:cs typeface="Times New Roman"/>
                        </a:rPr>
                        <a:t>criminal</a:t>
                      </a:r>
                      <a:r>
                        <a:rPr lang="hu-HU" sz="1500" b="1" dirty="0" smtClean="0">
                          <a:latin typeface="Calibri"/>
                          <a:ea typeface="Calibri"/>
                          <a:cs typeface="Times New Roman"/>
                        </a:rPr>
                        <a:t> </a:t>
                      </a:r>
                      <a:r>
                        <a:rPr lang="hu-HU" sz="1500" b="1" dirty="0" err="1" smtClean="0">
                          <a:latin typeface="Calibri"/>
                          <a:ea typeface="Calibri"/>
                          <a:cs typeface="Times New Roman"/>
                        </a:rPr>
                        <a:t>state</a:t>
                      </a:r>
                      <a:r>
                        <a:rPr lang="hu-HU" sz="1500" b="1" dirty="0" smtClean="0">
                          <a:latin typeface="Calibri"/>
                          <a:ea typeface="Calibri"/>
                          <a:cs typeface="Times New Roman"/>
                        </a:rPr>
                        <a:t> / </a:t>
                      </a:r>
                      <a:r>
                        <a:rPr lang="en-GB" sz="1500" b="1" dirty="0" smtClean="0">
                          <a:latin typeface="Calibri"/>
                          <a:ea typeface="Calibri"/>
                          <a:cs typeface="Times New Roman"/>
                        </a:rPr>
                        <a:t>mafia </a:t>
                      </a:r>
                      <a:r>
                        <a:rPr lang="en-GB" sz="1500" b="1" dirty="0">
                          <a:latin typeface="Calibri"/>
                          <a:ea typeface="Calibri"/>
                          <a:cs typeface="Times New Roman"/>
                        </a:rPr>
                        <a:t>state</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a:latin typeface="Calibri"/>
                          <a:ea typeface="Calibri"/>
                          <a:cs typeface="Times New Roman"/>
                        </a:rPr>
                        <a:t>party state </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756">
                <a:tc>
                  <a:txBody>
                    <a:bodyPr/>
                    <a:lstStyle/>
                    <a:p>
                      <a:pPr>
                        <a:lnSpc>
                          <a:spcPct val="100000"/>
                        </a:lnSpc>
                        <a:spcAft>
                          <a:spcPts val="0"/>
                        </a:spcAft>
                      </a:pPr>
                      <a:r>
                        <a:rPr lang="en-GB" sz="1500" b="1" dirty="0">
                          <a:latin typeface="Calibri"/>
                          <a:ea typeface="Calibri"/>
                          <a:cs typeface="Times New Roman"/>
                        </a:rPr>
                        <a:t>separation of powers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a:latin typeface="Calibri"/>
                          <a:ea typeface="Calibri"/>
                          <a:cs typeface="Times New Roman"/>
                        </a:rPr>
                        <a:t>connected powers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smtClean="0">
                          <a:latin typeface="Calibri"/>
                          <a:ea typeface="Calibri"/>
                          <a:cs typeface="Times New Roman"/>
                        </a:rPr>
                        <a:t>merge</a:t>
                      </a:r>
                      <a:r>
                        <a:rPr lang="hu-HU" sz="1500" b="1" dirty="0" smtClean="0">
                          <a:latin typeface="Calibri"/>
                          <a:ea typeface="Calibri"/>
                          <a:cs typeface="Times New Roman"/>
                        </a:rPr>
                        <a:t>r</a:t>
                      </a:r>
                      <a:r>
                        <a:rPr lang="en-GB" sz="1500" b="1" dirty="0" smtClean="0">
                          <a:latin typeface="Calibri"/>
                          <a:ea typeface="Calibri"/>
                          <a:cs typeface="Times New Roman"/>
                        </a:rPr>
                        <a:t> </a:t>
                      </a:r>
                      <a:r>
                        <a:rPr lang="en-GB" sz="1500" b="1" dirty="0">
                          <a:latin typeface="Calibri"/>
                          <a:ea typeface="Calibri"/>
                          <a:cs typeface="Times New Roman"/>
                        </a:rPr>
                        <a:t>of powers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5856">
                <a:tc>
                  <a:txBody>
                    <a:bodyPr/>
                    <a:lstStyle/>
                    <a:p>
                      <a:pPr>
                        <a:lnSpc>
                          <a:spcPct val="100000"/>
                        </a:lnSpc>
                        <a:spcAft>
                          <a:spcPts val="0"/>
                        </a:spcAft>
                      </a:pPr>
                      <a:r>
                        <a:rPr lang="en-GB" sz="1500" b="1" dirty="0">
                          <a:latin typeface="Calibri"/>
                          <a:ea typeface="Calibri"/>
                          <a:cs typeface="Times New Roman"/>
                        </a:rPr>
                        <a:t>separation of church and state</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a:latin typeface="Calibri"/>
                          <a:ea typeface="Calibri"/>
                          <a:cs typeface="Times New Roman"/>
                        </a:rPr>
                        <a:t>church bought by state</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a:latin typeface="Calibri"/>
                          <a:ea typeface="Calibri"/>
                          <a:cs typeface="Times New Roman"/>
                        </a:rPr>
                        <a:t>church </a:t>
                      </a:r>
                      <a:r>
                        <a:rPr lang="en-GB" sz="1500" b="1" dirty="0" smtClean="0">
                          <a:latin typeface="Calibri"/>
                          <a:ea typeface="Calibri"/>
                          <a:cs typeface="Times New Roman"/>
                        </a:rPr>
                        <a:t>blackmailed</a:t>
                      </a:r>
                      <a:r>
                        <a:rPr lang="hu-HU" sz="1500" b="1" dirty="0" smtClean="0">
                          <a:latin typeface="Calibri"/>
                          <a:ea typeface="Calibri"/>
                          <a:cs typeface="Times New Roman"/>
                        </a:rPr>
                        <a:t> / </a:t>
                      </a:r>
                      <a:r>
                        <a:rPr lang="hu-HU" sz="1500" b="1" dirty="0" err="1" smtClean="0">
                          <a:latin typeface="Calibri"/>
                          <a:ea typeface="Calibri"/>
                          <a:cs typeface="Times New Roman"/>
                        </a:rPr>
                        <a:t>repressed</a:t>
                      </a:r>
                      <a:r>
                        <a:rPr lang="en-GB" sz="1500" b="1" dirty="0" smtClean="0">
                          <a:latin typeface="Calibri"/>
                          <a:ea typeface="Calibri"/>
                          <a:cs typeface="Times New Roman"/>
                        </a:rPr>
                        <a:t> </a:t>
                      </a:r>
                      <a:r>
                        <a:rPr lang="en-GB" sz="1500" b="1" dirty="0">
                          <a:latin typeface="Calibri"/>
                          <a:ea typeface="Calibri"/>
                          <a:cs typeface="Times New Roman"/>
                        </a:rPr>
                        <a:t>by state</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060">
                <a:tc>
                  <a:txBody>
                    <a:bodyPr/>
                    <a:lstStyle/>
                    <a:p>
                      <a:pPr>
                        <a:lnSpc>
                          <a:spcPct val="100000"/>
                        </a:lnSpc>
                        <a:spcAft>
                          <a:spcPts val="0"/>
                        </a:spcAft>
                      </a:pPr>
                      <a:r>
                        <a:rPr lang="hu-HU" sz="1500" b="1" dirty="0" err="1">
                          <a:latin typeface="Calibri"/>
                          <a:ea typeface="Calibri"/>
                          <a:cs typeface="Times New Roman"/>
                        </a:rPr>
                        <a:t>conflict</a:t>
                      </a:r>
                      <a:r>
                        <a:rPr lang="hu-HU" sz="1500" b="1" dirty="0">
                          <a:latin typeface="Calibri"/>
                          <a:ea typeface="Calibri"/>
                          <a:cs typeface="Times New Roman"/>
                        </a:rPr>
                        <a:t> of </a:t>
                      </a:r>
                      <a:r>
                        <a:rPr lang="hu-HU" sz="1500" b="1" dirty="0" err="1" smtClean="0">
                          <a:latin typeface="Calibri"/>
                          <a:ea typeface="Calibri"/>
                          <a:cs typeface="Times New Roman"/>
                        </a:rPr>
                        <a:t>public</a:t>
                      </a:r>
                      <a:r>
                        <a:rPr lang="hu-HU" sz="1500" b="1" dirty="0" smtClean="0">
                          <a:latin typeface="Calibri"/>
                          <a:ea typeface="Calibri"/>
                          <a:cs typeface="Times New Roman"/>
                        </a:rPr>
                        <a:t> </a:t>
                      </a:r>
                      <a:r>
                        <a:rPr lang="hu-HU" sz="1500" b="1" dirty="0">
                          <a:latin typeface="Calibri"/>
                          <a:ea typeface="Calibri"/>
                          <a:cs typeface="Times New Roman"/>
                        </a:rPr>
                        <a:t>and </a:t>
                      </a:r>
                      <a:r>
                        <a:rPr lang="hu-HU" sz="1500" b="1" dirty="0" err="1" smtClean="0">
                          <a:latin typeface="Calibri"/>
                          <a:ea typeface="Calibri"/>
                          <a:cs typeface="Times New Roman"/>
                        </a:rPr>
                        <a:t>private</a:t>
                      </a:r>
                      <a:r>
                        <a:rPr lang="hu-HU" sz="1500" b="1" dirty="0" smtClean="0">
                          <a:latin typeface="Calibri"/>
                          <a:ea typeface="Calibri"/>
                          <a:cs typeface="Times New Roman"/>
                        </a:rPr>
                        <a:t> interest</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500" b="1" dirty="0" err="1">
                          <a:latin typeface="Calibri"/>
                          <a:ea typeface="Calibri"/>
                          <a:cs typeface="Times New Roman"/>
                        </a:rPr>
                        <a:t>fusion</a:t>
                      </a:r>
                      <a:r>
                        <a:rPr lang="hu-HU" sz="1500" b="1" dirty="0">
                          <a:latin typeface="Calibri"/>
                          <a:ea typeface="Calibri"/>
                          <a:cs typeface="Times New Roman"/>
                        </a:rPr>
                        <a:t> of </a:t>
                      </a:r>
                      <a:r>
                        <a:rPr lang="hu-HU" sz="1500" b="1" dirty="0" err="1">
                          <a:latin typeface="Calibri"/>
                          <a:ea typeface="Calibri"/>
                          <a:cs typeface="Times New Roman"/>
                        </a:rPr>
                        <a:t>public</a:t>
                      </a:r>
                      <a:r>
                        <a:rPr lang="hu-HU" sz="1500" b="1" dirty="0">
                          <a:latin typeface="Calibri"/>
                          <a:ea typeface="Calibri"/>
                          <a:cs typeface="Times New Roman"/>
                        </a:rPr>
                        <a:t> and </a:t>
                      </a:r>
                      <a:r>
                        <a:rPr lang="hu-HU" sz="1500" b="1" dirty="0" err="1">
                          <a:latin typeface="Calibri"/>
                          <a:ea typeface="Calibri"/>
                          <a:cs typeface="Times New Roman"/>
                        </a:rPr>
                        <a:t>private</a:t>
                      </a:r>
                      <a:r>
                        <a:rPr lang="hu-HU" sz="1500" b="1" dirty="0">
                          <a:latin typeface="Calibri"/>
                          <a:ea typeface="Calibri"/>
                          <a:cs typeface="Times New Roman"/>
                        </a:rPr>
                        <a:t> </a:t>
                      </a:r>
                      <a:r>
                        <a:rPr lang="hu-HU" sz="1500" b="1" dirty="0" err="1">
                          <a:latin typeface="Calibri"/>
                          <a:ea typeface="Calibri"/>
                          <a:cs typeface="Times New Roman"/>
                        </a:rPr>
                        <a:t>interests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a:latin typeface="Calibri"/>
                          <a:ea typeface="Calibri"/>
                          <a:cs typeface="Times New Roman"/>
                        </a:rPr>
                        <a:t>repression of private interests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2271">
                <a:tc>
                  <a:txBody>
                    <a:bodyPr/>
                    <a:lstStyle/>
                    <a:p>
                      <a:pPr>
                        <a:lnSpc>
                          <a:spcPct val="100000"/>
                        </a:lnSpc>
                        <a:spcAft>
                          <a:spcPts val="0"/>
                        </a:spcAft>
                      </a:pPr>
                      <a:r>
                        <a:rPr lang="en-US" sz="1500" b="1" dirty="0" smtClean="0">
                          <a:latin typeface="Calibri"/>
                          <a:ea typeface="Calibri"/>
                          <a:cs typeface="Times New Roman"/>
                        </a:rPr>
                        <a:t>public policy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500" b="1" dirty="0" smtClean="0">
                          <a:latin typeface="Calibri"/>
                          <a:ea typeface="Calibri"/>
                          <a:cs typeface="Times New Roman"/>
                        </a:rPr>
                        <a:t>patronal policy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500" b="1" dirty="0" smtClean="0">
                          <a:latin typeface="Calibri"/>
                          <a:ea typeface="Calibri"/>
                          <a:cs typeface="Times New Roman"/>
                        </a:rPr>
                        <a:t>power policy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8113">
                <a:tc>
                  <a:txBody>
                    <a:bodyPr/>
                    <a:lstStyle/>
                    <a:p>
                      <a:pPr>
                        <a:lnSpc>
                          <a:spcPct val="100000"/>
                        </a:lnSpc>
                        <a:spcAft>
                          <a:spcPts val="0"/>
                        </a:spcAft>
                      </a:pPr>
                      <a:r>
                        <a:rPr lang="en-GB" sz="1500" b="1" dirty="0">
                          <a:latin typeface="Calibri"/>
                          <a:ea typeface="Calibri"/>
                          <a:cs typeface="Times New Roman"/>
                        </a:rPr>
                        <a:t>transparent/regulated </a:t>
                      </a:r>
                      <a:r>
                        <a:rPr lang="en-GB" sz="1500" b="1" i="1" dirty="0">
                          <a:latin typeface="Calibri"/>
                          <a:ea typeface="Calibri"/>
                          <a:cs typeface="Times New Roman"/>
                        </a:rPr>
                        <a:t>cooperation</a:t>
                      </a:r>
                      <a:r>
                        <a:rPr lang="en-GB" sz="1500" b="1" dirty="0">
                          <a:latin typeface="Calibri"/>
                          <a:ea typeface="Calibri"/>
                          <a:cs typeface="Times New Roman"/>
                        </a:rPr>
                        <a:t> </a:t>
                      </a:r>
                      <a:r>
                        <a:rPr lang="hu-HU" sz="1500" b="1" dirty="0" smtClean="0">
                          <a:latin typeface="Calibri"/>
                          <a:ea typeface="Calibri"/>
                          <a:cs typeface="Times New Roman"/>
                        </a:rPr>
                        <a:t>and </a:t>
                      </a:r>
                      <a:r>
                        <a:rPr lang="hu-HU" sz="1500" b="1" i="1" dirty="0" err="1" smtClean="0">
                          <a:latin typeface="Calibri"/>
                          <a:ea typeface="Calibri"/>
                          <a:cs typeface="Times New Roman"/>
                        </a:rPr>
                        <a:t>connections</a:t>
                      </a:r>
                      <a:r>
                        <a:rPr lang="hu-HU" sz="1500" b="1" dirty="0" smtClean="0">
                          <a:latin typeface="Calibri"/>
                          <a:ea typeface="Calibri"/>
                          <a:cs typeface="Times New Roman"/>
                        </a:rPr>
                        <a:t> </a:t>
                      </a:r>
                      <a:r>
                        <a:rPr lang="en-GB" sz="1500" b="1" dirty="0" smtClean="0">
                          <a:latin typeface="Calibri"/>
                          <a:ea typeface="Calibri"/>
                          <a:cs typeface="Times New Roman"/>
                        </a:rPr>
                        <a:t>between </a:t>
                      </a:r>
                      <a:r>
                        <a:rPr lang="en-GB" sz="1500" b="1" dirty="0">
                          <a:latin typeface="Calibri"/>
                          <a:ea typeface="Calibri"/>
                          <a:cs typeface="Times New Roman"/>
                        </a:rPr>
                        <a:t>public and private spheres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dirty="0" smtClean="0">
                          <a:latin typeface="Calibri"/>
                          <a:ea typeface="Calibri"/>
                          <a:cs typeface="Times New Roman"/>
                        </a:rPr>
                        <a:t>non-transparent</a:t>
                      </a:r>
                      <a:r>
                        <a:rPr lang="hu-HU" sz="1500" b="1" dirty="0" smtClean="0">
                          <a:latin typeface="Calibri"/>
                          <a:ea typeface="Calibri"/>
                          <a:cs typeface="Times New Roman"/>
                        </a:rPr>
                        <a:t>  </a:t>
                      </a:r>
                      <a:r>
                        <a:rPr lang="en-GB" sz="1500" b="1" dirty="0" smtClean="0">
                          <a:latin typeface="Calibri"/>
                          <a:ea typeface="Calibri"/>
                          <a:cs typeface="Times New Roman"/>
                        </a:rPr>
                        <a:t>/</a:t>
                      </a:r>
                      <a:r>
                        <a:rPr lang="hu-HU" sz="1500" b="1" dirty="0" smtClean="0">
                          <a:latin typeface="Calibri"/>
                          <a:ea typeface="Calibri"/>
                          <a:cs typeface="Times New Roman"/>
                        </a:rPr>
                        <a:t> </a:t>
                      </a:r>
                      <a:r>
                        <a:rPr lang="en-GB" sz="1500" b="1" dirty="0" smtClean="0">
                          <a:latin typeface="Calibri"/>
                          <a:ea typeface="Calibri"/>
                          <a:cs typeface="Times New Roman"/>
                        </a:rPr>
                        <a:t>informal </a:t>
                      </a:r>
                      <a:r>
                        <a:rPr lang="en-GB" sz="1500" b="1" i="1" dirty="0" smtClean="0">
                          <a:latin typeface="Calibri"/>
                          <a:ea typeface="Calibri"/>
                          <a:cs typeface="Times New Roman"/>
                        </a:rPr>
                        <a:t>collusion</a:t>
                      </a:r>
                      <a:r>
                        <a:rPr lang="en-GB" sz="1500" b="1" dirty="0" smtClean="0">
                          <a:latin typeface="Calibri"/>
                          <a:ea typeface="Calibri"/>
                          <a:cs typeface="Times New Roman"/>
                        </a:rPr>
                        <a:t> </a:t>
                      </a:r>
                      <a:r>
                        <a:rPr lang="en-GB" sz="1500" b="1" dirty="0">
                          <a:latin typeface="Calibri"/>
                          <a:ea typeface="Calibri"/>
                          <a:cs typeface="Times New Roman"/>
                        </a:rPr>
                        <a:t>of public and private spheres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500" b="1" i="1" dirty="0">
                          <a:latin typeface="Calibri"/>
                          <a:ea typeface="Calibri"/>
                          <a:cs typeface="Times New Roman"/>
                        </a:rPr>
                        <a:t>subordination</a:t>
                      </a:r>
                      <a:r>
                        <a:rPr lang="en-GB" sz="1500" b="1" dirty="0">
                          <a:latin typeface="Calibri"/>
                          <a:ea typeface="Calibri"/>
                          <a:cs typeface="Times New Roman"/>
                        </a:rPr>
                        <a:t> of private </a:t>
                      </a:r>
                      <a:r>
                        <a:rPr lang="hu-HU" sz="1500" b="1" dirty="0" err="1" smtClean="0">
                          <a:latin typeface="Calibri"/>
                          <a:ea typeface="Calibri"/>
                          <a:cs typeface="Times New Roman"/>
                        </a:rPr>
                        <a:t>interests</a:t>
                      </a:r>
                      <a:r>
                        <a:rPr lang="hu-HU" sz="1500" b="1" dirty="0" smtClean="0">
                          <a:latin typeface="Calibri"/>
                          <a:ea typeface="Calibri"/>
                          <a:cs typeface="Times New Roman"/>
                        </a:rPr>
                        <a:t> </a:t>
                      </a:r>
                      <a:r>
                        <a:rPr lang="en-GB" sz="1500" b="1" dirty="0" smtClean="0">
                          <a:latin typeface="Calibri"/>
                          <a:ea typeface="Calibri"/>
                          <a:cs typeface="Times New Roman"/>
                        </a:rPr>
                        <a:t>to </a:t>
                      </a:r>
                      <a:r>
                        <a:rPr lang="en-US" sz="1500" b="1" dirty="0" smtClean="0">
                          <a:latin typeface="Calibri"/>
                          <a:ea typeface="Calibri"/>
                          <a:cs typeface="Times New Roman"/>
                        </a:rPr>
                        <a:t>public </a:t>
                      </a:r>
                      <a:r>
                        <a:rPr lang="en-GB" sz="1500" b="1" dirty="0" smtClean="0">
                          <a:latin typeface="Calibri"/>
                          <a:ea typeface="Calibri"/>
                          <a:cs typeface="Times New Roman"/>
                        </a:rPr>
                        <a:t>sphere</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Political-economic</a:t>
            </a:r>
            <a:r>
              <a:rPr lang="hu-HU" b="1" dirty="0" smtClean="0"/>
              <a:t> </a:t>
            </a:r>
            <a:r>
              <a:rPr lang="hu-HU" b="1" dirty="0" err="1" smtClean="0"/>
              <a:t>actors</a:t>
            </a:r>
            <a:endParaRPr lang="hu-HU"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en-US" sz="2400" b="1" dirty="0" smtClean="0"/>
              <a:t>The formal position of the chief patron, the decision making “body” and the type of </a:t>
            </a:r>
            <a:r>
              <a:rPr lang="en-US" sz="2400" b="1" dirty="0" err="1" smtClean="0"/>
              <a:t>patronal</a:t>
            </a:r>
            <a:r>
              <a:rPr lang="en-US" sz="2400" b="1" dirty="0" smtClean="0"/>
              <a:t> networks in Russia</a:t>
            </a:r>
            <a:endParaRPr lang="hu-HU" sz="2400"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585491035"/>
              </p:ext>
            </p:extLst>
          </p:nvPr>
        </p:nvGraphicFramePr>
        <p:xfrm>
          <a:off x="251520" y="1200150"/>
          <a:ext cx="8568952" cy="3855720"/>
        </p:xfrm>
        <a:graphic>
          <a:graphicData uri="http://schemas.openxmlformats.org/drawingml/2006/table">
            <a:tbl>
              <a:tblPr firstRow="1" bandRow="1">
                <a:tableStyleId>{5940675A-B579-460E-94D1-54222C63F5DA}</a:tableStyleId>
              </a:tblPr>
              <a:tblGrid>
                <a:gridCol w="911644"/>
                <a:gridCol w="2128708"/>
                <a:gridCol w="1775017"/>
                <a:gridCol w="1970164"/>
                <a:gridCol w="1783419"/>
              </a:tblGrid>
              <a:tr h="1392239">
                <a:tc>
                  <a:txBody>
                    <a:bodyPr/>
                    <a:lstStyle/>
                    <a:p>
                      <a:pPr algn="just">
                        <a:lnSpc>
                          <a:spcPct val="115000"/>
                        </a:lnSpc>
                        <a:spcBef>
                          <a:spcPts val="1200"/>
                        </a:spcBef>
                        <a:spcAft>
                          <a:spcPts val="0"/>
                        </a:spcAft>
                      </a:pPr>
                      <a:endParaRPr lang="en-US" sz="18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The formal position of chief patron (as the head of executive power)</a:t>
                      </a:r>
                      <a:endParaRPr lang="hu-HU" sz="20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The ruling „body” (the decision making center)</a:t>
                      </a:r>
                      <a:endParaRPr lang="hu-HU" sz="20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Ruling elite according to the type of </a:t>
                      </a:r>
                      <a:r>
                        <a:rPr lang="en-US" sz="2000" b="1" dirty="0" err="1">
                          <a:latin typeface="Calibri"/>
                          <a:ea typeface="Calibri"/>
                          <a:cs typeface="Times New Roman"/>
                        </a:rPr>
                        <a:t>patronal</a:t>
                      </a:r>
                      <a:r>
                        <a:rPr lang="en-US" sz="2000" b="1" dirty="0">
                          <a:latin typeface="Calibri"/>
                          <a:ea typeface="Calibri"/>
                          <a:cs typeface="Times New Roman"/>
                        </a:rPr>
                        <a:t> networks</a:t>
                      </a:r>
                      <a:endParaRPr lang="hu-HU" sz="20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hu-HU" sz="2000" b="1" dirty="0" err="1" smtClean="0">
                          <a:latin typeface="Calibri"/>
                          <a:ea typeface="Calibri"/>
                          <a:cs typeface="Times New Roman"/>
                        </a:rPr>
                        <a:t>Type</a:t>
                      </a:r>
                      <a:r>
                        <a:rPr lang="hu-HU" sz="2000" b="1" baseline="0" dirty="0" smtClean="0">
                          <a:latin typeface="Calibri"/>
                          <a:ea typeface="Calibri"/>
                          <a:cs typeface="Times New Roman"/>
                        </a:rPr>
                        <a:t> of </a:t>
                      </a:r>
                      <a:r>
                        <a:rPr lang="hu-HU" sz="2000" b="1" baseline="0" dirty="0" err="1" smtClean="0">
                          <a:latin typeface="Calibri"/>
                          <a:ea typeface="Calibri"/>
                          <a:cs typeface="Times New Roman"/>
                        </a:rPr>
                        <a:t>the</a:t>
                      </a:r>
                      <a:r>
                        <a:rPr lang="hu-HU" sz="2000" b="1" baseline="0" dirty="0" smtClean="0">
                          <a:latin typeface="Calibri"/>
                          <a:ea typeface="Calibri"/>
                          <a:cs typeface="Times New Roman"/>
                        </a:rPr>
                        <a:t> </a:t>
                      </a:r>
                      <a:r>
                        <a:rPr lang="hu-HU" sz="2000" b="1" baseline="0" dirty="0" err="1" smtClean="0">
                          <a:latin typeface="Calibri"/>
                          <a:ea typeface="Calibri"/>
                          <a:cs typeface="Times New Roman"/>
                        </a:rPr>
                        <a:t>patronal</a:t>
                      </a:r>
                      <a:r>
                        <a:rPr lang="hu-HU" sz="2000" b="1" baseline="0" dirty="0" smtClean="0">
                          <a:latin typeface="Calibri"/>
                          <a:ea typeface="Calibri"/>
                          <a:cs typeface="Times New Roman"/>
                        </a:rPr>
                        <a:t> </a:t>
                      </a:r>
                      <a:r>
                        <a:rPr lang="hu-HU" sz="2000" b="1" baseline="0" dirty="0" err="1" smtClean="0">
                          <a:latin typeface="Calibri"/>
                          <a:ea typeface="Calibri"/>
                          <a:cs typeface="Times New Roman"/>
                        </a:rPr>
                        <a:t>state</a:t>
                      </a:r>
                      <a:endParaRPr lang="hu-HU" sz="2000" b="1" dirty="0">
                        <a:latin typeface="Calibri"/>
                        <a:ea typeface="Calibri"/>
                        <a:cs typeface="Times New Roman"/>
                      </a:endParaRPr>
                    </a:p>
                  </a:txBody>
                  <a:tcPr marL="68580" marR="68580" marT="0" marB="0"/>
                </a:tc>
              </a:tr>
              <a:tr h="696120">
                <a:tc>
                  <a:txBody>
                    <a:bodyPr/>
                    <a:lstStyle/>
                    <a:p>
                      <a:pPr algn="l">
                        <a:lnSpc>
                          <a:spcPct val="115000"/>
                        </a:lnSpc>
                        <a:spcBef>
                          <a:spcPts val="1200"/>
                        </a:spcBef>
                        <a:spcAft>
                          <a:spcPts val="0"/>
                        </a:spcAft>
                      </a:pPr>
                      <a:r>
                        <a:rPr lang="en-US" sz="2000" b="1" dirty="0">
                          <a:latin typeface="Calibri"/>
                          <a:ea typeface="Calibri"/>
                          <a:cs typeface="Times New Roman"/>
                        </a:rPr>
                        <a:t>before 1917</a:t>
                      </a:r>
                      <a:endParaRPr lang="hu-HU" sz="20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tsar</a:t>
                      </a:r>
                      <a:endParaRPr lang="hu-HU" sz="2000" b="1"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a:latin typeface="Calibri"/>
                          <a:ea typeface="Calibri"/>
                          <a:cs typeface="Times New Roman"/>
                        </a:rPr>
                        <a:t>court</a:t>
                      </a:r>
                      <a:endParaRPr lang="hu-HU" sz="2000" b="1">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service gentry, </a:t>
                      </a:r>
                      <a:r>
                        <a:rPr lang="en-US" sz="2000" b="1" dirty="0" smtClean="0">
                          <a:latin typeface="Calibri"/>
                          <a:ea typeface="Calibri"/>
                          <a:cs typeface="Times New Roman"/>
                        </a:rPr>
                        <a:t>feudal </a:t>
                      </a:r>
                      <a:r>
                        <a:rPr lang="hu-HU" sz="2000" b="1" dirty="0" smtClean="0">
                          <a:latin typeface="Calibri"/>
                          <a:ea typeface="Calibri"/>
                          <a:cs typeface="Times New Roman"/>
                        </a:rPr>
                        <a:t>„</a:t>
                      </a:r>
                      <a:r>
                        <a:rPr lang="en-US" sz="2000" b="1" dirty="0" smtClean="0">
                          <a:latin typeface="Calibri"/>
                          <a:ea typeface="Calibri"/>
                          <a:cs typeface="Times New Roman"/>
                        </a:rPr>
                        <a:t>orders</a:t>
                      </a:r>
                      <a:r>
                        <a:rPr lang="hu-HU" sz="2000" b="1" dirty="0" smtClean="0">
                          <a:latin typeface="Calibri"/>
                          <a:ea typeface="Calibri"/>
                          <a:cs typeface="Times New Roman"/>
                        </a:rPr>
                        <a:t>”</a:t>
                      </a:r>
                      <a:endParaRPr lang="hu-HU" sz="2000" b="1"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hu-HU" sz="2000" b="1" dirty="0" err="1" smtClean="0">
                          <a:latin typeface="Calibri"/>
                          <a:ea typeface="Calibri"/>
                          <a:cs typeface="Times New Roman"/>
                        </a:rPr>
                        <a:t>feudal</a:t>
                      </a:r>
                      <a:r>
                        <a:rPr lang="hu-HU" sz="2000" b="1" baseline="0" dirty="0" smtClean="0">
                          <a:latin typeface="Calibri"/>
                          <a:ea typeface="Calibri"/>
                          <a:cs typeface="Times New Roman"/>
                        </a:rPr>
                        <a:t> </a:t>
                      </a:r>
                      <a:r>
                        <a:rPr lang="hu-HU" sz="2000" b="1" baseline="0" dirty="0" err="1" smtClean="0">
                          <a:latin typeface="Calibri"/>
                          <a:ea typeface="Calibri"/>
                          <a:cs typeface="Times New Roman"/>
                        </a:rPr>
                        <a:t>state</a:t>
                      </a:r>
                      <a:endParaRPr lang="hu-HU" sz="2000" b="1" dirty="0">
                        <a:latin typeface="Calibri"/>
                        <a:ea typeface="Calibri"/>
                        <a:cs typeface="Times New Roman"/>
                      </a:endParaRPr>
                    </a:p>
                  </a:txBody>
                  <a:tcPr marL="68580" marR="68580" marT="0" marB="0"/>
                </a:tc>
              </a:tr>
              <a:tr h="613729">
                <a:tc>
                  <a:txBody>
                    <a:bodyPr/>
                    <a:lstStyle/>
                    <a:p>
                      <a:pPr algn="l">
                        <a:lnSpc>
                          <a:spcPct val="115000"/>
                        </a:lnSpc>
                        <a:spcBef>
                          <a:spcPts val="1200"/>
                        </a:spcBef>
                        <a:spcAft>
                          <a:spcPts val="0"/>
                        </a:spcAft>
                      </a:pPr>
                      <a:r>
                        <a:rPr lang="en-US" sz="2000" b="1" dirty="0" smtClean="0">
                          <a:latin typeface="Calibri"/>
                          <a:ea typeface="Calibri"/>
                          <a:cs typeface="Times New Roman"/>
                        </a:rPr>
                        <a:t>1917</a:t>
                      </a:r>
                      <a:r>
                        <a:rPr lang="hu-HU" sz="2000" b="1" dirty="0" smtClean="0">
                          <a:latin typeface="Calibri"/>
                          <a:ea typeface="Calibri"/>
                          <a:cs typeface="Times New Roman"/>
                        </a:rPr>
                        <a:t> </a:t>
                      </a:r>
                      <a:r>
                        <a:rPr lang="en-US" sz="2000" b="1" dirty="0" smtClean="0">
                          <a:latin typeface="Calibri"/>
                          <a:ea typeface="Calibri"/>
                          <a:cs typeface="Times New Roman"/>
                        </a:rPr>
                        <a:t>-</a:t>
                      </a:r>
                      <a:r>
                        <a:rPr lang="hu-HU" sz="2000" b="1" dirty="0" smtClean="0">
                          <a:latin typeface="Calibri"/>
                          <a:ea typeface="Calibri"/>
                          <a:cs typeface="Times New Roman"/>
                        </a:rPr>
                        <a:t> </a:t>
                      </a:r>
                      <a:r>
                        <a:rPr lang="en-US" sz="2000" b="1" dirty="0" smtClean="0">
                          <a:latin typeface="Calibri"/>
                          <a:ea typeface="Calibri"/>
                          <a:cs typeface="Times New Roman"/>
                        </a:rPr>
                        <a:t>1991</a:t>
                      </a:r>
                      <a:endParaRPr lang="hu-HU" sz="2000"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party general secretary</a:t>
                      </a:r>
                      <a:endParaRPr lang="hu-HU" sz="2000" b="1"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a:latin typeface="Calibri"/>
                          <a:ea typeface="Calibri"/>
                          <a:cs typeface="Times New Roman"/>
                        </a:rPr>
                        <a:t>politburo</a:t>
                      </a:r>
                      <a:endParaRPr lang="hu-HU" sz="2000" b="1"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en-US" sz="2000" b="1" dirty="0" err="1">
                          <a:latin typeface="Calibri"/>
                          <a:ea typeface="Calibri"/>
                          <a:cs typeface="Times New Roman"/>
                        </a:rPr>
                        <a:t>nomenklatura</a:t>
                      </a:r>
                      <a:endParaRPr lang="hu-HU" sz="2000" b="1" dirty="0">
                        <a:latin typeface="Calibri"/>
                        <a:ea typeface="Calibri"/>
                        <a:cs typeface="Times New Roman"/>
                      </a:endParaRPr>
                    </a:p>
                  </a:txBody>
                  <a:tcPr marL="68580" marR="68580" marT="0" marB="0"/>
                </a:tc>
                <a:tc>
                  <a:txBody>
                    <a:bodyPr/>
                    <a:lstStyle/>
                    <a:p>
                      <a:pPr algn="ctr">
                        <a:lnSpc>
                          <a:spcPct val="115000"/>
                        </a:lnSpc>
                        <a:spcBef>
                          <a:spcPts val="1200"/>
                        </a:spcBef>
                        <a:spcAft>
                          <a:spcPts val="0"/>
                        </a:spcAft>
                      </a:pPr>
                      <a:r>
                        <a:rPr lang="hu-HU" sz="2000" b="1" dirty="0" err="1" smtClean="0">
                          <a:latin typeface="Calibri"/>
                          <a:ea typeface="Calibri"/>
                          <a:cs typeface="Times New Roman"/>
                        </a:rPr>
                        <a:t>party</a:t>
                      </a:r>
                      <a:r>
                        <a:rPr lang="hu-HU" sz="2000" b="1" baseline="0" dirty="0" smtClean="0">
                          <a:latin typeface="Calibri"/>
                          <a:ea typeface="Calibri"/>
                          <a:cs typeface="Times New Roman"/>
                        </a:rPr>
                        <a:t> </a:t>
                      </a:r>
                      <a:r>
                        <a:rPr lang="hu-HU" sz="2000" b="1" baseline="0" dirty="0" err="1" smtClean="0">
                          <a:latin typeface="Calibri"/>
                          <a:ea typeface="Calibri"/>
                          <a:cs typeface="Times New Roman"/>
                        </a:rPr>
                        <a:t>state</a:t>
                      </a:r>
                      <a:endParaRPr lang="hu-HU" sz="2000" b="1" dirty="0">
                        <a:latin typeface="Calibri"/>
                        <a:ea typeface="Calibri"/>
                        <a:cs typeface="Times New Roman"/>
                      </a:endParaRPr>
                    </a:p>
                  </a:txBody>
                  <a:tcPr marL="68580" marR="68580" marT="0" marB="0"/>
                </a:tc>
              </a:tr>
              <a:tr h="613729">
                <a:tc>
                  <a:txBody>
                    <a:bodyPr/>
                    <a:lstStyle/>
                    <a:p>
                      <a:pPr algn="l">
                        <a:lnSpc>
                          <a:spcPct val="115000"/>
                        </a:lnSpc>
                        <a:spcBef>
                          <a:spcPts val="1200"/>
                        </a:spcBef>
                        <a:spcAft>
                          <a:spcPts val="0"/>
                        </a:spcAft>
                      </a:pPr>
                      <a:r>
                        <a:rPr lang="en-US" sz="2000" b="1" dirty="0" smtClean="0">
                          <a:latin typeface="Calibri"/>
                          <a:ea typeface="Calibri"/>
                          <a:cs typeface="Times New Roman"/>
                        </a:rPr>
                        <a:t>2003</a:t>
                      </a:r>
                      <a:r>
                        <a:rPr lang="hu-HU" sz="2000" b="1" dirty="0" smtClean="0">
                          <a:latin typeface="Calibri"/>
                          <a:ea typeface="Calibri"/>
                          <a:cs typeface="Times New Roman"/>
                        </a:rPr>
                        <a:t> </a:t>
                      </a:r>
                      <a:r>
                        <a:rPr lang="en-US" sz="2000" b="1" dirty="0" smtClean="0">
                          <a:latin typeface="Calibri"/>
                          <a:ea typeface="Calibri"/>
                          <a:cs typeface="Times New Roman"/>
                        </a:rPr>
                        <a:t>-</a:t>
                      </a:r>
                      <a:endParaRPr lang="hu-HU" sz="2000" b="1" dirty="0">
                        <a:latin typeface="Calibri"/>
                        <a:ea typeface="Calibri"/>
                        <a:cs typeface="Times New Roman"/>
                      </a:endParaRPr>
                    </a:p>
                  </a:txBody>
                  <a:tcPr marL="68580" marR="68580" marT="0" marB="0">
                    <a:noFill/>
                  </a:tcPr>
                </a:tc>
                <a:tc>
                  <a:txBody>
                    <a:bodyPr/>
                    <a:lstStyle/>
                    <a:p>
                      <a:pPr algn="ctr">
                        <a:lnSpc>
                          <a:spcPct val="115000"/>
                        </a:lnSpc>
                        <a:spcBef>
                          <a:spcPts val="1200"/>
                        </a:spcBef>
                        <a:spcAft>
                          <a:spcPts val="0"/>
                        </a:spcAft>
                      </a:pPr>
                      <a:r>
                        <a:rPr lang="en-US" sz="2000" b="1" dirty="0">
                          <a:latin typeface="Calibri"/>
                          <a:ea typeface="Calibri"/>
                          <a:cs typeface="Times New Roman"/>
                        </a:rPr>
                        <a:t>president</a:t>
                      </a:r>
                      <a:endParaRPr lang="hu-HU" sz="2000" b="1" dirty="0">
                        <a:latin typeface="Calibri"/>
                        <a:ea typeface="Calibri"/>
                        <a:cs typeface="Times New Roman"/>
                      </a:endParaRPr>
                    </a:p>
                  </a:txBody>
                  <a:tcPr marL="68580" marR="68580" marT="0" marB="0">
                    <a:noFill/>
                  </a:tcPr>
                </a:tc>
                <a:tc>
                  <a:txBody>
                    <a:bodyPr/>
                    <a:lstStyle/>
                    <a:p>
                      <a:pPr algn="ctr">
                        <a:lnSpc>
                          <a:spcPct val="115000"/>
                        </a:lnSpc>
                        <a:spcBef>
                          <a:spcPts val="1200"/>
                        </a:spcBef>
                        <a:spcAft>
                          <a:spcPts val="0"/>
                        </a:spcAft>
                      </a:pPr>
                      <a:r>
                        <a:rPr lang="en-US" sz="2000" b="1" dirty="0">
                          <a:latin typeface="Calibri"/>
                          <a:ea typeface="Calibri"/>
                          <a:cs typeface="Times New Roman"/>
                        </a:rPr>
                        <a:t>patron’s </a:t>
                      </a:r>
                      <a:r>
                        <a:rPr lang="en-US" sz="2000" b="1" dirty="0" smtClean="0">
                          <a:latin typeface="Calibri"/>
                          <a:ea typeface="Calibri"/>
                          <a:cs typeface="Times New Roman"/>
                        </a:rPr>
                        <a:t>court</a:t>
                      </a:r>
                      <a:endParaRPr lang="hu-HU" sz="2000" b="1" dirty="0">
                        <a:latin typeface="Calibri"/>
                        <a:ea typeface="Calibri"/>
                        <a:cs typeface="Times New Roman"/>
                      </a:endParaRPr>
                    </a:p>
                  </a:txBody>
                  <a:tcPr marL="68580" marR="68580" marT="0" marB="0">
                    <a:noFill/>
                  </a:tcPr>
                </a:tc>
                <a:tc>
                  <a:txBody>
                    <a:bodyPr/>
                    <a:lstStyle/>
                    <a:p>
                      <a:pPr algn="ctr">
                        <a:lnSpc>
                          <a:spcPct val="115000"/>
                        </a:lnSpc>
                        <a:spcBef>
                          <a:spcPts val="1200"/>
                        </a:spcBef>
                        <a:spcAft>
                          <a:spcPts val="0"/>
                        </a:spcAft>
                      </a:pPr>
                      <a:r>
                        <a:rPr lang="en-US" sz="2000" b="1" dirty="0">
                          <a:latin typeface="Calibri"/>
                          <a:ea typeface="Calibri"/>
                          <a:cs typeface="Times New Roman"/>
                        </a:rPr>
                        <a:t>adopted political family</a:t>
                      </a:r>
                      <a:endParaRPr lang="hu-HU" sz="2000" b="1" dirty="0">
                        <a:latin typeface="Calibri"/>
                        <a:ea typeface="Calibri"/>
                        <a:cs typeface="Times New Roman"/>
                      </a:endParaRPr>
                    </a:p>
                  </a:txBody>
                  <a:tcPr marL="68580" marR="68580" marT="0" marB="0">
                    <a:noFill/>
                  </a:tcPr>
                </a:tc>
                <a:tc>
                  <a:txBody>
                    <a:bodyPr/>
                    <a:lstStyle/>
                    <a:p>
                      <a:pPr algn="ctr">
                        <a:lnSpc>
                          <a:spcPct val="115000"/>
                        </a:lnSpc>
                        <a:spcBef>
                          <a:spcPts val="1200"/>
                        </a:spcBef>
                        <a:spcAft>
                          <a:spcPts val="0"/>
                        </a:spcAft>
                      </a:pPr>
                      <a:r>
                        <a:rPr lang="hu-HU" sz="2000" b="1" dirty="0" err="1" smtClean="0">
                          <a:latin typeface="Calibri"/>
                          <a:ea typeface="Calibri"/>
                          <a:cs typeface="Times New Roman"/>
                        </a:rPr>
                        <a:t>mafia</a:t>
                      </a:r>
                      <a:r>
                        <a:rPr lang="hu-HU" sz="2000" b="1" dirty="0" smtClean="0">
                          <a:latin typeface="Calibri"/>
                          <a:ea typeface="Calibri"/>
                          <a:cs typeface="Times New Roman"/>
                        </a:rPr>
                        <a:t> </a:t>
                      </a:r>
                      <a:r>
                        <a:rPr lang="hu-HU" sz="2000" b="1" dirty="0" err="1" smtClean="0">
                          <a:latin typeface="Calibri"/>
                          <a:ea typeface="Calibri"/>
                          <a:cs typeface="Times New Roman"/>
                        </a:rPr>
                        <a:t>state</a:t>
                      </a:r>
                      <a:endParaRPr lang="hu-HU" sz="2000" b="1" dirty="0">
                        <a:latin typeface="Calibri"/>
                        <a:ea typeface="Calibri"/>
                        <a:cs typeface="Times New Roman"/>
                      </a:endParaRPr>
                    </a:p>
                  </a:txBody>
                  <a:tcPr marL="68580" marR="68580" marT="0" marB="0">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95486"/>
            <a:ext cx="8229600" cy="1080120"/>
          </a:xfrm>
        </p:spPr>
        <p:txBody>
          <a:bodyPr>
            <a:normAutofit fontScale="90000"/>
          </a:bodyPr>
          <a:lstStyle/>
          <a:p>
            <a:r>
              <a:rPr lang="en-US" sz="2400" b="1" i="1" dirty="0" smtClean="0"/>
              <a:t>The </a:t>
            </a:r>
            <a:r>
              <a:rPr lang="en-US" sz="2400" b="1" i="1" dirty="0" err="1" smtClean="0"/>
              <a:t>patronal</a:t>
            </a:r>
            <a:r>
              <a:rPr lang="en-US" sz="2400" b="1" i="1" dirty="0" smtClean="0"/>
              <a:t> network in a post-communist single-pyramid system</a:t>
            </a:r>
            <a:r>
              <a:rPr lang="hu-HU" sz="2400" dirty="0" smtClean="0"/>
              <a:t/>
            </a:r>
            <a:br>
              <a:rPr lang="hu-HU" sz="2400" dirty="0" smtClean="0"/>
            </a:br>
            <a:r>
              <a:rPr lang="en-US" sz="2400" b="1" i="1" dirty="0" smtClean="0"/>
              <a:t>does not resemble the </a:t>
            </a:r>
            <a:r>
              <a:rPr lang="en-US" sz="2400" b="1" i="1" dirty="0" smtClean="0">
                <a:solidFill>
                  <a:srgbClr val="FF0000"/>
                </a:solidFill>
              </a:rPr>
              <a:t>service gentry or feudal </a:t>
            </a:r>
            <a:r>
              <a:rPr lang="hu-HU" sz="2400" b="1" i="1" dirty="0" smtClean="0">
                <a:solidFill>
                  <a:srgbClr val="FF0000"/>
                </a:solidFill>
              </a:rPr>
              <a:t>„</a:t>
            </a:r>
            <a:r>
              <a:rPr lang="en-US" sz="2400" b="1" i="1" dirty="0" smtClean="0">
                <a:solidFill>
                  <a:srgbClr val="FF0000"/>
                </a:solidFill>
              </a:rPr>
              <a:t>order</a:t>
            </a:r>
            <a:r>
              <a:rPr lang="hu-HU" sz="2400" b="1" i="1" dirty="0" smtClean="0">
                <a:solidFill>
                  <a:srgbClr val="FF0000"/>
                </a:solidFill>
              </a:rPr>
              <a:t>”</a:t>
            </a:r>
            <a:r>
              <a:rPr lang="en-US" sz="2400" dirty="0" smtClean="0">
                <a:solidFill>
                  <a:srgbClr val="FF0000"/>
                </a:solidFill>
              </a:rPr>
              <a:t> </a:t>
            </a:r>
            <a:r>
              <a:rPr lang="hu-HU" sz="2400" dirty="0" smtClean="0"/>
              <a:t/>
            </a:r>
            <a:br>
              <a:rPr lang="hu-HU" sz="2400" dirty="0" smtClean="0"/>
            </a:br>
            <a:r>
              <a:rPr lang="en-US" sz="2400" dirty="0" smtClean="0"/>
              <a:t>(as in pre-revolutionary Russia) because in the adopted political family:</a:t>
            </a:r>
            <a:endParaRPr lang="hu-HU" sz="2400" dirty="0"/>
          </a:p>
        </p:txBody>
      </p:sp>
      <p:sp>
        <p:nvSpPr>
          <p:cNvPr id="3" name="Tartalom helye 2"/>
          <p:cNvSpPr>
            <a:spLocks noGrp="1"/>
          </p:cNvSpPr>
          <p:nvPr>
            <p:ph idx="1"/>
          </p:nvPr>
        </p:nvSpPr>
        <p:spPr>
          <a:xfrm>
            <a:off x="457200" y="1491629"/>
            <a:ext cx="8229600" cy="3024337"/>
          </a:xfrm>
        </p:spPr>
        <p:txBody>
          <a:bodyPr>
            <a:noAutofit/>
          </a:bodyPr>
          <a:lstStyle/>
          <a:p>
            <a:pPr lvl="0">
              <a:buFont typeface="Wingdings" pitchFamily="2" charset="2"/>
              <a:buChar char="Ø"/>
            </a:pPr>
            <a:r>
              <a:rPr lang="en-US" sz="2000" dirty="0" smtClean="0"/>
              <a:t>there is no corporate-type organization, no rank order-type separate positions in relation to the chief patron, no corporate self-consciousness;</a:t>
            </a:r>
            <a:endParaRPr lang="hu-HU" sz="2000" dirty="0" smtClean="0"/>
          </a:p>
          <a:p>
            <a:pPr lvl="0">
              <a:buFont typeface="Wingdings" pitchFamily="2" charset="2"/>
              <a:buChar char="Ø"/>
            </a:pPr>
            <a:r>
              <a:rPr lang="en-US" sz="2000" dirty="0" smtClean="0"/>
              <a:t>the client/vassal does not have the legal status of a vassal but only the vassal’s social position; while equal rights are not de jure eliminated, the social position of vassals is created en masse;</a:t>
            </a:r>
            <a:endParaRPr lang="hu-HU" sz="2000" dirty="0" smtClean="0"/>
          </a:p>
          <a:p>
            <a:pPr lvl="0">
              <a:buFont typeface="Wingdings" pitchFamily="2" charset="2"/>
              <a:buChar char="Ø"/>
            </a:pPr>
            <a:r>
              <a:rPr lang="en-US" sz="2000" dirty="0" smtClean="0"/>
              <a:t>there is no “contractual” relation to the chief patron;</a:t>
            </a:r>
            <a:endParaRPr lang="hu-HU" sz="2000" dirty="0" smtClean="0"/>
          </a:p>
          <a:p>
            <a:pPr lvl="0">
              <a:buFont typeface="Wingdings" pitchFamily="2" charset="2"/>
              <a:buChar char="Ø"/>
            </a:pPr>
            <a:r>
              <a:rPr lang="en-US" sz="2000" dirty="0" smtClean="0"/>
              <a:t>the client/vassal does not possess property as an unquestionable consequence of its orderly status; </a:t>
            </a:r>
            <a:r>
              <a:rPr lang="en-US" sz="2000" dirty="0" err="1" smtClean="0"/>
              <a:t>subpatrons</a:t>
            </a:r>
            <a:r>
              <a:rPr lang="en-US" sz="2000" dirty="0" smtClean="0"/>
              <a:t> and clients can be deprived of their property by arbitrary means</a:t>
            </a:r>
            <a:r>
              <a:rPr lang="en-US" sz="2000" dirty="0"/>
              <a:t>.</a:t>
            </a:r>
            <a:endParaRPr lang="en-US" sz="20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8"/>
            <a:ext cx="8229600" cy="1069628"/>
          </a:xfrm>
        </p:spPr>
        <p:txBody>
          <a:bodyPr>
            <a:noAutofit/>
          </a:bodyPr>
          <a:lstStyle/>
          <a:p>
            <a:r>
              <a:rPr lang="en-US" sz="2400" b="1" i="1" dirty="0" smtClean="0"/>
              <a:t>The </a:t>
            </a:r>
            <a:r>
              <a:rPr lang="en-US" sz="2400" b="1" i="1" dirty="0" err="1" smtClean="0"/>
              <a:t>patronal</a:t>
            </a:r>
            <a:r>
              <a:rPr lang="en-US" sz="2400" b="1" i="1" dirty="0" smtClean="0"/>
              <a:t> network in a post-communist single-pyramid system</a:t>
            </a:r>
            <a:r>
              <a:rPr lang="hu-HU" sz="2400" b="1" i="1" dirty="0" smtClean="0"/>
              <a:t> </a:t>
            </a:r>
            <a:r>
              <a:rPr lang="en-US" sz="2400" b="1" i="1" dirty="0" smtClean="0"/>
              <a:t>does not resemble</a:t>
            </a:r>
            <a:r>
              <a:rPr lang="hu-HU" sz="2400" b="1" i="1" dirty="0" smtClean="0"/>
              <a:t> </a:t>
            </a:r>
            <a:r>
              <a:rPr lang="en-US" sz="2400" b="1" i="1" dirty="0" smtClean="0"/>
              <a:t>the </a:t>
            </a:r>
            <a:r>
              <a:rPr lang="en-US" sz="2400" b="1" i="1" dirty="0" err="1" smtClean="0">
                <a:solidFill>
                  <a:srgbClr val="FF0000"/>
                </a:solidFill>
              </a:rPr>
              <a:t>nomenklatura</a:t>
            </a:r>
            <a:r>
              <a:rPr lang="en-US" sz="2400" b="1" dirty="0" smtClean="0"/>
              <a:t> </a:t>
            </a:r>
            <a:r>
              <a:rPr lang="hu-HU" sz="2400" b="1" dirty="0" smtClean="0"/>
              <a:t/>
            </a:r>
            <a:br>
              <a:rPr lang="hu-HU" sz="2400" b="1" dirty="0" smtClean="0"/>
            </a:br>
            <a:r>
              <a:rPr lang="en-US" sz="2400" dirty="0" smtClean="0"/>
              <a:t>(as in the </a:t>
            </a:r>
            <a:r>
              <a:rPr lang="hu-HU" sz="2400" dirty="0" err="1" smtClean="0"/>
              <a:t>Soviet</a:t>
            </a:r>
            <a:r>
              <a:rPr lang="hu-HU" sz="2400" dirty="0" smtClean="0"/>
              <a:t> Union)</a:t>
            </a:r>
            <a:r>
              <a:rPr lang="en-US" sz="2400" dirty="0" smtClean="0"/>
              <a:t>, because the adopted political family:</a:t>
            </a:r>
            <a:endParaRPr lang="hu-HU" sz="2400" dirty="0"/>
          </a:p>
        </p:txBody>
      </p:sp>
      <p:sp>
        <p:nvSpPr>
          <p:cNvPr id="3" name="Tartalom helye 2"/>
          <p:cNvSpPr>
            <a:spLocks noGrp="1"/>
          </p:cNvSpPr>
          <p:nvPr>
            <p:ph idx="1"/>
          </p:nvPr>
        </p:nvSpPr>
        <p:spPr>
          <a:xfrm>
            <a:off x="457200" y="1635646"/>
            <a:ext cx="8229600" cy="2592288"/>
          </a:xfrm>
        </p:spPr>
        <p:txBody>
          <a:bodyPr>
            <a:noAutofit/>
          </a:bodyPr>
          <a:lstStyle/>
          <a:p>
            <a:pPr lvl="0">
              <a:buFont typeface="Wingdings" pitchFamily="2" charset="2"/>
              <a:buChar char="Ø"/>
            </a:pPr>
            <a:r>
              <a:rPr lang="en-US" sz="2000" dirty="0" smtClean="0"/>
              <a:t>extends </a:t>
            </a:r>
            <a:r>
              <a:rPr lang="hu-HU" sz="2000" dirty="0" err="1" smtClean="0"/>
              <a:t>the</a:t>
            </a:r>
            <a:r>
              <a:rPr lang="en-US" sz="2000" dirty="0" smtClean="0"/>
              <a:t> network of political and bureaucratic administration beyond its formal institutions;</a:t>
            </a:r>
            <a:endParaRPr lang="hu-HU" sz="2000" dirty="0" smtClean="0"/>
          </a:p>
          <a:p>
            <a:pPr lvl="0">
              <a:buFont typeface="Wingdings" pitchFamily="2" charset="2"/>
              <a:buChar char="Ø"/>
            </a:pPr>
            <a:r>
              <a:rPr lang="en-US" sz="2000" dirty="0" smtClean="0"/>
              <a:t>is not necessarily the adoption of </a:t>
            </a:r>
            <a:r>
              <a:rPr lang="hu-HU" sz="2000" dirty="0" err="1" smtClean="0"/>
              <a:t>single</a:t>
            </a:r>
            <a:r>
              <a:rPr lang="hu-HU" sz="2000" dirty="0" smtClean="0"/>
              <a:t> </a:t>
            </a:r>
            <a:r>
              <a:rPr lang="hu-HU" sz="2000" dirty="0" err="1" smtClean="0"/>
              <a:t>individuals</a:t>
            </a:r>
            <a:r>
              <a:rPr lang="en-US" sz="2000" dirty="0" smtClean="0"/>
              <a:t>, but of a “family”, whereas individuals belonged to the </a:t>
            </a:r>
            <a:r>
              <a:rPr lang="en-US" sz="2000" dirty="0" err="1" smtClean="0"/>
              <a:t>nomenklatura</a:t>
            </a:r>
            <a:r>
              <a:rPr lang="en-US" sz="2000" dirty="0" smtClean="0"/>
              <a:t>;</a:t>
            </a:r>
            <a:endParaRPr lang="hu-HU" sz="2000" dirty="0" smtClean="0"/>
          </a:p>
          <a:p>
            <a:pPr>
              <a:buFont typeface="Wingdings" pitchFamily="2" charset="2"/>
              <a:buChar char="Ø"/>
            </a:pPr>
            <a:r>
              <a:rPr lang="en-US" sz="2000" dirty="0" smtClean="0"/>
              <a:t>has privileges that may bring not only extra consumption and income, but property as well; and the privileges gained in property are not restricted for the duration of being in “service,” but can be kept and inherited</a:t>
            </a:r>
            <a:r>
              <a:rPr lang="hu-HU" sz="2000"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Political</a:t>
            </a:r>
            <a:r>
              <a:rPr lang="hu-HU" b="1" dirty="0" smtClean="0"/>
              <a:t> </a:t>
            </a:r>
            <a:r>
              <a:rPr lang="hu-HU" b="1" dirty="0" err="1" smtClean="0"/>
              <a:t>system</a:t>
            </a:r>
            <a:endParaRPr lang="hu-HU"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9512" y="51470"/>
            <a:ext cx="8784976" cy="1069627"/>
          </a:xfrm>
        </p:spPr>
        <p:txBody>
          <a:bodyPr>
            <a:noAutofit/>
          </a:bodyPr>
          <a:lstStyle/>
          <a:p>
            <a:pPr lvl="0"/>
            <a:r>
              <a:rPr lang="en-US" sz="2400" b="1" i="1" dirty="0" smtClean="0"/>
              <a:t>The patronal network in a post-communist single-pyramid system cannot be characterized as a </a:t>
            </a:r>
            <a:r>
              <a:rPr lang="en-US" sz="2400" b="1" i="1" dirty="0" smtClean="0">
                <a:solidFill>
                  <a:srgbClr val="FF0000"/>
                </a:solidFill>
              </a:rPr>
              <a:t>class</a:t>
            </a:r>
            <a:r>
              <a:rPr lang="en-US" sz="2400" dirty="0" smtClean="0"/>
              <a:t>, because the adopted political family:</a:t>
            </a:r>
            <a:endParaRPr lang="en-US" sz="2400" dirty="0"/>
          </a:p>
        </p:txBody>
      </p:sp>
      <p:sp>
        <p:nvSpPr>
          <p:cNvPr id="3" name="Tartalom helye 2"/>
          <p:cNvSpPr>
            <a:spLocks noGrp="1"/>
          </p:cNvSpPr>
          <p:nvPr>
            <p:ph idx="1"/>
          </p:nvPr>
        </p:nvSpPr>
        <p:spPr>
          <a:xfrm>
            <a:off x="0" y="1203598"/>
            <a:ext cx="9144000" cy="3888432"/>
          </a:xfrm>
        </p:spPr>
        <p:txBody>
          <a:bodyPr>
            <a:noAutofit/>
          </a:bodyPr>
          <a:lstStyle/>
          <a:p>
            <a:pPr lvl="0">
              <a:buFont typeface="Wingdings" pitchFamily="2" charset="2"/>
              <a:buChar char="Ø"/>
            </a:pPr>
            <a:r>
              <a:rPr lang="en-US" sz="2000" dirty="0"/>
              <a:t>is not a fundamentally economic phenomenon, linking people of similar economic status or relation to productive property within a </a:t>
            </a:r>
            <a:r>
              <a:rPr lang="en-US" sz="2000" dirty="0" smtClean="0"/>
              <a:t>capitalist society </a:t>
            </a:r>
            <a:r>
              <a:rPr lang="en-US" sz="2000" dirty="0"/>
              <a:t>of legal equality;</a:t>
            </a:r>
          </a:p>
          <a:p>
            <a:pPr lvl="0">
              <a:buFont typeface="Wingdings" pitchFamily="2" charset="2"/>
              <a:buChar char="Ø"/>
            </a:pPr>
            <a:r>
              <a:rPr lang="en-US" sz="2000" dirty="0"/>
              <a:t>is not caused by, but it is the cause </a:t>
            </a:r>
            <a:r>
              <a:rPr lang="en-US" sz="2000" dirty="0" smtClean="0"/>
              <a:t>of, </a:t>
            </a:r>
            <a:r>
              <a:rPr lang="en-US" sz="2000" dirty="0"/>
              <a:t>the patterns of social inequality, association, and distance;</a:t>
            </a:r>
          </a:p>
          <a:p>
            <a:pPr lvl="0">
              <a:buFont typeface="Wingdings" pitchFamily="2" charset="2"/>
              <a:buChar char="Ø"/>
            </a:pPr>
            <a:r>
              <a:rPr lang="en-US" sz="2000" dirty="0"/>
              <a:t>is characterized by vertical, hierarchic connections </a:t>
            </a:r>
            <a:r>
              <a:rPr lang="en-US" sz="2000" dirty="0" smtClean="0"/>
              <a:t>between </a:t>
            </a:r>
            <a:r>
              <a:rPr lang="en-US" sz="2000" dirty="0"/>
              <a:t>its </a:t>
            </a:r>
            <a:r>
              <a:rPr lang="en-US" sz="2000" dirty="0" smtClean="0"/>
              <a:t>members </a:t>
            </a:r>
            <a:r>
              <a:rPr lang="en-US" sz="2000" dirty="0"/>
              <a:t>instead of horizontal relations;</a:t>
            </a:r>
          </a:p>
          <a:p>
            <a:pPr lvl="0">
              <a:buFont typeface="Wingdings" pitchFamily="2" charset="2"/>
              <a:buChar char="Ø"/>
            </a:pPr>
            <a:r>
              <a:rPr lang="en-US" sz="2000" dirty="0"/>
              <a:t>the cohesion thereof is </a:t>
            </a:r>
            <a:r>
              <a:rPr lang="en-US" sz="2000" dirty="0" smtClean="0"/>
              <a:t>based not </a:t>
            </a:r>
            <a:r>
              <a:rPr lang="en-US" sz="2000" dirty="0"/>
              <a:t>on class consciousness or </a:t>
            </a:r>
            <a:r>
              <a:rPr lang="en-US" sz="2000" dirty="0" smtClean="0"/>
              <a:t>identity</a:t>
            </a:r>
            <a:r>
              <a:rPr lang="hu-HU" sz="2000" dirty="0" smtClean="0"/>
              <a:t>,</a:t>
            </a:r>
            <a:r>
              <a:rPr lang="en-US" sz="2000" dirty="0" smtClean="0"/>
              <a:t> </a:t>
            </a:r>
            <a:r>
              <a:rPr lang="en-US" sz="2000" dirty="0"/>
              <a:t>but on personal </a:t>
            </a:r>
            <a:r>
              <a:rPr lang="en-US" sz="2000" dirty="0" smtClean="0"/>
              <a:t>loyalty </a:t>
            </a:r>
            <a:r>
              <a:rPr lang="en-US" sz="2000" dirty="0"/>
              <a:t>and consequent protection</a:t>
            </a:r>
            <a:r>
              <a:rPr lang="en-US" sz="2000" dirty="0" smtClean="0"/>
              <a:t>;</a:t>
            </a:r>
          </a:p>
          <a:p>
            <a:pPr lvl="0">
              <a:buFont typeface="Wingdings" pitchFamily="2" charset="2"/>
              <a:buChar char="Ø"/>
            </a:pPr>
            <a:r>
              <a:rPr lang="en-US" sz="2000" dirty="0" smtClean="0"/>
              <a:t>creates a society where class-based, horizontal status organizations for collective bargaining are disrupted;</a:t>
            </a:r>
            <a:endParaRPr lang="en-US" sz="2000" dirty="0"/>
          </a:p>
          <a:p>
            <a:pPr lvl="0">
              <a:buFont typeface="Wingdings" pitchFamily="2" charset="2"/>
              <a:buChar char="Ø"/>
            </a:pPr>
            <a:r>
              <a:rPr lang="en-US" sz="2000" dirty="0" smtClean="0"/>
              <a:t>co-opts</a:t>
            </a:r>
            <a:r>
              <a:rPr lang="hu-HU" sz="2000" dirty="0" smtClean="0"/>
              <a:t> </a:t>
            </a:r>
            <a:r>
              <a:rPr lang="en-US" sz="2000" dirty="0" smtClean="0"/>
              <a:t>and subordinates </a:t>
            </a:r>
            <a:r>
              <a:rPr lang="en-US" sz="2000" dirty="0"/>
              <a:t>other social groups instead of struggling against them</a:t>
            </a:r>
            <a:r>
              <a:rPr lang="en-US" sz="2000" dirty="0" smtClean="0"/>
              <a:t>.</a:t>
            </a:r>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9512" y="205979"/>
            <a:ext cx="8784976" cy="857250"/>
          </a:xfrm>
        </p:spPr>
        <p:txBody>
          <a:bodyPr>
            <a:noAutofit/>
          </a:bodyPr>
          <a:lstStyle/>
          <a:p>
            <a:pPr lvl="0"/>
            <a:r>
              <a:rPr lang="en-US" sz="2400" b="1" i="1" dirty="0" smtClean="0"/>
              <a:t>The </a:t>
            </a:r>
            <a:r>
              <a:rPr lang="en-US" sz="2400" b="1" i="1" dirty="0" err="1" smtClean="0"/>
              <a:t>patronal</a:t>
            </a:r>
            <a:r>
              <a:rPr lang="en-US" sz="2400" b="1" i="1" dirty="0" smtClean="0"/>
              <a:t> network in a post-communist single-pyramid system</a:t>
            </a:r>
            <a:r>
              <a:rPr lang="hu-HU" sz="2400" b="1" i="1" dirty="0" smtClean="0"/>
              <a:t> </a:t>
            </a:r>
            <a:r>
              <a:rPr lang="en-US" sz="2400" b="1" i="1" dirty="0" smtClean="0"/>
              <a:t>can be characterized as an </a:t>
            </a:r>
            <a:r>
              <a:rPr lang="en-US" sz="2400" b="1" i="1" dirty="0" smtClean="0">
                <a:solidFill>
                  <a:srgbClr val="FF0000"/>
                </a:solidFill>
              </a:rPr>
              <a:t>adopted political family</a:t>
            </a:r>
            <a:r>
              <a:rPr lang="en-US" sz="2400" dirty="0" smtClean="0"/>
              <a:t>, because:</a:t>
            </a:r>
            <a:endParaRPr lang="hu-HU" sz="2400" dirty="0"/>
          </a:p>
        </p:txBody>
      </p:sp>
      <p:sp>
        <p:nvSpPr>
          <p:cNvPr id="3" name="Tartalom helye 2"/>
          <p:cNvSpPr>
            <a:spLocks noGrp="1"/>
          </p:cNvSpPr>
          <p:nvPr>
            <p:ph idx="1"/>
          </p:nvPr>
        </p:nvSpPr>
        <p:spPr>
          <a:xfrm>
            <a:off x="457200" y="1131590"/>
            <a:ext cx="8229600" cy="3888432"/>
          </a:xfrm>
        </p:spPr>
        <p:txBody>
          <a:bodyPr>
            <a:noAutofit/>
          </a:bodyPr>
          <a:lstStyle/>
          <a:p>
            <a:pPr lvl="0">
              <a:buFont typeface="Wingdings" pitchFamily="2" charset="2"/>
              <a:buChar char="Ø"/>
            </a:pPr>
            <a:r>
              <a:rPr lang="en-US" sz="2000" dirty="0" smtClean="0"/>
              <a:t>different networks of extended personal acquaintance are organized into a single adopted political family</a:t>
            </a:r>
            <a:r>
              <a:rPr lang="hu-HU" sz="2000" dirty="0" smtClean="0"/>
              <a:t> (</a:t>
            </a:r>
            <a:r>
              <a:rPr lang="hu-HU" sz="2000" dirty="0" err="1" smtClean="0"/>
              <a:t>quasi</a:t>
            </a:r>
            <a:r>
              <a:rPr lang="hu-HU" sz="2000" dirty="0" smtClean="0"/>
              <a:t> </a:t>
            </a:r>
            <a:r>
              <a:rPr lang="hu-HU" sz="2000" dirty="0" err="1" smtClean="0"/>
              <a:t>clan</a:t>
            </a:r>
            <a:r>
              <a:rPr lang="hu-HU" sz="2000" dirty="0" smtClean="0"/>
              <a:t>)</a:t>
            </a:r>
            <a:r>
              <a:rPr lang="en-US" sz="2000" dirty="0" smtClean="0"/>
              <a:t>;</a:t>
            </a:r>
            <a:endParaRPr lang="hu-HU" sz="2000" dirty="0" smtClean="0"/>
          </a:p>
          <a:p>
            <a:pPr lvl="0">
              <a:buFont typeface="Wingdings" pitchFamily="2" charset="2"/>
              <a:buChar char="Ø"/>
            </a:pPr>
            <a:r>
              <a:rPr lang="en-US" sz="2000" dirty="0" smtClean="0"/>
              <a:t>not only individuals, but families / adopted families are incorporated; </a:t>
            </a:r>
            <a:endParaRPr lang="hu-HU" sz="2000" dirty="0" smtClean="0"/>
          </a:p>
          <a:p>
            <a:pPr lvl="0">
              <a:buFont typeface="Wingdings" pitchFamily="2" charset="2"/>
              <a:buChar char="Ø"/>
            </a:pPr>
            <a:r>
              <a:rPr lang="en-US" sz="2000" dirty="0" smtClean="0"/>
              <a:t>it is informal, without formal membership;</a:t>
            </a:r>
            <a:endParaRPr lang="hu-HU" sz="2000" dirty="0" smtClean="0"/>
          </a:p>
          <a:p>
            <a:pPr lvl="0">
              <a:buFont typeface="Wingdings" pitchFamily="2" charset="2"/>
              <a:buChar char="Ø"/>
            </a:pPr>
            <a:r>
              <a:rPr lang="en-US" sz="2000" dirty="0" smtClean="0"/>
              <a:t>it extends over formal institutions;  </a:t>
            </a:r>
            <a:endParaRPr lang="hu-HU" sz="2000" dirty="0" smtClean="0"/>
          </a:p>
          <a:p>
            <a:pPr lvl="0">
              <a:buFont typeface="Wingdings" pitchFamily="2" charset="2"/>
              <a:buChar char="Ø"/>
            </a:pPr>
            <a:r>
              <a:rPr lang="en-US" sz="2000" dirty="0" smtClean="0"/>
              <a:t>it is based on </a:t>
            </a:r>
            <a:r>
              <a:rPr lang="en-US" sz="2000" dirty="0" err="1" smtClean="0"/>
              <a:t>patronal</a:t>
            </a:r>
            <a:r>
              <a:rPr lang="en-US" sz="2000" dirty="0" smtClean="0"/>
              <a:t>, and not organizational loyalty (there is no free entrance into or free exit from it);</a:t>
            </a:r>
            <a:endParaRPr lang="hu-HU" sz="2000" dirty="0" smtClean="0"/>
          </a:p>
          <a:p>
            <a:pPr lvl="0">
              <a:buFont typeface="Wingdings" pitchFamily="2" charset="2"/>
              <a:buChar char="Ø"/>
            </a:pPr>
            <a:r>
              <a:rPr lang="en-US" sz="2000" dirty="0" smtClean="0"/>
              <a:t>the position within the adopted political family does not converge necessarily with the formal administrative positions;</a:t>
            </a:r>
            <a:endParaRPr lang="hu-HU" sz="2000" dirty="0" smtClean="0"/>
          </a:p>
          <a:p>
            <a:pPr lvl="0">
              <a:buFont typeface="Wingdings" pitchFamily="2" charset="2"/>
              <a:buChar char="Ø"/>
            </a:pPr>
            <a:r>
              <a:rPr lang="en-US" sz="2000" dirty="0" smtClean="0"/>
              <a:t>its power was based on the merger of political and economic “resources”;</a:t>
            </a:r>
            <a:endParaRPr lang="hu-HU" sz="2000" dirty="0" smtClean="0"/>
          </a:p>
          <a:p>
            <a:pPr lvl="0">
              <a:buFont typeface="Wingdings" pitchFamily="2" charset="2"/>
              <a:buChar char="Ø"/>
            </a:pPr>
            <a:r>
              <a:rPr lang="en-US" sz="2000" dirty="0" smtClean="0"/>
              <a:t>it follows the cultural patterns of rule of the patriarchal family or clan.</a:t>
            </a:r>
            <a:endParaRPr lang="hu-HU" sz="2000" dirty="0" smtClean="0"/>
          </a:p>
        </p:txBody>
      </p:sp>
    </p:spTree>
    <p:extLst>
      <p:ext uri="{BB962C8B-B14F-4D97-AF65-F5344CB8AC3E}">
        <p14:creationId xmlns:p14="http://schemas.microsoft.com/office/powerpoint/2010/main" xmlns="" val="4247646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05979"/>
            <a:ext cx="8856984" cy="857250"/>
          </a:xfrm>
        </p:spPr>
        <p:txBody>
          <a:bodyPr>
            <a:normAutofit/>
          </a:bodyPr>
          <a:lstStyle/>
          <a:p>
            <a:r>
              <a:rPr lang="hu-HU" b="1" dirty="0" smtClean="0"/>
              <a:t>Alena Ledeneva: Types of Networks</a:t>
            </a:r>
            <a:endParaRPr lang="en-US" b="1" dirty="0"/>
          </a:p>
        </p:txBody>
      </p:sp>
      <p:graphicFrame>
        <p:nvGraphicFramePr>
          <p:cNvPr id="5" name="Content Placeholder 4"/>
          <p:cNvGraphicFramePr>
            <a:graphicFrameLocks noGrp="1"/>
          </p:cNvGraphicFramePr>
          <p:nvPr>
            <p:ph idx="1"/>
          </p:nvPr>
        </p:nvGraphicFramePr>
        <p:xfrm>
          <a:off x="395536" y="1200150"/>
          <a:ext cx="8622738" cy="3315817"/>
        </p:xfrm>
        <a:graphic>
          <a:graphicData uri="http://schemas.openxmlformats.org/drawingml/2006/table">
            <a:tbl>
              <a:tblPr firstRow="1" bandRow="1">
                <a:tableStyleId>{5940675A-B579-460E-94D1-54222C63F5DA}</a:tableStyleId>
              </a:tblPr>
              <a:tblGrid>
                <a:gridCol w="1656184"/>
                <a:gridCol w="2592288"/>
                <a:gridCol w="2718266"/>
                <a:gridCol w="1656000"/>
              </a:tblGrid>
              <a:tr h="454299">
                <a:tc>
                  <a:txBody>
                    <a:bodyPr/>
                    <a:lstStyle/>
                    <a:p>
                      <a:r>
                        <a:rPr lang="hu-HU" b="1" dirty="0" smtClean="0"/>
                        <a:t>INDIVIDUAL</a:t>
                      </a:r>
                      <a:endParaRPr lang="en-US" b="1" dirty="0"/>
                    </a:p>
                  </a:txBody>
                  <a:tcPr anchor="ctr"/>
                </a:tc>
                <a:tc gridSpan="2">
                  <a:txBody>
                    <a:bodyPr/>
                    <a:lstStyle/>
                    <a:p>
                      <a:pPr algn="ctr"/>
                      <a:r>
                        <a:rPr lang="hu-HU" b="1" dirty="0" smtClean="0"/>
                        <a:t>Strong ties</a:t>
                      </a:r>
                      <a:endParaRPr lang="en-US" b="1" dirty="0"/>
                    </a:p>
                  </a:txBody>
                  <a:tcPr anchor="ctr"/>
                </a:tc>
                <a:tc hMerge="1">
                  <a:txBody>
                    <a:bodyPr/>
                    <a:lstStyle/>
                    <a:p>
                      <a:endParaRPr lang="en-US" dirty="0"/>
                    </a:p>
                  </a:txBody>
                  <a:tcPr/>
                </a:tc>
                <a:tc rowSpan="3">
                  <a:txBody>
                    <a:bodyPr/>
                    <a:lstStyle/>
                    <a:p>
                      <a:pPr algn="ctr"/>
                      <a:endParaRPr lang="hu-HU" b="1" dirty="0" smtClean="0"/>
                    </a:p>
                    <a:p>
                      <a:pPr algn="ctr"/>
                      <a:endParaRPr lang="hu-HU" b="1" dirty="0" smtClean="0"/>
                    </a:p>
                    <a:p>
                      <a:pPr algn="ctr"/>
                      <a:endParaRPr lang="hu-HU" b="1" dirty="0" smtClean="0"/>
                    </a:p>
                    <a:p>
                      <a:pPr algn="ctr"/>
                      <a:endParaRPr lang="hu-HU" b="1" dirty="0" smtClean="0"/>
                    </a:p>
                    <a:p>
                      <a:pPr algn="ctr"/>
                      <a:endParaRPr lang="hu-HU" sz="1100" b="1" dirty="0" smtClean="0"/>
                    </a:p>
                    <a:p>
                      <a:pPr algn="ctr"/>
                      <a:r>
                        <a:rPr lang="hu-HU" b="1" dirty="0" smtClean="0"/>
                        <a:t>Public settings</a:t>
                      </a:r>
                      <a:br>
                        <a:rPr lang="hu-HU" b="1" dirty="0" smtClean="0"/>
                      </a:br>
                      <a:r>
                        <a:rPr lang="hu-HU" b="1" dirty="0" smtClean="0"/>
                        <a:t>(de-centered)</a:t>
                      </a:r>
                      <a:endParaRPr lang="en-US" b="1" dirty="0"/>
                    </a:p>
                  </a:txBody>
                  <a:tcPr/>
                </a:tc>
              </a:tr>
              <a:tr h="1046617">
                <a:tc rowSpan="3">
                  <a:txBody>
                    <a:bodyPr/>
                    <a:lstStyle/>
                    <a:p>
                      <a:pPr algn="ctr"/>
                      <a:endParaRPr lang="hu-HU" b="1" dirty="0" smtClean="0"/>
                    </a:p>
                    <a:p>
                      <a:pPr algn="ctr"/>
                      <a:endParaRPr lang="hu-HU" b="1" dirty="0" smtClean="0"/>
                    </a:p>
                    <a:p>
                      <a:pPr algn="ctr"/>
                      <a:endParaRPr lang="hu-HU" b="1" dirty="0" smtClean="0"/>
                    </a:p>
                    <a:p>
                      <a:pPr algn="ctr"/>
                      <a:r>
                        <a:rPr lang="hu-HU" b="1" dirty="0" smtClean="0"/>
                        <a:t>Private settings</a:t>
                      </a:r>
                      <a:r>
                        <a:rPr lang="hu-HU" b="1" baseline="0" dirty="0" smtClean="0"/>
                        <a:t> (centered)</a:t>
                      </a:r>
                      <a:endParaRPr lang="en-US" b="1" dirty="0"/>
                    </a:p>
                  </a:txBody>
                  <a:tcPr/>
                </a:tc>
                <a:tc>
                  <a:txBody>
                    <a:bodyPr/>
                    <a:lstStyle/>
                    <a:p>
                      <a:r>
                        <a:rPr lang="hu-HU" b="1" dirty="0" smtClean="0"/>
                        <a:t>1. </a:t>
                      </a:r>
                      <a:r>
                        <a:rPr lang="hu-HU" b="1" i="1" dirty="0" smtClean="0"/>
                        <a:t>‘Inner circle:’</a:t>
                      </a:r>
                      <a:r>
                        <a:rPr lang="hu-HU" b="1" baseline="0" dirty="0" smtClean="0"/>
                        <a:t> sharing life (family and the most trusted, private affairs)</a:t>
                      </a:r>
                      <a:endParaRPr lang="hu-HU" b="1" dirty="0" smtClean="0"/>
                    </a:p>
                  </a:txBody>
                  <a:tcPr anchor="ctr"/>
                </a:tc>
                <a:tc>
                  <a:txBody>
                    <a:bodyPr/>
                    <a:lstStyle/>
                    <a:p>
                      <a:r>
                        <a:rPr lang="hu-HU" b="1" dirty="0" smtClean="0"/>
                        <a:t>3. </a:t>
                      </a:r>
                      <a:r>
                        <a:rPr lang="hu-HU" b="1" i="1" dirty="0" smtClean="0"/>
                        <a:t>‘Core contacts:’ </a:t>
                      </a:r>
                      <a:r>
                        <a:rPr lang="hu-HU" b="1" dirty="0" smtClean="0"/>
                        <a:t>sharing career (patrons and clients,</a:t>
                      </a:r>
                      <a:r>
                        <a:rPr lang="hu-HU" b="1" baseline="0" dirty="0" smtClean="0"/>
                        <a:t> public affairs)</a:t>
                      </a:r>
                      <a:endParaRPr lang="en-US" b="1" dirty="0"/>
                    </a:p>
                  </a:txBody>
                  <a:tcPr anchor="ctr"/>
                </a:tc>
                <a:tc vMerge="1">
                  <a:txBody>
                    <a:bodyPr/>
                    <a:lstStyle/>
                    <a:p>
                      <a:endParaRPr lang="en-US" dirty="0"/>
                    </a:p>
                  </a:txBody>
                  <a:tcPr/>
                </a:tc>
              </a:tr>
              <a:tr h="1360602">
                <a:tc vMerge="1">
                  <a:txBody>
                    <a:bodyPr/>
                    <a:lstStyle/>
                    <a:p>
                      <a:endParaRPr lang="en-US" dirty="0"/>
                    </a:p>
                  </a:txBody>
                  <a:tcPr/>
                </a:tc>
                <a:tc>
                  <a:txBody>
                    <a:bodyPr/>
                    <a:lstStyle/>
                    <a:p>
                      <a:r>
                        <a:rPr lang="hu-HU" b="1" dirty="0" smtClean="0"/>
                        <a:t>2. </a:t>
                      </a:r>
                      <a:r>
                        <a:rPr lang="hu-HU" b="1" i="1" dirty="0" smtClean="0"/>
                        <a:t>‘Useful friends:’ </a:t>
                      </a:r>
                      <a:r>
                        <a:rPr lang="hu-HU" b="1" dirty="0" smtClean="0"/>
                        <a:t>sharing</a:t>
                      </a:r>
                      <a:r>
                        <a:rPr lang="hu-HU" b="1" baseline="0" dirty="0" smtClean="0"/>
                        <a:t> leisure (sport, dacha)</a:t>
                      </a:r>
                      <a:endParaRPr lang="en-US" b="1" dirty="0"/>
                    </a:p>
                  </a:txBody>
                  <a:tcPr anchor="ctr"/>
                </a:tc>
                <a:tc>
                  <a:txBody>
                    <a:bodyPr/>
                    <a:lstStyle/>
                    <a:p>
                      <a:r>
                        <a:rPr lang="hu-HU" b="1" dirty="0" smtClean="0"/>
                        <a:t>4.</a:t>
                      </a:r>
                      <a:r>
                        <a:rPr lang="hu-HU" b="1" baseline="0" dirty="0" smtClean="0"/>
                        <a:t> </a:t>
                      </a:r>
                      <a:r>
                        <a:rPr lang="hu-HU" b="1" i="1" baseline="0" dirty="0" smtClean="0"/>
                        <a:t>‘Mediated, or periphery, contacts:’ </a:t>
                      </a:r>
                      <a:r>
                        <a:rPr lang="hu-HU" b="1" baseline="0" dirty="0" smtClean="0"/>
                        <a:t>sharing affiliation (alumni, associates, co-members)</a:t>
                      </a:r>
                      <a:endParaRPr lang="en-US" b="1" dirty="0"/>
                    </a:p>
                  </a:txBody>
                  <a:tcPr anchor="ctr"/>
                </a:tc>
                <a:tc vMerge="1">
                  <a:txBody>
                    <a:bodyPr/>
                    <a:lstStyle/>
                    <a:p>
                      <a:endParaRPr lang="en-US" dirty="0"/>
                    </a:p>
                  </a:txBody>
                  <a:tcPr/>
                </a:tc>
              </a:tr>
              <a:tr h="454299">
                <a:tc vMerge="1">
                  <a:txBody>
                    <a:bodyPr/>
                    <a:lstStyle/>
                    <a:p>
                      <a:endParaRPr lang="en-US" dirty="0"/>
                    </a:p>
                  </a:txBody>
                  <a:tcPr/>
                </a:tc>
                <a:tc gridSpan="2">
                  <a:txBody>
                    <a:bodyPr/>
                    <a:lstStyle/>
                    <a:p>
                      <a:pPr algn="ctr"/>
                      <a:r>
                        <a:rPr lang="hu-HU" b="1" dirty="0" smtClean="0"/>
                        <a:t>Weak ties</a:t>
                      </a:r>
                      <a:endParaRPr lang="en-US" b="1" dirty="0"/>
                    </a:p>
                  </a:txBody>
                  <a:tcPr anchor="ctr"/>
                </a:tc>
                <a:tc hMerge="1">
                  <a:txBody>
                    <a:bodyPr/>
                    <a:lstStyle/>
                    <a:p>
                      <a:endParaRPr lang="en-US" dirty="0"/>
                    </a:p>
                  </a:txBody>
                  <a:tcPr/>
                </a:tc>
                <a:tc>
                  <a:txBody>
                    <a:bodyPr/>
                    <a:lstStyle/>
                    <a:p>
                      <a:r>
                        <a:rPr lang="hu-HU" b="1" dirty="0" smtClean="0"/>
                        <a:t>INSTITUTION</a:t>
                      </a:r>
                      <a:endParaRPr lang="en-US" b="1" dirty="0"/>
                    </a:p>
                  </a:txBody>
                  <a:tcPr anchor="ctr"/>
                </a:tc>
              </a:tr>
            </a:tbl>
          </a:graphicData>
        </a:graphic>
      </p:graphicFrame>
      <p:sp>
        <p:nvSpPr>
          <p:cNvPr id="6" name="TextBox 5"/>
          <p:cNvSpPr txBox="1"/>
          <p:nvPr/>
        </p:nvSpPr>
        <p:spPr>
          <a:xfrm>
            <a:off x="467544" y="4731990"/>
            <a:ext cx="8064896" cy="307777"/>
          </a:xfrm>
          <a:prstGeom prst="rect">
            <a:avLst/>
          </a:prstGeom>
          <a:noFill/>
        </p:spPr>
        <p:txBody>
          <a:bodyPr wrap="square" rtlCol="0">
            <a:spAutoFit/>
          </a:bodyPr>
          <a:lstStyle/>
          <a:p>
            <a:r>
              <a:rPr lang="hu-HU" sz="1400" b="1" dirty="0" smtClean="0"/>
              <a:t>Source: Ledeneva, Alena (2013): Can Russia Modernise? New York: Cambridge University Press (p. 172)</a:t>
            </a:r>
            <a:endParaRPr lang="en-US" sz="14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44017"/>
            <a:ext cx="9144000" cy="699541"/>
          </a:xfrm>
        </p:spPr>
        <p:txBody>
          <a:bodyPr>
            <a:noAutofit/>
          </a:bodyPr>
          <a:lstStyle/>
          <a:p>
            <a:r>
              <a:rPr lang="hu-HU" sz="3100" b="1" dirty="0" err="1" smtClean="0"/>
              <a:t>Interpretative</a:t>
            </a:r>
            <a:r>
              <a:rPr lang="hu-HU" sz="3100" b="1" dirty="0" smtClean="0"/>
              <a:t> </a:t>
            </a:r>
            <a:r>
              <a:rPr lang="hu-HU" sz="3100" b="1" dirty="0"/>
              <a:t>F</a:t>
            </a:r>
            <a:r>
              <a:rPr lang="hu-HU" sz="3100" b="1" dirty="0" smtClean="0"/>
              <a:t>ramework of </a:t>
            </a:r>
            <a:r>
              <a:rPr lang="hu-HU" sz="3100" b="1" dirty="0" err="1" smtClean="0"/>
              <a:t>Post-Communist</a:t>
            </a:r>
            <a:r>
              <a:rPr lang="hu-HU" sz="3100" b="1" dirty="0" smtClean="0"/>
              <a:t> </a:t>
            </a:r>
            <a:r>
              <a:rPr lang="hu-HU" sz="3100" b="1" dirty="0" err="1" smtClean="0"/>
              <a:t>Regimes</a:t>
            </a:r>
            <a:r>
              <a:rPr lang="hu-HU" sz="3100" b="1" dirty="0" smtClean="0"/>
              <a:t/>
            </a:r>
            <a:br>
              <a:rPr lang="hu-HU" sz="3100" b="1" dirty="0" smtClean="0"/>
            </a:br>
            <a:r>
              <a:rPr lang="hu-HU" sz="2400" b="1" dirty="0" smtClean="0"/>
              <a:t>(</a:t>
            </a:r>
            <a:r>
              <a:rPr lang="hu-HU" sz="2400" b="1" dirty="0" err="1" smtClean="0"/>
              <a:t>combining</a:t>
            </a:r>
            <a:r>
              <a:rPr lang="hu-HU" sz="2400" b="1" dirty="0" smtClean="0"/>
              <a:t> </a:t>
            </a:r>
            <a:r>
              <a:rPr lang="hu-HU" sz="2400" b="1" dirty="0" err="1" smtClean="0"/>
              <a:t>the</a:t>
            </a:r>
            <a:r>
              <a:rPr lang="hu-HU" sz="2400" b="1" dirty="0" smtClean="0"/>
              <a:t> </a:t>
            </a:r>
            <a:r>
              <a:rPr lang="hu-HU" sz="2400" b="1" dirty="0" err="1" smtClean="0"/>
              <a:t>political</a:t>
            </a:r>
            <a:r>
              <a:rPr lang="hu-HU" sz="2400" b="1" dirty="0" smtClean="0"/>
              <a:t>, </a:t>
            </a:r>
            <a:r>
              <a:rPr lang="hu-HU" sz="2400" b="1" dirty="0" err="1" smtClean="0"/>
              <a:t>economic</a:t>
            </a:r>
            <a:r>
              <a:rPr lang="hu-HU" sz="2400" b="1" dirty="0" smtClean="0"/>
              <a:t> and </a:t>
            </a:r>
            <a:r>
              <a:rPr lang="hu-HU" sz="2400" b="1" dirty="0" err="1" smtClean="0"/>
              <a:t>sociological</a:t>
            </a:r>
            <a:r>
              <a:rPr lang="hu-HU" sz="2400" b="1" dirty="0" smtClean="0"/>
              <a:t> </a:t>
            </a:r>
            <a:r>
              <a:rPr lang="hu-HU" sz="2400" b="1" dirty="0" err="1" smtClean="0"/>
              <a:t>dimensions</a:t>
            </a:r>
            <a:r>
              <a:rPr lang="hu-HU" sz="2400" b="1" dirty="0" smtClean="0"/>
              <a:t>)</a:t>
            </a:r>
            <a:endParaRPr lang="hu-HU" sz="31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2475384106"/>
              </p:ext>
            </p:extLst>
          </p:nvPr>
        </p:nvGraphicFramePr>
        <p:xfrm>
          <a:off x="323528" y="1059582"/>
          <a:ext cx="8435280"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2532495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en-US" sz="2400" b="1" dirty="0" smtClean="0"/>
              <a:t>The Ruling Elites in a Liberal Democracy: Autonomous Elites</a:t>
            </a:r>
            <a:endParaRPr lang="hu-HU" sz="24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1025" name="Object 1"/>
          <p:cNvGraphicFramePr>
            <a:graphicFrameLocks noChangeAspect="1"/>
          </p:cNvGraphicFramePr>
          <p:nvPr/>
        </p:nvGraphicFramePr>
        <p:xfrm>
          <a:off x="1187450" y="1276350"/>
          <a:ext cx="6769100" cy="3743325"/>
        </p:xfrm>
        <a:graphic>
          <a:graphicData uri="http://schemas.openxmlformats.org/presentationml/2006/ole">
            <p:oleObj spid="_x0000_s1032" name="Dia" r:id="rId3" imgW="4570378" imgH="3427496" progId="PowerPoint.Slide.12">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5536" y="205979"/>
            <a:ext cx="8352928" cy="857250"/>
          </a:xfrm>
        </p:spPr>
        <p:txBody>
          <a:bodyPr>
            <a:normAutofit/>
          </a:bodyPr>
          <a:lstStyle/>
          <a:p>
            <a:r>
              <a:rPr lang="en-US" sz="2400" b="1" dirty="0" smtClean="0"/>
              <a:t>The Ruling Elite</a:t>
            </a:r>
            <a:r>
              <a:rPr lang="hu-HU" sz="2400" b="1" dirty="0" smtClean="0"/>
              <a:t> </a:t>
            </a:r>
            <a:r>
              <a:rPr lang="en-US" sz="2400" b="1" dirty="0" smtClean="0"/>
              <a:t>in a Communist Dictatorship</a:t>
            </a:r>
            <a:r>
              <a:rPr lang="hu-HU" sz="2400" b="1" dirty="0" smtClean="0"/>
              <a:t>: </a:t>
            </a:r>
            <a:r>
              <a:rPr lang="hu-HU" sz="2400" b="1" dirty="0"/>
              <a:t>T</a:t>
            </a:r>
            <a:r>
              <a:rPr lang="en-US" sz="2400" b="1" dirty="0" smtClean="0"/>
              <a:t>he </a:t>
            </a:r>
            <a:r>
              <a:rPr lang="en-US" sz="2400" b="1" dirty="0" err="1" smtClean="0"/>
              <a:t>Nomenklatura</a:t>
            </a:r>
            <a:endParaRPr lang="hu-HU" sz="2400" dirty="0"/>
          </a:p>
        </p:txBody>
      </p:sp>
      <p:sp>
        <p:nvSpPr>
          <p:cNvPr id="266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graphicFrame>
        <p:nvGraphicFramePr>
          <p:cNvPr id="26625" name="Object 1"/>
          <p:cNvGraphicFramePr>
            <a:graphicFrameLocks noChangeAspect="1"/>
          </p:cNvGraphicFramePr>
          <p:nvPr/>
        </p:nvGraphicFramePr>
        <p:xfrm>
          <a:off x="1475656" y="987574"/>
          <a:ext cx="6120680" cy="3888432"/>
        </p:xfrm>
        <a:graphic>
          <a:graphicData uri="http://schemas.openxmlformats.org/presentationml/2006/ole">
            <p:oleObj spid="_x0000_s2056" name="Dia" r:id="rId3" imgW="4570378" imgH="3427496" progId="PowerPoint.Slide.12">
              <p:embed/>
            </p:oleObj>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712968" cy="857250"/>
          </a:xfrm>
        </p:spPr>
        <p:txBody>
          <a:bodyPr>
            <a:normAutofit/>
          </a:bodyPr>
          <a:lstStyle/>
          <a:p>
            <a:r>
              <a:rPr lang="hu-HU" sz="2400" b="1" dirty="0" err="1" smtClean="0"/>
              <a:t>Ruling</a:t>
            </a:r>
            <a:r>
              <a:rPr lang="hu-HU" sz="2400" b="1" dirty="0" smtClean="0"/>
              <a:t> </a:t>
            </a:r>
            <a:r>
              <a:rPr lang="en-US" sz="2400" b="1" dirty="0" err="1"/>
              <a:t>E</a:t>
            </a:r>
            <a:r>
              <a:rPr lang="hu-HU" sz="2400" b="1" dirty="0" err="1" smtClean="0"/>
              <a:t>lite</a:t>
            </a:r>
            <a:r>
              <a:rPr lang="hu-HU" sz="2400" b="1" dirty="0" smtClean="0"/>
              <a:t> </a:t>
            </a:r>
            <a:r>
              <a:rPr lang="hu-HU" sz="2400" b="1" dirty="0" err="1" smtClean="0"/>
              <a:t>in</a:t>
            </a:r>
            <a:r>
              <a:rPr lang="hu-HU" sz="2400" b="1" dirty="0" smtClean="0"/>
              <a:t> </a:t>
            </a:r>
            <a:r>
              <a:rPr lang="en-US" sz="2400" b="1" dirty="0" smtClean="0"/>
              <a:t>a Patronal Autocracies</a:t>
            </a:r>
            <a:r>
              <a:rPr lang="en-US" sz="2400" b="1" dirty="0"/>
              <a:t>:</a:t>
            </a:r>
            <a:r>
              <a:rPr lang="hu-HU" sz="2400" b="1" dirty="0" smtClean="0"/>
              <a:t> </a:t>
            </a:r>
            <a:r>
              <a:rPr lang="en-US" sz="2400" b="1" dirty="0" smtClean="0"/>
              <a:t>The Adopted Political Family</a:t>
            </a:r>
            <a:endParaRPr lang="hu-HU" sz="2400" b="1"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6" name="Háromszög 5"/>
          <p:cNvSpPr/>
          <p:nvPr/>
        </p:nvSpPr>
        <p:spPr>
          <a:xfrm>
            <a:off x="3941266" y="2067695"/>
            <a:ext cx="1638846" cy="667388"/>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000" dirty="0" smtClean="0">
                <a:solidFill>
                  <a:schemeClr val="tx1"/>
                </a:solidFill>
              </a:rPr>
              <a:t>secret service, military</a:t>
            </a:r>
            <a:endParaRPr lang="hu-HU" sz="1000" dirty="0">
              <a:solidFill>
                <a:schemeClr val="tx1"/>
              </a:solidFill>
            </a:endParaRPr>
          </a:p>
        </p:txBody>
      </p:sp>
      <p:grpSp>
        <p:nvGrpSpPr>
          <p:cNvPr id="3" name="Csoportba foglalás 6"/>
          <p:cNvGrpSpPr/>
          <p:nvPr/>
        </p:nvGrpSpPr>
        <p:grpSpPr>
          <a:xfrm>
            <a:off x="2123728" y="1059582"/>
            <a:ext cx="4751841" cy="3672408"/>
            <a:chOff x="125293" y="1203598"/>
            <a:chExt cx="4086667" cy="3672408"/>
          </a:xfrm>
        </p:grpSpPr>
        <p:sp>
          <p:nvSpPr>
            <p:cNvPr id="15" name="Háromszög 14"/>
            <p:cNvSpPr/>
            <p:nvPr/>
          </p:nvSpPr>
          <p:spPr>
            <a:xfrm>
              <a:off x="125293" y="1203598"/>
              <a:ext cx="4086667" cy="3672408"/>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tIns="46800" rtlCol="0" anchor="t" anchorCtr="0"/>
            <a:lstStyle/>
            <a:p>
              <a:pPr algn="ctr"/>
              <a:endParaRPr lang="hu-HU" dirty="0">
                <a:solidFill>
                  <a:schemeClr val="tx1"/>
                </a:solidFill>
              </a:endParaRPr>
            </a:p>
          </p:txBody>
        </p:sp>
        <p:sp>
          <p:nvSpPr>
            <p:cNvPr id="16" name="Szövegdoboz 15"/>
            <p:cNvSpPr txBox="1"/>
            <p:nvPr/>
          </p:nvSpPr>
          <p:spPr>
            <a:xfrm>
              <a:off x="434842" y="4290650"/>
              <a:ext cx="1377422" cy="369332"/>
            </a:xfrm>
            <a:prstGeom prst="rect">
              <a:avLst/>
            </a:prstGeom>
            <a:noFill/>
          </p:spPr>
          <p:txBody>
            <a:bodyPr wrap="square" rtlCol="0">
              <a:spAutoFit/>
            </a:bodyPr>
            <a:lstStyle/>
            <a:p>
              <a:pPr algn="ctr"/>
              <a:r>
                <a:rPr lang="en-US" dirty="0" smtClean="0"/>
                <a:t>Political</a:t>
              </a:r>
              <a:endParaRPr lang="hu-HU" dirty="0"/>
            </a:p>
          </p:txBody>
        </p:sp>
      </p:grpSp>
      <p:sp>
        <p:nvSpPr>
          <p:cNvPr id="9" name="Háromszög 8"/>
          <p:cNvSpPr/>
          <p:nvPr/>
        </p:nvSpPr>
        <p:spPr>
          <a:xfrm>
            <a:off x="3423089" y="2735083"/>
            <a:ext cx="3579394" cy="889439"/>
          </a:xfrm>
          <a:prstGeom prst="triangle">
            <a:avLst>
              <a:gd name="adj" fmla="val 5039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economy</a:t>
            </a:r>
            <a:endParaRPr lang="hu-HU" sz="1400" dirty="0">
              <a:solidFill>
                <a:schemeClr val="tx1"/>
              </a:solidFill>
            </a:endParaRPr>
          </a:p>
        </p:txBody>
      </p:sp>
      <p:sp>
        <p:nvSpPr>
          <p:cNvPr id="10" name="Háromszög 9"/>
          <p:cNvSpPr/>
          <p:nvPr/>
        </p:nvSpPr>
        <p:spPr>
          <a:xfrm>
            <a:off x="3905952" y="1635647"/>
            <a:ext cx="1944403" cy="432048"/>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400" dirty="0" smtClean="0">
                <a:solidFill>
                  <a:schemeClr val="tx1"/>
                </a:solidFill>
              </a:rPr>
              <a:t>cultural</a:t>
            </a:r>
            <a:endParaRPr lang="hu-HU" sz="1400" dirty="0">
              <a:solidFill>
                <a:schemeClr val="tx1"/>
              </a:solidFill>
            </a:endParaRPr>
          </a:p>
        </p:txBody>
      </p:sp>
      <p:sp>
        <p:nvSpPr>
          <p:cNvPr id="11" name="Háromszög 10"/>
          <p:cNvSpPr/>
          <p:nvPr/>
        </p:nvSpPr>
        <p:spPr>
          <a:xfrm>
            <a:off x="3419872" y="3639650"/>
            <a:ext cx="3014226" cy="444268"/>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400" dirty="0" smtClean="0">
                <a:solidFill>
                  <a:schemeClr val="tx1"/>
                </a:solidFill>
              </a:rPr>
              <a:t>administrative</a:t>
            </a:r>
            <a:endParaRPr lang="hu-HU" sz="1400" dirty="0">
              <a:solidFill>
                <a:schemeClr val="tx1"/>
              </a:solidFill>
            </a:endParaRPr>
          </a:p>
        </p:txBody>
      </p:sp>
      <p:sp>
        <p:nvSpPr>
          <p:cNvPr id="12" name="Háromszög 11"/>
          <p:cNvSpPr/>
          <p:nvPr/>
        </p:nvSpPr>
        <p:spPr>
          <a:xfrm>
            <a:off x="4393720" y="4083918"/>
            <a:ext cx="3202616" cy="648072"/>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600" dirty="0" smtClean="0">
                <a:solidFill>
                  <a:schemeClr val="tx1"/>
                </a:solidFill>
              </a:rPr>
              <a:t>media</a:t>
            </a:r>
            <a:endParaRPr lang="hu-HU" sz="1400" dirty="0">
              <a:solidFill>
                <a:schemeClr val="tx1"/>
              </a:solidFill>
            </a:endParaRPr>
          </a:p>
        </p:txBody>
      </p:sp>
      <p:sp>
        <p:nvSpPr>
          <p:cNvPr id="19" name="Szabadkézi sokszög 18"/>
          <p:cNvSpPr/>
          <p:nvPr/>
        </p:nvSpPr>
        <p:spPr>
          <a:xfrm>
            <a:off x="5775325" y="3000375"/>
            <a:ext cx="1206500" cy="628650"/>
          </a:xfrm>
          <a:custGeom>
            <a:avLst/>
            <a:gdLst>
              <a:gd name="connsiteX0" fmla="*/ 0 w 1206500"/>
              <a:gd name="connsiteY0" fmla="*/ 0 h 628650"/>
              <a:gd name="connsiteX1" fmla="*/ 1206500 w 1206500"/>
              <a:gd name="connsiteY1" fmla="*/ 619125 h 628650"/>
              <a:gd name="connsiteX2" fmla="*/ 384175 w 1206500"/>
              <a:gd name="connsiteY2" fmla="*/ 628650 h 628650"/>
              <a:gd name="connsiteX3" fmla="*/ 0 w 1206500"/>
              <a:gd name="connsiteY3" fmla="*/ 0 h 628650"/>
            </a:gdLst>
            <a:ahLst/>
            <a:cxnLst>
              <a:cxn ang="0">
                <a:pos x="connsiteX0" y="connsiteY0"/>
              </a:cxn>
              <a:cxn ang="0">
                <a:pos x="connsiteX1" y="connsiteY1"/>
              </a:cxn>
              <a:cxn ang="0">
                <a:pos x="connsiteX2" y="connsiteY2"/>
              </a:cxn>
              <a:cxn ang="0">
                <a:pos x="connsiteX3" y="connsiteY3"/>
              </a:cxn>
            </a:cxnLst>
            <a:rect l="l" t="t" r="r" b="b"/>
            <a:pathLst>
              <a:path w="1206500" h="628650">
                <a:moveTo>
                  <a:pt x="0" y="0"/>
                </a:moveTo>
                <a:lnTo>
                  <a:pt x="1206500" y="619125"/>
                </a:lnTo>
                <a:lnTo>
                  <a:pt x="384175" y="628650"/>
                </a:lnTo>
                <a:lnTo>
                  <a:pt x="0" y="0"/>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xmlns="" val="36619576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en-US" sz="2400" b="1" dirty="0" smtClean="0"/>
              <a:t>The Ruling Elites in Patronal Democracies</a:t>
            </a:r>
            <a:r>
              <a:rPr lang="en-US" sz="2400" b="1" dirty="0"/>
              <a:t>:</a:t>
            </a:r>
            <a:r>
              <a:rPr lang="hu-HU" sz="2400" b="1" dirty="0" smtClean="0"/>
              <a:t> </a:t>
            </a:r>
            <a:r>
              <a:rPr lang="en-US" sz="2400" b="1" dirty="0" smtClean="0"/>
              <a:t>Competing Patronal Networks</a:t>
            </a:r>
            <a:endParaRPr lang="hu-HU" sz="2400" b="1"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6" name="Szabadkézi sokszög 5"/>
          <p:cNvSpPr/>
          <p:nvPr/>
        </p:nvSpPr>
        <p:spPr>
          <a:xfrm>
            <a:off x="5377543" y="1556657"/>
            <a:ext cx="3352800" cy="3178629"/>
          </a:xfrm>
          <a:custGeom>
            <a:avLst/>
            <a:gdLst>
              <a:gd name="connsiteX0" fmla="*/ 0 w 3352800"/>
              <a:gd name="connsiteY0" fmla="*/ 3178629 h 3178629"/>
              <a:gd name="connsiteX1" fmla="*/ 805543 w 3352800"/>
              <a:gd name="connsiteY1" fmla="*/ 0 h 3178629"/>
              <a:gd name="connsiteX2" fmla="*/ 3352800 w 3352800"/>
              <a:gd name="connsiteY2" fmla="*/ 3167743 h 3178629"/>
              <a:gd name="connsiteX3" fmla="*/ 0 w 3352800"/>
              <a:gd name="connsiteY3" fmla="*/ 3178629 h 3178629"/>
            </a:gdLst>
            <a:ahLst/>
            <a:cxnLst>
              <a:cxn ang="0">
                <a:pos x="connsiteX0" y="connsiteY0"/>
              </a:cxn>
              <a:cxn ang="0">
                <a:pos x="connsiteX1" y="connsiteY1"/>
              </a:cxn>
              <a:cxn ang="0">
                <a:pos x="connsiteX2" y="connsiteY2"/>
              </a:cxn>
              <a:cxn ang="0">
                <a:pos x="connsiteX3" y="connsiteY3"/>
              </a:cxn>
            </a:cxnLst>
            <a:rect l="l" t="t" r="r" b="b"/>
            <a:pathLst>
              <a:path w="3352800" h="3178629">
                <a:moveTo>
                  <a:pt x="0" y="3178629"/>
                </a:moveTo>
                <a:lnTo>
                  <a:pt x="805543" y="0"/>
                </a:lnTo>
                <a:lnTo>
                  <a:pt x="3352800" y="3167743"/>
                </a:lnTo>
                <a:lnTo>
                  <a:pt x="0" y="3178629"/>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Szabadkézi sokszög 7"/>
          <p:cNvSpPr/>
          <p:nvPr/>
        </p:nvSpPr>
        <p:spPr>
          <a:xfrm>
            <a:off x="544286" y="987574"/>
            <a:ext cx="4822371" cy="3744686"/>
          </a:xfrm>
          <a:custGeom>
            <a:avLst/>
            <a:gdLst>
              <a:gd name="connsiteX0" fmla="*/ 4822371 w 4822371"/>
              <a:gd name="connsiteY0" fmla="*/ 3744686 h 3744686"/>
              <a:gd name="connsiteX1" fmla="*/ 3668485 w 4822371"/>
              <a:gd name="connsiteY1" fmla="*/ 0 h 3744686"/>
              <a:gd name="connsiteX2" fmla="*/ 0 w 4822371"/>
              <a:gd name="connsiteY2" fmla="*/ 3712029 h 3744686"/>
              <a:gd name="connsiteX3" fmla="*/ 4822371 w 4822371"/>
              <a:gd name="connsiteY3" fmla="*/ 3744686 h 3744686"/>
            </a:gdLst>
            <a:ahLst/>
            <a:cxnLst>
              <a:cxn ang="0">
                <a:pos x="connsiteX0" y="connsiteY0"/>
              </a:cxn>
              <a:cxn ang="0">
                <a:pos x="connsiteX1" y="connsiteY1"/>
              </a:cxn>
              <a:cxn ang="0">
                <a:pos x="connsiteX2" y="connsiteY2"/>
              </a:cxn>
              <a:cxn ang="0">
                <a:pos x="connsiteX3" y="connsiteY3"/>
              </a:cxn>
            </a:cxnLst>
            <a:rect l="l" t="t" r="r" b="b"/>
            <a:pathLst>
              <a:path w="4822371" h="3744686">
                <a:moveTo>
                  <a:pt x="4822371" y="3744686"/>
                </a:moveTo>
                <a:lnTo>
                  <a:pt x="3668485" y="0"/>
                </a:lnTo>
                <a:lnTo>
                  <a:pt x="0" y="3712029"/>
                </a:lnTo>
                <a:lnTo>
                  <a:pt x="4822371" y="3744686"/>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solidFill>
                <a:schemeClr val="tx1"/>
              </a:solidFill>
            </a:endParaRPr>
          </a:p>
        </p:txBody>
      </p:sp>
      <p:sp>
        <p:nvSpPr>
          <p:cNvPr id="9" name="Szövegdoboz 8"/>
          <p:cNvSpPr txBox="1"/>
          <p:nvPr/>
        </p:nvSpPr>
        <p:spPr>
          <a:xfrm>
            <a:off x="1547664" y="3795886"/>
            <a:ext cx="1800200" cy="646331"/>
          </a:xfrm>
          <a:prstGeom prst="rect">
            <a:avLst/>
          </a:prstGeom>
          <a:noFill/>
        </p:spPr>
        <p:txBody>
          <a:bodyPr wrap="square" rtlCol="0">
            <a:spAutoFit/>
          </a:bodyPr>
          <a:lstStyle/>
          <a:p>
            <a:r>
              <a:rPr lang="hu-HU" dirty="0" err="1" smtClean="0"/>
              <a:t>Political</a:t>
            </a:r>
            <a:r>
              <a:rPr lang="hu-HU" dirty="0" smtClean="0"/>
              <a:t> (</a:t>
            </a:r>
            <a:r>
              <a:rPr lang="hu-HU" dirty="0" err="1" smtClean="0"/>
              <a:t>government</a:t>
            </a:r>
            <a:r>
              <a:rPr lang="hu-HU" dirty="0" smtClean="0"/>
              <a:t>)</a:t>
            </a:r>
            <a:endParaRPr lang="hu-HU" dirty="0"/>
          </a:p>
        </p:txBody>
      </p:sp>
      <p:sp>
        <p:nvSpPr>
          <p:cNvPr id="26" name="Szövegdoboz 25"/>
          <p:cNvSpPr txBox="1"/>
          <p:nvPr/>
        </p:nvSpPr>
        <p:spPr>
          <a:xfrm>
            <a:off x="6804248" y="3795886"/>
            <a:ext cx="1800200" cy="646331"/>
          </a:xfrm>
          <a:prstGeom prst="rect">
            <a:avLst/>
          </a:prstGeom>
          <a:noFill/>
        </p:spPr>
        <p:txBody>
          <a:bodyPr wrap="square" rtlCol="0">
            <a:spAutoFit/>
          </a:bodyPr>
          <a:lstStyle/>
          <a:p>
            <a:r>
              <a:rPr lang="hu-HU" dirty="0" err="1" smtClean="0"/>
              <a:t>Political</a:t>
            </a:r>
            <a:r>
              <a:rPr lang="hu-HU" dirty="0" smtClean="0"/>
              <a:t> (</a:t>
            </a:r>
            <a:r>
              <a:rPr lang="hu-HU" dirty="0" err="1" smtClean="0"/>
              <a:t>opposition</a:t>
            </a:r>
            <a:r>
              <a:rPr lang="hu-HU" dirty="0" smtClean="0"/>
              <a:t>)</a:t>
            </a:r>
            <a:endParaRPr lang="hu-HU" dirty="0"/>
          </a:p>
        </p:txBody>
      </p:sp>
      <p:sp>
        <p:nvSpPr>
          <p:cNvPr id="7" name="Háromszög 6"/>
          <p:cNvSpPr/>
          <p:nvPr/>
        </p:nvSpPr>
        <p:spPr>
          <a:xfrm>
            <a:off x="4296047" y="4064602"/>
            <a:ext cx="1068041" cy="667388"/>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72000" rtlCol="0" anchor="ctr"/>
          <a:lstStyle/>
          <a:p>
            <a:pPr algn="ctr"/>
            <a:r>
              <a:rPr lang="en-US" sz="900" dirty="0" smtClean="0">
                <a:solidFill>
                  <a:schemeClr val="tx1"/>
                </a:solidFill>
              </a:rPr>
              <a:t>secret service, military</a:t>
            </a:r>
            <a:r>
              <a:rPr lang="hu-HU" sz="900" dirty="0" smtClean="0">
                <a:solidFill>
                  <a:schemeClr val="tx1"/>
                </a:solidFill>
              </a:rPr>
              <a:t> </a:t>
            </a:r>
            <a:r>
              <a:rPr lang="en-US" sz="900" dirty="0" smtClean="0">
                <a:solidFill>
                  <a:schemeClr val="tx1"/>
                </a:solidFill>
              </a:rPr>
              <a:t>(</a:t>
            </a:r>
            <a:r>
              <a:rPr lang="hu-HU" sz="900" dirty="0" smtClean="0">
                <a:solidFill>
                  <a:schemeClr val="tx1"/>
                </a:solidFill>
              </a:rPr>
              <a:t>1</a:t>
            </a:r>
            <a:r>
              <a:rPr lang="en-US" sz="900" dirty="0" smtClean="0">
                <a:solidFill>
                  <a:schemeClr val="tx1"/>
                </a:solidFill>
              </a:rPr>
              <a:t>)</a:t>
            </a:r>
            <a:endParaRPr lang="hu-HU" sz="900" dirty="0">
              <a:solidFill>
                <a:schemeClr val="tx1"/>
              </a:solidFill>
            </a:endParaRPr>
          </a:p>
        </p:txBody>
      </p:sp>
      <p:sp>
        <p:nvSpPr>
          <p:cNvPr id="15" name="Háromszög 14"/>
          <p:cNvSpPr/>
          <p:nvPr/>
        </p:nvSpPr>
        <p:spPr>
          <a:xfrm>
            <a:off x="3059832" y="2069102"/>
            <a:ext cx="3579394" cy="889439"/>
          </a:xfrm>
          <a:prstGeom prst="triangle">
            <a:avLst>
              <a:gd name="adj" fmla="val 5039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         economy</a:t>
            </a:r>
            <a:endParaRPr lang="hu-HU" dirty="0">
              <a:solidFill>
                <a:schemeClr val="tx1"/>
              </a:solidFill>
            </a:endParaRPr>
          </a:p>
        </p:txBody>
      </p:sp>
      <p:sp>
        <p:nvSpPr>
          <p:cNvPr id="16" name="Háromszög 15"/>
          <p:cNvSpPr/>
          <p:nvPr/>
        </p:nvSpPr>
        <p:spPr>
          <a:xfrm>
            <a:off x="3635896" y="1851669"/>
            <a:ext cx="2689348" cy="217433"/>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400" dirty="0" smtClean="0">
                <a:solidFill>
                  <a:schemeClr val="tx1"/>
                </a:solidFill>
              </a:rPr>
              <a:t>cultural</a:t>
            </a:r>
            <a:endParaRPr lang="hu-HU" sz="1400" dirty="0">
              <a:solidFill>
                <a:schemeClr val="tx1"/>
              </a:solidFill>
            </a:endParaRPr>
          </a:p>
        </p:txBody>
      </p:sp>
      <p:sp>
        <p:nvSpPr>
          <p:cNvPr id="18" name="Háromszög 17"/>
          <p:cNvSpPr/>
          <p:nvPr/>
        </p:nvSpPr>
        <p:spPr>
          <a:xfrm>
            <a:off x="3311018" y="2973669"/>
            <a:ext cx="3014226" cy="444268"/>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600" dirty="0" smtClean="0">
                <a:solidFill>
                  <a:schemeClr val="tx1"/>
                </a:solidFill>
              </a:rPr>
              <a:t>administrative</a:t>
            </a:r>
            <a:endParaRPr lang="hu-HU" sz="1400" dirty="0">
              <a:solidFill>
                <a:schemeClr val="tx1"/>
              </a:solidFill>
            </a:endParaRPr>
          </a:p>
        </p:txBody>
      </p:sp>
      <p:sp>
        <p:nvSpPr>
          <p:cNvPr id="19" name="Háromszög 18"/>
          <p:cNvSpPr/>
          <p:nvPr/>
        </p:nvSpPr>
        <p:spPr>
          <a:xfrm>
            <a:off x="3436611" y="3417937"/>
            <a:ext cx="3202616" cy="648072"/>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1600" dirty="0" smtClean="0">
                <a:solidFill>
                  <a:schemeClr val="tx1"/>
                </a:solidFill>
              </a:rPr>
              <a:t>media</a:t>
            </a:r>
            <a:endParaRPr lang="hu-HU" sz="1400" dirty="0">
              <a:solidFill>
                <a:schemeClr val="tx1"/>
              </a:solidFill>
            </a:endParaRPr>
          </a:p>
        </p:txBody>
      </p:sp>
      <p:sp>
        <p:nvSpPr>
          <p:cNvPr id="20" name="Háromszög 19"/>
          <p:cNvSpPr/>
          <p:nvPr/>
        </p:nvSpPr>
        <p:spPr>
          <a:xfrm>
            <a:off x="5364089" y="4371950"/>
            <a:ext cx="534020" cy="360040"/>
          </a:xfrm>
          <a:prstGeom prst="triangle">
            <a:avLst>
              <a:gd name="adj" fmla="val 50397"/>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rtlCol="0" anchor="ctr"/>
          <a:lstStyle/>
          <a:p>
            <a:pPr algn="ctr"/>
            <a:r>
              <a:rPr lang="hu-HU" sz="800" dirty="0" smtClean="0">
                <a:solidFill>
                  <a:schemeClr val="tx1"/>
                </a:solidFill>
              </a:rPr>
              <a:t>s </a:t>
            </a:r>
            <a:r>
              <a:rPr lang="hu-HU" sz="800" dirty="0" err="1" smtClean="0">
                <a:solidFill>
                  <a:schemeClr val="tx1"/>
                </a:solidFill>
              </a:rPr>
              <a:t>s</a:t>
            </a:r>
            <a:r>
              <a:rPr lang="hu-HU" sz="800" dirty="0" smtClean="0">
                <a:solidFill>
                  <a:schemeClr val="tx1"/>
                </a:solidFill>
              </a:rPr>
              <a:t>., m </a:t>
            </a:r>
            <a:r>
              <a:rPr lang="en-US" sz="800" dirty="0">
                <a:solidFill>
                  <a:schemeClr val="tx1"/>
                </a:solidFill>
              </a:rPr>
              <a:t>(</a:t>
            </a:r>
            <a:r>
              <a:rPr lang="hu-HU" sz="800" dirty="0" smtClean="0">
                <a:solidFill>
                  <a:schemeClr val="tx1"/>
                </a:solidFill>
              </a:rPr>
              <a:t>2</a:t>
            </a:r>
            <a:r>
              <a:rPr lang="en-US" sz="800" dirty="0" smtClean="0">
                <a:solidFill>
                  <a:schemeClr val="tx1"/>
                </a:solidFill>
              </a:rPr>
              <a:t>)</a:t>
            </a:r>
            <a:endParaRPr lang="hu-HU" sz="800" dirty="0">
              <a:solidFill>
                <a:schemeClr val="tx1"/>
              </a:solidFill>
            </a:endParaRPr>
          </a:p>
        </p:txBody>
      </p:sp>
      <p:sp>
        <p:nvSpPr>
          <p:cNvPr id="17" name="Szabadkézi sokszög 16"/>
          <p:cNvSpPr/>
          <p:nvPr/>
        </p:nvSpPr>
        <p:spPr>
          <a:xfrm>
            <a:off x="4586630" y="2069102"/>
            <a:ext cx="1345997" cy="886239"/>
          </a:xfrm>
          <a:custGeom>
            <a:avLst/>
            <a:gdLst>
              <a:gd name="connsiteX0" fmla="*/ 0 w 1345997"/>
              <a:gd name="connsiteY0" fmla="*/ 138989 h 877824"/>
              <a:gd name="connsiteX1" fmla="*/ 270663 w 1345997"/>
              <a:gd name="connsiteY1" fmla="*/ 0 h 877824"/>
              <a:gd name="connsiteX2" fmla="*/ 1345997 w 1345997"/>
              <a:gd name="connsiteY2" fmla="*/ 526694 h 877824"/>
              <a:gd name="connsiteX3" fmla="*/ 1243584 w 1345997"/>
              <a:gd name="connsiteY3" fmla="*/ 877824 h 877824"/>
              <a:gd name="connsiteX4" fmla="*/ 256032 w 1345997"/>
              <a:gd name="connsiteY4" fmla="*/ 877824 h 877824"/>
              <a:gd name="connsiteX5" fmla="*/ 0 w 1345997"/>
              <a:gd name="connsiteY5" fmla="*/ 138989 h 877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5997" h="877824">
                <a:moveTo>
                  <a:pt x="0" y="138989"/>
                </a:moveTo>
                <a:lnTo>
                  <a:pt x="270663" y="0"/>
                </a:lnTo>
                <a:lnTo>
                  <a:pt x="1345997" y="526694"/>
                </a:lnTo>
                <a:lnTo>
                  <a:pt x="1243584" y="877824"/>
                </a:lnTo>
                <a:lnTo>
                  <a:pt x="256032" y="877824"/>
                </a:lnTo>
                <a:lnTo>
                  <a:pt x="0" y="138989"/>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712968" cy="857250"/>
          </a:xfrm>
        </p:spPr>
        <p:txBody>
          <a:bodyPr>
            <a:normAutofit/>
          </a:bodyPr>
          <a:lstStyle/>
          <a:p>
            <a:r>
              <a:rPr lang="en-US" sz="2400" b="1" dirty="0" smtClean="0"/>
              <a:t>The Ruling Elite</a:t>
            </a:r>
            <a:r>
              <a:rPr lang="hu-HU" sz="2400" b="1" dirty="0" smtClean="0"/>
              <a:t>s</a:t>
            </a:r>
            <a:r>
              <a:rPr lang="en-US" sz="2400" b="1" dirty="0" smtClean="0"/>
              <a:t> in a</a:t>
            </a:r>
            <a:r>
              <a:rPr lang="hu-HU" sz="2400" b="1" dirty="0" smtClean="0"/>
              <a:t> </a:t>
            </a:r>
            <a:r>
              <a:rPr lang="hu-HU" sz="2400" b="1" dirty="0" err="1" smtClean="0"/>
              <a:t>Conservative</a:t>
            </a:r>
            <a:r>
              <a:rPr lang="hu-HU" sz="2400" b="1" dirty="0" smtClean="0"/>
              <a:t> </a:t>
            </a:r>
            <a:r>
              <a:rPr lang="hu-HU" sz="2400" b="1" dirty="0" err="1" smtClean="0"/>
              <a:t>Autocracy</a:t>
            </a:r>
            <a:r>
              <a:rPr lang="en-US" sz="2400" b="1" dirty="0" smtClean="0"/>
              <a:t>: Authoritarianism without Dominating Other Elites</a:t>
            </a:r>
            <a:endParaRPr lang="hu-HU" sz="2400" b="1" dirty="0"/>
          </a:p>
        </p:txBody>
      </p:sp>
      <p:sp>
        <p:nvSpPr>
          <p:cNvPr id="4" name="Háromszög 3"/>
          <p:cNvSpPr/>
          <p:nvPr/>
        </p:nvSpPr>
        <p:spPr>
          <a:xfrm>
            <a:off x="3059832" y="987574"/>
            <a:ext cx="3422862" cy="3743218"/>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tIns="46800" rtlCol="0" anchor="ctr" anchorCtr="0"/>
          <a:lstStyle/>
          <a:p>
            <a:pPr algn="ctr"/>
            <a:endParaRPr lang="hu-HU" dirty="0">
              <a:solidFill>
                <a:schemeClr val="tx1"/>
              </a:solidFill>
            </a:endParaRPr>
          </a:p>
        </p:txBody>
      </p:sp>
      <p:sp>
        <p:nvSpPr>
          <p:cNvPr id="14" name="Háromszög 13"/>
          <p:cNvSpPr/>
          <p:nvPr/>
        </p:nvSpPr>
        <p:spPr>
          <a:xfrm>
            <a:off x="3707904" y="3362488"/>
            <a:ext cx="1080120" cy="1367432"/>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1000" dirty="0">
              <a:solidFill>
                <a:schemeClr val="tx1"/>
              </a:solidFill>
            </a:endParaRPr>
          </a:p>
        </p:txBody>
      </p:sp>
      <p:sp>
        <p:nvSpPr>
          <p:cNvPr id="20" name="Háromszög 19"/>
          <p:cNvSpPr/>
          <p:nvPr/>
        </p:nvSpPr>
        <p:spPr>
          <a:xfrm>
            <a:off x="2411760" y="2715766"/>
            <a:ext cx="1296144" cy="201622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media</a:t>
            </a:r>
            <a:endParaRPr lang="hu-HU" sz="1400" dirty="0">
              <a:solidFill>
                <a:schemeClr val="tx1"/>
              </a:solidFill>
            </a:endParaRPr>
          </a:p>
        </p:txBody>
      </p:sp>
      <p:sp>
        <p:nvSpPr>
          <p:cNvPr id="21" name="Háromszög 20"/>
          <p:cNvSpPr/>
          <p:nvPr/>
        </p:nvSpPr>
        <p:spPr>
          <a:xfrm>
            <a:off x="971600" y="2715766"/>
            <a:ext cx="1440160" cy="201622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cultural</a:t>
            </a:r>
            <a:endParaRPr lang="hu-HU" sz="1100" dirty="0">
              <a:solidFill>
                <a:schemeClr val="tx1"/>
              </a:solidFill>
            </a:endParaRPr>
          </a:p>
        </p:txBody>
      </p:sp>
      <p:sp>
        <p:nvSpPr>
          <p:cNvPr id="22" name="Háromszög 21"/>
          <p:cNvSpPr/>
          <p:nvPr/>
        </p:nvSpPr>
        <p:spPr>
          <a:xfrm>
            <a:off x="4788024" y="2704654"/>
            <a:ext cx="1080120" cy="201622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solidFill>
                  <a:schemeClr val="tx1"/>
                </a:solidFill>
              </a:rPr>
              <a:t>a</a:t>
            </a:r>
            <a:r>
              <a:rPr lang="en-US" sz="1200" dirty="0" err="1" smtClean="0">
                <a:solidFill>
                  <a:schemeClr val="tx1"/>
                </a:solidFill>
              </a:rPr>
              <a:t>dmi-nistra-tive</a:t>
            </a:r>
            <a:endParaRPr lang="hu-HU" sz="1200" dirty="0">
              <a:solidFill>
                <a:schemeClr val="tx1"/>
              </a:solidFill>
            </a:endParaRPr>
          </a:p>
        </p:txBody>
      </p:sp>
      <p:sp>
        <p:nvSpPr>
          <p:cNvPr id="23" name="Háromszög 22"/>
          <p:cNvSpPr/>
          <p:nvPr/>
        </p:nvSpPr>
        <p:spPr>
          <a:xfrm>
            <a:off x="5868144" y="1778312"/>
            <a:ext cx="2268650" cy="2953678"/>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economic</a:t>
            </a:r>
            <a:endParaRPr lang="hu-HU" dirty="0">
              <a:solidFill>
                <a:schemeClr val="tx1"/>
              </a:solidFill>
            </a:endParaRPr>
          </a:p>
        </p:txBody>
      </p:sp>
      <p:sp>
        <p:nvSpPr>
          <p:cNvPr id="3" name="Szövegdoboz 2"/>
          <p:cNvSpPr txBox="1"/>
          <p:nvPr/>
        </p:nvSpPr>
        <p:spPr>
          <a:xfrm>
            <a:off x="4247964" y="2211710"/>
            <a:ext cx="972108" cy="369332"/>
          </a:xfrm>
          <a:prstGeom prst="rect">
            <a:avLst/>
          </a:prstGeom>
          <a:noFill/>
        </p:spPr>
        <p:txBody>
          <a:bodyPr wrap="square" rtlCol="0">
            <a:spAutoFit/>
          </a:bodyPr>
          <a:lstStyle/>
          <a:p>
            <a:r>
              <a:rPr lang="hu-HU" dirty="0" err="1"/>
              <a:t>p</a:t>
            </a:r>
            <a:r>
              <a:rPr lang="hu-HU" dirty="0" err="1" smtClean="0"/>
              <a:t>olitical</a:t>
            </a:r>
            <a:endParaRPr lang="hu-HU" dirty="0"/>
          </a:p>
        </p:txBody>
      </p:sp>
      <p:sp>
        <p:nvSpPr>
          <p:cNvPr id="5" name="Szövegdoboz 4"/>
          <p:cNvSpPr txBox="1"/>
          <p:nvPr/>
        </p:nvSpPr>
        <p:spPr>
          <a:xfrm>
            <a:off x="3923928" y="4049945"/>
            <a:ext cx="720080" cy="754053"/>
          </a:xfrm>
          <a:prstGeom prst="rect">
            <a:avLst/>
          </a:prstGeom>
          <a:noFill/>
        </p:spPr>
        <p:txBody>
          <a:bodyPr wrap="square" rtlCol="0">
            <a:spAutoFit/>
          </a:bodyPr>
          <a:lstStyle/>
          <a:p>
            <a:r>
              <a:rPr lang="en-US" sz="1100" dirty="0"/>
              <a:t>secret </a:t>
            </a:r>
            <a:r>
              <a:rPr lang="en-US" sz="1100" dirty="0" smtClean="0"/>
              <a:t>service</a:t>
            </a:r>
            <a:r>
              <a:rPr lang="en-US" sz="1100" dirty="0"/>
              <a:t>, </a:t>
            </a:r>
            <a:r>
              <a:rPr lang="en-US" sz="1100" dirty="0" smtClean="0"/>
              <a:t>military</a:t>
            </a:r>
            <a:endParaRPr lang="hu-HU" sz="1100" dirty="0"/>
          </a:p>
          <a:p>
            <a:endParaRPr lang="hu-HU" sz="1000" dirty="0"/>
          </a:p>
        </p:txBody>
      </p:sp>
    </p:spTree>
    <p:extLst>
      <p:ext uri="{BB962C8B-B14F-4D97-AF65-F5344CB8AC3E}">
        <p14:creationId xmlns:p14="http://schemas.microsoft.com/office/powerpoint/2010/main" xmlns="" val="20791236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123478"/>
            <a:ext cx="8712968" cy="857250"/>
          </a:xfrm>
        </p:spPr>
        <p:txBody>
          <a:bodyPr>
            <a:normAutofit/>
          </a:bodyPr>
          <a:lstStyle/>
          <a:p>
            <a:r>
              <a:rPr lang="en-US" sz="2400" b="1" dirty="0" smtClean="0"/>
              <a:t>The Ruling Elite in a </a:t>
            </a:r>
            <a:r>
              <a:rPr lang="hu-HU" sz="2400" b="1" dirty="0" smtClean="0"/>
              <a:t>Market-Exploiting Dictatorship</a:t>
            </a:r>
            <a:r>
              <a:rPr lang="en-US" sz="2400" b="1" dirty="0" smtClean="0"/>
              <a:t>:</a:t>
            </a:r>
            <a:r>
              <a:rPr lang="hu-HU" sz="2400" b="1" dirty="0" smtClean="0"/>
              <a:t> </a:t>
            </a:r>
            <a:r>
              <a:rPr lang="en-US" sz="2400" b="1" dirty="0" smtClean="0"/>
              <a:t>Dominant Party Elite</a:t>
            </a:r>
            <a:endParaRPr lang="hu-HU" sz="2400" b="1"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4" name="Háromszög 3"/>
          <p:cNvSpPr/>
          <p:nvPr/>
        </p:nvSpPr>
        <p:spPr>
          <a:xfrm>
            <a:off x="1349428" y="915566"/>
            <a:ext cx="5742851" cy="3672408"/>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tIns="46800" rtlCol="0" anchor="t" anchorCtr="0"/>
          <a:lstStyle/>
          <a:p>
            <a:pPr algn="ctr"/>
            <a:endParaRPr lang="hu-HU" dirty="0">
              <a:solidFill>
                <a:schemeClr val="tx1"/>
              </a:solidFill>
            </a:endParaRPr>
          </a:p>
        </p:txBody>
      </p:sp>
      <p:sp>
        <p:nvSpPr>
          <p:cNvPr id="6" name="Szabadkézi sokszög 5"/>
          <p:cNvSpPr/>
          <p:nvPr/>
        </p:nvSpPr>
        <p:spPr>
          <a:xfrm>
            <a:off x="4751595" y="1419622"/>
            <a:ext cx="2700725" cy="2028930"/>
          </a:xfrm>
          <a:custGeom>
            <a:avLst/>
            <a:gdLst>
              <a:gd name="connsiteX0" fmla="*/ 0 w 2412694"/>
              <a:gd name="connsiteY0" fmla="*/ 1806766 h 1806766"/>
              <a:gd name="connsiteX1" fmla="*/ 2412694 w 2412694"/>
              <a:gd name="connsiteY1" fmla="*/ 1806766 h 1806766"/>
              <a:gd name="connsiteX2" fmla="*/ 771180 w 2412694"/>
              <a:gd name="connsiteY2" fmla="*/ 0 h 1806766"/>
              <a:gd name="connsiteX3" fmla="*/ 0 w 2412694"/>
              <a:gd name="connsiteY3" fmla="*/ 1806766 h 1806766"/>
            </a:gdLst>
            <a:ahLst/>
            <a:cxnLst>
              <a:cxn ang="0">
                <a:pos x="connsiteX0" y="connsiteY0"/>
              </a:cxn>
              <a:cxn ang="0">
                <a:pos x="connsiteX1" y="connsiteY1"/>
              </a:cxn>
              <a:cxn ang="0">
                <a:pos x="connsiteX2" y="connsiteY2"/>
              </a:cxn>
              <a:cxn ang="0">
                <a:pos x="connsiteX3" y="connsiteY3"/>
              </a:cxn>
            </a:cxnLst>
            <a:rect l="l" t="t" r="r" b="b"/>
            <a:pathLst>
              <a:path w="2412694" h="1806766">
                <a:moveTo>
                  <a:pt x="0" y="1806766"/>
                </a:moveTo>
                <a:lnTo>
                  <a:pt x="2412694" y="1806766"/>
                </a:lnTo>
                <a:lnTo>
                  <a:pt x="771180" y="0"/>
                </a:lnTo>
                <a:lnTo>
                  <a:pt x="0" y="1806766"/>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lIns="0" tIns="540000" rtlCol="0" anchor="ctr"/>
          <a:lstStyle/>
          <a:p>
            <a:pPr algn="ctr"/>
            <a:r>
              <a:rPr lang="en-US" sz="1600" dirty="0" smtClean="0">
                <a:solidFill>
                  <a:schemeClr val="tx1"/>
                </a:solidFill>
              </a:rPr>
              <a:t>economic</a:t>
            </a:r>
            <a:endParaRPr lang="hu-HU" dirty="0">
              <a:solidFill>
                <a:schemeClr val="tx1"/>
              </a:solidFill>
            </a:endParaRPr>
          </a:p>
        </p:txBody>
      </p:sp>
      <p:sp>
        <p:nvSpPr>
          <p:cNvPr id="13" name="Szabadkézi sokszög 12"/>
          <p:cNvSpPr/>
          <p:nvPr/>
        </p:nvSpPr>
        <p:spPr>
          <a:xfrm>
            <a:off x="2255271" y="1779662"/>
            <a:ext cx="1452633" cy="1668890"/>
          </a:xfrm>
          <a:custGeom>
            <a:avLst/>
            <a:gdLst>
              <a:gd name="connsiteX0" fmla="*/ 0 w 1740665"/>
              <a:gd name="connsiteY0" fmla="*/ 1850834 h 1850834"/>
              <a:gd name="connsiteX1" fmla="*/ 1740665 w 1740665"/>
              <a:gd name="connsiteY1" fmla="*/ 1850834 h 1850834"/>
              <a:gd name="connsiteX2" fmla="*/ 1740665 w 1740665"/>
              <a:gd name="connsiteY2" fmla="*/ 0 h 1850834"/>
              <a:gd name="connsiteX3" fmla="*/ 0 w 1740665"/>
              <a:gd name="connsiteY3" fmla="*/ 1850834 h 1850834"/>
            </a:gdLst>
            <a:ahLst/>
            <a:cxnLst>
              <a:cxn ang="0">
                <a:pos x="connsiteX0" y="connsiteY0"/>
              </a:cxn>
              <a:cxn ang="0">
                <a:pos x="connsiteX1" y="connsiteY1"/>
              </a:cxn>
              <a:cxn ang="0">
                <a:pos x="connsiteX2" y="connsiteY2"/>
              </a:cxn>
              <a:cxn ang="0">
                <a:pos x="connsiteX3" y="connsiteY3"/>
              </a:cxn>
            </a:cxnLst>
            <a:rect l="l" t="t" r="r" b="b"/>
            <a:pathLst>
              <a:path w="1740665" h="1850834">
                <a:moveTo>
                  <a:pt x="0" y="1850834"/>
                </a:moveTo>
                <a:lnTo>
                  <a:pt x="1740665" y="1850834"/>
                </a:lnTo>
                <a:lnTo>
                  <a:pt x="1740665" y="0"/>
                </a:lnTo>
                <a:lnTo>
                  <a:pt x="0" y="1850834"/>
                </a:ln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lIns="540000" tIns="936000" rtlCol="0" anchor="ctr"/>
          <a:lstStyle/>
          <a:p>
            <a:pPr algn="ctr"/>
            <a:r>
              <a:rPr lang="en-US" sz="1600" dirty="0" err="1" smtClean="0">
                <a:solidFill>
                  <a:schemeClr val="tx1"/>
                </a:solidFill>
              </a:rPr>
              <a:t>adminis-trative</a:t>
            </a:r>
            <a:endParaRPr lang="hu-HU" sz="1600" dirty="0">
              <a:solidFill>
                <a:schemeClr val="tx1"/>
              </a:solidFill>
            </a:endParaRPr>
          </a:p>
        </p:txBody>
      </p:sp>
      <p:sp>
        <p:nvSpPr>
          <p:cNvPr id="14" name="Háromszög 13"/>
          <p:cNvSpPr/>
          <p:nvPr/>
        </p:nvSpPr>
        <p:spPr>
          <a:xfrm>
            <a:off x="3419872" y="2499742"/>
            <a:ext cx="1296144" cy="2016224"/>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secret service, military</a:t>
            </a:r>
            <a:endParaRPr lang="hu-HU" sz="1100" dirty="0">
              <a:solidFill>
                <a:schemeClr val="tx1"/>
              </a:solidFill>
            </a:endParaRPr>
          </a:p>
        </p:txBody>
      </p:sp>
      <p:sp>
        <p:nvSpPr>
          <p:cNvPr id="15" name="Derékszögű háromszög 14"/>
          <p:cNvSpPr/>
          <p:nvPr/>
        </p:nvSpPr>
        <p:spPr>
          <a:xfrm flipH="1">
            <a:off x="1115616" y="3651870"/>
            <a:ext cx="1872208" cy="792088"/>
          </a:xfrm>
          <a:prstGeom prst="r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media</a:t>
            </a:r>
            <a:endParaRPr lang="hu-HU" dirty="0">
              <a:solidFill>
                <a:schemeClr val="tx1"/>
              </a:solidFill>
            </a:endParaRPr>
          </a:p>
        </p:txBody>
      </p:sp>
      <p:sp>
        <p:nvSpPr>
          <p:cNvPr id="16" name="Derékszögű háromszög 15"/>
          <p:cNvSpPr/>
          <p:nvPr/>
        </p:nvSpPr>
        <p:spPr>
          <a:xfrm>
            <a:off x="4932040" y="3651870"/>
            <a:ext cx="3240360" cy="864096"/>
          </a:xfrm>
          <a:prstGeom prst="r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cultural</a:t>
            </a:r>
            <a:endParaRPr lang="hu-HU" dirty="0">
              <a:solidFill>
                <a:schemeClr val="tx1"/>
              </a:solidFill>
            </a:endParaRPr>
          </a:p>
        </p:txBody>
      </p:sp>
      <p:sp>
        <p:nvSpPr>
          <p:cNvPr id="17" name="Szövegdoboz 16"/>
          <p:cNvSpPr txBox="1"/>
          <p:nvPr/>
        </p:nvSpPr>
        <p:spPr>
          <a:xfrm>
            <a:off x="3779912" y="1635646"/>
            <a:ext cx="936104" cy="369332"/>
          </a:xfrm>
          <a:prstGeom prst="rect">
            <a:avLst/>
          </a:prstGeom>
          <a:noFill/>
        </p:spPr>
        <p:txBody>
          <a:bodyPr wrap="square" rtlCol="0">
            <a:spAutoFit/>
          </a:bodyPr>
          <a:lstStyle/>
          <a:p>
            <a:r>
              <a:rPr lang="en-US" dirty="0" smtClean="0"/>
              <a:t>political</a:t>
            </a:r>
            <a:endParaRPr lang="hu-HU" dirty="0"/>
          </a:p>
        </p:txBody>
      </p:sp>
    </p:spTree>
    <p:extLst>
      <p:ext uri="{BB962C8B-B14F-4D97-AF65-F5344CB8AC3E}">
        <p14:creationId xmlns:p14="http://schemas.microsoft.com/office/powerpoint/2010/main" xmlns="" val="284798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églalap 4"/>
          <p:cNvSpPr/>
          <p:nvPr/>
        </p:nvSpPr>
        <p:spPr>
          <a:xfrm>
            <a:off x="323528" y="555526"/>
            <a:ext cx="8640960" cy="4031873"/>
          </a:xfrm>
          <a:prstGeom prst="rect">
            <a:avLst/>
          </a:prstGeom>
        </p:spPr>
        <p:txBody>
          <a:bodyPr wrap="square">
            <a:spAutoFit/>
          </a:bodyPr>
          <a:lstStyle/>
          <a:p>
            <a:r>
              <a:rPr lang="hu-HU" sz="3200" b="1" dirty="0" err="1" smtClean="0"/>
              <a:t>Illusion</a:t>
            </a:r>
            <a:r>
              <a:rPr lang="hu-HU" sz="3200" b="1" dirty="0" smtClean="0"/>
              <a:t>  </a:t>
            </a:r>
          </a:p>
          <a:p>
            <a:pPr>
              <a:buFont typeface="Wingdings" pitchFamily="2" charset="2"/>
              <a:buChar char="Ø"/>
            </a:pPr>
            <a:r>
              <a:rPr lang="hu-HU" sz="3200" b="1" dirty="0" smtClean="0"/>
              <a:t>of </a:t>
            </a:r>
            <a:r>
              <a:rPr lang="hu-HU" sz="3200" b="1" dirty="0" err="1" smtClean="0"/>
              <a:t>linear</a:t>
            </a:r>
            <a:r>
              <a:rPr lang="hu-HU" sz="3200" b="1" dirty="0" smtClean="0"/>
              <a:t> </a:t>
            </a:r>
            <a:r>
              <a:rPr lang="hu-HU" sz="3200" b="1" dirty="0" err="1" smtClean="0"/>
              <a:t>progress</a:t>
            </a:r>
            <a:r>
              <a:rPr lang="hu-HU" sz="3200" b="1" dirty="0" smtClean="0"/>
              <a:t> </a:t>
            </a:r>
            <a:r>
              <a:rPr lang="hu-HU" sz="3200" b="1" dirty="0" err="1" smtClean="0"/>
              <a:t>towards</a:t>
            </a:r>
            <a:r>
              <a:rPr lang="hu-HU" sz="3200" b="1" dirty="0" smtClean="0"/>
              <a:t> </a:t>
            </a:r>
            <a:r>
              <a:rPr lang="hu-HU" sz="3200" b="1" dirty="0" err="1" smtClean="0"/>
              <a:t>liberal</a:t>
            </a:r>
            <a:r>
              <a:rPr lang="hu-HU" sz="3200" b="1" dirty="0" smtClean="0"/>
              <a:t> </a:t>
            </a:r>
            <a:r>
              <a:rPr lang="hu-HU" sz="3200" b="1" dirty="0" err="1" smtClean="0"/>
              <a:t>democracies</a:t>
            </a:r>
            <a:endParaRPr lang="hu-HU" sz="3200" b="1" dirty="0" smtClean="0"/>
          </a:p>
          <a:p>
            <a:r>
              <a:rPr lang="hu-HU" sz="3200" b="1" dirty="0" smtClean="0"/>
              <a:t>   </a:t>
            </a:r>
            <a:r>
              <a:rPr lang="hu-HU" sz="3200" b="1" dirty="0" err="1" smtClean="0"/>
              <a:t>after</a:t>
            </a:r>
            <a:r>
              <a:rPr lang="hu-HU" sz="3200" b="1" dirty="0" smtClean="0"/>
              <a:t> </a:t>
            </a:r>
            <a:r>
              <a:rPr lang="hu-HU" sz="3200" b="1" dirty="0" err="1" smtClean="0"/>
              <a:t>the</a:t>
            </a:r>
            <a:r>
              <a:rPr lang="hu-HU" sz="3200" b="1" dirty="0" smtClean="0"/>
              <a:t> </a:t>
            </a:r>
            <a:r>
              <a:rPr lang="hu-HU" sz="3200" b="1" dirty="0" err="1" smtClean="0"/>
              <a:t>change</a:t>
            </a:r>
            <a:r>
              <a:rPr lang="hu-HU" sz="3200" b="1" dirty="0" smtClean="0"/>
              <a:t> of </a:t>
            </a:r>
            <a:r>
              <a:rPr lang="hu-HU" sz="3200" b="1" dirty="0" err="1" smtClean="0"/>
              <a:t>the</a:t>
            </a:r>
            <a:r>
              <a:rPr lang="hu-HU" sz="3200" b="1" dirty="0" smtClean="0"/>
              <a:t> </a:t>
            </a:r>
            <a:r>
              <a:rPr lang="hu-HU" sz="3200" b="1" dirty="0" err="1" smtClean="0"/>
              <a:t>political</a:t>
            </a:r>
            <a:r>
              <a:rPr lang="hu-HU" sz="3200" b="1" dirty="0" smtClean="0"/>
              <a:t> </a:t>
            </a:r>
            <a:r>
              <a:rPr lang="hu-HU" sz="3200" b="1" dirty="0" err="1" smtClean="0"/>
              <a:t>regimes</a:t>
            </a:r>
            <a:r>
              <a:rPr lang="hu-HU" sz="3200" b="1" dirty="0" smtClean="0"/>
              <a:t> </a:t>
            </a:r>
            <a:r>
              <a:rPr lang="hu-HU" sz="3200" b="1" dirty="0" err="1" smtClean="0"/>
              <a:t>in</a:t>
            </a:r>
            <a:r>
              <a:rPr lang="hu-HU" sz="3200" b="1" dirty="0" smtClean="0"/>
              <a:t> </a:t>
            </a:r>
          </a:p>
          <a:p>
            <a:r>
              <a:rPr lang="hu-HU" sz="3200" b="1" dirty="0" smtClean="0"/>
              <a:t>   1989-1990;</a:t>
            </a:r>
          </a:p>
          <a:p>
            <a:pPr>
              <a:buFont typeface="Wingdings" pitchFamily="2" charset="2"/>
              <a:buChar char="Ø"/>
            </a:pPr>
            <a:r>
              <a:rPr lang="hu-HU" sz="3200" b="1" dirty="0" err="1" smtClean="0"/>
              <a:t>that</a:t>
            </a:r>
            <a:r>
              <a:rPr lang="hu-HU" sz="3200" b="1" dirty="0" smtClean="0"/>
              <a:t> </a:t>
            </a:r>
            <a:r>
              <a:rPr lang="hu-HU" sz="3200" b="1" dirty="0" err="1" smtClean="0"/>
              <a:t>any</a:t>
            </a:r>
            <a:r>
              <a:rPr lang="hu-HU" sz="3200" b="1" dirty="0" smtClean="0"/>
              <a:t> </a:t>
            </a:r>
            <a:r>
              <a:rPr lang="hu-HU" sz="3200" b="1" dirty="0" err="1" smtClean="0"/>
              <a:t>regime</a:t>
            </a:r>
            <a:r>
              <a:rPr lang="hu-HU" sz="3200" b="1" dirty="0" smtClean="0"/>
              <a:t> </a:t>
            </a:r>
            <a:r>
              <a:rPr lang="hu-HU" sz="3200" b="1" dirty="0" err="1" smtClean="0"/>
              <a:t>can</a:t>
            </a:r>
            <a:r>
              <a:rPr lang="hu-HU" sz="3200" b="1" dirty="0" smtClean="0"/>
              <a:t> be </a:t>
            </a:r>
            <a:r>
              <a:rPr lang="hu-HU" sz="3200" b="1" dirty="0" err="1" smtClean="0"/>
              <a:t>built</a:t>
            </a:r>
            <a:r>
              <a:rPr lang="hu-HU" sz="3200" b="1" dirty="0" smtClean="0"/>
              <a:t> </a:t>
            </a:r>
            <a:r>
              <a:rPr lang="hu-HU" sz="3200" b="1" dirty="0" err="1" smtClean="0"/>
              <a:t>on</a:t>
            </a:r>
            <a:r>
              <a:rPr lang="hu-HU" sz="3200" b="1" dirty="0" smtClean="0"/>
              <a:t> </a:t>
            </a:r>
            <a:r>
              <a:rPr lang="hu-HU" sz="3200" b="1" dirty="0" err="1" smtClean="0"/>
              <a:t>any</a:t>
            </a:r>
            <a:r>
              <a:rPr lang="hu-HU" sz="3200" b="1" dirty="0" smtClean="0"/>
              <a:t> </a:t>
            </a:r>
          </a:p>
          <a:p>
            <a:r>
              <a:rPr lang="hu-HU" sz="3200" b="1" dirty="0" smtClean="0"/>
              <a:t>    </a:t>
            </a:r>
            <a:r>
              <a:rPr lang="hu-HU" sz="3200" b="1" dirty="0" err="1" smtClean="0"/>
              <a:t>kind</a:t>
            </a:r>
            <a:r>
              <a:rPr lang="hu-HU" sz="3200" b="1" dirty="0" smtClean="0"/>
              <a:t> of </a:t>
            </a:r>
            <a:r>
              <a:rPr lang="hu-HU" sz="3200" b="1" dirty="0" err="1" smtClean="0"/>
              <a:t>ruins</a:t>
            </a:r>
            <a:r>
              <a:rPr lang="hu-HU" sz="3200" b="1" dirty="0" smtClean="0"/>
              <a:t> </a:t>
            </a:r>
            <a:r>
              <a:rPr lang="hu-HU" sz="3200" b="1" dirty="0" err="1" smtClean="0"/>
              <a:t>of</a:t>
            </a:r>
            <a:r>
              <a:rPr lang="hu-HU" sz="3200" b="1" dirty="0" smtClean="0"/>
              <a:t> </a:t>
            </a:r>
            <a:r>
              <a:rPr lang="hu-HU" sz="3200" b="1" dirty="0" err="1" smtClean="0"/>
              <a:t>communist</a:t>
            </a:r>
            <a:r>
              <a:rPr lang="hu-HU" sz="3200" b="1" dirty="0" smtClean="0"/>
              <a:t> </a:t>
            </a:r>
            <a:r>
              <a:rPr lang="hu-HU" sz="3200" b="1" dirty="0" err="1" smtClean="0"/>
              <a:t>dictatorships</a:t>
            </a:r>
            <a:r>
              <a:rPr lang="hu-HU" sz="3200" b="1" dirty="0" smtClean="0"/>
              <a:t>. </a:t>
            </a:r>
          </a:p>
          <a:p>
            <a:endParaRPr lang="hu-HU" sz="3200" b="1" dirty="0" smtClean="0"/>
          </a:p>
          <a:p>
            <a:r>
              <a:rPr lang="en-US" sz="3200" b="1" dirty="0" smtClean="0"/>
              <a:t>Transitional systems or terminal station</a:t>
            </a:r>
            <a:r>
              <a:rPr lang="hu-HU" sz="3200" b="1" dirty="0" smtClean="0"/>
              <a:t>s</a:t>
            </a:r>
            <a:r>
              <a:rPr lang="en-US" sz="3200" b="1" dirty="0" smtClean="0"/>
              <a:t>?</a:t>
            </a:r>
            <a:endParaRPr lang="hu-HU" sz="28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áblázat 4"/>
          <p:cNvGraphicFramePr>
            <a:graphicFrameLocks noGrp="1"/>
          </p:cNvGraphicFramePr>
          <p:nvPr>
            <p:extLst>
              <p:ext uri="{D42A27DB-BD31-4B8C-83A1-F6EECF244321}">
                <p14:modId xmlns:p14="http://schemas.microsoft.com/office/powerpoint/2010/main" xmlns="" val="3076656599"/>
              </p:ext>
            </p:extLst>
          </p:nvPr>
        </p:nvGraphicFramePr>
        <p:xfrm>
          <a:off x="323527" y="771550"/>
          <a:ext cx="8640961" cy="4093722"/>
        </p:xfrm>
        <a:graphic>
          <a:graphicData uri="http://schemas.openxmlformats.org/drawingml/2006/table">
            <a:tbl>
              <a:tblPr/>
              <a:tblGrid>
                <a:gridCol w="2785103"/>
                <a:gridCol w="3070755"/>
                <a:gridCol w="2785103"/>
              </a:tblGrid>
              <a:tr h="679962">
                <a:tc>
                  <a:txBody>
                    <a:bodyPr/>
                    <a:lstStyle/>
                    <a:p>
                      <a:pPr algn="ctr">
                        <a:lnSpc>
                          <a:spcPct val="100000"/>
                        </a:lnSpc>
                        <a:spcAft>
                          <a:spcPts val="0"/>
                        </a:spcAft>
                      </a:pPr>
                      <a:r>
                        <a:rPr lang="hu-HU" sz="2000" b="1" dirty="0" err="1" smtClean="0">
                          <a:latin typeface="+mn-lt"/>
                          <a:ea typeface="Calibri"/>
                          <a:cs typeface="Times New Roman"/>
                        </a:rPr>
                        <a:t>Liberal</a:t>
                      </a:r>
                      <a:r>
                        <a:rPr lang="hu-HU" sz="2000" b="1" dirty="0" smtClean="0">
                          <a:latin typeface="+mn-lt"/>
                          <a:ea typeface="Calibri"/>
                          <a:cs typeface="Times New Roman"/>
                        </a:rPr>
                        <a:t> </a:t>
                      </a:r>
                      <a:r>
                        <a:rPr lang="hu-HU" sz="2000" b="1" dirty="0" err="1" smtClean="0">
                          <a:latin typeface="+mn-lt"/>
                          <a:ea typeface="Calibri"/>
                          <a:cs typeface="Times New Roman"/>
                        </a:rPr>
                        <a:t>democracy</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mn-lt"/>
                          <a:ea typeface="Calibri"/>
                          <a:cs typeface="Times New Roman"/>
                        </a:rPr>
                        <a:t>Post-communist</a:t>
                      </a:r>
                      <a:r>
                        <a:rPr lang="hu-HU" sz="2000" b="1" dirty="0" smtClean="0">
                          <a:latin typeface="+mn-lt"/>
                          <a:ea typeface="Calibri"/>
                          <a:cs typeface="Times New Roman"/>
                        </a:rPr>
                        <a:t> </a:t>
                      </a:r>
                      <a:r>
                        <a:rPr lang="hu-HU" sz="2000" b="1" dirty="0" err="1" smtClean="0">
                          <a:latin typeface="+mn-lt"/>
                          <a:ea typeface="Calibri"/>
                          <a:cs typeface="Times New Roman"/>
                        </a:rPr>
                        <a:t>patronal</a:t>
                      </a:r>
                      <a:r>
                        <a:rPr lang="hu-HU" sz="2000" b="1" dirty="0" smtClean="0">
                          <a:latin typeface="+mn-lt"/>
                          <a:ea typeface="Calibri"/>
                          <a:cs typeface="Times New Roman"/>
                        </a:rPr>
                        <a:t> </a:t>
                      </a:r>
                      <a:r>
                        <a:rPr lang="hu-HU" sz="2000" b="1" dirty="0" err="1" smtClean="0">
                          <a:latin typeface="+mn-lt"/>
                          <a:ea typeface="Calibri"/>
                          <a:cs typeface="Times New Roman"/>
                        </a:rPr>
                        <a:t>autocracy</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mn-lt"/>
                          <a:ea typeface="Calibri"/>
                          <a:cs typeface="Times New Roman"/>
                        </a:rPr>
                        <a:t>Communist</a:t>
                      </a:r>
                      <a:r>
                        <a:rPr lang="hu-HU" sz="2000" b="1" dirty="0" smtClean="0">
                          <a:latin typeface="+mn-lt"/>
                          <a:ea typeface="Calibri"/>
                          <a:cs typeface="Times New Roman"/>
                        </a:rPr>
                        <a:t> </a:t>
                      </a:r>
                      <a:r>
                        <a:rPr lang="hu-HU" sz="2000" b="1" dirty="0" err="1" smtClean="0">
                          <a:latin typeface="+mn-lt"/>
                          <a:ea typeface="Calibri"/>
                          <a:cs typeface="Times New Roman"/>
                        </a:rPr>
                        <a:t>regime</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890">
                <a:tc>
                  <a:txBody>
                    <a:bodyPr/>
                    <a:lstStyle/>
                    <a:p>
                      <a:pPr>
                        <a:lnSpc>
                          <a:spcPct val="100000"/>
                        </a:lnSpc>
                        <a:spcAft>
                          <a:spcPts val="0"/>
                        </a:spcAft>
                      </a:pPr>
                      <a:r>
                        <a:rPr lang="en-GB" sz="1400" b="1" dirty="0">
                          <a:latin typeface="+mn-lt"/>
                          <a:ea typeface="Calibri"/>
                          <a:cs typeface="Times New Roman"/>
                        </a:rPr>
                        <a:t>head of the executive </a:t>
                      </a:r>
                      <a:r>
                        <a:rPr lang="en-GB" sz="1400" b="1" dirty="0" smtClean="0">
                          <a:latin typeface="+mn-lt"/>
                          <a:ea typeface="Calibri"/>
                          <a:cs typeface="Times New Roman"/>
                        </a:rPr>
                        <a:t>power</a:t>
                      </a:r>
                      <a:r>
                        <a:rPr lang="hu-HU" sz="1400" b="1" dirty="0" smtClean="0">
                          <a:latin typeface="+mn-lt"/>
                          <a:ea typeface="Calibri"/>
                          <a:cs typeface="Times New Roman"/>
                        </a:rPr>
                        <a:t> (</a:t>
                      </a:r>
                      <a:r>
                        <a:rPr lang="hu-HU" sz="1400" b="1" dirty="0" err="1" smtClean="0">
                          <a:latin typeface="+mn-lt"/>
                          <a:ea typeface="Calibri"/>
                          <a:cs typeface="Times New Roman"/>
                        </a:rPr>
                        <a:t>president</a:t>
                      </a:r>
                      <a:r>
                        <a:rPr lang="hu-HU" sz="1400" b="1" dirty="0" smtClean="0">
                          <a:latin typeface="+mn-lt"/>
                          <a:ea typeface="Calibri"/>
                          <a:cs typeface="Times New Roman"/>
                        </a:rPr>
                        <a:t> / PM)</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400" b="1" dirty="0">
                          <a:latin typeface="+mn-lt"/>
                          <a:ea typeface="Calibri"/>
                          <a:cs typeface="Times New Roman"/>
                        </a:rPr>
                        <a:t>chief </a:t>
                      </a:r>
                      <a:r>
                        <a:rPr lang="en-GB" sz="1400" b="1" dirty="0" smtClean="0">
                          <a:latin typeface="+mn-lt"/>
                          <a:ea typeface="Calibri"/>
                          <a:cs typeface="Times New Roman"/>
                        </a:rPr>
                        <a:t>patron</a:t>
                      </a:r>
                      <a:endParaRPr lang="hu-HU" sz="1400" b="1" dirty="0" smtClean="0">
                        <a:latin typeface="+mn-lt"/>
                        <a:ea typeface="Calibri"/>
                        <a:cs typeface="Times New Roman"/>
                      </a:endParaRPr>
                    </a:p>
                    <a:p>
                      <a:pPr>
                        <a:lnSpc>
                          <a:spcPct val="100000"/>
                        </a:lnSpc>
                        <a:spcAft>
                          <a:spcPts val="0"/>
                        </a:spcAft>
                      </a:pPr>
                      <a:r>
                        <a:rPr lang="hu-HU" sz="1400" b="1" dirty="0" smtClean="0">
                          <a:latin typeface="+mn-lt"/>
                          <a:ea typeface="Calibri"/>
                          <a:cs typeface="Times New Roman"/>
                        </a:rPr>
                        <a:t>(</a:t>
                      </a:r>
                      <a:r>
                        <a:rPr lang="hu-HU" sz="1400" b="1" dirty="0" err="1" smtClean="0">
                          <a:latin typeface="+mn-lt"/>
                          <a:ea typeface="Calibri"/>
                          <a:cs typeface="Times New Roman"/>
                        </a:rPr>
                        <a:t>patronal</a:t>
                      </a:r>
                      <a:r>
                        <a:rPr lang="hu-HU" sz="1400" b="1" dirty="0" smtClean="0">
                          <a:latin typeface="+mn-lt"/>
                          <a:ea typeface="Calibri"/>
                          <a:cs typeface="Times New Roman"/>
                        </a:rPr>
                        <a:t> </a:t>
                      </a:r>
                      <a:r>
                        <a:rPr lang="hu-HU" sz="1400" b="1" dirty="0" err="1" smtClean="0">
                          <a:latin typeface="+mn-lt"/>
                          <a:ea typeface="Calibri"/>
                          <a:cs typeface="Times New Roman"/>
                        </a:rPr>
                        <a:t>presidentialism</a:t>
                      </a:r>
                      <a:r>
                        <a:rPr lang="hu-HU" sz="1400" b="1" dirty="0" smtClean="0">
                          <a:latin typeface="+mn-lt"/>
                          <a:ea typeface="Calibri"/>
                          <a:cs typeface="Times New Roman"/>
                        </a:rPr>
                        <a: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a:latin typeface="+mn-lt"/>
                          <a:ea typeface="Calibri"/>
                          <a:cs typeface="Times New Roman"/>
                        </a:rPr>
                        <a:t>general</a:t>
                      </a:r>
                      <a:r>
                        <a:rPr lang="hu-HU" sz="1400" b="1" dirty="0">
                          <a:latin typeface="+mn-lt"/>
                          <a:ea typeface="Calibri"/>
                          <a:cs typeface="Times New Roman"/>
                        </a:rPr>
                        <a:t> </a:t>
                      </a:r>
                      <a:r>
                        <a:rPr lang="hu-HU" sz="1400" b="1" dirty="0" err="1">
                          <a:latin typeface="+mn-lt"/>
                          <a:ea typeface="Calibri"/>
                          <a:cs typeface="Times New Roman"/>
                        </a:rPr>
                        <a:t>party</a:t>
                      </a:r>
                      <a:r>
                        <a:rPr lang="hu-HU" sz="1400" b="1" dirty="0">
                          <a:latin typeface="+mn-lt"/>
                          <a:ea typeface="Calibri"/>
                          <a:cs typeface="Times New Roman"/>
                        </a:rPr>
                        <a:t> </a:t>
                      </a:r>
                      <a:r>
                        <a:rPr lang="hu-HU" sz="1400" b="1" dirty="0" err="1">
                          <a:latin typeface="+mn-lt"/>
                          <a:ea typeface="Calibri"/>
                          <a:cs typeface="Times New Roman"/>
                        </a:rPr>
                        <a:t>secretary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890">
                <a:tc>
                  <a:txBody>
                    <a:bodyPr/>
                    <a:lstStyle/>
                    <a:p>
                      <a:pPr>
                        <a:lnSpc>
                          <a:spcPct val="100000"/>
                        </a:lnSpc>
                        <a:spcAft>
                          <a:spcPts val="0"/>
                        </a:spcAft>
                      </a:pPr>
                      <a:r>
                        <a:rPr lang="hu-HU" sz="1400" b="1" dirty="0" smtClean="0">
                          <a:latin typeface="+mn-lt"/>
                          <a:ea typeface="Calibri"/>
                          <a:cs typeface="Times New Roman"/>
                        </a:rPr>
                        <a:t>g</a:t>
                      </a:r>
                      <a:r>
                        <a:rPr lang="en-GB" sz="1400" b="1" dirty="0" err="1" smtClean="0">
                          <a:latin typeface="+mn-lt"/>
                          <a:ea typeface="Calibri"/>
                          <a:cs typeface="Times New Roman"/>
                        </a:rPr>
                        <a:t>overn</a:t>
                      </a:r>
                      <a:r>
                        <a:rPr lang="hu-HU" sz="1400" b="1" dirty="0" smtClean="0">
                          <a:latin typeface="+mn-lt"/>
                          <a:ea typeface="Calibri"/>
                          <a:cs typeface="Times New Roman"/>
                        </a:rPr>
                        <a:t> </a:t>
                      </a:r>
                    </a:p>
                    <a:p>
                      <a:pPr>
                        <a:lnSpc>
                          <a:spcPct val="100000"/>
                        </a:lnSpc>
                        <a:spcAft>
                          <a:spcPts val="0"/>
                        </a:spcAft>
                      </a:pPr>
                      <a:r>
                        <a:rPr lang="hu-HU" sz="1400" b="1" dirty="0" smtClean="0">
                          <a:latin typeface="+mn-lt"/>
                          <a:ea typeface="Calibri"/>
                          <a:cs typeface="Times New Roman"/>
                        </a:rPr>
                        <a:t>(</a:t>
                      </a:r>
                      <a:r>
                        <a:rPr lang="hu-HU" sz="1400" b="1" dirty="0" err="1" smtClean="0">
                          <a:latin typeface="+mn-lt"/>
                          <a:ea typeface="Calibri"/>
                          <a:cs typeface="Times New Roman"/>
                        </a:rPr>
                        <a:t>within</a:t>
                      </a:r>
                      <a:r>
                        <a:rPr lang="hu-HU" sz="1400" b="1" dirty="0" smtClean="0">
                          <a:latin typeface="+mn-lt"/>
                          <a:ea typeface="Calibri"/>
                          <a:cs typeface="Times New Roman"/>
                        </a:rPr>
                        <a:t> </a:t>
                      </a:r>
                      <a:r>
                        <a:rPr lang="hu-HU" sz="1400" b="1" dirty="0" err="1" smtClean="0">
                          <a:latin typeface="+mn-lt"/>
                          <a:ea typeface="Calibri"/>
                          <a:cs typeface="Times New Roman"/>
                        </a:rPr>
                        <a:t>formal</a:t>
                      </a:r>
                      <a:r>
                        <a:rPr lang="hu-HU" sz="1400" b="1" dirty="0" smtClean="0">
                          <a:latin typeface="+mn-lt"/>
                          <a:ea typeface="Calibri"/>
                          <a:cs typeface="Times New Roman"/>
                        </a:rPr>
                        <a:t> </a:t>
                      </a:r>
                      <a:r>
                        <a:rPr lang="hu-HU" sz="1400" b="1" dirty="0" err="1" smtClean="0">
                          <a:latin typeface="+mn-lt"/>
                          <a:ea typeface="Calibri"/>
                          <a:cs typeface="Times New Roman"/>
                        </a:rPr>
                        <a:t>authorization</a:t>
                      </a:r>
                      <a:r>
                        <a:rPr lang="hu-HU" sz="1400" b="1" dirty="0" smtClean="0">
                          <a:latin typeface="+mn-lt"/>
                          <a:ea typeface="Calibri"/>
                          <a:cs typeface="Times New Roman"/>
                        </a:rPr>
                        <a: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dispose</a:t>
                      </a:r>
                      <a:r>
                        <a:rPr lang="hu-HU" sz="1400" b="1" dirty="0" smtClean="0">
                          <a:latin typeface="+mn-lt"/>
                          <a:ea typeface="Calibri"/>
                          <a:cs typeface="Times New Roman"/>
                        </a:rPr>
                        <a:t> </a:t>
                      </a:r>
                    </a:p>
                    <a:p>
                      <a:pPr>
                        <a:lnSpc>
                          <a:spcPct val="100000"/>
                        </a:lnSpc>
                        <a:spcAft>
                          <a:spcPts val="0"/>
                        </a:spcAft>
                      </a:pPr>
                      <a:r>
                        <a:rPr lang="hu-HU" sz="1400" b="1" dirty="0" smtClean="0">
                          <a:latin typeface="+mn-lt"/>
                          <a:ea typeface="Calibri"/>
                          <a:cs typeface="Times New Roman"/>
                        </a:rPr>
                        <a:t>(</a:t>
                      </a:r>
                      <a:r>
                        <a:rPr lang="hu-HU" sz="1400" b="1" dirty="0" err="1" smtClean="0">
                          <a:latin typeface="+mn-lt"/>
                          <a:ea typeface="Calibri"/>
                          <a:cs typeface="Times New Roman"/>
                        </a:rPr>
                        <a:t>beyond</a:t>
                      </a:r>
                      <a:r>
                        <a:rPr lang="hu-HU" sz="1400" b="1" dirty="0" smtClean="0">
                          <a:latin typeface="+mn-lt"/>
                          <a:ea typeface="Calibri"/>
                          <a:cs typeface="Times New Roman"/>
                        </a:rPr>
                        <a:t> </a:t>
                      </a:r>
                      <a:r>
                        <a:rPr lang="hu-HU" sz="1400" b="1" dirty="0" err="1" smtClean="0">
                          <a:latin typeface="+mn-lt"/>
                          <a:ea typeface="Calibri"/>
                          <a:cs typeface="Times New Roman"/>
                        </a:rPr>
                        <a:t>formal</a:t>
                      </a:r>
                      <a:r>
                        <a:rPr lang="hu-HU" sz="1400" b="1" dirty="0" smtClean="0">
                          <a:latin typeface="+mn-lt"/>
                          <a:ea typeface="Calibri"/>
                          <a:cs typeface="Times New Roman"/>
                        </a:rPr>
                        <a:t> </a:t>
                      </a:r>
                      <a:r>
                        <a:rPr lang="hu-HU" sz="1400" b="1" dirty="0" err="1" smtClean="0">
                          <a:latin typeface="+mn-lt"/>
                          <a:ea typeface="Calibri"/>
                          <a:cs typeface="Times New Roman"/>
                        </a:rPr>
                        <a:t>authorization</a:t>
                      </a:r>
                      <a:r>
                        <a:rPr lang="hu-HU" sz="1400" b="1" dirty="0" smtClean="0">
                          <a:latin typeface="+mn-lt"/>
                          <a:ea typeface="Calibri"/>
                          <a:cs typeface="Times New Roman"/>
                        </a:rPr>
                        <a: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command</a:t>
                      </a:r>
                      <a:r>
                        <a:rPr lang="hu-HU" sz="1400" b="1" dirty="0" smtClean="0">
                          <a:latin typeface="+mn-lt"/>
                          <a:ea typeface="Calibri"/>
                          <a:cs typeface="Times New Roman"/>
                        </a:rPr>
                        <a:t> </a:t>
                      </a:r>
                    </a:p>
                    <a:p>
                      <a:pPr>
                        <a:lnSpc>
                          <a:spcPct val="100000"/>
                        </a:lnSpc>
                        <a:spcAft>
                          <a:spcPts val="0"/>
                        </a:spcAft>
                      </a:pPr>
                      <a:r>
                        <a:rPr lang="hu-HU" sz="1400" b="1" dirty="0" smtClean="0">
                          <a:latin typeface="+mn-lt"/>
                          <a:ea typeface="Calibri"/>
                          <a:cs typeface="Times New Roman"/>
                        </a:rPr>
                        <a:t>(</a:t>
                      </a:r>
                      <a:r>
                        <a:rPr lang="hu-HU" sz="1400" b="1" dirty="0" err="1" smtClean="0">
                          <a:latin typeface="+mn-lt"/>
                          <a:ea typeface="Calibri"/>
                          <a:cs typeface="Times New Roman"/>
                        </a:rPr>
                        <a:t>within</a:t>
                      </a:r>
                      <a:r>
                        <a:rPr lang="hu-HU" sz="1400" b="1" dirty="0" smtClean="0">
                          <a:latin typeface="+mn-lt"/>
                          <a:ea typeface="Calibri"/>
                          <a:cs typeface="Times New Roman"/>
                        </a:rPr>
                        <a:t> </a:t>
                      </a:r>
                      <a:r>
                        <a:rPr lang="hu-HU" sz="1400" b="1" dirty="0" err="1" smtClean="0">
                          <a:latin typeface="+mn-lt"/>
                          <a:ea typeface="Calibri"/>
                          <a:cs typeface="Times New Roman"/>
                        </a:rPr>
                        <a:t>formal</a:t>
                      </a:r>
                      <a:r>
                        <a:rPr lang="hu-HU" sz="1400" b="1" dirty="0" smtClean="0">
                          <a:latin typeface="+mn-lt"/>
                          <a:ea typeface="Calibri"/>
                          <a:cs typeface="Times New Roman"/>
                        </a:rPr>
                        <a:t> </a:t>
                      </a:r>
                      <a:r>
                        <a:rPr lang="hu-HU" sz="1400" b="1" dirty="0" err="1" smtClean="0">
                          <a:latin typeface="+mn-lt"/>
                          <a:ea typeface="Calibri"/>
                          <a:cs typeface="Times New Roman"/>
                        </a:rPr>
                        <a:t>authorization</a:t>
                      </a:r>
                      <a:r>
                        <a:rPr lang="hu-HU" sz="1400" b="1" dirty="0" smtClean="0">
                          <a:latin typeface="+mn-lt"/>
                          <a:ea typeface="Calibri"/>
                          <a:cs typeface="Times New Roman"/>
                        </a:rPr>
                        <a: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en-GB" sz="1400" b="1" dirty="0">
                          <a:latin typeface="+mn-lt"/>
                          <a:ea typeface="Calibri"/>
                          <a:cs typeface="Times New Roman"/>
                        </a:rPr>
                        <a:t>government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400" b="1" dirty="0">
                          <a:latin typeface="+mn-lt"/>
                          <a:ea typeface="Calibri"/>
                          <a:cs typeface="Times New Roman"/>
                        </a:rPr>
                        <a:t>patron’s </a:t>
                      </a:r>
                      <a:r>
                        <a:rPr lang="hu-HU" sz="1400" b="1" baseline="0" dirty="0" smtClean="0">
                          <a:latin typeface="+mn-lt"/>
                          <a:ea typeface="Calibri"/>
                          <a:cs typeface="Times New Roman"/>
                        </a:rPr>
                        <a:t> </a:t>
                      </a:r>
                      <a:r>
                        <a:rPr lang="hu-HU" sz="1400" b="1" baseline="0" dirty="0" err="1" smtClean="0">
                          <a:latin typeface="+mn-lt"/>
                          <a:ea typeface="Calibri"/>
                          <a:cs typeface="Times New Roman"/>
                        </a:rPr>
                        <a:t>court</a:t>
                      </a:r>
                      <a:r>
                        <a:rPr lang="hu-HU" sz="1400" b="1" baseline="0" dirty="0" smtClean="0">
                          <a:latin typeface="+mn-lt"/>
                          <a:ea typeface="Calibri"/>
                          <a:cs typeface="Times New Roman"/>
                        </a:rPr>
                        <a:t> </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a:latin typeface="+mn-lt"/>
                          <a:ea typeface="Calibri"/>
                          <a:cs typeface="Times New Roman"/>
                        </a:rPr>
                        <a:t>politburo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hu-HU" sz="1400" b="1" dirty="0" err="1" smtClean="0">
                          <a:latin typeface="+mn-lt"/>
                          <a:ea typeface="Calibri"/>
                          <a:cs typeface="Times New Roman"/>
                        </a:rPr>
                        <a:t>autonomous</a:t>
                      </a:r>
                      <a:r>
                        <a:rPr lang="en-GB" sz="1400" b="1" dirty="0" smtClean="0">
                          <a:latin typeface="+mn-lt"/>
                          <a:ea typeface="Calibri"/>
                          <a:cs typeface="Times New Roman"/>
                        </a:rPr>
                        <a:t> </a:t>
                      </a:r>
                      <a:r>
                        <a:rPr lang="hu-HU" sz="1400" b="1" dirty="0" smtClean="0">
                          <a:latin typeface="+mn-lt"/>
                          <a:ea typeface="Calibri"/>
                          <a:cs typeface="Times New Roman"/>
                        </a:rPr>
                        <a:t>elit</a:t>
                      </a:r>
                      <a:r>
                        <a:rPr lang="hu-HU" sz="1400" b="1" baseline="0" dirty="0" smtClean="0">
                          <a:latin typeface="+mn-lt"/>
                          <a:ea typeface="Calibri"/>
                          <a:cs typeface="Times New Roman"/>
                        </a:rPr>
                        <a:t>es</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400" b="1" dirty="0">
                          <a:latin typeface="+mn-lt"/>
                          <a:ea typeface="Calibri"/>
                          <a:cs typeface="Times New Roman"/>
                        </a:rPr>
                        <a:t>adopted political family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nomenklatura</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en-GB" sz="1400" b="1" dirty="0">
                          <a:latin typeface="+mn-lt"/>
                          <a:ea typeface="Calibri"/>
                          <a:cs typeface="Times New Roman"/>
                        </a:rPr>
                        <a:t>multi-party system</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smtClean="0">
                          <a:latin typeface="+mn-lt"/>
                          <a:ea typeface="Calibri"/>
                          <a:cs typeface="Times New Roman"/>
                        </a:rPr>
                        <a:t>d</a:t>
                      </a:r>
                      <a:r>
                        <a:rPr lang="en-GB" sz="1400" b="1" dirty="0" err="1" smtClean="0">
                          <a:latin typeface="+mn-lt"/>
                          <a:ea typeface="Calibri"/>
                          <a:cs typeface="Times New Roman"/>
                        </a:rPr>
                        <a:t>ominant</a:t>
                      </a:r>
                      <a:r>
                        <a:rPr lang="hu-HU" sz="1400" b="1" dirty="0" smtClean="0">
                          <a:latin typeface="+mn-lt"/>
                          <a:ea typeface="Calibri"/>
                          <a:cs typeface="Times New Roman"/>
                        </a:rPr>
                        <a:t>-</a:t>
                      </a:r>
                      <a:r>
                        <a:rPr lang="en-GB" sz="1400" b="1" dirty="0" smtClean="0">
                          <a:latin typeface="+mn-lt"/>
                          <a:ea typeface="Calibri"/>
                          <a:cs typeface="Times New Roman"/>
                        </a:rPr>
                        <a:t>party </a:t>
                      </a:r>
                      <a:r>
                        <a:rPr lang="en-GB" sz="1400" b="1" dirty="0">
                          <a:latin typeface="+mn-lt"/>
                          <a:ea typeface="Calibri"/>
                          <a:cs typeface="Times New Roman"/>
                        </a:rPr>
                        <a:t>system</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a:latin typeface="+mn-lt"/>
                          <a:ea typeface="Calibri"/>
                          <a:cs typeface="Times New Roman"/>
                        </a:rPr>
                        <a:t>one-party system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hu-HU" sz="1400" b="1" dirty="0" smtClean="0">
                          <a:latin typeface="+mn-lt"/>
                          <a:ea typeface="Calibri"/>
                          <a:cs typeface="Times New Roman"/>
                        </a:rPr>
                        <a:t>fair  e</a:t>
                      </a:r>
                      <a:r>
                        <a:rPr lang="en-GB" sz="1400" b="1" dirty="0" smtClean="0">
                          <a:latin typeface="+mn-lt"/>
                          <a:ea typeface="Calibri"/>
                          <a:cs typeface="Times New Roman"/>
                        </a:rPr>
                        <a:t>lection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manipulated</a:t>
                      </a:r>
                      <a:r>
                        <a:rPr lang="hu-HU" sz="1400" b="1" baseline="0" dirty="0" smtClean="0">
                          <a:latin typeface="+mn-lt"/>
                          <a:ea typeface="Calibri"/>
                          <a:cs typeface="Times New Roman"/>
                        </a:rPr>
                        <a:t> </a:t>
                      </a:r>
                      <a:r>
                        <a:rPr lang="en-GB" sz="1400" b="1" dirty="0" smtClean="0">
                          <a:latin typeface="+mn-lt"/>
                          <a:ea typeface="Calibri"/>
                          <a:cs typeface="Times New Roman"/>
                        </a:rPr>
                        <a:t>election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uncontested</a:t>
                      </a:r>
                      <a:r>
                        <a:rPr lang="hu-HU" sz="1400" b="1" dirty="0" smtClean="0">
                          <a:latin typeface="+mn-lt"/>
                          <a:ea typeface="Calibri"/>
                          <a:cs typeface="Times New Roman"/>
                        </a:rPr>
                        <a:t> </a:t>
                      </a:r>
                      <a:r>
                        <a:rPr lang="hu-HU" sz="1400" b="1" dirty="0" err="1" smtClean="0">
                          <a:latin typeface="+mn-lt"/>
                          <a:ea typeface="Calibri"/>
                          <a:cs typeface="Times New Roman"/>
                        </a:rPr>
                        <a:t>election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hu-HU" sz="1400" b="1" baseline="0" dirty="0" err="1" smtClean="0">
                          <a:latin typeface="+mn-lt"/>
                          <a:ea typeface="Calibri"/>
                          <a:cs typeface="Times New Roman"/>
                        </a:rPr>
                        <a:t>assesment</a:t>
                      </a:r>
                      <a:r>
                        <a:rPr lang="hu-HU" sz="1400" b="1" baseline="0" dirty="0" smtClean="0">
                          <a:latin typeface="+mn-lt"/>
                          <a:ea typeface="Calibri"/>
                          <a:cs typeface="Times New Roman"/>
                        </a:rPr>
                        <a:t> of </a:t>
                      </a:r>
                      <a:r>
                        <a:rPr lang="hu-HU" sz="1400" b="1" baseline="0" dirty="0" err="1" smtClean="0">
                          <a:latin typeface="+mn-lt"/>
                          <a:ea typeface="Calibri"/>
                          <a:cs typeface="Times New Roman"/>
                        </a:rPr>
                        <a:t>political</a:t>
                      </a:r>
                      <a:r>
                        <a:rPr lang="hu-HU" sz="1400" b="1" baseline="0" dirty="0" smtClean="0">
                          <a:latin typeface="+mn-lt"/>
                          <a:ea typeface="Calibri"/>
                          <a:cs typeface="Times New Roman"/>
                        </a:rPr>
                        <a:t> </a:t>
                      </a:r>
                      <a:r>
                        <a:rPr lang="hu-HU" sz="1400" b="1" baseline="0" dirty="0" err="1" smtClean="0">
                          <a:latin typeface="+mn-lt"/>
                          <a:ea typeface="Calibri"/>
                          <a:cs typeface="Times New Roman"/>
                        </a:rPr>
                        <a:t>alternatives</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400" b="1" dirty="0" err="1" smtClean="0">
                          <a:latin typeface="+mn-lt"/>
                          <a:ea typeface="Calibri"/>
                          <a:cs typeface="Times New Roman"/>
                        </a:rPr>
                        <a:t>loyalty</a:t>
                      </a:r>
                      <a:r>
                        <a:rPr lang="hu-HU" sz="1400" b="1" dirty="0" smtClean="0">
                          <a:latin typeface="+mn-lt"/>
                          <a:ea typeface="Calibri"/>
                          <a:cs typeface="Times New Roman"/>
                        </a:rPr>
                        <a:t> </a:t>
                      </a:r>
                      <a:r>
                        <a:rPr lang="hu-HU" sz="1400" b="1" dirty="0" err="1" smtClean="0">
                          <a:latin typeface="+mn-lt"/>
                          <a:ea typeface="Calibri"/>
                          <a:cs typeface="Times New Roman"/>
                        </a:rPr>
                        <a:t>demonstration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enforced</a:t>
                      </a:r>
                      <a:r>
                        <a:rPr lang="hu-HU" sz="1400" b="1" dirty="0" smtClean="0">
                          <a:latin typeface="+mn-lt"/>
                          <a:ea typeface="Calibri"/>
                          <a:cs typeface="Times New Roman"/>
                        </a:rPr>
                        <a:t> </a:t>
                      </a:r>
                      <a:r>
                        <a:rPr lang="hu-HU" sz="1400" b="1" dirty="0" err="1" smtClean="0">
                          <a:latin typeface="+mn-lt"/>
                          <a:ea typeface="Calibri"/>
                          <a:cs typeface="Times New Roman"/>
                        </a:rPr>
                        <a:t>ritual</a:t>
                      </a:r>
                      <a:r>
                        <a:rPr lang="hu-HU" sz="1400" b="1" dirty="0" smtClean="0">
                          <a:latin typeface="+mn-lt"/>
                          <a:ea typeface="Calibri"/>
                          <a:cs typeface="Times New Roman"/>
                        </a:rPr>
                        <a:t> </a:t>
                      </a:r>
                      <a:r>
                        <a:rPr lang="hu-HU" sz="1400" b="1" dirty="0" err="1" smtClean="0">
                          <a:latin typeface="+mn-lt"/>
                          <a:ea typeface="Calibri"/>
                          <a:cs typeface="Times New Roman"/>
                        </a:rPr>
                        <a:t>action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hu-HU" sz="1400" b="1" dirty="0" err="1" smtClean="0">
                          <a:latin typeface="+mn-lt"/>
                          <a:ea typeface="Calibri"/>
                          <a:cs typeface="Times New Roman"/>
                        </a:rPr>
                        <a:t>real</a:t>
                      </a:r>
                      <a:r>
                        <a:rPr lang="hu-HU" sz="1400" b="1" dirty="0" smtClean="0">
                          <a:latin typeface="+mn-lt"/>
                          <a:ea typeface="Calibri"/>
                          <a:cs typeface="Times New Roman"/>
                        </a:rPr>
                        <a:t> </a:t>
                      </a:r>
                      <a:r>
                        <a:rPr lang="hu-HU" sz="1400" b="1" dirty="0" err="1" smtClean="0">
                          <a:latin typeface="+mn-lt"/>
                          <a:ea typeface="Calibri"/>
                          <a:cs typeface="Times New Roman"/>
                        </a:rPr>
                        <a:t>choice</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400" b="1" dirty="0" err="1" smtClean="0">
                          <a:latin typeface="+mn-lt"/>
                          <a:ea typeface="Calibri"/>
                          <a:cs typeface="Times New Roman"/>
                        </a:rPr>
                        <a:t>constrained</a:t>
                      </a:r>
                      <a:r>
                        <a:rPr lang="hu-HU" sz="1400" b="1" dirty="0" smtClean="0">
                          <a:latin typeface="+mn-lt"/>
                          <a:ea typeface="Calibri"/>
                          <a:cs typeface="Times New Roman"/>
                        </a:rPr>
                        <a:t> </a:t>
                      </a:r>
                      <a:r>
                        <a:rPr lang="hu-HU" sz="1400" b="1" dirty="0" err="1" smtClean="0">
                          <a:latin typeface="+mn-lt"/>
                          <a:ea typeface="Calibri"/>
                          <a:cs typeface="Times New Roman"/>
                        </a:rPr>
                        <a:t>choice</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smtClean="0">
                          <a:latin typeface="+mn-lt"/>
                          <a:ea typeface="Calibri"/>
                          <a:cs typeface="Times New Roman"/>
                        </a:rPr>
                        <a:t>no </a:t>
                      </a:r>
                      <a:r>
                        <a:rPr lang="hu-HU" sz="1400" b="1" dirty="0" err="1" smtClean="0">
                          <a:latin typeface="+mn-lt"/>
                          <a:ea typeface="Calibri"/>
                          <a:cs typeface="Times New Roman"/>
                        </a:rPr>
                        <a:t>choice</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0835">
                <a:tc>
                  <a:txBody>
                    <a:bodyPr/>
                    <a:lstStyle/>
                    <a:p>
                      <a:pPr>
                        <a:lnSpc>
                          <a:spcPct val="100000"/>
                        </a:lnSpc>
                        <a:spcAft>
                          <a:spcPts val="0"/>
                        </a:spcAft>
                      </a:pPr>
                      <a:r>
                        <a:rPr lang="hu-HU" sz="1400" b="1" dirty="0" err="1" smtClean="0">
                          <a:latin typeface="+mn-lt"/>
                          <a:ea typeface="Calibri"/>
                          <a:cs typeface="Times New Roman"/>
                        </a:rPr>
                        <a:t>governing</a:t>
                      </a:r>
                      <a:r>
                        <a:rPr lang="hu-HU" sz="1400" b="1" dirty="0" smtClean="0">
                          <a:latin typeface="+mn-lt"/>
                          <a:ea typeface="Calibri"/>
                          <a:cs typeface="Times New Roman"/>
                        </a:rPr>
                        <a:t> </a:t>
                      </a:r>
                      <a:r>
                        <a:rPr lang="hu-HU" sz="1400" b="1" dirty="0" err="1" smtClean="0">
                          <a:latin typeface="+mn-lt"/>
                          <a:ea typeface="Calibri"/>
                          <a:cs typeface="Times New Roman"/>
                        </a:rPr>
                        <a:t>party</a:t>
                      </a:r>
                      <a:endParaRPr lang="hu-HU" sz="1400" b="1" dirty="0" smtClean="0">
                        <a:latin typeface="+mn-lt"/>
                        <a:ea typeface="Calibri"/>
                        <a:cs typeface="Times New Roman"/>
                      </a:endParaRPr>
                    </a:p>
                    <a:p>
                      <a:pPr>
                        <a:lnSpc>
                          <a:spcPct val="100000"/>
                        </a:lnSpc>
                        <a:spcAft>
                          <a:spcPts val="0"/>
                        </a:spcAft>
                      </a:pPr>
                      <a:r>
                        <a:rPr lang="en-GB" sz="1400" b="1" dirty="0" smtClean="0">
                          <a:latin typeface="+mn-lt"/>
                          <a:ea typeface="Calibri"/>
                          <a:cs typeface="Times New Roman"/>
                        </a:rPr>
                        <a:t>politicians’ party</a:t>
                      </a:r>
                    </a:p>
                    <a:p>
                      <a:pPr>
                        <a:lnSpc>
                          <a:spcPct val="100000"/>
                        </a:lnSpc>
                        <a:spcAft>
                          <a:spcPts val="0"/>
                        </a:spcAft>
                      </a:pPr>
                      <a:r>
                        <a:rPr lang="en-GB" sz="1400" b="1" dirty="0" smtClean="0">
                          <a:latin typeface="+mn-lt"/>
                          <a:ea typeface="Calibri"/>
                          <a:cs typeface="Times New Roman"/>
                        </a:rPr>
                        <a:t>democratic</a:t>
                      </a:r>
                      <a:r>
                        <a:rPr lang="hu-HU" sz="1400" b="1" dirty="0" smtClean="0">
                          <a:latin typeface="+mn-lt"/>
                          <a:ea typeface="Calibri"/>
                          <a:cs typeface="Times New Roman"/>
                        </a:rPr>
                        <a:t> </a:t>
                      </a:r>
                      <a:r>
                        <a:rPr lang="hu-HU" sz="1400" b="1" dirty="0" err="1" smtClean="0">
                          <a:latin typeface="+mn-lt"/>
                          <a:ea typeface="Calibri"/>
                          <a:cs typeface="Times New Roman"/>
                        </a:rPr>
                        <a:t>party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400" b="1" dirty="0" smtClean="0">
                          <a:latin typeface="+mn-lt"/>
                          <a:ea typeface="Calibri"/>
                          <a:cs typeface="Times New Roman"/>
                        </a:rPr>
                        <a:t>transmission belt party</a:t>
                      </a:r>
                      <a:endParaRPr lang="hu-HU" sz="1400" b="1" dirty="0" smtClean="0">
                        <a:latin typeface="+mn-lt"/>
                        <a:ea typeface="Calibri"/>
                        <a:cs typeface="Times New Roman"/>
                      </a:endParaRPr>
                    </a:p>
                    <a:p>
                      <a:pPr>
                        <a:lnSpc>
                          <a:spcPct val="100000"/>
                        </a:lnSpc>
                        <a:spcAft>
                          <a:spcPts val="0"/>
                        </a:spcAft>
                      </a:pPr>
                      <a:r>
                        <a:rPr lang="en-US" sz="1400" b="1" dirty="0" smtClean="0">
                          <a:latin typeface="+mn-lt"/>
                          <a:ea typeface="Calibri"/>
                          <a:cs typeface="Times New Roman"/>
                        </a:rPr>
                        <a:t>v</a:t>
                      </a:r>
                      <a:r>
                        <a:rPr lang="hu-HU" sz="1400" b="1" dirty="0" err="1" smtClean="0">
                          <a:latin typeface="+mn-lt"/>
                          <a:ea typeface="Calibri"/>
                          <a:cs typeface="Times New Roman"/>
                        </a:rPr>
                        <a:t>assal</a:t>
                      </a:r>
                      <a:r>
                        <a:rPr lang="en-US" sz="1400" b="1" dirty="0" smtClean="0">
                          <a:latin typeface="+mn-lt"/>
                          <a:ea typeface="Calibri"/>
                          <a:cs typeface="Times New Roman"/>
                        </a:rPr>
                        <a:t>s’</a:t>
                      </a:r>
                      <a:r>
                        <a:rPr lang="hu-HU" sz="1400" b="1" dirty="0" smtClean="0">
                          <a:latin typeface="+mn-lt"/>
                          <a:ea typeface="Calibri"/>
                          <a:cs typeface="Times New Roman"/>
                        </a:rPr>
                        <a:t> </a:t>
                      </a:r>
                      <a:r>
                        <a:rPr lang="hu-HU" sz="1400" b="1" dirty="0" err="1" smtClean="0">
                          <a:latin typeface="+mn-lt"/>
                          <a:ea typeface="Calibri"/>
                          <a:cs typeface="Times New Roman"/>
                        </a:rPr>
                        <a:t>party</a:t>
                      </a:r>
                      <a:endParaRPr lang="en-US" sz="1400" b="1" dirty="0" smtClean="0">
                        <a:latin typeface="+mn-lt"/>
                        <a:ea typeface="Calibri"/>
                        <a:cs typeface="Times New Roman"/>
                      </a:endParaRPr>
                    </a:p>
                    <a:p>
                      <a:pPr>
                        <a:lnSpc>
                          <a:spcPct val="100000"/>
                        </a:lnSpc>
                        <a:spcAft>
                          <a:spcPts val="0"/>
                        </a:spcAft>
                      </a:pPr>
                      <a:r>
                        <a:rPr lang="hu-HU" sz="1400" b="1" dirty="0" smtClean="0">
                          <a:latin typeface="+mn-lt"/>
                          <a:ea typeface="Calibri"/>
                          <a:cs typeface="Times New Roman"/>
                        </a:rPr>
                        <a:t>patron’s </a:t>
                      </a:r>
                      <a:r>
                        <a:rPr lang="hu-HU" sz="1400" b="1" dirty="0" err="1" smtClean="0">
                          <a:latin typeface="+mn-lt"/>
                          <a:ea typeface="Calibri"/>
                          <a:cs typeface="Times New Roman"/>
                        </a:rPr>
                        <a:t>party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dirty="0" smtClean="0">
                          <a:latin typeface="+mn-lt"/>
                          <a:ea typeface="Calibri"/>
                          <a:cs typeface="Times New Roman"/>
                        </a:rPr>
                        <a:t>state </a:t>
                      </a:r>
                      <a:r>
                        <a:rPr lang="hu-HU" sz="1400" b="1" dirty="0" err="1" smtClean="0">
                          <a:latin typeface="+mn-lt"/>
                          <a:ea typeface="Calibri"/>
                          <a:cs typeface="Times New Roman"/>
                        </a:rPr>
                        <a:t>party</a:t>
                      </a:r>
                      <a:endParaRPr lang="hu-HU" sz="1400" b="1" dirty="0" smtClean="0">
                        <a:latin typeface="+mn-lt"/>
                        <a:ea typeface="Calibri"/>
                        <a:cs typeface="Times New Roman"/>
                      </a:endParaRPr>
                    </a:p>
                    <a:p>
                      <a:pPr>
                        <a:lnSpc>
                          <a:spcPct val="100000"/>
                        </a:lnSpc>
                        <a:spcAft>
                          <a:spcPts val="0"/>
                        </a:spcAft>
                      </a:pPr>
                      <a:r>
                        <a:rPr lang="en-US" sz="1400" b="1" dirty="0" smtClean="0">
                          <a:latin typeface="+mn-lt"/>
                          <a:ea typeface="Calibri"/>
                          <a:cs typeface="Times New Roman"/>
                        </a:rPr>
                        <a:t>c</a:t>
                      </a:r>
                      <a:r>
                        <a:rPr lang="hu-HU" sz="1400" b="1" dirty="0" err="1" smtClean="0">
                          <a:latin typeface="+mn-lt"/>
                          <a:ea typeface="Calibri"/>
                          <a:cs typeface="Times New Roman"/>
                        </a:rPr>
                        <a:t>adre</a:t>
                      </a:r>
                      <a:r>
                        <a:rPr lang="en-US" sz="1400" b="1" dirty="0" smtClean="0">
                          <a:latin typeface="+mn-lt"/>
                          <a:ea typeface="Calibri"/>
                          <a:cs typeface="Times New Roman"/>
                        </a:rPr>
                        <a:t>s’</a:t>
                      </a:r>
                      <a:r>
                        <a:rPr lang="hu-HU" sz="1400" b="1" baseline="0" dirty="0" smtClean="0">
                          <a:latin typeface="+mn-lt"/>
                          <a:ea typeface="Calibri"/>
                          <a:cs typeface="Times New Roman"/>
                        </a:rPr>
                        <a:t> </a:t>
                      </a:r>
                      <a:r>
                        <a:rPr lang="hu-HU" sz="1400" b="1" dirty="0" err="1" smtClean="0">
                          <a:latin typeface="+mn-lt"/>
                          <a:ea typeface="Calibri"/>
                          <a:cs typeface="Times New Roman"/>
                        </a:rPr>
                        <a:t>party</a:t>
                      </a:r>
                      <a:endParaRPr lang="en-US" sz="1400" b="1" dirty="0" smtClean="0">
                        <a:latin typeface="+mn-lt"/>
                        <a:ea typeface="Calibri"/>
                        <a:cs typeface="Times New Roman"/>
                      </a:endParaRPr>
                    </a:p>
                    <a:p>
                      <a:pPr>
                        <a:lnSpc>
                          <a:spcPct val="100000"/>
                        </a:lnSpc>
                        <a:spcAft>
                          <a:spcPts val="0"/>
                        </a:spcAft>
                      </a:pPr>
                      <a:r>
                        <a:rPr lang="en-US" sz="1400" b="1" dirty="0" smtClean="0">
                          <a:latin typeface="+mn-lt"/>
                          <a:ea typeface="Calibri"/>
                          <a:cs typeface="Times New Roman"/>
                        </a:rPr>
                        <a:t>centralized</a:t>
                      </a:r>
                      <a:r>
                        <a:rPr lang="hu-HU" sz="1400" b="1" dirty="0" smtClean="0">
                          <a:latin typeface="+mn-lt"/>
                          <a:ea typeface="Calibri"/>
                          <a:cs typeface="Times New Roman"/>
                        </a:rPr>
                        <a:t> </a:t>
                      </a:r>
                      <a:r>
                        <a:rPr lang="hu-HU" sz="1400" b="1" dirty="0" err="1" smtClean="0">
                          <a:latin typeface="+mn-lt"/>
                          <a:ea typeface="Calibri"/>
                          <a:cs typeface="Times New Roman"/>
                        </a:rPr>
                        <a:t>party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945">
                <a:tc>
                  <a:txBody>
                    <a:bodyPr/>
                    <a:lstStyle/>
                    <a:p>
                      <a:pPr>
                        <a:lnSpc>
                          <a:spcPct val="100000"/>
                        </a:lnSpc>
                        <a:spcAft>
                          <a:spcPts val="0"/>
                        </a:spcAft>
                      </a:pPr>
                      <a:r>
                        <a:rPr lang="hu-HU" sz="1400" b="1" dirty="0" err="1" smtClean="0">
                          <a:latin typeface="+mn-lt"/>
                          <a:ea typeface="Calibri"/>
                          <a:cs typeface="Times New Roman"/>
                        </a:rPr>
                        <a:t>joining</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cooptation</a:t>
                      </a:r>
                      <a:r>
                        <a:rPr lang="hu-HU" sz="1400" b="1" dirty="0" smtClean="0">
                          <a:latin typeface="+mn-lt"/>
                          <a:ea typeface="Calibri"/>
                          <a:cs typeface="Times New Roman"/>
                        </a:rPr>
                        <a:t> / </a:t>
                      </a:r>
                      <a:r>
                        <a:rPr lang="hu-HU" sz="1400" b="1" dirty="0" err="1" smtClean="0">
                          <a:latin typeface="+mn-lt"/>
                          <a:ea typeface="Calibri"/>
                          <a:cs typeface="Times New Roman"/>
                        </a:rPr>
                        <a:t>adoption</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enrollment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890">
                <a:tc>
                  <a:txBody>
                    <a:bodyPr/>
                    <a:lstStyle/>
                    <a:p>
                      <a:pPr>
                        <a:lnSpc>
                          <a:spcPct val="100000"/>
                        </a:lnSpc>
                        <a:spcAft>
                          <a:spcPts val="0"/>
                        </a:spcAft>
                      </a:pPr>
                      <a:r>
                        <a:rPr lang="en-GB" sz="1400" b="1" dirty="0">
                          <a:latin typeface="+mn-lt"/>
                          <a:ea typeface="Calibri"/>
                          <a:cs typeface="Times New Roman"/>
                        </a:rPr>
                        <a:t>opposition party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400" b="1" dirty="0" smtClean="0">
                          <a:latin typeface="+mn-lt"/>
                          <a:ea typeface="Calibri"/>
                          <a:cs typeface="Times New Roman"/>
                        </a:rPr>
                        <a:t>marginalized </a:t>
                      </a:r>
                      <a:r>
                        <a:rPr lang="hu-HU" sz="1400" b="1" dirty="0" smtClean="0">
                          <a:latin typeface="+mn-lt"/>
                          <a:ea typeface="Calibri"/>
                          <a:cs typeface="Times New Roman"/>
                        </a:rPr>
                        <a:t> / </a:t>
                      </a:r>
                      <a:r>
                        <a:rPr lang="en-GB" sz="1400" b="1" dirty="0" smtClean="0">
                          <a:latin typeface="+mn-lt"/>
                          <a:ea typeface="Calibri"/>
                          <a:cs typeface="Times New Roman"/>
                        </a:rPr>
                        <a:t>domesticated </a:t>
                      </a:r>
                      <a:r>
                        <a:rPr lang="hu-HU" sz="1400" b="1" dirty="0" smtClean="0">
                          <a:latin typeface="+mn-lt"/>
                          <a:ea typeface="Calibri"/>
                          <a:cs typeface="Times New Roman"/>
                        </a:rPr>
                        <a:t> / </a:t>
                      </a:r>
                      <a:r>
                        <a:rPr lang="en-GB" sz="1400" b="1" dirty="0" smtClean="0">
                          <a:latin typeface="+mn-lt"/>
                          <a:ea typeface="Calibri"/>
                          <a:cs typeface="Times New Roman"/>
                        </a:rPr>
                        <a:t>liquidated </a:t>
                      </a:r>
                      <a:r>
                        <a:rPr lang="hu-HU" sz="1400" b="1" dirty="0" smtClean="0">
                          <a:latin typeface="+mn-lt"/>
                          <a:ea typeface="Calibri"/>
                          <a:cs typeface="Times New Roman"/>
                        </a:rPr>
                        <a:t> / </a:t>
                      </a:r>
                      <a:r>
                        <a:rPr lang="hu-HU" sz="1400" b="1" dirty="0" err="1" smtClean="0">
                          <a:latin typeface="+mn-lt"/>
                          <a:ea typeface="Calibri"/>
                          <a:cs typeface="Times New Roman"/>
                        </a:rPr>
                        <a:t>virtual</a:t>
                      </a:r>
                      <a:r>
                        <a:rPr lang="hu-HU" sz="1400" b="1" baseline="0" dirty="0" smtClean="0">
                          <a:latin typeface="+mn-lt"/>
                          <a:ea typeface="Calibri"/>
                          <a:cs typeface="Times New Roman"/>
                        </a:rPr>
                        <a:t> part</a:t>
                      </a:r>
                      <a:r>
                        <a:rPr lang="en-GB" sz="1400" b="1" dirty="0" smtClean="0">
                          <a:latin typeface="+mn-lt"/>
                          <a:ea typeface="Calibri"/>
                          <a:cs typeface="Times New Roman"/>
                        </a:rPr>
                        <a:t>y</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400" b="1" dirty="0" err="1" smtClean="0">
                          <a:latin typeface="+mn-lt"/>
                          <a:ea typeface="Calibri"/>
                          <a:cs typeface="Times New Roman"/>
                        </a:rPr>
                        <a:t>n.a</a:t>
                      </a:r>
                      <a:r>
                        <a:rPr lang="hu-HU" sz="1400" b="1" dirty="0" smtClean="0">
                          <a:latin typeface="+mn-lt"/>
                          <a:ea typeface="Calibri"/>
                          <a:cs typeface="Times New Roman"/>
                        </a:rPr>
                        <a:t>.</a:t>
                      </a:r>
                      <a:endParaRPr lang="hu-HU" sz="14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ím 5"/>
          <p:cNvSpPr>
            <a:spLocks noGrp="1"/>
          </p:cNvSpPr>
          <p:nvPr>
            <p:ph type="title"/>
          </p:nvPr>
        </p:nvSpPr>
        <p:spPr>
          <a:xfrm>
            <a:off x="457200" y="51470"/>
            <a:ext cx="8229600" cy="627534"/>
          </a:xfrm>
        </p:spPr>
        <p:txBody>
          <a:bodyPr>
            <a:noAutofit/>
          </a:bodyPr>
          <a:lstStyle/>
          <a:p>
            <a:r>
              <a:rPr lang="en-US" sz="2800" b="1" dirty="0"/>
              <a:t>Key system components and political processes </a:t>
            </a:r>
            <a:r>
              <a:rPr lang="hu-HU" sz="2800" b="1" dirty="0"/>
              <a:t/>
            </a:r>
            <a:br>
              <a:rPr lang="hu-HU" sz="2800" b="1" dirty="0"/>
            </a:br>
            <a:r>
              <a:rPr lang="en-US" sz="2800" b="1" dirty="0"/>
              <a:t>in three ideal-type political regimes</a:t>
            </a:r>
            <a:endParaRPr lang="hu-HU"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781595"/>
          </a:xfrm>
        </p:spPr>
        <p:txBody>
          <a:bodyPr>
            <a:noAutofit/>
          </a:bodyPr>
          <a:lstStyle/>
          <a:p>
            <a:pPr lvl="0">
              <a:spcBef>
                <a:spcPts val="0"/>
              </a:spcBef>
              <a:defRPr/>
            </a:pPr>
            <a:r>
              <a:rPr lang="en-US" sz="2800" b="1" dirty="0"/>
              <a:t>Main types of political and economic actors </a:t>
            </a:r>
            <a:r>
              <a:rPr lang="hu-HU" sz="2800" b="1" dirty="0"/>
              <a:t/>
            </a:r>
            <a:br>
              <a:rPr lang="hu-HU" sz="2800" b="1" dirty="0"/>
            </a:br>
            <a:r>
              <a:rPr lang="en-US" sz="2800" b="1" dirty="0"/>
              <a:t>in three ideal-type political </a:t>
            </a:r>
            <a:r>
              <a:rPr lang="en-US" sz="2800" b="1" dirty="0" smtClean="0"/>
              <a:t>regimes</a:t>
            </a:r>
            <a:endParaRPr lang="hu-HU" sz="2800" dirty="0"/>
          </a:p>
        </p:txBody>
      </p:sp>
      <p:graphicFrame>
        <p:nvGraphicFramePr>
          <p:cNvPr id="5" name="Táblázat 4"/>
          <p:cNvGraphicFramePr>
            <a:graphicFrameLocks noGrp="1"/>
          </p:cNvGraphicFramePr>
          <p:nvPr>
            <p:extLst>
              <p:ext uri="{D42A27DB-BD31-4B8C-83A1-F6EECF244321}">
                <p14:modId xmlns:p14="http://schemas.microsoft.com/office/powerpoint/2010/main" xmlns="" val="1462590352"/>
              </p:ext>
            </p:extLst>
          </p:nvPr>
        </p:nvGraphicFramePr>
        <p:xfrm>
          <a:off x="1" y="915566"/>
          <a:ext cx="9144000" cy="4110618"/>
        </p:xfrm>
        <a:graphic>
          <a:graphicData uri="http://schemas.openxmlformats.org/drawingml/2006/table">
            <a:tbl>
              <a:tblPr/>
              <a:tblGrid>
                <a:gridCol w="2411759"/>
                <a:gridCol w="3607172"/>
                <a:gridCol w="3125069"/>
              </a:tblGrid>
              <a:tr h="4320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u-HU" sz="2000" b="1" dirty="0" err="1" smtClean="0">
                          <a:latin typeface="+mn-lt"/>
                          <a:ea typeface="Calibri"/>
                          <a:cs typeface="Times New Roman"/>
                        </a:rPr>
                        <a:t>Liberal</a:t>
                      </a:r>
                      <a:r>
                        <a:rPr lang="hu-HU" sz="2000" b="1" dirty="0" smtClean="0">
                          <a:latin typeface="+mn-lt"/>
                          <a:ea typeface="Calibri"/>
                          <a:cs typeface="Times New Roman"/>
                        </a:rPr>
                        <a:t> </a:t>
                      </a:r>
                      <a:r>
                        <a:rPr lang="hu-HU" sz="2000" b="1" dirty="0" err="1" smtClean="0">
                          <a:latin typeface="+mn-lt"/>
                          <a:ea typeface="Calibri"/>
                          <a:cs typeface="Times New Roman"/>
                        </a:rPr>
                        <a:t>democracy</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mn-lt"/>
                          <a:ea typeface="Calibri"/>
                          <a:cs typeface="Times New Roman"/>
                        </a:rPr>
                        <a:t>Post-communist</a:t>
                      </a:r>
                      <a:r>
                        <a:rPr lang="hu-HU" sz="2000" b="1" baseline="0" dirty="0" smtClean="0">
                          <a:latin typeface="+mn-lt"/>
                          <a:ea typeface="Calibri"/>
                          <a:cs typeface="Times New Roman"/>
                        </a:rPr>
                        <a:t> </a:t>
                      </a:r>
                      <a:r>
                        <a:rPr lang="hu-HU" sz="2000" b="1" baseline="0" dirty="0" err="1" smtClean="0">
                          <a:latin typeface="+mn-lt"/>
                          <a:ea typeface="Calibri"/>
                          <a:cs typeface="Times New Roman"/>
                        </a:rPr>
                        <a:t>patronal</a:t>
                      </a:r>
                      <a:r>
                        <a:rPr lang="hu-HU" sz="2000" b="1" baseline="0" dirty="0" smtClean="0">
                          <a:latin typeface="+mn-lt"/>
                          <a:ea typeface="Calibri"/>
                          <a:cs typeface="Times New Roman"/>
                        </a:rPr>
                        <a:t> </a:t>
                      </a:r>
                      <a:r>
                        <a:rPr lang="hu-HU" sz="2000" b="1" baseline="0" dirty="0" err="1" smtClean="0">
                          <a:latin typeface="+mn-lt"/>
                          <a:ea typeface="Calibri"/>
                          <a:cs typeface="Times New Roman"/>
                        </a:rPr>
                        <a:t>autocracy</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mn-lt"/>
                          <a:ea typeface="Calibri"/>
                          <a:cs typeface="Times New Roman"/>
                        </a:rPr>
                        <a:t>Communist</a:t>
                      </a:r>
                      <a:r>
                        <a:rPr lang="hu-HU" sz="2000" b="1" dirty="0" smtClean="0">
                          <a:latin typeface="+mn-lt"/>
                          <a:ea typeface="Calibri"/>
                          <a:cs typeface="Times New Roman"/>
                        </a:rPr>
                        <a:t> </a:t>
                      </a:r>
                      <a:r>
                        <a:rPr lang="hu-HU" sz="2000" b="1" dirty="0" err="1" smtClean="0">
                          <a:latin typeface="+mn-lt"/>
                          <a:ea typeface="Calibri"/>
                          <a:cs typeface="Times New Roman"/>
                        </a:rPr>
                        <a:t>regime</a:t>
                      </a:r>
                      <a:endParaRPr lang="hu-HU" sz="20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183">
                <a:tc>
                  <a:txBody>
                    <a:bodyPr/>
                    <a:lstStyle/>
                    <a:p>
                      <a:pPr>
                        <a:lnSpc>
                          <a:spcPct val="100000"/>
                        </a:lnSpc>
                        <a:spcAft>
                          <a:spcPts val="0"/>
                        </a:spcAft>
                      </a:pPr>
                      <a:r>
                        <a:rPr lang="en-GB" sz="1600" b="1" dirty="0">
                          <a:latin typeface="+mn-lt"/>
                          <a:ea typeface="Calibri"/>
                          <a:cs typeface="Times New Roman"/>
                        </a:rPr>
                        <a:t>citizen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mn-lt"/>
                          <a:ea typeface="Calibri"/>
                          <a:cs typeface="Times New Roman"/>
                        </a:rPr>
                        <a:t>c</a:t>
                      </a:r>
                      <a:r>
                        <a:rPr lang="en-GB" sz="1600" b="1" dirty="0" err="1" smtClean="0">
                          <a:latin typeface="+mn-lt"/>
                          <a:ea typeface="Calibri"/>
                          <a:cs typeface="Times New Roman"/>
                        </a:rPr>
                        <a:t>lient</a:t>
                      </a:r>
                      <a:r>
                        <a:rPr lang="hu-HU" sz="1600" b="1" dirty="0" smtClean="0">
                          <a:latin typeface="+mn-lt"/>
                          <a:ea typeface="Calibri"/>
                          <a:cs typeface="Times New Roman"/>
                        </a:rPr>
                        <a:t> / </a:t>
                      </a:r>
                      <a:r>
                        <a:rPr lang="hu-HU" sz="1600" b="1" dirty="0" err="1" smtClean="0">
                          <a:latin typeface="+mn-lt"/>
                          <a:ea typeface="Calibri"/>
                          <a:cs typeface="Times New Roman"/>
                        </a:rPr>
                        <a:t>servant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subject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462">
                <a:tc>
                  <a:txBody>
                    <a:bodyPr/>
                    <a:lstStyle/>
                    <a:p>
                      <a:pPr>
                        <a:lnSpc>
                          <a:spcPct val="100000"/>
                        </a:lnSpc>
                        <a:spcAft>
                          <a:spcPts val="0"/>
                        </a:spcAft>
                      </a:pPr>
                      <a:r>
                        <a:rPr lang="en-GB" sz="1600" b="1" dirty="0">
                          <a:latin typeface="+mn-lt"/>
                          <a:ea typeface="Calibri"/>
                          <a:cs typeface="Times New Roman"/>
                        </a:rPr>
                        <a:t>politician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mn-lt"/>
                          <a:ea typeface="Calibri"/>
                          <a:cs typeface="Times New Roman"/>
                        </a:rPr>
                        <a:t>p</a:t>
                      </a:r>
                      <a:r>
                        <a:rPr lang="en-GB" sz="1600" b="1" dirty="0" smtClean="0">
                          <a:latin typeface="+mn-lt"/>
                          <a:ea typeface="Calibri"/>
                          <a:cs typeface="Times New Roman"/>
                        </a:rPr>
                        <a:t>oligarch</a:t>
                      </a:r>
                      <a:r>
                        <a:rPr lang="hu-HU" sz="1600" b="1" dirty="0" smtClean="0">
                          <a:latin typeface="+mn-lt"/>
                          <a:ea typeface="Calibri"/>
                          <a:cs typeface="Times New Roman"/>
                        </a:rPr>
                        <a:t> </a:t>
                      </a:r>
                      <a:r>
                        <a:rPr lang="hu-HU" sz="1600" b="1" baseline="0" dirty="0" smtClean="0">
                          <a:latin typeface="+mn-lt"/>
                          <a:ea typeface="Calibri"/>
                          <a:cs typeface="Times New Roman"/>
                        </a:rPr>
                        <a:t>(</a:t>
                      </a:r>
                      <a:r>
                        <a:rPr lang="hu-HU" sz="1600" b="1" dirty="0" err="1" smtClean="0">
                          <a:latin typeface="+mn-lt"/>
                          <a:ea typeface="Calibri"/>
                          <a:cs typeface="Times New Roman"/>
                        </a:rPr>
                        <a:t>political</a:t>
                      </a:r>
                      <a:r>
                        <a:rPr lang="hu-HU" sz="1600" b="1" dirty="0" smtClean="0">
                          <a:latin typeface="+mn-lt"/>
                          <a:ea typeface="Calibri"/>
                          <a:cs typeface="Times New Roman"/>
                        </a:rPr>
                        <a:t> </a:t>
                      </a:r>
                      <a:r>
                        <a:rPr lang="hu-HU" sz="1600" b="1" dirty="0" err="1" smtClean="0">
                          <a:latin typeface="+mn-lt"/>
                          <a:ea typeface="Calibri"/>
                          <a:cs typeface="Times New Roman"/>
                        </a:rPr>
                        <a:t>enterpreneur</a:t>
                      </a:r>
                      <a:r>
                        <a:rPr lang="hu-HU" sz="1600" b="1" dirty="0" smtClean="0">
                          <a:latin typeface="+mn-lt"/>
                          <a:ea typeface="Calibri"/>
                          <a:cs typeface="Times New Roman"/>
                        </a:rPr>
                        <a:t>) /</a:t>
                      </a:r>
                      <a:r>
                        <a:rPr lang="hu-HU" sz="1600" b="1" baseline="0" dirty="0" smtClean="0">
                          <a:latin typeface="+mn-lt"/>
                          <a:ea typeface="Calibri"/>
                          <a:cs typeface="Times New Roman"/>
                        </a:rPr>
                        <a:t> </a:t>
                      </a:r>
                      <a:r>
                        <a:rPr lang="hu-HU" sz="1600" b="1" dirty="0" err="1" smtClean="0">
                          <a:solidFill>
                            <a:schemeClr val="tx1"/>
                          </a:solidFill>
                          <a:latin typeface="+mn-lt"/>
                          <a:ea typeface="Calibri"/>
                          <a:cs typeface="Times New Roman"/>
                        </a:rPr>
                        <a:t>political</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stooge</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frontman</a:t>
                      </a:r>
                      <a:r>
                        <a:rPr lang="hu-HU" sz="1600" b="1" dirty="0" smtClean="0">
                          <a:solidFill>
                            <a:schemeClr val="tx1"/>
                          </a:solidFill>
                          <a:latin typeface="+mn-lt"/>
                          <a:ea typeface="Calibri"/>
                          <a:cs typeface="Times New Roman"/>
                        </a:rPr>
                        <a:t>,</a:t>
                      </a:r>
                      <a:r>
                        <a:rPr lang="hu-HU" sz="1600" b="1" baseline="0" dirty="0" smtClean="0">
                          <a:solidFill>
                            <a:schemeClr val="tx1"/>
                          </a:solidFill>
                          <a:latin typeface="+mn-lt"/>
                          <a:ea typeface="Calibri"/>
                          <a:cs typeface="Times New Roman"/>
                        </a:rPr>
                        <a:t> </a:t>
                      </a:r>
                      <a:r>
                        <a:rPr lang="hu-HU" sz="1600" b="1" baseline="0" dirty="0" err="1" smtClean="0">
                          <a:solidFill>
                            <a:schemeClr val="tx1"/>
                          </a:solidFill>
                          <a:latin typeface="+mn-lt"/>
                          <a:ea typeface="Calibri"/>
                          <a:cs typeface="Times New Roman"/>
                        </a:rPr>
                        <a:t>strohman</a:t>
                      </a:r>
                      <a:r>
                        <a:rPr lang="hu-HU" sz="1600" b="1" baseline="0" dirty="0" smtClean="0">
                          <a:solidFill>
                            <a:schemeClr val="tx1"/>
                          </a:solidFill>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high</a:t>
                      </a:r>
                      <a:r>
                        <a:rPr lang="hu-HU" sz="1600" b="1" dirty="0" smtClean="0">
                          <a:latin typeface="+mn-lt"/>
                          <a:ea typeface="Calibri"/>
                          <a:cs typeface="Times New Roman"/>
                        </a:rPr>
                        <a:t> </a:t>
                      </a:r>
                      <a:r>
                        <a:rPr lang="hu-HU" sz="1600" b="1" dirty="0" err="1" smtClean="0">
                          <a:latin typeface="+mn-lt"/>
                          <a:ea typeface="Calibri"/>
                          <a:cs typeface="Times New Roman"/>
                        </a:rPr>
                        <a:t>level</a:t>
                      </a:r>
                      <a:r>
                        <a:rPr lang="hu-HU" sz="1600" b="1" baseline="0" dirty="0" smtClean="0">
                          <a:latin typeface="+mn-lt"/>
                          <a:ea typeface="Calibri"/>
                          <a:cs typeface="Times New Roman"/>
                        </a:rPr>
                        <a:t> </a:t>
                      </a:r>
                      <a:r>
                        <a:rPr lang="hu-HU" sz="1600" b="1" dirty="0" err="1" smtClean="0">
                          <a:latin typeface="+mn-lt"/>
                          <a:ea typeface="Calibri"/>
                          <a:cs typeface="Times New Roman"/>
                        </a:rPr>
                        <a:t>party</a:t>
                      </a:r>
                      <a:r>
                        <a:rPr lang="hu-HU" sz="1600" b="1" baseline="0" dirty="0" smtClean="0">
                          <a:latin typeface="+mn-lt"/>
                          <a:ea typeface="Calibri"/>
                          <a:cs typeface="Times New Roman"/>
                        </a:rPr>
                        <a:t> </a:t>
                      </a:r>
                      <a:r>
                        <a:rPr lang="hu-HU" sz="1600" b="1" dirty="0" err="1" smtClean="0">
                          <a:latin typeface="+mn-lt"/>
                          <a:ea typeface="Calibri"/>
                          <a:cs typeface="Times New Roman"/>
                        </a:rPr>
                        <a:t>cadre</a:t>
                      </a:r>
                      <a:r>
                        <a:rPr lang="hu-HU" sz="1600" b="1" dirty="0" smtClean="0">
                          <a:latin typeface="+mn-lt"/>
                          <a:ea typeface="Calibri"/>
                          <a:cs typeface="Times New Roman"/>
                        </a:rPr>
                        <a:t>/</a:t>
                      </a:r>
                      <a:r>
                        <a:rPr lang="hu-HU" sz="1600" b="1" i="0" kern="1200" dirty="0" err="1" smtClean="0">
                          <a:solidFill>
                            <a:schemeClr val="tx1"/>
                          </a:solidFill>
                          <a:latin typeface="+mn-lt"/>
                          <a:ea typeface="+mn-ea"/>
                          <a:cs typeface="+mn-cs"/>
                        </a:rPr>
                        <a:t>functionary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937">
                <a:tc>
                  <a:txBody>
                    <a:bodyPr/>
                    <a:lstStyle/>
                    <a:p>
                      <a:pPr>
                        <a:lnSpc>
                          <a:spcPct val="100000"/>
                        </a:lnSpc>
                        <a:spcAft>
                          <a:spcPts val="0"/>
                        </a:spcAft>
                      </a:pPr>
                      <a:r>
                        <a:rPr lang="hu-HU" sz="1600" b="1" dirty="0" err="1" smtClean="0">
                          <a:latin typeface="+mn-lt"/>
                          <a:ea typeface="Calibri"/>
                          <a:cs typeface="Times New Roman"/>
                        </a:rPr>
                        <a:t>trustee</a:t>
                      </a:r>
                      <a:r>
                        <a:rPr lang="hu-HU" sz="1600" b="1" dirty="0" smtClean="0">
                          <a:latin typeface="+mn-lt"/>
                          <a:ea typeface="Calibri"/>
                          <a:cs typeface="Times New Roman"/>
                        </a:rPr>
                        <a:t> </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latin typeface="+mn-lt"/>
                          <a:ea typeface="Calibri"/>
                          <a:cs typeface="Times New Roman"/>
                        </a:rPr>
                        <a:t>смотрящий</a:t>
                      </a:r>
                      <a:r>
                        <a:rPr lang="hu-HU" sz="1600" b="1" baseline="0" dirty="0" smtClean="0">
                          <a:solidFill>
                            <a:schemeClr val="tx1"/>
                          </a:solidFill>
                          <a:latin typeface="+mn-lt"/>
                          <a:ea typeface="Calibri"/>
                          <a:cs typeface="Times New Roman"/>
                        </a:rPr>
                        <a:t> (</a:t>
                      </a:r>
                      <a:r>
                        <a:rPr lang="hu-HU" sz="1600" b="1" dirty="0" smtClean="0">
                          <a:solidFill>
                            <a:schemeClr val="tx1"/>
                          </a:solidFill>
                          <a:latin typeface="+mn-lt"/>
                          <a:ea typeface="Calibri"/>
                          <a:cs typeface="Times New Roman"/>
                        </a:rPr>
                        <a:t>„</a:t>
                      </a:r>
                      <a:r>
                        <a:rPr lang="hu-HU" sz="1600" b="1" dirty="0" err="1" smtClean="0">
                          <a:solidFill>
                            <a:schemeClr val="tx1"/>
                          </a:solidFill>
                          <a:latin typeface="+mn-lt"/>
                          <a:ea typeface="Calibri"/>
                          <a:cs typeface="Times New Roman"/>
                        </a:rPr>
                        <a:t>holder</a:t>
                      </a:r>
                      <a:r>
                        <a:rPr lang="hu-HU" sz="1600" b="1" dirty="0" smtClean="0">
                          <a:solidFill>
                            <a:schemeClr val="tx1"/>
                          </a:solidFill>
                          <a:latin typeface="+mn-lt"/>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smtClean="0">
                          <a:solidFill>
                            <a:schemeClr val="tx1"/>
                          </a:solidFill>
                          <a:latin typeface="+mn-lt"/>
                          <a:ea typeface="Calibri"/>
                          <a:cs typeface="Times New Roman"/>
                        </a:rPr>
                        <a:t>(</a:t>
                      </a:r>
                      <a:r>
                        <a:rPr lang="hu-HU" sz="1600" b="1" dirty="0" err="1" smtClean="0">
                          <a:solidFill>
                            <a:schemeClr val="tx1"/>
                          </a:solidFill>
                          <a:latin typeface="+mn-lt"/>
                          <a:ea typeface="Calibri"/>
                          <a:cs typeface="Times New Roman"/>
                        </a:rPr>
                        <a:t>middle</a:t>
                      </a:r>
                      <a:r>
                        <a:rPr lang="hu-HU" sz="1600" b="1" dirty="0" smtClean="0">
                          <a:solidFill>
                            <a:schemeClr val="tx1"/>
                          </a:solidFill>
                          <a:latin typeface="+mn-lt"/>
                          <a:ea typeface="Calibri"/>
                          <a:cs typeface="Times New Roman"/>
                        </a:rPr>
                        <a:t> and </a:t>
                      </a:r>
                      <a:r>
                        <a:rPr lang="hu-HU" sz="1600" b="1" dirty="0" err="1" smtClean="0">
                          <a:solidFill>
                            <a:schemeClr val="tx1"/>
                          </a:solidFill>
                          <a:latin typeface="+mn-lt"/>
                          <a:ea typeface="Calibri"/>
                          <a:cs typeface="Times New Roman"/>
                        </a:rPr>
                        <a:t>low</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level</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party</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cadre</a:t>
                      </a:r>
                      <a:r>
                        <a:rPr lang="hu-HU" sz="1600" b="1" dirty="0" smtClean="0">
                          <a:solidFill>
                            <a:schemeClr val="tx1"/>
                          </a:solidFill>
                          <a:latin typeface="+mn-lt"/>
                          <a:ea typeface="Calibri"/>
                          <a:cs typeface="Times New Roman"/>
                        </a:rPr>
                        <a:t>/</a:t>
                      </a:r>
                      <a:r>
                        <a:rPr lang="hu-HU" sz="1600" b="1" i="0" kern="1200" dirty="0" err="1" smtClean="0">
                          <a:solidFill>
                            <a:schemeClr val="tx1"/>
                          </a:solidFill>
                          <a:latin typeface="+mn-lt"/>
                          <a:ea typeface="+mn-ea"/>
                          <a:cs typeface="+mn-cs"/>
                        </a:rPr>
                        <a:t>functionary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810">
                <a:tc>
                  <a:txBody>
                    <a:bodyPr/>
                    <a:lstStyle/>
                    <a:p>
                      <a:pPr>
                        <a:lnSpc>
                          <a:spcPct val="100000"/>
                        </a:lnSpc>
                        <a:spcAft>
                          <a:spcPts val="0"/>
                        </a:spcAft>
                        <a:tabLst>
                          <a:tab pos="1674495" algn="r"/>
                        </a:tabLst>
                      </a:pPr>
                      <a:r>
                        <a:rPr lang="en-GB" sz="1600" b="1" dirty="0">
                          <a:latin typeface="+mn-lt"/>
                          <a:ea typeface="Calibri"/>
                          <a:cs typeface="Times New Roman"/>
                        </a:rPr>
                        <a:t>public servant	</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dirty="0" err="1">
                          <a:latin typeface="+mn-lt"/>
                          <a:ea typeface="Calibri"/>
                          <a:cs typeface="Times New Roman"/>
                        </a:rPr>
                        <a:t>patronal</a:t>
                      </a:r>
                      <a:r>
                        <a:rPr lang="en-GB" sz="1600" b="1" dirty="0">
                          <a:latin typeface="+mn-lt"/>
                          <a:ea typeface="Calibri"/>
                          <a:cs typeface="Times New Roman"/>
                        </a:rPr>
                        <a:t> servant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administrative</a:t>
                      </a:r>
                      <a:r>
                        <a:rPr lang="hu-HU" sz="1600" b="1" dirty="0" smtClean="0">
                          <a:latin typeface="+mn-lt"/>
                          <a:ea typeface="Calibri"/>
                          <a:cs typeface="Times New Roman"/>
                        </a:rPr>
                        <a:t> </a:t>
                      </a:r>
                      <a:r>
                        <a:rPr lang="hu-HU" sz="1600" b="1" dirty="0" err="1" smtClean="0">
                          <a:latin typeface="+mn-lt"/>
                          <a:ea typeface="Calibri"/>
                          <a:cs typeface="Times New Roman"/>
                        </a:rPr>
                        <a:t>cadre</a:t>
                      </a:r>
                      <a:endParaRPr lang="hu-HU" sz="1600" b="1" dirty="0" smtClean="0">
                        <a:latin typeface="+mn-lt"/>
                        <a:ea typeface="Calibri"/>
                        <a:cs typeface="Times New Roman"/>
                      </a:endParaRPr>
                    </a:p>
                    <a:p>
                      <a:pPr>
                        <a:lnSpc>
                          <a:spcPct val="100000"/>
                        </a:lnSpc>
                        <a:spcAft>
                          <a:spcPts val="0"/>
                        </a:spcAft>
                      </a:pPr>
                      <a:r>
                        <a:rPr lang="hu-HU" sz="1600" b="1" i="0" kern="1200" dirty="0" smtClean="0">
                          <a:solidFill>
                            <a:schemeClr val="tx1"/>
                          </a:solidFill>
                          <a:latin typeface="+mn-lt"/>
                          <a:ea typeface="+mn-ea"/>
                          <a:cs typeface="+mn-cs"/>
                        </a:rPr>
                        <a:t>a</a:t>
                      </a:r>
                      <a:r>
                        <a:rPr lang="ru-RU" sz="1600" b="1" i="0" kern="1200" dirty="0" smtClean="0">
                          <a:solidFill>
                            <a:schemeClr val="tx1"/>
                          </a:solidFill>
                          <a:latin typeface="+mn-lt"/>
                          <a:ea typeface="+mn-ea"/>
                          <a:cs typeface="+mn-cs"/>
                        </a:rPr>
                        <a:t>ппаратчик</a:t>
                      </a:r>
                      <a:r>
                        <a:rPr lang="hu-HU" sz="1600" b="1" i="0" kern="1200" dirty="0" smtClean="0">
                          <a:solidFill>
                            <a:schemeClr val="tx1"/>
                          </a:solidFill>
                          <a:latin typeface="+mn-lt"/>
                          <a:ea typeface="+mn-ea"/>
                          <a:cs typeface="+mn-cs"/>
                        </a:rPr>
                        <a:t> (</a:t>
                      </a:r>
                      <a:r>
                        <a:rPr lang="hu-HU" sz="1600" b="1" i="0" kern="1200" dirty="0" err="1" smtClean="0">
                          <a:solidFill>
                            <a:schemeClr val="tx1"/>
                          </a:solidFill>
                          <a:latin typeface="+mn-lt"/>
                          <a:ea typeface="+mn-ea"/>
                          <a:cs typeface="+mn-cs"/>
                        </a:rPr>
                        <a:t>apparatchik</a:t>
                      </a:r>
                      <a:r>
                        <a:rPr lang="hu-HU" sz="1600" b="1" i="0" kern="1200" dirty="0" smtClean="0">
                          <a:solidFill>
                            <a:schemeClr val="tx1"/>
                          </a:solidFill>
                          <a:latin typeface="+mn-lt"/>
                          <a:ea typeface="+mn-ea"/>
                          <a:cs typeface="+mn-cs"/>
                        </a:rPr>
                        <a:t>,</a:t>
                      </a:r>
                    </a:p>
                    <a:p>
                      <a:pPr>
                        <a:lnSpc>
                          <a:spcPct val="100000"/>
                        </a:lnSpc>
                        <a:spcAft>
                          <a:spcPts val="0"/>
                        </a:spcAft>
                      </a:pPr>
                      <a:r>
                        <a:rPr lang="hu-HU" sz="1600" b="1" i="0" kern="1200" dirty="0" err="1" smtClean="0">
                          <a:solidFill>
                            <a:schemeClr val="tx1"/>
                          </a:solidFill>
                          <a:latin typeface="+mn-lt"/>
                          <a:ea typeface="+mn-ea"/>
                          <a:cs typeface="+mn-cs"/>
                        </a:rPr>
                        <a:t>bureaucratic</a:t>
                      </a:r>
                      <a:r>
                        <a:rPr lang="hu-HU" sz="1600" b="1" i="0" kern="1200" dirty="0" smtClean="0">
                          <a:solidFill>
                            <a:schemeClr val="tx1"/>
                          </a:solidFill>
                          <a:latin typeface="+mn-lt"/>
                          <a:ea typeface="+mn-ea"/>
                          <a:cs typeface="+mn-cs"/>
                        </a:rPr>
                        <a:t> </a:t>
                      </a:r>
                      <a:r>
                        <a:rPr lang="hu-HU" sz="1600" b="1" i="0" kern="1200" dirty="0" err="1" smtClean="0">
                          <a:solidFill>
                            <a:schemeClr val="tx1"/>
                          </a:solidFill>
                          <a:latin typeface="+mn-lt"/>
                          <a:ea typeface="+mn-ea"/>
                          <a:cs typeface="+mn-cs"/>
                        </a:rPr>
                        <a:t>functionary</a:t>
                      </a:r>
                      <a:r>
                        <a:rPr lang="hu-HU" sz="1600" b="1" i="0" kern="1200" dirty="0" smtClean="0">
                          <a:solidFill>
                            <a:schemeClr val="tx1"/>
                          </a:solidFill>
                          <a:latin typeface="+mn-lt"/>
                          <a:ea typeface="+mn-ea"/>
                          <a:cs typeface="+mn-cs"/>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183">
                <a:tc>
                  <a:txBody>
                    <a:bodyPr/>
                    <a:lstStyle/>
                    <a:p>
                      <a:pPr>
                        <a:lnSpc>
                          <a:spcPct val="100000"/>
                        </a:lnSpc>
                        <a:spcAft>
                          <a:spcPts val="0"/>
                        </a:spcAft>
                      </a:pPr>
                      <a:r>
                        <a:rPr lang="en-GB" sz="1600" b="1" dirty="0">
                          <a:latin typeface="+mn-lt"/>
                          <a:ea typeface="Calibri"/>
                          <a:cs typeface="Times New Roman"/>
                        </a:rPr>
                        <a:t>state’s security </a:t>
                      </a:r>
                      <a:r>
                        <a:rPr lang="en-GB" sz="1600" b="1" dirty="0" smtClean="0">
                          <a:latin typeface="+mn-lt"/>
                          <a:ea typeface="Calibri"/>
                          <a:cs typeface="Times New Roman"/>
                        </a:rPr>
                        <a:t>service</a:t>
                      </a:r>
                      <a:r>
                        <a:rPr lang="hu-HU" sz="1600" b="1" dirty="0" smtClean="0">
                          <a:latin typeface="+mn-lt"/>
                          <a:ea typeface="Calibri"/>
                          <a:cs typeface="Times New Roman"/>
                        </a:rPr>
                        <a:t>s</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mn-lt"/>
                          <a:ea typeface="Calibri"/>
                          <a:cs typeface="Times New Roman"/>
                        </a:rPr>
                        <a:t>patron</a:t>
                      </a:r>
                      <a:r>
                        <a:rPr lang="en-GB" sz="1600" b="1" dirty="0" smtClean="0">
                          <a:latin typeface="+mn-lt"/>
                          <a:ea typeface="Calibri"/>
                          <a:cs typeface="Times New Roman"/>
                        </a:rPr>
                        <a:t>’s</a:t>
                      </a:r>
                      <a:r>
                        <a:rPr lang="hu-HU" sz="1600" b="1" dirty="0" smtClean="0">
                          <a:latin typeface="+mn-lt"/>
                          <a:ea typeface="Calibri"/>
                          <a:cs typeface="Times New Roman"/>
                        </a:rPr>
                        <a:t> </a:t>
                      </a:r>
                      <a:r>
                        <a:rPr lang="en-GB" sz="1600" b="1" dirty="0" smtClean="0">
                          <a:latin typeface="+mn-lt"/>
                          <a:ea typeface="Calibri"/>
                          <a:cs typeface="Times New Roman"/>
                        </a:rPr>
                        <a:t>security service</a:t>
                      </a:r>
                      <a:r>
                        <a:rPr lang="hu-HU" sz="1600" b="1" dirty="0" smtClean="0">
                          <a:latin typeface="+mn-lt"/>
                          <a:ea typeface="Calibri"/>
                          <a:cs typeface="Times New Roman"/>
                        </a:rPr>
                        <a:t>s</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party’s</a:t>
                      </a:r>
                      <a:r>
                        <a:rPr lang="hu-HU" sz="1600" b="1" dirty="0">
                          <a:latin typeface="+mn-lt"/>
                          <a:ea typeface="Calibri"/>
                          <a:cs typeface="Times New Roman"/>
                        </a:rPr>
                        <a:t> </a:t>
                      </a:r>
                      <a:r>
                        <a:rPr lang="hu-HU" sz="1600" b="1" dirty="0" err="1">
                          <a:latin typeface="+mn-lt"/>
                          <a:ea typeface="Calibri"/>
                          <a:cs typeface="Times New Roman"/>
                        </a:rPr>
                        <a:t>security</a:t>
                      </a:r>
                      <a:r>
                        <a:rPr lang="hu-HU" sz="1600" b="1" dirty="0">
                          <a:latin typeface="+mn-lt"/>
                          <a:ea typeface="Calibri"/>
                          <a:cs typeface="Times New Roman"/>
                        </a:rPr>
                        <a:t> </a:t>
                      </a:r>
                      <a:r>
                        <a:rPr lang="hu-HU" sz="1600" b="1" dirty="0" err="1" smtClean="0">
                          <a:latin typeface="+mn-lt"/>
                          <a:ea typeface="Calibri"/>
                          <a:cs typeface="Times New Roman"/>
                        </a:rPr>
                        <a:t>services</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183">
                <a:tc>
                  <a:txBody>
                    <a:bodyPr/>
                    <a:lstStyle/>
                    <a:p>
                      <a:pPr>
                        <a:lnSpc>
                          <a:spcPct val="100000"/>
                        </a:lnSpc>
                        <a:spcAft>
                          <a:spcPts val="0"/>
                        </a:spcAft>
                      </a:pPr>
                      <a:r>
                        <a:rPr lang="en-GB" sz="1600" b="1" dirty="0">
                          <a:latin typeface="+mn-lt"/>
                          <a:ea typeface="Calibri"/>
                          <a:cs typeface="Times New Roman"/>
                        </a:rPr>
                        <a:t>entrepreneur</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mn-lt"/>
                          <a:ea typeface="Calibri"/>
                          <a:cs typeface="Times New Roman"/>
                        </a:rPr>
                        <a:t>o</a:t>
                      </a:r>
                      <a:r>
                        <a:rPr lang="en-GB" sz="1600" b="1" dirty="0" err="1" smtClean="0">
                          <a:latin typeface="+mn-lt"/>
                          <a:ea typeface="Calibri"/>
                          <a:cs typeface="Times New Roman"/>
                        </a:rPr>
                        <a:t>ligarch</a:t>
                      </a:r>
                      <a:r>
                        <a:rPr lang="hu-HU" sz="1600" b="1" dirty="0" smtClean="0">
                          <a:latin typeface="+mn-lt"/>
                          <a:ea typeface="Calibri"/>
                          <a:cs typeface="Times New Roman"/>
                        </a:rPr>
                        <a:t> </a:t>
                      </a:r>
                      <a:r>
                        <a:rPr lang="en-GB" sz="1600" b="1" dirty="0" smtClean="0">
                          <a:latin typeface="+mn-lt"/>
                          <a:ea typeface="Calibri"/>
                          <a:cs typeface="Times New Roman"/>
                        </a:rPr>
                        <a:t>/</a:t>
                      </a:r>
                      <a:r>
                        <a:rPr lang="hu-HU" sz="1600" b="1" dirty="0" smtClean="0">
                          <a:latin typeface="+mn-lt"/>
                          <a:ea typeface="Calibri"/>
                          <a:cs typeface="Times New Roman"/>
                        </a:rPr>
                        <a:t> </a:t>
                      </a:r>
                      <a:r>
                        <a:rPr lang="en-GB" sz="1600" b="1" dirty="0" err="1" smtClean="0">
                          <a:latin typeface="+mn-lt"/>
                          <a:ea typeface="Calibri"/>
                          <a:cs typeface="Times New Roman"/>
                        </a:rPr>
                        <a:t>minigarch</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state</a:t>
                      </a:r>
                      <a:r>
                        <a:rPr lang="hu-HU" sz="1600" b="1" dirty="0">
                          <a:latin typeface="+mn-lt"/>
                          <a:ea typeface="Calibri"/>
                          <a:cs typeface="Times New Roman"/>
                        </a:rPr>
                        <a:t> </a:t>
                      </a:r>
                      <a:r>
                        <a:rPr lang="hu-HU" sz="1600" b="1" dirty="0" err="1">
                          <a:latin typeface="+mn-lt"/>
                          <a:ea typeface="Calibri"/>
                          <a:cs typeface="Times New Roman"/>
                        </a:rPr>
                        <a:t>enterprise</a:t>
                      </a:r>
                      <a:r>
                        <a:rPr lang="hu-HU" sz="1600" b="1" dirty="0">
                          <a:latin typeface="+mn-lt"/>
                          <a:ea typeface="Calibri"/>
                          <a:cs typeface="Times New Roman"/>
                        </a:rPr>
                        <a:t> </a:t>
                      </a:r>
                      <a:r>
                        <a:rPr lang="hu-HU" sz="1600" b="1" dirty="0" err="1">
                          <a:latin typeface="+mn-lt"/>
                          <a:ea typeface="Calibri"/>
                          <a:cs typeface="Times New Roman"/>
                        </a:rPr>
                        <a:t>leader</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183">
                <a:tc>
                  <a:txBody>
                    <a:bodyPr/>
                    <a:lstStyle/>
                    <a:p>
                      <a:pPr>
                        <a:lnSpc>
                          <a:spcPct val="100000"/>
                        </a:lnSpc>
                        <a:spcAft>
                          <a:spcPts val="0"/>
                        </a:spcAft>
                      </a:pPr>
                      <a:r>
                        <a:rPr lang="en-GB" sz="1600" b="1" dirty="0" smtClean="0">
                          <a:latin typeface="+mn-lt"/>
                          <a:ea typeface="Calibri"/>
                          <a:cs typeface="Times New Roman"/>
                        </a:rPr>
                        <a:t>lobbyist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dirty="0">
                          <a:latin typeface="+mn-lt"/>
                          <a:ea typeface="Calibri"/>
                          <a:cs typeface="Times New Roman"/>
                        </a:rPr>
                        <a:t>corruption broker</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b="1" dirty="0" smtClean="0">
                          <a:solidFill>
                            <a:schemeClr val="tx1"/>
                          </a:solidFill>
                          <a:latin typeface="+mn-lt"/>
                          <a:ea typeface="Calibri"/>
                          <a:cs typeface="Times New Roman"/>
                        </a:rPr>
                        <a:t>толкач</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pusher</a:t>
                      </a:r>
                      <a:r>
                        <a:rPr lang="hu-HU" sz="1600" b="1" dirty="0" smtClean="0">
                          <a:solidFill>
                            <a:schemeClr val="tx1"/>
                          </a:solidFill>
                          <a:latin typeface="+mn-lt"/>
                          <a:ea typeface="Calibri"/>
                          <a:cs typeface="Times New Roman"/>
                        </a:rPr>
                        <a:t>”</a:t>
                      </a:r>
                      <a:endParaRPr lang="hu-HU" sz="1600" b="1" dirty="0">
                        <a:solidFill>
                          <a:schemeClr val="tx1"/>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462">
                <a:tc>
                  <a:txBody>
                    <a:bodyPr/>
                    <a:lstStyle/>
                    <a:p>
                      <a:pPr>
                        <a:lnSpc>
                          <a:spcPct val="100000"/>
                        </a:lnSpc>
                        <a:spcAft>
                          <a:spcPts val="0"/>
                        </a:spcAft>
                      </a:pPr>
                      <a:r>
                        <a:rPr lang="hu-HU" sz="1600" b="1" dirty="0" smtClean="0">
                          <a:latin typeface="+mn-lt"/>
                          <a:ea typeface="Calibri"/>
                          <a:cs typeface="Times New Roman"/>
                        </a:rPr>
                        <a:t>business interest </a:t>
                      </a:r>
                      <a:r>
                        <a:rPr lang="hu-HU" sz="1600" b="1" dirty="0" err="1" smtClean="0">
                          <a:latin typeface="+mn-lt"/>
                          <a:ea typeface="Calibri"/>
                          <a:cs typeface="Times New Roman"/>
                        </a:rPr>
                        <a:t>representation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kern="1200" dirty="0" smtClean="0">
                          <a:solidFill>
                            <a:schemeClr val="tx1"/>
                          </a:solidFill>
                          <a:latin typeface="+mn-lt"/>
                          <a:ea typeface="+mn-ea"/>
                          <a:cs typeface="+mn-cs"/>
                        </a:rPr>
                        <a:t>facilitating corrupt exchange</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kern="1200" dirty="0" err="1" smtClean="0">
                          <a:solidFill>
                            <a:schemeClr val="tx1"/>
                          </a:solidFill>
                          <a:latin typeface="+mn-lt"/>
                          <a:ea typeface="+mn-ea"/>
                          <a:cs typeface="+mn-cs"/>
                        </a:rPr>
                        <a:t>plan</a:t>
                      </a:r>
                      <a:r>
                        <a:rPr lang="hu-HU" sz="1600" b="1" kern="1200" dirty="0" smtClean="0">
                          <a:solidFill>
                            <a:schemeClr val="tx1"/>
                          </a:solidFill>
                          <a:latin typeface="+mn-lt"/>
                          <a:ea typeface="+mn-ea"/>
                          <a:cs typeface="+mn-cs"/>
                        </a:rPr>
                        <a:t> </a:t>
                      </a:r>
                      <a:r>
                        <a:rPr lang="hu-HU" sz="1600" b="1" kern="1200" dirty="0" err="1" smtClean="0">
                          <a:solidFill>
                            <a:schemeClr val="tx1"/>
                          </a:solidFill>
                          <a:latin typeface="+mn-lt"/>
                          <a:ea typeface="+mn-ea"/>
                          <a:cs typeface="+mn-cs"/>
                        </a:rPr>
                        <a:t>or</a:t>
                      </a:r>
                      <a:r>
                        <a:rPr lang="hu-HU" sz="1600" b="1" kern="1200" dirty="0" smtClean="0">
                          <a:solidFill>
                            <a:schemeClr val="tx1"/>
                          </a:solidFill>
                          <a:latin typeface="+mn-lt"/>
                          <a:ea typeface="+mn-ea"/>
                          <a:cs typeface="+mn-cs"/>
                        </a:rPr>
                        <a:t> barter </a:t>
                      </a:r>
                      <a:r>
                        <a:rPr lang="hu-HU" sz="1600" b="1" kern="1200" dirty="0" err="1" smtClean="0">
                          <a:solidFill>
                            <a:schemeClr val="tx1"/>
                          </a:solidFill>
                          <a:latin typeface="+mn-lt"/>
                          <a:ea typeface="+mn-ea"/>
                          <a:cs typeface="+mn-cs"/>
                        </a:rPr>
                        <a:t>bargain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469">
                <a:tc>
                  <a:txBody>
                    <a:bodyPr/>
                    <a:lstStyle/>
                    <a:p>
                      <a:pPr>
                        <a:lnSpc>
                          <a:spcPct val="100000"/>
                        </a:lnSpc>
                        <a:spcAft>
                          <a:spcPts val="0"/>
                        </a:spcAft>
                      </a:pPr>
                      <a:r>
                        <a:rPr lang="hu-HU" sz="1600" b="1" dirty="0" err="1" smtClean="0">
                          <a:latin typeface="+mn-lt"/>
                          <a:ea typeface="Calibri"/>
                          <a:cs typeface="Times New Roman"/>
                        </a:rPr>
                        <a:t>n.a</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economic</a:t>
                      </a:r>
                      <a:r>
                        <a:rPr lang="hu-HU" sz="1600" b="1" dirty="0" smtClean="0">
                          <a:latin typeface="+mn-lt"/>
                          <a:ea typeface="Calibri"/>
                          <a:cs typeface="Times New Roman"/>
                        </a:rPr>
                        <a:t> s</a:t>
                      </a:r>
                      <a:r>
                        <a:rPr lang="en-GB" sz="1600" b="1" dirty="0" err="1" smtClean="0">
                          <a:latin typeface="+mn-lt"/>
                          <a:ea typeface="Calibri"/>
                          <a:cs typeface="Times New Roman"/>
                        </a:rPr>
                        <a:t>tooge</a:t>
                      </a:r>
                      <a:r>
                        <a:rPr lang="hu-HU" sz="1600" b="1" baseline="0" dirty="0" smtClean="0">
                          <a:latin typeface="+mn-lt"/>
                          <a:ea typeface="Calibri"/>
                          <a:cs typeface="Times New Roman"/>
                        </a:rPr>
                        <a:t> (</a:t>
                      </a:r>
                      <a:r>
                        <a:rPr lang="hu-HU" sz="1600" b="1" dirty="0" smtClean="0">
                          <a:latin typeface="+mn-lt"/>
                          <a:ea typeface="Calibri"/>
                          <a:cs typeface="Times New Roman"/>
                        </a:rPr>
                        <a:t>front man, </a:t>
                      </a:r>
                      <a:r>
                        <a:rPr lang="hu-HU" sz="1600" b="1" dirty="0" err="1" smtClean="0">
                          <a:latin typeface="+mn-lt"/>
                          <a:ea typeface="Calibri"/>
                          <a:cs typeface="Times New Roman"/>
                        </a:rPr>
                        <a:t>strohmann</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n.a</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églalap 5"/>
          <p:cNvSpPr/>
          <p:nvPr/>
        </p:nvSpPr>
        <p:spPr>
          <a:xfrm>
            <a:off x="0" y="-72000"/>
            <a:ext cx="9144000" cy="646331"/>
          </a:xfrm>
          <a:prstGeom prst="rect">
            <a:avLst/>
          </a:prstGeom>
        </p:spPr>
        <p:txBody>
          <a:bodyPr wrap="square">
            <a:spAutoFit/>
          </a:bodyPr>
          <a:lstStyle/>
          <a:p>
            <a:pPr algn="ctr"/>
            <a:r>
              <a:rPr lang="en-US" sz="3600" b="1" dirty="0" smtClean="0"/>
              <a:t>Types of oligarchs in patronal regimes</a:t>
            </a:r>
            <a:endParaRPr lang="hu-HU" sz="3600" b="1" dirty="0"/>
          </a:p>
        </p:txBody>
      </p:sp>
      <p:graphicFrame>
        <p:nvGraphicFramePr>
          <p:cNvPr id="3" name="Táblázat 2"/>
          <p:cNvGraphicFramePr>
            <a:graphicFrameLocks noGrp="1"/>
          </p:cNvGraphicFramePr>
          <p:nvPr>
            <p:extLst>
              <p:ext uri="{D42A27DB-BD31-4B8C-83A1-F6EECF244321}">
                <p14:modId xmlns:p14="http://schemas.microsoft.com/office/powerpoint/2010/main" xmlns="" val="3589702809"/>
              </p:ext>
            </p:extLst>
          </p:nvPr>
        </p:nvGraphicFramePr>
        <p:xfrm>
          <a:off x="72008" y="545182"/>
          <a:ext cx="8964488" cy="4114800"/>
        </p:xfrm>
        <a:graphic>
          <a:graphicData uri="http://schemas.openxmlformats.org/drawingml/2006/table">
            <a:tbl>
              <a:tblPr firstRow="1" bandRow="1">
                <a:tableStyleId>{5940675A-B579-460E-94D1-54222C63F5DA}</a:tableStyleId>
              </a:tblPr>
              <a:tblGrid>
                <a:gridCol w="1763688"/>
                <a:gridCol w="2304256"/>
                <a:gridCol w="1800200"/>
                <a:gridCol w="3096344"/>
              </a:tblGrid>
              <a:tr h="0">
                <a:tc>
                  <a:txBody>
                    <a:bodyPr/>
                    <a:lstStyle/>
                    <a:p>
                      <a:endParaRPr lang="hu-HU" sz="1400" b="1" dirty="0"/>
                    </a:p>
                  </a:txBody>
                  <a:tcPr anchor="ctr">
                    <a:lnTlToBr w="12700" cap="flat" cmpd="sng" algn="ctr">
                      <a:solidFill>
                        <a:schemeClr val="tx1"/>
                      </a:solidFill>
                      <a:prstDash val="solid"/>
                      <a:round/>
                      <a:headEnd type="none" w="med" len="med"/>
                      <a:tailEnd type="none" w="med" len="med"/>
                    </a:lnTlToBr>
                  </a:tcPr>
                </a:tc>
                <a:tc>
                  <a:txBody>
                    <a:bodyPr/>
                    <a:lstStyle/>
                    <a:p>
                      <a:r>
                        <a:rPr lang="en-US" sz="1400" b="1" i="1" u="none" baseline="0" dirty="0" smtClean="0"/>
                        <a:t>Initial source of wealth</a:t>
                      </a:r>
                      <a:endParaRPr lang="hu-HU" sz="1400" b="1" i="1" u="none" dirty="0"/>
                    </a:p>
                  </a:txBody>
                  <a:tcPr anchor="ctr"/>
                </a:tc>
                <a:tc>
                  <a:txBody>
                    <a:bodyPr/>
                    <a:lstStyle/>
                    <a:p>
                      <a:r>
                        <a:rPr lang="en-US" sz="1400" b="1" i="1" u="none" dirty="0" smtClean="0"/>
                        <a:t>Patronal connections</a:t>
                      </a:r>
                      <a:endParaRPr lang="hu-HU" sz="1400" b="1" i="1" u="none"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u="none" dirty="0" smtClean="0"/>
                        <a:t>To which feature</a:t>
                      </a:r>
                      <a:r>
                        <a:rPr lang="en-US" sz="1400" b="1" i="1" u="none" baseline="0" dirty="0" smtClean="0"/>
                        <a:t> the category refers to</a:t>
                      </a:r>
                      <a:endParaRPr lang="hu-HU" sz="1400" b="1" i="1" u="none" dirty="0" smtClean="0"/>
                    </a:p>
                  </a:txBody>
                  <a:tcPr anchor="ct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Inner circle oligarch</a:t>
                      </a:r>
                    </a:p>
                  </a:txBody>
                  <a:tcPr anchor="ctr">
                    <a:solidFill>
                      <a:srgbClr val="FFC000"/>
                    </a:solidFill>
                  </a:tcPr>
                </a:tc>
                <a:tc>
                  <a:txBody>
                    <a:bodyPr/>
                    <a:lstStyle/>
                    <a:p>
                      <a:r>
                        <a:rPr lang="en-US" sz="1200" b="1" dirty="0" smtClean="0"/>
                        <a:t>Patronal</a:t>
                      </a:r>
                      <a:r>
                        <a:rPr lang="en-US" sz="1200" b="1" baseline="0" dirty="0" smtClean="0"/>
                        <a:t> network</a:t>
                      </a:r>
                      <a:endParaRPr lang="hu-HU" sz="1200" b="1" dirty="0"/>
                    </a:p>
                  </a:txBody>
                  <a:tcPr anchor="ctr">
                    <a:solidFill>
                      <a:srgbClr val="FFC000"/>
                    </a:solidFill>
                  </a:tcPr>
                </a:tc>
                <a:tc>
                  <a:txBody>
                    <a:bodyPr/>
                    <a:lstStyle/>
                    <a:p>
                      <a:r>
                        <a:rPr lang="en-US" sz="1200" b="1" baseline="0" dirty="0" smtClean="0"/>
                        <a:t>Embedded</a:t>
                      </a:r>
                      <a:endParaRPr lang="hu-HU" sz="1200" b="1" dirty="0"/>
                    </a:p>
                  </a:txBody>
                  <a:tcPr anchor="ctr">
                    <a:solidFill>
                      <a:srgbClr val="FFC000"/>
                    </a:solidFill>
                  </a:tcPr>
                </a:tc>
                <a:tc>
                  <a:txBody>
                    <a:bodyPr/>
                    <a:lstStyle/>
                    <a:p>
                      <a:r>
                        <a:rPr lang="en-US" sz="1200" b="1" dirty="0" smtClean="0"/>
                        <a:t>Being founder</a:t>
                      </a:r>
                      <a:r>
                        <a:rPr lang="en-US" sz="1200" b="1" baseline="0" dirty="0" smtClean="0"/>
                        <a:t> of a patronal network</a:t>
                      </a:r>
                      <a:endParaRPr lang="hu-HU" sz="1200" b="1" dirty="0"/>
                    </a:p>
                  </a:txBody>
                  <a:tcPr anchor="ctr">
                    <a:solidFill>
                      <a:srgbClr val="FFC000"/>
                    </a:solidFill>
                  </a:tcPr>
                </a:tc>
              </a:tr>
              <a:tr h="0">
                <a:tc>
                  <a:txBody>
                    <a:bodyPr/>
                    <a:lstStyle/>
                    <a:p>
                      <a:r>
                        <a:rPr lang="en-US" sz="1400" b="1" dirty="0" smtClean="0"/>
                        <a:t>Patron-bred</a:t>
                      </a:r>
                      <a:r>
                        <a:rPr lang="en-US" sz="1400" b="1" baseline="0" dirty="0" smtClean="0"/>
                        <a:t> oligarch</a:t>
                      </a:r>
                      <a:endParaRPr lang="hu-HU" sz="1400" b="1" dirty="0"/>
                    </a:p>
                  </a:txBody>
                  <a:tcPr anchor="ctr">
                    <a:solidFill>
                      <a:srgbClr val="FFC000"/>
                    </a:solidFill>
                  </a:tcPr>
                </a:tc>
                <a:tc>
                  <a:txBody>
                    <a:bodyPr/>
                    <a:lstStyle/>
                    <a:p>
                      <a:r>
                        <a:rPr lang="en-US" sz="1200" b="1" dirty="0" smtClean="0"/>
                        <a:t>Patronal network</a:t>
                      </a:r>
                      <a:endParaRPr lang="hu-HU" sz="1200" b="1" dirty="0"/>
                    </a:p>
                  </a:txBody>
                  <a:tcPr anchor="ctr">
                    <a:solidFill>
                      <a:srgbClr val="FFC000"/>
                    </a:solidFill>
                  </a:tcPr>
                </a:tc>
                <a:tc>
                  <a:txBody>
                    <a:bodyPr/>
                    <a:lstStyle/>
                    <a:p>
                      <a:r>
                        <a:rPr lang="en-US" sz="1200" b="1" dirty="0" smtClean="0"/>
                        <a:t>Embedded</a:t>
                      </a:r>
                      <a:endParaRPr lang="hu-HU" sz="1200" b="1" dirty="0"/>
                    </a:p>
                  </a:txBody>
                  <a:tcPr anchor="ctr">
                    <a:solidFill>
                      <a:srgbClr val="FFC000"/>
                    </a:solidFill>
                  </a:tcPr>
                </a:tc>
                <a:tc>
                  <a:txBody>
                    <a:bodyPr/>
                    <a:lstStyle/>
                    <a:p>
                      <a:r>
                        <a:rPr lang="en-US" sz="1200" b="1" dirty="0" smtClean="0"/>
                        <a:t>Being fostered</a:t>
                      </a:r>
                      <a:r>
                        <a:rPr lang="en-US" sz="1200" b="1" baseline="0" dirty="0" smtClean="0"/>
                        <a:t> by a patron</a:t>
                      </a:r>
                      <a:endParaRPr lang="hu-HU" sz="1200" b="1" dirty="0"/>
                    </a:p>
                  </a:txBody>
                  <a:tcPr anchor="ctr">
                    <a:solidFill>
                      <a:srgbClr val="FFC000"/>
                    </a:solidFill>
                  </a:tcPr>
                </a:tc>
              </a:tr>
              <a:tr h="0">
                <a:tc>
                  <a:txBody>
                    <a:bodyPr/>
                    <a:lstStyle/>
                    <a:p>
                      <a:r>
                        <a:rPr lang="en-US" sz="1400" b="1" smtClean="0"/>
                        <a:t>Adopted oligarch</a:t>
                      </a:r>
                      <a:endParaRPr lang="hu-HU" sz="1400" b="1" dirty="0"/>
                    </a:p>
                  </a:txBody>
                  <a:tcPr anchor="ctr">
                    <a:solidFill>
                      <a:srgbClr val="FFC000"/>
                    </a:solidFill>
                  </a:tcPr>
                </a:tc>
                <a:tc>
                  <a:txBody>
                    <a:bodyPr/>
                    <a:lstStyle/>
                    <a:p>
                      <a:r>
                        <a:rPr lang="en-US" sz="1200" b="1" smtClean="0"/>
                        <a:t>Private sector</a:t>
                      </a:r>
                      <a:r>
                        <a:rPr lang="en-US" sz="1200" b="1" baseline="0" smtClean="0"/>
                        <a:t> / patronal network (different from present)</a:t>
                      </a:r>
                      <a:endParaRPr lang="hu-HU" sz="1200" b="1" dirty="0"/>
                    </a:p>
                  </a:txBody>
                  <a:tcPr anchor="ctr">
                    <a:solidFill>
                      <a:srgbClr val="FFC000"/>
                    </a:solidFill>
                  </a:tcPr>
                </a:tc>
                <a:tc>
                  <a:txBody>
                    <a:bodyPr/>
                    <a:lstStyle/>
                    <a:p>
                      <a:r>
                        <a:rPr lang="en-US" sz="1200" b="1" dirty="0" smtClean="0"/>
                        <a:t>Embedded</a:t>
                      </a:r>
                      <a:endParaRPr lang="hu-HU" sz="1200" b="1" dirty="0"/>
                    </a:p>
                  </a:txBody>
                  <a:tcPr anchor="ctr">
                    <a:solidFill>
                      <a:srgbClr val="FFC000"/>
                    </a:solidFill>
                  </a:tcPr>
                </a:tc>
                <a:tc>
                  <a:txBody>
                    <a:bodyPr/>
                    <a:lstStyle/>
                    <a:p>
                      <a:r>
                        <a:rPr lang="en-US" sz="1200" b="1" dirty="0" smtClean="0"/>
                        <a:t>Having</a:t>
                      </a:r>
                      <a:r>
                        <a:rPr lang="en-US" sz="1200" b="1" baseline="0" dirty="0" smtClean="0"/>
                        <a:t> been accepted as member of an already existing network</a:t>
                      </a:r>
                      <a:endParaRPr lang="hu-HU" sz="1200" b="1" dirty="0"/>
                    </a:p>
                  </a:txBody>
                  <a:tcPr anchor="ctr">
                    <a:solidFill>
                      <a:srgbClr val="FFC000"/>
                    </a:solidFill>
                  </a:tcPr>
                </a:tc>
              </a:tr>
              <a:tr h="0">
                <a:tc>
                  <a:txBody>
                    <a:bodyPr/>
                    <a:lstStyle/>
                    <a:p>
                      <a:r>
                        <a:rPr lang="en-US" sz="1400" b="1" dirty="0" smtClean="0"/>
                        <a:t>Autonomous</a:t>
                      </a:r>
                      <a:r>
                        <a:rPr lang="en-US" sz="1400" b="1" baseline="0" dirty="0" smtClean="0"/>
                        <a:t> oligarch</a:t>
                      </a:r>
                      <a:endParaRPr lang="hu-HU" sz="1400" b="1" dirty="0"/>
                    </a:p>
                  </a:txBody>
                  <a:tcPr anchor="ctr">
                    <a:solidFill>
                      <a:srgbClr val="92D050"/>
                    </a:solidFill>
                  </a:tcPr>
                </a:tc>
                <a:tc>
                  <a:txBody>
                    <a:bodyPr/>
                    <a:lstStyle/>
                    <a:p>
                      <a:r>
                        <a:rPr lang="en-US" sz="1200" b="1" dirty="0" smtClean="0"/>
                        <a:t>Private</a:t>
                      </a:r>
                      <a:r>
                        <a:rPr lang="en-US" sz="1200" b="1" baseline="0" dirty="0" smtClean="0"/>
                        <a:t> sector</a:t>
                      </a:r>
                      <a:endParaRPr lang="hu-HU" sz="1200" b="1" dirty="0"/>
                    </a:p>
                  </a:txBody>
                  <a:tcPr anchor="ctr">
                    <a:solidFill>
                      <a:srgbClr val="92D050"/>
                    </a:solidFill>
                  </a:tcPr>
                </a:tc>
                <a:tc>
                  <a:txBody>
                    <a:bodyPr/>
                    <a:lstStyle/>
                    <a:p>
                      <a:r>
                        <a:rPr lang="en-US" sz="1200" b="1" dirty="0" smtClean="0"/>
                        <a:t>Not embedded</a:t>
                      </a:r>
                      <a:endParaRPr lang="hu-HU" sz="1200" b="1" dirty="0"/>
                    </a:p>
                  </a:txBody>
                  <a:tcPr anchor="ctr">
                    <a:solidFill>
                      <a:srgbClr val="92D050"/>
                    </a:solidFill>
                  </a:tcPr>
                </a:tc>
                <a:tc>
                  <a:txBody>
                    <a:bodyPr/>
                    <a:lstStyle/>
                    <a:p>
                      <a:r>
                        <a:rPr lang="en-US" sz="1200" b="1" dirty="0" smtClean="0"/>
                        <a:t>Having</a:t>
                      </a:r>
                      <a:r>
                        <a:rPr lang="en-US" sz="1200" b="1" baseline="0" dirty="0" smtClean="0"/>
                        <a:t> no patronal allegiance (maintaining equally good relations to every network)</a:t>
                      </a:r>
                      <a:endParaRPr lang="hu-HU" sz="1200" b="1" dirty="0"/>
                    </a:p>
                  </a:txBody>
                  <a:tcPr anchor="ctr">
                    <a:solidFill>
                      <a:srgbClr val="92D050"/>
                    </a:solidFill>
                  </a:tcPr>
                </a:tc>
              </a:tr>
              <a:tr h="0">
                <a:tc>
                  <a:txBody>
                    <a:bodyPr/>
                    <a:lstStyle/>
                    <a:p>
                      <a:r>
                        <a:rPr lang="en-US" sz="1400" b="1" dirty="0" smtClean="0"/>
                        <a:t>Escort oligarch</a:t>
                      </a:r>
                      <a:endParaRPr lang="hu-HU" sz="1400" b="1" dirty="0"/>
                    </a:p>
                  </a:txBody>
                  <a:tcPr anchor="ctr">
                    <a:solidFill>
                      <a:srgbClr val="FF0000"/>
                    </a:solidFill>
                  </a:tcPr>
                </a:tc>
                <a:tc>
                  <a:txBody>
                    <a:bodyPr/>
                    <a:lstStyle/>
                    <a:p>
                      <a:r>
                        <a:rPr lang="en-US" sz="1200" b="1" dirty="0" smtClean="0"/>
                        <a:t>Private</a:t>
                      </a:r>
                      <a:r>
                        <a:rPr lang="en-US" sz="1200" b="1" baseline="0" dirty="0" smtClean="0"/>
                        <a:t> sector</a:t>
                      </a:r>
                      <a:endParaRPr lang="hu-HU" sz="1200" b="1" dirty="0"/>
                    </a:p>
                  </a:txBody>
                  <a:tcPr anchor="ctr">
                    <a:solidFill>
                      <a:srgbClr val="FF0000"/>
                    </a:solidFill>
                  </a:tcPr>
                </a:tc>
                <a:tc>
                  <a:txBody>
                    <a:bodyPr/>
                    <a:lstStyle/>
                    <a:p>
                      <a:r>
                        <a:rPr lang="en-US" sz="1200" b="1" dirty="0" smtClean="0"/>
                        <a:t>Not</a:t>
                      </a:r>
                      <a:r>
                        <a:rPr lang="en-US" sz="1200" b="1" baseline="0" dirty="0" smtClean="0"/>
                        <a:t> embedded</a:t>
                      </a:r>
                      <a:endParaRPr lang="hu-HU" sz="1200" b="1" dirty="0"/>
                    </a:p>
                  </a:txBody>
                  <a:tcPr anchor="ctr">
                    <a:solidFill>
                      <a:srgbClr val="FF0000"/>
                    </a:solidFill>
                  </a:tcPr>
                </a:tc>
                <a:tc>
                  <a:txBody>
                    <a:bodyPr/>
                    <a:lstStyle/>
                    <a:p>
                      <a:r>
                        <a:rPr lang="en-US" sz="1200" b="1" dirty="0" smtClean="0"/>
                        <a:t>Maintaining constrained </a:t>
                      </a:r>
                      <a:r>
                        <a:rPr lang="en-US" sz="1200" b="1" baseline="0" dirty="0" smtClean="0"/>
                        <a:t>autonomy from the single-pyramid network</a:t>
                      </a:r>
                      <a:endParaRPr lang="hu-HU" sz="1200" b="1" dirty="0"/>
                    </a:p>
                  </a:txBody>
                  <a:tcPr anchor="ctr">
                    <a:solidFill>
                      <a:srgbClr val="FF0000"/>
                    </a:solidFill>
                  </a:tcPr>
                </a:tc>
              </a:tr>
              <a:tr h="0">
                <a:tc>
                  <a:txBody>
                    <a:bodyPr/>
                    <a:lstStyle/>
                    <a:p>
                      <a:r>
                        <a:rPr lang="en-US" sz="1400" b="1" dirty="0" smtClean="0"/>
                        <a:t>Surrendered oligarch</a:t>
                      </a:r>
                      <a:endParaRPr lang="hu-HU" sz="1400" b="1" dirty="0"/>
                    </a:p>
                  </a:txBody>
                  <a:tcPr anchor="ctr">
                    <a:solidFill>
                      <a:srgbClr val="FF0000"/>
                    </a:solidFill>
                  </a:tcPr>
                </a:tc>
                <a:tc>
                  <a:txBody>
                    <a:bodyPr/>
                    <a:lstStyle/>
                    <a:p>
                      <a:r>
                        <a:rPr lang="en-US" sz="1200" b="1" smtClean="0"/>
                        <a:t>Private</a:t>
                      </a:r>
                      <a:r>
                        <a:rPr lang="en-US" sz="1200" b="1" baseline="0" smtClean="0"/>
                        <a:t> sector / patronal network (different from dominant)</a:t>
                      </a:r>
                      <a:endParaRPr lang="hu-HU" sz="1200" b="1" dirty="0"/>
                    </a:p>
                  </a:txBody>
                  <a:tcPr anchor="ctr">
                    <a:solidFill>
                      <a:srgbClr val="FF0000"/>
                    </a:solidFill>
                  </a:tcPr>
                </a:tc>
                <a:tc>
                  <a:txBody>
                    <a:bodyPr/>
                    <a:lstStyle/>
                    <a:p>
                      <a:r>
                        <a:rPr lang="en-US" sz="1200" b="1" dirty="0" smtClean="0"/>
                        <a:t>Embedded</a:t>
                      </a:r>
                      <a:endParaRPr lang="hu-HU" sz="1200" b="1" dirty="0"/>
                    </a:p>
                  </a:txBody>
                  <a:tcPr anchor="ctr">
                    <a:solidFill>
                      <a:srgbClr val="FF0000"/>
                    </a:solidFill>
                  </a:tcPr>
                </a:tc>
                <a:tc>
                  <a:txBody>
                    <a:bodyPr/>
                    <a:lstStyle/>
                    <a:p>
                      <a:r>
                        <a:rPr lang="en-US" sz="1200" b="1" dirty="0" smtClean="0"/>
                        <a:t>Having been subjugated</a:t>
                      </a:r>
                      <a:r>
                        <a:rPr lang="en-US" sz="1200" b="1" baseline="0" dirty="0" smtClean="0"/>
                        <a:t> by the chief patron</a:t>
                      </a:r>
                      <a:endParaRPr lang="hu-HU" sz="1200" b="1" dirty="0"/>
                    </a:p>
                  </a:txBody>
                  <a:tcPr anchor="ctr">
                    <a:solidFill>
                      <a:srgbClr val="FF0000"/>
                    </a:solidFill>
                  </a:tcPr>
                </a:tc>
              </a:tr>
              <a:tr h="0">
                <a:tc>
                  <a:txBody>
                    <a:bodyPr/>
                    <a:lstStyle/>
                    <a:p>
                      <a:r>
                        <a:rPr lang="en-US" sz="1400" b="1" dirty="0" smtClean="0"/>
                        <a:t>Liquidated oligarch</a:t>
                      </a:r>
                      <a:endParaRPr lang="hu-HU" sz="1400" b="1" dirty="0"/>
                    </a:p>
                  </a:txBody>
                  <a:tcPr anchor="ctr">
                    <a:solidFill>
                      <a:srgbClr val="FF0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Private</a:t>
                      </a:r>
                      <a:r>
                        <a:rPr lang="en-US" sz="1200" b="1" baseline="0" dirty="0" smtClean="0"/>
                        <a:t> sector / patronal network (different from dominant)</a:t>
                      </a:r>
                      <a:endParaRPr lang="hu-HU" sz="1200" b="1" dirty="0" smtClean="0"/>
                    </a:p>
                  </a:txBody>
                  <a:tcPr anchor="ctr">
                    <a:solidFill>
                      <a:srgbClr val="FF0000"/>
                    </a:solidFill>
                  </a:tcPr>
                </a:tc>
                <a:tc>
                  <a:txBody>
                    <a:bodyPr/>
                    <a:lstStyle/>
                    <a:p>
                      <a:r>
                        <a:rPr lang="en-US" sz="1200" b="1" dirty="0" err="1" smtClean="0"/>
                        <a:t>n.a</a:t>
                      </a:r>
                      <a:r>
                        <a:rPr lang="en-US" sz="1200" b="1" dirty="0" smtClean="0"/>
                        <a:t>.</a:t>
                      </a:r>
                      <a:endParaRPr lang="hu-HU" sz="1200" b="1" dirty="0"/>
                    </a:p>
                  </a:txBody>
                  <a:tcPr anchor="ctr">
                    <a:solidFill>
                      <a:srgbClr val="FF0000"/>
                    </a:solidFill>
                  </a:tcPr>
                </a:tc>
                <a:tc>
                  <a:txBody>
                    <a:bodyPr/>
                    <a:lstStyle/>
                    <a:p>
                      <a:r>
                        <a:rPr lang="en-US" sz="1200" b="1" dirty="0" smtClean="0"/>
                        <a:t>Being</a:t>
                      </a:r>
                      <a:r>
                        <a:rPr lang="en-US" sz="1200" b="1" baseline="0" dirty="0" smtClean="0"/>
                        <a:t> removed from the game (alive or dead)</a:t>
                      </a:r>
                      <a:endParaRPr lang="hu-HU" sz="1200" b="1" dirty="0"/>
                    </a:p>
                  </a:txBody>
                  <a:tcPr anchor="ctr">
                    <a:solidFill>
                      <a:srgbClr val="FF0000"/>
                    </a:solidFill>
                  </a:tcPr>
                </a:tc>
              </a:tr>
              <a:tr h="0">
                <a:tc>
                  <a:txBody>
                    <a:bodyPr/>
                    <a:lstStyle/>
                    <a:p>
                      <a:r>
                        <a:rPr lang="en-US" sz="1400" b="1" dirty="0" smtClean="0"/>
                        <a:t>Rival oligarch</a:t>
                      </a:r>
                      <a:endParaRPr lang="hu-HU" sz="1400" b="1" dirty="0"/>
                    </a:p>
                  </a:txBody>
                  <a:tcPr anchor="ct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Private</a:t>
                      </a:r>
                      <a:r>
                        <a:rPr lang="en-US" sz="1200" b="1" baseline="0" dirty="0" smtClean="0"/>
                        <a:t> sector / patronal network (different from dominant)</a:t>
                      </a:r>
                      <a:endParaRPr lang="hu-HU" sz="1200" b="1" dirty="0" smtClean="0"/>
                    </a:p>
                  </a:txBody>
                  <a:tcPr anchor="ctr">
                    <a:solidFill>
                      <a:srgbClr val="00B0F0"/>
                    </a:solidFill>
                  </a:tcPr>
                </a:tc>
                <a:tc>
                  <a:txBody>
                    <a:bodyPr/>
                    <a:lstStyle/>
                    <a:p>
                      <a:r>
                        <a:rPr lang="en-US" sz="1200" b="1" dirty="0" smtClean="0"/>
                        <a:t>Not embedded</a:t>
                      </a:r>
                      <a:endParaRPr lang="hu-HU" sz="1200" b="1" dirty="0"/>
                    </a:p>
                  </a:txBody>
                  <a:tcPr anchor="ctr">
                    <a:solidFill>
                      <a:srgbClr val="00B0F0"/>
                    </a:solidFill>
                  </a:tcPr>
                </a:tc>
                <a:tc>
                  <a:txBody>
                    <a:bodyPr/>
                    <a:lstStyle/>
                    <a:p>
                      <a:r>
                        <a:rPr lang="en-US" sz="1200" b="1" dirty="0" smtClean="0"/>
                        <a:t>Resisting </a:t>
                      </a:r>
                      <a:r>
                        <a:rPr lang="en-US" sz="1200" b="1" baseline="0" dirty="0" smtClean="0"/>
                        <a:t>domination attempt of the single-pyramid network </a:t>
                      </a:r>
                      <a:endParaRPr lang="hu-HU" sz="1200" b="1" dirty="0"/>
                    </a:p>
                  </a:txBody>
                  <a:tcPr anchor="ctr">
                    <a:solidFill>
                      <a:srgbClr val="00B0F0"/>
                    </a:solidFill>
                  </a:tcPr>
                </a:tc>
              </a:tr>
              <a:tr h="0">
                <a:tc>
                  <a:txBody>
                    <a:bodyPr/>
                    <a:lstStyle/>
                    <a:p>
                      <a:r>
                        <a:rPr lang="en-US" sz="1400" b="1" dirty="0" smtClean="0"/>
                        <a:t>Recalcitrant oligarch</a:t>
                      </a:r>
                      <a:endParaRPr lang="hu-HU" sz="1400" b="1" dirty="0"/>
                    </a:p>
                  </a:txBody>
                  <a:tcPr anchor="ct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Private</a:t>
                      </a:r>
                      <a:r>
                        <a:rPr lang="en-US" sz="1200" b="1" baseline="0" dirty="0" smtClean="0"/>
                        <a:t> sector / patronal network (different from dominant)</a:t>
                      </a:r>
                      <a:endParaRPr lang="hu-HU" sz="1200" b="1" dirty="0" smtClean="0"/>
                    </a:p>
                  </a:txBody>
                  <a:tcPr anchor="ctr">
                    <a:solidFill>
                      <a:srgbClr val="00B0F0"/>
                    </a:solidFill>
                  </a:tcPr>
                </a:tc>
                <a:tc>
                  <a:txBody>
                    <a:bodyPr/>
                    <a:lstStyle/>
                    <a:p>
                      <a:r>
                        <a:rPr lang="en-US" sz="1200" b="1" dirty="0" smtClean="0"/>
                        <a:t>Not embedded</a:t>
                      </a:r>
                      <a:endParaRPr lang="hu-HU" sz="1200" b="1" dirty="0"/>
                    </a:p>
                  </a:txBody>
                  <a:tcPr anchor="ctr">
                    <a:solidFill>
                      <a:srgbClr val="00B0F0"/>
                    </a:solidFill>
                  </a:tcPr>
                </a:tc>
                <a:tc>
                  <a:txBody>
                    <a:bodyPr/>
                    <a:lstStyle/>
                    <a:p>
                      <a:r>
                        <a:rPr lang="en-US" sz="1200" b="1" dirty="0" smtClean="0"/>
                        <a:t>Being undecided</a:t>
                      </a:r>
                      <a:r>
                        <a:rPr lang="en-US" sz="1200" b="1" baseline="0" dirty="0" smtClean="0"/>
                        <a:t> as to what attitude he should have toward the chief patron</a:t>
                      </a:r>
                      <a:endParaRPr lang="hu-HU" sz="1200" b="1" dirty="0"/>
                    </a:p>
                  </a:txBody>
                  <a:tcPr anchor="ctr">
                    <a:solidFill>
                      <a:srgbClr val="00B0F0"/>
                    </a:solidFill>
                  </a:tcPr>
                </a:tc>
              </a:tr>
            </a:tbl>
          </a:graphicData>
        </a:graphic>
      </p:graphicFrame>
      <p:grpSp>
        <p:nvGrpSpPr>
          <p:cNvPr id="5" name="Csoportba foglalás 4"/>
          <p:cNvGrpSpPr/>
          <p:nvPr/>
        </p:nvGrpSpPr>
        <p:grpSpPr>
          <a:xfrm>
            <a:off x="0" y="4640818"/>
            <a:ext cx="9144000" cy="523220"/>
            <a:chOff x="0" y="4659982"/>
            <a:chExt cx="9144000" cy="523220"/>
          </a:xfrm>
        </p:grpSpPr>
        <p:sp>
          <p:nvSpPr>
            <p:cNvPr id="2" name="Szövegdoboz 1"/>
            <p:cNvSpPr txBox="1"/>
            <p:nvPr/>
          </p:nvSpPr>
          <p:spPr>
            <a:xfrm>
              <a:off x="0" y="4659982"/>
              <a:ext cx="9144000" cy="523220"/>
            </a:xfrm>
            <a:prstGeom prst="rect">
              <a:avLst/>
            </a:prstGeom>
            <a:noFill/>
          </p:spPr>
          <p:txBody>
            <a:bodyPr wrap="square" rtlCol="0">
              <a:spAutoFit/>
            </a:bodyPr>
            <a:lstStyle/>
            <a:p>
              <a:r>
                <a:rPr lang="en-US" sz="1400" b="1" dirty="0" smtClean="0"/>
                <a:t>        : in both regime types         : only in patronal democracy         : </a:t>
              </a:r>
              <a:r>
                <a:rPr lang="en-US" sz="1400" b="1" dirty="0"/>
                <a:t>only in patronal </a:t>
              </a:r>
              <a:r>
                <a:rPr lang="en-US" sz="1400" b="1" dirty="0" smtClean="0"/>
                <a:t>autocracy         : temporary categories</a:t>
              </a:r>
            </a:p>
            <a:p>
              <a:r>
                <a:rPr lang="en-US" sz="1400" b="1" dirty="0"/>
                <a:t>	</a:t>
              </a:r>
              <a:r>
                <a:rPr lang="en-US" sz="1400" b="1" dirty="0" smtClean="0"/>
                <a:t>						                    (in patronal autocracy)</a:t>
              </a:r>
              <a:endParaRPr lang="hu-HU" sz="1400" b="1" dirty="0"/>
            </a:p>
          </p:txBody>
        </p:sp>
        <p:sp>
          <p:nvSpPr>
            <p:cNvPr id="4" name="Téglalap 3"/>
            <p:cNvSpPr/>
            <p:nvPr/>
          </p:nvSpPr>
          <p:spPr>
            <a:xfrm>
              <a:off x="144000" y="4731990"/>
              <a:ext cx="216024" cy="21602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p:cNvSpPr/>
            <p:nvPr/>
          </p:nvSpPr>
          <p:spPr>
            <a:xfrm>
              <a:off x="2123728" y="4731990"/>
              <a:ext cx="216024" cy="2160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Téglalap 7"/>
            <p:cNvSpPr/>
            <p:nvPr/>
          </p:nvSpPr>
          <p:spPr>
            <a:xfrm>
              <a:off x="6930000" y="4731990"/>
              <a:ext cx="216024" cy="21602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p:cNvSpPr/>
            <p:nvPr/>
          </p:nvSpPr>
          <p:spPr>
            <a:xfrm>
              <a:off x="4572000" y="4731990"/>
              <a:ext cx="216024"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Tree>
    <p:extLst>
      <p:ext uri="{BB962C8B-B14F-4D97-AF65-F5344CB8AC3E}">
        <p14:creationId xmlns:p14="http://schemas.microsoft.com/office/powerpoint/2010/main" xmlns="" val="27651401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58316"/>
            <a:ext cx="8640960" cy="857250"/>
          </a:xfrm>
          <a:solidFill>
            <a:schemeClr val="bg1"/>
          </a:solidFill>
        </p:spPr>
        <p:txBody>
          <a:bodyPr>
            <a:noAutofit/>
          </a:bodyPr>
          <a:lstStyle/>
          <a:p>
            <a:r>
              <a:rPr lang="hu-HU" sz="2800" b="1" dirty="0"/>
              <a:t>The „</a:t>
            </a:r>
            <a:r>
              <a:rPr lang="hu-HU" sz="2800" b="1" dirty="0" err="1"/>
              <a:t>separation</a:t>
            </a:r>
            <a:r>
              <a:rPr lang="hu-HU" sz="2800" b="1" dirty="0"/>
              <a:t> of </a:t>
            </a:r>
            <a:r>
              <a:rPr lang="hu-HU" sz="2800" b="1" dirty="0" err="1"/>
              <a:t>branches</a:t>
            </a:r>
            <a:r>
              <a:rPr lang="hu-HU" sz="2800" b="1" dirty="0"/>
              <a:t> </a:t>
            </a:r>
            <a:r>
              <a:rPr lang="hu-HU" sz="2800" b="1" dirty="0" err="1"/>
              <a:t>of</a:t>
            </a:r>
            <a:r>
              <a:rPr lang="hu-HU" sz="2800" b="1" dirty="0"/>
              <a:t> </a:t>
            </a:r>
            <a:r>
              <a:rPr lang="hu-HU" sz="2800" b="1" dirty="0" err="1"/>
              <a:t>power</a:t>
            </a:r>
            <a:r>
              <a:rPr lang="hu-HU" sz="2800" b="1" dirty="0"/>
              <a:t>” </a:t>
            </a:r>
            <a:br>
              <a:rPr lang="hu-HU" sz="2800" b="1" dirty="0"/>
            </a:br>
            <a:r>
              <a:rPr lang="hu-HU" sz="2800" b="1" dirty="0" err="1"/>
              <a:t>within</a:t>
            </a:r>
            <a:r>
              <a:rPr lang="hu-HU" sz="2800" b="1" dirty="0"/>
              <a:t> a </a:t>
            </a:r>
            <a:r>
              <a:rPr lang="hu-HU" sz="2800" b="1" dirty="0" err="1"/>
              <a:t>single</a:t>
            </a:r>
            <a:r>
              <a:rPr lang="hu-HU" sz="2800" b="1" dirty="0"/>
              <a:t> </a:t>
            </a:r>
            <a:r>
              <a:rPr lang="hu-HU" sz="2800" b="1" dirty="0" err="1"/>
              <a:t>pyramid</a:t>
            </a:r>
            <a:r>
              <a:rPr lang="hu-HU" sz="2800" b="1" dirty="0"/>
              <a:t> </a:t>
            </a:r>
            <a:r>
              <a:rPr lang="hu-HU" sz="2800" b="1" dirty="0" err="1"/>
              <a:t>patronal</a:t>
            </a:r>
            <a:r>
              <a:rPr lang="hu-HU" sz="2800" b="1" dirty="0"/>
              <a:t> </a:t>
            </a:r>
            <a:r>
              <a:rPr lang="hu-HU" sz="2800" b="1" dirty="0" err="1"/>
              <a:t>network</a:t>
            </a:r>
            <a:endParaRPr lang="hu-HU" sz="2800"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748327308"/>
              </p:ext>
            </p:extLst>
          </p:nvPr>
        </p:nvGraphicFramePr>
        <p:xfrm>
          <a:off x="323527" y="987574"/>
          <a:ext cx="8352929" cy="4089834"/>
        </p:xfrm>
        <a:graphic>
          <a:graphicData uri="http://schemas.openxmlformats.org/drawingml/2006/table">
            <a:tbl>
              <a:tblPr firstRow="1" bandRow="1">
                <a:tableStyleId>{5940675A-B579-460E-94D1-54222C63F5DA}</a:tableStyleId>
              </a:tblPr>
              <a:tblGrid>
                <a:gridCol w="1389256"/>
                <a:gridCol w="1389256"/>
                <a:gridCol w="1389256"/>
                <a:gridCol w="1371861"/>
                <a:gridCol w="1406650"/>
                <a:gridCol w="1406650"/>
              </a:tblGrid>
              <a:tr h="672691">
                <a:tc>
                  <a:txBody>
                    <a:bodyPr/>
                    <a:lstStyle/>
                    <a:p>
                      <a:endParaRPr lang="hu-HU" b="1" dirty="0"/>
                    </a:p>
                  </a:txBody>
                  <a:tcPr/>
                </a:tc>
                <a:tc>
                  <a:txBody>
                    <a:bodyPr/>
                    <a:lstStyle/>
                    <a:p>
                      <a:r>
                        <a:rPr lang="hu-HU" b="1" dirty="0" err="1" smtClean="0"/>
                        <a:t>Executive</a:t>
                      </a:r>
                      <a:r>
                        <a:rPr lang="hu-HU" b="1" dirty="0" smtClean="0"/>
                        <a:t> </a:t>
                      </a:r>
                      <a:r>
                        <a:rPr lang="hu-HU" b="1" dirty="0" err="1" smtClean="0"/>
                        <a:t>power</a:t>
                      </a:r>
                      <a:r>
                        <a:rPr lang="hu-HU" b="1" dirty="0" smtClean="0"/>
                        <a:t> </a:t>
                      </a:r>
                      <a:endParaRPr lang="hu-HU" b="1" dirty="0"/>
                    </a:p>
                  </a:txBody>
                  <a:tcPr/>
                </a:tc>
                <a:tc>
                  <a:txBody>
                    <a:bodyPr/>
                    <a:lstStyle/>
                    <a:p>
                      <a:r>
                        <a:rPr lang="hu-HU" b="1" dirty="0" err="1" smtClean="0"/>
                        <a:t>Party</a:t>
                      </a:r>
                      <a:r>
                        <a:rPr lang="hu-HU" b="1" dirty="0" smtClean="0"/>
                        <a:t> </a:t>
                      </a:r>
                      <a:r>
                        <a:rPr lang="hu-HU" b="1" dirty="0" err="1" smtClean="0"/>
                        <a:t>background</a:t>
                      </a:r>
                      <a:endParaRPr lang="hu-HU" b="1" dirty="0"/>
                    </a:p>
                  </a:txBody>
                  <a:tcPr/>
                </a:tc>
                <a:tc>
                  <a:txBody>
                    <a:bodyPr/>
                    <a:lstStyle/>
                    <a:p>
                      <a:r>
                        <a:rPr lang="hu-HU" b="1" dirty="0" err="1" smtClean="0"/>
                        <a:t>Economic</a:t>
                      </a:r>
                      <a:r>
                        <a:rPr lang="hu-HU" b="1" dirty="0" smtClean="0"/>
                        <a:t> </a:t>
                      </a:r>
                      <a:r>
                        <a:rPr lang="hu-HU" b="1" dirty="0" err="1" smtClean="0"/>
                        <a:t>power</a:t>
                      </a:r>
                      <a:endParaRPr lang="hu-HU" b="1" dirty="0"/>
                    </a:p>
                  </a:txBody>
                  <a:tcPr/>
                </a:tc>
                <a:tc>
                  <a:txBody>
                    <a:bodyPr/>
                    <a:lstStyle/>
                    <a:p>
                      <a:r>
                        <a:rPr lang="hu-HU" b="1" dirty="0" smtClean="0"/>
                        <a:t>Media </a:t>
                      </a:r>
                      <a:r>
                        <a:rPr lang="hu-HU" b="1" dirty="0" err="1" smtClean="0"/>
                        <a:t>power</a:t>
                      </a:r>
                      <a:endParaRPr lang="hu-HU" b="1" dirty="0"/>
                    </a:p>
                  </a:txBody>
                  <a:tcPr/>
                </a:tc>
                <a:tc>
                  <a:txBody>
                    <a:bodyPr/>
                    <a:lstStyle/>
                    <a:p>
                      <a:r>
                        <a:rPr lang="hu-HU" b="1" dirty="0" err="1" smtClean="0"/>
                        <a:t>Personal</a:t>
                      </a:r>
                      <a:r>
                        <a:rPr lang="hu-HU" b="1" dirty="0" smtClean="0"/>
                        <a:t> </a:t>
                      </a:r>
                      <a:r>
                        <a:rPr lang="hu-HU" b="1" dirty="0" err="1" smtClean="0"/>
                        <a:t>wealth</a:t>
                      </a:r>
                      <a:endParaRPr lang="hu-HU" b="1" dirty="0"/>
                    </a:p>
                  </a:txBody>
                  <a:tcPr/>
                </a:tc>
              </a:tr>
              <a:tr h="466084">
                <a:tc>
                  <a:txBody>
                    <a:bodyPr/>
                    <a:lstStyle/>
                    <a:p>
                      <a:r>
                        <a:rPr lang="hu-HU" b="1" dirty="0" err="1" smtClean="0"/>
                        <a:t>Chief</a:t>
                      </a:r>
                      <a:r>
                        <a:rPr lang="hu-HU" b="1" dirty="0" smtClean="0"/>
                        <a:t> patron</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454060">
                <a:tc>
                  <a:txBody>
                    <a:bodyPr/>
                    <a:lstStyle/>
                    <a:p>
                      <a:r>
                        <a:rPr lang="hu-HU" b="1" dirty="0" err="1" smtClean="0"/>
                        <a:t>Poligarch</a:t>
                      </a:r>
                      <a:r>
                        <a:rPr lang="hu-HU" b="1" dirty="0" smtClean="0"/>
                        <a:t> (1)</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 -</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384395">
                <a:tc>
                  <a:txBody>
                    <a:bodyPr/>
                    <a:lstStyle/>
                    <a:p>
                      <a:r>
                        <a:rPr lang="hu-HU" b="1" dirty="0" err="1" smtClean="0"/>
                        <a:t>Poligarch</a:t>
                      </a:r>
                      <a:r>
                        <a:rPr lang="hu-HU" b="1" dirty="0" smtClean="0"/>
                        <a:t> (2)</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 -</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448049">
                <a:tc>
                  <a:txBody>
                    <a:bodyPr/>
                    <a:lstStyle/>
                    <a:p>
                      <a:r>
                        <a:rPr lang="hu-HU" b="1" dirty="0" err="1" smtClean="0"/>
                        <a:t>Oligarch</a:t>
                      </a:r>
                      <a:r>
                        <a:rPr lang="hu-HU" b="1" dirty="0" smtClean="0"/>
                        <a:t> (1)</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384395">
                <a:tc>
                  <a:txBody>
                    <a:bodyPr/>
                    <a:lstStyle/>
                    <a:p>
                      <a:r>
                        <a:rPr lang="hu-HU" b="1" dirty="0" err="1" smtClean="0"/>
                        <a:t>Oligarch</a:t>
                      </a:r>
                      <a:r>
                        <a:rPr lang="hu-HU" b="1" dirty="0" smtClean="0"/>
                        <a:t> (2)</a:t>
                      </a:r>
                      <a:endParaRPr lang="hu-HU" b="1" dirty="0"/>
                    </a:p>
                  </a:txBody>
                  <a:tcPr/>
                </a:tc>
                <a:tc>
                  <a:txBody>
                    <a:bodyPr/>
                    <a:lstStyle/>
                    <a:p>
                      <a:pPr algn="ctr"/>
                      <a:r>
                        <a:rPr lang="hu-HU" b="1" smtClean="0"/>
                        <a:t> -</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607473">
                <a:tc>
                  <a:txBody>
                    <a:bodyPr/>
                    <a:lstStyle/>
                    <a:p>
                      <a:r>
                        <a:rPr lang="en-US" b="1" dirty="0" smtClean="0"/>
                        <a:t>Front man</a:t>
                      </a:r>
                      <a:r>
                        <a:rPr lang="en-US" b="1" baseline="0" dirty="0" smtClean="0"/>
                        <a:t> </a:t>
                      </a:r>
                      <a:r>
                        <a:rPr lang="en-US" b="1" dirty="0" smtClean="0"/>
                        <a:t>(</a:t>
                      </a:r>
                      <a:r>
                        <a:rPr lang="hu-HU" b="1" dirty="0" err="1" smtClean="0"/>
                        <a:t>political</a:t>
                      </a:r>
                      <a:r>
                        <a:rPr lang="en-US"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r h="6074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Front man (</a:t>
                      </a:r>
                      <a:r>
                        <a:rPr lang="hu-HU" b="1" dirty="0" err="1" smtClean="0"/>
                        <a:t>economic</a:t>
                      </a:r>
                      <a:r>
                        <a:rPr lang="en-US" b="1" dirty="0" smtClean="0"/>
                        <a:t>)</a:t>
                      </a:r>
                      <a:endParaRPr lang="hu-HU" b="1" dirty="0" smtClean="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c>
                  <a:txBody>
                    <a:bodyPr/>
                    <a:lstStyle/>
                    <a:p>
                      <a:pPr algn="ctr"/>
                      <a:r>
                        <a:rPr lang="hu-HU" b="1" dirty="0" smtClean="0"/>
                        <a:t>+</a:t>
                      </a:r>
                      <a:endParaRPr lang="hu-HU" b="1" dirty="0"/>
                    </a:p>
                  </a:txBody>
                  <a:tcPr/>
                </a:tc>
              </a:tr>
            </a:tbl>
          </a:graphicData>
        </a:graphic>
      </p:graphicFrame>
    </p:spTree>
    <p:extLst>
      <p:ext uri="{BB962C8B-B14F-4D97-AF65-F5344CB8AC3E}">
        <p14:creationId xmlns:p14="http://schemas.microsoft.com/office/powerpoint/2010/main" xmlns="" val="39927108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Economy</a:t>
            </a:r>
            <a:endParaRPr lang="hu-HU"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Economy</a:t>
            </a:r>
            <a:endParaRPr lang="hu-HU" b="1" dirty="0"/>
          </a:p>
        </p:txBody>
      </p:sp>
      <p:sp>
        <p:nvSpPr>
          <p:cNvPr id="3" name="Alcím 2"/>
          <p:cNvSpPr>
            <a:spLocks noGrp="1"/>
          </p:cNvSpPr>
          <p:nvPr>
            <p:ph type="subTitle" idx="1"/>
          </p:nvPr>
        </p:nvSpPr>
        <p:spPr/>
        <p:txBody>
          <a:bodyPr/>
          <a:lstStyle/>
          <a:p>
            <a:endParaRPr lang="hu-HU"/>
          </a:p>
        </p:txBody>
      </p:sp>
      <p:graphicFrame>
        <p:nvGraphicFramePr>
          <p:cNvPr id="1026" name="Object 2"/>
          <p:cNvGraphicFramePr>
            <a:graphicFrameLocks noChangeAspect="1"/>
          </p:cNvGraphicFramePr>
          <p:nvPr>
            <p:extLst>
              <p:ext uri="{D42A27DB-BD31-4B8C-83A1-F6EECF244321}">
                <p14:modId xmlns:p14="http://schemas.microsoft.com/office/powerpoint/2010/main" xmlns="" val="3148921450"/>
              </p:ext>
            </p:extLst>
          </p:nvPr>
        </p:nvGraphicFramePr>
        <p:xfrm>
          <a:off x="0" y="-20638"/>
          <a:ext cx="9144000" cy="5143501"/>
        </p:xfrm>
        <a:graphic>
          <a:graphicData uri="http://schemas.openxmlformats.org/presentationml/2006/ole">
            <p:oleObj spid="_x0000_s68616" name="Bemutató" r:id="rId4" imgW="3785639" imgH="2127676" progId="PowerPoint.Show.12">
              <p:embed/>
            </p:oleObj>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340"/>
            <a:ext cx="8229600" cy="857250"/>
          </a:xfrm>
          <a:solidFill>
            <a:schemeClr val="bg1"/>
          </a:solidFill>
        </p:spPr>
        <p:txBody>
          <a:bodyPr>
            <a:noAutofit/>
          </a:bodyPr>
          <a:lstStyle/>
          <a:p>
            <a:r>
              <a:rPr lang="hu-HU" sz="4000" b="1" dirty="0" err="1" smtClean="0"/>
              <a:t>Presumption</a:t>
            </a:r>
            <a:r>
              <a:rPr lang="hu-HU" sz="4000" b="1" dirty="0" smtClean="0"/>
              <a:t> of </a:t>
            </a:r>
            <a:r>
              <a:rPr lang="hu-HU" sz="4000" b="1" dirty="0" err="1" smtClean="0"/>
              <a:t>Dominant</a:t>
            </a:r>
            <a:r>
              <a:rPr lang="hu-HU" sz="4000" b="1" dirty="0" smtClean="0"/>
              <a:t> </a:t>
            </a:r>
            <a:r>
              <a:rPr lang="hu-HU" sz="4000" b="1" dirty="0" err="1" smtClean="0"/>
              <a:t>Principles</a:t>
            </a:r>
            <a:r>
              <a:rPr lang="hu-HU" sz="4000" b="1" dirty="0" smtClean="0"/>
              <a:t> of </a:t>
            </a:r>
            <a:r>
              <a:rPr lang="hu-HU" sz="4000" b="1" dirty="0" err="1" smtClean="0"/>
              <a:t>State</a:t>
            </a:r>
            <a:r>
              <a:rPr lang="hu-HU" sz="4000" b="1" dirty="0" smtClean="0"/>
              <a:t> </a:t>
            </a:r>
            <a:r>
              <a:rPr lang="hu-HU" sz="4000" b="1" dirty="0" err="1" smtClean="0"/>
              <a:t>Functioning</a:t>
            </a:r>
            <a:endParaRPr lang="hu-HU" sz="4000" b="1" dirty="0"/>
          </a:p>
        </p:txBody>
      </p:sp>
      <p:sp>
        <p:nvSpPr>
          <p:cNvPr id="3" name="Tartalom helye 2"/>
          <p:cNvSpPr>
            <a:spLocks noGrp="1"/>
          </p:cNvSpPr>
          <p:nvPr>
            <p:ph idx="1"/>
          </p:nvPr>
        </p:nvSpPr>
        <p:spPr>
          <a:xfrm>
            <a:off x="467544" y="1481534"/>
            <a:ext cx="8229600" cy="3394472"/>
          </a:xfrm>
          <a:noFill/>
          <a:ln>
            <a:solidFill>
              <a:schemeClr val="bg1"/>
            </a:solidFill>
          </a:ln>
        </p:spPr>
        <p:txBody>
          <a:bodyPr>
            <a:normAutofit/>
          </a:bodyPr>
          <a:lstStyle/>
          <a:p>
            <a:pPr>
              <a:buFont typeface="Wingdings" pitchFamily="2" charset="2"/>
              <a:buChar char="§"/>
            </a:pPr>
            <a:r>
              <a:rPr lang="hu-HU" b="1" dirty="0" err="1" smtClean="0"/>
              <a:t>Subordinated</a:t>
            </a:r>
            <a:r>
              <a:rPr lang="hu-HU" b="1" dirty="0" smtClean="0"/>
              <a:t> </a:t>
            </a:r>
            <a:r>
              <a:rPr lang="hu-HU" b="1" dirty="0" err="1" smtClean="0"/>
              <a:t>to</a:t>
            </a:r>
            <a:r>
              <a:rPr lang="hu-HU" b="1" dirty="0" smtClean="0"/>
              <a:t> </a:t>
            </a:r>
            <a:r>
              <a:rPr lang="hu-HU" b="1" dirty="0" err="1" smtClean="0"/>
              <a:t>public</a:t>
            </a:r>
            <a:r>
              <a:rPr lang="hu-HU" b="1" dirty="0" smtClean="0"/>
              <a:t> interest</a:t>
            </a:r>
          </a:p>
          <a:p>
            <a:pPr lvl="1">
              <a:buFont typeface="Wingdings" pitchFamily="2" charset="2"/>
              <a:buChar char="Ø"/>
            </a:pPr>
            <a:r>
              <a:rPr lang="hu-HU" dirty="0" err="1" smtClean="0"/>
              <a:t>night</a:t>
            </a:r>
            <a:r>
              <a:rPr lang="hu-HU" dirty="0" smtClean="0"/>
              <a:t> </a:t>
            </a:r>
            <a:r>
              <a:rPr lang="hu-HU" dirty="0" err="1" smtClean="0"/>
              <a:t>watchman</a:t>
            </a:r>
            <a:r>
              <a:rPr lang="hu-HU" dirty="0" smtClean="0"/>
              <a:t> </a:t>
            </a:r>
            <a:r>
              <a:rPr lang="hu-HU" dirty="0" err="1" smtClean="0"/>
              <a:t>state</a:t>
            </a:r>
            <a:endParaRPr lang="hu-HU" dirty="0" smtClean="0"/>
          </a:p>
          <a:p>
            <a:pPr lvl="1">
              <a:buFont typeface="Wingdings" pitchFamily="2" charset="2"/>
              <a:buChar char="Ø"/>
            </a:pPr>
            <a:r>
              <a:rPr lang="hu-HU" dirty="0" err="1" smtClean="0"/>
              <a:t>welfare</a:t>
            </a:r>
            <a:r>
              <a:rPr lang="hu-HU" dirty="0" smtClean="0"/>
              <a:t> </a:t>
            </a:r>
            <a:r>
              <a:rPr lang="hu-HU" dirty="0" err="1" smtClean="0"/>
              <a:t>state</a:t>
            </a:r>
            <a:endParaRPr lang="hu-HU" dirty="0" smtClean="0"/>
          </a:p>
          <a:p>
            <a:pPr lvl="1">
              <a:buFont typeface="Wingdings" pitchFamily="2" charset="2"/>
              <a:buChar char="Ø"/>
            </a:pPr>
            <a:r>
              <a:rPr lang="hu-HU" dirty="0" err="1"/>
              <a:t>developmental</a:t>
            </a:r>
            <a:r>
              <a:rPr lang="hu-HU" dirty="0"/>
              <a:t> </a:t>
            </a:r>
            <a:r>
              <a:rPr lang="hu-HU" dirty="0" err="1"/>
              <a:t>state</a:t>
            </a:r>
            <a:endParaRPr lang="hu-HU" dirty="0" smtClean="0"/>
          </a:p>
          <a:p>
            <a:pPr>
              <a:buFont typeface="Wingdings" pitchFamily="2" charset="2"/>
              <a:buChar char="§"/>
            </a:pPr>
            <a:r>
              <a:rPr lang="hu-HU" b="1" dirty="0" err="1" smtClean="0"/>
              <a:t>Subordinated</a:t>
            </a:r>
            <a:r>
              <a:rPr lang="hu-HU" b="1" dirty="0" smtClean="0"/>
              <a:t> </a:t>
            </a:r>
            <a:r>
              <a:rPr lang="hu-HU" b="1" dirty="0" err="1" smtClean="0"/>
              <a:t>to</a:t>
            </a:r>
            <a:r>
              <a:rPr lang="hu-HU" b="1" dirty="0" smtClean="0"/>
              <a:t> </a:t>
            </a:r>
            <a:r>
              <a:rPr lang="hu-HU" b="1" dirty="0" err="1" smtClean="0"/>
              <a:t>private</a:t>
            </a:r>
            <a:r>
              <a:rPr lang="hu-HU" b="1" dirty="0" smtClean="0"/>
              <a:t> interest</a:t>
            </a:r>
            <a:endParaRPr lang="hu-HU" sz="2800" dirty="0"/>
          </a:p>
        </p:txBody>
      </p:sp>
    </p:spTree>
    <p:extLst>
      <p:ext uri="{BB962C8B-B14F-4D97-AF65-F5344CB8AC3E}">
        <p14:creationId xmlns:p14="http://schemas.microsoft.com/office/powerpoint/2010/main" xmlns="" val="16420596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3477"/>
            <a:ext cx="8229600" cy="432049"/>
          </a:xfrm>
          <a:solidFill>
            <a:schemeClr val="bg1"/>
          </a:solidFill>
        </p:spPr>
        <p:txBody>
          <a:bodyPr>
            <a:noAutofit/>
          </a:bodyPr>
          <a:lstStyle/>
          <a:p>
            <a:r>
              <a:rPr lang="hu-HU" sz="2800" b="1" dirty="0" smtClean="0"/>
              <a:t>Karl </a:t>
            </a:r>
            <a:r>
              <a:rPr lang="en-US" sz="2800" b="1" dirty="0" err="1" smtClean="0"/>
              <a:t>Polányi</a:t>
            </a:r>
            <a:r>
              <a:rPr lang="hu-HU" sz="2800" b="1" dirty="0" smtClean="0"/>
              <a:t>: </a:t>
            </a:r>
            <a:r>
              <a:rPr lang="en-US" sz="2800" b="1" dirty="0" smtClean="0"/>
              <a:t>The Two </a:t>
            </a:r>
            <a:r>
              <a:rPr lang="hu-HU" sz="2800" b="1" dirty="0" err="1" smtClean="0"/>
              <a:t>Approaches</a:t>
            </a:r>
            <a:r>
              <a:rPr lang="en-US" sz="2800" b="1" dirty="0" smtClean="0"/>
              <a:t> </a:t>
            </a:r>
            <a:r>
              <a:rPr lang="hu-HU" sz="2800" b="1" dirty="0" err="1" smtClean="0"/>
              <a:t>to</a:t>
            </a:r>
            <a:r>
              <a:rPr lang="en-US" sz="2800" b="1" dirty="0" smtClean="0"/>
              <a:t> </a:t>
            </a:r>
            <a:r>
              <a:rPr lang="hu-HU" sz="2800" b="1" dirty="0" err="1" smtClean="0"/>
              <a:t>the</a:t>
            </a:r>
            <a:r>
              <a:rPr lang="hu-HU" sz="2800" b="1" dirty="0" smtClean="0"/>
              <a:t> </a:t>
            </a:r>
            <a:r>
              <a:rPr lang="en-US" sz="2800" b="1" dirty="0" smtClean="0"/>
              <a:t>Economy</a:t>
            </a:r>
            <a:endParaRPr lang="hu-HU" sz="2800"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3505398244"/>
              </p:ext>
            </p:extLst>
          </p:nvPr>
        </p:nvGraphicFramePr>
        <p:xfrm>
          <a:off x="107504" y="696139"/>
          <a:ext cx="8928992" cy="3963844"/>
        </p:xfrm>
        <a:graphic>
          <a:graphicData uri="http://schemas.openxmlformats.org/drawingml/2006/table">
            <a:tbl>
              <a:tblPr firstRow="1" bandRow="1">
                <a:tableStyleId>{5940675A-B579-460E-94D1-54222C63F5DA}</a:tableStyleId>
              </a:tblPr>
              <a:tblGrid>
                <a:gridCol w="1529252"/>
                <a:gridCol w="1707632"/>
                <a:gridCol w="1587652"/>
                <a:gridCol w="864096"/>
                <a:gridCol w="1034668"/>
                <a:gridCol w="1053564"/>
                <a:gridCol w="1152128"/>
              </a:tblGrid>
              <a:tr h="1008111">
                <a:tc>
                  <a:txBody>
                    <a:bodyPr/>
                    <a:lstStyle/>
                    <a:p>
                      <a:pPr algn="ctr"/>
                      <a:r>
                        <a:rPr lang="en-US" b="1" dirty="0" smtClean="0"/>
                        <a:t>Formal description </a:t>
                      </a:r>
                      <a:r>
                        <a:rPr lang="hu-HU" sz="1400" dirty="0" smtClean="0"/>
                        <a:t>(</a:t>
                      </a:r>
                      <a:r>
                        <a:rPr lang="en-US" sz="1400" baseline="0" dirty="0" smtClean="0"/>
                        <a:t>price-making markets</a:t>
                      </a:r>
                      <a:r>
                        <a:rPr lang="hu-HU" sz="1400" dirty="0" smtClean="0"/>
                        <a:t>)</a:t>
                      </a:r>
                      <a:endParaRPr lang="hu-HU" sz="1400" dirty="0"/>
                    </a:p>
                  </a:txBody>
                  <a:tcPr/>
                </a:tc>
                <a:tc gridSpan="6">
                  <a:txBody>
                    <a:bodyPr/>
                    <a:lstStyle/>
                    <a:p>
                      <a:pPr algn="ctr"/>
                      <a:r>
                        <a:rPr lang="en-US" b="1" dirty="0" smtClean="0"/>
                        <a:t>Substantive</a:t>
                      </a:r>
                      <a:r>
                        <a:rPr lang="en-US" b="1" baseline="0" dirty="0" smtClean="0"/>
                        <a:t> description</a:t>
                      </a:r>
                      <a:endParaRPr lang="hu-HU" b="1" dirty="0" smtClean="0"/>
                    </a:p>
                    <a:p>
                      <a:pPr algn="ctr"/>
                      <a:r>
                        <a:rPr lang="hu-HU" sz="1400" dirty="0" smtClean="0"/>
                        <a:t>(</a:t>
                      </a:r>
                      <a:r>
                        <a:rPr lang="en-US" sz="1400" dirty="0" smtClean="0"/>
                        <a:t>economy in general</a:t>
                      </a:r>
                      <a:r>
                        <a:rPr lang="hu-HU" sz="1400" dirty="0" smtClean="0"/>
                        <a:t>)</a:t>
                      </a:r>
                      <a:endParaRPr lang="hu-HU" dirty="0"/>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r>
              <a:tr h="442494">
                <a:tc rowSpan="5">
                  <a:txBody>
                    <a:bodyPr/>
                    <a:lstStyle/>
                    <a:p>
                      <a:endParaRPr lang="hu-HU" dirty="0"/>
                    </a:p>
                  </a:txBody>
                  <a:tcPr/>
                </a:tc>
                <a:tc gridSpan="2">
                  <a:txBody>
                    <a:bodyPr/>
                    <a:lstStyle/>
                    <a:p>
                      <a:pPr algn="ctr"/>
                      <a:r>
                        <a:rPr lang="en-US" b="1" dirty="0" smtClean="0"/>
                        <a:t>Instituted</a:t>
                      </a:r>
                      <a:endParaRPr lang="hu-HU" b="1" dirty="0"/>
                    </a:p>
                  </a:txBody>
                  <a:tcPr/>
                </a:tc>
                <a:tc hMerge="1">
                  <a:txBody>
                    <a:bodyPr/>
                    <a:lstStyle/>
                    <a:p>
                      <a:endParaRPr lang="hu-HU"/>
                    </a:p>
                  </a:txBody>
                  <a:tcPr/>
                </a:tc>
                <a:tc gridSpan="4">
                  <a:txBody>
                    <a:bodyPr/>
                    <a:lstStyle/>
                    <a:p>
                      <a:pPr algn="ctr"/>
                      <a:r>
                        <a:rPr lang="en-US" b="1" dirty="0" smtClean="0"/>
                        <a:t>Process</a:t>
                      </a:r>
                      <a:endParaRPr lang="hu-HU" b="1" dirty="0" smtClean="0"/>
                    </a:p>
                    <a:p>
                      <a:pPr algn="ctr"/>
                      <a:r>
                        <a:rPr lang="hu-HU" sz="1400" b="0" dirty="0" smtClean="0"/>
                        <a:t>(</a:t>
                      </a:r>
                      <a:r>
                        <a:rPr lang="en-US" sz="1400" b="0" dirty="0" smtClean="0"/>
                        <a:t>Material elements</a:t>
                      </a:r>
                      <a:r>
                        <a:rPr lang="hu-HU" sz="1400" b="0" baseline="0" dirty="0" smtClean="0"/>
                        <a:t> </a:t>
                      </a:r>
                      <a:r>
                        <a:rPr lang="en-US" sz="1400" b="0" baseline="0" dirty="0" smtClean="0"/>
                        <a:t>changing ‘hands’ or place</a:t>
                      </a:r>
                      <a:r>
                        <a:rPr lang="hu-HU" sz="1400" b="0" baseline="0" dirty="0" smtClean="0"/>
                        <a:t>)</a:t>
                      </a:r>
                      <a:endParaRPr lang="hu-HU" sz="1400" b="0" dirty="0"/>
                    </a:p>
                  </a:txBody>
                  <a:tcPr/>
                </a:tc>
                <a:tc hMerge="1">
                  <a:txBody>
                    <a:bodyPr/>
                    <a:lstStyle/>
                    <a:p>
                      <a:endParaRPr lang="hu-HU"/>
                    </a:p>
                  </a:txBody>
                  <a:tcPr/>
                </a:tc>
                <a:tc hMerge="1">
                  <a:txBody>
                    <a:bodyPr/>
                    <a:lstStyle/>
                    <a:p>
                      <a:endParaRPr lang="hu-HU"/>
                    </a:p>
                  </a:txBody>
                  <a:tcPr/>
                </a:tc>
                <a:tc hMerge="1">
                  <a:txBody>
                    <a:bodyPr/>
                    <a:lstStyle/>
                    <a:p>
                      <a:endParaRPr lang="hu-HU"/>
                    </a:p>
                  </a:txBody>
                  <a:tcPr/>
                </a:tc>
              </a:tr>
              <a:tr h="612114">
                <a:tc vMerge="1">
                  <a:txBody>
                    <a:bodyPr/>
                    <a:lstStyle/>
                    <a:p>
                      <a:endParaRPr lang="hu-HU" dirty="0"/>
                    </a:p>
                  </a:txBody>
                  <a:tcPr/>
                </a:tc>
                <a:tc gridSpan="2">
                  <a:txBody>
                    <a:bodyPr/>
                    <a:lstStyle/>
                    <a:p>
                      <a:r>
                        <a:rPr lang="hu-HU" sz="1400" dirty="0" smtClean="0"/>
                        <a:t>A</a:t>
                      </a:r>
                      <a:r>
                        <a:rPr lang="en-US" sz="1400" dirty="0" smtClean="0"/>
                        <a:t>s </a:t>
                      </a:r>
                      <a:r>
                        <a:rPr lang="en-US" sz="1400" b="1" i="1" dirty="0" smtClean="0"/>
                        <a:t>ecological, technological, </a:t>
                      </a:r>
                      <a:r>
                        <a:rPr lang="en-US" sz="1400" dirty="0" smtClean="0"/>
                        <a:t>and </a:t>
                      </a:r>
                      <a:r>
                        <a:rPr lang="en-US" sz="1400" b="1" i="1" dirty="0" smtClean="0"/>
                        <a:t>societal</a:t>
                      </a:r>
                      <a:r>
                        <a:rPr lang="en-US" sz="1400" dirty="0" smtClean="0"/>
                        <a:t> elements connect and equilibrate</a:t>
                      </a:r>
                      <a:endParaRPr lang="hu-HU" sz="1400" b="1" i="1" dirty="0"/>
                    </a:p>
                  </a:txBody>
                  <a:tcPr/>
                </a:tc>
                <a:tc hMerge="1">
                  <a:txBody>
                    <a:bodyPr/>
                    <a:lstStyle/>
                    <a:p>
                      <a:endParaRPr lang="hu-HU" dirty="0"/>
                    </a:p>
                  </a:txBody>
                  <a:tcPr/>
                </a:tc>
                <a:tc gridSpan="2">
                  <a:txBody>
                    <a:bodyPr/>
                    <a:lstStyle/>
                    <a:p>
                      <a:pPr algn="ctr"/>
                      <a:r>
                        <a:rPr lang="en-US" b="1" dirty="0" smtClean="0"/>
                        <a:t>Locational</a:t>
                      </a:r>
                      <a:r>
                        <a:rPr lang="en-US" b="1" baseline="0" dirty="0" smtClean="0"/>
                        <a:t> movements</a:t>
                      </a:r>
                      <a:endParaRPr lang="hu-HU" b="1" dirty="0"/>
                    </a:p>
                  </a:txBody>
                  <a:tcPr/>
                </a:tc>
                <a:tc hMerge="1">
                  <a:txBody>
                    <a:bodyPr/>
                    <a:lstStyle/>
                    <a:p>
                      <a:endParaRPr lang="hu-HU"/>
                    </a:p>
                  </a:txBody>
                  <a:tcPr/>
                </a:tc>
                <a:tc gridSpan="2">
                  <a:txBody>
                    <a:bodyPr/>
                    <a:lstStyle/>
                    <a:p>
                      <a:pPr algn="ctr"/>
                      <a:r>
                        <a:rPr lang="en-US" b="1" dirty="0" smtClean="0"/>
                        <a:t>Appropriative</a:t>
                      </a:r>
                      <a:r>
                        <a:rPr lang="en-US" b="1" baseline="0" dirty="0" smtClean="0"/>
                        <a:t> movements</a:t>
                      </a:r>
                      <a:endParaRPr lang="hu-HU" b="1" dirty="0"/>
                    </a:p>
                  </a:txBody>
                  <a:tcPr/>
                </a:tc>
                <a:tc hMerge="1">
                  <a:txBody>
                    <a:bodyPr/>
                    <a:lstStyle/>
                    <a:p>
                      <a:endParaRPr lang="hu-HU"/>
                    </a:p>
                  </a:txBody>
                  <a:tcPr/>
                </a:tc>
              </a:tr>
              <a:tr h="336724">
                <a:tc vMerge="1">
                  <a:txBody>
                    <a:bodyPr/>
                    <a:lstStyle/>
                    <a:p>
                      <a:endParaRPr lang="hu-HU" dirty="0"/>
                    </a:p>
                  </a:txBody>
                  <a:tcPr/>
                </a:tc>
                <a:tc rowSpan="2">
                  <a:txBody>
                    <a:bodyPr/>
                    <a:lstStyle/>
                    <a:p>
                      <a:r>
                        <a:rPr lang="en-US" sz="1600" b="1" dirty="0" smtClean="0">
                          <a:solidFill>
                            <a:srgbClr val="FF0000"/>
                          </a:solidFill>
                        </a:rPr>
                        <a:t>Forms</a:t>
                      </a:r>
                      <a:r>
                        <a:rPr lang="en-US" sz="1600" b="1" baseline="0" dirty="0" smtClean="0">
                          <a:solidFill>
                            <a:srgbClr val="FF0000"/>
                          </a:solidFill>
                        </a:rPr>
                        <a:t> of integration</a:t>
                      </a:r>
                      <a:endParaRPr lang="hu-HU" sz="1600" b="1" dirty="0">
                        <a:solidFill>
                          <a:srgbClr val="FF0000"/>
                        </a:solidFill>
                      </a:endParaRPr>
                    </a:p>
                  </a:txBody>
                  <a:tcPr/>
                </a:tc>
                <a:tc rowSpan="2">
                  <a:txBody>
                    <a:bodyPr/>
                    <a:lstStyle/>
                    <a:p>
                      <a:r>
                        <a:rPr lang="en-US" sz="1600" dirty="0" smtClean="0"/>
                        <a:t>Fundamental</a:t>
                      </a:r>
                      <a:r>
                        <a:rPr lang="en-US" sz="1600" baseline="0" dirty="0" smtClean="0"/>
                        <a:t> </a:t>
                      </a:r>
                      <a:r>
                        <a:rPr lang="en-US" sz="1600" b="1" baseline="0" dirty="0" smtClean="0"/>
                        <a:t>t</a:t>
                      </a:r>
                      <a:r>
                        <a:rPr lang="en-US" sz="1600" b="1" dirty="0" smtClean="0"/>
                        <a:t>ypes of structure</a:t>
                      </a:r>
                    </a:p>
                  </a:txBody>
                  <a:tcPr/>
                </a:tc>
                <a:tc rowSpan="2">
                  <a:txBody>
                    <a:bodyPr/>
                    <a:lstStyle/>
                    <a:p>
                      <a:pPr>
                        <a:buFont typeface="Arial" pitchFamily="34" charset="0"/>
                        <a:buNone/>
                      </a:pPr>
                      <a:r>
                        <a:rPr lang="en-US" sz="1400" dirty="0" err="1" smtClean="0"/>
                        <a:t>Transpor-tation</a:t>
                      </a:r>
                      <a:r>
                        <a:rPr lang="en-US" sz="1400" dirty="0" smtClean="0"/>
                        <a:t> </a:t>
                      </a:r>
                      <a:r>
                        <a:rPr lang="en-US" sz="1400" baseline="0" dirty="0" smtClean="0"/>
                        <a:t>of goods</a:t>
                      </a:r>
                      <a:endParaRPr lang="hu-HU" sz="1400" dirty="0" smtClean="0"/>
                    </a:p>
                  </a:txBody>
                  <a:tcPr/>
                </a:tc>
                <a:tc rowSpan="2">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400" dirty="0" smtClean="0"/>
                        <a:t>Production of goods</a:t>
                      </a:r>
                      <a:endParaRPr lang="hu-HU" sz="1400" dirty="0"/>
                    </a:p>
                  </a:txBody>
                  <a:tcPr/>
                </a:tc>
                <a:tc>
                  <a:txBody>
                    <a:bodyPr/>
                    <a:lstStyle/>
                    <a:p>
                      <a:pPr>
                        <a:buFont typeface="Arial" pitchFamily="34" charset="0"/>
                        <a:buNone/>
                      </a:pPr>
                      <a:r>
                        <a:rPr lang="en-US" sz="1400" dirty="0" smtClean="0"/>
                        <a:t>Circulation of goods</a:t>
                      </a:r>
                      <a:endParaRPr lang="hu-HU" sz="1400" dirty="0" smtClean="0"/>
                    </a:p>
                  </a:txBody>
                  <a:tcPr/>
                </a:tc>
                <a:tc>
                  <a:txBody>
                    <a:bodyPr/>
                    <a:lstStyle/>
                    <a:p>
                      <a:pPr>
                        <a:buFont typeface="Arial" pitchFamily="34" charset="0"/>
                        <a:buNone/>
                      </a:pPr>
                      <a:r>
                        <a:rPr lang="en-US" sz="1400" dirty="0" err="1" smtClean="0"/>
                        <a:t>Administrati</a:t>
                      </a:r>
                      <a:r>
                        <a:rPr lang="en-US" sz="1400" dirty="0" smtClean="0"/>
                        <a:t>-on of goods</a:t>
                      </a:r>
                      <a:endParaRPr lang="hu-HU" sz="1400" dirty="0"/>
                    </a:p>
                  </a:txBody>
                  <a:tcPr/>
                </a:tc>
              </a:tr>
              <a:tr h="336724">
                <a:tc vMerge="1">
                  <a:txBody>
                    <a:bodyPr/>
                    <a:lstStyle/>
                    <a:p>
                      <a:endParaRPr lang="hu-HU"/>
                    </a:p>
                  </a:txBody>
                  <a:tcPr/>
                </a:tc>
                <a:tc vMerge="1">
                  <a:txBody>
                    <a:bodyPr/>
                    <a:lstStyle/>
                    <a:p>
                      <a:endParaRPr lang="hu-HU"/>
                    </a:p>
                  </a:txBody>
                  <a:tcPr/>
                </a:tc>
                <a:tc vMerge="1">
                  <a:txBody>
                    <a:bodyPr/>
                    <a:lstStyle/>
                    <a:p>
                      <a:endParaRPr lang="hu-HU"/>
                    </a:p>
                  </a:txBody>
                  <a:tcPr/>
                </a:tc>
                <a:tc vMerge="1">
                  <a:txBody>
                    <a:bodyPr/>
                    <a:lstStyle/>
                    <a:p>
                      <a:endParaRPr lang="hu-HU"/>
                    </a:p>
                  </a:txBody>
                  <a:tcPr/>
                </a:tc>
                <a:tc vMerge="1">
                  <a:txBody>
                    <a:bodyPr/>
                    <a:lstStyle/>
                    <a:p>
                      <a:endParaRPr lang="hu-HU"/>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400" dirty="0" smtClean="0"/>
                        <a:t>Transaction</a:t>
                      </a:r>
                      <a:endParaRPr lang="hu-HU" sz="1400" dirty="0" smtClean="0"/>
                    </a:p>
                  </a:txBody>
                  <a:tcPr/>
                </a:tc>
                <a:tc>
                  <a:txBody>
                    <a:bodyPr/>
                    <a:lstStyle/>
                    <a:p>
                      <a:pPr>
                        <a:buFont typeface="Arial" pitchFamily="34" charset="0"/>
                        <a:buNone/>
                      </a:pPr>
                      <a:r>
                        <a:rPr lang="en-US" sz="1400" dirty="0" smtClean="0"/>
                        <a:t>Disposition</a:t>
                      </a:r>
                      <a:endParaRPr lang="hu-HU" sz="1400" dirty="0"/>
                    </a:p>
                  </a:txBody>
                  <a:tcPr/>
                </a:tc>
              </a:tr>
              <a:tr h="656107">
                <a:tc vMerge="1">
                  <a:txBody>
                    <a:bodyPr/>
                    <a:lstStyle/>
                    <a:p>
                      <a:endParaRPr lang="hu-HU" dirty="0"/>
                    </a:p>
                  </a:txBody>
                  <a:tcPr/>
                </a:tc>
                <a:tc>
                  <a:txBody>
                    <a:bodyPr/>
                    <a:lstStyle/>
                    <a:p>
                      <a:pPr>
                        <a:buFont typeface="Arial" pitchFamily="34" charset="0"/>
                        <a:buChar char="•"/>
                      </a:pPr>
                      <a:r>
                        <a:rPr lang="hu-HU" sz="1600" b="1" dirty="0" smtClean="0">
                          <a:solidFill>
                            <a:srgbClr val="FF0000"/>
                          </a:solidFill>
                        </a:rPr>
                        <a:t> </a:t>
                      </a:r>
                      <a:r>
                        <a:rPr lang="en-US" sz="1600" b="1" dirty="0" smtClean="0">
                          <a:solidFill>
                            <a:srgbClr val="FF0000"/>
                          </a:solidFill>
                        </a:rPr>
                        <a:t>reciprocity</a:t>
                      </a:r>
                      <a:endParaRPr lang="hu-HU" sz="1600" b="1" dirty="0" smtClean="0">
                        <a:solidFill>
                          <a:srgbClr val="FF0000"/>
                        </a:solidFill>
                      </a:endParaRPr>
                    </a:p>
                    <a:p>
                      <a:pPr>
                        <a:buFont typeface="Arial" pitchFamily="34" charset="0"/>
                        <a:buChar char="•"/>
                      </a:pPr>
                      <a:r>
                        <a:rPr lang="hu-HU" sz="1600" b="1" dirty="0" smtClean="0">
                          <a:solidFill>
                            <a:srgbClr val="FF0000"/>
                          </a:solidFill>
                        </a:rPr>
                        <a:t> </a:t>
                      </a:r>
                      <a:r>
                        <a:rPr lang="en-US" sz="1600" b="1" dirty="0" smtClean="0">
                          <a:solidFill>
                            <a:srgbClr val="FF0000"/>
                          </a:solidFill>
                        </a:rPr>
                        <a:t>redistribution</a:t>
                      </a:r>
                      <a:endParaRPr lang="hu-HU" sz="1600" b="1" dirty="0" smtClean="0">
                        <a:solidFill>
                          <a:srgbClr val="FF0000"/>
                        </a:solidFill>
                      </a:endParaRPr>
                    </a:p>
                    <a:p>
                      <a:pPr>
                        <a:buFont typeface="Arial" pitchFamily="34" charset="0"/>
                        <a:buChar char="•"/>
                      </a:pPr>
                      <a:r>
                        <a:rPr lang="hu-HU" sz="1600" b="1" dirty="0" smtClean="0">
                          <a:solidFill>
                            <a:srgbClr val="FF0000"/>
                          </a:solidFill>
                        </a:rPr>
                        <a:t> </a:t>
                      </a:r>
                      <a:r>
                        <a:rPr lang="en-US" sz="1600" b="1" dirty="0" smtClean="0">
                          <a:solidFill>
                            <a:srgbClr val="FF0000"/>
                          </a:solidFill>
                        </a:rPr>
                        <a:t>exchange</a:t>
                      </a:r>
                      <a:endParaRPr lang="hu-HU" sz="1600" b="1" dirty="0">
                        <a:solidFill>
                          <a:srgbClr val="FF0000"/>
                        </a:solidFill>
                      </a:endParaRPr>
                    </a:p>
                  </a:txBody>
                  <a:tcPr/>
                </a:tc>
                <a:tc>
                  <a:txBody>
                    <a:bodyPr/>
                    <a:lstStyle/>
                    <a:p>
                      <a:pPr>
                        <a:buFont typeface="Arial" pitchFamily="34" charset="0"/>
                        <a:buChar char="•"/>
                      </a:pPr>
                      <a:r>
                        <a:rPr lang="hu-HU" sz="1600" b="1" dirty="0" smtClean="0"/>
                        <a:t> </a:t>
                      </a:r>
                      <a:r>
                        <a:rPr lang="en-US" sz="1600" b="1" dirty="0" smtClean="0"/>
                        <a:t>symmetry</a:t>
                      </a:r>
                      <a:endParaRPr lang="hu-HU" sz="1600" b="1" dirty="0" smtClean="0"/>
                    </a:p>
                    <a:p>
                      <a:pPr>
                        <a:buFont typeface="Arial" pitchFamily="34" charset="0"/>
                        <a:buChar char="•"/>
                      </a:pPr>
                      <a:r>
                        <a:rPr lang="hu-HU" sz="1600" b="1" dirty="0" smtClean="0"/>
                        <a:t> </a:t>
                      </a:r>
                      <a:r>
                        <a:rPr lang="en-US" sz="1600" b="1" dirty="0" smtClean="0"/>
                        <a:t>centricity</a:t>
                      </a:r>
                      <a:endParaRPr lang="hu-HU" sz="1600" b="1" dirty="0" smtClean="0"/>
                    </a:p>
                    <a:p>
                      <a:pPr>
                        <a:buFont typeface="Arial" pitchFamily="34" charset="0"/>
                        <a:buChar char="•"/>
                      </a:pPr>
                      <a:r>
                        <a:rPr lang="hu-HU" sz="1600" b="1" dirty="0" smtClean="0"/>
                        <a:t> </a:t>
                      </a:r>
                      <a:r>
                        <a:rPr lang="en-US" sz="1600" b="1" dirty="0" smtClean="0"/>
                        <a:t>market</a:t>
                      </a:r>
                      <a:endParaRPr lang="hu-HU" sz="1600" b="1" dirty="0"/>
                    </a:p>
                  </a:txBody>
                  <a:tcPr/>
                </a:tc>
                <a:tc gridSpan="2">
                  <a:txBody>
                    <a:bodyPr/>
                    <a:lstStyle/>
                    <a:p>
                      <a:endParaRPr lang="hu-HU" sz="1400" dirty="0"/>
                    </a:p>
                  </a:txBody>
                  <a:tcPr/>
                </a:tc>
                <a:tc hMerge="1">
                  <a:txBody>
                    <a:bodyPr/>
                    <a:lstStyle/>
                    <a:p>
                      <a:endParaRPr lang="hu-HU"/>
                    </a:p>
                  </a:txBody>
                  <a:tcPr/>
                </a:tc>
                <a:tc>
                  <a:txBody>
                    <a:bodyPr/>
                    <a:lstStyle/>
                    <a:p>
                      <a:r>
                        <a:rPr lang="en-US" sz="1400" dirty="0" smtClean="0"/>
                        <a:t>Between hands</a:t>
                      </a:r>
                      <a:endParaRPr lang="hu-HU" sz="1400" dirty="0"/>
                    </a:p>
                  </a:txBody>
                  <a:tcPr/>
                </a:tc>
                <a:tc>
                  <a:txBody>
                    <a:bodyPr/>
                    <a:lstStyle/>
                    <a:p>
                      <a:r>
                        <a:rPr lang="en-US" sz="1400" dirty="0" smtClean="0"/>
                        <a:t>One-sided</a:t>
                      </a:r>
                      <a:r>
                        <a:rPr lang="en-US" sz="1400" baseline="0" dirty="0" smtClean="0"/>
                        <a:t> act</a:t>
                      </a:r>
                      <a:endParaRPr lang="hu-HU" sz="1400" dirty="0"/>
                    </a:p>
                  </a:txBody>
                  <a:tcPr/>
                </a:tc>
              </a:tr>
            </a:tbl>
          </a:graphicData>
        </a:graphic>
      </p:graphicFrame>
      <p:sp>
        <p:nvSpPr>
          <p:cNvPr id="7" name="Téglalap 6"/>
          <p:cNvSpPr/>
          <p:nvPr/>
        </p:nvSpPr>
        <p:spPr>
          <a:xfrm>
            <a:off x="251520" y="4731990"/>
            <a:ext cx="8640960" cy="307777"/>
          </a:xfrm>
          <a:prstGeom prst="rect">
            <a:avLst/>
          </a:prstGeom>
        </p:spPr>
        <p:txBody>
          <a:bodyPr wrap="square">
            <a:spAutoFit/>
          </a:bodyPr>
          <a:lstStyle/>
          <a:p>
            <a:pPr>
              <a:buFont typeface="Arial" pitchFamily="34" charset="0"/>
              <a:buNone/>
            </a:pPr>
            <a:r>
              <a:rPr lang="en-US" sz="1400" i="1" dirty="0" smtClean="0"/>
              <a:t>Karl </a:t>
            </a:r>
            <a:r>
              <a:rPr lang="hu-HU" sz="1400" i="1" dirty="0" smtClean="0"/>
              <a:t>Polányi </a:t>
            </a:r>
            <a:r>
              <a:rPr lang="hu-HU" sz="1400" i="1" dirty="0"/>
              <a:t>: </a:t>
            </a:r>
            <a:r>
              <a:rPr lang="en-US" sz="1400" i="1" dirty="0" smtClean="0"/>
              <a:t>The Economy as Instituted Process</a:t>
            </a:r>
            <a:endParaRPr lang="hu-HU" sz="1400" i="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1"/>
            <a:ext cx="8640960" cy="699541"/>
          </a:xfrm>
        </p:spPr>
        <p:txBody>
          <a:bodyPr>
            <a:noAutofit/>
          </a:bodyPr>
          <a:lstStyle/>
          <a:p>
            <a:r>
              <a:rPr lang="hu-HU" sz="2400" b="1" dirty="0" err="1" smtClean="0">
                <a:solidFill>
                  <a:prstClr val="black"/>
                </a:solidFill>
              </a:rPr>
              <a:t>Social</a:t>
            </a:r>
            <a:r>
              <a:rPr lang="hu-HU" sz="2400" b="1" dirty="0" smtClean="0">
                <a:solidFill>
                  <a:prstClr val="black"/>
                </a:solidFill>
              </a:rPr>
              <a:t>/</a:t>
            </a:r>
            <a:r>
              <a:rPr lang="hu-HU" sz="2400" b="1" dirty="0" err="1" smtClean="0">
                <a:solidFill>
                  <a:prstClr val="black"/>
                </a:solidFill>
              </a:rPr>
              <a:t>economic</a:t>
            </a:r>
            <a:r>
              <a:rPr lang="hu-HU" sz="2400" b="1" dirty="0" smtClean="0">
                <a:solidFill>
                  <a:prstClr val="black"/>
                </a:solidFill>
              </a:rPr>
              <a:t> </a:t>
            </a:r>
            <a:r>
              <a:rPr lang="hu-HU" sz="2400" b="1" dirty="0" err="1" smtClean="0">
                <a:solidFill>
                  <a:prstClr val="black"/>
                </a:solidFill>
              </a:rPr>
              <a:t>integration</a:t>
            </a:r>
            <a:r>
              <a:rPr lang="hu-HU" sz="2400" b="1" dirty="0" smtClean="0">
                <a:solidFill>
                  <a:prstClr val="black"/>
                </a:solidFill>
              </a:rPr>
              <a:t> </a:t>
            </a:r>
            <a:r>
              <a:rPr lang="hu-HU" sz="2400" b="1" dirty="0" err="1" smtClean="0">
                <a:solidFill>
                  <a:prstClr val="black"/>
                </a:solidFill>
              </a:rPr>
              <a:t>schemes</a:t>
            </a:r>
            <a:r>
              <a:rPr lang="hu-HU" sz="2400" b="1" dirty="0" smtClean="0">
                <a:solidFill>
                  <a:prstClr val="black"/>
                </a:solidFill>
              </a:rPr>
              <a:t>/</a:t>
            </a:r>
            <a:r>
              <a:rPr lang="hu-HU" sz="2400" b="1" dirty="0" err="1" smtClean="0">
                <a:solidFill>
                  <a:prstClr val="black"/>
                </a:solidFill>
              </a:rPr>
              <a:t>coordinating</a:t>
            </a:r>
            <a:r>
              <a:rPr lang="hu-HU" sz="2400" b="1" dirty="0" smtClean="0">
                <a:solidFill>
                  <a:prstClr val="black"/>
                </a:solidFill>
              </a:rPr>
              <a:t> </a:t>
            </a:r>
            <a:r>
              <a:rPr lang="hu-HU" sz="2400" b="1" dirty="0" err="1" smtClean="0">
                <a:solidFill>
                  <a:prstClr val="black"/>
                </a:solidFill>
              </a:rPr>
              <a:t>mechanisms</a:t>
            </a:r>
            <a:r>
              <a:rPr lang="hu-HU" sz="2400" b="1" dirty="0" smtClean="0">
                <a:solidFill>
                  <a:prstClr val="black"/>
                </a:solidFill>
              </a:rPr>
              <a:t/>
            </a:r>
            <a:br>
              <a:rPr lang="hu-HU" sz="2400" b="1" dirty="0" smtClean="0">
                <a:solidFill>
                  <a:prstClr val="black"/>
                </a:solidFill>
              </a:rPr>
            </a:br>
            <a:r>
              <a:rPr lang="en-US" sz="2400" b="1" dirty="0" smtClean="0">
                <a:solidFill>
                  <a:prstClr val="black"/>
                </a:solidFill>
                <a:ea typeface="Calibri" pitchFamily="34" charset="0"/>
                <a:cs typeface="Times New Roman" pitchFamily="18" charset="0"/>
              </a:rPr>
              <a:t> in three ideal-type political regimes </a:t>
            </a:r>
            <a:endParaRPr lang="hu-HU" sz="2400"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207222734"/>
              </p:ext>
            </p:extLst>
          </p:nvPr>
        </p:nvGraphicFramePr>
        <p:xfrm>
          <a:off x="107505" y="819502"/>
          <a:ext cx="8973824" cy="4236720"/>
        </p:xfrm>
        <a:graphic>
          <a:graphicData uri="http://schemas.openxmlformats.org/drawingml/2006/table">
            <a:tbl>
              <a:tblPr firstRow="1" bandRow="1">
                <a:tableStyleId>{5940675A-B579-460E-94D1-54222C63F5DA}</a:tableStyleId>
              </a:tblPr>
              <a:tblGrid>
                <a:gridCol w="2736303"/>
                <a:gridCol w="3096345"/>
                <a:gridCol w="3141176"/>
              </a:tblGrid>
              <a:tr h="285447">
                <a:tc gridSpan="2">
                  <a:txBody>
                    <a:bodyPr/>
                    <a:lstStyle/>
                    <a:p>
                      <a:pPr algn="ctr"/>
                      <a:r>
                        <a:rPr lang="en-US" sz="1800" b="1" dirty="0" smtClean="0"/>
                        <a:t>Capitalist system</a:t>
                      </a:r>
                      <a:endParaRPr lang="en-US" sz="1800" b="1" dirty="0"/>
                    </a:p>
                  </a:txBody>
                  <a:tcPr/>
                </a:tc>
                <a:tc hMerge="1">
                  <a:txBody>
                    <a:bodyPr/>
                    <a:lstStyle/>
                    <a:p>
                      <a:endParaRPr lang="hu-HU"/>
                    </a:p>
                  </a:txBody>
                  <a:tcPr/>
                </a:tc>
                <a:tc>
                  <a:txBody>
                    <a:bodyPr/>
                    <a:lstStyle/>
                    <a:p>
                      <a:pPr algn="ctr"/>
                      <a:r>
                        <a:rPr lang="en-US" sz="1800" b="1" dirty="0" smtClean="0"/>
                        <a:t>Socialist system</a:t>
                      </a:r>
                      <a:endParaRPr lang="en-US" sz="1800" b="1" dirty="0"/>
                    </a:p>
                  </a:txBody>
                  <a:tcPr/>
                </a:tc>
              </a:tr>
              <a:tr h="274007">
                <a:tc>
                  <a:txBody>
                    <a:bodyPr/>
                    <a:lstStyle/>
                    <a:p>
                      <a:pPr algn="ctr"/>
                      <a:r>
                        <a:rPr lang="en-US" sz="1800" b="1" dirty="0" smtClean="0"/>
                        <a:t>Market economy</a:t>
                      </a:r>
                      <a:endParaRPr lang="en-US" sz="1800" b="1" dirty="0"/>
                    </a:p>
                  </a:txBody>
                  <a:tcPr/>
                </a:tc>
                <a:tc>
                  <a:txBody>
                    <a:bodyPr/>
                    <a:lstStyle/>
                    <a:p>
                      <a:pPr algn="ctr"/>
                      <a:r>
                        <a:rPr lang="en-US" sz="1800" b="1" dirty="0" smtClean="0"/>
                        <a:t>Relational economy</a:t>
                      </a:r>
                      <a:endParaRPr lang="en-US" sz="18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800" b="1" i="0" u="none" strike="noStrike" kern="1200" cap="none" spc="0" normalizeH="0" baseline="0" noProof="0" dirty="0" smtClean="0">
                          <a:ln>
                            <a:noFill/>
                          </a:ln>
                          <a:solidFill>
                            <a:prstClr val="black"/>
                          </a:solidFill>
                          <a:effectLst/>
                          <a:uLnTx/>
                          <a:uFillTx/>
                          <a:latin typeface="+mn-lt"/>
                          <a:ea typeface="+mn-ea"/>
                          <a:cs typeface="+mn-cs"/>
                        </a:rPr>
                        <a:t>Planned/command economy</a:t>
                      </a:r>
                      <a:endParaRPr lang="en-US" sz="1800" b="1" dirty="0"/>
                    </a:p>
                  </a:txBody>
                  <a:tcPr/>
                </a:tc>
              </a:tr>
              <a:tr h="4012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black"/>
                          </a:solidFill>
                          <a:effectLst/>
                          <a:uLnTx/>
                          <a:uFillTx/>
                          <a:latin typeface="+mn-lt"/>
                          <a:ea typeface="+mn-ea"/>
                          <a:cs typeface="+mn-cs"/>
                        </a:rPr>
                        <a:t>Socially/politically „</a:t>
                      </a:r>
                      <a:r>
                        <a:rPr kumimoji="0" lang="en-US" sz="1800" b="1" i="0" u="none" strike="noStrike" kern="1200" cap="none" spc="0" normalizeH="0" baseline="0" noProof="0" dirty="0" err="1" smtClean="0">
                          <a:ln>
                            <a:noFill/>
                          </a:ln>
                          <a:solidFill>
                            <a:prstClr val="black"/>
                          </a:solidFill>
                          <a:effectLst/>
                          <a:uLnTx/>
                          <a:uFillTx/>
                          <a:latin typeface="+mn-lt"/>
                          <a:ea typeface="+mn-ea"/>
                          <a:cs typeface="+mn-cs"/>
                        </a:rPr>
                        <a:t>disembedded</a:t>
                      </a:r>
                      <a:r>
                        <a:rPr kumimoji="0" lang="en-US" sz="1800" b="1" i="0" u="none" strike="noStrike" kern="1200" cap="none" spc="0" normalizeH="0" baseline="0" noProof="0" dirty="0" smtClean="0">
                          <a:ln>
                            <a:noFill/>
                          </a:ln>
                          <a:solidFill>
                            <a:prstClr val="black"/>
                          </a:solidFill>
                          <a:effectLst/>
                          <a:uLnTx/>
                          <a:uFillTx/>
                          <a:latin typeface="+mn-lt"/>
                          <a:ea typeface="+mn-ea"/>
                          <a:cs typeface="+mn-cs"/>
                        </a:rPr>
                        <a:t> economy”</a:t>
                      </a:r>
                      <a:endParaRPr lang="en-US" sz="1800" b="1" dirty="0"/>
                    </a:p>
                  </a:txBody>
                  <a:tcPr/>
                </a:tc>
                <a:tc>
                  <a:txBody>
                    <a:bodyPr/>
                    <a:lstStyle/>
                    <a:p>
                      <a:pPr algn="ctr"/>
                      <a:r>
                        <a:rPr lang="en-US" sz="1800" b="1" dirty="0" err="1" smtClean="0"/>
                        <a:t>Patronally</a:t>
                      </a:r>
                      <a:r>
                        <a:rPr lang="en-US" sz="1800" b="1" dirty="0" smtClean="0"/>
                        <a:t> „embedded economy”</a:t>
                      </a:r>
                      <a:endParaRPr lang="en-US" sz="18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black"/>
                          </a:solidFill>
                          <a:effectLst/>
                          <a:uLnTx/>
                          <a:uFillTx/>
                          <a:latin typeface="+mn-lt"/>
                          <a:ea typeface="+mn-ea"/>
                          <a:cs typeface="+mn-cs"/>
                        </a:rPr>
                        <a:t>Bureaucratically „embedded economy”</a:t>
                      </a:r>
                      <a:endParaRPr lang="en-US" sz="1800" b="1" dirty="0"/>
                    </a:p>
                  </a:txBody>
                  <a:tcPr/>
                </a:tc>
              </a:tr>
              <a:tr h="331911">
                <a:tc gridSpan="3">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2000" b="1" i="0" u="none" strike="noStrike" kern="1200" cap="none" spc="0" normalizeH="0" baseline="0" noProof="0" dirty="0" smtClean="0">
                          <a:ln>
                            <a:noFill/>
                          </a:ln>
                          <a:solidFill>
                            <a:srgbClr val="FF0000"/>
                          </a:solidFill>
                          <a:effectLst/>
                          <a:uLnTx/>
                          <a:uFillTx/>
                          <a:latin typeface="+mn-lt"/>
                          <a:ea typeface="+mn-ea"/>
                          <a:cs typeface="+mn-cs"/>
                        </a:rPr>
                        <a:t>Dominant integration scheme/coordinating mechanism</a:t>
                      </a:r>
                      <a:endParaRPr kumimoji="0" lang="en-US" sz="2000" b="1" i="0" u="none" strike="noStrike" kern="1200" cap="none" spc="0" normalizeH="0" baseline="0" noProof="0" dirty="0">
                        <a:ln>
                          <a:noFill/>
                        </a:ln>
                        <a:solidFill>
                          <a:srgbClr val="FF0000"/>
                        </a:solidFill>
                        <a:effectLst/>
                        <a:uLnTx/>
                        <a:uFillTx/>
                        <a:latin typeface="+mn-lt"/>
                        <a:ea typeface="+mn-ea"/>
                        <a:cs typeface="+mn-cs"/>
                      </a:endParaRPr>
                    </a:p>
                  </a:txBody>
                  <a:tcPr/>
                </a:tc>
                <a:tc hMerge="1">
                  <a:txBody>
                    <a:bodyPr/>
                    <a:lstStyle/>
                    <a:p>
                      <a:endParaRPr lang="hu-HU"/>
                    </a:p>
                  </a:txBody>
                  <a:tcPr/>
                </a:tc>
                <a:tc hMerge="1">
                  <a:txBody>
                    <a:bodyPr/>
                    <a:lstStyle/>
                    <a:p>
                      <a:endParaRPr lang="hu-HU"/>
                    </a:p>
                  </a:txBody>
                  <a:tcPr/>
                </a:tc>
              </a:tr>
              <a:tr h="4414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u-HU" sz="2000" b="1" dirty="0" smtClean="0">
                          <a:solidFill>
                            <a:srgbClr val="FF0000"/>
                          </a:solidFill>
                        </a:rPr>
                        <a:t>Market </a:t>
                      </a:r>
                      <a:r>
                        <a:rPr lang="hu-HU" sz="2000" b="1" dirty="0" smtClean="0">
                          <a:solidFill>
                            <a:srgbClr val="FF0000"/>
                          </a:solidFill>
                        </a:rPr>
                        <a:t>coordination</a:t>
                      </a:r>
                      <a:endParaRPr lang="en-US"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rgbClr val="FF0000"/>
                          </a:solidFill>
                        </a:rPr>
                        <a:t>Relational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rgbClr val="FF0000"/>
                          </a:solidFill>
                        </a:rPr>
                        <a:t>market</a:t>
                      </a:r>
                      <a:r>
                        <a:rPr lang="en-US" sz="2000" b="1" baseline="0" dirty="0" smtClean="0">
                          <a:solidFill>
                            <a:srgbClr val="FF0000"/>
                          </a:solidFill>
                        </a:rPr>
                        <a:t>-redistribution</a:t>
                      </a:r>
                      <a:endParaRPr lang="en-US"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err="1" smtClean="0">
                          <a:solidFill>
                            <a:srgbClr val="FF0000"/>
                          </a:solidFill>
                        </a:rPr>
                        <a:t>Bureocratic</a:t>
                      </a:r>
                      <a:endParaRPr lang="en-US" sz="2000" b="1" dirty="0" smtClean="0">
                        <a:solidFill>
                          <a:srgbClr val="FF0000"/>
                        </a:solidFill>
                      </a:endParaRPr>
                    </a:p>
                    <a:p>
                      <a:pPr algn="ctr"/>
                      <a:r>
                        <a:rPr lang="en-US" sz="2000" b="1" dirty="0" smtClean="0">
                          <a:solidFill>
                            <a:srgbClr val="FF0000"/>
                          </a:solidFill>
                        </a:rPr>
                        <a:t>resource-redistribution</a:t>
                      </a:r>
                      <a:endParaRPr lang="en-US" sz="2000" b="1" dirty="0"/>
                    </a:p>
                  </a:txBody>
                  <a:tcPr/>
                </a:tc>
              </a:tr>
              <a:tr h="928552">
                <a:tc>
                  <a:txBody>
                    <a:bodyPr/>
                    <a:lstStyle/>
                    <a:p>
                      <a:pPr algn="l">
                        <a:buFont typeface="Arial" pitchFamily="34" charset="0"/>
                        <a:buChar char="•"/>
                      </a:pPr>
                      <a:r>
                        <a:rPr lang="en-US" sz="1400" b="1" dirty="0" smtClean="0"/>
                        <a:t> regulated</a:t>
                      </a:r>
                    </a:p>
                    <a:p>
                      <a:pPr algn="l">
                        <a:buFont typeface="Arial" pitchFamily="34" charset="0"/>
                        <a:buChar char="•"/>
                      </a:pPr>
                      <a:r>
                        <a:rPr lang="en-US" sz="1400" b="1" dirty="0" smtClean="0"/>
                        <a:t> impersonal</a:t>
                      </a:r>
                    </a:p>
                    <a:p>
                      <a:pPr algn="l">
                        <a:buFont typeface="Arial" pitchFamily="34" charset="0"/>
                        <a:buChar char="•"/>
                      </a:pPr>
                      <a:r>
                        <a:rPr lang="en-US" sz="1400" b="1" dirty="0" smtClean="0"/>
                        <a:t> normative</a:t>
                      </a:r>
                    </a:p>
                    <a:p>
                      <a:pPr algn="l">
                        <a:buFont typeface="Arial" pitchFamily="34" charset="0"/>
                        <a:buChar char="•"/>
                      </a:pPr>
                      <a:r>
                        <a:rPr lang="en-US" sz="1400" b="1" dirty="0" smtClean="0"/>
                        <a:t> dominant</a:t>
                      </a:r>
                      <a:endParaRPr lang="en-US" sz="1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non-formalized</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personal</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discretional</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dominant</a:t>
                      </a:r>
                      <a:endParaRPr lang="en-US" sz="1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formalized</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impersonal</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normative</a:t>
                      </a:r>
                      <a:endParaRPr lang="en-US" sz="1400" b="1" dirty="0" smtClean="0"/>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1200" cap="none" spc="0" normalizeH="0" baseline="0" noProof="0" dirty="0" smtClean="0">
                          <a:ln>
                            <a:noFill/>
                          </a:ln>
                          <a:solidFill>
                            <a:prstClr val="black"/>
                          </a:solidFill>
                          <a:effectLst/>
                          <a:uLnTx/>
                          <a:uFillTx/>
                          <a:latin typeface="+mn-lt"/>
                          <a:ea typeface="+mn-ea"/>
                          <a:cs typeface="+mn-cs"/>
                        </a:rPr>
                        <a:t> general/total</a:t>
                      </a:r>
                    </a:p>
                  </a:txBody>
                  <a:tcPr/>
                </a:tc>
              </a:tr>
              <a:tr h="265152">
                <a:tc>
                  <a:txBody>
                    <a:bodyPr/>
                    <a:lstStyle/>
                    <a:p>
                      <a:pPr algn="ctr"/>
                      <a:r>
                        <a:rPr lang="en-US" sz="1400" b="1" dirty="0" smtClean="0">
                          <a:solidFill>
                            <a:srgbClr val="FF0000"/>
                          </a:solidFill>
                        </a:rPr>
                        <a:t>Invisible hand </a:t>
                      </a:r>
                      <a:r>
                        <a:rPr lang="en-US" sz="1400" b="1" dirty="0" smtClean="0"/>
                        <a:t>of the impersonal market forces</a:t>
                      </a:r>
                      <a:endParaRPr lang="en-US" sz="1400" b="1" dirty="0"/>
                    </a:p>
                  </a:txBody>
                  <a:tcPr/>
                </a:tc>
                <a:tc>
                  <a:txBody>
                    <a:bodyPr/>
                    <a:lstStyle/>
                    <a:p>
                      <a:pPr algn="ctr"/>
                      <a:r>
                        <a:rPr lang="en-US" sz="1400" b="1" dirty="0" smtClean="0">
                          <a:solidFill>
                            <a:srgbClr val="FF0000"/>
                          </a:solidFill>
                        </a:rPr>
                        <a:t>Visible hand </a:t>
                      </a:r>
                      <a:r>
                        <a:rPr lang="en-US" sz="1400" b="1" dirty="0" smtClean="0"/>
                        <a:t>of the patron</a:t>
                      </a:r>
                      <a:r>
                        <a:rPr lang="en-US" sz="1400" b="1" baseline="0" dirty="0" smtClean="0"/>
                        <a:t> </a:t>
                      </a:r>
                      <a:r>
                        <a:rPr lang="en-US" sz="1400" b="1" dirty="0" smtClean="0"/>
                        <a:t>interfering with market forces</a:t>
                      </a:r>
                      <a:endParaRPr lang="en-US" sz="1400" b="1" dirty="0"/>
                    </a:p>
                  </a:txBody>
                  <a:tcPr/>
                </a:tc>
                <a:tc>
                  <a:txBody>
                    <a:bodyPr/>
                    <a:lstStyle/>
                    <a:p>
                      <a:pPr algn="ctr"/>
                      <a:r>
                        <a:rPr lang="en-US" sz="1400" b="1" dirty="0" smtClean="0">
                          <a:solidFill>
                            <a:srgbClr val="FF0000"/>
                          </a:solidFill>
                        </a:rPr>
                        <a:t>Central</a:t>
                      </a:r>
                      <a:r>
                        <a:rPr lang="en-US" sz="1400" b="1" baseline="0" dirty="0" smtClean="0">
                          <a:solidFill>
                            <a:srgbClr val="FF0000"/>
                          </a:solidFill>
                        </a:rPr>
                        <a:t> planning</a:t>
                      </a:r>
                      <a:r>
                        <a:rPr lang="en-US" sz="1400" b="1" dirty="0" smtClean="0">
                          <a:solidFill>
                            <a:srgbClr val="FF0000"/>
                          </a:solidFill>
                        </a:rPr>
                        <a:t> </a:t>
                      </a:r>
                      <a:r>
                        <a:rPr lang="en-US" sz="1400" b="1" dirty="0" smtClean="0"/>
                        <a:t>of the </a:t>
                      </a:r>
                      <a:r>
                        <a:rPr lang="en-US" sz="1400" b="1" dirty="0" err="1" smtClean="0"/>
                        <a:t>nomenklatura</a:t>
                      </a:r>
                      <a:r>
                        <a:rPr lang="en-US" sz="1400" b="1" dirty="0" smtClean="0"/>
                        <a:t> bypassing market forces</a:t>
                      </a:r>
                      <a:endParaRPr lang="en-US" sz="1400" b="1" dirty="0"/>
                    </a:p>
                  </a:txBody>
                  <a:tcPr/>
                </a:tc>
              </a:tr>
              <a:tr h="235456">
                <a:tc>
                  <a:txBody>
                    <a:bodyPr/>
                    <a:lstStyle/>
                    <a:p>
                      <a:pPr algn="ctr"/>
                      <a:r>
                        <a:rPr lang="en-US" sz="1400" b="1" dirty="0" smtClean="0"/>
                        <a:t>Horizontal</a:t>
                      </a:r>
                      <a:endParaRPr lang="en-US" sz="1400" b="1" dirty="0"/>
                    </a:p>
                  </a:txBody>
                  <a:tcPr/>
                </a:tc>
                <a:tc>
                  <a:txBody>
                    <a:bodyPr/>
                    <a:lstStyle/>
                    <a:p>
                      <a:pPr algn="ctr"/>
                      <a:r>
                        <a:rPr lang="en-US" sz="1400" b="1" dirty="0" smtClean="0"/>
                        <a:t>Vertical</a:t>
                      </a:r>
                      <a:endParaRPr lang="en-US" sz="1400" b="1" dirty="0"/>
                    </a:p>
                  </a:txBody>
                  <a:tcPr/>
                </a:tc>
                <a:tc>
                  <a:txBody>
                    <a:bodyPr/>
                    <a:lstStyle/>
                    <a:p>
                      <a:pPr algn="ctr"/>
                      <a:r>
                        <a:rPr lang="en-US" sz="1400" b="1" dirty="0" smtClean="0"/>
                        <a:t>Vertical</a:t>
                      </a:r>
                      <a:endParaRPr lang="en-US" sz="1400" b="1" dirty="0"/>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67494"/>
            <a:ext cx="8229600" cy="504056"/>
          </a:xfrm>
        </p:spPr>
        <p:txBody>
          <a:bodyPr>
            <a:noAutofit/>
          </a:bodyPr>
          <a:lstStyle/>
          <a:p>
            <a:pPr>
              <a:spcBef>
                <a:spcPts val="0"/>
              </a:spcBef>
              <a:defRPr/>
            </a:pPr>
            <a:r>
              <a:rPr lang="hu-HU" sz="2800" b="1" dirty="0" err="1" smtClean="0"/>
              <a:t>Political</a:t>
            </a:r>
            <a:r>
              <a:rPr lang="hu-HU" sz="2800" b="1" dirty="0" smtClean="0"/>
              <a:t> </a:t>
            </a:r>
            <a:r>
              <a:rPr lang="hu-HU" sz="2800" b="1" dirty="0" err="1" smtClean="0"/>
              <a:t>preconditions</a:t>
            </a:r>
            <a:r>
              <a:rPr lang="hu-HU" sz="2800" b="1" dirty="0" smtClean="0"/>
              <a:t> of </a:t>
            </a:r>
            <a:r>
              <a:rPr lang="hu-HU" sz="2800" b="1" dirty="0" err="1" smtClean="0"/>
              <a:t>three</a:t>
            </a:r>
            <a:r>
              <a:rPr lang="hu-HU" sz="2800" b="1" dirty="0" smtClean="0"/>
              <a:t> </a:t>
            </a:r>
            <a:r>
              <a:rPr lang="hu-HU" sz="2800" b="1" dirty="0" err="1" smtClean="0"/>
              <a:t>ideal-types</a:t>
            </a:r>
            <a:r>
              <a:rPr lang="hu-HU" sz="2800" b="1" dirty="0" smtClean="0"/>
              <a:t> </a:t>
            </a:r>
            <a:r>
              <a:rPr lang="hu-HU" sz="2800" b="1" dirty="0" err="1" smtClean="0"/>
              <a:t>of</a:t>
            </a:r>
            <a:r>
              <a:rPr lang="hu-HU" sz="2800" b="1" dirty="0" smtClean="0"/>
              <a:t> </a:t>
            </a:r>
            <a:r>
              <a:rPr lang="hu-HU" sz="2800" b="1" dirty="0" err="1" smtClean="0"/>
              <a:t>economic</a:t>
            </a:r>
            <a:r>
              <a:rPr lang="hu-HU" sz="2800" b="1" dirty="0" smtClean="0"/>
              <a:t> </a:t>
            </a:r>
            <a:r>
              <a:rPr lang="hu-HU" sz="2800" b="1" dirty="0" err="1" smtClean="0"/>
              <a:t>regimes</a:t>
            </a:r>
            <a:endParaRPr lang="hu-HU" sz="2800" dirty="0"/>
          </a:p>
        </p:txBody>
      </p:sp>
      <p:graphicFrame>
        <p:nvGraphicFramePr>
          <p:cNvPr id="5" name="Táblázat 4"/>
          <p:cNvGraphicFramePr>
            <a:graphicFrameLocks noGrp="1"/>
          </p:cNvGraphicFramePr>
          <p:nvPr/>
        </p:nvGraphicFramePr>
        <p:xfrm>
          <a:off x="179512" y="1299609"/>
          <a:ext cx="8748464" cy="2856317"/>
        </p:xfrm>
        <a:graphic>
          <a:graphicData uri="http://schemas.openxmlformats.org/drawingml/2006/table">
            <a:tbl>
              <a:tblPr/>
              <a:tblGrid>
                <a:gridCol w="5688632"/>
                <a:gridCol w="3059832"/>
              </a:tblGrid>
              <a:tr h="936104">
                <a:tc>
                  <a:txBody>
                    <a:bodyPr/>
                    <a:lstStyle/>
                    <a:p>
                      <a:r>
                        <a:rPr lang="hu-HU" sz="2400" b="1" dirty="0" err="1" smtClean="0"/>
                        <a:t>Communist</a:t>
                      </a:r>
                      <a:r>
                        <a:rPr lang="hu-HU" sz="2400" b="1" baseline="0" dirty="0" smtClean="0"/>
                        <a:t> </a:t>
                      </a:r>
                      <a:r>
                        <a:rPr lang="hu-HU" sz="2400" b="1" baseline="0" dirty="0" err="1" smtClean="0"/>
                        <a:t>regime</a:t>
                      </a:r>
                      <a:r>
                        <a:rPr lang="hu-HU" sz="2400" b="1" baseline="0" dirty="0" smtClean="0"/>
                        <a:t> </a:t>
                      </a:r>
                      <a:r>
                        <a:rPr lang="hu-HU" sz="2400" b="1" baseline="0" dirty="0" smtClean="0">
                          <a:sym typeface="Wingdings" pitchFamily="2" charset="2"/>
                        </a:rPr>
                        <a:t> </a:t>
                      </a:r>
                      <a:r>
                        <a:rPr lang="hu-HU" sz="2400" b="1" baseline="0" dirty="0" err="1" smtClean="0"/>
                        <a:t>party</a:t>
                      </a:r>
                      <a:r>
                        <a:rPr lang="hu-HU" sz="2400" b="1" baseline="0" dirty="0" smtClean="0"/>
                        <a:t> </a:t>
                      </a:r>
                      <a:r>
                        <a:rPr lang="hu-HU" sz="2400" b="1" baseline="0" dirty="0" err="1" smtClean="0"/>
                        <a:t>state</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hu-HU" sz="2400" b="1" dirty="0" err="1" smtClean="0"/>
                        <a:t>Administrative</a:t>
                      </a:r>
                      <a:r>
                        <a:rPr lang="hu-HU" sz="2400" b="1" baseline="0" dirty="0" smtClean="0"/>
                        <a:t> market</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4109">
                <a:tc>
                  <a:txBody>
                    <a:bodyPr/>
                    <a:lstStyle/>
                    <a:p>
                      <a:r>
                        <a:rPr lang="hu-HU" sz="2400" b="1" dirty="0" err="1" smtClean="0"/>
                        <a:t>Liberal</a:t>
                      </a:r>
                      <a:r>
                        <a:rPr lang="hu-HU" sz="2400" b="1" baseline="0" dirty="0" smtClean="0"/>
                        <a:t> </a:t>
                      </a:r>
                      <a:r>
                        <a:rPr lang="hu-HU" sz="2400" b="1" baseline="0" dirty="0" err="1" smtClean="0"/>
                        <a:t>d</a:t>
                      </a:r>
                      <a:r>
                        <a:rPr lang="hu-HU" sz="2400" b="1" dirty="0" err="1" smtClean="0"/>
                        <a:t>emocracy</a:t>
                      </a:r>
                      <a:r>
                        <a:rPr lang="hu-HU" sz="2400" b="1" baseline="0" dirty="0" smtClean="0"/>
                        <a:t> </a:t>
                      </a:r>
                      <a:r>
                        <a:rPr lang="hu-HU" sz="2400" b="1" baseline="0" dirty="0" smtClean="0">
                          <a:sym typeface="Wingdings" pitchFamily="2" charset="2"/>
                        </a:rPr>
                        <a:t></a:t>
                      </a:r>
                      <a:r>
                        <a:rPr lang="hu-HU" sz="2400" b="1" dirty="0" smtClean="0"/>
                        <a:t> </a:t>
                      </a:r>
                      <a:r>
                        <a:rPr lang="hu-HU" sz="2400" b="1" dirty="0" err="1" smtClean="0"/>
                        <a:t>constitutional</a:t>
                      </a:r>
                      <a:r>
                        <a:rPr lang="hu-HU" sz="2400" b="1" dirty="0" smtClean="0"/>
                        <a:t> </a:t>
                      </a:r>
                      <a:r>
                        <a:rPr lang="hu-HU" sz="2400" b="1" dirty="0" err="1" smtClean="0"/>
                        <a:t>state</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hu-HU" sz="2400" b="1" dirty="0" err="1" smtClean="0"/>
                        <a:t>Competitive</a:t>
                      </a:r>
                      <a:r>
                        <a:rPr lang="hu-HU" sz="2400" b="1" dirty="0" smtClean="0"/>
                        <a:t> market</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r>
                        <a:rPr lang="hu-HU" sz="2400" b="1" dirty="0" err="1" smtClean="0"/>
                        <a:t>Post-communist</a:t>
                      </a:r>
                      <a:r>
                        <a:rPr lang="hu-HU" sz="2400" b="1" dirty="0" smtClean="0"/>
                        <a:t> </a:t>
                      </a:r>
                      <a:r>
                        <a:rPr lang="hu-HU" sz="2400" b="1" dirty="0" err="1" smtClean="0"/>
                        <a:t>patronal</a:t>
                      </a:r>
                      <a:r>
                        <a:rPr lang="hu-HU" sz="2400" b="1" baseline="0" dirty="0" smtClean="0"/>
                        <a:t> </a:t>
                      </a:r>
                      <a:r>
                        <a:rPr lang="hu-HU" sz="2400" b="1" baseline="0" dirty="0" err="1" smtClean="0"/>
                        <a:t>a</a:t>
                      </a:r>
                      <a:r>
                        <a:rPr lang="hu-HU" sz="2400" b="1" dirty="0" err="1" smtClean="0"/>
                        <a:t>utocracy</a:t>
                      </a:r>
                      <a:r>
                        <a:rPr lang="hu-HU" sz="2400" b="1" dirty="0" smtClean="0"/>
                        <a:t> </a:t>
                      </a:r>
                      <a:r>
                        <a:rPr lang="hu-HU" sz="2400" b="1" dirty="0" smtClean="0">
                          <a:sym typeface="Wingdings" pitchFamily="2" charset="2"/>
                        </a:rPr>
                        <a:t></a:t>
                      </a:r>
                    </a:p>
                    <a:p>
                      <a:r>
                        <a:rPr lang="hu-HU" sz="2400" b="1" baseline="0" dirty="0" smtClean="0"/>
                        <a:t>                                                           </a:t>
                      </a:r>
                      <a:r>
                        <a:rPr lang="hu-HU" sz="2400" b="1" baseline="0" dirty="0" err="1" smtClean="0"/>
                        <a:t>mafia</a:t>
                      </a:r>
                      <a:r>
                        <a:rPr lang="hu-HU" sz="2400" b="1" baseline="0" dirty="0" smtClean="0"/>
                        <a:t> </a:t>
                      </a:r>
                      <a:r>
                        <a:rPr lang="hu-HU" sz="2400" b="1" baseline="0" dirty="0" err="1" smtClean="0"/>
                        <a:t>state</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hu-HU" sz="2400" b="1" dirty="0" err="1" smtClean="0"/>
                        <a:t>Relational</a:t>
                      </a:r>
                      <a:r>
                        <a:rPr lang="hu-HU" sz="2400" b="1" dirty="0" smtClean="0"/>
                        <a:t> market</a:t>
                      </a:r>
                      <a:endParaRPr lang="hu-HU" sz="2400" b="1"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130324"/>
            <a:ext cx="8208912" cy="857250"/>
          </a:xfrm>
        </p:spPr>
        <p:txBody>
          <a:bodyPr>
            <a:normAutofit/>
          </a:bodyPr>
          <a:lstStyle/>
          <a:p>
            <a:r>
              <a:rPr lang="en-US" sz="3400" b="1" dirty="0" smtClean="0"/>
              <a:t>The Democracy—Dictatorship Axis</a:t>
            </a:r>
            <a:endParaRPr lang="en-US" sz="3400" dirty="0"/>
          </a:p>
        </p:txBody>
      </p:sp>
      <p:sp>
        <p:nvSpPr>
          <p:cNvPr id="9" name="Szövegdoboz 8"/>
          <p:cNvSpPr txBox="1"/>
          <p:nvPr/>
        </p:nvSpPr>
        <p:spPr>
          <a:xfrm>
            <a:off x="611560" y="2017171"/>
            <a:ext cx="1368152" cy="553998"/>
          </a:xfrm>
          <a:prstGeom prst="rect">
            <a:avLst/>
          </a:prstGeom>
          <a:noFill/>
          <a:ln>
            <a:solidFill>
              <a:schemeClr val="tx1"/>
            </a:solidFill>
          </a:ln>
        </p:spPr>
        <p:txBody>
          <a:bodyPr wrap="square" lIns="36000" tIns="0" rIns="0" bIns="0" rtlCol="0">
            <a:spAutoFit/>
          </a:bodyPr>
          <a:lstStyle/>
          <a:p>
            <a:pPr algn="ctr"/>
            <a:r>
              <a:rPr lang="en-US" b="1" dirty="0" smtClean="0"/>
              <a:t>Liberal democracy</a:t>
            </a:r>
            <a:endParaRPr lang="hu-HU" b="1" dirty="0"/>
          </a:p>
        </p:txBody>
      </p:sp>
      <p:sp>
        <p:nvSpPr>
          <p:cNvPr id="11" name="Szövegdoboz 10"/>
          <p:cNvSpPr txBox="1"/>
          <p:nvPr/>
        </p:nvSpPr>
        <p:spPr>
          <a:xfrm>
            <a:off x="3347864" y="2017752"/>
            <a:ext cx="1728192" cy="553998"/>
          </a:xfrm>
          <a:prstGeom prst="rect">
            <a:avLst/>
          </a:prstGeom>
          <a:noFill/>
          <a:ln>
            <a:solidFill>
              <a:schemeClr val="tx1"/>
            </a:solidFill>
          </a:ln>
        </p:spPr>
        <p:txBody>
          <a:bodyPr wrap="square" lIns="36000" tIns="0" rIns="0" bIns="0" rtlCol="0">
            <a:spAutoFit/>
          </a:bodyPr>
          <a:lstStyle/>
          <a:p>
            <a:pPr algn="ctr"/>
            <a:r>
              <a:rPr lang="en-US" b="1" dirty="0" smtClean="0"/>
              <a:t>Competitive authoritarianism</a:t>
            </a:r>
            <a:endParaRPr lang="hu-HU" b="1" dirty="0"/>
          </a:p>
        </p:txBody>
      </p:sp>
      <p:sp>
        <p:nvSpPr>
          <p:cNvPr id="12" name="Szövegdoboz 11"/>
          <p:cNvSpPr txBox="1"/>
          <p:nvPr/>
        </p:nvSpPr>
        <p:spPr>
          <a:xfrm>
            <a:off x="5076056" y="2017752"/>
            <a:ext cx="1656184" cy="553998"/>
          </a:xfrm>
          <a:prstGeom prst="rect">
            <a:avLst/>
          </a:prstGeom>
          <a:noFill/>
          <a:ln>
            <a:solidFill>
              <a:schemeClr val="tx1"/>
            </a:solidFill>
          </a:ln>
        </p:spPr>
        <p:txBody>
          <a:bodyPr wrap="square" lIns="36000" tIns="0" rIns="0" bIns="0" rtlCol="0">
            <a:spAutoFit/>
          </a:bodyPr>
          <a:lstStyle/>
          <a:p>
            <a:pPr algn="ctr"/>
            <a:r>
              <a:rPr lang="en-US" b="1" dirty="0" smtClean="0"/>
              <a:t>Hegemonic authoritarianism</a:t>
            </a:r>
            <a:endParaRPr lang="hu-HU" b="1" dirty="0"/>
          </a:p>
        </p:txBody>
      </p:sp>
      <p:sp>
        <p:nvSpPr>
          <p:cNvPr id="13" name="Szövegdoboz 12"/>
          <p:cNvSpPr txBox="1"/>
          <p:nvPr/>
        </p:nvSpPr>
        <p:spPr>
          <a:xfrm>
            <a:off x="6732240" y="2017752"/>
            <a:ext cx="1800200" cy="553998"/>
          </a:xfrm>
          <a:prstGeom prst="rect">
            <a:avLst/>
          </a:prstGeom>
          <a:noFill/>
          <a:ln>
            <a:solidFill>
              <a:schemeClr val="tx1"/>
            </a:solidFill>
          </a:ln>
        </p:spPr>
        <p:txBody>
          <a:bodyPr wrap="square" lIns="36000" tIns="0" rIns="0" bIns="0" rtlCol="0">
            <a:spAutoFit/>
          </a:bodyPr>
          <a:lstStyle/>
          <a:p>
            <a:pPr algn="ctr"/>
            <a:r>
              <a:rPr lang="en-US" b="1" dirty="0" smtClean="0"/>
              <a:t>Closed authoritarianism</a:t>
            </a:r>
            <a:endParaRPr lang="hu-HU" b="1" dirty="0"/>
          </a:p>
        </p:txBody>
      </p:sp>
      <p:sp>
        <p:nvSpPr>
          <p:cNvPr id="15" name="Téglalap 14"/>
          <p:cNvSpPr/>
          <p:nvPr/>
        </p:nvSpPr>
        <p:spPr>
          <a:xfrm>
            <a:off x="108012" y="3348156"/>
            <a:ext cx="8928484" cy="1815882"/>
          </a:xfrm>
          <a:prstGeom prst="rect">
            <a:avLst/>
          </a:prstGeom>
        </p:spPr>
        <p:txBody>
          <a:bodyPr wrap="square">
            <a:spAutoFit/>
          </a:bodyPr>
          <a:lstStyle/>
          <a:p>
            <a:pPr marL="457200" indent="-457200">
              <a:buFont typeface="Wingdings" panose="05000000000000000000" pitchFamily="2" charset="2"/>
              <a:buChar char="Ø"/>
            </a:pPr>
            <a:r>
              <a:rPr lang="en-US" sz="1600" b="1" i="1" dirty="0" smtClean="0"/>
              <a:t>First categorization: </a:t>
            </a:r>
            <a:r>
              <a:rPr lang="en-US" sz="1600" dirty="0" err="1" smtClean="0"/>
              <a:t>András</a:t>
            </a:r>
            <a:r>
              <a:rPr lang="en-US" sz="1600" dirty="0" smtClean="0"/>
              <a:t> </a:t>
            </a:r>
            <a:r>
              <a:rPr lang="en-US" sz="1600" dirty="0" err="1" smtClean="0"/>
              <a:t>Bozóki</a:t>
            </a:r>
            <a:r>
              <a:rPr lang="en-US" sz="1600" dirty="0" smtClean="0"/>
              <a:t> and </a:t>
            </a:r>
            <a:r>
              <a:rPr lang="en-US" sz="1600" dirty="0" err="1" smtClean="0"/>
              <a:t>Dániel</a:t>
            </a:r>
            <a:r>
              <a:rPr lang="en-US" sz="1600" dirty="0" smtClean="0"/>
              <a:t> </a:t>
            </a:r>
            <a:r>
              <a:rPr lang="en-US" sz="1600" dirty="0" err="1" smtClean="0"/>
              <a:t>Hegedűs</a:t>
            </a:r>
            <a:r>
              <a:rPr lang="en-US" sz="1600" dirty="0" smtClean="0"/>
              <a:t>, “An Externally Constrained Hybrid Regime: Hungary in the European Union,” </a:t>
            </a:r>
            <a:r>
              <a:rPr lang="en-US" sz="1600" i="1" dirty="0" smtClean="0"/>
              <a:t>Democratization</a:t>
            </a:r>
            <a:r>
              <a:rPr lang="en-US" sz="1600" dirty="0" smtClean="0"/>
              <a:t>, April 13, 2018, 1–17.</a:t>
            </a:r>
            <a:endParaRPr lang="en-US" sz="1600" i="1" dirty="0" smtClean="0"/>
          </a:p>
          <a:p>
            <a:pPr marL="457200" indent="-457200">
              <a:buFont typeface="Wingdings" panose="05000000000000000000" pitchFamily="2" charset="2"/>
              <a:buChar char="Ø"/>
            </a:pPr>
            <a:r>
              <a:rPr lang="en-US" sz="1600" b="1" i="1" dirty="0" smtClean="0"/>
              <a:t>Second categorization</a:t>
            </a:r>
            <a:r>
              <a:rPr lang="en-US" sz="1600" dirty="0" smtClean="0"/>
              <a:t>: Marc </a:t>
            </a:r>
            <a:r>
              <a:rPr lang="en-US" sz="1600" dirty="0" err="1" smtClean="0"/>
              <a:t>Morjé</a:t>
            </a:r>
            <a:r>
              <a:rPr lang="en-US" sz="1600" dirty="0" smtClean="0"/>
              <a:t> Howard and Philip G. </a:t>
            </a:r>
            <a:r>
              <a:rPr lang="en-US" sz="1600" dirty="0" err="1" smtClean="0"/>
              <a:t>Roessler</a:t>
            </a:r>
            <a:r>
              <a:rPr lang="en-US" sz="1600" dirty="0" smtClean="0"/>
              <a:t>, “Liberalizing Electoral Outcomes in Competitive Authoritarian Regimes,” </a:t>
            </a:r>
            <a:r>
              <a:rPr lang="en-US" sz="1600" i="1" dirty="0" smtClean="0"/>
              <a:t>American Journal of Political Science</a:t>
            </a:r>
            <a:r>
              <a:rPr lang="en-US" sz="1600" dirty="0" smtClean="0"/>
              <a:t> 50, no. 2 (April 1, 2006): 367</a:t>
            </a:r>
          </a:p>
          <a:p>
            <a:pPr marL="457200" indent="-457200">
              <a:buFont typeface="Wingdings" panose="05000000000000000000" pitchFamily="2" charset="2"/>
              <a:buChar char="Ø"/>
            </a:pPr>
            <a:r>
              <a:rPr lang="en-US" sz="1600" b="1" i="1" dirty="0" smtClean="0"/>
              <a:t>Third categorization</a:t>
            </a:r>
            <a:r>
              <a:rPr lang="en-US" sz="1600" dirty="0" smtClean="0"/>
              <a:t>: </a:t>
            </a:r>
            <a:r>
              <a:rPr lang="en-US" sz="1600" dirty="0" err="1" smtClean="0"/>
              <a:t>János</a:t>
            </a:r>
            <a:r>
              <a:rPr lang="en-US" sz="1600" dirty="0" smtClean="0"/>
              <a:t> </a:t>
            </a:r>
            <a:r>
              <a:rPr lang="en-US" sz="1600" dirty="0" err="1" smtClean="0"/>
              <a:t>Kornai</a:t>
            </a:r>
            <a:r>
              <a:rPr lang="en-US" sz="1600" dirty="0" smtClean="0"/>
              <a:t>, “The System Paradigm Revisited,” </a:t>
            </a:r>
            <a:r>
              <a:rPr lang="en-US" sz="1600" i="1" dirty="0" err="1" smtClean="0"/>
              <a:t>Acta</a:t>
            </a:r>
            <a:r>
              <a:rPr lang="en-US" sz="1600" i="1" dirty="0" smtClean="0"/>
              <a:t> </a:t>
            </a:r>
            <a:r>
              <a:rPr lang="en-US" sz="1600" i="1" dirty="0" err="1" smtClean="0"/>
              <a:t>Oeconomica</a:t>
            </a:r>
            <a:r>
              <a:rPr lang="en-US" sz="1600" dirty="0" smtClean="0"/>
              <a:t> 66, no. 4 (1, 2016): 565</a:t>
            </a:r>
            <a:endParaRPr lang="en-US" sz="1600" b="1" dirty="0"/>
          </a:p>
        </p:txBody>
      </p:sp>
      <p:sp>
        <p:nvSpPr>
          <p:cNvPr id="16" name="Szövegdoboz 15"/>
          <p:cNvSpPr txBox="1"/>
          <p:nvPr/>
        </p:nvSpPr>
        <p:spPr>
          <a:xfrm>
            <a:off x="611560" y="2654791"/>
            <a:ext cx="1368152" cy="276999"/>
          </a:xfrm>
          <a:prstGeom prst="rect">
            <a:avLst/>
          </a:prstGeom>
          <a:noFill/>
          <a:ln>
            <a:solidFill>
              <a:schemeClr val="tx1"/>
            </a:solidFill>
          </a:ln>
        </p:spPr>
        <p:txBody>
          <a:bodyPr wrap="square" lIns="36000" tIns="0" rIns="0" bIns="0" rtlCol="0">
            <a:spAutoFit/>
          </a:bodyPr>
          <a:lstStyle/>
          <a:p>
            <a:pPr algn="ctr"/>
            <a:r>
              <a:rPr lang="en-US" b="1" dirty="0" smtClean="0"/>
              <a:t>Democracy</a:t>
            </a:r>
            <a:endParaRPr lang="hu-HU" b="1" dirty="0"/>
          </a:p>
        </p:txBody>
      </p:sp>
      <p:sp>
        <p:nvSpPr>
          <p:cNvPr id="17" name="Szövegdoboz 16"/>
          <p:cNvSpPr txBox="1"/>
          <p:nvPr/>
        </p:nvSpPr>
        <p:spPr>
          <a:xfrm>
            <a:off x="4212160" y="2652523"/>
            <a:ext cx="1800000" cy="276999"/>
          </a:xfrm>
          <a:prstGeom prst="rect">
            <a:avLst/>
          </a:prstGeom>
          <a:noFill/>
          <a:ln>
            <a:solidFill>
              <a:schemeClr val="tx1"/>
            </a:solidFill>
          </a:ln>
        </p:spPr>
        <p:txBody>
          <a:bodyPr wrap="square" lIns="36000" tIns="0" rIns="0" bIns="0" rtlCol="0">
            <a:spAutoFit/>
          </a:bodyPr>
          <a:lstStyle/>
          <a:p>
            <a:pPr algn="ctr"/>
            <a:r>
              <a:rPr lang="en-US" b="1" dirty="0" smtClean="0"/>
              <a:t>Autocracy</a:t>
            </a:r>
            <a:endParaRPr lang="hu-HU" b="1" dirty="0"/>
          </a:p>
        </p:txBody>
      </p:sp>
      <p:sp>
        <p:nvSpPr>
          <p:cNvPr id="18" name="Szövegdoboz 17"/>
          <p:cNvSpPr txBox="1"/>
          <p:nvPr/>
        </p:nvSpPr>
        <p:spPr>
          <a:xfrm>
            <a:off x="1979712" y="2017752"/>
            <a:ext cx="1368152" cy="553998"/>
          </a:xfrm>
          <a:prstGeom prst="rect">
            <a:avLst/>
          </a:prstGeom>
          <a:noFill/>
          <a:ln>
            <a:solidFill>
              <a:schemeClr val="tx1"/>
            </a:solidFill>
          </a:ln>
        </p:spPr>
        <p:txBody>
          <a:bodyPr wrap="square" lIns="36000" tIns="0" rIns="0" bIns="0" rtlCol="0">
            <a:spAutoFit/>
          </a:bodyPr>
          <a:lstStyle/>
          <a:p>
            <a:pPr algn="ctr"/>
            <a:r>
              <a:rPr lang="en-US" b="1" dirty="0" smtClean="0"/>
              <a:t>Electoral democracy</a:t>
            </a:r>
            <a:endParaRPr lang="hu-HU" b="1" dirty="0"/>
          </a:p>
        </p:txBody>
      </p:sp>
      <p:sp>
        <p:nvSpPr>
          <p:cNvPr id="20" name="Szövegdoboz 19"/>
          <p:cNvSpPr txBox="1"/>
          <p:nvPr/>
        </p:nvSpPr>
        <p:spPr>
          <a:xfrm>
            <a:off x="6732240" y="2654791"/>
            <a:ext cx="1800200" cy="276999"/>
          </a:xfrm>
          <a:prstGeom prst="rect">
            <a:avLst/>
          </a:prstGeom>
          <a:noFill/>
          <a:ln>
            <a:solidFill>
              <a:schemeClr val="tx1"/>
            </a:solidFill>
          </a:ln>
        </p:spPr>
        <p:txBody>
          <a:bodyPr wrap="square" lIns="36000" tIns="0" rIns="0" bIns="0" rtlCol="0">
            <a:spAutoFit/>
          </a:bodyPr>
          <a:lstStyle/>
          <a:p>
            <a:pPr algn="ctr"/>
            <a:r>
              <a:rPr lang="en-US" b="1" dirty="0" smtClean="0"/>
              <a:t>Dictatorship</a:t>
            </a:r>
            <a:endParaRPr lang="hu-HU" b="1" dirty="0"/>
          </a:p>
        </p:txBody>
      </p:sp>
      <p:sp>
        <p:nvSpPr>
          <p:cNvPr id="3" name="Szövegdoboz 2"/>
          <p:cNvSpPr txBox="1"/>
          <p:nvPr/>
        </p:nvSpPr>
        <p:spPr>
          <a:xfrm>
            <a:off x="1979712" y="1378391"/>
            <a:ext cx="4752528" cy="553998"/>
          </a:xfrm>
          <a:prstGeom prst="rect">
            <a:avLst/>
          </a:prstGeom>
          <a:noFill/>
          <a:ln>
            <a:solidFill>
              <a:schemeClr val="tx1"/>
            </a:solidFill>
          </a:ln>
        </p:spPr>
        <p:txBody>
          <a:bodyPr wrap="square" rtlCol="0">
            <a:noAutofit/>
          </a:bodyPr>
          <a:lstStyle/>
          <a:p>
            <a:pPr algn="ctr"/>
            <a:r>
              <a:rPr lang="hu-HU" b="1" dirty="0" err="1" smtClean="0"/>
              <a:t>Hybrid</a:t>
            </a:r>
            <a:r>
              <a:rPr lang="hu-HU" b="1" dirty="0" smtClean="0"/>
              <a:t> </a:t>
            </a:r>
            <a:r>
              <a:rPr lang="hu-HU" b="1" dirty="0" err="1" smtClean="0"/>
              <a:t>regimes</a:t>
            </a:r>
            <a:endParaRPr lang="hu-HU" b="1" dirty="0"/>
          </a:p>
        </p:txBody>
      </p:sp>
      <p:sp>
        <p:nvSpPr>
          <p:cNvPr id="14" name="Szövegdoboz 13"/>
          <p:cNvSpPr txBox="1"/>
          <p:nvPr/>
        </p:nvSpPr>
        <p:spPr>
          <a:xfrm>
            <a:off x="611560" y="1378391"/>
            <a:ext cx="1368152" cy="553998"/>
          </a:xfrm>
          <a:prstGeom prst="rect">
            <a:avLst/>
          </a:prstGeom>
          <a:noFill/>
          <a:ln>
            <a:solidFill>
              <a:schemeClr val="tx1"/>
            </a:solidFill>
          </a:ln>
        </p:spPr>
        <p:txBody>
          <a:bodyPr wrap="square" lIns="36000" tIns="0" rIns="0" bIns="0" rtlCol="0">
            <a:spAutoFit/>
          </a:bodyPr>
          <a:lstStyle/>
          <a:p>
            <a:pPr algn="ctr"/>
            <a:r>
              <a:rPr lang="en-US" b="1" dirty="0" smtClean="0"/>
              <a:t>Liberal democracy</a:t>
            </a:r>
            <a:endParaRPr lang="hu-HU" b="1" dirty="0"/>
          </a:p>
        </p:txBody>
      </p:sp>
      <p:sp>
        <p:nvSpPr>
          <p:cNvPr id="19" name="Szövegdoboz 18"/>
          <p:cNvSpPr txBox="1"/>
          <p:nvPr/>
        </p:nvSpPr>
        <p:spPr>
          <a:xfrm>
            <a:off x="6732240" y="1378391"/>
            <a:ext cx="1800200" cy="553998"/>
          </a:xfrm>
          <a:prstGeom prst="rect">
            <a:avLst/>
          </a:prstGeom>
          <a:noFill/>
          <a:ln>
            <a:solidFill>
              <a:schemeClr val="tx1"/>
            </a:solidFill>
          </a:ln>
        </p:spPr>
        <p:txBody>
          <a:bodyPr wrap="square" lIns="36000" tIns="0" rIns="0" bIns="0" rtlCol="0">
            <a:noAutofit/>
          </a:bodyPr>
          <a:lstStyle/>
          <a:p>
            <a:pPr algn="ctr"/>
            <a:r>
              <a:rPr lang="hu-HU" b="1" dirty="0" err="1" smtClean="0"/>
              <a:t>Dictatorship</a:t>
            </a:r>
            <a:endParaRPr lang="hu-HU" b="1" dirty="0"/>
          </a:p>
        </p:txBody>
      </p:sp>
      <p:cxnSp>
        <p:nvCxnSpPr>
          <p:cNvPr id="21" name="Egyenes összekötő 20"/>
          <p:cNvCxnSpPr/>
          <p:nvPr/>
        </p:nvCxnSpPr>
        <p:spPr>
          <a:xfrm>
            <a:off x="611560" y="1131590"/>
            <a:ext cx="7920880" cy="0"/>
          </a:xfrm>
          <a:prstGeom prst="line">
            <a:avLst/>
          </a:prstGeom>
          <a:ln w="889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6571803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576064"/>
          </a:xfrm>
        </p:spPr>
        <p:txBody>
          <a:bodyPr>
            <a:normAutofit fontScale="90000"/>
          </a:bodyPr>
          <a:lstStyle/>
          <a:p>
            <a:r>
              <a:rPr lang="en-US" b="1" dirty="0" smtClean="0"/>
              <a:t>Administrative market</a:t>
            </a:r>
            <a:endParaRPr lang="en-US"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434958292"/>
              </p:ext>
            </p:extLst>
          </p:nvPr>
        </p:nvGraphicFramePr>
        <p:xfrm>
          <a:off x="35496" y="627534"/>
          <a:ext cx="9073008" cy="4388033"/>
        </p:xfrm>
        <a:graphic>
          <a:graphicData uri="http://schemas.openxmlformats.org/drawingml/2006/table">
            <a:tbl>
              <a:tblPr firstRow="1" bandRow="1">
                <a:tableStyleId>{5940675A-B579-460E-94D1-54222C63F5DA}</a:tableStyleId>
              </a:tblPr>
              <a:tblGrid>
                <a:gridCol w="792088"/>
                <a:gridCol w="720080"/>
                <a:gridCol w="1440160"/>
                <a:gridCol w="3312367"/>
                <a:gridCol w="2808313"/>
              </a:tblGrid>
              <a:tr h="389185">
                <a:tc gridSpan="3">
                  <a:txBody>
                    <a:bodyPr/>
                    <a:lstStyle/>
                    <a:p>
                      <a:pPr algn="l"/>
                      <a:r>
                        <a:rPr lang="en-US" sz="1800" b="1" noProof="0" dirty="0" smtClean="0">
                          <a:solidFill>
                            <a:schemeClr val="tx1"/>
                          </a:solidFill>
                        </a:rPr>
                        <a:t>Mechanism</a:t>
                      </a:r>
                      <a:r>
                        <a:rPr lang="hu-HU" sz="1800" b="1" noProof="0" dirty="0" smtClean="0">
                          <a:solidFill>
                            <a:schemeClr val="tx1"/>
                          </a:solidFill>
                        </a:rPr>
                        <a:t>s</a:t>
                      </a:r>
                      <a:r>
                        <a:rPr lang="en-US" sz="1800" b="1" noProof="0" dirty="0" smtClean="0">
                          <a:solidFill>
                            <a:schemeClr val="tx1"/>
                          </a:solidFill>
                        </a:rPr>
                        <a:t> of coordination</a:t>
                      </a:r>
                      <a:endParaRPr lang="en-US" sz="1800" b="1" noProof="0" dirty="0">
                        <a:solidFill>
                          <a:schemeClr val="tx1"/>
                        </a:solidFill>
                      </a:endParaRPr>
                    </a:p>
                  </a:txBody>
                  <a:tcPr>
                    <a:solidFill>
                      <a:srgbClr val="00B0F0"/>
                    </a:solidFill>
                  </a:tcPr>
                </a:tc>
                <a:tc hMerge="1">
                  <a:txBody>
                    <a:bodyPr/>
                    <a:lstStyle/>
                    <a:p>
                      <a:endParaRPr lang="hu-HU"/>
                    </a:p>
                  </a:txBody>
                  <a:tcPr/>
                </a:tc>
                <a:tc hMerge="1">
                  <a:txBody>
                    <a:bodyPr/>
                    <a:lstStyle/>
                    <a:p>
                      <a:pPr algn="ctr"/>
                      <a:endParaRPr lang="hu-HU" sz="2000" b="1" dirty="0">
                        <a:solidFill>
                          <a:schemeClr val="tx1"/>
                        </a:solidFill>
                      </a:endParaRPr>
                    </a:p>
                  </a:txBody>
                  <a:tcPr>
                    <a:solidFill>
                      <a:srgbClr val="00B0F0"/>
                    </a:solidFill>
                  </a:tcPr>
                </a:tc>
                <a:tc>
                  <a:txBody>
                    <a:bodyPr/>
                    <a:lstStyle/>
                    <a:p>
                      <a:pPr algn="ctr"/>
                      <a:r>
                        <a:rPr lang="en-US" sz="1800" b="1" noProof="0" dirty="0" smtClean="0">
                          <a:solidFill>
                            <a:schemeClr val="tx1"/>
                          </a:solidFill>
                        </a:rPr>
                        <a:t>Actors of transaction</a:t>
                      </a:r>
                      <a:endParaRPr lang="en-US" sz="1800" b="1" noProof="0" dirty="0">
                        <a:solidFill>
                          <a:schemeClr val="tx1"/>
                        </a:solidFill>
                      </a:endParaRPr>
                    </a:p>
                  </a:txBody>
                  <a:tcPr>
                    <a:solidFill>
                      <a:srgbClr val="00B0F0"/>
                    </a:solidFill>
                  </a:tcPr>
                </a:tc>
                <a:tc>
                  <a:txBody>
                    <a:bodyPr/>
                    <a:lstStyle/>
                    <a:p>
                      <a:pPr algn="ctr"/>
                      <a:r>
                        <a:rPr lang="en-US" sz="1800" b="1" noProof="0" dirty="0" smtClean="0">
                          <a:solidFill>
                            <a:schemeClr val="tx1"/>
                          </a:solidFill>
                        </a:rPr>
                        <a:t>Goods</a:t>
                      </a:r>
                      <a:r>
                        <a:rPr lang="en-US" sz="1800" b="1" baseline="0" noProof="0" dirty="0" smtClean="0">
                          <a:solidFill>
                            <a:schemeClr val="tx1"/>
                          </a:solidFill>
                        </a:rPr>
                        <a:t> of transaction</a:t>
                      </a:r>
                      <a:endParaRPr lang="en-US" sz="1800" b="1" noProof="0" dirty="0">
                        <a:solidFill>
                          <a:schemeClr val="tx1"/>
                        </a:solidFill>
                      </a:endParaRPr>
                    </a:p>
                  </a:txBody>
                  <a:tcPr>
                    <a:solidFill>
                      <a:srgbClr val="00B0F0"/>
                    </a:solidFill>
                  </a:tcPr>
                </a:tc>
              </a:tr>
              <a:tr h="834951">
                <a:tc gridSpan="2">
                  <a:txBody>
                    <a:bodyPr/>
                    <a:lstStyle/>
                    <a:p>
                      <a:pPr lvl="0" algn="l">
                        <a:lnSpc>
                          <a:spcPct val="100000"/>
                        </a:lnSpc>
                      </a:pPr>
                      <a:r>
                        <a:rPr lang="en-US" sz="1600" b="1" noProof="0" dirty="0" smtClean="0">
                          <a:solidFill>
                            <a:srgbClr val="FF0000"/>
                          </a:solidFill>
                        </a:rPr>
                        <a:t>Main </a:t>
                      </a:r>
                      <a:r>
                        <a:rPr lang="en-US" sz="1600" b="1" noProof="0" dirty="0" err="1" smtClean="0">
                          <a:solidFill>
                            <a:srgbClr val="FF0000"/>
                          </a:solidFill>
                        </a:rPr>
                        <a:t>mecha</a:t>
                      </a:r>
                      <a:r>
                        <a:rPr lang="hu-HU" sz="1600" b="1" noProof="0" dirty="0" smtClean="0">
                          <a:solidFill>
                            <a:srgbClr val="FF0000"/>
                          </a:solidFill>
                        </a:rPr>
                        <a:t>n</a:t>
                      </a:r>
                      <a:r>
                        <a:rPr lang="en-US" sz="1600" b="1" noProof="0" dirty="0" smtClean="0">
                          <a:solidFill>
                            <a:srgbClr val="FF0000"/>
                          </a:solidFill>
                        </a:rPr>
                        <a:t>ism</a:t>
                      </a:r>
                      <a:r>
                        <a:rPr lang="hu-HU" sz="1600" b="1" noProof="0" dirty="0" smtClean="0">
                          <a:solidFill>
                            <a:srgbClr val="FF0000"/>
                          </a:solidFill>
                        </a:rPr>
                        <a:t> of </a:t>
                      </a:r>
                      <a:r>
                        <a:rPr lang="hu-HU" sz="1600" b="1" noProof="0" dirty="0" err="1" smtClean="0">
                          <a:solidFill>
                            <a:srgbClr val="FF0000"/>
                          </a:solidFill>
                        </a:rPr>
                        <a:t>coordination</a:t>
                      </a:r>
                      <a:endParaRPr lang="en-US" sz="1600" b="1" noProof="0" dirty="0">
                        <a:solidFill>
                          <a:srgbClr val="FF0000"/>
                        </a:solidFill>
                      </a:endParaRPr>
                    </a:p>
                  </a:txBody>
                  <a:tcPr>
                    <a:lnB w="38100" cap="flat" cmpd="sng" algn="ctr">
                      <a:solidFill>
                        <a:schemeClr val="tx1"/>
                      </a:solidFill>
                      <a:prstDash val="solid"/>
                      <a:round/>
                      <a:headEnd type="none" w="med" len="med"/>
                      <a:tailEnd type="none" w="med" len="med"/>
                    </a:lnB>
                  </a:tcPr>
                </a:tc>
                <a:tc hMerge="1">
                  <a:txBody>
                    <a:bodyPr/>
                    <a:lstStyle/>
                    <a:p>
                      <a:endParaRPr lang="hu-HU"/>
                    </a:p>
                  </a:txBody>
                  <a:tcPr/>
                </a:tc>
                <a:tc>
                  <a:txBody>
                    <a:bodyPr/>
                    <a:lstStyle/>
                    <a:p>
                      <a:pPr lvl="0" algn="l"/>
                      <a:r>
                        <a:rPr lang="hu-HU" sz="1600" b="1" i="1" noProof="0" dirty="0" err="1" smtClean="0">
                          <a:solidFill>
                            <a:srgbClr val="FF0000"/>
                          </a:solidFill>
                        </a:rPr>
                        <a:t>Burocratic</a:t>
                      </a:r>
                      <a:r>
                        <a:rPr lang="hu-HU" sz="1600" b="1" i="1" noProof="0" dirty="0" smtClean="0">
                          <a:solidFill>
                            <a:srgbClr val="FF0000"/>
                          </a:solidFill>
                        </a:rPr>
                        <a:t> </a:t>
                      </a:r>
                      <a:r>
                        <a:rPr lang="hu-HU" sz="1600" b="1" i="1" noProof="0" dirty="0" err="1" smtClean="0">
                          <a:solidFill>
                            <a:srgbClr val="FF0000"/>
                          </a:solidFill>
                        </a:rPr>
                        <a:t>resource-redistribution</a:t>
                      </a:r>
                      <a:endParaRPr lang="en-US" sz="1600" b="1" i="1" noProof="0" dirty="0">
                        <a:solidFill>
                          <a:srgbClr val="FF0000"/>
                        </a:solidFill>
                      </a:endParaRPr>
                    </a:p>
                  </a:txBody>
                  <a:tcPr>
                    <a:lnB w="38100" cap="flat" cmpd="sng" algn="ctr">
                      <a:solidFill>
                        <a:schemeClr val="tx1"/>
                      </a:solidFill>
                      <a:prstDash val="solid"/>
                      <a:round/>
                      <a:headEnd type="none" w="med" len="med"/>
                      <a:tailEnd type="none" w="med" len="med"/>
                    </a:lnB>
                  </a:tcPr>
                </a:tc>
                <a:tc>
                  <a:txBody>
                    <a:bodyPr/>
                    <a:lstStyle/>
                    <a:p>
                      <a:pPr lvl="0" algn="l"/>
                      <a:r>
                        <a:rPr lang="en-US" sz="1600" b="1" noProof="0" dirty="0" err="1" smtClean="0"/>
                        <a:t>Authorised</a:t>
                      </a:r>
                      <a:r>
                        <a:rPr lang="en-US" sz="1600" b="1" noProof="0" dirty="0" smtClean="0"/>
                        <a:t> members of the </a:t>
                      </a:r>
                      <a:r>
                        <a:rPr lang="en-US" sz="1600" b="1" noProof="0" dirty="0" err="1" smtClean="0"/>
                        <a:t>nomen</a:t>
                      </a:r>
                      <a:r>
                        <a:rPr lang="hu-HU" sz="1600" b="1" noProof="0" dirty="0" smtClean="0"/>
                        <a:t>-</a:t>
                      </a:r>
                      <a:r>
                        <a:rPr lang="en-US" sz="1600" b="1" noProof="0" dirty="0" err="1" smtClean="0"/>
                        <a:t>klatura</a:t>
                      </a:r>
                      <a:endParaRPr lang="en-US" sz="1600" b="1" noProof="0" dirty="0"/>
                    </a:p>
                  </a:txBody>
                  <a:tcPr>
                    <a:lnB w="38100" cap="flat" cmpd="sng" algn="ctr">
                      <a:solidFill>
                        <a:schemeClr val="tx1"/>
                      </a:solidFill>
                      <a:prstDash val="solid"/>
                      <a:round/>
                      <a:headEnd type="none" w="med" len="med"/>
                      <a:tailEnd type="none" w="med" len="med"/>
                    </a:lnB>
                  </a:tcPr>
                </a:tc>
                <a:tc>
                  <a:txBody>
                    <a:bodyPr/>
                    <a:lstStyle/>
                    <a:p>
                      <a:pPr lvl="0" algn="l"/>
                      <a:r>
                        <a:rPr lang="en-US" sz="1600" b="1" noProof="0" dirty="0" smtClean="0"/>
                        <a:t>Production and consumer inputs</a:t>
                      </a:r>
                      <a:endParaRPr lang="en-US" sz="1600" b="1" noProof="0" dirty="0"/>
                    </a:p>
                  </a:txBody>
                  <a:tcPr>
                    <a:lnB w="38100" cap="flat" cmpd="sng" algn="ctr">
                      <a:solidFill>
                        <a:schemeClr val="tx1"/>
                      </a:solidFill>
                      <a:prstDash val="solid"/>
                      <a:round/>
                      <a:headEnd type="none" w="med" len="med"/>
                      <a:tailEnd type="none" w="med" len="med"/>
                    </a:lnB>
                  </a:tcPr>
                </a:tc>
              </a:tr>
              <a:tr h="626787">
                <a:tc row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noProof="0" dirty="0" err="1" smtClean="0">
                          <a:solidFill>
                            <a:srgbClr val="FF0000"/>
                          </a:solidFill>
                        </a:rPr>
                        <a:t>Correc</a:t>
                      </a:r>
                      <a:r>
                        <a:rPr lang="hu-HU" sz="1600" b="1" i="1" noProof="0" dirty="0" smtClean="0">
                          <a:solidFill>
                            <a:srgbClr val="FF0000"/>
                          </a:solidFill>
                        </a:rPr>
                        <a:t>-</a:t>
                      </a:r>
                      <a:r>
                        <a:rPr lang="en-US" sz="1600" b="1" i="1" noProof="0" dirty="0" smtClean="0">
                          <a:solidFill>
                            <a:srgbClr val="FF0000"/>
                          </a:solidFill>
                        </a:rPr>
                        <a:t>ting </a:t>
                      </a:r>
                      <a:r>
                        <a:rPr lang="en-US" sz="1600" b="1" i="1" noProof="0" dirty="0" err="1" smtClean="0">
                          <a:solidFill>
                            <a:srgbClr val="FF0000"/>
                          </a:solidFill>
                        </a:rPr>
                        <a:t>mecha</a:t>
                      </a:r>
                      <a:r>
                        <a:rPr lang="hu-HU" sz="1600" b="1" i="1" noProof="0" dirty="0" smtClean="0">
                          <a:solidFill>
                            <a:srgbClr val="FF0000"/>
                          </a:solidFill>
                        </a:rPr>
                        <a:t>-</a:t>
                      </a:r>
                      <a:r>
                        <a:rPr lang="en-US" sz="1600" b="1" i="1" noProof="0" dirty="0" err="1" smtClean="0">
                          <a:solidFill>
                            <a:srgbClr val="FF0000"/>
                          </a:solidFill>
                        </a:rPr>
                        <a:t>nisms</a:t>
                      </a:r>
                      <a:endParaRPr lang="en-US" sz="1600" b="1" i="1" noProof="0" dirty="0" smtClean="0">
                        <a:solidFill>
                          <a:srgbClr val="FF0000"/>
                        </a:solidFill>
                      </a:endParaRPr>
                    </a:p>
                    <a:p>
                      <a:pPr lvl="0" algn="l">
                        <a:lnSpc>
                          <a:spcPct val="100000"/>
                        </a:lnSpc>
                      </a:pPr>
                      <a:endParaRPr lang="en-US" sz="1400" b="1" noProof="0" dirty="0"/>
                    </a:p>
                  </a:txBody>
                  <a:tcPr anchor="ctr">
                    <a:lnT w="38100" cap="flat" cmpd="sng" algn="ctr">
                      <a:solidFill>
                        <a:schemeClr val="tx1"/>
                      </a:solidFill>
                      <a:prstDash val="solid"/>
                      <a:round/>
                      <a:headEnd type="none" w="med" len="med"/>
                      <a:tailEnd type="none" w="med" len="med"/>
                    </a:lnT>
                  </a:tcPr>
                </a:tc>
                <a:tc rowSpan="5">
                  <a:txBody>
                    <a:bodyPr/>
                    <a:lstStyle/>
                    <a:p>
                      <a:pPr lvl="0" algn="l">
                        <a:lnSpc>
                          <a:spcPct val="100000"/>
                        </a:lnSpc>
                      </a:pPr>
                      <a:r>
                        <a:rPr lang="hu-HU" sz="1400" b="1" noProof="0" dirty="0" err="1" smtClean="0"/>
                        <a:t>Legal</a:t>
                      </a:r>
                      <a:endParaRPr lang="hu-HU" sz="11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smtClean="0"/>
                    </a:p>
                    <a:p>
                      <a:pPr lvl="0" algn="l">
                        <a:lnSpc>
                          <a:spcPct val="100000"/>
                        </a:lnSpc>
                      </a:pPr>
                      <a:endParaRPr lang="hu-HU" sz="1200" b="1" noProof="0" dirty="0"/>
                    </a:p>
                    <a:p>
                      <a:pPr lvl="0" algn="l">
                        <a:lnSpc>
                          <a:spcPct val="100000"/>
                        </a:lnSpc>
                      </a:pPr>
                      <a:r>
                        <a:rPr lang="hu-HU" sz="1400" b="1" noProof="0" dirty="0" err="1" smtClean="0"/>
                        <a:t>Illegal</a:t>
                      </a:r>
                      <a:endParaRPr lang="hu-HU" sz="1400" b="1" noProof="0" dirty="0"/>
                    </a:p>
                  </a:txBody>
                  <a:tcPr>
                    <a:lnT w="38100" cap="flat" cmpd="sng" algn="ctr">
                      <a:solidFill>
                        <a:schemeClr val="tx1"/>
                      </a:solidFill>
                      <a:prstDash val="solid"/>
                      <a:round/>
                      <a:headEnd type="none" w="med" len="med"/>
                      <a:tailEnd type="none" w="med" len="med"/>
                    </a:lnT>
                  </a:tcPr>
                </a:tc>
                <a:tc>
                  <a:txBody>
                    <a:bodyPr/>
                    <a:lstStyle/>
                    <a:p>
                      <a:pPr lvl="0" algn="l"/>
                      <a:r>
                        <a:rPr lang="en-US" sz="1400" b="1" noProof="0" dirty="0" smtClean="0"/>
                        <a:t>Queuing, waiting lists</a:t>
                      </a:r>
                      <a:endParaRPr lang="en-US" sz="1400" b="1" noProof="0" dirty="0"/>
                    </a:p>
                  </a:txBody>
                  <a:tcPr>
                    <a:lnT w="38100" cap="flat" cmpd="sng" algn="ctr">
                      <a:solidFill>
                        <a:schemeClr val="tx1"/>
                      </a:solidFill>
                      <a:prstDash val="solid"/>
                      <a:round/>
                      <a:headEnd type="none" w="med" len="med"/>
                      <a:tailEnd type="none" w="med" len="med"/>
                    </a:lnT>
                  </a:tcPr>
                </a:tc>
                <a:tc>
                  <a:txBody>
                    <a:bodyPr/>
                    <a:lstStyle/>
                    <a:p>
                      <a:pPr lvl="0" algn="l"/>
                      <a:r>
                        <a:rPr lang="en-US" sz="1400" b="1" noProof="0" dirty="0" err="1" smtClean="0"/>
                        <a:t>Admin.cadre</a:t>
                      </a:r>
                      <a:r>
                        <a:rPr lang="en-US" sz="1400" b="1" noProof="0" dirty="0" smtClean="0"/>
                        <a:t>  </a:t>
                      </a:r>
                      <a:r>
                        <a:rPr lang="en-US" sz="1400" b="1" noProof="0" dirty="0" smtClean="0">
                          <a:sym typeface="Wingdings" pitchFamily="2" charset="2"/>
                        </a:rPr>
                        <a:t></a:t>
                      </a:r>
                      <a:r>
                        <a:rPr lang="en-US" sz="1400" b="1" noProof="0" dirty="0" smtClean="0"/>
                        <a:t>  Private person</a:t>
                      </a:r>
                    </a:p>
                    <a:p>
                      <a:pPr lvl="0" algn="l"/>
                      <a:r>
                        <a:rPr lang="en-US" sz="1400" b="1" noProof="0" dirty="0" smtClean="0"/>
                        <a:t>              Seller  </a:t>
                      </a:r>
                      <a:r>
                        <a:rPr lang="en-US" sz="1400" b="1" noProof="0" dirty="0" smtClean="0">
                          <a:sym typeface="Wingdings" pitchFamily="2" charset="2"/>
                        </a:rPr>
                        <a:t></a:t>
                      </a:r>
                      <a:r>
                        <a:rPr lang="en-US" sz="1400" b="1" noProof="0" dirty="0" smtClean="0"/>
                        <a:t>  Buyer</a:t>
                      </a:r>
                    </a:p>
                  </a:txBody>
                  <a:tcPr>
                    <a:lnT w="38100" cap="flat" cmpd="sng" algn="ctr">
                      <a:solidFill>
                        <a:schemeClr val="tx1"/>
                      </a:solidFill>
                      <a:prstDash val="solid"/>
                      <a:round/>
                      <a:headEnd type="none" w="med" len="med"/>
                      <a:tailEnd type="none" w="med" len="med"/>
                    </a:lnT>
                  </a:tcPr>
                </a:tc>
                <a:tc>
                  <a:txBody>
                    <a:bodyPr/>
                    <a:lstStyle/>
                    <a:p>
                      <a:pPr lvl="0" algn="l"/>
                      <a:r>
                        <a:rPr lang="en-US" sz="1400" b="1" noProof="0" dirty="0" smtClean="0"/>
                        <a:t>Consumer goods   </a:t>
                      </a:r>
                      <a:r>
                        <a:rPr lang="en-US" sz="1400" b="1" noProof="0" dirty="0" smtClean="0">
                          <a:sym typeface="Wingdings" pitchFamily="2" charset="2"/>
                        </a:rPr>
                        <a:t></a:t>
                      </a:r>
                      <a:r>
                        <a:rPr lang="en-US" sz="1400" b="1" noProof="0" dirty="0" smtClean="0"/>
                        <a:t>  Time</a:t>
                      </a:r>
                      <a:endParaRPr lang="en-US" sz="1400" b="1" noProof="0" dirty="0"/>
                    </a:p>
                  </a:txBody>
                  <a:tcPr>
                    <a:lnT w="38100" cap="flat" cmpd="sng" algn="ctr">
                      <a:solidFill>
                        <a:schemeClr val="tx1"/>
                      </a:solidFill>
                      <a:prstDash val="solid"/>
                      <a:round/>
                      <a:headEnd type="none" w="med" len="med"/>
                      <a:tailEnd type="none" w="med" len="med"/>
                    </a:lnT>
                  </a:tcPr>
                </a:tc>
              </a:tr>
              <a:tr h="759747">
                <a:tc vMerge="1">
                  <a:txBody>
                    <a:bodyPr/>
                    <a:lstStyle/>
                    <a:p>
                      <a:pPr lvl="0" algn="l">
                        <a:lnSpc>
                          <a:spcPct val="100000"/>
                        </a:lnSpc>
                      </a:pPr>
                      <a:endParaRPr lang="en-US" sz="1400" b="1" noProof="0" dirty="0"/>
                    </a:p>
                  </a:txBody>
                  <a:tcPr anchor="ctr"/>
                </a:tc>
                <a:tc vMerge="1">
                  <a:txBody>
                    <a:bodyPr/>
                    <a:lstStyle/>
                    <a:p>
                      <a:pPr lvl="0" algn="l">
                        <a:lnSpc>
                          <a:spcPct val="100000"/>
                        </a:lnSpc>
                      </a:pPr>
                      <a:endParaRPr lang="hu-HU" sz="1200" b="1" noProof="0" dirty="0"/>
                    </a:p>
                  </a:txBody>
                  <a:tcPr/>
                </a:tc>
                <a:tc>
                  <a:txBody>
                    <a:bodyPr/>
                    <a:lstStyle/>
                    <a:p>
                      <a:pPr lvl="0" algn="l"/>
                      <a:r>
                        <a:rPr lang="en-US" sz="1400" b="1" noProof="0" dirty="0" smtClean="0"/>
                        <a:t>Plan bargain</a:t>
                      </a:r>
                      <a:endParaRPr lang="en-US" sz="1400" b="1"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noProof="0" dirty="0" smtClean="0"/>
                        <a:t>Party cadre    </a:t>
                      </a:r>
                      <a:r>
                        <a:rPr lang="en-US" sz="1400" b="1" noProof="0" dirty="0" smtClean="0">
                          <a:sym typeface="Wingdings" pitchFamily="2" charset="2"/>
                        </a:rPr>
                        <a:t>  </a:t>
                      </a:r>
                      <a:r>
                        <a:rPr lang="en-US" sz="1400" b="1" noProof="0" dirty="0" smtClean="0"/>
                        <a:t>Party cadre</a:t>
                      </a:r>
                    </a:p>
                    <a:p>
                      <a:pPr lvl="0" algn="l"/>
                      <a:r>
                        <a:rPr lang="en-US" sz="1400" b="1" noProof="0" dirty="0" smtClean="0"/>
                        <a:t>Party cadre    </a:t>
                      </a:r>
                      <a:r>
                        <a:rPr lang="en-US" sz="1400" b="1" noProof="0" dirty="0" smtClean="0">
                          <a:sym typeface="Wingdings" pitchFamily="2" charset="2"/>
                        </a:rPr>
                        <a:t></a:t>
                      </a:r>
                      <a:r>
                        <a:rPr lang="en-US" sz="1400" b="1" noProof="0" dirty="0" smtClean="0"/>
                        <a:t>  Administrative cadre</a:t>
                      </a:r>
                    </a:p>
                    <a:p>
                      <a:pPr lvl="0" algn="l"/>
                      <a:r>
                        <a:rPr lang="en-US" sz="1400" b="1" noProof="0" dirty="0" err="1" smtClean="0"/>
                        <a:t>Admin.cadre</a:t>
                      </a:r>
                      <a:r>
                        <a:rPr lang="en-US" sz="1400" b="1" baseline="0" noProof="0" dirty="0" smtClean="0"/>
                        <a:t> </a:t>
                      </a:r>
                      <a:r>
                        <a:rPr lang="en-US" sz="1400" b="1" baseline="0" noProof="0" dirty="0" smtClean="0">
                          <a:sym typeface="Wingdings" pitchFamily="2" charset="2"/>
                        </a:rPr>
                        <a:t>State Enterprise Leader</a:t>
                      </a:r>
                      <a:endParaRPr lang="en-US" sz="1400" b="1" noProof="0" dirty="0"/>
                    </a:p>
                  </a:txBody>
                  <a:tcPr/>
                </a:tc>
                <a:tc>
                  <a:txBody>
                    <a:bodyPr/>
                    <a:lstStyle/>
                    <a:p>
                      <a:pPr lvl="0" algn="l"/>
                      <a:r>
                        <a:rPr lang="en-US" sz="1400" b="1" noProof="0" dirty="0" smtClean="0"/>
                        <a:t>Production </a:t>
                      </a:r>
                      <a:r>
                        <a:rPr lang="en-US" sz="1400" b="1" noProof="0" dirty="0" smtClean="0">
                          <a:sym typeface="Wingdings" pitchFamily="2" charset="2"/>
                        </a:rPr>
                        <a:t></a:t>
                      </a:r>
                      <a:r>
                        <a:rPr lang="en-US" sz="1400" b="1" noProof="0" dirty="0" smtClean="0"/>
                        <a:t>Political influence,</a:t>
                      </a:r>
                    </a:p>
                    <a:p>
                      <a:pPr lvl="0" algn="l"/>
                      <a:r>
                        <a:rPr lang="en-US" sz="1400" b="1" noProof="0" dirty="0" smtClean="0"/>
                        <a:t>inputs                   loyalty</a:t>
                      </a:r>
                      <a:endParaRPr lang="en-US" sz="1400" b="1" noProof="0" dirty="0"/>
                    </a:p>
                  </a:txBody>
                  <a:tcPr/>
                </a:tc>
              </a:tr>
              <a:tr h="314871">
                <a:tc vMerge="1">
                  <a:txBody>
                    <a:bodyPr/>
                    <a:lstStyle/>
                    <a:p>
                      <a:endParaRPr lang="hu-HU"/>
                    </a:p>
                  </a:txBody>
                  <a:tcPr/>
                </a:tc>
                <a:tc vMerge="1">
                  <a:txBody>
                    <a:bodyPr/>
                    <a:lstStyle/>
                    <a:p>
                      <a:endParaRPr lang="hu-HU"/>
                    </a:p>
                  </a:txBody>
                  <a:tcPr/>
                </a:tc>
                <a:tc>
                  <a:txBody>
                    <a:bodyPr/>
                    <a:lstStyle/>
                    <a:p>
                      <a:pPr lvl="0" algn="l"/>
                      <a:r>
                        <a:rPr lang="en-US" sz="1400" b="1" noProof="0" dirty="0" smtClean="0"/>
                        <a:t>Under-planning</a:t>
                      </a:r>
                      <a:endParaRPr lang="en-US" sz="1400" b="1" noProof="0" dirty="0"/>
                    </a:p>
                  </a:txBody>
                  <a:tcPr/>
                </a:tc>
                <a:tc>
                  <a:txBody>
                    <a:bodyPr/>
                    <a:lstStyle/>
                    <a:p>
                      <a:pPr lvl="0" algn="l"/>
                      <a:r>
                        <a:rPr lang="en-US" sz="1400" b="1" noProof="0" dirty="0" err="1" smtClean="0"/>
                        <a:t>Admin.cadre</a:t>
                      </a:r>
                      <a:r>
                        <a:rPr lang="en-US" sz="1400" b="1" noProof="0" dirty="0" smtClean="0"/>
                        <a:t> </a:t>
                      </a:r>
                      <a:r>
                        <a:rPr lang="en-US" sz="1400" b="1" noProof="0" dirty="0" smtClean="0">
                          <a:sym typeface="Wingdings" pitchFamily="2" charset="2"/>
                        </a:rPr>
                        <a:t></a:t>
                      </a:r>
                      <a:r>
                        <a:rPr lang="en-US" sz="1400" b="1" noProof="0" dirty="0" smtClean="0"/>
                        <a:t>State Enterprise Leader</a:t>
                      </a:r>
                      <a:endParaRPr lang="en-US" sz="1400" b="1" noProof="0" dirty="0"/>
                    </a:p>
                  </a:txBody>
                  <a:tcPr/>
                </a:tc>
                <a:tc>
                  <a:txBody>
                    <a:bodyPr/>
                    <a:lstStyle/>
                    <a:p>
                      <a:pPr lvl="0" algn="l"/>
                      <a:r>
                        <a:rPr lang="en-US" sz="1400" b="1" noProof="0" dirty="0" smtClean="0"/>
                        <a:t>Soft budget </a:t>
                      </a:r>
                      <a:r>
                        <a:rPr lang="en-US" sz="1400" b="1" baseline="0" noProof="0" dirty="0" smtClean="0">
                          <a:sym typeface="Wingdings" pitchFamily="2" charset="2"/>
                        </a:rPr>
                        <a:t> Illusion of hard </a:t>
                      </a:r>
                      <a:r>
                        <a:rPr lang="en-US" sz="1400" b="1" noProof="0" dirty="0" smtClean="0"/>
                        <a:t>constraint              </a:t>
                      </a:r>
                      <a:r>
                        <a:rPr lang="en-US" sz="1400" b="1" baseline="0" noProof="0" dirty="0" smtClean="0">
                          <a:sym typeface="Wingdings" pitchFamily="2" charset="2"/>
                        </a:rPr>
                        <a:t>budget </a:t>
                      </a:r>
                      <a:r>
                        <a:rPr lang="en-US" sz="1400" b="1" baseline="0" noProof="0" dirty="0" err="1" smtClean="0">
                          <a:sym typeface="Wingdings" pitchFamily="2" charset="2"/>
                        </a:rPr>
                        <a:t>constrait</a:t>
                      </a:r>
                      <a:endParaRPr lang="en-US" sz="1400" b="1" baseline="0" noProof="0" dirty="0" smtClean="0">
                        <a:sym typeface="Wingdings" pitchFamily="2" charset="2"/>
                      </a:endParaRPr>
                    </a:p>
                    <a:p>
                      <a:pPr lvl="0" algn="l"/>
                      <a:r>
                        <a:rPr lang="en-US" sz="1400" b="1" noProof="0" dirty="0" smtClean="0"/>
                        <a:t>Future </a:t>
                      </a:r>
                      <a:r>
                        <a:rPr lang="en-US" sz="1400" b="1" noProof="0" dirty="0" err="1" smtClean="0"/>
                        <a:t>prod.inputs</a:t>
                      </a:r>
                      <a:endParaRPr lang="en-US" sz="1400" b="1" noProof="0" dirty="0" smtClean="0"/>
                    </a:p>
                  </a:txBody>
                  <a:tcPr/>
                </a:tc>
              </a:tr>
              <a:tr h="314871">
                <a:tc vMerge="1">
                  <a:txBody>
                    <a:bodyPr/>
                    <a:lstStyle/>
                    <a:p>
                      <a:endParaRPr lang="hu-HU"/>
                    </a:p>
                  </a:txBody>
                  <a:tcPr/>
                </a:tc>
                <a:tc vMerge="1">
                  <a:txBody>
                    <a:bodyPr/>
                    <a:lstStyle/>
                    <a:p>
                      <a:endParaRPr lang="hu-H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noProof="0" dirty="0" smtClean="0"/>
                        <a:t>Barter</a:t>
                      </a:r>
                    </a:p>
                    <a:p>
                      <a:pPr lvl="0" algn="l"/>
                      <a:endParaRPr lang="en-US" sz="1400" b="1" noProof="0" dirty="0"/>
                    </a:p>
                  </a:txBody>
                  <a:tcPr/>
                </a:tc>
                <a:tc>
                  <a:txBody>
                    <a:bodyPr/>
                    <a:lstStyle/>
                    <a:p>
                      <a:pPr lvl="0" algn="l"/>
                      <a:r>
                        <a:rPr lang="en-US" sz="1400" b="1" noProof="0" dirty="0" smtClean="0"/>
                        <a:t>State</a:t>
                      </a:r>
                      <a:r>
                        <a:rPr lang="en-US" sz="1400" b="1" baseline="0" noProof="0" dirty="0" smtClean="0"/>
                        <a:t> </a:t>
                      </a:r>
                      <a:r>
                        <a:rPr lang="en-US" sz="1400" b="1" noProof="0" dirty="0" smtClean="0"/>
                        <a:t>Enterprise</a:t>
                      </a:r>
                      <a:r>
                        <a:rPr lang="en-US" sz="1400" b="1" baseline="0" noProof="0" dirty="0" smtClean="0"/>
                        <a:t> </a:t>
                      </a:r>
                      <a:r>
                        <a:rPr lang="en-US" sz="1400" b="1" baseline="0" noProof="0" dirty="0" smtClean="0">
                          <a:sym typeface="Wingdings" pitchFamily="2" charset="2"/>
                        </a:rPr>
                        <a:t></a:t>
                      </a:r>
                      <a:r>
                        <a:rPr lang="en-US" sz="1400" b="1" baseline="0" noProof="0" dirty="0" smtClean="0"/>
                        <a:t> State Enterprise</a:t>
                      </a:r>
                    </a:p>
                    <a:p>
                      <a:pPr lvl="0" algn="l"/>
                      <a:r>
                        <a:rPr lang="en-US" sz="1400" b="1" baseline="0" noProof="0" dirty="0" smtClean="0"/>
                        <a:t>Leader                             </a:t>
                      </a:r>
                      <a:r>
                        <a:rPr lang="en-US" sz="1400" b="1" baseline="0" noProof="0" dirty="0" err="1" smtClean="0"/>
                        <a:t>Leader</a:t>
                      </a:r>
                      <a:endParaRPr lang="en-US" sz="1400" b="1" noProof="0" dirty="0"/>
                    </a:p>
                  </a:txBody>
                  <a:tcPr/>
                </a:tc>
                <a:tc>
                  <a:txBody>
                    <a:bodyPr/>
                    <a:lstStyle/>
                    <a:p>
                      <a:pPr lvl="0" algn="l"/>
                      <a:r>
                        <a:rPr lang="en-US" sz="1400" b="1" noProof="0" dirty="0" smtClean="0"/>
                        <a:t>Production   </a:t>
                      </a:r>
                      <a:r>
                        <a:rPr lang="en-US" sz="1400" b="1" noProof="0" dirty="0" smtClean="0">
                          <a:sym typeface="Wingdings" pitchFamily="2" charset="2"/>
                        </a:rPr>
                        <a:t></a:t>
                      </a:r>
                      <a:r>
                        <a:rPr lang="en-US" sz="1400" b="1" noProof="0" dirty="0" smtClean="0"/>
                        <a:t>  Production</a:t>
                      </a:r>
                    </a:p>
                    <a:p>
                      <a:pPr lvl="0" algn="l"/>
                      <a:r>
                        <a:rPr lang="en-US" sz="1400" b="1" noProof="0" dirty="0" smtClean="0"/>
                        <a:t>inputs</a:t>
                      </a:r>
                      <a:r>
                        <a:rPr lang="en-US" sz="1400" b="1" baseline="0" noProof="0" dirty="0" smtClean="0"/>
                        <a:t>                       </a:t>
                      </a:r>
                      <a:r>
                        <a:rPr lang="en-US" sz="1400" b="1" baseline="0" noProof="0" dirty="0" err="1" smtClean="0"/>
                        <a:t>inputs</a:t>
                      </a:r>
                      <a:endParaRPr lang="en-US" sz="1400" b="1" noProof="0" dirty="0" smtClean="0"/>
                    </a:p>
                  </a:txBody>
                  <a:tcPr/>
                </a:tc>
              </a:tr>
              <a:tr h="527683">
                <a:tc vMerge="1">
                  <a:txBody>
                    <a:bodyPr/>
                    <a:lstStyle/>
                    <a:p>
                      <a:pPr lvl="0" algn="l"/>
                      <a:endParaRPr lang="hu-HU" sz="1800" b="1" dirty="0"/>
                    </a:p>
                  </a:txBody>
                  <a:tcPr/>
                </a:tc>
                <a:tc vMerge="1">
                  <a:txBody>
                    <a:bodyPr/>
                    <a:lstStyle/>
                    <a:p>
                      <a:endParaRPr lang="hu-HU" dirty="0"/>
                    </a:p>
                  </a:txBody>
                  <a:tcPr/>
                </a:tc>
                <a:tc>
                  <a:txBody>
                    <a:bodyPr/>
                    <a:lstStyle/>
                    <a:p>
                      <a:pPr lvl="0" algn="l"/>
                      <a:r>
                        <a:rPr lang="en-US" sz="1400" b="1" noProof="0" dirty="0" smtClean="0"/>
                        <a:t>Corruption</a:t>
                      </a:r>
                      <a:endParaRPr lang="en-US" sz="1400" b="1" noProof="0" dirty="0"/>
                    </a:p>
                  </a:txBody>
                  <a:tcPr/>
                </a:tc>
                <a:tc>
                  <a:txBody>
                    <a:bodyPr/>
                    <a:lstStyle/>
                    <a:p>
                      <a:pPr lvl="0" algn="l"/>
                      <a:r>
                        <a:rPr lang="en-US" sz="1400" b="1" noProof="0" dirty="0" smtClean="0"/>
                        <a:t>Administrative cadre </a:t>
                      </a:r>
                      <a:r>
                        <a:rPr lang="en-US" sz="1400" b="1" noProof="0" dirty="0" smtClean="0">
                          <a:sym typeface="Wingdings" pitchFamily="2" charset="2"/>
                        </a:rPr>
                        <a:t></a:t>
                      </a:r>
                      <a:r>
                        <a:rPr lang="en-US" sz="1400" b="1" noProof="0" dirty="0" smtClean="0"/>
                        <a:t>Private person</a:t>
                      </a:r>
                    </a:p>
                    <a:p>
                      <a:pPr lvl="0" algn="l"/>
                      <a:r>
                        <a:rPr lang="en-US" sz="1400" b="1" noProof="0" dirty="0" smtClean="0"/>
                        <a:t>                            Seller  </a:t>
                      </a:r>
                      <a:r>
                        <a:rPr lang="en-US" sz="1400" b="1" noProof="0" dirty="0" smtClean="0">
                          <a:sym typeface="Wingdings" pitchFamily="2" charset="2"/>
                        </a:rPr>
                        <a:t></a:t>
                      </a:r>
                      <a:r>
                        <a:rPr lang="en-US" sz="1400" b="1" noProof="0" dirty="0" smtClean="0"/>
                        <a:t>Buyer</a:t>
                      </a:r>
                    </a:p>
                  </a:txBody>
                  <a:tcPr/>
                </a:tc>
                <a:tc>
                  <a:txBody>
                    <a:bodyPr/>
                    <a:lstStyle/>
                    <a:p>
                      <a:pPr lvl="0" algn="l"/>
                      <a:r>
                        <a:rPr lang="en-US" sz="1400" b="1" noProof="0" dirty="0" smtClean="0"/>
                        <a:t>Consumer goods   </a:t>
                      </a:r>
                      <a:r>
                        <a:rPr lang="en-US" sz="1400" b="1" noProof="0" dirty="0" smtClean="0">
                          <a:sym typeface="Wingdings" pitchFamily="2" charset="2"/>
                        </a:rPr>
                        <a:t></a:t>
                      </a:r>
                      <a:r>
                        <a:rPr lang="en-US" sz="1400" b="1" noProof="0" dirty="0" smtClean="0"/>
                        <a:t>  Money</a:t>
                      </a:r>
                      <a:endParaRPr lang="en-US" sz="1400" b="1" noProof="0" dirty="0"/>
                    </a:p>
                  </a:txBody>
                  <a:tcPr/>
                </a:tc>
              </a:tr>
            </a:tbl>
          </a:graphicData>
        </a:graphic>
      </p:graphicFrame>
      <p:cxnSp>
        <p:nvCxnSpPr>
          <p:cNvPr id="5" name="Egyenes összekötő nyíllal 4"/>
          <p:cNvCxnSpPr/>
          <p:nvPr/>
        </p:nvCxnSpPr>
        <p:spPr>
          <a:xfrm>
            <a:off x="1115616" y="2067694"/>
            <a:ext cx="0" cy="24482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
            <a:ext cx="9144000" cy="411509"/>
          </a:xfrm>
          <a:noFill/>
        </p:spPr>
        <p:txBody>
          <a:bodyPr>
            <a:noAutofit/>
          </a:bodyPr>
          <a:lstStyle/>
          <a:p>
            <a:r>
              <a:rPr lang="hu-HU" sz="2800" b="1" dirty="0" smtClean="0"/>
              <a:t>T</a:t>
            </a:r>
            <a:r>
              <a:rPr lang="en-US" sz="2800" b="1" dirty="0" err="1" smtClean="0"/>
              <a:t>hree</a:t>
            </a:r>
            <a:r>
              <a:rPr lang="en-US" sz="2800" b="1" dirty="0" smtClean="0"/>
              <a:t> coexist</a:t>
            </a:r>
            <a:r>
              <a:rPr lang="hu-HU" sz="2800" b="1" dirty="0" smtClean="0"/>
              <a:t>ing </a:t>
            </a:r>
            <a:r>
              <a:rPr lang="en-US" sz="2800" b="1" dirty="0" smtClean="0"/>
              <a:t>economic modes</a:t>
            </a:r>
            <a:r>
              <a:rPr lang="hu-HU" sz="2800" b="1" dirty="0" smtClean="0"/>
              <a:t> u</a:t>
            </a:r>
            <a:r>
              <a:rPr lang="en-US" sz="2800" b="1" dirty="0" err="1" smtClean="0"/>
              <a:t>nder</a:t>
            </a:r>
            <a:r>
              <a:rPr lang="en-US" sz="2800" b="1" dirty="0" smtClean="0"/>
              <a:t> command economy</a:t>
            </a:r>
            <a:endParaRPr lang="hu-HU" sz="2800" b="1" dirty="0"/>
          </a:p>
        </p:txBody>
      </p:sp>
      <p:sp>
        <p:nvSpPr>
          <p:cNvPr id="3" name="Tartalom helye 2"/>
          <p:cNvSpPr>
            <a:spLocks noGrp="1"/>
          </p:cNvSpPr>
          <p:nvPr>
            <p:ph idx="1"/>
          </p:nvPr>
        </p:nvSpPr>
        <p:spPr>
          <a:xfrm>
            <a:off x="0" y="339502"/>
            <a:ext cx="9144000" cy="4680520"/>
          </a:xfrm>
        </p:spPr>
        <p:txBody>
          <a:bodyPr>
            <a:normAutofit fontScale="25000" lnSpcReduction="20000"/>
          </a:bodyPr>
          <a:lstStyle/>
          <a:p>
            <a:pPr>
              <a:buNone/>
            </a:pPr>
            <a:r>
              <a:rPr lang="en-US" dirty="0" smtClean="0"/>
              <a:t> </a:t>
            </a:r>
            <a:endParaRPr lang="hu-HU" dirty="0" smtClean="0"/>
          </a:p>
          <a:p>
            <a:pPr lvl="0">
              <a:buFont typeface="Wingdings" pitchFamily="2" charset="2"/>
              <a:buChar char="Ø"/>
            </a:pPr>
            <a:r>
              <a:rPr lang="en-US" sz="6400" b="1" i="1" dirty="0" smtClean="0"/>
              <a:t>State ownership </a:t>
            </a:r>
            <a:r>
              <a:rPr lang="en-US" sz="6400" dirty="0" smtClean="0"/>
              <a:t>was the basis of the </a:t>
            </a:r>
            <a:r>
              <a:rPr lang="en-US" sz="6400" b="1" i="1" dirty="0" smtClean="0"/>
              <a:t>“first economy,”</a:t>
            </a:r>
            <a:r>
              <a:rPr lang="en-US" sz="6400" dirty="0" smtClean="0"/>
              <a:t> which was a determining force of the economy following </a:t>
            </a:r>
            <a:r>
              <a:rPr lang="hu-HU" sz="6400" dirty="0" err="1" smtClean="0"/>
              <a:t>the</a:t>
            </a:r>
            <a:r>
              <a:rPr lang="hu-HU" sz="6400" dirty="0" smtClean="0"/>
              <a:t> </a:t>
            </a:r>
            <a:r>
              <a:rPr lang="hu-HU" sz="6400" dirty="0" err="1" smtClean="0"/>
              <a:t>expropriation</a:t>
            </a:r>
            <a:r>
              <a:rPr lang="hu-HU" sz="6400" dirty="0" smtClean="0"/>
              <a:t> of </a:t>
            </a:r>
            <a:r>
              <a:rPr lang="hu-HU" sz="6400" dirty="0" err="1" smtClean="0"/>
              <a:t>private</a:t>
            </a:r>
            <a:r>
              <a:rPr lang="hu-HU" sz="6400" dirty="0" smtClean="0"/>
              <a:t> </a:t>
            </a:r>
            <a:r>
              <a:rPr lang="hu-HU" sz="6400" dirty="0" err="1" smtClean="0"/>
              <a:t>property</a:t>
            </a:r>
            <a:r>
              <a:rPr lang="hu-HU" sz="6400" dirty="0" smtClean="0"/>
              <a:t> </a:t>
            </a:r>
            <a:r>
              <a:rPr lang="hu-HU" sz="6400" dirty="0" err="1" smtClean="0"/>
              <a:t>via</a:t>
            </a:r>
            <a:r>
              <a:rPr lang="hu-HU" sz="6400" dirty="0" smtClean="0"/>
              <a:t> </a:t>
            </a:r>
            <a:r>
              <a:rPr lang="en-US" sz="6400" dirty="0" smtClean="0"/>
              <a:t>the wave</a:t>
            </a:r>
            <a:r>
              <a:rPr lang="hu-HU" sz="6400" dirty="0" smtClean="0"/>
              <a:t>s</a:t>
            </a:r>
            <a:r>
              <a:rPr lang="en-US" sz="6400" dirty="0" smtClean="0"/>
              <a:t> of nationalizations</a:t>
            </a:r>
            <a:r>
              <a:rPr lang="hu-HU" sz="6400" dirty="0" smtClean="0"/>
              <a:t>.</a:t>
            </a:r>
          </a:p>
          <a:p>
            <a:pPr lvl="0">
              <a:buFont typeface="Wingdings" pitchFamily="2" charset="2"/>
              <a:buChar char="Ø"/>
            </a:pPr>
            <a:endParaRPr lang="hu-HU" sz="6400" dirty="0" smtClean="0"/>
          </a:p>
          <a:p>
            <a:pPr lvl="0">
              <a:buFont typeface="Wingdings" pitchFamily="2" charset="2"/>
              <a:buChar char="Ø"/>
            </a:pPr>
            <a:r>
              <a:rPr lang="en-US" sz="6400" dirty="0" smtClean="0"/>
              <a:t>The </a:t>
            </a:r>
            <a:r>
              <a:rPr lang="en-US" sz="6400" b="1" i="1" dirty="0" smtClean="0"/>
              <a:t>private businesses linked to the state sector </a:t>
            </a:r>
            <a:r>
              <a:rPr lang="en-US" sz="6400" dirty="0" smtClean="0"/>
              <a:t>meant the </a:t>
            </a:r>
            <a:r>
              <a:rPr lang="en-US" sz="6400" b="1" i="1" dirty="0" smtClean="0"/>
              <a:t>“second economy”</a:t>
            </a:r>
            <a:r>
              <a:rPr lang="en-US" sz="6400" dirty="0" smtClean="0"/>
              <a:t> which filled in the market gaps of the general shortage stemming from the centrally planned economy in a rather surprising bounty of forms: in retail, retail services and the family farms, so called backyard farmsteads.</a:t>
            </a:r>
            <a:endParaRPr lang="hu-HU" sz="6400" dirty="0" smtClean="0"/>
          </a:p>
          <a:p>
            <a:pPr lvl="0">
              <a:buFont typeface="Wingdings" pitchFamily="2" charset="2"/>
              <a:buChar char="Ø"/>
            </a:pPr>
            <a:endParaRPr lang="hu-HU" sz="6400" dirty="0" smtClean="0"/>
          </a:p>
          <a:p>
            <a:pPr lvl="0">
              <a:buFont typeface="Wingdings" pitchFamily="2" charset="2"/>
              <a:buChar char="Ø"/>
            </a:pPr>
            <a:r>
              <a:rPr lang="en-US" sz="6400" dirty="0" smtClean="0"/>
              <a:t>The category of the </a:t>
            </a:r>
            <a:r>
              <a:rPr lang="en-US" sz="6400" b="1" i="1" dirty="0" smtClean="0"/>
              <a:t>“third economy”</a:t>
            </a:r>
            <a:r>
              <a:rPr lang="en-US" sz="6400" dirty="0" smtClean="0"/>
              <a:t> used to designate </a:t>
            </a:r>
            <a:r>
              <a:rPr lang="en-US" sz="6400" b="1" i="1" dirty="0" smtClean="0"/>
              <a:t>the myriad market maneuvers oiled by corrupt transactions, </a:t>
            </a:r>
            <a:r>
              <a:rPr lang="en-US" sz="6400" dirty="0" smtClean="0"/>
              <a:t>also in the context of the consumer bottlenecks of the shortage economy. The great variety of forms of corruption, both solicited and expected, permeated the gamut of society—from the reception desk to the party chairs—rather evenly. At virtually all points of economic contact across the shortage economy that accompanied state monopoly, </a:t>
            </a:r>
            <a:r>
              <a:rPr lang="en-US" sz="6400" b="1" i="1" dirty="0" smtClean="0"/>
              <a:t>individuals would find themselves equipped with some stock, service, or competency in a discretional decision to sell</a:t>
            </a:r>
            <a:r>
              <a:rPr lang="en-US" sz="6400" dirty="0" smtClean="0"/>
              <a:t>, for which they could pocket a tip, gratuity or corrupt allowance. The everyday Hungarian terms</a:t>
            </a:r>
            <a:r>
              <a:rPr lang="hu-HU" sz="6400" dirty="0" smtClean="0"/>
              <a:t> </a:t>
            </a:r>
            <a:r>
              <a:rPr lang="hu-HU" sz="6400" dirty="0" err="1" smtClean="0"/>
              <a:t>for</a:t>
            </a:r>
            <a:r>
              <a:rPr lang="hu-HU" sz="6400" dirty="0" smtClean="0"/>
              <a:t> </a:t>
            </a:r>
            <a:r>
              <a:rPr lang="hu-HU" sz="6400" dirty="0" err="1" smtClean="0"/>
              <a:t>kick-back</a:t>
            </a:r>
            <a:r>
              <a:rPr lang="hu-HU" sz="6400" dirty="0" smtClean="0"/>
              <a:t> </a:t>
            </a:r>
            <a:r>
              <a:rPr lang="hu-HU" sz="6400" dirty="0" err="1" smtClean="0"/>
              <a:t>money</a:t>
            </a:r>
            <a:r>
              <a:rPr lang="en-US" sz="6400" dirty="0" smtClean="0"/>
              <a:t>, such as “</a:t>
            </a:r>
            <a:r>
              <a:rPr lang="en-US" sz="6400" i="1" dirty="0" err="1" smtClean="0"/>
              <a:t>kenőpénz</a:t>
            </a:r>
            <a:r>
              <a:rPr lang="en-US" sz="6400" dirty="0" smtClean="0"/>
              <a:t>” meaning grease-money, or “</a:t>
            </a:r>
            <a:r>
              <a:rPr lang="en-US" sz="6400" i="1" dirty="0" err="1" smtClean="0"/>
              <a:t>csúszópénz</a:t>
            </a:r>
            <a:r>
              <a:rPr lang="en-US" sz="6400" dirty="0" smtClean="0"/>
              <a:t>” sliding-money, were indicative of the fact that without </a:t>
            </a:r>
            <a:r>
              <a:rPr lang="en-US" sz="6400" b="1" i="1" dirty="0" smtClean="0"/>
              <a:t>oiling the machinery</a:t>
            </a:r>
            <a:r>
              <a:rPr lang="en-US" sz="6400" dirty="0" smtClean="0"/>
              <a:t>, the planned economic system itself would have in fact been paralyzed. The unavoidable, system-preserving character of these mutual reciprocities that could be placed anywhere on the scale of legitimacy and illegitimacy made this web of corrupt transactions a </a:t>
            </a:r>
            <a:r>
              <a:rPr lang="en-US" sz="6400" b="1" i="1" dirty="0" smtClean="0"/>
              <a:t>morally accepted conventio</a:t>
            </a:r>
            <a:r>
              <a:rPr lang="en-US" sz="6400" dirty="0" smtClean="0"/>
              <a:t>n. For this system worked in a </a:t>
            </a:r>
            <a:r>
              <a:rPr lang="en-US" sz="6400" b="1" i="1" dirty="0" smtClean="0"/>
              <a:t>quasi egalitarian </a:t>
            </a:r>
            <a:r>
              <a:rPr lang="en-US" sz="6400" dirty="0" smtClean="0"/>
              <a:t>manner, after all the opportunities for illegitimate ways of accumulating wealth were greatly limited even for leaders in the economy built on state monopoly, while by means of their mini-monopolies the hundreds of thousands people in the lower strata of the system could also impose their “allowances.”</a:t>
            </a:r>
            <a:endParaRPr lang="hu-HU" sz="6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6512" y="-36000"/>
            <a:ext cx="9144000" cy="432048"/>
          </a:xfrm>
        </p:spPr>
        <p:txBody>
          <a:bodyPr>
            <a:noAutofit/>
          </a:bodyPr>
          <a:lstStyle/>
          <a:p>
            <a:r>
              <a:rPr lang="en-US" sz="3000" b="1" dirty="0" smtClean="0"/>
              <a:t>Competitive market</a:t>
            </a:r>
            <a:endParaRPr lang="en-US" sz="3000"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2537950044"/>
              </p:ext>
            </p:extLst>
          </p:nvPr>
        </p:nvGraphicFramePr>
        <p:xfrm>
          <a:off x="35496" y="436974"/>
          <a:ext cx="9108503" cy="4432042"/>
        </p:xfrm>
        <a:graphic>
          <a:graphicData uri="http://schemas.openxmlformats.org/drawingml/2006/table">
            <a:tbl>
              <a:tblPr firstRow="1" bandRow="1">
                <a:tableStyleId>{5940675A-B579-460E-94D1-54222C63F5DA}</a:tableStyleId>
              </a:tblPr>
              <a:tblGrid>
                <a:gridCol w="720080"/>
                <a:gridCol w="792088"/>
                <a:gridCol w="1368152"/>
                <a:gridCol w="2978409"/>
                <a:gridCol w="3249774"/>
              </a:tblGrid>
              <a:tr h="622608">
                <a:tc gridSpan="3">
                  <a:txBody>
                    <a:bodyPr/>
                    <a:lstStyle/>
                    <a:p>
                      <a:pPr algn="ctr"/>
                      <a:r>
                        <a:rPr lang="en-US" sz="2000" b="1" noProof="0" dirty="0" smtClean="0">
                          <a:solidFill>
                            <a:schemeClr val="tx1"/>
                          </a:solidFill>
                        </a:rPr>
                        <a:t>Mechanisms</a:t>
                      </a:r>
                      <a:r>
                        <a:rPr lang="en-US" sz="2000" b="1" baseline="0" noProof="0" dirty="0" smtClean="0">
                          <a:solidFill>
                            <a:schemeClr val="tx1"/>
                          </a:solidFill>
                        </a:rPr>
                        <a:t> of coordination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c hMerge="1">
                  <a:txBody>
                    <a:bodyPr/>
                    <a:lstStyle/>
                    <a:p>
                      <a:endParaRPr lang="hu-HU"/>
                    </a:p>
                  </a:txBody>
                  <a:tcPr/>
                </a:tc>
                <a:tc hMerge="1">
                  <a:txBody>
                    <a:bodyPr/>
                    <a:lstStyle/>
                    <a:p>
                      <a:pPr algn="ctr"/>
                      <a:endParaRPr lang="hu-HU" sz="2000" b="1" dirty="0">
                        <a:solidFill>
                          <a:schemeClr val="tx1"/>
                        </a:solidFill>
                      </a:endParaRPr>
                    </a:p>
                  </a:txBody>
                  <a:tcPr>
                    <a:solidFill>
                      <a:srgbClr val="00B0F0"/>
                    </a:solidFill>
                  </a:tcPr>
                </a:tc>
                <a:tc>
                  <a:txBody>
                    <a:bodyPr/>
                    <a:lstStyle/>
                    <a:p>
                      <a:pPr algn="ctr"/>
                      <a:r>
                        <a:rPr lang="en-US" sz="2000" b="1" noProof="0" dirty="0" smtClean="0">
                          <a:solidFill>
                            <a:schemeClr val="tx1"/>
                          </a:solidFill>
                        </a:rPr>
                        <a:t>Actors of transaction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c>
                  <a:txBody>
                    <a:bodyPr/>
                    <a:lstStyle/>
                    <a:p>
                      <a:pPr algn="ctr"/>
                      <a:r>
                        <a:rPr lang="en-US" sz="2000" b="1" noProof="0" dirty="0" smtClean="0">
                          <a:solidFill>
                            <a:schemeClr val="tx1"/>
                          </a:solidFill>
                        </a:rPr>
                        <a:t>Goods</a:t>
                      </a:r>
                      <a:r>
                        <a:rPr lang="en-US" sz="2000" b="1" baseline="0" noProof="0" dirty="0" smtClean="0">
                          <a:solidFill>
                            <a:schemeClr val="tx1"/>
                          </a:solidFill>
                        </a:rPr>
                        <a:t> of transaction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r>
              <a:tr h="915794">
                <a:tc gridSpan="2">
                  <a:txBody>
                    <a:bodyPr/>
                    <a:lstStyle/>
                    <a:p>
                      <a:pPr lvl="0" algn="l"/>
                      <a:r>
                        <a:rPr lang="en-US" sz="1600" b="1" noProof="0" dirty="0" smtClean="0">
                          <a:solidFill>
                            <a:srgbClr val="FF0000"/>
                          </a:solidFill>
                        </a:rPr>
                        <a:t>Main mechanism</a:t>
                      </a:r>
                      <a:r>
                        <a:rPr lang="hu-HU" sz="1600" b="1" noProof="0" dirty="0" smtClean="0">
                          <a:solidFill>
                            <a:srgbClr val="FF0000"/>
                          </a:solidFill>
                        </a:rPr>
                        <a:t> of </a:t>
                      </a:r>
                      <a:r>
                        <a:rPr lang="hu-HU" sz="1600" b="1" noProof="0" dirty="0" err="1" smtClean="0">
                          <a:solidFill>
                            <a:srgbClr val="FF0000"/>
                          </a:solidFill>
                        </a:rPr>
                        <a:t>coordination</a:t>
                      </a:r>
                      <a:endParaRPr lang="en-US" sz="1600" b="1" noProof="0" dirty="0">
                        <a:solidFill>
                          <a:srgbClr val="FF0000"/>
                        </a:solidFill>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hu-HU"/>
                    </a:p>
                  </a:txBody>
                  <a:tcPr/>
                </a:tc>
                <a:tc>
                  <a:txBody>
                    <a:bodyPr/>
                    <a:lstStyle/>
                    <a:p>
                      <a:pPr lvl="0" algn="l"/>
                      <a:r>
                        <a:rPr lang="en-US" sz="1600" b="1" i="1" noProof="0" dirty="0" smtClean="0">
                          <a:solidFill>
                            <a:srgbClr val="FF0000"/>
                          </a:solidFill>
                        </a:rPr>
                        <a:t>Market </a:t>
                      </a:r>
                      <a:r>
                        <a:rPr lang="en-US" sz="1600" b="1" i="1" noProof="0" dirty="0" smtClean="0">
                          <a:solidFill>
                            <a:srgbClr val="FF0000"/>
                          </a:solidFill>
                        </a:rPr>
                        <a:t>coordination</a:t>
                      </a:r>
                      <a:endParaRPr lang="en-US" sz="1600" b="1" i="1" noProof="0" dirty="0">
                        <a:solidFill>
                          <a:srgbClr val="FF0000"/>
                        </a:solidFill>
                      </a:endParaRPr>
                    </a:p>
                  </a:txBody>
                  <a:tcPr anchor="ct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lvl="0" algn="l"/>
                      <a:r>
                        <a:rPr lang="en-US" sz="1600" b="1" noProof="0" dirty="0" smtClean="0">
                          <a:solidFill>
                            <a:schemeClr val="tx1"/>
                          </a:solidFill>
                        </a:rPr>
                        <a:t>Private and public actors</a:t>
                      </a:r>
                      <a:endParaRPr lang="en-US" sz="1600" b="1" noProof="0" dirty="0">
                        <a:solidFill>
                          <a:schemeClr val="tx1"/>
                        </a:solidFill>
                      </a:endParaRPr>
                    </a:p>
                  </a:txBody>
                  <a:tcPr anchor="ct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lvl="0" algn="l"/>
                      <a:r>
                        <a:rPr lang="en-US" sz="1600" b="1" noProof="0" dirty="0" smtClean="0">
                          <a:solidFill>
                            <a:schemeClr val="tx1"/>
                          </a:solidFill>
                        </a:rPr>
                        <a:t>Goods and service</a:t>
                      </a:r>
                      <a:r>
                        <a:rPr lang="hu-HU" sz="1600" b="1" noProof="0" dirty="0" smtClean="0">
                          <a:solidFill>
                            <a:schemeClr val="tx1"/>
                          </a:solidFill>
                        </a:rPr>
                        <a:t>s</a:t>
                      </a:r>
                      <a:endParaRPr lang="en-US" sz="1600" b="1" noProof="0" dirty="0">
                        <a:solidFill>
                          <a:schemeClr val="tx1"/>
                        </a:solidFill>
                      </a:endParaRPr>
                    </a:p>
                  </a:txBody>
                  <a:tcPr anchor="ct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10952">
                <a:tc rowSpan="4">
                  <a:txBody>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lang="hu-HU" sz="1400" b="1" i="1" noProof="0" dirty="0" smtClean="0">
                          <a:solidFill>
                            <a:srgbClr val="FF0000"/>
                          </a:solidFill>
                        </a:rPr>
                        <a:t>D</a:t>
                      </a:r>
                      <a:r>
                        <a:rPr lang="en-US" sz="1400" b="1" i="1" noProof="0" dirty="0" err="1" smtClean="0">
                          <a:solidFill>
                            <a:srgbClr val="FF0000"/>
                          </a:solidFill>
                        </a:rPr>
                        <a:t>istor</a:t>
                      </a:r>
                      <a:r>
                        <a:rPr lang="hu-HU" sz="1400" b="1" i="1" noProof="0" dirty="0" smtClean="0">
                          <a:solidFill>
                            <a:srgbClr val="FF0000"/>
                          </a:solidFill>
                        </a:rPr>
                        <a:t>-</a:t>
                      </a:r>
                      <a:r>
                        <a:rPr lang="en-US" sz="1400" b="1" i="1" noProof="0" dirty="0" smtClean="0">
                          <a:solidFill>
                            <a:srgbClr val="FF0000"/>
                          </a:solidFill>
                        </a:rPr>
                        <a:t>ting </a:t>
                      </a:r>
                      <a:r>
                        <a:rPr lang="en-US" sz="1400" b="1" i="1" noProof="0" dirty="0" err="1" smtClean="0">
                          <a:solidFill>
                            <a:srgbClr val="FF0000"/>
                          </a:solidFill>
                        </a:rPr>
                        <a:t>mecha</a:t>
                      </a:r>
                      <a:r>
                        <a:rPr lang="hu-HU" sz="1400" b="1" i="1" noProof="0" dirty="0" smtClean="0">
                          <a:solidFill>
                            <a:srgbClr val="FF0000"/>
                          </a:solidFill>
                        </a:rPr>
                        <a:t>-</a:t>
                      </a:r>
                      <a:r>
                        <a:rPr lang="en-US" sz="1400" b="1" i="1" noProof="0" dirty="0" err="1" smtClean="0">
                          <a:solidFill>
                            <a:srgbClr val="FF0000"/>
                          </a:solidFill>
                        </a:rPr>
                        <a:t>nisms</a:t>
                      </a:r>
                      <a:endParaRPr lang="en-US" sz="1600" b="1" i="1" noProof="0" dirty="0" smtClean="0">
                        <a:solidFill>
                          <a:srgbClr val="FF0000"/>
                        </a:solidFill>
                      </a:endParaRPr>
                    </a:p>
                  </a:txBody>
                  <a:tcPr anchor="ctr">
                    <a:lnT w="28575" cap="flat" cmpd="sng" algn="ctr">
                      <a:solidFill>
                        <a:schemeClr val="tx1"/>
                      </a:solidFill>
                      <a:prstDash val="solid"/>
                      <a:round/>
                      <a:headEnd type="none" w="med" len="med"/>
                      <a:tailEnd type="none" w="med" len="med"/>
                    </a:lnT>
                  </a:tcPr>
                </a:tc>
                <a:tc rowSpan="4">
                  <a:txBody>
                    <a:bodyPr/>
                    <a:lstStyle/>
                    <a:p>
                      <a:pPr lvl="0" algn="l">
                        <a:lnSpc>
                          <a:spcPct val="100000"/>
                        </a:lnSpc>
                      </a:pPr>
                      <a:r>
                        <a:rPr lang="hu-HU" sz="1300" b="1" noProof="0" dirty="0" err="1" smtClean="0"/>
                        <a:t>Legal</a:t>
                      </a: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endParaRPr lang="hu-HU" sz="1300" b="1" noProof="0" dirty="0" smtClean="0"/>
                    </a:p>
                    <a:p>
                      <a:pPr lvl="0" algn="l">
                        <a:lnSpc>
                          <a:spcPct val="100000"/>
                        </a:lnSpc>
                      </a:pPr>
                      <a:r>
                        <a:rPr lang="hu-HU" sz="1300" b="1" noProof="0" dirty="0" err="1" smtClean="0"/>
                        <a:t>Illegal</a:t>
                      </a:r>
                      <a:endParaRPr lang="en-US" sz="1300" b="1" i="1" noProof="0" dirty="0" smtClean="0">
                        <a:solidFill>
                          <a:srgbClr val="FF0000"/>
                        </a:solidFill>
                      </a:endParaRPr>
                    </a:p>
                  </a:txBody>
                  <a:tcPr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lvl="0" algn="l"/>
                      <a:r>
                        <a:rPr lang="hu-HU" sz="1400" b="1" noProof="0" dirty="0" smtClean="0"/>
                        <a:t>Lobbying</a:t>
                      </a:r>
                      <a:endParaRPr lang="en-US" sz="14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1300" b="1" baseline="0" dirty="0" err="1" smtClean="0">
                          <a:sym typeface="Wingdings" pitchFamily="2" charset="2"/>
                        </a:rPr>
                        <a:t>Entrepreneur</a:t>
                      </a:r>
                      <a:r>
                        <a:rPr lang="hu-HU" sz="1300" b="1" baseline="0" dirty="0" smtClean="0">
                          <a:sym typeface="Wingdings" pitchFamily="2" charset="2"/>
                        </a:rPr>
                        <a:t> </a:t>
                      </a:r>
                      <a:r>
                        <a:rPr lang="en-US" sz="1300" b="1" dirty="0" smtClean="0">
                          <a:sym typeface="Wingdings" pitchFamily="2" charset="2"/>
                        </a:rPr>
                        <a:t></a:t>
                      </a:r>
                      <a:r>
                        <a:rPr lang="hu-HU" sz="1300" b="1" dirty="0" smtClean="0">
                          <a:sym typeface="Wingdings" pitchFamily="2" charset="2"/>
                        </a:rPr>
                        <a:t> </a:t>
                      </a:r>
                      <a:r>
                        <a:rPr lang="hu-HU" sz="1300" b="1" dirty="0" err="1" smtClean="0">
                          <a:sym typeface="Wingdings" pitchFamily="2" charset="2"/>
                        </a:rPr>
                        <a:t>Politician</a:t>
                      </a:r>
                      <a:endParaRPr lang="en-US" sz="13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2520000" rtl="0" eaLnBrk="1" fontAlgn="auto" latinLnBrk="0" hangingPunct="1">
                        <a:lnSpc>
                          <a:spcPct val="100000"/>
                        </a:lnSpc>
                        <a:spcBef>
                          <a:spcPts val="0"/>
                        </a:spcBef>
                        <a:spcAft>
                          <a:spcPts val="0"/>
                        </a:spcAft>
                        <a:buClrTx/>
                        <a:buSzTx/>
                        <a:buFontTx/>
                        <a:buNone/>
                        <a:tabLst/>
                        <a:defRPr/>
                      </a:pPr>
                      <a:r>
                        <a:rPr lang="hu-HU" sz="1300" b="1" noProof="0" dirty="0" err="1" smtClean="0"/>
                        <a:t>State</a:t>
                      </a:r>
                      <a:r>
                        <a:rPr lang="hu-HU" sz="1300" b="1" noProof="0" dirty="0" smtClean="0"/>
                        <a:t> </a:t>
                      </a:r>
                      <a:r>
                        <a:rPr lang="hu-HU" sz="1300" b="1" noProof="0" dirty="0" err="1" smtClean="0"/>
                        <a:t>regulations</a:t>
                      </a:r>
                      <a:r>
                        <a:rPr lang="hu-HU" sz="1300" b="1" noProof="0" dirty="0" smtClean="0"/>
                        <a:t> and</a:t>
                      </a:r>
                      <a:r>
                        <a:rPr lang="hu-HU" sz="1300" b="1" baseline="0" noProof="0" dirty="0" smtClean="0"/>
                        <a:t> </a:t>
                      </a:r>
                      <a:r>
                        <a:rPr lang="hu-HU" sz="1300" b="1" baseline="0" noProof="0" dirty="0" err="1" smtClean="0"/>
                        <a:t>subsidies</a:t>
                      </a:r>
                      <a:r>
                        <a:rPr lang="hu-HU" sz="1300" b="1" baseline="0" noProof="0" dirty="0" smtClean="0"/>
                        <a:t> </a:t>
                      </a:r>
                      <a:r>
                        <a:rPr lang="en-US" sz="1300" b="1" dirty="0" smtClean="0">
                          <a:sym typeface="Wingdings" pitchFamily="2" charset="2"/>
                        </a:rPr>
                        <a:t></a:t>
                      </a:r>
                      <a:r>
                        <a:rPr lang="hu-HU" sz="1300" b="1" dirty="0" smtClean="0">
                          <a:sym typeface="Wingdings" pitchFamily="2" charset="2"/>
                        </a:rPr>
                        <a:t> </a:t>
                      </a:r>
                      <a:r>
                        <a:rPr lang="hu-HU" sz="1300" b="1" dirty="0" err="1" smtClean="0">
                          <a:sym typeface="Wingdings" pitchFamily="2" charset="2"/>
                        </a:rPr>
                        <a:t>Politica</a:t>
                      </a:r>
                      <a:r>
                        <a:rPr lang="en-US" sz="1300" b="1" dirty="0" smtClean="0">
                          <a:sym typeface="Wingdings" pitchFamily="2" charset="2"/>
                        </a:rPr>
                        <a:t>l</a:t>
                      </a:r>
                      <a:r>
                        <a:rPr lang="en-US" sz="1300" b="1" baseline="0" dirty="0" smtClean="0">
                          <a:sym typeface="Wingdings" pitchFamily="2" charset="2"/>
                        </a:rPr>
                        <a:t>  </a:t>
                      </a:r>
                      <a:r>
                        <a:rPr lang="en-US" sz="1400" dirty="0" smtClean="0"/>
                        <a:t>	</a:t>
                      </a:r>
                      <a:r>
                        <a:rPr lang="hu-HU" sz="1300" b="1" dirty="0" err="1" smtClean="0">
                          <a:sym typeface="Wingdings" pitchFamily="2" charset="2"/>
                        </a:rPr>
                        <a:t>success</a:t>
                      </a:r>
                      <a:endParaRPr lang="en-US" sz="1300" b="1" noProof="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8160">
                <a:tc vMerge="1">
                  <a:txBody>
                    <a:bodyPr/>
                    <a:lstStyle/>
                    <a:p>
                      <a:pPr marL="0" marR="0" lvl="0" indent="0" algn="l" defTabSz="914400" rtl="0" eaLnBrk="1" fontAlgn="auto" latinLnBrk="0" hangingPunct="1">
                        <a:lnSpc>
                          <a:spcPct val="100000"/>
                        </a:lnSpc>
                        <a:spcBef>
                          <a:spcPts val="1800"/>
                        </a:spcBef>
                        <a:spcAft>
                          <a:spcPts val="0"/>
                        </a:spcAft>
                        <a:buClrTx/>
                        <a:buSzTx/>
                        <a:buFontTx/>
                        <a:buNone/>
                        <a:tabLst/>
                        <a:defRPr/>
                      </a:pPr>
                      <a:endParaRPr lang="en-US" sz="1600" b="1" i="1" noProof="0" dirty="0" smtClean="0">
                        <a:solidFill>
                          <a:srgbClr val="FF0000"/>
                        </a:solidFill>
                      </a:endParaRPr>
                    </a:p>
                  </a:txBody>
                  <a:tcPr anchor="ctr">
                    <a:lnT w="28575" cap="flat" cmpd="sng" algn="ctr">
                      <a:solidFill>
                        <a:schemeClr val="tx1"/>
                      </a:solidFill>
                      <a:prstDash val="solid"/>
                      <a:round/>
                      <a:headEnd type="none" w="med" len="med"/>
                      <a:tailEnd type="none" w="med" len="med"/>
                    </a:lnT>
                  </a:tcPr>
                </a:tc>
                <a:tc vMerge="1">
                  <a:txBody>
                    <a:bodyPr/>
                    <a:lstStyle/>
                    <a:p>
                      <a:endParaRPr lang="hu-HU"/>
                    </a:p>
                  </a:txBody>
                  <a:tcPr/>
                </a:tc>
                <a:tc>
                  <a:txBody>
                    <a:bodyPr/>
                    <a:lstStyle/>
                    <a:p>
                      <a:pPr lvl="0" algn="l"/>
                      <a:r>
                        <a:rPr lang="en-US" sz="1400" b="1" noProof="0" dirty="0" smtClean="0"/>
                        <a:t>Grey market</a:t>
                      </a:r>
                      <a:endParaRPr lang="en-US" sz="14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noProof="0" dirty="0" smtClean="0"/>
                        <a:t>Buyer </a:t>
                      </a:r>
                      <a:r>
                        <a:rPr lang="en-US" sz="1300" b="1" dirty="0" smtClean="0">
                          <a:sym typeface="Wingdings" pitchFamily="2" charset="2"/>
                        </a:rPr>
                        <a:t>Seller</a:t>
                      </a:r>
                      <a:endParaRPr lang="en-US" sz="13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noProof="0" dirty="0" smtClean="0"/>
                        <a:t>Discount</a:t>
                      </a:r>
                      <a:r>
                        <a:rPr lang="en-US" sz="1300" b="1" baseline="0" noProof="0" dirty="0" smtClean="0"/>
                        <a:t> on goods/services </a:t>
                      </a:r>
                      <a:r>
                        <a:rPr lang="en-US" sz="1300" b="1" dirty="0" smtClean="0">
                          <a:sym typeface="Wingdings" pitchFamily="2" charset="2"/>
                        </a:rPr>
                        <a:t> Tax </a:t>
                      </a:r>
                      <a:endParaRPr lang="hu-HU" sz="1300" b="1" dirty="0" smtClean="0">
                        <a:sym typeface="Wingdings"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u-HU" sz="1300" b="1" dirty="0" smtClean="0">
                          <a:sym typeface="Wingdings" pitchFamily="2" charset="2"/>
                        </a:rPr>
                        <a:t>                                                       </a:t>
                      </a:r>
                      <a:r>
                        <a:rPr lang="hu-HU" sz="1300" b="1" baseline="0" dirty="0" smtClean="0">
                          <a:sym typeface="Wingdings" pitchFamily="2" charset="2"/>
                        </a:rPr>
                        <a:t>    </a:t>
                      </a:r>
                      <a:r>
                        <a:rPr lang="en-US" sz="1300" b="1" dirty="0" smtClean="0">
                          <a:sym typeface="Wingdings" pitchFamily="2" charset="2"/>
                        </a:rPr>
                        <a:t>evasion</a:t>
                      </a:r>
                      <a:endParaRPr lang="en-US" sz="1300" b="1" noProof="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4096">
                <a:tc vMerge="1">
                  <a:txBody>
                    <a:bodyPr/>
                    <a:lstStyle/>
                    <a:p>
                      <a:endParaRPr lang="hu-HU"/>
                    </a:p>
                  </a:txBody>
                  <a:tcPr/>
                </a:tc>
                <a:tc vMerge="1">
                  <a:txBody>
                    <a:bodyPr/>
                    <a:lstStyle/>
                    <a:p>
                      <a:endParaRPr lang="hu-H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noProof="0" dirty="0" smtClean="0"/>
                        <a:t>Petty</a:t>
                      </a:r>
                      <a:r>
                        <a:rPr lang="en-US" sz="1400" b="1" baseline="0" noProof="0" dirty="0" smtClean="0"/>
                        <a:t> corruption (administrative)</a:t>
                      </a:r>
                      <a:endParaRPr lang="en-US" sz="14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noProof="0" dirty="0" smtClean="0"/>
                        <a:t>Entrepreneur </a:t>
                      </a:r>
                      <a:r>
                        <a:rPr lang="en-US" sz="1300" b="1" dirty="0" smtClean="0">
                          <a:sym typeface="Wingdings" pitchFamily="2" charset="2"/>
                        </a:rPr>
                        <a:t> Public</a:t>
                      </a:r>
                      <a:r>
                        <a:rPr lang="en-US" sz="1300" b="1" baseline="0" dirty="0" smtClean="0">
                          <a:sym typeface="Wingdings" pitchFamily="2" charset="2"/>
                        </a:rPr>
                        <a:t> servant</a:t>
                      </a:r>
                      <a:endParaRPr lang="en-US" sz="13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r>
                        <a:rPr lang="en-US" sz="1300" b="1" kern="1200" dirty="0" smtClean="0">
                          <a:solidFill>
                            <a:schemeClr val="tx1"/>
                          </a:solidFill>
                          <a:latin typeface="+mn-lt"/>
                          <a:ea typeface="+mn-ea"/>
                          <a:cs typeface="+mn-cs"/>
                        </a:rPr>
                        <a:t>Bureaucratic</a:t>
                      </a:r>
                      <a:r>
                        <a:rPr lang="en-US" sz="1300" b="1" kern="1200" baseline="0" dirty="0" smtClean="0">
                          <a:solidFill>
                            <a:schemeClr val="tx1"/>
                          </a:solidFill>
                          <a:latin typeface="+mn-lt"/>
                          <a:ea typeface="+mn-ea"/>
                          <a:cs typeface="+mn-cs"/>
                        </a:rPr>
                        <a:t> facilitation </a:t>
                      </a:r>
                      <a:r>
                        <a:rPr lang="en-US" sz="1300" b="1" dirty="0" smtClean="0">
                          <a:sym typeface="Wingdings" pitchFamily="2" charset="2"/>
                        </a:rPr>
                        <a:t> Bribe</a:t>
                      </a:r>
                      <a:endParaRPr lang="en-US" sz="1300" b="1"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2000">
                <a:tc vMerge="1">
                  <a:txBody>
                    <a:bodyPr/>
                    <a:lstStyle/>
                    <a:p>
                      <a:pPr lvl="0" algn="l"/>
                      <a:endParaRPr lang="hu-HU" sz="1800" b="1" dirty="0"/>
                    </a:p>
                  </a:txBody>
                  <a:tcPr/>
                </a:tc>
                <a:tc vMerge="1">
                  <a:txBody>
                    <a:bodyPr/>
                    <a:lstStyle/>
                    <a:p>
                      <a:endParaRPr lang="hu-HU"/>
                    </a:p>
                  </a:txBody>
                  <a:tcPr/>
                </a:tc>
                <a:tc>
                  <a:txBody>
                    <a:bodyPr/>
                    <a:lstStyle/>
                    <a:p>
                      <a:pPr lvl="0" algn="l"/>
                      <a:r>
                        <a:rPr lang="en-US" sz="1400" b="1" noProof="0" dirty="0" smtClean="0"/>
                        <a:t>Petty</a:t>
                      </a:r>
                      <a:r>
                        <a:rPr lang="en-US" sz="1400" b="1" baseline="0" noProof="0" dirty="0" smtClean="0"/>
                        <a:t> corruption (law enforcement)</a:t>
                      </a:r>
                      <a:endParaRPr lang="en-US" sz="14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r>
                        <a:rPr lang="en-US" sz="1300" b="1" dirty="0" smtClean="0">
                          <a:sym typeface="Wingdings" pitchFamily="2" charset="2"/>
                        </a:rPr>
                        <a:t>Criminal</a:t>
                      </a:r>
                      <a:r>
                        <a:rPr lang="en-US" sz="1300" b="1" baseline="0" dirty="0" smtClean="0">
                          <a:sym typeface="Wingdings" pitchFamily="2" charset="2"/>
                        </a:rPr>
                        <a:t> </a:t>
                      </a:r>
                      <a:r>
                        <a:rPr lang="en-US" sz="1300" b="1" dirty="0" smtClean="0">
                          <a:sym typeface="Wingdings" pitchFamily="2" charset="2"/>
                        </a:rPr>
                        <a:t> Public servant</a:t>
                      </a:r>
                      <a:endParaRPr lang="en-US" sz="1300" b="1"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r>
                        <a:rPr lang="en-US" sz="1300" b="1" noProof="0" dirty="0" smtClean="0"/>
                        <a:t>Non-enforcement</a:t>
                      </a:r>
                      <a:r>
                        <a:rPr lang="en-US" sz="1300" b="1" baseline="0" noProof="0" dirty="0" smtClean="0"/>
                        <a:t> of law </a:t>
                      </a:r>
                      <a:r>
                        <a:rPr lang="en-US" sz="1300" b="1" dirty="0" smtClean="0">
                          <a:sym typeface="Wingdings" pitchFamily="2" charset="2"/>
                        </a:rPr>
                        <a:t> Bribe</a:t>
                      </a:r>
                      <a:endParaRPr lang="en-US" sz="1300" b="1" noProof="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5" name="Egyenes összekötő nyíllal 4"/>
          <p:cNvCxnSpPr/>
          <p:nvPr/>
        </p:nvCxnSpPr>
        <p:spPr>
          <a:xfrm>
            <a:off x="1043608" y="2499742"/>
            <a:ext cx="0" cy="20882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3550481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92545"/>
            <a:ext cx="9144000" cy="720079"/>
          </a:xfrm>
        </p:spPr>
        <p:txBody>
          <a:bodyPr>
            <a:noAutofit/>
          </a:bodyPr>
          <a:lstStyle/>
          <a:p>
            <a:r>
              <a:rPr lang="hu-HU" sz="3000" b="1" dirty="0" smtClean="0"/>
              <a:t>R</a:t>
            </a:r>
            <a:r>
              <a:rPr lang="en-US" sz="3000" b="1" dirty="0" err="1" smtClean="0"/>
              <a:t>elational</a:t>
            </a:r>
            <a:r>
              <a:rPr lang="en-US" sz="3000" b="1" dirty="0" smtClean="0"/>
              <a:t> </a:t>
            </a:r>
            <a:r>
              <a:rPr lang="en-US" sz="3000" b="1" dirty="0"/>
              <a:t>market</a:t>
            </a:r>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623619075"/>
              </p:ext>
            </p:extLst>
          </p:nvPr>
        </p:nvGraphicFramePr>
        <p:xfrm>
          <a:off x="0" y="627534"/>
          <a:ext cx="9144001" cy="4219668"/>
        </p:xfrm>
        <a:graphic>
          <a:graphicData uri="http://schemas.openxmlformats.org/drawingml/2006/table">
            <a:tbl>
              <a:tblPr firstRow="1" bandRow="1">
                <a:tableStyleId>{5940675A-B579-460E-94D1-54222C63F5DA}</a:tableStyleId>
              </a:tblPr>
              <a:tblGrid>
                <a:gridCol w="1095668"/>
                <a:gridCol w="1028060"/>
                <a:gridCol w="1779857"/>
                <a:gridCol w="2602390"/>
                <a:gridCol w="2638026"/>
              </a:tblGrid>
              <a:tr h="460251">
                <a:tc gridSpan="3">
                  <a:txBody>
                    <a:bodyPr/>
                    <a:lstStyle/>
                    <a:p>
                      <a:pPr algn="ctr"/>
                      <a:r>
                        <a:rPr lang="en-US" sz="2000" b="1" noProof="0" dirty="0" smtClean="0">
                          <a:solidFill>
                            <a:schemeClr val="tx1"/>
                          </a:solidFill>
                        </a:rPr>
                        <a:t>Me</a:t>
                      </a:r>
                      <a:r>
                        <a:rPr lang="hu-HU" sz="2000" b="1" noProof="0" dirty="0" err="1" smtClean="0">
                          <a:solidFill>
                            <a:schemeClr val="tx1"/>
                          </a:solidFill>
                        </a:rPr>
                        <a:t>chanisms</a:t>
                      </a:r>
                      <a:r>
                        <a:rPr lang="hu-HU" sz="2000" b="1" baseline="0" noProof="0" dirty="0" smtClean="0">
                          <a:solidFill>
                            <a:schemeClr val="tx1"/>
                          </a:solidFill>
                        </a:rPr>
                        <a:t> of </a:t>
                      </a:r>
                      <a:r>
                        <a:rPr lang="hu-HU" sz="2000" b="1" baseline="0" noProof="0" dirty="0" err="1" smtClean="0">
                          <a:solidFill>
                            <a:schemeClr val="tx1"/>
                          </a:solidFill>
                        </a:rPr>
                        <a:t>coordina</a:t>
                      </a:r>
                      <a:r>
                        <a:rPr lang="en-US" sz="2000" b="1" baseline="0" noProof="0" dirty="0" err="1" smtClean="0">
                          <a:solidFill>
                            <a:schemeClr val="tx1"/>
                          </a:solidFill>
                        </a:rPr>
                        <a:t>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c hMerge="1">
                  <a:txBody>
                    <a:bodyPr/>
                    <a:lstStyle/>
                    <a:p>
                      <a:endParaRPr lang="hu-HU"/>
                    </a:p>
                  </a:txBody>
                  <a:tcPr/>
                </a:tc>
                <a:tc hMerge="1">
                  <a:txBody>
                    <a:bodyPr/>
                    <a:lstStyle/>
                    <a:p>
                      <a:pPr algn="ctr"/>
                      <a:endParaRPr lang="hu-HU" sz="2000" b="1" dirty="0">
                        <a:solidFill>
                          <a:schemeClr val="tx1"/>
                        </a:solidFill>
                      </a:endParaRPr>
                    </a:p>
                  </a:txBody>
                  <a:tcPr>
                    <a:solidFill>
                      <a:srgbClr val="00B0F0"/>
                    </a:solidFill>
                  </a:tcPr>
                </a:tc>
                <a:tc>
                  <a:txBody>
                    <a:bodyPr/>
                    <a:lstStyle/>
                    <a:p>
                      <a:pPr algn="ctr"/>
                      <a:r>
                        <a:rPr lang="en-US" sz="2000" b="1" noProof="0" dirty="0" smtClean="0">
                          <a:solidFill>
                            <a:schemeClr val="tx1"/>
                          </a:solidFill>
                        </a:rPr>
                        <a:t>Actors of transaction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c>
                  <a:txBody>
                    <a:bodyPr/>
                    <a:lstStyle/>
                    <a:p>
                      <a:pPr algn="ctr"/>
                      <a:r>
                        <a:rPr lang="en-US" sz="2000" b="1" noProof="0" dirty="0" smtClean="0">
                          <a:solidFill>
                            <a:schemeClr val="tx1"/>
                          </a:solidFill>
                        </a:rPr>
                        <a:t>Goods</a:t>
                      </a:r>
                      <a:r>
                        <a:rPr lang="en-US" sz="2000" b="1" baseline="0" noProof="0" dirty="0" smtClean="0">
                          <a:solidFill>
                            <a:schemeClr val="tx1"/>
                          </a:solidFill>
                        </a:rPr>
                        <a:t> of transaction</a:t>
                      </a:r>
                      <a:endParaRPr lang="en-US" sz="2000" b="1" noProof="0" dirty="0">
                        <a:solidFill>
                          <a:schemeClr val="tx1"/>
                        </a:solidFill>
                      </a:endParaRPr>
                    </a:p>
                  </a:txBody>
                  <a:tcPr anchor="ctr">
                    <a:lnB w="28575" cap="flat" cmpd="sng" algn="ctr">
                      <a:solidFill>
                        <a:schemeClr val="tx1"/>
                      </a:solidFill>
                      <a:prstDash val="solid"/>
                      <a:round/>
                      <a:headEnd type="none" w="med" len="med"/>
                      <a:tailEnd type="none" w="med" len="med"/>
                    </a:lnB>
                    <a:solidFill>
                      <a:srgbClr val="00B0F0"/>
                    </a:solidFill>
                  </a:tcPr>
                </a:tc>
              </a:tr>
              <a:tr h="955906">
                <a:tc gridSpan="2">
                  <a:txBody>
                    <a:bodyPr/>
                    <a:lstStyle/>
                    <a:p>
                      <a:pPr lvl="0" algn="l"/>
                      <a:r>
                        <a:rPr lang="en-US" sz="1800" b="1" noProof="0" dirty="0" smtClean="0">
                          <a:solidFill>
                            <a:srgbClr val="FF0000"/>
                          </a:solidFill>
                        </a:rPr>
                        <a:t>Main mechanism</a:t>
                      </a:r>
                      <a:r>
                        <a:rPr lang="hu-HU" sz="1800" b="1" noProof="0" dirty="0" smtClean="0">
                          <a:solidFill>
                            <a:srgbClr val="FF0000"/>
                          </a:solidFill>
                        </a:rPr>
                        <a:t> of </a:t>
                      </a:r>
                      <a:r>
                        <a:rPr lang="hu-HU" sz="1800" b="1" noProof="0" dirty="0" err="1" smtClean="0">
                          <a:solidFill>
                            <a:srgbClr val="FF0000"/>
                          </a:solidFill>
                        </a:rPr>
                        <a:t>coordination</a:t>
                      </a:r>
                      <a:endParaRPr lang="en-US" sz="1800" b="1" noProof="0" dirty="0">
                        <a:solidFill>
                          <a:srgbClr val="FF0000"/>
                        </a:solidFill>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hu-HU"/>
                    </a:p>
                  </a:txBody>
                  <a:tcPr/>
                </a:tc>
                <a:tc>
                  <a:txBody>
                    <a:bodyPr/>
                    <a:lstStyle/>
                    <a:p>
                      <a:pPr lvl="0" algn="l"/>
                      <a:r>
                        <a:rPr lang="en-US" sz="1800" b="1" i="1" noProof="0" dirty="0" smtClean="0">
                          <a:solidFill>
                            <a:srgbClr val="FF0000"/>
                          </a:solidFill>
                        </a:rPr>
                        <a:t>Relational </a:t>
                      </a:r>
                      <a:r>
                        <a:rPr lang="hu-HU" sz="1800" b="1" i="1" noProof="0" dirty="0" smtClean="0">
                          <a:solidFill>
                            <a:srgbClr val="FF0000"/>
                          </a:solidFill>
                        </a:rPr>
                        <a:t>market </a:t>
                      </a:r>
                      <a:r>
                        <a:rPr lang="hu-HU" sz="1800" b="1" i="1" noProof="0" dirty="0" err="1" smtClean="0">
                          <a:solidFill>
                            <a:srgbClr val="FF0000"/>
                          </a:solidFill>
                        </a:rPr>
                        <a:t>redistribution</a:t>
                      </a:r>
                      <a:endParaRPr lang="en-US" sz="1800" b="1" i="1" noProof="0" dirty="0">
                        <a:solidFill>
                          <a:srgbClr val="FF0000"/>
                        </a:solidFill>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lvl="0" algn="l"/>
                      <a:r>
                        <a:rPr lang="en-US" sz="1400" b="1" noProof="0" dirty="0" smtClean="0"/>
                        <a:t>Corrupt private</a:t>
                      </a:r>
                      <a:r>
                        <a:rPr lang="en-US" sz="1400" b="1" baseline="0" noProof="0" dirty="0" smtClean="0"/>
                        <a:t> and public actors</a:t>
                      </a:r>
                      <a:endParaRPr lang="en-US" sz="1400" b="1" noProof="0" dirty="0"/>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lvl="0" algn="l"/>
                      <a:r>
                        <a:rPr lang="en-US" sz="1400" b="1" noProof="0" dirty="0" smtClean="0"/>
                        <a:t>Power </a:t>
                      </a:r>
                      <a:r>
                        <a:rPr lang="hu-HU" sz="1400" b="1" noProof="0" dirty="0" smtClean="0"/>
                        <a:t>+</a:t>
                      </a:r>
                      <a:r>
                        <a:rPr lang="en-US" sz="1400" b="1" noProof="0" dirty="0" smtClean="0"/>
                        <a:t> ownership</a:t>
                      </a:r>
                      <a:r>
                        <a:rPr lang="hu-HU" sz="1400" b="1" noProof="0" dirty="0" smtClean="0"/>
                        <a:t>/</a:t>
                      </a:r>
                      <a:r>
                        <a:rPr lang="hu-HU" sz="1400" b="1" noProof="0" dirty="0" err="1" smtClean="0"/>
                        <a:t>revenues</a:t>
                      </a:r>
                      <a:endParaRPr lang="en-US" sz="1400" b="1" noProof="0" dirty="0"/>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566463">
                <a:tc rowSpan="4">
                  <a:txBody>
                    <a:bodyPr/>
                    <a:lstStyle/>
                    <a:p>
                      <a:pPr marL="0" marR="0" lvl="0" indent="0" algn="l" defTabSz="914400" rtl="0" eaLnBrk="1" fontAlgn="auto" latinLnBrk="0" hangingPunct="1">
                        <a:lnSpc>
                          <a:spcPct val="100000"/>
                        </a:lnSpc>
                        <a:spcBef>
                          <a:spcPts val="1800"/>
                        </a:spcBef>
                        <a:spcAft>
                          <a:spcPts val="600"/>
                        </a:spcAft>
                        <a:buClrTx/>
                        <a:buSzTx/>
                        <a:buFontTx/>
                        <a:buNone/>
                        <a:tabLst/>
                        <a:defRPr/>
                      </a:pPr>
                      <a:r>
                        <a:rPr lang="en-US" sz="1800" b="1" i="1" noProof="0" dirty="0" smtClean="0">
                          <a:solidFill>
                            <a:srgbClr val="FF0000"/>
                          </a:solidFill>
                        </a:rPr>
                        <a:t>Annexing</a:t>
                      </a:r>
                      <a:r>
                        <a:rPr lang="hu-HU" sz="1800" b="1" i="1" baseline="0" noProof="0" dirty="0" smtClean="0">
                          <a:solidFill>
                            <a:srgbClr val="FF0000"/>
                          </a:solidFill>
                        </a:rPr>
                        <a:t> </a:t>
                      </a:r>
                      <a:r>
                        <a:rPr lang="en-US" sz="1800" b="1" i="1" noProof="0" dirty="0" err="1" smtClean="0">
                          <a:solidFill>
                            <a:srgbClr val="FF0000"/>
                          </a:solidFill>
                        </a:rPr>
                        <a:t>mecha</a:t>
                      </a:r>
                      <a:r>
                        <a:rPr lang="hu-HU" sz="1800" b="1" i="1" noProof="0" dirty="0" smtClean="0">
                          <a:solidFill>
                            <a:srgbClr val="FF0000"/>
                          </a:solidFill>
                        </a:rPr>
                        <a:t>-</a:t>
                      </a:r>
                      <a:r>
                        <a:rPr lang="en-US" sz="1800" b="1" i="1" noProof="0" dirty="0" err="1" smtClean="0">
                          <a:solidFill>
                            <a:srgbClr val="FF0000"/>
                          </a:solidFill>
                        </a:rPr>
                        <a:t>nisms</a:t>
                      </a:r>
                      <a:endParaRPr lang="hu-HU" sz="1800" b="1" i="1" noProof="0" dirty="0" smtClean="0">
                        <a:solidFill>
                          <a:srgbClr val="FF0000"/>
                        </a:solidFill>
                      </a:endParaRPr>
                    </a:p>
                    <a:p>
                      <a:pPr marL="0" marR="0" lvl="0" indent="0" algn="l" defTabSz="914400" rtl="0" eaLnBrk="1" fontAlgn="auto" latinLnBrk="0" hangingPunct="1">
                        <a:lnSpc>
                          <a:spcPct val="100000"/>
                        </a:lnSpc>
                        <a:spcBef>
                          <a:spcPts val="0"/>
                        </a:spcBef>
                        <a:spcAft>
                          <a:spcPts val="1200"/>
                        </a:spcAft>
                        <a:buClrTx/>
                        <a:buSzTx/>
                        <a:buFontTx/>
                        <a:buNone/>
                        <a:tabLst/>
                        <a:defRPr/>
                      </a:pPr>
                      <a:r>
                        <a:rPr lang="en-US" sz="1600" b="1" i="0" noProof="0" dirty="0" smtClean="0">
                          <a:solidFill>
                            <a:schemeClr val="tx1"/>
                          </a:solidFill>
                        </a:rPr>
                        <a:t>(collusion</a:t>
                      </a:r>
                      <a:r>
                        <a:rPr lang="hu-HU" sz="1600" b="1" i="0" noProof="0" dirty="0" smtClean="0">
                          <a:solidFill>
                            <a:schemeClr val="tx1"/>
                          </a:solidFill>
                        </a:rPr>
                        <a:t> of </a:t>
                      </a:r>
                      <a:r>
                        <a:rPr lang="hu-HU" sz="1600" b="1" i="0" noProof="0" dirty="0" err="1" smtClean="0">
                          <a:solidFill>
                            <a:schemeClr val="tx1"/>
                          </a:solidFill>
                        </a:rPr>
                        <a:t>legal</a:t>
                      </a:r>
                      <a:r>
                        <a:rPr lang="hu-HU" sz="1600" b="1" i="0" noProof="0" dirty="0" smtClean="0">
                          <a:solidFill>
                            <a:schemeClr val="tx1"/>
                          </a:solidFill>
                        </a:rPr>
                        <a:t> and</a:t>
                      </a:r>
                      <a:r>
                        <a:rPr lang="hu-HU" sz="1600" b="1" i="0" baseline="0" noProof="0" dirty="0" smtClean="0">
                          <a:solidFill>
                            <a:schemeClr val="tx1"/>
                          </a:solidFill>
                        </a:rPr>
                        <a:t> </a:t>
                      </a:r>
                      <a:r>
                        <a:rPr lang="hu-HU" sz="1600" b="1" i="0" baseline="0" noProof="0" dirty="0" err="1" smtClean="0">
                          <a:solidFill>
                            <a:schemeClr val="tx1"/>
                          </a:solidFill>
                        </a:rPr>
                        <a:t>illegal</a:t>
                      </a:r>
                      <a:r>
                        <a:rPr lang="hu-HU" sz="1600" b="1" i="0" baseline="0" noProof="0" dirty="0" smtClean="0">
                          <a:solidFill>
                            <a:schemeClr val="tx1"/>
                          </a:solidFill>
                        </a:rPr>
                        <a:t> </a:t>
                      </a:r>
                      <a:r>
                        <a:rPr lang="hu-HU" sz="1600" b="1" i="0" baseline="0" noProof="0" dirty="0" err="1" smtClean="0">
                          <a:solidFill>
                            <a:schemeClr val="tx1"/>
                          </a:solidFill>
                        </a:rPr>
                        <a:t>elements</a:t>
                      </a:r>
                      <a:r>
                        <a:rPr lang="en-US" sz="1600" b="1" i="0" baseline="0" noProof="0" dirty="0" smtClean="0">
                          <a:solidFill>
                            <a:schemeClr val="tx1"/>
                          </a:solidFill>
                        </a:rPr>
                        <a:t>)</a:t>
                      </a:r>
                      <a:endParaRPr lang="en-US" sz="1600" b="1" i="0" noProof="0" dirty="0" smtClean="0">
                        <a:solidFill>
                          <a:schemeClr val="tx1"/>
                        </a:solidFill>
                      </a:endParaRPr>
                    </a:p>
                  </a:txBody>
                  <a:tcPr anchor="ctr">
                    <a:lnT w="28575" cap="flat" cmpd="sng" algn="ctr">
                      <a:solidFill>
                        <a:schemeClr val="tx1"/>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lang="en-US" sz="1600" b="1" i="0" noProof="0" dirty="0" smtClean="0">
                          <a:solidFill>
                            <a:schemeClr val="tx1"/>
                          </a:solidFill>
                        </a:rPr>
                        <a:t>Bottom-up</a:t>
                      </a:r>
                      <a:r>
                        <a:rPr lang="en-US" sz="1600" b="1" i="0" baseline="0" noProof="0" dirty="0" smtClean="0">
                          <a:solidFill>
                            <a:schemeClr val="tx1"/>
                          </a:solidFill>
                        </a:rPr>
                        <a:t> annexing</a:t>
                      </a:r>
                      <a:endParaRPr lang="en-US" sz="1600" b="1" i="0" noProof="0" dirty="0" smtClean="0">
                        <a:solidFill>
                          <a:schemeClr val="tx1"/>
                        </a:solidFill>
                      </a:endParaRPr>
                    </a:p>
                  </a:txBody>
                  <a:tcPr anchor="ctr">
                    <a:lnT w="28575" cap="flat" cmpd="sng" algn="ctr">
                      <a:solidFill>
                        <a:schemeClr val="tx1"/>
                      </a:solidFill>
                      <a:prstDash val="solid"/>
                      <a:round/>
                      <a:headEnd type="none" w="med" len="med"/>
                      <a:tailEnd type="none" w="med" len="med"/>
                    </a:lnT>
                  </a:tcPr>
                </a:tc>
                <a:tc>
                  <a:txBody>
                    <a:bodyPr/>
                    <a:lstStyle/>
                    <a:p>
                      <a:pPr lvl="0" algn="l"/>
                      <a:r>
                        <a:rPr lang="en-US" sz="1400" b="1" noProof="0" dirty="0" smtClean="0"/>
                        <a:t>Oligarchic state capture (party)</a:t>
                      </a:r>
                      <a:endParaRPr lang="en-US" sz="1400" b="1" noProof="0" dirty="0"/>
                    </a:p>
                  </a:txBody>
                  <a:tcPr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r>
                        <a:rPr lang="en-US" sz="1300" b="1" kern="1200" dirty="0" smtClean="0">
                          <a:solidFill>
                            <a:schemeClr val="tx1"/>
                          </a:solidFill>
                          <a:latin typeface="+mn-lt"/>
                          <a:ea typeface="+mn-ea"/>
                          <a:cs typeface="+mn-cs"/>
                        </a:rPr>
                        <a:t>Oligarch </a:t>
                      </a:r>
                      <a:r>
                        <a:rPr lang="en-US" sz="1300" b="1" dirty="0" smtClean="0">
                          <a:sym typeface="Wingdings" pitchFamily="2" charset="2"/>
                        </a:rPr>
                        <a:t> </a:t>
                      </a:r>
                      <a:r>
                        <a:rPr lang="hu-HU" sz="1300" b="1" dirty="0" err="1" smtClean="0">
                          <a:sym typeface="Wingdings" pitchFamily="2" charset="2"/>
                        </a:rPr>
                        <a:t>Party</a:t>
                      </a:r>
                      <a:r>
                        <a:rPr lang="hu-HU" sz="1300" b="1" dirty="0" smtClean="0">
                          <a:sym typeface="Wingdings" pitchFamily="2" charset="2"/>
                        </a:rPr>
                        <a:t> </a:t>
                      </a:r>
                      <a:r>
                        <a:rPr lang="hu-HU" sz="1300" b="1" dirty="0" err="1" smtClean="0">
                          <a:sym typeface="Wingdings" pitchFamily="2" charset="2"/>
                        </a:rPr>
                        <a:t>leader</a:t>
                      </a:r>
                      <a:r>
                        <a:rPr lang="en-US" sz="1300" b="1" dirty="0" smtClean="0">
                          <a:sym typeface="Wingdings" pitchFamily="2" charset="2"/>
                        </a:rPr>
                        <a:t>(s)</a:t>
                      </a:r>
                      <a:endParaRPr lang="en-US" sz="1300" b="1" kern="1200" dirty="0">
                        <a:solidFill>
                          <a:schemeClr val="tx1"/>
                        </a:solidFill>
                        <a:latin typeface="+mn-lt"/>
                        <a:ea typeface="+mn-ea"/>
                        <a:cs typeface="+mn-cs"/>
                      </a:endParaRPr>
                    </a:p>
                  </a:txBody>
                  <a:tcPr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defTabSz="2520000"/>
                      <a:r>
                        <a:rPr lang="en-US" sz="1300" b="1" noProof="0" dirty="0" smtClean="0"/>
                        <a:t>Future</a:t>
                      </a:r>
                      <a:r>
                        <a:rPr lang="en-US" sz="1300" b="1" baseline="0" noProof="0" dirty="0" smtClean="0"/>
                        <a:t> s</a:t>
                      </a:r>
                      <a:r>
                        <a:rPr lang="en-US" sz="1300" b="1" noProof="0" dirty="0" smtClean="0"/>
                        <a:t>tate protection </a:t>
                      </a:r>
                      <a:r>
                        <a:rPr lang="en-US" sz="1300" b="1" dirty="0" smtClean="0">
                          <a:sym typeface="Wingdings" pitchFamily="2" charset="2"/>
                        </a:rPr>
                        <a:t> Party</a:t>
                      </a:r>
                      <a:endParaRPr lang="hu-HU" sz="1300" b="1" dirty="0" smtClean="0">
                        <a:sym typeface="Wingdings" pitchFamily="2" charset="2"/>
                      </a:endParaRPr>
                    </a:p>
                    <a:p>
                      <a:pPr lvl="0" algn="l" defTabSz="2520000"/>
                      <a:r>
                        <a:rPr lang="hu-HU" sz="1300" b="1" dirty="0" smtClean="0">
                          <a:sym typeface="Wingdings" pitchFamily="2" charset="2"/>
                        </a:rPr>
                        <a:t>                                </a:t>
                      </a:r>
                      <a:r>
                        <a:rPr lang="en-US" sz="1300" b="1" dirty="0" smtClean="0">
                          <a:sym typeface="Wingdings" pitchFamily="2" charset="2"/>
                        </a:rPr>
                        <a:t> </a:t>
                      </a:r>
                      <a:r>
                        <a:rPr lang="hu-HU" sz="1300" b="1" dirty="0" smtClean="0">
                          <a:sym typeface="Wingdings" pitchFamily="2" charset="2"/>
                        </a:rPr>
                        <a:t>  </a:t>
                      </a:r>
                      <a:r>
                        <a:rPr lang="en-US" sz="1300" b="1" dirty="0" smtClean="0">
                          <a:sym typeface="Wingdings" pitchFamily="2" charset="2"/>
                        </a:rPr>
                        <a:t>financing, bribe</a:t>
                      </a:r>
                      <a:endParaRPr lang="en-US" sz="1300" b="1" noProof="0" dirty="0"/>
                    </a:p>
                  </a:txBody>
                  <a:tcPr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7660">
                <a:tc vMerge="1">
                  <a:txBody>
                    <a:bodyPr/>
                    <a:lstStyle/>
                    <a:p>
                      <a:endParaRPr lang="hu-HU"/>
                    </a:p>
                  </a:txBody>
                  <a:tcPr/>
                </a:tc>
                <a:tc vMerge="1">
                  <a:txBody>
                    <a:bodyPr/>
                    <a:lstStyle/>
                    <a:p>
                      <a:endParaRPr lang="hu-HU"/>
                    </a:p>
                  </a:txBody>
                  <a:tcPr/>
                </a:tc>
                <a:tc>
                  <a:txBody>
                    <a:bodyPr/>
                    <a:lstStyle/>
                    <a:p>
                      <a:pPr lvl="0" algn="l"/>
                      <a:r>
                        <a:rPr lang="en-US" sz="1400" b="1" noProof="0" dirty="0" smtClean="0"/>
                        <a:t>Oligarchic state capture (state)</a:t>
                      </a:r>
                      <a:endParaRPr lang="en-US" sz="1400" b="1" noProof="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r>
                        <a:rPr lang="en-US" sz="1300" b="1" kern="1200" dirty="0" smtClean="0">
                          <a:solidFill>
                            <a:schemeClr val="tx1"/>
                          </a:solidFill>
                          <a:latin typeface="+mn-lt"/>
                          <a:ea typeface="+mn-ea"/>
                          <a:cs typeface="+mn-cs"/>
                        </a:rPr>
                        <a:t>Oligarch</a:t>
                      </a:r>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criminal</a:t>
                      </a:r>
                      <a:r>
                        <a:rPr lang="hu-HU" sz="1300" b="1" kern="1200" baseline="0" dirty="0" smtClean="0">
                          <a:solidFill>
                            <a:schemeClr val="tx1"/>
                          </a:solidFill>
                          <a:latin typeface="+mn-lt"/>
                          <a:ea typeface="+mn-ea"/>
                          <a:cs typeface="+mn-cs"/>
                        </a:rPr>
                        <a:t> </a:t>
                      </a:r>
                      <a:r>
                        <a:rPr lang="en-US" sz="1300" b="1" dirty="0" smtClean="0">
                          <a:sym typeface="Wingdings" pitchFamily="2" charset="2"/>
                        </a:rPr>
                        <a:t> </a:t>
                      </a:r>
                      <a:r>
                        <a:rPr lang="hu-HU" sz="1300" b="1" dirty="0" err="1" smtClean="0">
                          <a:sym typeface="Wingdings" pitchFamily="2" charset="2"/>
                        </a:rPr>
                        <a:t>Political</a:t>
                      </a:r>
                      <a:r>
                        <a:rPr lang="en-US" sz="1300" b="1" dirty="0" smtClean="0">
                          <a:sym typeface="Wingdings" pitchFamily="2" charset="2"/>
                        </a:rPr>
                        <a:t> </a:t>
                      </a:r>
                      <a:r>
                        <a:rPr lang="en-US" sz="1300" b="1" dirty="0" err="1" smtClean="0">
                          <a:sym typeface="Wingdings" pitchFamily="2" charset="2"/>
                        </a:rPr>
                        <a:t>eli</a:t>
                      </a:r>
                      <a:endParaRPr lang="en-US" sz="1300" b="1"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r>
                        <a:rPr lang="en-US" sz="1300" b="1" noProof="0" dirty="0" smtClean="0"/>
                        <a:t>State protection </a:t>
                      </a:r>
                      <a:r>
                        <a:rPr lang="en-US" sz="1300" b="1" dirty="0" smtClean="0">
                          <a:sym typeface="Wingdings" pitchFamily="2" charset="2"/>
                        </a:rPr>
                        <a:t> Bribe</a:t>
                      </a:r>
                      <a:endParaRPr lang="en-US" sz="1300" b="1" noProof="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9694">
                <a:tc vMerge="1">
                  <a:txBody>
                    <a:bodyPr/>
                    <a:lstStyle/>
                    <a:p>
                      <a:endParaRPr lang="hu-HU"/>
                    </a:p>
                  </a:txBody>
                  <a:tcPr/>
                </a:tc>
                <a:tc rowSpan="2">
                  <a:txBody>
                    <a:bodyPr/>
                    <a:lstStyle/>
                    <a:p>
                      <a:r>
                        <a:rPr lang="en-US" sz="1600" b="1" dirty="0" smtClean="0"/>
                        <a:t>Top-down</a:t>
                      </a:r>
                      <a:r>
                        <a:rPr lang="en-US" sz="1600" b="1" baseline="0" dirty="0" smtClean="0"/>
                        <a:t> annexing</a:t>
                      </a:r>
                      <a:endParaRPr lang="hu-HU" sz="1600" b="1" dirty="0"/>
                    </a:p>
                  </a:txBody>
                  <a:tcPr anchor="ctr"/>
                </a:tc>
                <a:tc>
                  <a:txBody>
                    <a:bodyPr/>
                    <a:lstStyle/>
                    <a:p>
                      <a:pPr marL="0" lvl="0" algn="l" defTabSz="914400" rtl="0" eaLnBrk="1" latinLnBrk="0" hangingPunct="1"/>
                      <a:r>
                        <a:rPr lang="hu-HU" sz="1600" b="1" kern="1200" dirty="0" err="1" smtClean="0">
                          <a:solidFill>
                            <a:srgbClr val="FF0000"/>
                          </a:solidFill>
                          <a:latin typeface="+mn-lt"/>
                          <a:ea typeface="+mn-ea"/>
                          <a:cs typeface="+mn-cs"/>
                        </a:rPr>
                        <a:t>Political</a:t>
                      </a:r>
                      <a:r>
                        <a:rPr lang="hu-HU" sz="1600" b="1" kern="1200" dirty="0" smtClean="0">
                          <a:solidFill>
                            <a:srgbClr val="FF0000"/>
                          </a:solidFill>
                          <a:latin typeface="+mn-lt"/>
                          <a:ea typeface="+mn-ea"/>
                          <a:cs typeface="+mn-cs"/>
                        </a:rPr>
                        <a:t> </a:t>
                      </a:r>
                      <a:r>
                        <a:rPr lang="hu-HU" sz="1600" b="1" kern="1200" dirty="0" err="1" smtClean="0">
                          <a:solidFill>
                            <a:srgbClr val="FF0000"/>
                          </a:solidFill>
                          <a:latin typeface="+mn-lt"/>
                          <a:ea typeface="+mn-ea"/>
                          <a:cs typeface="+mn-cs"/>
                        </a:rPr>
                        <a:t>patronalization</a:t>
                      </a:r>
                      <a:r>
                        <a:rPr lang="en-US" sz="1600" b="1" kern="1200" baseline="0" dirty="0" smtClean="0">
                          <a:solidFill>
                            <a:srgbClr val="FF0000"/>
                          </a:solidFill>
                          <a:latin typeface="+mn-lt"/>
                          <a:ea typeface="+mn-ea"/>
                          <a:cs typeface="+mn-cs"/>
                        </a:rPr>
                        <a:t> </a:t>
                      </a:r>
                      <a:r>
                        <a:rPr lang="hu-HU" sz="1600" b="1" kern="1200" baseline="0" dirty="0" smtClean="0">
                          <a:solidFill>
                            <a:srgbClr val="FF0000"/>
                          </a:solidFill>
                          <a:latin typeface="+mn-lt"/>
                          <a:ea typeface="+mn-ea"/>
                          <a:cs typeface="+mn-cs"/>
                        </a:rPr>
                        <a:t>+ </a:t>
                      </a:r>
                      <a:r>
                        <a:rPr lang="hu-HU" sz="1600" b="1" kern="1200" baseline="0" dirty="0" err="1" smtClean="0">
                          <a:solidFill>
                            <a:srgbClr val="FF0000"/>
                          </a:solidFill>
                          <a:latin typeface="+mn-lt"/>
                          <a:ea typeface="+mn-ea"/>
                          <a:cs typeface="+mn-cs"/>
                        </a:rPr>
                        <a:t>patrimonialization</a:t>
                      </a:r>
                      <a:endParaRPr lang="hu-HU" sz="1600" b="1" kern="1200" dirty="0">
                        <a:solidFill>
                          <a:srgbClr val="FF0000"/>
                        </a:solidFill>
                        <a:latin typeface="+mn-lt"/>
                        <a:ea typeface="+mn-ea"/>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r>
                        <a:rPr lang="hu-HU" sz="1300" b="1" kern="1200" dirty="0" err="1" smtClean="0">
                          <a:solidFill>
                            <a:schemeClr val="tx1"/>
                          </a:solidFill>
                          <a:latin typeface="+mn-lt"/>
                          <a:ea typeface="+mn-ea"/>
                          <a:cs typeface="+mn-cs"/>
                        </a:rPr>
                        <a:t>Poligarch</a:t>
                      </a:r>
                      <a:r>
                        <a:rPr lang="hu-HU" sz="1300" b="1" kern="1200" dirty="0" smtClean="0">
                          <a:solidFill>
                            <a:schemeClr val="tx1"/>
                          </a:solidFill>
                          <a:latin typeface="+mn-lt"/>
                          <a:ea typeface="+mn-ea"/>
                          <a:cs typeface="+mn-cs"/>
                        </a:rPr>
                        <a:t> </a:t>
                      </a:r>
                      <a:r>
                        <a:rPr lang="en-US" sz="1300" b="1" dirty="0" smtClean="0">
                          <a:sym typeface="Wingdings" pitchFamily="2" charset="2"/>
                        </a:rPr>
                        <a:t></a:t>
                      </a:r>
                      <a:r>
                        <a:rPr lang="hu-HU" sz="1300" b="1" dirty="0" smtClean="0">
                          <a:sym typeface="Wingdings" pitchFamily="2" charset="2"/>
                        </a:rPr>
                        <a:t> </a:t>
                      </a:r>
                      <a:r>
                        <a:rPr lang="hu-HU" sz="1300" b="1" kern="1200" dirty="0" err="1" smtClean="0">
                          <a:solidFill>
                            <a:schemeClr val="tx1"/>
                          </a:solidFill>
                          <a:latin typeface="+mn-lt"/>
                          <a:ea typeface="+mn-ea"/>
                          <a:cs typeface="+mn-cs"/>
                        </a:rPr>
                        <a:t>patronal</a:t>
                      </a:r>
                      <a:r>
                        <a:rPr lang="hu-HU" sz="1300" b="1" kern="1200" dirty="0" smtClean="0">
                          <a:solidFill>
                            <a:schemeClr val="tx1"/>
                          </a:solidFill>
                          <a:latin typeface="+mn-lt"/>
                          <a:ea typeface="+mn-ea"/>
                          <a:cs typeface="+mn-cs"/>
                        </a:rPr>
                        <a:t> </a:t>
                      </a:r>
                      <a:r>
                        <a:rPr lang="hu-HU" sz="1300" b="1" kern="1200" dirty="0" err="1" smtClean="0">
                          <a:solidFill>
                            <a:schemeClr val="tx1"/>
                          </a:solidFill>
                          <a:latin typeface="+mn-lt"/>
                          <a:ea typeface="+mn-ea"/>
                          <a:cs typeface="+mn-cs"/>
                        </a:rPr>
                        <a:t>servant</a:t>
                      </a:r>
                      <a:endParaRPr lang="hu-HU" sz="1300" b="1"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r>
                        <a:rPr lang="hu-HU" sz="1300" b="1" kern="1200" dirty="0" err="1" smtClean="0">
                          <a:solidFill>
                            <a:schemeClr val="tx1"/>
                          </a:solidFill>
                          <a:latin typeface="+mn-lt"/>
                          <a:ea typeface="+mn-ea"/>
                          <a:cs typeface="+mn-cs"/>
                        </a:rPr>
                        <a:t>Servitude</a:t>
                      </a:r>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derived</a:t>
                      </a:r>
                      <a:r>
                        <a:rPr lang="hu-HU" sz="1300" b="1" kern="1200" baseline="0" dirty="0" smtClean="0">
                          <a:solidFill>
                            <a:schemeClr val="tx1"/>
                          </a:solidFill>
                          <a:latin typeface="+mn-lt"/>
                          <a:ea typeface="+mn-ea"/>
                          <a:cs typeface="+mn-cs"/>
                        </a:rPr>
                        <a:t>              </a:t>
                      </a:r>
                      <a:r>
                        <a:rPr lang="en-US" sz="1300" b="1" kern="1200" baseline="0" dirty="0" smtClean="0">
                          <a:solidFill>
                            <a:schemeClr val="tx1"/>
                          </a:solidFill>
                          <a:latin typeface="+mn-lt"/>
                          <a:ea typeface="+mn-ea"/>
                          <a:cs typeface="+mn-cs"/>
                        </a:rPr>
                        <a:t>P</a:t>
                      </a:r>
                      <a:r>
                        <a:rPr lang="hu-HU" sz="1300" b="1" kern="1200" baseline="0" dirty="0" err="1" smtClean="0">
                          <a:solidFill>
                            <a:schemeClr val="tx1"/>
                          </a:solidFill>
                          <a:latin typeface="+mn-lt"/>
                          <a:ea typeface="+mn-ea"/>
                          <a:cs typeface="+mn-cs"/>
                        </a:rPr>
                        <a:t>aid</a:t>
                      </a:r>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with</a:t>
                      </a:r>
                      <a:endParaRPr lang="hu-HU" sz="1300" b="1" kern="1200" baseline="0" dirty="0" smtClean="0">
                        <a:solidFill>
                          <a:schemeClr val="tx1"/>
                        </a:solidFill>
                        <a:latin typeface="+mn-lt"/>
                        <a:ea typeface="+mn-ea"/>
                        <a:cs typeface="+mn-cs"/>
                      </a:endParaRPr>
                    </a:p>
                    <a:p>
                      <a:pPr marL="0" lvl="0" algn="l" defTabSz="914400" rtl="0" eaLnBrk="1" latinLnBrk="0" hangingPunct="1"/>
                      <a:r>
                        <a:rPr lang="hu-HU" sz="1300" b="1" kern="1200" baseline="0" dirty="0" err="1" smtClean="0">
                          <a:solidFill>
                            <a:schemeClr val="tx1"/>
                          </a:solidFill>
                          <a:latin typeface="+mn-lt"/>
                          <a:ea typeface="+mn-ea"/>
                          <a:cs typeface="+mn-cs"/>
                        </a:rPr>
                        <a:t>from</a:t>
                      </a:r>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u</a:t>
                      </a:r>
                      <a:r>
                        <a:rPr lang="hu-HU" sz="1300" b="1" kern="1200" dirty="0" err="1" smtClean="0">
                          <a:solidFill>
                            <a:schemeClr val="tx1"/>
                          </a:solidFill>
                          <a:latin typeface="+mn-lt"/>
                          <a:ea typeface="+mn-ea"/>
                          <a:cs typeface="+mn-cs"/>
                        </a:rPr>
                        <a:t>nconditional</a:t>
                      </a:r>
                      <a:r>
                        <a:rPr lang="hu-HU" sz="1300" b="1" kern="1200" dirty="0" smtClean="0">
                          <a:solidFill>
                            <a:schemeClr val="tx1"/>
                          </a:solidFill>
                          <a:latin typeface="+mn-lt"/>
                          <a:ea typeface="+mn-ea"/>
                          <a:cs typeface="+mn-cs"/>
                        </a:rPr>
                        <a:t> </a:t>
                      </a:r>
                      <a:r>
                        <a:rPr lang="en-US" sz="1300" b="1" dirty="0" smtClean="0">
                          <a:sym typeface="Wingdings" pitchFamily="2" charset="2"/>
                        </a:rPr>
                        <a:t></a:t>
                      </a:r>
                      <a:r>
                        <a:rPr lang="hu-HU" sz="1300" b="1" kern="1200" baseline="0" dirty="0" err="1" smtClean="0">
                          <a:solidFill>
                            <a:schemeClr val="tx1"/>
                          </a:solidFill>
                          <a:latin typeface="+mn-lt"/>
                          <a:ea typeface="+mn-ea"/>
                          <a:cs typeface="+mn-cs"/>
                        </a:rPr>
                        <a:t>administr</a:t>
                      </a:r>
                      <a:r>
                        <a:rPr lang="hu-HU" sz="1300" b="1" kern="1200" baseline="0" dirty="0" smtClean="0">
                          <a:solidFill>
                            <a:schemeClr val="tx1"/>
                          </a:solidFill>
                          <a:latin typeface="+mn-lt"/>
                          <a:ea typeface="+mn-ea"/>
                          <a:cs typeface="+mn-cs"/>
                        </a:rPr>
                        <a:t>.</a:t>
                      </a:r>
                      <a:endParaRPr lang="hu-HU" sz="1300" b="1" kern="1200" dirty="0" smtClean="0">
                        <a:solidFill>
                          <a:schemeClr val="tx1"/>
                        </a:solidFill>
                        <a:latin typeface="+mn-lt"/>
                        <a:ea typeface="+mn-ea"/>
                        <a:cs typeface="+mn-cs"/>
                      </a:endParaRPr>
                    </a:p>
                    <a:p>
                      <a:pPr marL="0" lvl="0" algn="l" defTabSz="914400" rtl="0" eaLnBrk="1" latinLnBrk="0" hangingPunct="1"/>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loyality</a:t>
                      </a:r>
                      <a:r>
                        <a:rPr lang="hu-HU" sz="1300" b="1" kern="1200" baseline="0" dirty="0" smtClean="0">
                          <a:solidFill>
                            <a:schemeClr val="tx1"/>
                          </a:solidFill>
                          <a:latin typeface="+mn-lt"/>
                          <a:ea typeface="+mn-ea"/>
                          <a:cs typeface="+mn-cs"/>
                        </a:rPr>
                        <a:t>                                </a:t>
                      </a:r>
                      <a:r>
                        <a:rPr lang="hu-HU" sz="1300" b="1" kern="1200" baseline="0" dirty="0" err="1" smtClean="0">
                          <a:solidFill>
                            <a:schemeClr val="tx1"/>
                          </a:solidFill>
                          <a:latin typeface="+mn-lt"/>
                          <a:ea typeface="+mn-ea"/>
                          <a:cs typeface="+mn-cs"/>
                        </a:rPr>
                        <a:t>position</a:t>
                      </a:r>
                      <a:endParaRPr lang="hu-HU" sz="1300" b="1"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9694">
                <a:tc vMerge="1">
                  <a:txBody>
                    <a:bodyPr/>
                    <a:lstStyle/>
                    <a:p>
                      <a:pPr lvl="0" algn="l"/>
                      <a:endParaRPr lang="hu-HU" sz="1800" b="1" dirty="0"/>
                    </a:p>
                  </a:txBody>
                  <a:tcPr/>
                </a:tc>
                <a:tc vMerge="1">
                  <a:txBody>
                    <a:bodyPr/>
                    <a:lstStyle/>
                    <a:p>
                      <a:endParaRPr lang="hu-HU"/>
                    </a:p>
                  </a:txBody>
                  <a:tcPr/>
                </a:tc>
                <a:tc>
                  <a:txBody>
                    <a:bodyPr/>
                    <a:lstStyle/>
                    <a:p>
                      <a:pPr marL="0" lvl="0" algn="l" defTabSz="914400" rtl="0" eaLnBrk="1" latinLnBrk="0" hangingPunct="1"/>
                      <a:r>
                        <a:rPr lang="hu-HU" sz="1600" b="1" kern="1200" dirty="0" err="1" smtClean="0">
                          <a:solidFill>
                            <a:srgbClr val="FF0000"/>
                          </a:solidFill>
                          <a:latin typeface="+mn-lt"/>
                          <a:ea typeface="+mn-ea"/>
                          <a:cs typeface="+mn-cs"/>
                        </a:rPr>
                        <a:t>Economic</a:t>
                      </a:r>
                      <a:r>
                        <a:rPr lang="hu-HU" sz="1600" b="1" kern="1200" dirty="0" smtClean="0">
                          <a:solidFill>
                            <a:srgbClr val="FF0000"/>
                          </a:solidFill>
                          <a:latin typeface="+mn-lt"/>
                          <a:ea typeface="+mn-ea"/>
                          <a:cs typeface="+mn-cs"/>
                        </a:rPr>
                        <a:t> </a:t>
                      </a:r>
                      <a:r>
                        <a:rPr lang="hu-HU" sz="1600" b="1" kern="1200" dirty="0" err="1" smtClean="0">
                          <a:solidFill>
                            <a:srgbClr val="FF0000"/>
                          </a:solidFill>
                          <a:latin typeface="+mn-lt"/>
                          <a:ea typeface="+mn-ea"/>
                          <a:cs typeface="+mn-cs"/>
                        </a:rPr>
                        <a:t>patronalization</a:t>
                      </a:r>
                      <a:r>
                        <a:rPr lang="en-US" sz="1600" b="1" kern="1200" baseline="0" dirty="0" smtClean="0">
                          <a:solidFill>
                            <a:srgbClr val="FF0000"/>
                          </a:solidFill>
                          <a:latin typeface="+mn-lt"/>
                          <a:ea typeface="+mn-ea"/>
                          <a:cs typeface="+mn-cs"/>
                        </a:rPr>
                        <a:t> </a:t>
                      </a:r>
                      <a:r>
                        <a:rPr lang="hu-HU" sz="1600" b="1" kern="1200" baseline="0" dirty="0" smtClean="0">
                          <a:solidFill>
                            <a:srgbClr val="FF0000"/>
                          </a:solidFill>
                          <a:latin typeface="+mn-lt"/>
                          <a:ea typeface="+mn-ea"/>
                          <a:cs typeface="+mn-cs"/>
                        </a:rPr>
                        <a:t>+ </a:t>
                      </a:r>
                      <a:r>
                        <a:rPr lang="hu-HU" sz="1600" b="1" kern="1200" baseline="0" dirty="0" err="1" smtClean="0">
                          <a:solidFill>
                            <a:srgbClr val="FF0000"/>
                          </a:solidFill>
                          <a:latin typeface="+mn-lt"/>
                          <a:ea typeface="+mn-ea"/>
                          <a:cs typeface="+mn-cs"/>
                        </a:rPr>
                        <a:t>patrimonialization</a:t>
                      </a:r>
                      <a:endParaRPr lang="hu-HU" sz="1600" b="1" kern="1200" dirty="0">
                        <a:solidFill>
                          <a:srgbClr val="FF0000"/>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tc>
                  <a:txBody>
                    <a:bodyPr/>
                    <a:lstStyle/>
                    <a:p>
                      <a:pPr marL="0" lvl="0" algn="l" defTabSz="914400" rtl="0" eaLnBrk="1" latinLnBrk="0" hangingPunct="1"/>
                      <a:r>
                        <a:rPr lang="hu-HU" sz="1300" b="1" kern="1200" dirty="0" err="1" smtClean="0">
                          <a:solidFill>
                            <a:schemeClr val="tx1"/>
                          </a:solidFill>
                          <a:latin typeface="+mn-lt"/>
                          <a:ea typeface="+mn-ea"/>
                          <a:cs typeface="+mn-cs"/>
                        </a:rPr>
                        <a:t>Poligarch</a:t>
                      </a:r>
                      <a:r>
                        <a:rPr lang="hu-HU" sz="1300" b="1" kern="1200" dirty="0" smtClean="0">
                          <a:solidFill>
                            <a:schemeClr val="tx1"/>
                          </a:solidFill>
                          <a:latin typeface="+mn-lt"/>
                          <a:ea typeface="+mn-ea"/>
                          <a:cs typeface="+mn-cs"/>
                        </a:rPr>
                        <a:t> </a:t>
                      </a:r>
                      <a:r>
                        <a:rPr lang="en-US" sz="1300" b="1" dirty="0" smtClean="0">
                          <a:sym typeface="Wingdings" pitchFamily="2" charset="2"/>
                        </a:rPr>
                        <a:t></a:t>
                      </a:r>
                      <a:r>
                        <a:rPr lang="hu-HU" sz="1300" b="1" kern="1200" dirty="0" smtClean="0">
                          <a:solidFill>
                            <a:schemeClr val="tx1"/>
                          </a:solidFill>
                          <a:latin typeface="+mn-lt"/>
                          <a:ea typeface="+mn-ea"/>
                          <a:cs typeface="+mn-cs"/>
                        </a:rPr>
                        <a:t> </a:t>
                      </a:r>
                      <a:r>
                        <a:rPr lang="hu-HU" sz="1300" b="1" kern="1200" dirty="0" err="1" smtClean="0">
                          <a:solidFill>
                            <a:schemeClr val="tx1"/>
                          </a:solidFill>
                          <a:latin typeface="+mn-lt"/>
                          <a:ea typeface="+mn-ea"/>
                          <a:cs typeface="+mn-cs"/>
                        </a:rPr>
                        <a:t>oligarch</a:t>
                      </a:r>
                      <a:r>
                        <a:rPr lang="hu-HU" sz="1300" b="1" kern="1200" dirty="0" smtClean="0">
                          <a:solidFill>
                            <a:schemeClr val="tx1"/>
                          </a:solidFill>
                          <a:latin typeface="+mn-lt"/>
                          <a:ea typeface="+mn-ea"/>
                          <a:cs typeface="+mn-cs"/>
                        </a:rPr>
                        <a:t>/  </a:t>
                      </a:r>
                    </a:p>
                    <a:p>
                      <a:pPr marL="0" lvl="0" algn="l" defTabSz="914400" rtl="0" eaLnBrk="1" latinLnBrk="0" hangingPunct="1"/>
                      <a:r>
                        <a:rPr lang="hu-HU" sz="1300" b="1" kern="1200" dirty="0" smtClean="0">
                          <a:solidFill>
                            <a:schemeClr val="tx1"/>
                          </a:solidFill>
                          <a:latin typeface="+mn-lt"/>
                          <a:ea typeface="+mn-ea"/>
                          <a:cs typeface="+mn-cs"/>
                        </a:rPr>
                        <a:t>                                    </a:t>
                      </a:r>
                      <a:r>
                        <a:rPr lang="hu-HU" sz="1300" b="1" kern="1200" dirty="0" err="1" smtClean="0">
                          <a:solidFill>
                            <a:schemeClr val="tx1"/>
                          </a:solidFill>
                          <a:latin typeface="+mn-lt"/>
                          <a:ea typeface="+mn-ea"/>
                          <a:cs typeface="+mn-cs"/>
                        </a:rPr>
                        <a:t>strohmann</a:t>
                      </a:r>
                      <a:endParaRPr lang="hu-HU" sz="1300" b="1"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tc>
                  <a:txBody>
                    <a:bodyPr/>
                    <a:lstStyle/>
                    <a:p>
                      <a:pPr marL="0" lvl="0" algn="l" defTabSz="914400" rtl="0" eaLnBrk="1" latinLnBrk="0" hangingPunct="1"/>
                      <a:r>
                        <a:rPr lang="hu-HU" sz="1300" b="1" kern="1200" noProof="0" dirty="0" err="1" smtClean="0">
                          <a:solidFill>
                            <a:schemeClr val="tx1"/>
                          </a:solidFill>
                          <a:latin typeface="+mn-lt"/>
                          <a:ea typeface="+mn-ea"/>
                          <a:cs typeface="+mn-cs"/>
                        </a:rPr>
                        <a:t>Wealth</a:t>
                      </a:r>
                      <a:r>
                        <a:rPr lang="hu-HU" sz="1300" b="1" kern="1200" baseline="0" noProof="0" dirty="0" smtClean="0">
                          <a:solidFill>
                            <a:schemeClr val="tx1"/>
                          </a:solidFill>
                          <a:latin typeface="+mn-lt"/>
                          <a:ea typeface="+mn-ea"/>
                          <a:cs typeface="+mn-cs"/>
                        </a:rPr>
                        <a:t> </a:t>
                      </a:r>
                      <a:r>
                        <a:rPr lang="en-US" sz="1300" b="1" dirty="0" smtClean="0">
                          <a:sym typeface="Wingdings" pitchFamily="2" charset="2"/>
                        </a:rPr>
                        <a:t></a:t>
                      </a:r>
                      <a:r>
                        <a:rPr lang="hu-HU" sz="1300" b="1" kern="1200" noProof="0" dirty="0" smtClean="0">
                          <a:solidFill>
                            <a:schemeClr val="tx1"/>
                          </a:solidFill>
                          <a:latin typeface="+mn-lt"/>
                          <a:ea typeface="+mn-ea"/>
                          <a:cs typeface="+mn-cs"/>
                        </a:rPr>
                        <a:t> </a:t>
                      </a:r>
                      <a:r>
                        <a:rPr lang="hu-HU" sz="1300" b="1" kern="1200" noProof="0" dirty="0" err="1" smtClean="0">
                          <a:solidFill>
                            <a:schemeClr val="tx1"/>
                          </a:solidFill>
                          <a:latin typeface="+mn-lt"/>
                          <a:ea typeface="+mn-ea"/>
                          <a:cs typeface="+mn-cs"/>
                        </a:rPr>
                        <a:t>discretional</a:t>
                      </a:r>
                      <a:r>
                        <a:rPr lang="hu-HU" sz="1300" b="1" kern="1200" noProof="0" dirty="0" smtClean="0">
                          <a:solidFill>
                            <a:schemeClr val="tx1"/>
                          </a:solidFill>
                          <a:latin typeface="+mn-lt"/>
                          <a:ea typeface="+mn-ea"/>
                          <a:cs typeface="+mn-cs"/>
                        </a:rPr>
                        <a:t> </a:t>
                      </a:r>
                      <a:r>
                        <a:rPr lang="hu-HU" sz="1300" b="1" kern="1200" noProof="0" dirty="0" err="1" smtClean="0">
                          <a:solidFill>
                            <a:schemeClr val="tx1"/>
                          </a:solidFill>
                          <a:latin typeface="+mn-lt"/>
                          <a:ea typeface="+mn-ea"/>
                          <a:cs typeface="+mn-cs"/>
                        </a:rPr>
                        <a:t>access</a:t>
                      </a:r>
                      <a:r>
                        <a:rPr lang="hu-HU" sz="1300" b="1" kern="1200" baseline="0" noProof="0" dirty="0" smtClean="0">
                          <a:solidFill>
                            <a:schemeClr val="tx1"/>
                          </a:solidFill>
                          <a:latin typeface="+mn-lt"/>
                          <a:ea typeface="+mn-ea"/>
                          <a:cs typeface="+mn-cs"/>
                        </a:rPr>
                        <a:t>  </a:t>
                      </a:r>
                    </a:p>
                    <a:p>
                      <a:pPr marL="0" lvl="0" algn="l" defTabSz="914400" rtl="0" eaLnBrk="1" latinLnBrk="0" hangingPunct="1"/>
                      <a:r>
                        <a:rPr lang="hu-HU" sz="1300" b="1" kern="1200" baseline="0" noProof="0" dirty="0" smtClean="0">
                          <a:solidFill>
                            <a:schemeClr val="tx1"/>
                          </a:solidFill>
                          <a:latin typeface="+mn-lt"/>
                          <a:ea typeface="+mn-ea"/>
                          <a:cs typeface="+mn-cs"/>
                        </a:rPr>
                        <a:t>                         </a:t>
                      </a:r>
                      <a:r>
                        <a:rPr lang="hu-HU" sz="1300" b="1" kern="1200" baseline="0" noProof="0" dirty="0" err="1" smtClean="0">
                          <a:solidFill>
                            <a:schemeClr val="tx1"/>
                          </a:solidFill>
                          <a:latin typeface="+mn-lt"/>
                          <a:ea typeface="+mn-ea"/>
                          <a:cs typeface="+mn-cs"/>
                        </a:rPr>
                        <a:t>to</a:t>
                      </a:r>
                      <a:r>
                        <a:rPr lang="hu-HU" sz="1300" b="1" kern="1200" baseline="0" noProof="0" dirty="0" smtClean="0">
                          <a:solidFill>
                            <a:schemeClr val="tx1"/>
                          </a:solidFill>
                          <a:latin typeface="+mn-lt"/>
                          <a:ea typeface="+mn-ea"/>
                          <a:cs typeface="+mn-cs"/>
                        </a:rPr>
                        <a:t> </a:t>
                      </a:r>
                      <a:r>
                        <a:rPr lang="hu-HU" sz="1300" b="1" kern="1200" baseline="0" noProof="0" dirty="0" err="1" smtClean="0">
                          <a:solidFill>
                            <a:schemeClr val="tx1"/>
                          </a:solidFill>
                          <a:latin typeface="+mn-lt"/>
                          <a:ea typeface="+mn-ea"/>
                          <a:cs typeface="+mn-cs"/>
                        </a:rPr>
                        <a:t>resources</a:t>
                      </a:r>
                      <a:r>
                        <a:rPr lang="hu-HU" sz="1300" b="1" kern="1200" baseline="0" noProof="0" dirty="0" smtClean="0">
                          <a:solidFill>
                            <a:schemeClr val="tx1"/>
                          </a:solidFill>
                          <a:latin typeface="+mn-lt"/>
                          <a:ea typeface="+mn-ea"/>
                          <a:cs typeface="+mn-cs"/>
                        </a:rPr>
                        <a:t> and </a:t>
                      </a:r>
                    </a:p>
                    <a:p>
                      <a:pPr marL="0" lvl="0" algn="l" defTabSz="914400" rtl="0" eaLnBrk="1" latinLnBrk="0" hangingPunct="1"/>
                      <a:r>
                        <a:rPr lang="hu-HU" sz="1300" b="1" kern="1200" baseline="0" noProof="0" dirty="0" smtClean="0">
                          <a:solidFill>
                            <a:schemeClr val="tx1"/>
                          </a:solidFill>
                          <a:latin typeface="+mn-lt"/>
                          <a:ea typeface="+mn-ea"/>
                          <a:cs typeface="+mn-cs"/>
                        </a:rPr>
                        <a:t>                         </a:t>
                      </a:r>
                      <a:r>
                        <a:rPr lang="hu-HU" sz="1300" b="1" kern="1200" baseline="0" noProof="0" dirty="0" err="1" smtClean="0">
                          <a:solidFill>
                            <a:schemeClr val="tx1"/>
                          </a:solidFill>
                          <a:latin typeface="+mn-lt"/>
                          <a:ea typeface="+mn-ea"/>
                          <a:cs typeface="+mn-cs"/>
                        </a:rPr>
                        <a:t>markets</a:t>
                      </a:r>
                      <a:endParaRPr lang="en-US" sz="1300" b="1" kern="1200" noProof="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xmlns="" val="163550481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229600" cy="637579"/>
          </a:xfrm>
        </p:spPr>
        <p:txBody>
          <a:bodyPr>
            <a:noAutofit/>
          </a:bodyPr>
          <a:lstStyle/>
          <a:p>
            <a:pPr lvl="0">
              <a:lnSpc>
                <a:spcPct val="115000"/>
              </a:lnSpc>
              <a:spcBef>
                <a:spcPts val="0"/>
              </a:spcBef>
              <a:defRPr/>
            </a:pPr>
            <a:r>
              <a:rPr lang="en-US" sz="2400" b="1" dirty="0">
                <a:ea typeface="Calibri" pitchFamily="34" charset="0"/>
                <a:cs typeface="Times New Roman" pitchFamily="18" charset="0"/>
              </a:rPr>
              <a:t>Primary characteristics of state and private property relations </a:t>
            </a:r>
            <a:r>
              <a:rPr lang="hu-HU" sz="2400" b="1" dirty="0">
                <a:ea typeface="Calibri" pitchFamily="34" charset="0"/>
                <a:cs typeface="Times New Roman" pitchFamily="18" charset="0"/>
              </a:rPr>
              <a:t/>
            </a:r>
            <a:br>
              <a:rPr lang="hu-HU" sz="2400" b="1" dirty="0">
                <a:ea typeface="Calibri" pitchFamily="34" charset="0"/>
                <a:cs typeface="Times New Roman" pitchFamily="18" charset="0"/>
              </a:rPr>
            </a:br>
            <a:r>
              <a:rPr lang="en-US" sz="2400" b="1" dirty="0">
                <a:ea typeface="Calibri" pitchFamily="34" charset="0"/>
                <a:cs typeface="Times New Roman" pitchFamily="18" charset="0"/>
              </a:rPr>
              <a:t>in three ideal-type political regimes </a:t>
            </a:r>
            <a:endParaRPr lang="hu-HU" sz="2400" dirty="0"/>
          </a:p>
        </p:txBody>
      </p:sp>
      <p:graphicFrame>
        <p:nvGraphicFramePr>
          <p:cNvPr id="5" name="Táblázat 4"/>
          <p:cNvGraphicFramePr>
            <a:graphicFrameLocks noGrp="1"/>
          </p:cNvGraphicFramePr>
          <p:nvPr/>
        </p:nvGraphicFramePr>
        <p:xfrm>
          <a:off x="251520" y="987574"/>
          <a:ext cx="8496944" cy="4066032"/>
        </p:xfrm>
        <a:graphic>
          <a:graphicData uri="http://schemas.openxmlformats.org/drawingml/2006/table">
            <a:tbl>
              <a:tblPr/>
              <a:tblGrid>
                <a:gridCol w="2664296"/>
                <a:gridCol w="3024336"/>
                <a:gridCol w="2808312"/>
              </a:tblGrid>
              <a:tr h="509030">
                <a:tc>
                  <a:txBody>
                    <a:bodyPr/>
                    <a:lstStyle/>
                    <a:p>
                      <a:pPr algn="ctr">
                        <a:lnSpc>
                          <a:spcPct val="115000"/>
                        </a:lnSpc>
                        <a:spcAft>
                          <a:spcPts val="0"/>
                        </a:spcAft>
                      </a:pPr>
                      <a:r>
                        <a:rPr lang="en-US" sz="2000" b="1" dirty="0">
                          <a:latin typeface="Calibri"/>
                          <a:ea typeface="Calibri"/>
                          <a:cs typeface="Times New Roman"/>
                        </a:rPr>
                        <a:t>Liberal democracies</a:t>
                      </a:r>
                      <a:endParaRPr lang="hu-H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latin typeface="Calibri"/>
                          <a:ea typeface="Calibri"/>
                          <a:cs typeface="Times New Roman"/>
                        </a:rPr>
                        <a:t>Post-communist </a:t>
                      </a:r>
                      <a:r>
                        <a:rPr lang="hu-HU" sz="2000" b="1" dirty="0" smtClean="0">
                          <a:latin typeface="Calibri"/>
                          <a:ea typeface="Calibri"/>
                          <a:cs typeface="Times New Roman"/>
                        </a:rPr>
                        <a:t> </a:t>
                      </a:r>
                      <a:r>
                        <a:rPr lang="hu-HU" sz="2000" b="1" dirty="0" err="1" smtClean="0">
                          <a:latin typeface="Calibri"/>
                          <a:ea typeface="Calibri"/>
                          <a:cs typeface="Times New Roman"/>
                        </a:rPr>
                        <a:t>patronal</a:t>
                      </a:r>
                      <a:r>
                        <a:rPr lang="hu-HU" sz="2000" b="1" dirty="0" smtClean="0">
                          <a:latin typeface="Calibri"/>
                          <a:ea typeface="Calibri"/>
                          <a:cs typeface="Times New Roman"/>
                        </a:rPr>
                        <a:t> </a:t>
                      </a:r>
                      <a:r>
                        <a:rPr lang="en-US" sz="2000" b="1" dirty="0" smtClean="0">
                          <a:latin typeface="Calibri"/>
                          <a:ea typeface="Calibri"/>
                          <a:cs typeface="Times New Roman"/>
                        </a:rPr>
                        <a:t>autocracy</a:t>
                      </a:r>
                      <a:endParaRPr lang="hu-H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latin typeface="Calibri"/>
                          <a:ea typeface="Calibri"/>
                          <a:cs typeface="Times New Roman"/>
                        </a:rPr>
                        <a:t>Communist regime</a:t>
                      </a:r>
                      <a:endParaRPr lang="hu-H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1119">
                <a:tc>
                  <a:txBody>
                    <a:bodyPr/>
                    <a:lstStyle/>
                    <a:p>
                      <a:pPr>
                        <a:lnSpc>
                          <a:spcPct val="115000"/>
                        </a:lnSpc>
                        <a:spcAft>
                          <a:spcPts val="0"/>
                        </a:spcAft>
                      </a:pPr>
                      <a:r>
                        <a:rPr lang="en-US" sz="1600" dirty="0">
                          <a:latin typeface="+mn-lt"/>
                          <a:ea typeface="Calibri"/>
                          <a:cs typeface="Times New Roman"/>
                        </a:rPr>
                        <a:t>The political group in power </a:t>
                      </a:r>
                      <a:r>
                        <a:rPr lang="en-US" sz="1600" b="1" i="1" dirty="0">
                          <a:latin typeface="+mn-lt"/>
                          <a:ea typeface="Calibri"/>
                          <a:cs typeface="Times New Roman"/>
                        </a:rPr>
                        <a:t>ensures</a:t>
                      </a:r>
                      <a:r>
                        <a:rPr lang="en-US" sz="1600" dirty="0">
                          <a:latin typeface="+mn-lt"/>
                          <a:ea typeface="Calibri"/>
                          <a:cs typeface="Times New Roman"/>
                        </a:rPr>
                        <a:t> the dominance of private property and market coordination</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mn-lt"/>
                          <a:ea typeface="Calibri"/>
                          <a:cs typeface="Times New Roman"/>
                        </a:rPr>
                        <a:t>The political group in power </a:t>
                      </a:r>
                      <a:r>
                        <a:rPr lang="en-US" sz="1600" b="1" i="1">
                          <a:latin typeface="+mn-lt"/>
                          <a:ea typeface="Calibri"/>
                          <a:cs typeface="Times New Roman"/>
                        </a:rPr>
                        <a:t>controls and partially appropriates</a:t>
                      </a:r>
                      <a:r>
                        <a:rPr lang="en-US" sz="1600">
                          <a:latin typeface="+mn-lt"/>
                          <a:ea typeface="Calibri"/>
                          <a:cs typeface="Times New Roman"/>
                        </a:rPr>
                        <a:t> private property and coordination of the market </a:t>
                      </a:r>
                      <a:endParaRPr lang="hu-HU" sz="16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mn-lt"/>
                          <a:ea typeface="Calibri"/>
                          <a:cs typeface="Times New Roman"/>
                        </a:rPr>
                        <a:t>The political group in power, the communist party </a:t>
                      </a:r>
                      <a:r>
                        <a:rPr lang="en-US" sz="1600" b="1" i="1">
                          <a:latin typeface="+mn-lt"/>
                          <a:ea typeface="Calibri"/>
                          <a:cs typeface="Times New Roman"/>
                        </a:rPr>
                        <a:t>emposes </a:t>
                      </a:r>
                      <a:r>
                        <a:rPr lang="en-US" sz="1600">
                          <a:latin typeface="+mn-lt"/>
                          <a:ea typeface="Calibri"/>
                          <a:cs typeface="Times New Roman"/>
                        </a:rPr>
                        <a:t>dominance of state property and bureaucratic coordination</a:t>
                      </a:r>
                      <a:endParaRPr lang="hu-HU" sz="16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4088">
                <a:tc>
                  <a:txBody>
                    <a:bodyPr/>
                    <a:lstStyle/>
                    <a:p>
                      <a:pPr>
                        <a:lnSpc>
                          <a:spcPct val="115000"/>
                        </a:lnSpc>
                        <a:spcAft>
                          <a:spcPts val="0"/>
                        </a:spcAft>
                      </a:pPr>
                      <a:r>
                        <a:rPr lang="en-US" sz="1600" b="1" i="1" dirty="0">
                          <a:latin typeface="+mn-lt"/>
                          <a:ea typeface="Calibri"/>
                          <a:cs typeface="Times New Roman"/>
                        </a:rPr>
                        <a:t>Private property </a:t>
                      </a:r>
                      <a:r>
                        <a:rPr lang="en-US" sz="1600" dirty="0">
                          <a:latin typeface="+mn-lt"/>
                          <a:ea typeface="Calibri"/>
                          <a:cs typeface="Times New Roman"/>
                        </a:rPr>
                        <a:t>is the dominant form of property</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i="1" dirty="0" err="1">
                          <a:latin typeface="+mn-lt"/>
                          <a:ea typeface="Calibri"/>
                          <a:cs typeface="Times New Roman"/>
                        </a:rPr>
                        <a:t>Power&amp;ownership</a:t>
                      </a:r>
                      <a:r>
                        <a:rPr lang="en-US" sz="1600" dirty="0">
                          <a:latin typeface="+mn-lt"/>
                          <a:ea typeface="Calibri"/>
                          <a:cs typeface="Times New Roman"/>
                        </a:rPr>
                        <a:t> </a:t>
                      </a:r>
                      <a:r>
                        <a:rPr lang="hu-HU" sz="1600" b="1" i="1" dirty="0" smtClean="0">
                          <a:latin typeface="+mn-lt"/>
                          <a:ea typeface="Calibri"/>
                          <a:cs typeface="Times New Roman"/>
                        </a:rPr>
                        <a:t>(</a:t>
                      </a:r>
                      <a:r>
                        <a:rPr lang="en-US" sz="1600" b="1" i="1" kern="1200" dirty="0" err="1" smtClean="0">
                          <a:solidFill>
                            <a:schemeClr val="tx1"/>
                          </a:solidFill>
                          <a:latin typeface="+mn-lt"/>
                          <a:ea typeface="+mn-ea"/>
                          <a:cs typeface="+mn-cs"/>
                        </a:rPr>
                        <a:t>власть&amp;собственность</a:t>
                      </a:r>
                      <a:r>
                        <a:rPr lang="hu-HU" sz="1600" kern="1200" dirty="0" smtClean="0">
                          <a:solidFill>
                            <a:schemeClr val="tx1"/>
                          </a:solidFill>
                          <a:latin typeface="+mn-lt"/>
                          <a:ea typeface="+mn-ea"/>
                          <a:cs typeface="+mn-cs"/>
                        </a:rPr>
                        <a:t>) </a:t>
                      </a:r>
                      <a:r>
                        <a:rPr lang="en-US" sz="1600" dirty="0" smtClean="0">
                          <a:latin typeface="+mn-lt"/>
                          <a:ea typeface="Calibri"/>
                          <a:cs typeface="Times New Roman"/>
                        </a:rPr>
                        <a:t>is </a:t>
                      </a:r>
                      <a:r>
                        <a:rPr lang="en-US" sz="1600" dirty="0">
                          <a:latin typeface="+mn-lt"/>
                          <a:ea typeface="Calibri"/>
                          <a:cs typeface="Times New Roman"/>
                        </a:rPr>
                        <a:t>the determinative form of ownership</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i="1">
                          <a:latin typeface="+mn-lt"/>
                          <a:ea typeface="Calibri"/>
                          <a:cs typeface="Times New Roman"/>
                        </a:rPr>
                        <a:t>State property </a:t>
                      </a:r>
                      <a:r>
                        <a:rPr lang="en-US" sz="1600">
                          <a:latin typeface="+mn-lt"/>
                          <a:ea typeface="Calibri"/>
                          <a:cs typeface="Times New Roman"/>
                        </a:rPr>
                        <a:t>is the dominant form of property</a:t>
                      </a:r>
                      <a:endParaRPr lang="hu-HU" sz="160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9363">
                <a:tc>
                  <a:txBody>
                    <a:bodyPr/>
                    <a:lstStyle/>
                    <a:p>
                      <a:pPr>
                        <a:lnSpc>
                          <a:spcPct val="115000"/>
                        </a:lnSpc>
                        <a:spcAft>
                          <a:spcPts val="0"/>
                        </a:spcAft>
                      </a:pPr>
                      <a:r>
                        <a:rPr lang="en-US" sz="1600" b="1" i="1" dirty="0">
                          <a:latin typeface="+mn-lt"/>
                          <a:ea typeface="Calibri"/>
                          <a:cs typeface="Times New Roman"/>
                        </a:rPr>
                        <a:t>Market coordination</a:t>
                      </a:r>
                      <a:r>
                        <a:rPr lang="en-US" sz="1600" dirty="0">
                          <a:latin typeface="+mn-lt"/>
                          <a:ea typeface="Calibri"/>
                          <a:cs typeface="Times New Roman"/>
                        </a:rPr>
                        <a:t> is the dominant mechanism of coordination</a:t>
                      </a:r>
                      <a:r>
                        <a:rPr lang="en-US" sz="1600" b="1" i="1" dirty="0">
                          <a:latin typeface="+mn-lt"/>
                          <a:ea typeface="Calibri"/>
                          <a:cs typeface="Times New Roman"/>
                        </a:rPr>
                        <a:t> </a:t>
                      </a:r>
                      <a:endParaRPr lang="hu-HU" sz="1600" b="1" i="1" dirty="0" smtClean="0">
                        <a:latin typeface="+mn-lt"/>
                        <a:ea typeface="Calibri"/>
                        <a:cs typeface="Times New Roman"/>
                      </a:endParaRPr>
                    </a:p>
                    <a:p>
                      <a:pPr>
                        <a:lnSpc>
                          <a:spcPct val="115000"/>
                        </a:lnSpc>
                        <a:spcAft>
                          <a:spcPts val="0"/>
                        </a:spcAft>
                      </a:pPr>
                      <a:endParaRPr lang="hu-HU" sz="1600" b="1" i="1" dirty="0" smtClean="0">
                        <a:latin typeface="+mn-lt"/>
                        <a:ea typeface="Calibri"/>
                        <a:cs typeface="Times New Roman"/>
                      </a:endParaRPr>
                    </a:p>
                    <a:p>
                      <a:pPr>
                        <a:lnSpc>
                          <a:spcPct val="115000"/>
                        </a:lnSpc>
                        <a:spcAft>
                          <a:spcPts val="0"/>
                        </a:spcAft>
                      </a:pPr>
                      <a:r>
                        <a:rPr lang="en-US" sz="1600" b="1" i="1" dirty="0" smtClean="0">
                          <a:latin typeface="+mn-lt"/>
                          <a:ea typeface="Calibri"/>
                          <a:cs typeface="Times New Roman"/>
                        </a:rPr>
                        <a:t>(</a:t>
                      </a:r>
                      <a:r>
                        <a:rPr lang="en-US" sz="1600" b="1" i="1" dirty="0">
                          <a:latin typeface="+mn-lt"/>
                          <a:ea typeface="Calibri"/>
                          <a:cs typeface="Times New Roman"/>
                        </a:rPr>
                        <a:t>competitive market)</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i="1" dirty="0" err="1" smtClean="0">
                          <a:latin typeface="+mn-lt"/>
                          <a:ea typeface="Calibri"/>
                          <a:cs typeface="Times New Roman"/>
                        </a:rPr>
                        <a:t>Relational</a:t>
                      </a:r>
                      <a:r>
                        <a:rPr lang="hu-HU" sz="1600" b="1" i="1" baseline="0" dirty="0" smtClean="0">
                          <a:latin typeface="+mn-lt"/>
                          <a:ea typeface="Calibri"/>
                          <a:cs typeface="Times New Roman"/>
                        </a:rPr>
                        <a:t> </a:t>
                      </a:r>
                      <a:r>
                        <a:rPr lang="hu-HU" sz="1600" b="1" i="1" baseline="0" dirty="0" err="1" smtClean="0">
                          <a:latin typeface="+mn-lt"/>
                          <a:ea typeface="Calibri"/>
                          <a:cs typeface="Times New Roman"/>
                        </a:rPr>
                        <a:t>coordination</a:t>
                      </a:r>
                      <a:r>
                        <a:rPr lang="hu-HU" sz="1600" baseline="0" dirty="0" smtClean="0">
                          <a:latin typeface="+mn-lt"/>
                          <a:ea typeface="Calibri"/>
                          <a:cs typeface="Times New Roman"/>
                        </a:rPr>
                        <a:t>: t</a:t>
                      </a:r>
                      <a:r>
                        <a:rPr lang="en-US" sz="1600" dirty="0" smtClean="0">
                          <a:latin typeface="+mn-lt"/>
                          <a:ea typeface="Calibri"/>
                          <a:cs typeface="Times New Roman"/>
                        </a:rPr>
                        <a:t>he </a:t>
                      </a:r>
                      <a:r>
                        <a:rPr lang="en-US" sz="1600" dirty="0">
                          <a:latin typeface="+mn-lt"/>
                          <a:ea typeface="Calibri"/>
                          <a:cs typeface="Times New Roman"/>
                        </a:rPr>
                        <a:t>determinative coordinating mechanism overseen and directed by the adopted political family </a:t>
                      </a:r>
                      <a:endParaRPr lang="hu-HU" sz="1600" dirty="0">
                        <a:latin typeface="+mn-lt"/>
                        <a:ea typeface="Calibri"/>
                        <a:cs typeface="Times New Roman"/>
                      </a:endParaRPr>
                    </a:p>
                    <a:p>
                      <a:pPr>
                        <a:lnSpc>
                          <a:spcPct val="115000"/>
                        </a:lnSpc>
                        <a:spcAft>
                          <a:spcPts val="0"/>
                        </a:spcAft>
                      </a:pPr>
                      <a:r>
                        <a:rPr lang="en-US" sz="1600" dirty="0">
                          <a:latin typeface="+mn-lt"/>
                          <a:ea typeface="Calibri"/>
                          <a:cs typeface="Times New Roman"/>
                        </a:rPr>
                        <a:t>(</a:t>
                      </a:r>
                      <a:r>
                        <a:rPr lang="en-US" sz="1600" b="1" i="1" dirty="0">
                          <a:latin typeface="+mn-lt"/>
                          <a:ea typeface="Calibri"/>
                          <a:cs typeface="Times New Roman"/>
                        </a:rPr>
                        <a:t>relational market)</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i="1" dirty="0">
                          <a:latin typeface="+mn-lt"/>
                          <a:ea typeface="Calibri"/>
                          <a:cs typeface="Times New Roman"/>
                        </a:rPr>
                        <a:t>Bureaucratic coordination</a:t>
                      </a:r>
                      <a:r>
                        <a:rPr lang="en-US" sz="1600" dirty="0">
                          <a:latin typeface="+mn-lt"/>
                          <a:ea typeface="Calibri"/>
                          <a:cs typeface="Times New Roman"/>
                        </a:rPr>
                        <a:t> is the dominant coordinating mechanism </a:t>
                      </a:r>
                      <a:endParaRPr lang="hu-HU" sz="1600" dirty="0" smtClean="0">
                        <a:latin typeface="+mn-lt"/>
                        <a:ea typeface="Calibri"/>
                        <a:cs typeface="Times New Roman"/>
                      </a:endParaRPr>
                    </a:p>
                    <a:p>
                      <a:pPr>
                        <a:lnSpc>
                          <a:spcPct val="115000"/>
                        </a:lnSpc>
                        <a:spcAft>
                          <a:spcPts val="0"/>
                        </a:spcAft>
                      </a:pPr>
                      <a:endParaRPr lang="hu-HU" sz="1600" dirty="0">
                        <a:latin typeface="+mn-lt"/>
                        <a:ea typeface="Calibri"/>
                        <a:cs typeface="Times New Roman"/>
                      </a:endParaRPr>
                    </a:p>
                    <a:p>
                      <a:pPr>
                        <a:lnSpc>
                          <a:spcPct val="115000"/>
                        </a:lnSpc>
                        <a:spcAft>
                          <a:spcPts val="0"/>
                        </a:spcAft>
                      </a:pPr>
                      <a:r>
                        <a:rPr lang="en-US" sz="1600" dirty="0">
                          <a:latin typeface="+mn-lt"/>
                          <a:ea typeface="Calibri"/>
                          <a:cs typeface="Times New Roman"/>
                        </a:rPr>
                        <a:t>(</a:t>
                      </a:r>
                      <a:r>
                        <a:rPr lang="en-US" sz="1600" b="1" i="1" dirty="0">
                          <a:latin typeface="+mn-lt"/>
                          <a:ea typeface="Calibri"/>
                          <a:cs typeface="Times New Roman"/>
                        </a:rPr>
                        <a:t>administrative market</a:t>
                      </a:r>
                      <a:r>
                        <a:rPr lang="en-US" sz="1600" dirty="0">
                          <a:latin typeface="+mn-lt"/>
                          <a:ea typeface="Calibri"/>
                          <a:cs typeface="Times New Roman"/>
                        </a:rPr>
                        <a:t>)</a:t>
                      </a:r>
                      <a:endParaRPr lang="hu-HU" sz="16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39502"/>
            <a:ext cx="8229600" cy="504056"/>
          </a:xfrm>
        </p:spPr>
        <p:txBody>
          <a:bodyPr>
            <a:normAutofit fontScale="90000"/>
          </a:bodyPr>
          <a:lstStyle/>
          <a:p>
            <a:pPr>
              <a:spcBef>
                <a:spcPts val="0"/>
              </a:spcBef>
              <a:defRPr/>
            </a:pPr>
            <a:r>
              <a:rPr lang="en-US" sz="3100" b="1" dirty="0"/>
              <a:t>Features of “property rights” </a:t>
            </a:r>
            <a:r>
              <a:rPr lang="hu-HU" sz="3100" b="1" dirty="0"/>
              <a:t/>
            </a:r>
            <a:br>
              <a:rPr lang="hu-HU" sz="3100" b="1" dirty="0"/>
            </a:br>
            <a:r>
              <a:rPr lang="en-US" sz="3100" b="1" dirty="0"/>
              <a:t>in three ideal-type political regimes</a:t>
            </a:r>
            <a:r>
              <a:rPr lang="hu-HU" sz="2400" b="1" dirty="0">
                <a:ea typeface="Calibri"/>
                <a:cs typeface="Times New Roman"/>
              </a:rPr>
              <a:t/>
            </a:r>
            <a:br>
              <a:rPr lang="hu-HU" sz="2400" b="1" dirty="0">
                <a:ea typeface="Calibri"/>
                <a:cs typeface="Times New Roman"/>
              </a:rPr>
            </a:br>
            <a:endParaRPr lang="hu-HU" sz="2400" dirty="0"/>
          </a:p>
        </p:txBody>
      </p:sp>
      <p:graphicFrame>
        <p:nvGraphicFramePr>
          <p:cNvPr id="5" name="Táblázat 4"/>
          <p:cNvGraphicFramePr>
            <a:graphicFrameLocks noGrp="1"/>
          </p:cNvGraphicFramePr>
          <p:nvPr>
            <p:extLst>
              <p:ext uri="{D42A27DB-BD31-4B8C-83A1-F6EECF244321}">
                <p14:modId xmlns:p14="http://schemas.microsoft.com/office/powerpoint/2010/main" xmlns="" val="207796173"/>
              </p:ext>
            </p:extLst>
          </p:nvPr>
        </p:nvGraphicFramePr>
        <p:xfrm>
          <a:off x="107504" y="987574"/>
          <a:ext cx="8928992" cy="4039440"/>
        </p:xfrm>
        <a:graphic>
          <a:graphicData uri="http://schemas.openxmlformats.org/drawingml/2006/table">
            <a:tbl>
              <a:tblPr/>
              <a:tblGrid>
                <a:gridCol w="2160241"/>
                <a:gridCol w="3853446"/>
                <a:gridCol w="2915305"/>
              </a:tblGrid>
              <a:tr h="439233">
                <a:tc>
                  <a:txBody>
                    <a:bodyPr/>
                    <a:lstStyle/>
                    <a:p>
                      <a:pPr algn="ctr">
                        <a:lnSpc>
                          <a:spcPct val="100000"/>
                        </a:lnSpc>
                        <a:spcAft>
                          <a:spcPts val="0"/>
                        </a:spcAft>
                      </a:pPr>
                      <a:r>
                        <a:rPr lang="hu-HU" sz="2000" b="1" dirty="0" err="1" smtClean="0">
                          <a:latin typeface="Calibri"/>
                          <a:ea typeface="Calibri"/>
                          <a:cs typeface="Times New Roman"/>
                        </a:rPr>
                        <a:t>Liberal</a:t>
                      </a:r>
                      <a:r>
                        <a:rPr lang="hu-HU" sz="2000" b="1" dirty="0" smtClean="0">
                          <a:latin typeface="Calibri"/>
                          <a:ea typeface="Calibri"/>
                          <a:cs typeface="Times New Roman"/>
                        </a:rPr>
                        <a:t> </a:t>
                      </a:r>
                      <a:r>
                        <a:rPr lang="hu-HU" sz="2000" b="1" dirty="0" err="1" smtClean="0">
                          <a:latin typeface="Calibri"/>
                          <a:ea typeface="Calibri"/>
                          <a:cs typeface="Times New Roman"/>
                        </a:rPr>
                        <a:t>democracy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Calibri"/>
                          <a:ea typeface="Calibri"/>
                          <a:cs typeface="Times New Roman"/>
                        </a:rPr>
                        <a:t>Post-communist</a:t>
                      </a:r>
                      <a:r>
                        <a:rPr lang="hu-HU" sz="2000" b="1" dirty="0" smtClean="0">
                          <a:latin typeface="Calibri"/>
                          <a:ea typeface="Calibri"/>
                          <a:cs typeface="Times New Roman"/>
                        </a:rPr>
                        <a:t> </a:t>
                      </a:r>
                      <a:r>
                        <a:rPr lang="hu-HU" sz="2000" b="1" dirty="0" err="1" smtClean="0">
                          <a:latin typeface="Calibri"/>
                          <a:ea typeface="Calibri"/>
                          <a:cs typeface="Times New Roman"/>
                        </a:rPr>
                        <a:t>patronal</a:t>
                      </a:r>
                      <a:r>
                        <a:rPr lang="hu-HU" sz="2000" b="1" dirty="0" smtClean="0">
                          <a:latin typeface="Calibri"/>
                          <a:ea typeface="Calibri"/>
                          <a:cs typeface="Times New Roman"/>
                        </a:rPr>
                        <a:t> </a:t>
                      </a:r>
                      <a:r>
                        <a:rPr lang="hu-HU" sz="2000" b="1" dirty="0" err="1" smtClean="0">
                          <a:latin typeface="Calibri"/>
                          <a:ea typeface="Calibri"/>
                          <a:cs typeface="Times New Roman"/>
                        </a:rPr>
                        <a:t>autocracy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hu-HU" sz="2000" b="1" dirty="0" err="1" smtClean="0">
                          <a:latin typeface="Calibri"/>
                          <a:ea typeface="Calibri"/>
                          <a:cs typeface="Times New Roman"/>
                        </a:rPr>
                        <a:t>Communist</a:t>
                      </a:r>
                      <a:r>
                        <a:rPr lang="hu-HU" sz="2000" b="1" dirty="0" smtClean="0">
                          <a:latin typeface="Calibri"/>
                          <a:ea typeface="Calibri"/>
                          <a:cs typeface="Times New Roman"/>
                        </a:rPr>
                        <a:t> </a:t>
                      </a:r>
                      <a:r>
                        <a:rPr lang="hu-HU" sz="2000" b="1" dirty="0" err="1" smtClean="0">
                          <a:latin typeface="Calibri"/>
                          <a:ea typeface="Calibri"/>
                          <a:cs typeface="Times New Roman"/>
                        </a:rPr>
                        <a:t>regime</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520">
                <a:tc>
                  <a:txBody>
                    <a:bodyPr/>
                    <a:lstStyle/>
                    <a:p>
                      <a:pPr>
                        <a:lnSpc>
                          <a:spcPct val="100000"/>
                        </a:lnSpc>
                        <a:spcAft>
                          <a:spcPts val="0"/>
                        </a:spcAft>
                      </a:pPr>
                      <a:r>
                        <a:rPr lang="en-GB" sz="1600" b="1" dirty="0">
                          <a:latin typeface="+mn-lt"/>
                          <a:ea typeface="Calibri"/>
                          <a:cs typeface="Times New Roman"/>
                        </a:rPr>
                        <a:t>private property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power&amp;ownership</a:t>
                      </a:r>
                      <a:endParaRPr lang="hu-HU" sz="1600" b="1" dirty="0" smtClean="0">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err="1" smtClean="0">
                          <a:solidFill>
                            <a:schemeClr val="tx1"/>
                          </a:solidFill>
                          <a:latin typeface="+mn-lt"/>
                          <a:ea typeface="+mn-ea"/>
                          <a:cs typeface="+mn-cs"/>
                        </a:rPr>
                        <a:t>власть&amp;собственность</a:t>
                      </a:r>
                      <a:r>
                        <a:rPr lang="en-US" sz="1600" b="1" kern="1200" dirty="0" smtClean="0">
                          <a:solidFill>
                            <a:schemeClr val="tx1"/>
                          </a:solidFill>
                          <a:latin typeface="+mn-lt"/>
                          <a:ea typeface="+mn-ea"/>
                          <a:cs typeface="+mn-cs"/>
                        </a:rPr>
                        <a:t> </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state</a:t>
                      </a:r>
                      <a:r>
                        <a:rPr lang="en-GB" sz="1600" b="1" dirty="0" smtClean="0">
                          <a:latin typeface="+mn-lt"/>
                          <a:ea typeface="Calibri"/>
                          <a:cs typeface="Times New Roman"/>
                        </a:rPr>
                        <a:t> </a:t>
                      </a:r>
                      <a:r>
                        <a:rPr lang="en-GB" sz="1600" b="1" dirty="0">
                          <a:latin typeface="+mn-lt"/>
                          <a:ea typeface="Calibri"/>
                          <a:cs typeface="Times New Roman"/>
                        </a:rPr>
                        <a:t>property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40">
                <a:tc>
                  <a:txBody>
                    <a:bodyPr/>
                    <a:lstStyle/>
                    <a:p>
                      <a:pPr>
                        <a:lnSpc>
                          <a:spcPct val="100000"/>
                        </a:lnSpc>
                        <a:spcAft>
                          <a:spcPts val="0"/>
                        </a:spcAft>
                        <a:tabLst>
                          <a:tab pos="1139825" algn="l"/>
                        </a:tabLst>
                      </a:pPr>
                      <a:r>
                        <a:rPr lang="en-GB" sz="1600" b="1" dirty="0">
                          <a:latin typeface="+mn-lt"/>
                          <a:ea typeface="Calibri"/>
                          <a:cs typeface="Times New Roman"/>
                        </a:rPr>
                        <a:t>market economy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dirty="0">
                          <a:latin typeface="+mn-lt"/>
                          <a:ea typeface="Calibri"/>
                          <a:cs typeface="Times New Roman"/>
                        </a:rPr>
                        <a:t>relational economy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command</a:t>
                      </a:r>
                      <a:r>
                        <a:rPr lang="hu-HU" sz="1600" b="1" dirty="0">
                          <a:latin typeface="+mn-lt"/>
                          <a:ea typeface="Calibri"/>
                          <a:cs typeface="Times New Roman"/>
                        </a:rPr>
                        <a:t> </a:t>
                      </a:r>
                      <a:r>
                        <a:rPr lang="hu-HU" sz="1600" b="1" dirty="0" err="1">
                          <a:latin typeface="+mn-lt"/>
                          <a:ea typeface="Calibri"/>
                          <a:cs typeface="Times New Roman"/>
                        </a:rPr>
                        <a:t>economy</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040">
                <a:tc>
                  <a:txBody>
                    <a:bodyPr/>
                    <a:lstStyle/>
                    <a:p>
                      <a:pPr>
                        <a:lnSpc>
                          <a:spcPct val="100000"/>
                        </a:lnSpc>
                        <a:spcAft>
                          <a:spcPts val="0"/>
                        </a:spcAft>
                      </a:pPr>
                      <a:r>
                        <a:rPr lang="en-GB" sz="1600" b="1" dirty="0">
                          <a:latin typeface="+mn-lt"/>
                          <a:ea typeface="Calibri"/>
                          <a:cs typeface="Times New Roman"/>
                        </a:rPr>
                        <a:t>competitive market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dirty="0">
                          <a:latin typeface="+mn-lt"/>
                          <a:ea typeface="Calibri"/>
                          <a:cs typeface="Times New Roman"/>
                        </a:rPr>
                        <a:t>relational market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administrative</a:t>
                      </a:r>
                      <a:r>
                        <a:rPr lang="hu-HU" sz="1600" b="1" dirty="0">
                          <a:latin typeface="+mn-lt"/>
                          <a:ea typeface="Calibri"/>
                          <a:cs typeface="Times New Roman"/>
                        </a:rPr>
                        <a:t> market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48">
                <a:tc>
                  <a:txBody>
                    <a:bodyPr/>
                    <a:lstStyle/>
                    <a:p>
                      <a:pPr>
                        <a:lnSpc>
                          <a:spcPct val="100000"/>
                        </a:lnSpc>
                        <a:spcAft>
                          <a:spcPts val="0"/>
                        </a:spcAft>
                      </a:pPr>
                      <a:r>
                        <a:rPr lang="hu-HU" sz="1600" b="1" dirty="0" err="1" smtClean="0">
                          <a:latin typeface="+mn-lt"/>
                          <a:ea typeface="Calibri"/>
                          <a:cs typeface="Times New Roman"/>
                        </a:rPr>
                        <a:t>competitive</a:t>
                      </a:r>
                      <a:r>
                        <a:rPr lang="hu-HU" sz="1600" b="1" baseline="0" dirty="0" smtClean="0">
                          <a:latin typeface="+mn-lt"/>
                          <a:ea typeface="Calibri"/>
                          <a:cs typeface="Times New Roman"/>
                        </a:rPr>
                        <a:t> market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latin typeface="+mn-lt"/>
                          <a:ea typeface="Calibri"/>
                          <a:cs typeface="Times New Roman"/>
                        </a:rPr>
                        <a:t>relational</a:t>
                      </a:r>
                      <a:r>
                        <a:rPr lang="hu-HU" sz="1600" b="1" dirty="0" smtClean="0">
                          <a:latin typeface="+mn-lt"/>
                          <a:ea typeface="Calibri"/>
                          <a:cs typeface="Times New Roman"/>
                        </a:rPr>
                        <a:t> </a:t>
                      </a:r>
                      <a:r>
                        <a:rPr lang="hu-HU" sz="1600" b="1" dirty="0" err="1" smtClean="0">
                          <a:latin typeface="+mn-lt"/>
                          <a:ea typeface="Calibri"/>
                          <a:cs typeface="Times New Roman"/>
                        </a:rPr>
                        <a:t>market-redistribution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bureaucratic</a:t>
                      </a:r>
                      <a:r>
                        <a:rPr lang="hu-HU" sz="1600" b="1" dirty="0" smtClean="0">
                          <a:latin typeface="+mn-lt"/>
                          <a:ea typeface="Calibri"/>
                          <a:cs typeface="Times New Roman"/>
                        </a:rPr>
                        <a:t> </a:t>
                      </a:r>
                      <a:r>
                        <a:rPr lang="hu-HU" sz="1600" b="1" dirty="0" err="1" smtClean="0">
                          <a:latin typeface="+mn-lt"/>
                          <a:ea typeface="Calibri"/>
                          <a:cs typeface="Times New Roman"/>
                        </a:rPr>
                        <a:t>resource-redistribution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656">
                <a:tc>
                  <a:txBody>
                    <a:bodyPr/>
                    <a:lstStyle/>
                    <a:p>
                      <a:pPr>
                        <a:lnSpc>
                          <a:spcPct val="100000"/>
                        </a:lnSpc>
                        <a:spcAft>
                          <a:spcPts val="0"/>
                        </a:spcAft>
                      </a:pPr>
                      <a:endParaRPr lang="hu-HU" sz="1600" b="1" dirty="0" smtClean="0">
                        <a:latin typeface="+mn-lt"/>
                        <a:ea typeface="Calibri"/>
                        <a:cs typeface="Times New Roman"/>
                      </a:endParaRPr>
                    </a:p>
                    <a:p>
                      <a:pPr>
                        <a:lnSpc>
                          <a:spcPct val="100000"/>
                        </a:lnSpc>
                        <a:spcAft>
                          <a:spcPts val="0"/>
                        </a:spcAft>
                      </a:pPr>
                      <a:r>
                        <a:rPr lang="hu-HU" sz="1600" b="1" dirty="0" smtClean="0">
                          <a:latin typeface="+mn-lt"/>
                          <a:ea typeface="Calibri"/>
                          <a:cs typeface="Times New Roman"/>
                        </a:rPr>
                        <a:t>t</a:t>
                      </a:r>
                      <a:r>
                        <a:rPr lang="en-GB" sz="1600" b="1" dirty="0" err="1" smtClean="0">
                          <a:latin typeface="+mn-lt"/>
                          <a:ea typeface="Calibri"/>
                          <a:cs typeface="Times New Roman"/>
                        </a:rPr>
                        <a:t>rading</a:t>
                      </a:r>
                      <a:r>
                        <a:rPr lang="hu-HU" sz="1600" b="1" dirty="0" smtClean="0">
                          <a:latin typeface="+mn-lt"/>
                          <a:ea typeface="Calibri"/>
                          <a:cs typeface="Times New Roman"/>
                        </a:rPr>
                        <a:t> and </a:t>
                      </a:r>
                      <a:r>
                        <a:rPr lang="hu-HU" sz="1600" b="1" dirty="0" err="1" smtClean="0">
                          <a:latin typeface="+mn-lt"/>
                          <a:ea typeface="Calibri"/>
                          <a:cs typeface="Times New Roman"/>
                        </a:rPr>
                        <a:t>taxing</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a:latin typeface="+mn-lt"/>
                          <a:ea typeface="Calibri"/>
                          <a:cs typeface="Times New Roman"/>
                        </a:rPr>
                        <a:t>taking</a:t>
                      </a:r>
                      <a:r>
                        <a:rPr lang="hu-HU" sz="1600" b="1" dirty="0">
                          <a:latin typeface="+mn-lt"/>
                          <a:ea typeface="Calibri"/>
                          <a:cs typeface="Times New Roman"/>
                        </a:rPr>
                        <a:t> (</a:t>
                      </a:r>
                      <a:r>
                        <a:rPr lang="hu-HU" sz="1600" b="1" dirty="0" err="1">
                          <a:latin typeface="+mn-lt"/>
                          <a:ea typeface="Calibri"/>
                          <a:cs typeface="Times New Roman"/>
                        </a:rPr>
                        <a:t>taxation</a:t>
                      </a:r>
                      <a:r>
                        <a:rPr lang="hu-HU" sz="1600" b="1" dirty="0">
                          <a:latin typeface="+mn-lt"/>
                          <a:ea typeface="Calibri"/>
                          <a:cs typeface="Times New Roman"/>
                        </a:rPr>
                        <a:t>, </a:t>
                      </a:r>
                      <a:r>
                        <a:rPr lang="hu-HU" sz="1600" b="1" dirty="0" err="1">
                          <a:latin typeface="+mn-lt"/>
                          <a:ea typeface="Calibri"/>
                          <a:cs typeface="Times New Roman"/>
                        </a:rPr>
                        <a:t>rents</a:t>
                      </a:r>
                      <a:r>
                        <a:rPr lang="hu-HU" sz="1600" b="1" dirty="0">
                          <a:latin typeface="+mn-lt"/>
                          <a:ea typeface="Calibri"/>
                          <a:cs typeface="Times New Roman"/>
                        </a:rPr>
                        <a:t>, </a:t>
                      </a:r>
                      <a:r>
                        <a:rPr lang="hu-HU" sz="1600" b="1" dirty="0" err="1">
                          <a:latin typeface="+mn-lt"/>
                          <a:ea typeface="Calibri"/>
                          <a:cs typeface="Times New Roman"/>
                        </a:rPr>
                        <a:t>tribute</a:t>
                      </a:r>
                      <a:r>
                        <a:rPr lang="hu-HU" sz="1600" b="1" dirty="0">
                          <a:latin typeface="+mn-lt"/>
                          <a:ea typeface="Calibri"/>
                          <a:cs typeface="Times New Roman"/>
                        </a:rPr>
                        <a:t>, </a:t>
                      </a:r>
                      <a:r>
                        <a:rPr lang="hu-HU" sz="1600" b="1" dirty="0" err="1">
                          <a:latin typeface="+mn-lt"/>
                          <a:ea typeface="Calibri"/>
                          <a:cs typeface="Times New Roman"/>
                        </a:rPr>
                        <a:t>plunder</a:t>
                      </a:r>
                      <a:r>
                        <a:rPr lang="hu-HU" sz="1600" b="1" dirty="0" smtClean="0">
                          <a:latin typeface="+mn-lt"/>
                          <a:ea typeface="Calibri"/>
                          <a:cs typeface="Times New Roman"/>
                        </a:rPr>
                        <a:t>) and </a:t>
                      </a:r>
                      <a:r>
                        <a:rPr lang="en-GB" sz="1600" b="1" dirty="0" smtClean="0">
                          <a:latin typeface="+mn-lt"/>
                          <a:ea typeface="Calibri"/>
                          <a:cs typeface="Times New Roman"/>
                        </a:rPr>
                        <a:t>rent-seeking </a:t>
                      </a:r>
                      <a:r>
                        <a:rPr lang="hu-HU" sz="1600" b="1" dirty="0" smtClean="0">
                          <a:latin typeface="+mn-lt"/>
                          <a:ea typeface="Calibri"/>
                          <a:cs typeface="Times New Roman"/>
                        </a:rPr>
                        <a:t> (</a:t>
                      </a:r>
                      <a:r>
                        <a:rPr lang="en-GB" sz="1600" b="1" dirty="0" smtClean="0">
                          <a:latin typeface="+mn-lt"/>
                          <a:ea typeface="Calibri"/>
                          <a:cs typeface="Times New Roman"/>
                        </a:rPr>
                        <a:t>administrative, budgetary, natural resources)</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solidFill>
                            <a:schemeClr val="tx1"/>
                          </a:solidFill>
                          <a:latin typeface="+mn-lt"/>
                          <a:ea typeface="Calibri"/>
                          <a:cs typeface="Times New Roman"/>
                        </a:rPr>
                        <a:t>centralised</a:t>
                      </a:r>
                      <a:r>
                        <a:rPr lang="hu-HU" sz="1600" b="1" dirty="0" smtClean="0">
                          <a:solidFill>
                            <a:schemeClr val="tx1"/>
                          </a:solidFill>
                          <a:latin typeface="+mn-lt"/>
                          <a:ea typeface="Calibri"/>
                          <a:cs typeface="Times New Roman"/>
                        </a:rPr>
                        <a:t> </a:t>
                      </a:r>
                      <a:r>
                        <a:rPr lang="hu-HU" sz="1600" b="1" dirty="0" err="1" smtClean="0">
                          <a:solidFill>
                            <a:schemeClr val="tx1"/>
                          </a:solidFill>
                          <a:latin typeface="+mn-lt"/>
                          <a:ea typeface="Calibri"/>
                          <a:cs typeface="Times New Roman"/>
                        </a:rPr>
                        <a:t>allocation</a:t>
                      </a:r>
                      <a:r>
                        <a:rPr lang="hu-HU" sz="1600" b="1" dirty="0" smtClean="0">
                          <a:solidFill>
                            <a:schemeClr val="tx1"/>
                          </a:solidFill>
                          <a:latin typeface="+mn-lt"/>
                          <a:ea typeface="Calibri"/>
                          <a:cs typeface="Times New Roman"/>
                        </a:rPr>
                        <a:t>: (re)</a:t>
                      </a:r>
                      <a:r>
                        <a:rPr lang="en-GB" sz="1600" b="1" dirty="0" smtClean="0">
                          <a:latin typeface="+mn-lt"/>
                          <a:ea typeface="Calibri"/>
                          <a:cs typeface="Times New Roman"/>
                        </a:rPr>
                        <a:t>distributing</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8168">
                <a:tc>
                  <a:txBody>
                    <a:bodyPr/>
                    <a:lstStyle/>
                    <a:p>
                      <a:pPr>
                        <a:lnSpc>
                          <a:spcPct val="100000"/>
                        </a:lnSpc>
                        <a:spcAft>
                          <a:spcPts val="0"/>
                        </a:spcAft>
                      </a:pPr>
                      <a:r>
                        <a:rPr lang="en-GB" sz="1600" b="1" dirty="0" smtClean="0">
                          <a:latin typeface="+mn-lt"/>
                          <a:ea typeface="Calibri"/>
                          <a:cs typeface="Times New Roman"/>
                        </a:rPr>
                        <a:t>privatization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600" b="1" i="0" kern="1200" dirty="0" smtClean="0">
                          <a:solidFill>
                            <a:schemeClr val="tx1"/>
                          </a:solidFill>
                          <a:latin typeface="+mn-lt"/>
                          <a:ea typeface="+mn-ea"/>
                          <a:cs typeface="+mn-cs"/>
                        </a:rPr>
                        <a:t>п</a:t>
                      </a:r>
                      <a:r>
                        <a:rPr lang="ru-RU" sz="1600" b="1" dirty="0" smtClean="0">
                          <a:latin typeface="+mn-lt"/>
                          <a:ea typeface="Calibri"/>
                          <a:cs typeface="Times New Roman"/>
                        </a:rPr>
                        <a:t>рихватизация</a:t>
                      </a:r>
                      <a:r>
                        <a:rPr lang="hu-HU" sz="1600" b="1" dirty="0" smtClean="0">
                          <a:latin typeface="+mn-lt"/>
                          <a:ea typeface="Calibri"/>
                          <a:cs typeface="Times New Roman"/>
                        </a:rPr>
                        <a:t>,</a:t>
                      </a:r>
                      <a:r>
                        <a:rPr lang="hu-HU" sz="1600" b="1" baseline="0" dirty="0" smtClean="0">
                          <a:latin typeface="+mn-lt"/>
                          <a:ea typeface="Calibri"/>
                          <a:cs typeface="Times New Roman"/>
                        </a:rPr>
                        <a:t> „</a:t>
                      </a:r>
                      <a:r>
                        <a:rPr lang="en-GB" sz="1600" b="1" dirty="0" err="1" smtClean="0">
                          <a:latin typeface="+mn-lt"/>
                          <a:ea typeface="Calibri"/>
                          <a:cs typeface="Times New Roman"/>
                        </a:rPr>
                        <a:t>grabitization</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n.a</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569">
                <a:tc>
                  <a:txBody>
                    <a:bodyPr/>
                    <a:lstStyle/>
                    <a:p>
                      <a:pPr>
                        <a:lnSpc>
                          <a:spcPct val="100000"/>
                        </a:lnSpc>
                        <a:spcAft>
                          <a:spcPts val="0"/>
                        </a:spcAft>
                      </a:pPr>
                      <a:r>
                        <a:rPr lang="en-GB" sz="1600" b="1" dirty="0" smtClean="0">
                          <a:latin typeface="+mn-lt"/>
                          <a:ea typeface="Calibri"/>
                          <a:cs typeface="Times New Roman"/>
                        </a:rPr>
                        <a:t>nationalization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smtClean="0">
                          <a:latin typeface="+mn-lt"/>
                          <a:ea typeface="Calibri"/>
                          <a:cs typeface="Times New Roman"/>
                        </a:rPr>
                        <a:t>deprivatization</a:t>
                      </a:r>
                      <a:r>
                        <a:rPr lang="hu-HU" sz="1600" b="1" dirty="0">
                          <a:latin typeface="+mn-lt"/>
                          <a:ea typeface="Calibri"/>
                          <a:cs typeface="Times New Roman"/>
                        </a:rPr>
                        <a:t>, </a:t>
                      </a:r>
                      <a:r>
                        <a:rPr lang="hu-HU" sz="1600" b="1" dirty="0" err="1" smtClean="0">
                          <a:latin typeface="+mn-lt"/>
                          <a:ea typeface="Calibri"/>
                          <a:cs typeface="Times New Roman"/>
                        </a:rPr>
                        <a:t>renationalization</a:t>
                      </a:r>
                      <a:r>
                        <a:rPr lang="hu-HU" sz="1600" b="1" dirty="0" smtClean="0">
                          <a:latin typeface="+mn-lt"/>
                          <a:ea typeface="Calibri"/>
                          <a:cs typeface="Times New Roman"/>
                        </a:rPr>
                        <a:t>,</a:t>
                      </a:r>
                    </a:p>
                    <a:p>
                      <a:pPr>
                        <a:lnSpc>
                          <a:spcPct val="100000"/>
                        </a:lnSpc>
                        <a:spcAft>
                          <a:spcPts val="0"/>
                        </a:spcAft>
                      </a:pPr>
                      <a:r>
                        <a:rPr lang="hu-HU" sz="1600" b="1" dirty="0" err="1" smtClean="0">
                          <a:latin typeface="+mn-lt"/>
                          <a:ea typeface="Calibri"/>
                          <a:cs typeface="Times New Roman"/>
                        </a:rPr>
                        <a:t>patrimonialization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smtClean="0">
                          <a:latin typeface="+mn-lt"/>
                          <a:ea typeface="Calibri"/>
                          <a:cs typeface="Times New Roman"/>
                        </a:rPr>
                        <a:t>n</a:t>
                      </a:r>
                      <a:r>
                        <a:rPr lang="en-GB" sz="1600" b="1" dirty="0" err="1" smtClean="0">
                          <a:latin typeface="+mn-lt"/>
                          <a:ea typeface="Calibri"/>
                          <a:cs typeface="Times New Roman"/>
                        </a:rPr>
                        <a:t>ationalization</a:t>
                      </a:r>
                      <a:r>
                        <a:rPr lang="hu-HU" sz="1600" b="1" dirty="0" smtClean="0">
                          <a:latin typeface="+mn-lt"/>
                          <a:ea typeface="Calibri"/>
                          <a:cs typeface="Times New Roman"/>
                        </a:rPr>
                        <a:t> </a:t>
                      </a:r>
                      <a:r>
                        <a:rPr lang="en-GB" sz="1600" b="1" dirty="0" smtClean="0">
                          <a:latin typeface="+mn-lt"/>
                          <a:ea typeface="Calibri"/>
                          <a:cs typeface="Times New Roman"/>
                        </a:rPr>
                        <a:t>/</a:t>
                      </a:r>
                      <a:endParaRPr lang="hu-HU" sz="1600" b="1" dirty="0" smtClean="0">
                        <a:latin typeface="+mn-lt"/>
                        <a:ea typeface="Calibri"/>
                        <a:cs typeface="Times New Roman"/>
                      </a:endParaRPr>
                    </a:p>
                    <a:p>
                      <a:pPr>
                        <a:lnSpc>
                          <a:spcPct val="100000"/>
                        </a:lnSpc>
                        <a:spcAft>
                          <a:spcPts val="0"/>
                        </a:spcAft>
                      </a:pPr>
                      <a:r>
                        <a:rPr lang="en-GB" sz="1600" b="1" dirty="0" smtClean="0">
                          <a:latin typeface="+mn-lt"/>
                          <a:ea typeface="Calibri"/>
                          <a:cs typeface="Times New Roman"/>
                        </a:rPr>
                        <a:t>collectivization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871">
                <a:tc>
                  <a:txBody>
                    <a:bodyPr/>
                    <a:lstStyle/>
                    <a:p>
                      <a:pPr>
                        <a:lnSpc>
                          <a:spcPct val="100000"/>
                        </a:lnSpc>
                        <a:spcAft>
                          <a:spcPts val="0"/>
                        </a:spcAft>
                      </a:pPr>
                      <a:r>
                        <a:rPr lang="en-GB" sz="1600" b="1" dirty="0">
                          <a:latin typeface="+mn-lt"/>
                          <a:ea typeface="Calibri"/>
                          <a:cs typeface="Times New Roman"/>
                        </a:rPr>
                        <a:t>hostile takeover</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hu-HU" sz="1600" b="1" dirty="0" err="1">
                          <a:latin typeface="+mn-lt"/>
                          <a:ea typeface="Calibri"/>
                          <a:cs typeface="Times New Roman"/>
                        </a:rPr>
                        <a:t>reiderstvo</a:t>
                      </a:r>
                      <a:r>
                        <a:rPr lang="hu-HU" sz="1600" b="1" dirty="0">
                          <a:latin typeface="+mn-lt"/>
                          <a:ea typeface="Calibri"/>
                          <a:cs typeface="Times New Roman"/>
                        </a:rPr>
                        <a:t> (centrally </a:t>
                      </a:r>
                      <a:r>
                        <a:rPr lang="hu-HU" sz="1600" b="1" dirty="0" err="1">
                          <a:latin typeface="+mn-lt"/>
                          <a:ea typeface="Calibri"/>
                          <a:cs typeface="Times New Roman"/>
                        </a:rPr>
                        <a:t>led</a:t>
                      </a:r>
                      <a:r>
                        <a:rPr lang="hu-HU" sz="1600" b="1" dirty="0">
                          <a:latin typeface="+mn-lt"/>
                          <a:ea typeface="Calibri"/>
                          <a:cs typeface="Times New Roman"/>
                        </a:rPr>
                        <a:t> </a:t>
                      </a:r>
                      <a:r>
                        <a:rPr lang="hu-HU" sz="1600" b="1" dirty="0" err="1">
                          <a:latin typeface="+mn-lt"/>
                          <a:ea typeface="Calibri"/>
                          <a:cs typeface="Times New Roman"/>
                        </a:rPr>
                        <a:t>corporate</a:t>
                      </a:r>
                      <a:r>
                        <a:rPr lang="hu-HU" sz="1600" b="1" dirty="0">
                          <a:latin typeface="+mn-lt"/>
                          <a:ea typeface="Calibri"/>
                          <a:cs typeface="Times New Roman"/>
                        </a:rPr>
                        <a:t> </a:t>
                      </a:r>
                      <a:r>
                        <a:rPr lang="hu-HU" sz="1600" b="1" dirty="0" err="1">
                          <a:latin typeface="+mn-lt"/>
                          <a:ea typeface="Calibri"/>
                          <a:cs typeface="Times New Roman"/>
                        </a:rPr>
                        <a:t>raiding</a:t>
                      </a:r>
                      <a:r>
                        <a:rPr lang="hu-HU" sz="1600" b="1" dirty="0">
                          <a:latin typeface="+mn-lt"/>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GB" sz="1600" b="1" dirty="0">
                          <a:latin typeface="+mn-lt"/>
                          <a:ea typeface="Calibri"/>
                          <a:cs typeface="Times New Roman"/>
                        </a:rPr>
                        <a:t>expropriation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205978"/>
            <a:ext cx="8928992" cy="1069627"/>
          </a:xfrm>
        </p:spPr>
        <p:txBody>
          <a:bodyPr>
            <a:noAutofit/>
          </a:bodyPr>
          <a:lstStyle/>
          <a:p>
            <a:pPr>
              <a:lnSpc>
                <a:spcPct val="115000"/>
              </a:lnSpc>
              <a:spcAft>
                <a:spcPts val="0"/>
              </a:spcAft>
            </a:pPr>
            <a:r>
              <a:rPr lang="en-US" sz="2800" b="1" dirty="0"/>
              <a:t>The nature of </a:t>
            </a:r>
            <a:r>
              <a:rPr lang="en-US" sz="2800" b="1" dirty="0" smtClean="0"/>
              <a:t>nationalization</a:t>
            </a:r>
            <a:r>
              <a:rPr lang="hu-HU" sz="2800" b="1" dirty="0" smtClean="0"/>
              <a:t> </a:t>
            </a:r>
            <a:br>
              <a:rPr lang="hu-HU" sz="2800" b="1" dirty="0" smtClean="0"/>
            </a:br>
            <a:r>
              <a:rPr lang="en-US" sz="2800" b="1" dirty="0" smtClean="0"/>
              <a:t>in </a:t>
            </a:r>
            <a:r>
              <a:rPr lang="en-US" sz="2800" b="1" dirty="0"/>
              <a:t>three ideal-type political </a:t>
            </a:r>
            <a:r>
              <a:rPr lang="en-US" sz="2800" b="1" dirty="0" smtClean="0"/>
              <a:t>regimes</a:t>
            </a:r>
            <a:endParaRPr lang="hu-HU" sz="2800" dirty="0"/>
          </a:p>
        </p:txBody>
      </p:sp>
      <p:graphicFrame>
        <p:nvGraphicFramePr>
          <p:cNvPr id="5" name="Táblázat 4"/>
          <p:cNvGraphicFramePr>
            <a:graphicFrameLocks noGrp="1"/>
          </p:cNvGraphicFramePr>
          <p:nvPr>
            <p:extLst>
              <p:ext uri="{D42A27DB-BD31-4B8C-83A1-F6EECF244321}">
                <p14:modId xmlns:p14="http://schemas.microsoft.com/office/powerpoint/2010/main" xmlns="" val="2879461231"/>
              </p:ext>
            </p:extLst>
          </p:nvPr>
        </p:nvGraphicFramePr>
        <p:xfrm>
          <a:off x="179512" y="1722130"/>
          <a:ext cx="8784976" cy="2796030"/>
        </p:xfrm>
        <a:graphic>
          <a:graphicData uri="http://schemas.openxmlformats.org/drawingml/2006/table">
            <a:tbl>
              <a:tblPr/>
              <a:tblGrid>
                <a:gridCol w="2695992"/>
                <a:gridCol w="3148827"/>
                <a:gridCol w="2940157"/>
              </a:tblGrid>
              <a:tr h="561588">
                <a:tc>
                  <a:txBody>
                    <a:bodyPr/>
                    <a:lstStyle/>
                    <a:p>
                      <a:pPr algn="ctr">
                        <a:lnSpc>
                          <a:spcPct val="115000"/>
                        </a:lnSpc>
                        <a:spcAft>
                          <a:spcPts val="0"/>
                        </a:spcAft>
                      </a:pPr>
                      <a:r>
                        <a:rPr lang="hu-HU" sz="2000" b="1" dirty="0" err="1" smtClean="0">
                          <a:latin typeface="Calibri"/>
                          <a:ea typeface="Calibri"/>
                          <a:cs typeface="Times New Roman"/>
                        </a:rPr>
                        <a:t>Liberal</a:t>
                      </a:r>
                      <a:r>
                        <a:rPr lang="hu-HU" sz="2000" b="1" dirty="0" smtClean="0">
                          <a:latin typeface="Calibri"/>
                          <a:ea typeface="Calibri"/>
                          <a:cs typeface="Times New Roman"/>
                        </a:rPr>
                        <a:t> </a:t>
                      </a:r>
                      <a:r>
                        <a:rPr lang="hu-HU" sz="2000" b="1" dirty="0" err="1" smtClean="0">
                          <a:latin typeface="Calibri"/>
                          <a:ea typeface="Calibri"/>
                          <a:cs typeface="Times New Roman"/>
                        </a:rPr>
                        <a:t>democracy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smtClean="0">
                          <a:latin typeface="Calibri"/>
                          <a:ea typeface="Calibri"/>
                          <a:cs typeface="Times New Roman"/>
                        </a:rPr>
                        <a:t>Post-communist </a:t>
                      </a:r>
                      <a:r>
                        <a:rPr lang="hu-HU" sz="2000" b="1" dirty="0" err="1" smtClean="0">
                          <a:latin typeface="Calibri"/>
                          <a:ea typeface="Calibri"/>
                          <a:cs typeface="Times New Roman"/>
                        </a:rPr>
                        <a:t>patronal</a:t>
                      </a:r>
                      <a:r>
                        <a:rPr lang="hu-HU" sz="2000" b="1" dirty="0" smtClean="0">
                          <a:latin typeface="Calibri"/>
                          <a:ea typeface="Calibri"/>
                          <a:cs typeface="Times New Roman"/>
                        </a:rPr>
                        <a:t> </a:t>
                      </a:r>
                      <a:r>
                        <a:rPr lang="en-US" sz="2000" b="1" dirty="0" smtClean="0">
                          <a:latin typeface="Calibri"/>
                          <a:ea typeface="Calibri"/>
                          <a:cs typeface="Times New Roman"/>
                        </a:rPr>
                        <a:t>autocracy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hu-HU" sz="2000" b="1" dirty="0" err="1" smtClean="0">
                          <a:latin typeface="Calibri"/>
                          <a:ea typeface="Calibri"/>
                          <a:cs typeface="Times New Roman"/>
                        </a:rPr>
                        <a:t>Communist</a:t>
                      </a:r>
                      <a:r>
                        <a:rPr lang="hu-HU" sz="2000" b="1" baseline="0" dirty="0" smtClean="0">
                          <a:latin typeface="Calibri"/>
                          <a:ea typeface="Calibri"/>
                          <a:cs typeface="Times New Roman"/>
                        </a:rPr>
                        <a:t> </a:t>
                      </a:r>
                      <a:r>
                        <a:rPr lang="hu-HU" sz="2000" b="1" baseline="0" dirty="0" err="1" smtClean="0">
                          <a:latin typeface="Calibri"/>
                          <a:ea typeface="Calibri"/>
                          <a:cs typeface="Times New Roman"/>
                        </a:rPr>
                        <a:t>regime</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4990">
                <a:tc>
                  <a:txBody>
                    <a:bodyPr/>
                    <a:lstStyle/>
                    <a:p>
                      <a:pPr>
                        <a:lnSpc>
                          <a:spcPct val="115000"/>
                        </a:lnSpc>
                        <a:spcAft>
                          <a:spcPts val="0"/>
                        </a:spcAft>
                      </a:pPr>
                      <a:r>
                        <a:rPr lang="en-US" sz="1500" b="1" dirty="0" smtClean="0">
                          <a:latin typeface="Calibri"/>
                          <a:ea typeface="Calibri"/>
                          <a:cs typeface="Times New Roman"/>
                        </a:rPr>
                        <a:t>taking </a:t>
                      </a:r>
                      <a:r>
                        <a:rPr lang="en-US" sz="1500" b="1" dirty="0">
                          <a:latin typeface="Calibri"/>
                          <a:ea typeface="Calibri"/>
                          <a:cs typeface="Times New Roman"/>
                        </a:rPr>
                        <a:t>into </a:t>
                      </a:r>
                      <a:endParaRPr lang="hu-HU" sz="1500" b="1" dirty="0" smtClean="0">
                        <a:latin typeface="Calibri"/>
                        <a:ea typeface="Calibri"/>
                        <a:cs typeface="Times New Roman"/>
                      </a:endParaRPr>
                    </a:p>
                    <a:p>
                      <a:pPr>
                        <a:lnSpc>
                          <a:spcPct val="115000"/>
                        </a:lnSpc>
                        <a:spcAft>
                          <a:spcPts val="0"/>
                        </a:spcAft>
                      </a:pPr>
                      <a:r>
                        <a:rPr lang="en-US" sz="1800" b="1" i="1" dirty="0" smtClean="0">
                          <a:latin typeface="Calibri"/>
                          <a:ea typeface="Calibri"/>
                          <a:cs typeface="Times New Roman"/>
                        </a:rPr>
                        <a:t>state ownership</a:t>
                      </a:r>
                      <a:r>
                        <a:rPr lang="en-US" sz="1500" b="1" dirty="0" smtClean="0">
                          <a:latin typeface="Calibri"/>
                          <a:ea typeface="Calibri"/>
                          <a:cs typeface="Times New Roman"/>
                        </a:rPr>
                        <a:t> </a:t>
                      </a:r>
                      <a:endParaRPr lang="hu-HU" sz="1500" b="1" dirty="0" smtClean="0">
                        <a:latin typeface="Calibri"/>
                        <a:ea typeface="Calibri"/>
                        <a:cs typeface="Times New Roman"/>
                      </a:endParaRPr>
                    </a:p>
                    <a:p>
                      <a:pPr>
                        <a:lnSpc>
                          <a:spcPct val="115000"/>
                        </a:lnSpc>
                        <a:spcAft>
                          <a:spcPts val="0"/>
                        </a:spcAft>
                      </a:pPr>
                      <a:endParaRPr lang="hu-HU" sz="1500" b="1" dirty="0" smtClean="0">
                        <a:latin typeface="Calibri"/>
                        <a:ea typeface="Calibri"/>
                        <a:cs typeface="Times New Roman"/>
                      </a:endParaRPr>
                    </a:p>
                    <a:p>
                      <a:pPr>
                        <a:lnSpc>
                          <a:spcPct val="115000"/>
                        </a:lnSpc>
                        <a:spcAft>
                          <a:spcPts val="0"/>
                        </a:spcAft>
                      </a:pPr>
                      <a:endParaRPr lang="hu-HU" sz="1500" b="1" dirty="0" smtClean="0">
                        <a:latin typeface="Calibri"/>
                        <a:ea typeface="Calibri"/>
                        <a:cs typeface="Times New Roman"/>
                      </a:endParaRPr>
                    </a:p>
                    <a:p>
                      <a:pPr>
                        <a:lnSpc>
                          <a:spcPct val="115000"/>
                        </a:lnSpc>
                        <a:spcAft>
                          <a:spcPts val="0"/>
                        </a:spcAft>
                      </a:pPr>
                      <a:r>
                        <a:rPr lang="hu-HU" sz="1500" b="1" dirty="0" smtClean="0">
                          <a:latin typeface="Calibri"/>
                          <a:ea typeface="Calibri"/>
                          <a:cs typeface="Times New Roman"/>
                        </a:rPr>
                        <a:t>and</a:t>
                      </a:r>
                      <a:r>
                        <a:rPr lang="en-US" sz="1500" b="1" dirty="0" smtClean="0">
                          <a:latin typeface="Calibri"/>
                          <a:ea typeface="Calibri"/>
                          <a:cs typeface="Times New Roman"/>
                        </a:rPr>
                        <a:t> operated </a:t>
                      </a:r>
                      <a:endParaRPr lang="hu-HU" sz="1500" b="1" dirty="0" smtClean="0">
                        <a:latin typeface="Calibri"/>
                        <a:ea typeface="Calibri"/>
                        <a:cs typeface="Times New Roman"/>
                      </a:endParaRPr>
                    </a:p>
                    <a:p>
                      <a:pPr>
                        <a:lnSpc>
                          <a:spcPct val="115000"/>
                        </a:lnSpc>
                        <a:spcAft>
                          <a:spcPts val="0"/>
                        </a:spcAft>
                      </a:pPr>
                      <a:r>
                        <a:rPr lang="en-US" sz="1500" b="1" dirty="0" smtClean="0">
                          <a:latin typeface="Calibri"/>
                          <a:ea typeface="Calibri"/>
                          <a:cs typeface="Times New Roman"/>
                        </a:rPr>
                        <a:t>along </a:t>
                      </a:r>
                      <a:r>
                        <a:rPr lang="en-US" sz="1500" b="1" dirty="0">
                          <a:latin typeface="Calibri"/>
                          <a:ea typeface="Calibri"/>
                          <a:cs typeface="Times New Roman"/>
                        </a:rPr>
                        <a:t>the principles of </a:t>
                      </a:r>
                      <a:r>
                        <a:rPr lang="en-US" sz="1800" b="1" i="1" dirty="0">
                          <a:latin typeface="Calibri"/>
                          <a:ea typeface="Calibri"/>
                          <a:cs typeface="Times New Roman"/>
                        </a:rPr>
                        <a:t>competitive market</a:t>
                      </a:r>
                      <a:endParaRPr lang="hu-HU" sz="18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500" b="1" dirty="0">
                          <a:latin typeface="Calibri"/>
                          <a:ea typeface="Calibri"/>
                          <a:cs typeface="Times New Roman"/>
                        </a:rPr>
                        <a:t>taking under </a:t>
                      </a:r>
                      <a:r>
                        <a:rPr lang="en-US" sz="1500" b="1" dirty="0" smtClean="0">
                          <a:latin typeface="Calibri"/>
                          <a:ea typeface="Calibri"/>
                          <a:cs typeface="Times New Roman"/>
                        </a:rPr>
                        <a:t>the</a:t>
                      </a:r>
                      <a:endParaRPr lang="hu-HU" sz="1500" b="1" dirty="0" smtClean="0">
                        <a:latin typeface="Calibri"/>
                        <a:ea typeface="Calibri"/>
                        <a:cs typeface="Times New Roman"/>
                      </a:endParaRPr>
                    </a:p>
                    <a:p>
                      <a:pPr>
                        <a:lnSpc>
                          <a:spcPct val="115000"/>
                        </a:lnSpc>
                        <a:spcAft>
                          <a:spcPts val="0"/>
                        </a:spcAft>
                      </a:pPr>
                      <a:r>
                        <a:rPr lang="en-US" sz="1500" b="1" dirty="0" smtClean="0">
                          <a:latin typeface="Calibri"/>
                          <a:ea typeface="Calibri"/>
                          <a:cs typeface="Times New Roman"/>
                        </a:rPr>
                        <a:t> </a:t>
                      </a:r>
                      <a:r>
                        <a:rPr lang="en-US" sz="1800" b="1" i="1" dirty="0">
                          <a:latin typeface="Calibri"/>
                          <a:ea typeface="Calibri"/>
                          <a:cs typeface="Times New Roman"/>
                        </a:rPr>
                        <a:t>control of the dominant </a:t>
                      </a:r>
                      <a:r>
                        <a:rPr lang="en-US" sz="1800" b="1" i="1" dirty="0" err="1">
                          <a:latin typeface="Calibri"/>
                          <a:ea typeface="Calibri"/>
                          <a:cs typeface="Times New Roman"/>
                        </a:rPr>
                        <a:t>patronal</a:t>
                      </a:r>
                      <a:r>
                        <a:rPr lang="en-US" sz="1800" b="1" i="1" dirty="0">
                          <a:latin typeface="Calibri"/>
                          <a:ea typeface="Calibri"/>
                          <a:cs typeface="Times New Roman"/>
                        </a:rPr>
                        <a:t> network</a:t>
                      </a:r>
                      <a:r>
                        <a:rPr lang="en-US" sz="1500" b="1" dirty="0">
                          <a:latin typeface="Calibri"/>
                          <a:ea typeface="Calibri"/>
                          <a:cs typeface="Times New Roman"/>
                        </a:rPr>
                        <a:t> </a:t>
                      </a:r>
                      <a:endParaRPr lang="hu-HU" sz="1500" b="1" dirty="0" smtClean="0">
                        <a:latin typeface="Calibri"/>
                        <a:ea typeface="Calibri"/>
                        <a:cs typeface="Times New Roman"/>
                      </a:endParaRPr>
                    </a:p>
                    <a:p>
                      <a:pPr>
                        <a:lnSpc>
                          <a:spcPct val="115000"/>
                        </a:lnSpc>
                        <a:spcAft>
                          <a:spcPts val="0"/>
                        </a:spcAft>
                      </a:pPr>
                      <a:endParaRPr lang="hu-HU" sz="1100" b="1" dirty="0" smtClean="0">
                        <a:latin typeface="Calibri"/>
                        <a:ea typeface="Calibri"/>
                        <a:cs typeface="Times New Roman"/>
                      </a:endParaRPr>
                    </a:p>
                    <a:p>
                      <a:pPr>
                        <a:lnSpc>
                          <a:spcPct val="115000"/>
                        </a:lnSpc>
                        <a:spcAft>
                          <a:spcPts val="0"/>
                        </a:spcAft>
                      </a:pPr>
                      <a:r>
                        <a:rPr lang="hu-HU" sz="1500" b="1" dirty="0" smtClean="0">
                          <a:latin typeface="Calibri"/>
                          <a:ea typeface="Calibri"/>
                          <a:cs typeface="Times New Roman"/>
                        </a:rPr>
                        <a:t>a</a:t>
                      </a:r>
                      <a:r>
                        <a:rPr lang="en-US" sz="1500" b="1" dirty="0" err="1" smtClean="0">
                          <a:latin typeface="Calibri"/>
                          <a:ea typeface="Calibri"/>
                          <a:cs typeface="Times New Roman"/>
                        </a:rPr>
                        <a:t>nd</a:t>
                      </a:r>
                      <a:r>
                        <a:rPr lang="en-US" sz="1500" b="1" dirty="0" smtClean="0">
                          <a:latin typeface="Calibri"/>
                          <a:ea typeface="Calibri"/>
                          <a:cs typeface="Times New Roman"/>
                        </a:rPr>
                        <a:t> operated </a:t>
                      </a:r>
                      <a:endParaRPr lang="hu-HU" sz="1500" b="1" dirty="0" smtClean="0">
                        <a:latin typeface="Calibri"/>
                        <a:ea typeface="Calibri"/>
                        <a:cs typeface="Times New Roman"/>
                      </a:endParaRPr>
                    </a:p>
                    <a:p>
                      <a:pPr>
                        <a:lnSpc>
                          <a:spcPct val="115000"/>
                        </a:lnSpc>
                        <a:spcAft>
                          <a:spcPts val="0"/>
                        </a:spcAft>
                      </a:pPr>
                      <a:r>
                        <a:rPr lang="en-US" sz="1500" b="1" dirty="0" smtClean="0">
                          <a:latin typeface="Calibri"/>
                          <a:ea typeface="Calibri"/>
                          <a:cs typeface="Times New Roman"/>
                        </a:rPr>
                        <a:t>along </a:t>
                      </a:r>
                      <a:r>
                        <a:rPr lang="en-US" sz="1500" b="1" dirty="0">
                          <a:latin typeface="Calibri"/>
                          <a:ea typeface="Calibri"/>
                          <a:cs typeface="Times New Roman"/>
                        </a:rPr>
                        <a:t>the </a:t>
                      </a:r>
                      <a:r>
                        <a:rPr lang="en-US" sz="1500" b="1" dirty="0" smtClean="0">
                          <a:latin typeface="Calibri"/>
                          <a:ea typeface="Calibri"/>
                          <a:cs typeface="Times New Roman"/>
                        </a:rPr>
                        <a:t>principles </a:t>
                      </a:r>
                      <a:r>
                        <a:rPr lang="en-US" sz="1500" b="1" dirty="0">
                          <a:latin typeface="Calibri"/>
                          <a:ea typeface="Calibri"/>
                          <a:cs typeface="Times New Roman"/>
                        </a:rPr>
                        <a:t>of </a:t>
                      </a:r>
                      <a:endParaRPr lang="hu-HU" sz="1500" b="1" dirty="0" smtClean="0">
                        <a:latin typeface="Calibri"/>
                        <a:ea typeface="Calibri"/>
                        <a:cs typeface="Times New Roman"/>
                      </a:endParaRPr>
                    </a:p>
                    <a:p>
                      <a:pPr>
                        <a:lnSpc>
                          <a:spcPct val="115000"/>
                        </a:lnSpc>
                        <a:spcAft>
                          <a:spcPts val="0"/>
                        </a:spcAft>
                      </a:pPr>
                      <a:r>
                        <a:rPr lang="en-US" sz="1800" b="1" i="1" dirty="0" smtClean="0">
                          <a:latin typeface="Calibri"/>
                          <a:ea typeface="Calibri"/>
                          <a:cs typeface="Times New Roman"/>
                        </a:rPr>
                        <a:t>relational </a:t>
                      </a:r>
                      <a:r>
                        <a:rPr lang="en-US" sz="1800" b="1" i="1" dirty="0">
                          <a:latin typeface="Calibri"/>
                          <a:ea typeface="Calibri"/>
                          <a:cs typeface="Times New Roman"/>
                        </a:rPr>
                        <a:t>market</a:t>
                      </a:r>
                      <a:endParaRPr lang="hu-HU" sz="18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400" b="1" dirty="0" smtClean="0">
                          <a:latin typeface="+mn-lt"/>
                          <a:ea typeface="Calibri"/>
                          <a:cs typeface="Times New Roman"/>
                        </a:rPr>
                        <a:t>taking into </a:t>
                      </a:r>
                      <a:endParaRPr lang="hu-HU" sz="1400" b="1" dirty="0" smtClean="0">
                        <a:latin typeface="+mn-lt"/>
                        <a:ea typeface="Calibri"/>
                        <a:cs typeface="Times New Roman"/>
                      </a:endParaRPr>
                    </a:p>
                    <a:p>
                      <a:pPr>
                        <a:lnSpc>
                          <a:spcPct val="115000"/>
                        </a:lnSpc>
                        <a:spcAft>
                          <a:spcPts val="0"/>
                        </a:spcAft>
                      </a:pPr>
                      <a:r>
                        <a:rPr lang="en-US" sz="1800" b="1" i="1" dirty="0" smtClean="0">
                          <a:latin typeface="+mn-lt"/>
                          <a:ea typeface="Calibri"/>
                          <a:cs typeface="Times New Roman"/>
                        </a:rPr>
                        <a:t>state ownership</a:t>
                      </a:r>
                      <a:r>
                        <a:rPr lang="en-US" sz="1800" b="1" dirty="0" smtClean="0">
                          <a:latin typeface="+mn-lt"/>
                          <a:ea typeface="Calibri"/>
                          <a:cs typeface="Times New Roman"/>
                        </a:rPr>
                        <a:t> </a:t>
                      </a:r>
                      <a:endParaRPr lang="hu-HU" sz="1800" b="1" dirty="0" smtClean="0">
                        <a:latin typeface="+mn-lt"/>
                        <a:ea typeface="Calibri"/>
                        <a:cs typeface="Times New Roman"/>
                      </a:endParaRPr>
                    </a:p>
                    <a:p>
                      <a:pPr>
                        <a:lnSpc>
                          <a:spcPct val="115000"/>
                        </a:lnSpc>
                        <a:spcAft>
                          <a:spcPts val="0"/>
                        </a:spcAft>
                      </a:pPr>
                      <a:endParaRPr lang="hu-HU" sz="1500" b="1" dirty="0" smtClean="0">
                        <a:latin typeface="Calibri"/>
                        <a:ea typeface="Calibri"/>
                        <a:cs typeface="Times New Roman"/>
                      </a:endParaRPr>
                    </a:p>
                    <a:p>
                      <a:pPr>
                        <a:lnSpc>
                          <a:spcPct val="115000"/>
                        </a:lnSpc>
                        <a:spcAft>
                          <a:spcPts val="0"/>
                        </a:spcAft>
                      </a:pPr>
                      <a:endParaRPr lang="hu-HU" sz="1500" b="1" dirty="0" smtClean="0">
                        <a:latin typeface="Calibri"/>
                        <a:ea typeface="Calibri"/>
                        <a:cs typeface="Times New Roman"/>
                      </a:endParaRPr>
                    </a:p>
                    <a:p>
                      <a:pPr>
                        <a:lnSpc>
                          <a:spcPct val="115000"/>
                        </a:lnSpc>
                        <a:spcAft>
                          <a:spcPts val="0"/>
                        </a:spcAft>
                      </a:pPr>
                      <a:r>
                        <a:rPr lang="en-US" sz="1500" b="1" dirty="0" smtClean="0">
                          <a:latin typeface="Calibri"/>
                          <a:ea typeface="Calibri"/>
                          <a:cs typeface="Times New Roman"/>
                        </a:rPr>
                        <a:t>and operated </a:t>
                      </a:r>
                      <a:endParaRPr lang="hu-HU" sz="1500" b="1" dirty="0" smtClean="0">
                        <a:latin typeface="Calibri"/>
                        <a:ea typeface="Calibri"/>
                        <a:cs typeface="Times New Roman"/>
                      </a:endParaRPr>
                    </a:p>
                    <a:p>
                      <a:pPr>
                        <a:lnSpc>
                          <a:spcPct val="115000"/>
                        </a:lnSpc>
                        <a:spcAft>
                          <a:spcPts val="0"/>
                        </a:spcAft>
                      </a:pPr>
                      <a:r>
                        <a:rPr lang="en-US" sz="1500" b="1" dirty="0" smtClean="0">
                          <a:latin typeface="Calibri"/>
                          <a:ea typeface="Calibri"/>
                          <a:cs typeface="Times New Roman"/>
                        </a:rPr>
                        <a:t>along </a:t>
                      </a:r>
                      <a:r>
                        <a:rPr lang="en-US" sz="1500" b="1" dirty="0">
                          <a:latin typeface="Calibri"/>
                          <a:ea typeface="Calibri"/>
                          <a:cs typeface="Times New Roman"/>
                        </a:rPr>
                        <a:t>the principles of </a:t>
                      </a:r>
                      <a:r>
                        <a:rPr lang="en-US" sz="1800" b="1" i="1" dirty="0">
                          <a:latin typeface="Calibri"/>
                          <a:ea typeface="Calibri"/>
                          <a:cs typeface="Times New Roman"/>
                        </a:rPr>
                        <a:t>administrative market</a:t>
                      </a:r>
                      <a:endParaRPr lang="hu-HU" sz="15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16025"/>
            <a:ext cx="8229600" cy="339501"/>
          </a:xfrm>
        </p:spPr>
        <p:txBody>
          <a:bodyPr>
            <a:noAutofit/>
          </a:bodyPr>
          <a:lstStyle/>
          <a:p>
            <a:r>
              <a:rPr lang="hu-HU" sz="2400" b="1" dirty="0" err="1" smtClean="0"/>
              <a:t>Ownership</a:t>
            </a:r>
            <a:r>
              <a:rPr lang="hu-HU" sz="2400" b="1" dirty="0" smtClean="0"/>
              <a:t> </a:t>
            </a:r>
            <a:r>
              <a:rPr lang="hu-HU" sz="2400" b="1" dirty="0" err="1" smtClean="0"/>
              <a:t>rights</a:t>
            </a:r>
            <a:r>
              <a:rPr lang="hu-HU" sz="2400" b="1" dirty="0" smtClean="0"/>
              <a:t> (1) – </a:t>
            </a:r>
            <a:r>
              <a:rPr lang="hu-HU" sz="2400" b="1" dirty="0" err="1" smtClean="0"/>
              <a:t>Expropriation</a:t>
            </a:r>
            <a:r>
              <a:rPr lang="hu-HU" sz="2400" b="1" dirty="0" smtClean="0"/>
              <a:t> of </a:t>
            </a:r>
            <a:r>
              <a:rPr lang="hu-HU" sz="2400" b="1" dirty="0" err="1" smtClean="0"/>
              <a:t>exogenous</a:t>
            </a:r>
            <a:r>
              <a:rPr lang="hu-HU" sz="2400" b="1" dirty="0" smtClean="0"/>
              <a:t> </a:t>
            </a:r>
            <a:r>
              <a:rPr lang="hu-HU" sz="2400" b="1" dirty="0" err="1" smtClean="0"/>
              <a:t>rights</a:t>
            </a:r>
            <a:r>
              <a:rPr lang="hu-HU" sz="2400" b="1" dirty="0" smtClean="0"/>
              <a:t> </a:t>
            </a:r>
            <a:r>
              <a:rPr lang="hu-HU" sz="2400" b="1" dirty="0" err="1" smtClean="0"/>
              <a:t>in</a:t>
            </a:r>
            <a:r>
              <a:rPr lang="hu-HU" sz="2400" b="1" dirty="0" smtClean="0"/>
              <a:t> </a:t>
            </a:r>
            <a:r>
              <a:rPr lang="hu-HU" sz="2400" b="1" dirty="0" err="1" smtClean="0"/>
              <a:t>the</a:t>
            </a:r>
            <a:r>
              <a:rPr lang="hu-HU" sz="2400" b="1" dirty="0" smtClean="0"/>
              <a:t> </a:t>
            </a:r>
            <a:r>
              <a:rPr lang="hu-HU" sz="2400" b="1" dirty="0" err="1" smtClean="0"/>
              <a:t>patronal</a:t>
            </a:r>
            <a:r>
              <a:rPr lang="hu-HU" sz="2400" b="1" dirty="0" smtClean="0"/>
              <a:t> </a:t>
            </a:r>
            <a:r>
              <a:rPr lang="hu-HU" sz="2400" b="1" dirty="0" err="1" smtClean="0"/>
              <a:t>autocracy</a:t>
            </a:r>
            <a:r>
              <a:rPr lang="hu-HU" sz="2400" b="1" dirty="0" smtClean="0"/>
              <a:t>/</a:t>
            </a:r>
            <a:r>
              <a:rPr lang="hu-HU" sz="2400" b="1" dirty="0" err="1" smtClean="0"/>
              <a:t>mafia</a:t>
            </a:r>
            <a:r>
              <a:rPr lang="hu-HU" sz="2400" b="1" dirty="0" smtClean="0"/>
              <a:t> </a:t>
            </a:r>
            <a:r>
              <a:rPr lang="hu-HU" sz="2400" b="1" dirty="0" err="1" smtClean="0"/>
              <a:t>state</a:t>
            </a:r>
            <a:endParaRPr lang="hu-HU" sz="2400" dirty="0"/>
          </a:p>
        </p:txBody>
      </p:sp>
      <p:graphicFrame>
        <p:nvGraphicFramePr>
          <p:cNvPr id="4" name="Tartalom helye 3"/>
          <p:cNvGraphicFramePr>
            <a:graphicFrameLocks noGrp="1"/>
          </p:cNvGraphicFramePr>
          <p:nvPr>
            <p:ph idx="1"/>
          </p:nvPr>
        </p:nvGraphicFramePr>
        <p:xfrm>
          <a:off x="107503" y="696093"/>
          <a:ext cx="8928993" cy="4395937"/>
        </p:xfrm>
        <a:graphic>
          <a:graphicData uri="http://schemas.openxmlformats.org/drawingml/2006/table">
            <a:tbl>
              <a:tblPr firstRow="1" bandRow="1">
                <a:tableStyleId>{5940675A-B579-460E-94D1-54222C63F5DA}</a:tableStyleId>
              </a:tblPr>
              <a:tblGrid>
                <a:gridCol w="1584177"/>
                <a:gridCol w="1440160"/>
                <a:gridCol w="5904656"/>
              </a:tblGrid>
              <a:tr h="36576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u-HU" sz="1800" b="1" dirty="0" err="1" smtClean="0"/>
                        <a:t>Fields</a:t>
                      </a:r>
                      <a:r>
                        <a:rPr lang="hu-HU" sz="1800" b="1" dirty="0" smtClean="0"/>
                        <a:t> of </a:t>
                      </a:r>
                      <a:r>
                        <a:rPr lang="hu-HU" sz="1800" b="1" dirty="0" err="1" smtClean="0"/>
                        <a:t>patronalization</a:t>
                      </a:r>
                      <a:r>
                        <a:rPr lang="hu-HU" sz="1800" b="1" dirty="0" smtClean="0"/>
                        <a:t> /</a:t>
                      </a:r>
                      <a:r>
                        <a:rPr lang="hu-HU" sz="1800" b="1" dirty="0" err="1" smtClean="0"/>
                        <a:t>expropriation</a:t>
                      </a:r>
                      <a:endParaRPr lang="hu-HU" sz="1800" b="1" dirty="0"/>
                    </a:p>
                  </a:txBody>
                  <a:tcPr/>
                </a:tc>
                <a:tc hMerge="1">
                  <a:txBody>
                    <a:bodyPr/>
                    <a:lstStyle/>
                    <a:p>
                      <a:endParaRPr lang="hu-HU" b="1" dirty="0"/>
                    </a:p>
                  </a:txBody>
                  <a:tcPr/>
                </a:tc>
                <a:tc hMerge="1">
                  <a:txBody>
                    <a:bodyPr/>
                    <a:lstStyle/>
                    <a:p>
                      <a:endParaRPr lang="hu-HU"/>
                    </a:p>
                  </a:txBody>
                  <a:tcPr/>
                </a:tc>
              </a:tr>
              <a:tr h="17373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i="0" dirty="0" smtClean="0"/>
                        <a:t>Right </a:t>
                      </a:r>
                      <a:r>
                        <a:rPr lang="hu-HU" sz="1200" b="1" i="0" dirty="0" err="1" smtClean="0"/>
                        <a:t>to</a:t>
                      </a:r>
                      <a:r>
                        <a:rPr lang="hu-HU" sz="1200" b="1" i="0" dirty="0" smtClean="0"/>
                        <a:t> </a:t>
                      </a:r>
                      <a:r>
                        <a:rPr lang="hu-HU" sz="1200" b="1" i="0" dirty="0" err="1" smtClean="0"/>
                        <a:t>security</a:t>
                      </a:r>
                      <a:r>
                        <a:rPr lang="hu-HU" sz="1200" b="1" i="0" dirty="0" smtClean="0"/>
                        <a:t> and </a:t>
                      </a:r>
                      <a:r>
                        <a:rPr lang="hu-HU" sz="1200" b="1" i="0" dirty="0" err="1" smtClean="0"/>
                        <a:t>protection</a:t>
                      </a:r>
                      <a:r>
                        <a:rPr lang="hu-HU" sz="1200" b="1" i="0" dirty="0" smtClean="0"/>
                        <a:t> of </a:t>
                      </a:r>
                      <a:r>
                        <a:rPr lang="hu-HU" sz="1200" b="1" i="0" dirty="0" err="1" smtClean="0"/>
                        <a:t>property</a:t>
                      </a:r>
                      <a:endParaRPr lang="hu-HU" sz="1200" b="1" i="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sz="1200" b="1" i="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sz="1400" b="1" i="0" dirty="0" smtClean="0">
                          <a:solidFill>
                            <a:srgbClr val="FF0000"/>
                          </a:solidFill>
                        </a:rPr>
                        <a:t>Hot </a:t>
                      </a:r>
                      <a:r>
                        <a:rPr lang="hu-HU" sz="1400" b="1" i="0" dirty="0" err="1" smtClean="0">
                          <a:solidFill>
                            <a:srgbClr val="FF0000"/>
                          </a:solidFill>
                        </a:rPr>
                        <a:t>nationalization</a:t>
                      </a:r>
                      <a:endParaRPr lang="hu-HU" sz="1400" b="1" i="0" dirty="0">
                        <a:solidFill>
                          <a:srgbClr val="FF0000"/>
                        </a:solidFill>
                      </a:endParaRPr>
                    </a:p>
                  </a:txBody>
                  <a:tcPr/>
                </a:tc>
                <a:tc>
                  <a:txBody>
                    <a:bodyPr/>
                    <a:lstStyle/>
                    <a:p>
                      <a:r>
                        <a:rPr lang="hu-HU" sz="1200" b="1" dirty="0" err="1" smtClean="0"/>
                        <a:t>nationalization</a:t>
                      </a:r>
                      <a:endParaRPr lang="hu-HU" sz="1200" b="1" dirty="0" smtClean="0"/>
                    </a:p>
                    <a:p>
                      <a:endParaRPr lang="hu-HU" sz="1200" b="1" dirty="0" smtClean="0"/>
                    </a:p>
                    <a:p>
                      <a:endParaRPr lang="hu-HU" sz="1200" b="1" dirty="0" smtClean="0"/>
                    </a:p>
                    <a:p>
                      <a:endParaRPr lang="hu-HU" sz="1200" b="1" dirty="0" smtClean="0"/>
                    </a:p>
                    <a:p>
                      <a:endParaRPr lang="hu-HU" sz="1200" b="1" dirty="0" smtClean="0"/>
                    </a:p>
                    <a:p>
                      <a:endParaRPr lang="hu-HU" sz="1200" b="1" dirty="0" smtClean="0"/>
                    </a:p>
                    <a:p>
                      <a:endParaRPr lang="hu-HU" sz="1200" b="1" dirty="0" smtClean="0"/>
                    </a:p>
                    <a:p>
                      <a:endParaRPr lang="hu-HU" sz="1200" b="1" dirty="0" smtClean="0"/>
                    </a:p>
                    <a:p>
                      <a:r>
                        <a:rPr lang="hu-HU" sz="1200" b="1" dirty="0" err="1" smtClean="0"/>
                        <a:t>corporate</a:t>
                      </a:r>
                      <a:r>
                        <a:rPr lang="hu-HU" sz="1200" b="1" dirty="0" smtClean="0"/>
                        <a:t> </a:t>
                      </a:r>
                      <a:r>
                        <a:rPr lang="hu-HU" sz="1200" b="1" dirty="0" err="1" smtClean="0"/>
                        <a:t>raiding</a:t>
                      </a:r>
                      <a:endParaRPr lang="hu-HU" sz="1200" b="1" dirty="0"/>
                    </a:p>
                  </a:txBody>
                  <a:tcPr/>
                </a:tc>
                <a:tc>
                  <a:txBody>
                    <a:bodyPr/>
                    <a:lstStyle/>
                    <a:p>
                      <a:pPr>
                        <a:buFont typeface="Wingdings" pitchFamily="2" charset="2"/>
                        <a:buNone/>
                      </a:pPr>
                      <a:r>
                        <a:rPr lang="en-US" sz="1200" b="1" i="1" dirty="0" smtClean="0">
                          <a:solidFill>
                            <a:srgbClr val="FF0000"/>
                          </a:solidFill>
                        </a:rPr>
                        <a:t>Ordinary renationalization </a:t>
                      </a:r>
                      <a:r>
                        <a:rPr lang="hu-HU" sz="1200" b="1" i="1" dirty="0" smtClean="0"/>
                        <a:t>is </a:t>
                      </a:r>
                      <a:r>
                        <a:rPr lang="en-US" sz="1200" b="1" i="1" dirty="0" smtClean="0"/>
                        <a:t>the complete seizure of a formerly privatized company by the state for a longer-lasting period</a:t>
                      </a:r>
                      <a:endParaRPr lang="hu-HU" sz="1200" b="1" i="1" dirty="0" smtClean="0"/>
                    </a:p>
                    <a:p>
                      <a:pPr>
                        <a:buFont typeface="Wingdings" pitchFamily="2" charset="2"/>
                        <a:buNone/>
                      </a:pPr>
                      <a:r>
                        <a:rPr lang="en-US" sz="1200" b="1" i="1" dirty="0" err="1" smtClean="0">
                          <a:solidFill>
                            <a:srgbClr val="FF0000"/>
                          </a:solidFill>
                        </a:rPr>
                        <a:t>Deprivatization</a:t>
                      </a:r>
                      <a:r>
                        <a:rPr lang="en-US" sz="1200" b="1" i="1" dirty="0" smtClean="0"/>
                        <a:t> is the expansion of state shareholding among privatized companies</a:t>
                      </a:r>
                      <a:r>
                        <a:rPr lang="hu-HU" sz="1200" b="1" i="1" dirty="0" smtClean="0"/>
                        <a:t> and </a:t>
                      </a:r>
                      <a:r>
                        <a:rPr lang="hu-HU" sz="1200" b="1" i="1" dirty="0" err="1" smtClean="0"/>
                        <a:t>state-led</a:t>
                      </a:r>
                      <a:r>
                        <a:rPr lang="hu-HU" sz="1200" b="1" i="1" dirty="0" smtClean="0"/>
                        <a:t> holding </a:t>
                      </a:r>
                      <a:r>
                        <a:rPr lang="hu-HU" sz="1200" b="1" i="1" dirty="0" err="1" smtClean="0"/>
                        <a:t>structures</a:t>
                      </a:r>
                      <a:endParaRPr lang="hu-HU" sz="1200" b="1" i="1" dirty="0" smtClean="0"/>
                    </a:p>
                    <a:p>
                      <a:pPr>
                        <a:buFont typeface="Wingdings" pitchFamily="2" charset="2"/>
                        <a:buNone/>
                      </a:pPr>
                      <a:r>
                        <a:rPr lang="en-US" sz="1200" b="1" i="1" dirty="0" smtClean="0">
                          <a:solidFill>
                            <a:srgbClr val="FF0000"/>
                          </a:solidFill>
                        </a:rPr>
                        <a:t>Bandit nationalization</a:t>
                      </a:r>
                      <a:r>
                        <a:rPr lang="en-US" sz="1200" b="1" i="1" dirty="0" smtClean="0"/>
                        <a:t>, which means the nationalization of private assets </a:t>
                      </a:r>
                      <a:endParaRPr lang="hu-HU" sz="1200" b="1" i="1" dirty="0" smtClean="0"/>
                    </a:p>
                    <a:p>
                      <a:pPr>
                        <a:buFont typeface="Wingdings" pitchFamily="2" charset="2"/>
                        <a:buNone/>
                      </a:pPr>
                      <a:r>
                        <a:rPr lang="en-US" sz="1200" b="1" i="1" dirty="0" smtClean="0">
                          <a:solidFill>
                            <a:srgbClr val="FF0000"/>
                          </a:solidFill>
                        </a:rPr>
                        <a:t>Transit nationalization </a:t>
                      </a:r>
                      <a:r>
                        <a:rPr lang="en-US" sz="1200" b="1" i="1" dirty="0" smtClean="0"/>
                        <a:t>is</a:t>
                      </a:r>
                      <a:r>
                        <a:rPr lang="en-US" sz="1200" i="1" dirty="0" smtClean="0"/>
                        <a:t> </a:t>
                      </a:r>
                      <a:r>
                        <a:rPr lang="en-US" sz="1200" b="1" i="1" dirty="0" smtClean="0"/>
                        <a:t>the taking of a private company into “temporary state care”</a:t>
                      </a:r>
                      <a:endParaRPr lang="hu-HU" sz="1200" b="1" i="1" dirty="0" smtClean="0"/>
                    </a:p>
                    <a:p>
                      <a:pPr>
                        <a:buFont typeface="Wingdings" pitchFamily="2" charset="2"/>
                        <a:buNone/>
                      </a:pPr>
                      <a:r>
                        <a:rPr lang="en-US" sz="1200" b="1" i="1" dirty="0" smtClean="0">
                          <a:solidFill>
                            <a:srgbClr val="FF0000"/>
                          </a:solidFill>
                        </a:rPr>
                        <a:t>Money-pump nationalization </a:t>
                      </a:r>
                      <a:r>
                        <a:rPr lang="en-US" sz="1200" b="1" i="1" dirty="0" smtClean="0"/>
                        <a:t>is the nationalization of the losses of an economic activity and the privatization of its profits</a:t>
                      </a:r>
                      <a:endParaRPr lang="hu-HU" sz="1200" b="1" i="1" dirty="0" smtClean="0"/>
                    </a:p>
                    <a:p>
                      <a:pPr>
                        <a:buFont typeface="Wingdings" pitchFamily="2" charset="2"/>
                        <a:buNone/>
                      </a:pPr>
                      <a:r>
                        <a:rPr lang="hu-HU" sz="1200" b="1" i="1" dirty="0" smtClean="0">
                          <a:solidFill>
                            <a:srgbClr val="FF0000"/>
                          </a:solidFill>
                        </a:rPr>
                        <a:t>Centrally </a:t>
                      </a:r>
                      <a:r>
                        <a:rPr lang="hu-HU" sz="1200" b="1" i="1" dirty="0" err="1" smtClean="0">
                          <a:solidFill>
                            <a:srgbClr val="FF0000"/>
                          </a:solidFill>
                        </a:rPr>
                        <a:t>led</a:t>
                      </a:r>
                      <a:r>
                        <a:rPr lang="hu-HU" sz="1200" b="1" i="1" dirty="0" smtClean="0">
                          <a:solidFill>
                            <a:srgbClr val="FF0000"/>
                          </a:solidFill>
                        </a:rPr>
                        <a:t> </a:t>
                      </a:r>
                      <a:r>
                        <a:rPr lang="hu-HU" sz="1200" b="1" i="1" dirty="0" err="1" smtClean="0">
                          <a:solidFill>
                            <a:srgbClr val="FF0000"/>
                          </a:solidFill>
                        </a:rPr>
                        <a:t>corporate</a:t>
                      </a:r>
                      <a:r>
                        <a:rPr lang="hu-HU" sz="1200" b="1" i="1" dirty="0" smtClean="0">
                          <a:solidFill>
                            <a:srgbClr val="FF0000"/>
                          </a:solidFill>
                        </a:rPr>
                        <a:t> </a:t>
                      </a:r>
                      <a:r>
                        <a:rPr lang="hu-HU" sz="1200" b="1" i="1" dirty="0" err="1" smtClean="0">
                          <a:solidFill>
                            <a:srgbClr val="FF0000"/>
                          </a:solidFill>
                        </a:rPr>
                        <a:t>raiding</a:t>
                      </a:r>
                      <a:r>
                        <a:rPr lang="hu-HU" sz="1200" b="1" i="1" dirty="0" smtClean="0">
                          <a:solidFill>
                            <a:srgbClr val="FF0000"/>
                          </a:solidFill>
                        </a:rPr>
                        <a:t> </a:t>
                      </a:r>
                    </a:p>
                  </a:txBody>
                  <a:tcPr/>
                </a:tc>
              </a:tr>
              <a:tr h="640080">
                <a:tc rowSpan="2">
                  <a:txBody>
                    <a:bodyPr/>
                    <a:lstStyle/>
                    <a:p>
                      <a:r>
                        <a:rPr lang="hu-HU" sz="1200" b="1" dirty="0" smtClean="0"/>
                        <a:t>Right </a:t>
                      </a:r>
                      <a:r>
                        <a:rPr lang="hu-HU" sz="1200" b="1" dirty="0" err="1" smtClean="0"/>
                        <a:t>to</a:t>
                      </a:r>
                      <a:r>
                        <a:rPr lang="hu-HU" sz="1200" b="1" dirty="0" smtClean="0"/>
                        <a:t> </a:t>
                      </a:r>
                      <a:r>
                        <a:rPr lang="hu-HU" sz="1200" b="1" dirty="0" err="1" smtClean="0"/>
                        <a:t>certain</a:t>
                      </a:r>
                      <a:r>
                        <a:rPr lang="hu-HU" sz="1200" b="1" dirty="0" smtClean="0"/>
                        <a:t> </a:t>
                      </a:r>
                      <a:r>
                        <a:rPr lang="hu-HU" sz="1200" b="1" dirty="0" err="1" smtClean="0"/>
                        <a:t>economic</a:t>
                      </a:r>
                      <a:r>
                        <a:rPr lang="hu-HU" sz="1200" b="1" dirty="0" smtClean="0"/>
                        <a:t> </a:t>
                      </a:r>
                      <a:r>
                        <a:rPr lang="hu-HU" sz="1200" b="1" dirty="0" err="1" smtClean="0"/>
                        <a:t>activity</a:t>
                      </a:r>
                      <a:endParaRPr lang="hu-HU" sz="1200" b="1" dirty="0" smtClean="0"/>
                    </a:p>
                    <a:p>
                      <a:endParaRPr lang="hu-HU" sz="1200" b="1" dirty="0" smtClean="0"/>
                    </a:p>
                    <a:p>
                      <a:r>
                        <a:rPr lang="hu-HU" sz="1400" b="1" i="0" dirty="0" err="1" smtClean="0">
                          <a:solidFill>
                            <a:srgbClr val="FF0000"/>
                          </a:solidFill>
                        </a:rPr>
                        <a:t>Monopolization</a:t>
                      </a:r>
                      <a:endParaRPr lang="hu-HU" sz="1400" b="1" i="0"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dirty="0" err="1" smtClean="0"/>
                        <a:t>nationalization</a:t>
                      </a:r>
                      <a:endParaRPr lang="hu-HU" sz="1200" b="1" dirty="0" smtClean="0"/>
                    </a:p>
                    <a:p>
                      <a:endParaRPr lang="hu-HU" sz="1200" b="1" dirty="0"/>
                    </a:p>
                  </a:txBody>
                  <a:tcPr/>
                </a:tc>
                <a:tc>
                  <a:txBody>
                    <a:bodyPr/>
                    <a:lstStyle/>
                    <a:p>
                      <a:pPr>
                        <a:buFont typeface="Wingdings" pitchFamily="2" charset="2"/>
                        <a:buNone/>
                      </a:pPr>
                      <a:r>
                        <a:rPr lang="en-US" sz="1200" b="1" i="1" dirty="0" smtClean="0">
                          <a:solidFill>
                            <a:srgbClr val="FF0000"/>
                          </a:solidFill>
                        </a:rPr>
                        <a:t>Market-acquiring nationalization </a:t>
                      </a:r>
                      <a:r>
                        <a:rPr lang="en-US" sz="1200" b="1" i="1" dirty="0" smtClean="0"/>
                        <a:t>is the nationalization of an economic activity or the right to it</a:t>
                      </a:r>
                      <a:endParaRPr lang="hu-HU" sz="1200" b="1" i="1" dirty="0" smtClean="0"/>
                    </a:p>
                    <a:p>
                      <a:pPr>
                        <a:buFont typeface="Wingdings" pitchFamily="2" charset="2"/>
                        <a:buNone/>
                      </a:pPr>
                      <a:r>
                        <a:rPr lang="en-US" sz="1200" b="1" i="1" dirty="0" smtClean="0">
                          <a:solidFill>
                            <a:srgbClr val="FF0000"/>
                          </a:solidFill>
                        </a:rPr>
                        <a:t>Competency nationalization </a:t>
                      </a:r>
                      <a:r>
                        <a:rPr lang="en-US" sz="1200" b="1" i="1" dirty="0" smtClean="0"/>
                        <a:t>means a central appropriation of municipal responsibilities</a:t>
                      </a:r>
                      <a:endParaRPr lang="hu-HU" sz="1200" b="1" dirty="0"/>
                    </a:p>
                  </a:txBody>
                  <a:tcPr/>
                </a:tc>
              </a:tr>
              <a:tr h="281137">
                <a:tc vMerge="1">
                  <a:txBody>
                    <a:bodyPr/>
                    <a:lstStyle/>
                    <a:p>
                      <a:endParaRPr lang="hu-HU" sz="1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dirty="0" smtClean="0"/>
                        <a:t>market </a:t>
                      </a:r>
                      <a:r>
                        <a:rPr lang="hu-HU" sz="1200" b="1" dirty="0" err="1" smtClean="0"/>
                        <a:t>raiding</a:t>
                      </a:r>
                      <a:endParaRPr lang="hu-HU" sz="1200" b="1" dirty="0"/>
                    </a:p>
                  </a:txBody>
                  <a:tcPr/>
                </a:tc>
                <a:tc>
                  <a:txBody>
                    <a:bodyPr/>
                    <a:lstStyle/>
                    <a:p>
                      <a:r>
                        <a:rPr lang="hu-HU" sz="1200" b="1" dirty="0" smtClean="0"/>
                        <a:t>licences</a:t>
                      </a:r>
                      <a:r>
                        <a:rPr lang="hu-HU" sz="1200" baseline="0" dirty="0" smtClean="0"/>
                        <a:t>  </a:t>
                      </a:r>
                      <a:r>
                        <a:rPr lang="hu-HU" sz="1200" b="1" baseline="0" dirty="0" smtClean="0">
                          <a:solidFill>
                            <a:srgbClr val="FF0000"/>
                          </a:solidFill>
                        </a:rPr>
                        <a:t>(</a:t>
                      </a:r>
                      <a:r>
                        <a:rPr lang="hu-HU" sz="1200" b="1" baseline="0" dirty="0" err="1" smtClean="0">
                          <a:solidFill>
                            <a:srgbClr val="FF0000"/>
                          </a:solidFill>
                        </a:rPr>
                        <a:t>normative</a:t>
                      </a:r>
                      <a:r>
                        <a:rPr lang="hu-HU" sz="1200" b="1" baseline="0" dirty="0" smtClean="0">
                          <a:solidFill>
                            <a:srgbClr val="FF0000"/>
                          </a:solidFill>
                        </a:rPr>
                        <a:t> </a:t>
                      </a:r>
                      <a:r>
                        <a:rPr lang="hu-HU" sz="1200" b="1" baseline="0" dirty="0" smtClean="0">
                          <a:solidFill>
                            <a:srgbClr val="FF0000"/>
                          </a:solidFill>
                          <a:sym typeface="Wingdings" pitchFamily="2" charset="2"/>
                        </a:rPr>
                        <a:t> </a:t>
                      </a:r>
                      <a:r>
                        <a:rPr lang="hu-HU" sz="1200" b="1" baseline="0" dirty="0" err="1" smtClean="0">
                          <a:solidFill>
                            <a:srgbClr val="FF0000"/>
                          </a:solidFill>
                          <a:sym typeface="Wingdings" pitchFamily="2" charset="2"/>
                        </a:rPr>
                        <a:t>discretional</a:t>
                      </a:r>
                      <a:r>
                        <a:rPr lang="hu-HU" sz="1200" b="1" baseline="0" dirty="0" smtClean="0">
                          <a:solidFill>
                            <a:srgbClr val="FF0000"/>
                          </a:solidFill>
                          <a:sym typeface="Wingdings" pitchFamily="2" charset="2"/>
                        </a:rPr>
                        <a:t>)</a:t>
                      </a:r>
                      <a:endParaRPr lang="hu-HU" sz="1200" b="1" dirty="0">
                        <a:solidFill>
                          <a:srgbClr val="FF0000"/>
                        </a:solidFill>
                      </a:endParaRPr>
                    </a:p>
                  </a:txBody>
                  <a:tcPr/>
                </a:tc>
              </a:tr>
              <a:tr h="640080">
                <a:tc rowSpan="3">
                  <a:txBody>
                    <a:bodyPr/>
                    <a:lstStyle/>
                    <a:p>
                      <a:r>
                        <a:rPr lang="hu-HU" sz="1200" b="1" dirty="0" smtClean="0"/>
                        <a:t>Right </a:t>
                      </a:r>
                      <a:r>
                        <a:rPr lang="hu-HU" sz="1200" b="1" dirty="0" err="1" smtClean="0"/>
                        <a:t>to</a:t>
                      </a:r>
                      <a:r>
                        <a:rPr lang="hu-HU" sz="1200" b="1" dirty="0" smtClean="0"/>
                        <a:t> fair </a:t>
                      </a:r>
                      <a:r>
                        <a:rPr lang="hu-HU" sz="1200" b="1" dirty="0" err="1" smtClean="0"/>
                        <a:t>treatment</a:t>
                      </a:r>
                      <a:endParaRPr lang="hu-HU" sz="1200" b="1" dirty="0" smtClean="0"/>
                    </a:p>
                    <a:p>
                      <a:endParaRPr lang="hu-HU" sz="1200" b="1" dirty="0" smtClean="0"/>
                    </a:p>
                    <a:p>
                      <a:r>
                        <a:rPr lang="hu-HU" sz="1400" b="1" i="0" dirty="0" err="1" smtClean="0">
                          <a:solidFill>
                            <a:srgbClr val="FF0000"/>
                          </a:solidFill>
                        </a:rPr>
                        <a:t>Cold</a:t>
                      </a:r>
                      <a:r>
                        <a:rPr lang="hu-HU" sz="1400" b="1" i="0" dirty="0" smtClean="0">
                          <a:solidFill>
                            <a:srgbClr val="FF0000"/>
                          </a:solidFill>
                        </a:rPr>
                        <a:t> </a:t>
                      </a:r>
                      <a:r>
                        <a:rPr lang="hu-HU" sz="1400" b="1" i="0" dirty="0" err="1" smtClean="0">
                          <a:solidFill>
                            <a:srgbClr val="FF0000"/>
                          </a:solidFill>
                        </a:rPr>
                        <a:t>nationalization</a:t>
                      </a:r>
                      <a:endParaRPr lang="hu-HU" sz="1400" b="1" i="0" dirty="0">
                        <a:solidFill>
                          <a:srgbClr val="FF0000"/>
                        </a:solidFill>
                      </a:endParaRPr>
                    </a:p>
                  </a:txBody>
                  <a:tcPr/>
                </a:tc>
                <a:tc>
                  <a:txBody>
                    <a:bodyPr/>
                    <a:lstStyle/>
                    <a:p>
                      <a:r>
                        <a:rPr lang="hu-HU" sz="1200" b="1" dirty="0" err="1" smtClean="0"/>
                        <a:t>resources</a:t>
                      </a:r>
                      <a:endParaRPr lang="hu-HU" sz="1200" b="1" dirty="0"/>
                    </a:p>
                  </a:txBody>
                  <a:tcPr/>
                </a:tc>
                <a:tc>
                  <a:txBody>
                    <a:bodyPr/>
                    <a:lstStyle/>
                    <a:p>
                      <a:r>
                        <a:rPr lang="hu-HU" sz="1200" b="1" dirty="0" err="1" smtClean="0"/>
                        <a:t>public</a:t>
                      </a:r>
                      <a:r>
                        <a:rPr lang="hu-HU" sz="1200" b="1" dirty="0" smtClean="0"/>
                        <a:t> </a:t>
                      </a:r>
                      <a:r>
                        <a:rPr lang="hu-HU" sz="1200" b="1" dirty="0" err="1" smtClean="0"/>
                        <a:t>procurments</a:t>
                      </a:r>
                      <a:r>
                        <a:rPr lang="hu-HU" sz="1200" b="1" dirty="0" smtClean="0"/>
                        <a:t> </a:t>
                      </a:r>
                      <a:r>
                        <a:rPr lang="hu-HU" sz="1200" b="1" dirty="0" smtClean="0">
                          <a:solidFill>
                            <a:srgbClr val="FF0000"/>
                          </a:solidFill>
                        </a:rPr>
                        <a:t>(</a:t>
                      </a:r>
                      <a:r>
                        <a:rPr lang="hu-HU" sz="1200" b="1" dirty="0" err="1" smtClean="0">
                          <a:solidFill>
                            <a:srgbClr val="FF0000"/>
                          </a:solidFill>
                        </a:rPr>
                        <a:t>competitive</a:t>
                      </a:r>
                      <a:r>
                        <a:rPr lang="hu-HU" sz="1200" b="1" dirty="0" smtClean="0">
                          <a:solidFill>
                            <a:srgbClr val="FF0000"/>
                          </a:solidFill>
                        </a:rPr>
                        <a:t> </a:t>
                      </a:r>
                      <a:r>
                        <a:rPr lang="hu-HU" sz="1200" b="1" dirty="0" smtClean="0">
                          <a:solidFill>
                            <a:srgbClr val="FF0000"/>
                          </a:solidFill>
                          <a:sym typeface="Wingdings" pitchFamily="2" charset="2"/>
                        </a:rPr>
                        <a:t></a:t>
                      </a:r>
                      <a:r>
                        <a:rPr lang="hu-HU" sz="1200" b="1" dirty="0" err="1" smtClean="0">
                          <a:solidFill>
                            <a:srgbClr val="FF0000"/>
                          </a:solidFill>
                          <a:sym typeface="Wingdings" pitchFamily="2" charset="2"/>
                        </a:rPr>
                        <a:t>patronal</a:t>
                      </a:r>
                      <a:r>
                        <a:rPr lang="hu-HU" sz="1200" b="1" dirty="0" smtClean="0">
                          <a:solidFill>
                            <a:srgbClr val="FF0000"/>
                          </a:solidFill>
                          <a:sym typeface="Wingdings" pitchFamily="2" charset="2"/>
                        </a:rPr>
                        <a:t>)</a:t>
                      </a:r>
                    </a:p>
                    <a:p>
                      <a:r>
                        <a:rPr lang="hu-HU" sz="1200" b="1" dirty="0" err="1" smtClean="0">
                          <a:solidFill>
                            <a:schemeClr val="tx1"/>
                          </a:solidFill>
                          <a:sym typeface="Wingdings" pitchFamily="2" charset="2"/>
                        </a:rPr>
                        <a:t>state</a:t>
                      </a:r>
                      <a:r>
                        <a:rPr lang="hu-HU" sz="1200" b="1" dirty="0" smtClean="0">
                          <a:solidFill>
                            <a:schemeClr val="tx1"/>
                          </a:solidFill>
                          <a:sym typeface="Wingdings" pitchFamily="2" charset="2"/>
                        </a:rPr>
                        <a:t> </a:t>
                      </a:r>
                      <a:r>
                        <a:rPr lang="hu-HU" sz="1200" b="1" dirty="0" err="1" smtClean="0">
                          <a:solidFill>
                            <a:schemeClr val="tx1"/>
                          </a:solidFill>
                          <a:sym typeface="Wingdings" pitchFamily="2" charset="2"/>
                        </a:rPr>
                        <a:t>supports</a:t>
                      </a:r>
                      <a:r>
                        <a:rPr lang="hu-HU" sz="1200" b="1" dirty="0" smtClean="0">
                          <a:solidFill>
                            <a:schemeClr val="tx1"/>
                          </a:solidFill>
                          <a:sym typeface="Wingdings" pitchFamily="2" charset="2"/>
                        </a:rPr>
                        <a:t>/</a:t>
                      </a:r>
                      <a:r>
                        <a:rPr lang="hu-HU" sz="1200" b="1" dirty="0" err="1" smtClean="0">
                          <a:solidFill>
                            <a:schemeClr val="tx1"/>
                          </a:solidFill>
                          <a:sym typeface="Wingdings" pitchFamily="2" charset="2"/>
                        </a:rPr>
                        <a:t>projects</a:t>
                      </a:r>
                      <a:r>
                        <a:rPr lang="hu-HU" sz="1200" b="1" dirty="0" smtClean="0">
                          <a:solidFill>
                            <a:schemeClr val="tx1"/>
                          </a:solidFill>
                          <a:sym typeface="Wingdings" pitchFamily="2" charset="2"/>
                        </a:rPr>
                        <a:t> </a:t>
                      </a:r>
                      <a:r>
                        <a:rPr lang="hu-HU" sz="1200" b="1" dirty="0" smtClean="0">
                          <a:solidFill>
                            <a:srgbClr val="FF0000"/>
                          </a:solidFill>
                          <a:sym typeface="Wingdings" pitchFamily="2" charset="2"/>
                        </a:rPr>
                        <a:t>(</a:t>
                      </a:r>
                      <a:r>
                        <a:rPr lang="hu-HU" sz="1200" b="1" dirty="0" err="1" smtClean="0">
                          <a:solidFill>
                            <a:srgbClr val="FF0000"/>
                          </a:solidFill>
                          <a:sym typeface="Wingdings" pitchFamily="2" charset="2"/>
                        </a:rPr>
                        <a:t>normative</a:t>
                      </a:r>
                      <a:r>
                        <a:rPr lang="hu-HU" sz="1200" b="1" dirty="0" smtClean="0">
                          <a:solidFill>
                            <a:srgbClr val="FF0000"/>
                          </a:solidFill>
                          <a:sym typeface="Wingdings" pitchFamily="2" charset="2"/>
                        </a:rPr>
                        <a:t>  </a:t>
                      </a:r>
                      <a:r>
                        <a:rPr lang="hu-HU" sz="1200" b="1" dirty="0" err="1" smtClean="0">
                          <a:solidFill>
                            <a:srgbClr val="FF0000"/>
                          </a:solidFill>
                          <a:sym typeface="Wingdings" pitchFamily="2" charset="2"/>
                        </a:rPr>
                        <a:t>discretional</a:t>
                      </a:r>
                      <a:r>
                        <a:rPr lang="hu-HU" sz="1200" b="1" dirty="0" smtClean="0">
                          <a:solidFill>
                            <a:srgbClr val="FF0000"/>
                          </a:solidFill>
                          <a:sym typeface="Wingdings" pitchFamily="2" charset="2"/>
                        </a:rPr>
                        <a:t>)</a:t>
                      </a:r>
                    </a:p>
                    <a:p>
                      <a:r>
                        <a:rPr lang="hu-HU" sz="1200" b="1" dirty="0" err="1" smtClean="0">
                          <a:solidFill>
                            <a:schemeClr val="tx1"/>
                          </a:solidFill>
                          <a:sym typeface="Wingdings" pitchFamily="2" charset="2"/>
                        </a:rPr>
                        <a:t>private</a:t>
                      </a:r>
                      <a:r>
                        <a:rPr lang="hu-HU" sz="1200" b="1" dirty="0" smtClean="0">
                          <a:solidFill>
                            <a:schemeClr val="tx1"/>
                          </a:solidFill>
                          <a:sym typeface="Wingdings" pitchFamily="2" charset="2"/>
                        </a:rPr>
                        <a:t> </a:t>
                      </a:r>
                      <a:r>
                        <a:rPr lang="hu-HU" sz="1200" b="1" dirty="0" err="1" smtClean="0">
                          <a:solidFill>
                            <a:schemeClr val="tx1"/>
                          </a:solidFill>
                          <a:sym typeface="Wingdings" pitchFamily="2" charset="2"/>
                        </a:rPr>
                        <a:t>resources</a:t>
                      </a:r>
                      <a:r>
                        <a:rPr lang="hu-HU" sz="1200" b="1" dirty="0" smtClean="0">
                          <a:solidFill>
                            <a:schemeClr val="tx1"/>
                          </a:solidFill>
                          <a:sym typeface="Wingdings" pitchFamily="2" charset="2"/>
                        </a:rPr>
                        <a:t> </a:t>
                      </a:r>
                      <a:r>
                        <a:rPr lang="hu-HU" sz="1200" b="1" dirty="0" smtClean="0">
                          <a:solidFill>
                            <a:srgbClr val="FF0000"/>
                          </a:solidFill>
                          <a:sym typeface="Wingdings" pitchFamily="2" charset="2"/>
                        </a:rPr>
                        <a:t>(</a:t>
                      </a:r>
                      <a:r>
                        <a:rPr lang="hu-HU" sz="1200" b="1" dirty="0" err="1" smtClean="0">
                          <a:solidFill>
                            <a:srgbClr val="FF0000"/>
                          </a:solidFill>
                          <a:sym typeface="Wingdings" pitchFamily="2" charset="2"/>
                        </a:rPr>
                        <a:t>chanelled</a:t>
                      </a:r>
                      <a:r>
                        <a:rPr lang="hu-HU" sz="1200" b="1" dirty="0" smtClean="0">
                          <a:solidFill>
                            <a:srgbClr val="FF0000"/>
                          </a:solidFill>
                          <a:sym typeface="Wingdings" pitchFamily="2" charset="2"/>
                        </a:rPr>
                        <a:t>  </a:t>
                      </a:r>
                      <a:r>
                        <a:rPr lang="hu-HU" sz="1200" b="1" dirty="0" err="1" smtClean="0">
                          <a:solidFill>
                            <a:srgbClr val="FF0000"/>
                          </a:solidFill>
                          <a:sym typeface="Wingdings" pitchFamily="2" charset="2"/>
                        </a:rPr>
                        <a:t>neutral</a:t>
                      </a:r>
                      <a:r>
                        <a:rPr lang="hu-HU" sz="1200" b="1" dirty="0" smtClean="0">
                          <a:solidFill>
                            <a:srgbClr val="FF0000"/>
                          </a:solidFill>
                          <a:sym typeface="Wingdings" pitchFamily="2" charset="2"/>
                        </a:rPr>
                        <a:t>/</a:t>
                      </a:r>
                      <a:r>
                        <a:rPr lang="hu-HU" sz="1200" b="1" dirty="0" err="1" smtClean="0">
                          <a:solidFill>
                            <a:srgbClr val="FF0000"/>
                          </a:solidFill>
                          <a:sym typeface="Wingdings" pitchFamily="2" charset="2"/>
                        </a:rPr>
                        <a:t>tolerated</a:t>
                      </a:r>
                      <a:r>
                        <a:rPr lang="hu-HU" sz="1200" b="1" baseline="0" dirty="0" smtClean="0">
                          <a:solidFill>
                            <a:srgbClr val="FF0000"/>
                          </a:solidFill>
                          <a:sym typeface="Wingdings" pitchFamily="2" charset="2"/>
                        </a:rPr>
                        <a:t>  </a:t>
                      </a:r>
                      <a:r>
                        <a:rPr lang="hu-HU" sz="1200" b="1" baseline="0" dirty="0" err="1" smtClean="0">
                          <a:solidFill>
                            <a:srgbClr val="FF0000"/>
                          </a:solidFill>
                          <a:sym typeface="Wingdings" pitchFamily="2" charset="2"/>
                        </a:rPr>
                        <a:t>sanctioned</a:t>
                      </a:r>
                      <a:r>
                        <a:rPr lang="hu-HU" sz="1200" b="1" baseline="0" dirty="0" smtClean="0">
                          <a:solidFill>
                            <a:srgbClr val="FF0000"/>
                          </a:solidFill>
                          <a:sym typeface="Wingdings" pitchFamily="2" charset="2"/>
                        </a:rPr>
                        <a:t>)</a:t>
                      </a:r>
                      <a:endParaRPr lang="hu-HU" sz="1200" b="1" dirty="0">
                        <a:solidFill>
                          <a:srgbClr val="FF0000"/>
                        </a:solidFill>
                      </a:endParaRPr>
                    </a:p>
                  </a:txBody>
                  <a:tcPr/>
                </a:tc>
              </a:tr>
              <a:tr h="274320">
                <a:tc vMerge="1">
                  <a:txBody>
                    <a:bodyPr/>
                    <a:lstStyle/>
                    <a:p>
                      <a:endParaRPr lang="hu-HU" dirty="0"/>
                    </a:p>
                  </a:txBody>
                  <a:tcPr/>
                </a:tc>
                <a:tc>
                  <a:txBody>
                    <a:bodyPr/>
                    <a:lstStyle/>
                    <a:p>
                      <a:r>
                        <a:rPr lang="hu-HU" sz="1200" b="1" dirty="0" err="1" smtClean="0"/>
                        <a:t>obligations</a:t>
                      </a:r>
                      <a:endParaRPr lang="hu-HU" sz="1200" b="1" dirty="0"/>
                    </a:p>
                  </a:txBody>
                  <a:tcPr/>
                </a:tc>
                <a:tc>
                  <a:txBody>
                    <a:bodyPr/>
                    <a:lstStyle/>
                    <a:p>
                      <a:r>
                        <a:rPr lang="hu-HU" sz="1200" b="1" dirty="0" err="1" smtClean="0"/>
                        <a:t>taxes</a:t>
                      </a:r>
                      <a:r>
                        <a:rPr lang="hu-HU" sz="1200" b="1" dirty="0" smtClean="0"/>
                        <a:t> </a:t>
                      </a:r>
                      <a:r>
                        <a:rPr lang="hu-HU" sz="1200" b="1" dirty="0" smtClean="0">
                          <a:solidFill>
                            <a:srgbClr val="FF0000"/>
                          </a:solidFill>
                        </a:rPr>
                        <a:t>(</a:t>
                      </a:r>
                      <a:r>
                        <a:rPr lang="hu-HU" sz="1200" b="1" dirty="0" err="1" smtClean="0">
                          <a:solidFill>
                            <a:srgbClr val="FF0000"/>
                          </a:solidFill>
                        </a:rPr>
                        <a:t>general</a:t>
                      </a:r>
                      <a:r>
                        <a:rPr lang="hu-HU" sz="1200" b="1" dirty="0" smtClean="0">
                          <a:solidFill>
                            <a:srgbClr val="FF0000"/>
                          </a:solidFill>
                        </a:rPr>
                        <a:t> </a:t>
                      </a:r>
                      <a:r>
                        <a:rPr lang="hu-HU" sz="1200" b="1" dirty="0" smtClean="0">
                          <a:solidFill>
                            <a:srgbClr val="FF0000"/>
                          </a:solidFill>
                          <a:sym typeface="Wingdings" pitchFamily="2" charset="2"/>
                        </a:rPr>
                        <a:t> </a:t>
                      </a:r>
                      <a:r>
                        <a:rPr lang="hu-HU" sz="1200" b="1" dirty="0" err="1" smtClean="0">
                          <a:solidFill>
                            <a:srgbClr val="FF0000"/>
                          </a:solidFill>
                          <a:sym typeface="Wingdings" pitchFamily="2" charset="2"/>
                        </a:rPr>
                        <a:t>sectoral</a:t>
                      </a:r>
                      <a:r>
                        <a:rPr lang="hu-HU" sz="1200" b="1" dirty="0" smtClean="0">
                          <a:solidFill>
                            <a:srgbClr val="FF0000"/>
                          </a:solidFill>
                          <a:sym typeface="Wingdings" pitchFamily="2" charset="2"/>
                        </a:rPr>
                        <a:t>  </a:t>
                      </a:r>
                      <a:r>
                        <a:rPr lang="hu-HU" sz="1200" b="1" dirty="0" err="1" smtClean="0">
                          <a:solidFill>
                            <a:srgbClr val="FF0000"/>
                          </a:solidFill>
                          <a:sym typeface="Wingdings" pitchFamily="2" charset="2"/>
                        </a:rPr>
                        <a:t>discretional</a:t>
                      </a:r>
                      <a:r>
                        <a:rPr lang="hu-HU" sz="1200" b="1" dirty="0" smtClean="0">
                          <a:solidFill>
                            <a:srgbClr val="FF0000"/>
                          </a:solidFill>
                          <a:sym typeface="Wingdings" pitchFamily="2" charset="2"/>
                        </a:rPr>
                        <a:t>)</a:t>
                      </a:r>
                      <a:endParaRPr lang="hu-HU" sz="1200" b="1" dirty="0">
                        <a:solidFill>
                          <a:srgbClr val="FF0000"/>
                        </a:solidFill>
                      </a:endParaRPr>
                    </a:p>
                  </a:txBody>
                  <a:tcPr/>
                </a:tc>
              </a:tr>
              <a:tr h="457200">
                <a:tc vMerge="1">
                  <a:txBody>
                    <a:bodyPr/>
                    <a:lstStyle/>
                    <a:p>
                      <a:endParaRPr lang="hu-HU" dirty="0"/>
                    </a:p>
                  </a:txBody>
                  <a:tcPr/>
                </a:tc>
                <a:tc>
                  <a:txBody>
                    <a:bodyPr/>
                    <a:lstStyle/>
                    <a:p>
                      <a:r>
                        <a:rPr lang="hu-HU" sz="1200" b="1" dirty="0" err="1" smtClean="0"/>
                        <a:t>public</a:t>
                      </a:r>
                      <a:r>
                        <a:rPr lang="hu-HU" sz="1200" b="1" dirty="0" smtClean="0"/>
                        <a:t> </a:t>
                      </a:r>
                      <a:r>
                        <a:rPr lang="hu-HU" sz="1200" b="1" dirty="0" err="1" smtClean="0"/>
                        <a:t>authorities</a:t>
                      </a:r>
                      <a:endParaRPr lang="hu-HU" sz="1200" b="1" dirty="0"/>
                    </a:p>
                  </a:txBody>
                  <a:tcPr/>
                </a:tc>
                <a:tc>
                  <a:txBody>
                    <a:bodyPr/>
                    <a:lstStyle/>
                    <a:p>
                      <a:r>
                        <a:rPr lang="hu-HU" sz="1200" b="1" dirty="0" err="1" smtClean="0"/>
                        <a:t>fines</a:t>
                      </a:r>
                      <a:r>
                        <a:rPr lang="hu-HU" sz="1200" b="1" dirty="0" smtClean="0"/>
                        <a:t> </a:t>
                      </a:r>
                      <a:r>
                        <a:rPr lang="hu-HU" sz="1200" b="1" dirty="0" smtClean="0">
                          <a:solidFill>
                            <a:srgbClr val="FF0000"/>
                          </a:solidFill>
                        </a:rPr>
                        <a:t>(</a:t>
                      </a:r>
                      <a:r>
                        <a:rPr lang="hu-HU" sz="1200" b="1" dirty="0" err="1" smtClean="0">
                          <a:solidFill>
                            <a:srgbClr val="FF0000"/>
                          </a:solidFill>
                        </a:rPr>
                        <a:t>normative</a:t>
                      </a:r>
                      <a:r>
                        <a:rPr lang="hu-HU" sz="1200" b="1" dirty="0" smtClean="0">
                          <a:solidFill>
                            <a:srgbClr val="FF0000"/>
                          </a:solidFill>
                        </a:rPr>
                        <a:t> </a:t>
                      </a:r>
                      <a:r>
                        <a:rPr lang="hu-HU" sz="1200" b="1" dirty="0" smtClean="0">
                          <a:solidFill>
                            <a:srgbClr val="FF0000"/>
                          </a:solidFill>
                          <a:sym typeface="Wingdings" pitchFamily="2" charset="2"/>
                        </a:rPr>
                        <a:t> </a:t>
                      </a:r>
                      <a:r>
                        <a:rPr lang="hu-HU" sz="1200" b="1" dirty="0" err="1" smtClean="0">
                          <a:solidFill>
                            <a:srgbClr val="FF0000"/>
                          </a:solidFill>
                          <a:sym typeface="Wingdings" pitchFamily="2" charset="2"/>
                        </a:rPr>
                        <a:t>arbitrary</a:t>
                      </a:r>
                      <a:r>
                        <a:rPr lang="hu-HU" sz="1200" b="1" dirty="0" smtClean="0">
                          <a:solidFill>
                            <a:srgbClr val="FF0000"/>
                          </a:solidFill>
                          <a:sym typeface="Wingdings" pitchFamily="2" charset="2"/>
                        </a:rPr>
                        <a:t>)</a:t>
                      </a:r>
                    </a:p>
                    <a:p>
                      <a:r>
                        <a:rPr lang="hu-HU" sz="1200" b="1" dirty="0" err="1" smtClean="0">
                          <a:sym typeface="Wingdings" pitchFamily="2" charset="2"/>
                        </a:rPr>
                        <a:t>tax</a:t>
                      </a:r>
                      <a:r>
                        <a:rPr lang="hu-HU" sz="1200" b="1" dirty="0" smtClean="0">
                          <a:sym typeface="Wingdings" pitchFamily="2" charset="2"/>
                        </a:rPr>
                        <a:t> </a:t>
                      </a:r>
                      <a:r>
                        <a:rPr lang="hu-HU" sz="1200" b="1" dirty="0" err="1" smtClean="0">
                          <a:sym typeface="Wingdings" pitchFamily="2" charset="2"/>
                        </a:rPr>
                        <a:t>office</a:t>
                      </a:r>
                      <a:r>
                        <a:rPr lang="hu-HU" sz="1200" b="1" dirty="0" smtClean="0">
                          <a:sym typeface="Wingdings" pitchFamily="2" charset="2"/>
                        </a:rPr>
                        <a:t>/</a:t>
                      </a:r>
                      <a:r>
                        <a:rPr lang="hu-HU" sz="1200" b="1" dirty="0" err="1" smtClean="0">
                          <a:sym typeface="Wingdings" pitchFamily="2" charset="2"/>
                        </a:rPr>
                        <a:t>attorney’s</a:t>
                      </a:r>
                      <a:r>
                        <a:rPr lang="hu-HU" sz="1200" b="1" dirty="0" smtClean="0">
                          <a:sym typeface="Wingdings" pitchFamily="2" charset="2"/>
                        </a:rPr>
                        <a:t> </a:t>
                      </a:r>
                      <a:r>
                        <a:rPr lang="hu-HU" sz="1200" b="1" dirty="0" err="1" smtClean="0">
                          <a:sym typeface="Wingdings" pitchFamily="2" charset="2"/>
                        </a:rPr>
                        <a:t>office</a:t>
                      </a:r>
                      <a:r>
                        <a:rPr lang="hu-HU" sz="1200" b="1" dirty="0" smtClean="0">
                          <a:sym typeface="Wingdings" pitchFamily="2" charset="2"/>
                        </a:rPr>
                        <a:t> </a:t>
                      </a:r>
                      <a:r>
                        <a:rPr lang="hu-HU" sz="1200" b="1" dirty="0" smtClean="0">
                          <a:solidFill>
                            <a:srgbClr val="FF0000"/>
                          </a:solidFill>
                          <a:sym typeface="Wingdings" pitchFamily="2" charset="2"/>
                        </a:rPr>
                        <a:t>(</a:t>
                      </a:r>
                      <a:r>
                        <a:rPr lang="hu-HU" sz="1200" b="1" dirty="0" err="1" smtClean="0">
                          <a:solidFill>
                            <a:srgbClr val="FF0000"/>
                          </a:solidFill>
                          <a:sym typeface="Wingdings" pitchFamily="2" charset="2"/>
                        </a:rPr>
                        <a:t>normative</a:t>
                      </a:r>
                      <a:r>
                        <a:rPr lang="hu-HU" sz="1200" b="1" dirty="0" smtClean="0">
                          <a:solidFill>
                            <a:srgbClr val="FF0000"/>
                          </a:solidFill>
                          <a:sym typeface="Wingdings" pitchFamily="2" charset="2"/>
                        </a:rPr>
                        <a:t>  </a:t>
                      </a:r>
                      <a:r>
                        <a:rPr lang="hu-HU" sz="1200" b="1" dirty="0" err="1" smtClean="0">
                          <a:solidFill>
                            <a:srgbClr val="FF0000"/>
                          </a:solidFill>
                          <a:sym typeface="Wingdings" pitchFamily="2" charset="2"/>
                        </a:rPr>
                        <a:t>politically</a:t>
                      </a:r>
                      <a:r>
                        <a:rPr lang="hu-HU" sz="1200" b="1" baseline="0" dirty="0" smtClean="0">
                          <a:solidFill>
                            <a:srgbClr val="FF0000"/>
                          </a:solidFill>
                          <a:sym typeface="Wingdings" pitchFamily="2" charset="2"/>
                        </a:rPr>
                        <a:t> </a:t>
                      </a:r>
                      <a:r>
                        <a:rPr lang="hu-HU" sz="1200" b="1" baseline="0" dirty="0" err="1" smtClean="0">
                          <a:solidFill>
                            <a:srgbClr val="FF0000"/>
                          </a:solidFill>
                          <a:sym typeface="Wingdings" pitchFamily="2" charset="2"/>
                        </a:rPr>
                        <a:t>selective</a:t>
                      </a:r>
                      <a:r>
                        <a:rPr lang="hu-HU" sz="1200" b="1" baseline="0" dirty="0" smtClean="0">
                          <a:solidFill>
                            <a:srgbClr val="FF0000"/>
                          </a:solidFill>
                          <a:sym typeface="Wingdings" pitchFamily="2" charset="2"/>
                        </a:rPr>
                        <a:t> </a:t>
                      </a:r>
                      <a:r>
                        <a:rPr lang="hu-HU" sz="1200" b="1" baseline="0" dirty="0" err="1" smtClean="0">
                          <a:solidFill>
                            <a:srgbClr val="FF0000"/>
                          </a:solidFill>
                          <a:sym typeface="Wingdings" pitchFamily="2" charset="2"/>
                        </a:rPr>
                        <a:t>law</a:t>
                      </a:r>
                      <a:r>
                        <a:rPr lang="hu-HU" sz="1200" b="1" baseline="0" dirty="0" smtClean="0">
                          <a:solidFill>
                            <a:srgbClr val="FF0000"/>
                          </a:solidFill>
                          <a:sym typeface="Wingdings" pitchFamily="2" charset="2"/>
                        </a:rPr>
                        <a:t> </a:t>
                      </a:r>
                      <a:r>
                        <a:rPr lang="hu-HU" sz="1200" b="1" baseline="0" dirty="0" err="1" smtClean="0">
                          <a:solidFill>
                            <a:srgbClr val="FF0000"/>
                          </a:solidFill>
                          <a:sym typeface="Wingdings" pitchFamily="2" charset="2"/>
                        </a:rPr>
                        <a:t>enforcement</a:t>
                      </a:r>
                      <a:r>
                        <a:rPr lang="hu-HU" sz="1200" b="1" baseline="0" dirty="0" smtClean="0">
                          <a:solidFill>
                            <a:srgbClr val="FF0000"/>
                          </a:solidFill>
                          <a:sym typeface="Wingdings" pitchFamily="2" charset="2"/>
                        </a:rPr>
                        <a:t>)</a:t>
                      </a:r>
                      <a:endParaRPr lang="hu-HU" sz="1200" b="1" dirty="0">
                        <a:solidFill>
                          <a:srgbClr val="FF0000"/>
                        </a:solidFill>
                      </a:endParaRPr>
                    </a:p>
                  </a:txBody>
                  <a:tcPr/>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áblázat 3"/>
          <p:cNvGraphicFramePr>
            <a:graphicFrameLocks noGrp="1"/>
          </p:cNvGraphicFramePr>
          <p:nvPr>
            <p:extLst>
              <p:ext uri="{D42A27DB-BD31-4B8C-83A1-F6EECF244321}">
                <p14:modId xmlns:p14="http://schemas.microsoft.com/office/powerpoint/2010/main" xmlns="" val="3658676384"/>
              </p:ext>
            </p:extLst>
          </p:nvPr>
        </p:nvGraphicFramePr>
        <p:xfrm>
          <a:off x="179512" y="898505"/>
          <a:ext cx="8784977" cy="4090544"/>
        </p:xfrm>
        <a:graphic>
          <a:graphicData uri="http://schemas.openxmlformats.org/drawingml/2006/table">
            <a:tbl>
              <a:tblPr firstRow="1" bandRow="1">
                <a:tableStyleId>{5940675A-B579-460E-94D1-54222C63F5DA}</a:tableStyleId>
              </a:tblPr>
              <a:tblGrid>
                <a:gridCol w="1228176"/>
                <a:gridCol w="1846565"/>
                <a:gridCol w="2708701"/>
                <a:gridCol w="3001535"/>
              </a:tblGrid>
              <a:tr h="405116">
                <a:tc rowSpan="2"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noProof="0" smtClean="0"/>
                    </a:p>
                  </a:txBody>
                  <a:tcPr anchor="ctr">
                    <a:lnTlToBr w="12700" cap="flat" cmpd="sng" algn="ctr">
                      <a:solidFill>
                        <a:schemeClr val="tx1"/>
                      </a:solidFill>
                      <a:prstDash val="solid"/>
                      <a:round/>
                      <a:headEnd type="none" w="med" len="med"/>
                      <a:tailEnd type="none" w="med" len="med"/>
                    </a:lnTlToBr>
                  </a:tcPr>
                </a:tc>
                <a:tc rowSpan="2" hMerge="1">
                  <a:txBody>
                    <a:bodyPr/>
                    <a:lstStyle/>
                    <a:p>
                      <a:endParaRPr lang="en-US"/>
                    </a:p>
                  </a:txBody>
                  <a:tcPr/>
                </a:tc>
                <a:tc gridSpan="2">
                  <a:txBody>
                    <a:bodyPr/>
                    <a:lstStyle/>
                    <a:p>
                      <a:pPr algn="ctr"/>
                      <a:r>
                        <a:rPr lang="en-US" sz="1600" b="1" i="1" noProof="0" smtClean="0"/>
                        <a:t>Dominant form in...</a:t>
                      </a:r>
                      <a:endParaRPr lang="en-US" sz="1600" b="1" i="1" noProof="0"/>
                    </a:p>
                  </a:txBody>
                  <a:tcPr anchor="ctr"/>
                </a:tc>
                <a:tc hMerge="1">
                  <a:txBody>
                    <a:bodyPr/>
                    <a:lstStyle/>
                    <a:p>
                      <a:endParaRPr lang="en-US" sz="1600" b="1" i="1" noProof="0" dirty="0"/>
                    </a:p>
                  </a:txBody>
                  <a:tcPr anchor="ctr"/>
                </a:tc>
              </a:tr>
              <a:tr h="405116">
                <a:tc gridSpan="2"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1" noProof="0" dirty="0" smtClean="0"/>
                    </a:p>
                  </a:txBody>
                  <a:tcPr anchor="ctr">
                    <a:lnTlToBr w="12700" cap="flat" cmpd="sng" algn="ctr">
                      <a:solidFill>
                        <a:schemeClr val="tx1"/>
                      </a:solidFill>
                      <a:prstDash val="solid"/>
                      <a:round/>
                      <a:headEnd type="none" w="med" len="med"/>
                      <a:tailEnd type="none" w="med" len="med"/>
                    </a:lnTlToBr>
                  </a:tcPr>
                </a:tc>
                <a:tc hMerge="1" vMerge="1">
                  <a:txBody>
                    <a:bodyPr/>
                    <a:lstStyle/>
                    <a:p>
                      <a:endParaRPr lang="hu-HU"/>
                    </a:p>
                  </a:txBody>
                  <a:tcPr/>
                </a:tc>
                <a:tc>
                  <a:txBody>
                    <a:bodyPr/>
                    <a:lstStyle/>
                    <a:p>
                      <a:pPr algn="r"/>
                      <a:r>
                        <a:rPr lang="en-US" sz="1600" b="1" i="1" noProof="0" smtClean="0"/>
                        <a:t>Liberal democracy</a:t>
                      </a:r>
                      <a:endParaRPr lang="en-US" sz="1600" b="1" i="1" noProof="0"/>
                    </a:p>
                  </a:txBody>
                  <a:tcPr anchor="ctr"/>
                </a:tc>
                <a:tc>
                  <a:txBody>
                    <a:bodyPr/>
                    <a:lstStyle/>
                    <a:p>
                      <a:r>
                        <a:rPr lang="en-US" sz="1600" b="1" i="1" noProof="0" smtClean="0"/>
                        <a:t>Patronal autocracy</a:t>
                      </a:r>
                      <a:endParaRPr lang="en-US" sz="1600" b="1" i="1" noProof="0"/>
                    </a:p>
                  </a:txBody>
                  <a:tcPr anchor="ctr"/>
                </a:tc>
              </a:tr>
              <a:tr h="368286">
                <a:tc rowSpan="2"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noProof="0" smtClean="0"/>
                        <a:t>Character of state coercion </a:t>
                      </a:r>
                    </a:p>
                  </a:txBody>
                  <a:tcPr anchor="ctr">
                    <a:lnTlToBr w="12700" cap="flat" cmpd="sng" algn="ctr">
                      <a:noFill/>
                      <a:prstDash val="solid"/>
                      <a:round/>
                      <a:headEnd type="none" w="med" len="med"/>
                      <a:tailEnd type="none" w="med" len="med"/>
                    </a:lnTlToBr>
                  </a:tcPr>
                </a:tc>
                <a:tc rowSpan="2" hMerge="1">
                  <a:txBody>
                    <a:bodyPr/>
                    <a:lstStyle/>
                    <a:p>
                      <a:endParaRPr lang="hu-HU"/>
                    </a:p>
                  </a:txBody>
                  <a:tcPr/>
                </a:tc>
                <a:tc>
                  <a:txBody>
                    <a:bodyPr/>
                    <a:lstStyle/>
                    <a:p>
                      <a:pPr algn="r"/>
                      <a:r>
                        <a:rPr lang="en-US" sz="1400" b="1" noProof="0" smtClean="0"/>
                        <a:t>legal</a:t>
                      </a:r>
                      <a:endParaRPr lang="en-US" sz="1400" b="1" noProof="0"/>
                    </a:p>
                  </a:txBody>
                  <a:tcPr anchor="ctr"/>
                </a:tc>
                <a:tc>
                  <a:txBody>
                    <a:bodyPr/>
                    <a:lstStyle/>
                    <a:p>
                      <a:r>
                        <a:rPr lang="en-US" sz="1400" b="1" noProof="0" smtClean="0"/>
                        <a:t>quasi legal / illegal</a:t>
                      </a:r>
                      <a:endParaRPr lang="en-US" sz="1400" b="1" noProof="0"/>
                    </a:p>
                  </a:txBody>
                  <a:tcPr anchor="ctr"/>
                </a:tc>
              </a:tr>
              <a:tr h="368286">
                <a:tc gridSpan="2" vMerge="1">
                  <a:txBody>
                    <a:bodyPr/>
                    <a:lstStyle/>
                    <a:p>
                      <a:endParaRPr lang="en-US" sz="1200" b="1" i="0" noProof="0" dirty="0"/>
                    </a:p>
                  </a:txBody>
                  <a:tcPr anchor="ctr"/>
                </a:tc>
                <a:tc hMerge="1" vMerge="1">
                  <a:txBody>
                    <a:bodyPr/>
                    <a:lstStyle/>
                    <a:p>
                      <a:endParaRPr lang="hu-HU"/>
                    </a:p>
                  </a:txBody>
                  <a:tcPr/>
                </a:tc>
                <a:tc>
                  <a:txBody>
                    <a:bodyPr/>
                    <a:lstStyle/>
                    <a:p>
                      <a:pPr algn="r"/>
                      <a:r>
                        <a:rPr lang="en-US" sz="1400" b="1" noProof="0" smtClean="0"/>
                        <a:t>normative</a:t>
                      </a:r>
                      <a:endParaRPr lang="en-US" sz="1400" b="1" noProof="0"/>
                    </a:p>
                  </a:txBody>
                  <a:tcPr anchor="ctr"/>
                </a:tc>
                <a:tc>
                  <a:txBody>
                    <a:bodyPr/>
                    <a:lstStyle/>
                    <a:p>
                      <a:r>
                        <a:rPr lang="en-US" sz="1400" b="1" noProof="0" smtClean="0"/>
                        <a:t>discretional</a:t>
                      </a:r>
                      <a:endParaRPr lang="en-US" sz="1400" b="1" noProof="0"/>
                    </a:p>
                  </a:txBody>
                  <a:tcPr anchor="ctr"/>
                </a:tc>
              </a:tr>
              <a:tr h="405116">
                <a:tc row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baseline="0" noProof="0" smtClean="0"/>
                        <a:t>Formal institutional actors of state coercion</a:t>
                      </a:r>
                      <a:endParaRPr lang="en-US" sz="1600" b="1" noProof="0" smtClean="0"/>
                    </a:p>
                    <a:p>
                      <a:endParaRPr lang="en-US" sz="1600" b="1" i="0" noProof="0"/>
                    </a:p>
                  </a:txBody>
                  <a:tcPr anchor="ctr"/>
                </a:tc>
                <a:tc>
                  <a:txBody>
                    <a:bodyPr/>
                    <a:lstStyle/>
                    <a:p>
                      <a:r>
                        <a:rPr lang="en-US" sz="1600" b="1" i="0" noProof="0" smtClean="0"/>
                        <a:t>Legislative</a:t>
                      </a:r>
                      <a:endParaRPr lang="en-US" sz="1600" b="1" i="0" noProof="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noProof="0" smtClean="0"/>
                        <a:t>normative legislator</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smtClean="0"/>
                        <a:t>creator of custom</a:t>
                      </a:r>
                      <a:r>
                        <a:rPr lang="en-US" sz="1400" b="1" baseline="0" noProof="0" smtClean="0"/>
                        <a:t> tailored </a:t>
                      </a:r>
                      <a:r>
                        <a:rPr lang="en-US" sz="1400" b="1" i="0" baseline="0" noProof="0" smtClean="0"/>
                        <a:t>laws</a:t>
                      </a:r>
                      <a:endParaRPr lang="en-US" sz="1400" b="1" i="0" noProof="0" smtClean="0"/>
                    </a:p>
                  </a:txBody>
                  <a:tcPr anchor="ctr"/>
                </a:tc>
              </a:tr>
              <a:tr h="405116">
                <a:tc vMerge="1">
                  <a:txBody>
                    <a:bodyPr/>
                    <a:lstStyle/>
                    <a:p>
                      <a:endParaRPr lang="en-US" sz="1200" b="1" i="0" noProof="0" dirty="0"/>
                    </a:p>
                  </a:txBody>
                  <a:tcPr anchor="ctr"/>
                </a:tc>
                <a:tc>
                  <a:txBody>
                    <a:bodyPr/>
                    <a:lstStyle/>
                    <a:p>
                      <a:r>
                        <a:rPr lang="en-US" sz="1600" b="1" noProof="0" smtClean="0"/>
                        <a:t>Executive</a:t>
                      </a:r>
                      <a:endParaRPr lang="en-US" sz="1600" b="1" noProof="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noProof="0" smtClean="0"/>
                        <a:t>a </a:t>
                      </a:r>
                      <a:r>
                        <a:rPr lang="en-US" sz="1400" b="1" baseline="0" noProof="0" smtClean="0"/>
                        <a:t>body that governs</a:t>
                      </a:r>
                      <a:endParaRPr lang="en-US" sz="1400" b="1" noProof="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smtClean="0"/>
                        <a:t>a person </a:t>
                      </a:r>
                      <a:r>
                        <a:rPr lang="en-US" sz="1400" b="1" baseline="0" noProof="0" smtClean="0"/>
                        <a:t>who disposes</a:t>
                      </a:r>
                      <a:endParaRPr lang="en-US" sz="1400" b="1" noProof="0" smtClean="0"/>
                    </a:p>
                  </a:txBody>
                  <a:tcPr anchor="ctr"/>
                </a:tc>
              </a:tr>
              <a:tr h="405116">
                <a:tc vMerge="1">
                  <a:txBody>
                    <a:bodyPr/>
                    <a:lstStyle/>
                    <a:p>
                      <a:endParaRPr lang="en-US" sz="1200" b="1" i="0" noProof="0" dirty="0"/>
                    </a:p>
                  </a:txBody>
                  <a:tcPr anchor="ctr"/>
                </a:tc>
                <a:tc>
                  <a:txBody>
                    <a:bodyPr/>
                    <a:lstStyle/>
                    <a:p>
                      <a:r>
                        <a:rPr lang="en-US" sz="1600" b="1" noProof="0" smtClean="0"/>
                        <a:t>State bureaucracy</a:t>
                      </a:r>
                      <a:endParaRPr lang="en-US" sz="1600" b="1" noProof="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noProof="0" smtClean="0"/>
                        <a:t>a</a:t>
                      </a:r>
                      <a:r>
                        <a:rPr lang="en-US" sz="1400" b="1" baseline="0" noProof="0" smtClean="0"/>
                        <a:t> b</a:t>
                      </a:r>
                      <a:r>
                        <a:rPr lang="en-US" sz="1400" b="1" noProof="0" smtClean="0"/>
                        <a:t>ody of public servants</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smtClean="0"/>
                        <a:t>a body</a:t>
                      </a:r>
                      <a:r>
                        <a:rPr lang="en-US" sz="1400" b="1" baseline="0" noProof="0" smtClean="0"/>
                        <a:t> of </a:t>
                      </a:r>
                      <a:r>
                        <a:rPr lang="en-US" sz="1400" b="1" noProof="0" smtClean="0"/>
                        <a:t>patronal servants</a:t>
                      </a:r>
                    </a:p>
                  </a:txBody>
                  <a:tcPr anchor="ctr"/>
                </a:tc>
              </a:tr>
              <a:tr h="405116">
                <a:tc vMerge="1">
                  <a:txBody>
                    <a:bodyPr/>
                    <a:lstStyle/>
                    <a:p>
                      <a:endParaRPr lang="en-US" sz="1200" b="1" i="0" noProof="0" dirty="0"/>
                    </a:p>
                  </a:txBody>
                  <a:tcPr anchor="ctr"/>
                </a:tc>
                <a:tc>
                  <a:txBody>
                    <a:bodyPr/>
                    <a:lstStyle/>
                    <a:p>
                      <a:r>
                        <a:rPr lang="en-US" sz="1600" b="1" noProof="0" smtClean="0"/>
                        <a:t>Local governments</a:t>
                      </a:r>
                      <a:endParaRPr lang="en-US" sz="1600" b="1" noProof="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noProof="0" smtClean="0"/>
                        <a:t>autonomous bodies</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smtClean="0"/>
                        <a:t>subordinated bodies</a:t>
                      </a:r>
                    </a:p>
                  </a:txBody>
                  <a:tcPr anchor="ctr"/>
                </a:tc>
              </a:tr>
              <a:tr h="405116">
                <a:tc vMerge="1">
                  <a:txBody>
                    <a:bodyPr/>
                    <a:lstStyle/>
                    <a:p>
                      <a:endParaRPr lang="en-US" sz="1200" b="1" i="0" noProof="0" dirty="0"/>
                    </a:p>
                  </a:txBody>
                  <a:tcPr anchor="ctr"/>
                </a:tc>
                <a:tc>
                  <a:txBody>
                    <a:bodyPr/>
                    <a:lstStyle/>
                    <a:p>
                      <a:r>
                        <a:rPr lang="en-US" sz="1600" b="1" noProof="0" smtClean="0"/>
                        <a:t>Law</a:t>
                      </a:r>
                      <a:r>
                        <a:rPr lang="en-US" sz="1600" b="1" baseline="0" noProof="0" smtClean="0"/>
                        <a:t> enforcement</a:t>
                      </a:r>
                      <a:endParaRPr lang="en-US" sz="1600" b="1" noProof="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noProof="0" smtClean="0"/>
                        <a:t>normative law</a:t>
                      </a:r>
                      <a:r>
                        <a:rPr lang="en-US" sz="1400" b="1" baseline="0" noProof="0" smtClean="0"/>
                        <a:t> enforcement</a:t>
                      </a:r>
                      <a:endParaRPr lang="en-US" sz="1400" b="1" noProof="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smtClean="0"/>
                        <a:t>politically</a:t>
                      </a:r>
                      <a:r>
                        <a:rPr lang="en-US" sz="1400" b="1" baseline="0" noProof="0" smtClean="0"/>
                        <a:t> selective</a:t>
                      </a:r>
                      <a:r>
                        <a:rPr lang="en-US" sz="1400" b="1" noProof="0" smtClean="0"/>
                        <a:t> law</a:t>
                      </a:r>
                      <a:r>
                        <a:rPr lang="en-US" sz="1400" b="1" baseline="0" noProof="0" smtClean="0"/>
                        <a:t> enforcement</a:t>
                      </a:r>
                      <a:endParaRPr lang="en-US" sz="1400" b="1" noProof="0" smtClean="0"/>
                    </a:p>
                  </a:txBody>
                  <a:tcPr anchor="ctr"/>
                </a:tc>
              </a:tr>
              <a:tr h="40511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noProof="0" smtClean="0"/>
                        <a:t>Tools</a:t>
                      </a:r>
                      <a:r>
                        <a:rPr lang="en-US" sz="1600" b="1" baseline="0" noProof="0" smtClean="0"/>
                        <a:t> of state coercion</a:t>
                      </a:r>
                      <a:endParaRPr lang="en-US" sz="1600" b="1" noProof="0" smtClean="0"/>
                    </a:p>
                  </a:txBody>
                  <a:tcPr anchor="ctr"/>
                </a:tc>
                <a:tc hMerge="1">
                  <a:txBody>
                    <a:bodyPr/>
                    <a:lstStyle/>
                    <a:p>
                      <a:endParaRPr lang="hu-H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dirty="0" smtClean="0"/>
                        <a:t>legal </a:t>
                      </a:r>
                      <a:r>
                        <a:rPr lang="en-US" sz="1400" b="1" baseline="0" noProof="0" dirty="0" smtClean="0"/>
                        <a:t>tools (</a:t>
                      </a:r>
                      <a:r>
                        <a:rPr lang="en-US" sz="1400" b="1" noProof="0" dirty="0" smtClean="0"/>
                        <a:t>regulations</a:t>
                      </a:r>
                      <a:r>
                        <a:rPr lang="en-US" sz="1400" b="1" baseline="0" noProof="0" dirty="0" smtClean="0"/>
                        <a:t>, taxes, fines etc.)</a:t>
                      </a:r>
                      <a:endParaRPr lang="en-US" sz="1400" b="1" noProof="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noProof="0" dirty="0" smtClean="0"/>
                        <a:t>legal + illegal tools (threatening</a:t>
                      </a:r>
                      <a:r>
                        <a:rPr lang="en-US" sz="1400" b="1" baseline="0" noProof="0" dirty="0" smtClean="0"/>
                        <a:t>, blackmailing, corporate raiding etc.)</a:t>
                      </a:r>
                      <a:endParaRPr lang="en-US" sz="1400" b="1" noProof="0" dirty="0" smtClean="0"/>
                    </a:p>
                  </a:txBody>
                  <a:tcPr anchor="ctr"/>
                </a:tc>
              </a:tr>
            </a:tbl>
          </a:graphicData>
        </a:graphic>
      </p:graphicFrame>
      <p:sp>
        <p:nvSpPr>
          <p:cNvPr id="6" name="Cím 1"/>
          <p:cNvSpPr>
            <a:spLocks noGrp="1"/>
          </p:cNvSpPr>
          <p:nvPr>
            <p:ph type="title"/>
          </p:nvPr>
        </p:nvSpPr>
        <p:spPr>
          <a:xfrm>
            <a:off x="179512" y="72009"/>
            <a:ext cx="8712968" cy="771549"/>
          </a:xfrm>
        </p:spPr>
        <p:txBody>
          <a:bodyPr>
            <a:noAutofit/>
          </a:bodyPr>
          <a:lstStyle/>
          <a:p>
            <a:r>
              <a:rPr lang="hu-HU" sz="2400" b="1" dirty="0" smtClean="0"/>
              <a:t>Ownership rights (2) – Expropriation of exogenous rights in the patronal autocracy/mafia state</a:t>
            </a:r>
            <a:endParaRPr lang="en-US" sz="2400" dirty="0"/>
          </a:p>
        </p:txBody>
      </p:sp>
    </p:spTree>
    <p:extLst>
      <p:ext uri="{BB962C8B-B14F-4D97-AF65-F5344CB8AC3E}">
        <p14:creationId xmlns:p14="http://schemas.microsoft.com/office/powerpoint/2010/main" xmlns="" val="1342610798"/>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38"/>
            <a:ext cx="8229600" cy="360041"/>
          </a:xfrm>
        </p:spPr>
        <p:txBody>
          <a:bodyPr>
            <a:noAutofit/>
          </a:bodyPr>
          <a:lstStyle/>
          <a:p>
            <a:r>
              <a:rPr lang="hu-HU" sz="2400" b="1" dirty="0" err="1" smtClean="0"/>
              <a:t>Ownership</a:t>
            </a:r>
            <a:r>
              <a:rPr lang="hu-HU" sz="2400" b="1" dirty="0" smtClean="0"/>
              <a:t> </a:t>
            </a:r>
            <a:r>
              <a:rPr lang="hu-HU" sz="2400" b="1" dirty="0" err="1" smtClean="0"/>
              <a:t>rights</a:t>
            </a:r>
            <a:r>
              <a:rPr lang="hu-HU" sz="2400" b="1" dirty="0" smtClean="0"/>
              <a:t> (3) – </a:t>
            </a:r>
            <a:r>
              <a:rPr lang="hu-HU" sz="2400" b="1" dirty="0" err="1" smtClean="0"/>
              <a:t>Expropriation</a:t>
            </a:r>
            <a:r>
              <a:rPr lang="hu-HU" sz="2400" b="1" dirty="0" smtClean="0"/>
              <a:t> of </a:t>
            </a:r>
            <a:r>
              <a:rPr lang="hu-HU" sz="2400" b="1" dirty="0" err="1" smtClean="0"/>
              <a:t>endogenous</a:t>
            </a:r>
            <a:r>
              <a:rPr lang="hu-HU" sz="2400" b="1" dirty="0" smtClean="0"/>
              <a:t> </a:t>
            </a:r>
            <a:r>
              <a:rPr lang="hu-HU" sz="2400" b="1" dirty="0" err="1" smtClean="0"/>
              <a:t>rights</a:t>
            </a:r>
            <a:endParaRPr lang="hu-HU" sz="2400" dirty="0"/>
          </a:p>
        </p:txBody>
      </p:sp>
      <p:graphicFrame>
        <p:nvGraphicFramePr>
          <p:cNvPr id="4" name="Tartalom helye 3"/>
          <p:cNvGraphicFramePr>
            <a:graphicFrameLocks noGrp="1"/>
          </p:cNvGraphicFramePr>
          <p:nvPr>
            <p:ph idx="1"/>
          </p:nvPr>
        </p:nvGraphicFramePr>
        <p:xfrm>
          <a:off x="107504" y="339502"/>
          <a:ext cx="8856984" cy="4785360"/>
        </p:xfrm>
        <a:graphic>
          <a:graphicData uri="http://schemas.openxmlformats.org/drawingml/2006/table">
            <a:tbl>
              <a:tblPr firstRow="1" bandRow="1">
                <a:tableStyleId>{5940675A-B579-460E-94D1-54222C63F5DA}</a:tableStyleId>
              </a:tblPr>
              <a:tblGrid>
                <a:gridCol w="864096"/>
                <a:gridCol w="864096"/>
                <a:gridCol w="1872208"/>
                <a:gridCol w="1058380"/>
                <a:gridCol w="899615"/>
                <a:gridCol w="1049551"/>
                <a:gridCol w="1049551"/>
                <a:gridCol w="1199487"/>
              </a:tblGrid>
              <a:tr h="292618">
                <a:tc rowSpan="3"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b="1" dirty="0" err="1" smtClean="0"/>
                        <a:t>Result</a:t>
                      </a:r>
                      <a:r>
                        <a:rPr lang="hu-HU" sz="2400" b="1" dirty="0" smtClean="0"/>
                        <a:t> of </a:t>
                      </a:r>
                      <a:r>
                        <a:rPr lang="hu-HU" sz="2400" b="1" dirty="0" err="1" smtClean="0"/>
                        <a:t>patronalization</a:t>
                      </a:r>
                      <a:r>
                        <a:rPr lang="hu-HU" sz="2400" b="1" dirty="0" smtClean="0"/>
                        <a:t> /</a:t>
                      </a:r>
                      <a:r>
                        <a:rPr lang="hu-HU" sz="2400" b="1" dirty="0" err="1" smtClean="0"/>
                        <a:t>expropriation</a:t>
                      </a:r>
                      <a:endParaRPr lang="hu-HU" sz="2400" b="1" dirty="0" smtClean="0"/>
                    </a:p>
                  </a:txBody>
                  <a:tcPr/>
                </a:tc>
                <a:tc rowSpan="3" hMerge="1">
                  <a:txBody>
                    <a:bodyPr/>
                    <a:lstStyle/>
                    <a:p>
                      <a:endParaRPr lang="hu-HU"/>
                    </a:p>
                  </a:txBody>
                  <a:tcPr/>
                </a:tc>
                <a:tc rowSpan="3" hMerge="1">
                  <a:txBody>
                    <a:bodyPr/>
                    <a:lstStyle/>
                    <a:p>
                      <a:endParaRPr lang="hu-HU" sz="1200" dirty="0"/>
                    </a:p>
                  </a:txBody>
                  <a:tcPr/>
                </a:tc>
                <a:tc gridSpan="2">
                  <a:txBody>
                    <a:bodyPr/>
                    <a:lstStyle/>
                    <a:p>
                      <a:r>
                        <a:rPr lang="hu-HU" sz="1600" b="1" dirty="0" smtClean="0"/>
                        <a:t>Market</a:t>
                      </a:r>
                      <a:r>
                        <a:rPr lang="hu-HU" sz="1600" b="1" baseline="0" dirty="0" smtClean="0"/>
                        <a:t> </a:t>
                      </a:r>
                      <a:r>
                        <a:rPr lang="hu-HU" sz="1600" b="1" baseline="0" dirty="0" err="1" smtClean="0"/>
                        <a:t>economy</a:t>
                      </a:r>
                      <a:endParaRPr lang="hu-HU" sz="1600" b="1" dirty="0"/>
                    </a:p>
                  </a:txBody>
                  <a:tcPr/>
                </a:tc>
                <a:tc hMerge="1">
                  <a:txBody>
                    <a:bodyPr/>
                    <a:lstStyle/>
                    <a:p>
                      <a:endParaRPr lang="hu-HU"/>
                    </a:p>
                  </a:txBody>
                  <a:tcPr/>
                </a:tc>
                <a:tc gridSpan="3">
                  <a:txBody>
                    <a:bodyPr/>
                    <a:lstStyle/>
                    <a:p>
                      <a:r>
                        <a:rPr lang="hu-HU" sz="1600" b="1" dirty="0" err="1" smtClean="0"/>
                        <a:t>Relational</a:t>
                      </a:r>
                      <a:r>
                        <a:rPr lang="hu-HU" sz="1600" b="1" dirty="0" smtClean="0"/>
                        <a:t> </a:t>
                      </a:r>
                      <a:r>
                        <a:rPr lang="hu-HU" sz="1600" b="1" dirty="0" err="1" smtClean="0"/>
                        <a:t>economy</a:t>
                      </a:r>
                      <a:endParaRPr lang="hu-HU" sz="1600" b="1" dirty="0"/>
                    </a:p>
                  </a:txBody>
                  <a:tcPr/>
                </a:tc>
                <a:tc hMerge="1">
                  <a:txBody>
                    <a:bodyPr/>
                    <a:lstStyle/>
                    <a:p>
                      <a:endParaRPr lang="hu-HU"/>
                    </a:p>
                  </a:txBody>
                  <a:tcPr/>
                </a:tc>
                <a:tc hMerge="1">
                  <a:txBody>
                    <a:bodyPr/>
                    <a:lstStyle/>
                    <a:p>
                      <a:endParaRPr lang="hu-HU"/>
                    </a:p>
                  </a:txBody>
                  <a:tcPr/>
                </a:tc>
              </a:tr>
              <a:tr h="452229">
                <a:tc gridSpan="3"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sz="1400" dirty="0" smtClean="0"/>
                    </a:p>
                  </a:txBody>
                  <a:tcPr/>
                </a:tc>
                <a:tc hMerge="1" vMerge="1">
                  <a:txBody>
                    <a:bodyPr/>
                    <a:lstStyle/>
                    <a:p>
                      <a:endParaRPr lang="hu-HU"/>
                    </a:p>
                  </a:txBody>
                  <a:tcPr/>
                </a:tc>
                <a:tc hMerge="1" vMerge="1">
                  <a:txBody>
                    <a:bodyPr/>
                    <a:lstStyle/>
                    <a:p>
                      <a:endParaRPr lang="hu-HU" sz="1200" dirty="0"/>
                    </a:p>
                  </a:txBody>
                  <a:tcPr/>
                </a:tc>
                <a:tc gridSpan="2">
                  <a:txBody>
                    <a:bodyPr/>
                    <a:lstStyle/>
                    <a:p>
                      <a:r>
                        <a:rPr lang="hu-HU" sz="1400" b="1" dirty="0" smtClean="0"/>
                        <a:t>De jure = de facto</a:t>
                      </a:r>
                    </a:p>
                    <a:p>
                      <a:r>
                        <a:rPr lang="hu-HU" sz="1400" b="1" i="1" dirty="0" err="1" smtClean="0"/>
                        <a:t>Matching</a:t>
                      </a:r>
                      <a:endParaRPr lang="hu-HU" sz="1400" b="1" i="1" dirty="0"/>
                    </a:p>
                  </a:txBody>
                  <a:tcPr/>
                </a:tc>
                <a:tc hMerge="1">
                  <a:txBody>
                    <a:bodyPr/>
                    <a:lstStyle/>
                    <a:p>
                      <a:endParaRPr lang="hu-HU"/>
                    </a:p>
                  </a:txBody>
                  <a:tcPr/>
                </a:tc>
                <a:tc gridSpan="3">
                  <a:txBody>
                    <a:bodyPr/>
                    <a:lstStyle/>
                    <a:p>
                      <a:r>
                        <a:rPr lang="hu-HU" sz="1400" b="1" dirty="0" smtClean="0"/>
                        <a:t>De jure =/=</a:t>
                      </a:r>
                      <a:r>
                        <a:rPr lang="hu-HU" sz="1400" b="1" baseline="0" dirty="0" smtClean="0"/>
                        <a:t> de facto </a:t>
                      </a:r>
                    </a:p>
                    <a:p>
                      <a:r>
                        <a:rPr lang="hu-HU" sz="1400" b="1" i="1" baseline="0" dirty="0" err="1" smtClean="0"/>
                        <a:t>Collusion</a:t>
                      </a:r>
                      <a:r>
                        <a:rPr lang="hu-HU" sz="1400" b="1" i="1" baseline="0" dirty="0" smtClean="0"/>
                        <a:t> </a:t>
                      </a:r>
                      <a:r>
                        <a:rPr lang="hu-HU" sz="1400" b="1" baseline="0" dirty="0" smtClean="0"/>
                        <a:t>(offshore, </a:t>
                      </a:r>
                      <a:r>
                        <a:rPr lang="hu-HU" sz="1400" b="1" baseline="0" dirty="0" err="1" smtClean="0"/>
                        <a:t>strohmann</a:t>
                      </a:r>
                      <a:r>
                        <a:rPr lang="hu-HU" sz="1400" b="1" baseline="0" dirty="0" smtClean="0"/>
                        <a:t>)</a:t>
                      </a:r>
                      <a:endParaRPr lang="hu-HU" sz="1400" b="1" i="1" dirty="0"/>
                    </a:p>
                  </a:txBody>
                  <a:tcPr/>
                </a:tc>
                <a:tc hMerge="1">
                  <a:txBody>
                    <a:bodyPr/>
                    <a:lstStyle/>
                    <a:p>
                      <a:endParaRPr lang="hu-HU"/>
                    </a:p>
                  </a:txBody>
                  <a:tcPr/>
                </a:tc>
                <a:tc hMerge="1">
                  <a:txBody>
                    <a:bodyPr/>
                    <a:lstStyle/>
                    <a:p>
                      <a:endParaRPr lang="hu-HU"/>
                    </a:p>
                  </a:txBody>
                  <a:tcPr/>
                </a:tc>
              </a:tr>
              <a:tr h="452229">
                <a:tc gridSpan="3"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sz="1400" dirty="0" smtClean="0"/>
                    </a:p>
                  </a:txBody>
                  <a:tcPr/>
                </a:tc>
                <a:tc hMerge="1" vMerge="1">
                  <a:txBody>
                    <a:bodyPr/>
                    <a:lstStyle/>
                    <a:p>
                      <a:endParaRPr lang="hu-HU"/>
                    </a:p>
                  </a:txBody>
                  <a:tcPr/>
                </a:tc>
                <a:tc hMerge="1" vMerge="1">
                  <a:txBody>
                    <a:bodyPr/>
                    <a:lstStyle/>
                    <a:p>
                      <a:endParaRPr lang="hu-HU" sz="1200" dirty="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400" b="1" dirty="0" err="1" smtClean="0"/>
                        <a:t>Normative</a:t>
                      </a:r>
                      <a:r>
                        <a:rPr lang="hu-HU" sz="1400" b="1" dirty="0" smtClean="0"/>
                        <a:t> / </a:t>
                      </a:r>
                      <a:r>
                        <a:rPr lang="hu-HU" sz="1400" b="1" dirty="0" err="1" smtClean="0"/>
                        <a:t>persistent</a:t>
                      </a:r>
                      <a:r>
                        <a:rPr lang="hu-HU" sz="1400" b="1" dirty="0" smtClean="0"/>
                        <a:t> </a:t>
                      </a:r>
                      <a:r>
                        <a:rPr lang="hu-HU" sz="1400" b="1" dirty="0" err="1" smtClean="0"/>
                        <a:t>regulations</a:t>
                      </a:r>
                      <a:endParaRPr lang="hu-HU" sz="1400" b="1" dirty="0"/>
                    </a:p>
                  </a:txBody>
                  <a:tcPr/>
                </a:tc>
                <a:tc hMerge="1">
                  <a:txBody>
                    <a:bodyPr/>
                    <a:lstStyle/>
                    <a:p>
                      <a:endParaRPr lang="hu-HU"/>
                    </a:p>
                  </a:txBody>
                  <a:tcPr/>
                </a:tc>
                <a:tc gridSpan="3">
                  <a:txBody>
                    <a:bodyPr/>
                    <a:lstStyle/>
                    <a:p>
                      <a:r>
                        <a:rPr lang="hu-HU" sz="1400" b="1" dirty="0" err="1" smtClean="0"/>
                        <a:t>Discretional</a:t>
                      </a:r>
                      <a:r>
                        <a:rPr lang="hu-HU" sz="1400" b="1" dirty="0" smtClean="0"/>
                        <a:t> / ad hoc </a:t>
                      </a:r>
                      <a:r>
                        <a:rPr lang="hu-HU" sz="1400" b="1" dirty="0" err="1" smtClean="0"/>
                        <a:t>regulations</a:t>
                      </a:r>
                      <a:endParaRPr lang="hu-HU" sz="1400" b="1" dirty="0"/>
                    </a:p>
                  </a:txBody>
                  <a:tcPr/>
                </a:tc>
                <a:tc hMerge="1">
                  <a:txBody>
                    <a:bodyPr/>
                    <a:lstStyle/>
                    <a:p>
                      <a:endParaRPr lang="hu-HU"/>
                    </a:p>
                  </a:txBody>
                  <a:tcPr/>
                </a:tc>
                <a:tc hMerge="1">
                  <a:txBody>
                    <a:bodyPr/>
                    <a:lstStyle/>
                    <a:p>
                      <a:endParaRPr lang="hu-HU"/>
                    </a:p>
                  </a:txBody>
                  <a:tcPr/>
                </a:tc>
              </a:tr>
              <a:tr h="505432">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t>Endogenous</a:t>
                      </a:r>
                      <a:r>
                        <a:rPr lang="hu-HU" sz="1600" b="1" dirty="0" smtClean="0"/>
                        <a:t> </a:t>
                      </a:r>
                      <a:r>
                        <a:rPr lang="hu-HU" sz="1600" b="1" dirty="0" err="1" smtClean="0"/>
                        <a:t>rights</a:t>
                      </a:r>
                      <a:endParaRPr lang="hu-HU" sz="1600" dirty="0" smtClean="0"/>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sz="1200" b="1" dirty="0" smtClean="0"/>
                    </a:p>
                  </a:txBody>
                  <a:tcPr/>
                </a:tc>
                <a:tc>
                  <a:txBody>
                    <a:bodyPr/>
                    <a:lstStyle/>
                    <a:p>
                      <a:r>
                        <a:rPr lang="hu-HU" sz="1600" b="1" dirty="0" smtClean="0"/>
                        <a:t>The right</a:t>
                      </a:r>
                      <a:endParaRPr lang="hu-HU" sz="1600" b="1" dirty="0"/>
                    </a:p>
                  </a:txBody>
                  <a:tcPr/>
                </a:tc>
                <a:tc>
                  <a:txBody>
                    <a:bodyPr/>
                    <a:lstStyle/>
                    <a:p>
                      <a:r>
                        <a:rPr lang="hu-HU" sz="1600" b="1" dirty="0" err="1" smtClean="0"/>
                        <a:t>Politician</a:t>
                      </a:r>
                      <a:endParaRPr lang="hu-HU" sz="1600" b="1" dirty="0"/>
                    </a:p>
                  </a:txBody>
                  <a:tcPr/>
                </a:tc>
                <a:tc>
                  <a:txBody>
                    <a:bodyPr/>
                    <a:lstStyle/>
                    <a:p>
                      <a:r>
                        <a:rPr lang="hu-HU" sz="1600" b="1" dirty="0" err="1" smtClean="0"/>
                        <a:t>Entre-preneur</a:t>
                      </a:r>
                      <a:endParaRPr lang="hu-HU" sz="1600" b="1" dirty="0"/>
                    </a:p>
                  </a:txBody>
                  <a:tcPr/>
                </a:tc>
                <a:tc>
                  <a:txBody>
                    <a:bodyPr/>
                    <a:lstStyle/>
                    <a:p>
                      <a:r>
                        <a:rPr lang="hu-HU" sz="1600" b="1" dirty="0" err="1" smtClean="0">
                          <a:solidFill>
                            <a:srgbClr val="FF0000"/>
                          </a:solidFill>
                        </a:rPr>
                        <a:t>Poligarch</a:t>
                      </a:r>
                      <a:endParaRPr lang="hu-HU" sz="1600" b="1" dirty="0">
                        <a:solidFill>
                          <a:srgbClr val="FF0000"/>
                        </a:solidFill>
                      </a:endParaRPr>
                    </a:p>
                  </a:txBody>
                  <a:tcPr/>
                </a:tc>
                <a:tc>
                  <a:txBody>
                    <a:bodyPr/>
                    <a:lstStyle/>
                    <a:p>
                      <a:r>
                        <a:rPr lang="hu-HU" sz="1600" b="1" dirty="0" smtClean="0">
                          <a:solidFill>
                            <a:srgbClr val="FF0000"/>
                          </a:solidFill>
                        </a:rPr>
                        <a:t>Front man </a:t>
                      </a:r>
                      <a:endParaRPr lang="hu-HU" sz="1600" b="1" dirty="0">
                        <a:solidFill>
                          <a:srgbClr val="FF0000"/>
                        </a:solidFill>
                      </a:endParaRPr>
                    </a:p>
                  </a:txBody>
                  <a:tcPr/>
                </a:tc>
                <a:tc>
                  <a:txBody>
                    <a:bodyPr/>
                    <a:lstStyle/>
                    <a:p>
                      <a:r>
                        <a:rPr lang="hu-HU" sz="1600" b="1" dirty="0" err="1" smtClean="0">
                          <a:solidFill>
                            <a:srgbClr val="FF0000"/>
                          </a:solidFill>
                        </a:rPr>
                        <a:t>Oligarch</a:t>
                      </a:r>
                      <a:endParaRPr lang="hu-HU" sz="1600" b="1" dirty="0">
                        <a:solidFill>
                          <a:srgbClr val="FF0000"/>
                        </a:solidFill>
                      </a:endParaRPr>
                    </a:p>
                  </a:txBody>
                  <a:tcPr/>
                </a:tc>
              </a:tr>
              <a:tr h="372424">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sz="16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t>Use</a:t>
                      </a:r>
                      <a:r>
                        <a:rPr lang="hu-HU" sz="1600" b="1" dirty="0" smtClean="0"/>
                        <a:t> </a:t>
                      </a:r>
                      <a:r>
                        <a:rPr lang="hu-HU" sz="1600" b="1" dirty="0" err="1" smtClean="0"/>
                        <a:t>rights</a:t>
                      </a:r>
                      <a:endParaRPr lang="hu-HU" sz="16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dirty="0" smtClean="0"/>
                        <a:t>Access</a:t>
                      </a:r>
                    </a:p>
                  </a:txBody>
                  <a:tcPr/>
                </a:tc>
                <a:tc>
                  <a:txBody>
                    <a:bodyPr/>
                    <a:lstStyle/>
                    <a:p>
                      <a:r>
                        <a:rPr lang="en-GB" altLang="hu-HU" sz="1100" b="1" dirty="0" smtClean="0"/>
                        <a:t>to enter a defined physical property </a:t>
                      </a:r>
                      <a:endParaRPr lang="hu-HU" sz="11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r>
              <a:tr h="399025">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b="1" dirty="0" err="1" smtClean="0"/>
                        <a:t>With-drawal</a:t>
                      </a:r>
                      <a:endParaRPr lang="hu-HU" sz="12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hu-HU" sz="1100" b="1" dirty="0" smtClean="0"/>
                        <a:t>to obtain the ‘products’ of a resource</a:t>
                      </a:r>
                      <a:endParaRPr lang="hu-HU" sz="11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 -</a:t>
                      </a:r>
                      <a:endParaRPr lang="hu-HU" sz="1600" b="1" dirty="0"/>
                    </a:p>
                  </a:txBody>
                  <a:tcPr/>
                </a:tc>
              </a:tr>
              <a:tr h="665042">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hu-HU" sz="1600"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sz="16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err="1" smtClean="0"/>
                        <a:t>Control</a:t>
                      </a:r>
                      <a:r>
                        <a:rPr lang="hu-HU" sz="1600" b="1" dirty="0" smtClean="0"/>
                        <a:t> </a:t>
                      </a:r>
                      <a:r>
                        <a:rPr lang="hu-HU" sz="1600" b="1" dirty="0" err="1" smtClean="0"/>
                        <a:t>rights</a:t>
                      </a:r>
                      <a:endParaRPr lang="hu-HU" sz="1600" b="1" dirty="0" smtClean="0"/>
                    </a:p>
                  </a:txBody>
                  <a:tcPr/>
                </a:tc>
                <a:tc>
                  <a:txBody>
                    <a:bodyPr/>
                    <a:lstStyle/>
                    <a:p>
                      <a:r>
                        <a:rPr lang="hu-HU" sz="1200" b="1" dirty="0" err="1" smtClean="0"/>
                        <a:t>Manage-ment</a:t>
                      </a:r>
                      <a:endParaRPr lang="hu-HU" sz="1200" b="1" dirty="0"/>
                    </a:p>
                  </a:txBody>
                  <a:tcPr/>
                </a:tc>
                <a:tc>
                  <a:txBody>
                    <a:bodyPr/>
                    <a:lstStyle/>
                    <a:p>
                      <a:r>
                        <a:rPr lang="en-GB" altLang="hu-HU" sz="1100" b="1" dirty="0" smtClean="0"/>
                        <a:t>to regulate internal use patterns and transform the resource by making improvements </a:t>
                      </a:r>
                      <a:endParaRPr lang="hu-HU" sz="11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 -</a:t>
                      </a:r>
                      <a:endParaRPr lang="hu-HU" sz="1600" b="1" dirty="0"/>
                    </a:p>
                  </a:txBody>
                  <a:tcPr/>
                </a:tc>
                <a:tc>
                  <a:txBody>
                    <a:bodyPr/>
                    <a:lstStyle/>
                    <a:p>
                      <a:pPr algn="ctr"/>
                      <a:r>
                        <a:rPr lang="hu-HU" sz="1600" b="1" dirty="0" smtClean="0"/>
                        <a:t>+</a:t>
                      </a:r>
                      <a:r>
                        <a:rPr lang="hu-HU" sz="1600" b="0" dirty="0" smtClean="0"/>
                        <a:t> -</a:t>
                      </a:r>
                      <a:endParaRPr lang="hu-HU" sz="1600" b="0" dirty="0"/>
                    </a:p>
                  </a:txBody>
                  <a:tcPr/>
                </a:tc>
                <a:tc>
                  <a:txBody>
                    <a:bodyPr/>
                    <a:lstStyle/>
                    <a:p>
                      <a:pPr algn="ctr"/>
                      <a:r>
                        <a:rPr lang="hu-HU" sz="1600" b="1" dirty="0" smtClean="0"/>
                        <a:t>+</a:t>
                      </a:r>
                      <a:endParaRPr lang="hu-HU" sz="1600" b="1" dirty="0"/>
                    </a:p>
                  </a:txBody>
                  <a:tcPr/>
                </a:tc>
              </a:tr>
              <a:tr h="665042">
                <a:tc vMerge="1">
                  <a:txBody>
                    <a:bodyPr/>
                    <a:lstStyle/>
                    <a:p>
                      <a:endParaRPr lang="hu-HU" sz="1400" dirty="0"/>
                    </a:p>
                  </a:txBody>
                  <a:tcPr/>
                </a:tc>
                <a:tc>
                  <a:txBody>
                    <a:bodyPr/>
                    <a:lstStyle/>
                    <a:p>
                      <a:r>
                        <a:rPr lang="hu-HU" sz="1200" b="1" dirty="0" err="1" smtClean="0"/>
                        <a:t>Exclusion</a:t>
                      </a:r>
                      <a:endParaRPr lang="hu-HU" sz="1200" b="1" dirty="0"/>
                    </a:p>
                  </a:txBody>
                  <a:tcPr/>
                </a:tc>
                <a:tc>
                  <a:txBody>
                    <a:bodyPr/>
                    <a:lstStyle/>
                    <a:p>
                      <a:r>
                        <a:rPr lang="en-GB" altLang="hu-HU" sz="1100" b="1" dirty="0" smtClean="0"/>
                        <a:t>to determinate who will have an access right, and how that right may be transferred </a:t>
                      </a:r>
                      <a:endParaRPr lang="hu-HU" sz="11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 -</a:t>
                      </a:r>
                      <a:endParaRPr lang="hu-HU" sz="1600" b="1" dirty="0"/>
                    </a:p>
                  </a:txBody>
                  <a:tcPr/>
                </a:tc>
              </a:tr>
              <a:tr h="372424">
                <a:tc vMerge="1">
                  <a:txBody>
                    <a:bodyPr/>
                    <a:lstStyle/>
                    <a:p>
                      <a:endParaRPr lang="hu-HU" sz="1400" dirty="0"/>
                    </a:p>
                  </a:txBody>
                  <a:tcPr/>
                </a:tc>
                <a:tc>
                  <a:txBody>
                    <a:bodyPr/>
                    <a:lstStyle/>
                    <a:p>
                      <a:r>
                        <a:rPr lang="hu-HU" sz="1200" b="1" dirty="0" err="1" smtClean="0"/>
                        <a:t>Alienation</a:t>
                      </a:r>
                      <a:endParaRPr lang="hu-HU" sz="1200" b="1" dirty="0"/>
                    </a:p>
                  </a:txBody>
                  <a:tcPr/>
                </a:tc>
                <a:tc>
                  <a:txBody>
                    <a:bodyPr/>
                    <a:lstStyle/>
                    <a:p>
                      <a:r>
                        <a:rPr lang="en-GB" altLang="hu-HU" sz="1100" b="1" dirty="0" smtClean="0"/>
                        <a:t>to sell or lease the rights of management and exclusion</a:t>
                      </a:r>
                      <a:endParaRPr lang="hu-HU" sz="1100" b="1" dirty="0" smtClean="0"/>
                    </a:p>
                  </a:txBody>
                  <a:tcPr/>
                </a:tc>
                <a:tc>
                  <a:txBody>
                    <a:bodyPr/>
                    <a:lstStyle/>
                    <a:p>
                      <a:pPr algn="ctr"/>
                      <a:r>
                        <a:rPr lang="hu-HU" sz="1600" b="1" dirty="0" smtClean="0"/>
                        <a:t>-</a:t>
                      </a:r>
                      <a:endParaRPr lang="hu-HU" sz="1600" b="1" dirty="0"/>
                    </a:p>
                  </a:txBody>
                  <a:tcPr/>
                </a:tc>
                <a:tc>
                  <a:txBody>
                    <a:bodyPr/>
                    <a:lstStyle/>
                    <a:p>
                      <a:pPr algn="ctr"/>
                      <a:r>
                        <a:rPr lang="hu-HU" sz="1600" b="1" dirty="0" smtClean="0"/>
                        <a:t>+</a:t>
                      </a:r>
                      <a:endParaRPr lang="hu-HU" sz="1600" b="1" dirty="0"/>
                    </a:p>
                  </a:txBody>
                  <a:tcPr/>
                </a:tc>
                <a:tc>
                  <a:txBody>
                    <a:bodyPr/>
                    <a:lstStyle/>
                    <a:p>
                      <a:pPr algn="ctr"/>
                      <a:r>
                        <a:rPr lang="hu-HU" sz="1600" b="1" dirty="0" smtClean="0"/>
                        <a:t>+</a:t>
                      </a:r>
                    </a:p>
                  </a:txBody>
                  <a:tcPr/>
                </a:tc>
                <a:tc>
                  <a:txBody>
                    <a:bodyPr/>
                    <a:lstStyle/>
                    <a:p>
                      <a:pPr algn="ctr"/>
                      <a:r>
                        <a:rPr lang="hu-HU" sz="1600" b="1" dirty="0" smtClean="0"/>
                        <a:t>-</a:t>
                      </a:r>
                    </a:p>
                  </a:txBody>
                  <a:tcPr/>
                </a:tc>
                <a:tc>
                  <a:txBody>
                    <a:bodyPr/>
                    <a:lstStyle/>
                    <a:p>
                      <a:pPr algn="ctr"/>
                      <a:r>
                        <a:rPr lang="hu-HU" sz="1600" b="1" dirty="0" smtClean="0"/>
                        <a:t>+ -</a:t>
                      </a: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576064"/>
          </a:xfrm>
          <a:noFill/>
        </p:spPr>
        <p:txBody>
          <a:bodyPr>
            <a:noAutofit/>
          </a:bodyPr>
          <a:lstStyle/>
          <a:p>
            <a:r>
              <a:rPr lang="hu-HU" sz="2200" b="1" dirty="0" smtClean="0"/>
              <a:t>András Bozóki – Dániel Hegedűs: P</a:t>
            </a:r>
            <a:r>
              <a:rPr lang="en-US" sz="2200" b="1" dirty="0" err="1" smtClean="0"/>
              <a:t>roliferation</a:t>
            </a:r>
            <a:r>
              <a:rPr lang="en-US" sz="2200" b="1" dirty="0" smtClean="0"/>
              <a:t> of </a:t>
            </a:r>
            <a:r>
              <a:rPr lang="hu-HU" sz="2200" b="1" dirty="0" err="1" smtClean="0"/>
              <a:t>political</a:t>
            </a:r>
            <a:r>
              <a:rPr lang="hu-HU" sz="2200" b="1" dirty="0" smtClean="0"/>
              <a:t> r</a:t>
            </a:r>
            <a:r>
              <a:rPr lang="en-US" sz="2200" b="1" dirty="0" err="1" smtClean="0"/>
              <a:t>egime</a:t>
            </a:r>
            <a:r>
              <a:rPr lang="en-US" sz="2200" b="1" dirty="0" smtClean="0"/>
              <a:t> </a:t>
            </a:r>
            <a:r>
              <a:rPr lang="hu-HU" sz="2200" b="1" dirty="0" err="1" smtClean="0"/>
              <a:t>categories</a:t>
            </a:r>
            <a:endParaRPr lang="hu-HU" sz="2200" dirty="0"/>
          </a:p>
        </p:txBody>
      </p:sp>
      <p:graphicFrame>
        <p:nvGraphicFramePr>
          <p:cNvPr id="3" name="Táblázat 2"/>
          <p:cNvGraphicFramePr>
            <a:graphicFrameLocks noGrp="1"/>
          </p:cNvGraphicFramePr>
          <p:nvPr>
            <p:extLst>
              <p:ext uri="{D42A27DB-BD31-4B8C-83A1-F6EECF244321}">
                <p14:modId xmlns:p14="http://schemas.microsoft.com/office/powerpoint/2010/main" xmlns="" val="2043389696"/>
              </p:ext>
            </p:extLst>
          </p:nvPr>
        </p:nvGraphicFramePr>
        <p:xfrm>
          <a:off x="35496" y="555526"/>
          <a:ext cx="9036497" cy="4533756"/>
        </p:xfrm>
        <a:graphic>
          <a:graphicData uri="http://schemas.openxmlformats.org/drawingml/2006/table">
            <a:tbl>
              <a:tblPr firstRow="1" bandRow="1">
                <a:tableStyleId>{5940675A-B579-460E-94D1-54222C63F5DA}</a:tableStyleId>
              </a:tblPr>
              <a:tblGrid>
                <a:gridCol w="2186249"/>
                <a:gridCol w="4372498"/>
                <a:gridCol w="2477750"/>
              </a:tblGrid>
              <a:tr h="540876">
                <a:tc>
                  <a:txBody>
                    <a:bodyPr/>
                    <a:lstStyle/>
                    <a:p>
                      <a:pPr algn="ctr"/>
                      <a:r>
                        <a:rPr lang="en-US" sz="1800" b="1" i="0" noProof="0" dirty="0" smtClean="0"/>
                        <a:t>Liberal democracies</a:t>
                      </a:r>
                      <a:endParaRPr lang="en-US" sz="1800" b="1" i="0" noProof="0" dirty="0"/>
                    </a:p>
                  </a:txBody>
                  <a:tcPr/>
                </a:tc>
                <a:tc>
                  <a:txBody>
                    <a:bodyPr/>
                    <a:lstStyle/>
                    <a:p>
                      <a:pPr algn="ctr"/>
                      <a:r>
                        <a:rPr lang="en-US" sz="1800" b="1" i="0" noProof="0" dirty="0" smtClean="0"/>
                        <a:t>Hybrid regimes</a:t>
                      </a:r>
                      <a:endParaRPr lang="en-US" sz="1800" b="1" i="0" noProof="0" dirty="0"/>
                    </a:p>
                  </a:txBody>
                  <a:tcPr/>
                </a:tc>
                <a:tc>
                  <a:txBody>
                    <a:bodyPr/>
                    <a:lstStyle/>
                    <a:p>
                      <a:pPr algn="ctr"/>
                      <a:r>
                        <a:rPr lang="en-US" sz="1800" b="1" i="0" noProof="0" dirty="0" smtClean="0"/>
                        <a:t>Dictatorships</a:t>
                      </a:r>
                      <a:endParaRPr lang="en-US" sz="1800" b="1" i="0" noProof="0" dirty="0"/>
                    </a:p>
                  </a:txBody>
                  <a:tcPr/>
                </a:tc>
              </a:tr>
              <a:tr h="3929341">
                <a:tc>
                  <a:txBody>
                    <a:bodyPr/>
                    <a:lstStyle/>
                    <a:p>
                      <a:r>
                        <a:rPr lang="en-US" sz="1600" b="1" noProof="0" dirty="0" smtClean="0"/>
                        <a:t>Representative democracy (consensual or majoritarian),</a:t>
                      </a:r>
                      <a:r>
                        <a:rPr lang="en-US" sz="1600" b="1" baseline="0" noProof="0" dirty="0" smtClean="0"/>
                        <a:t> and further classifications:</a:t>
                      </a:r>
                      <a:endParaRPr lang="en-US" sz="1600" b="1" noProof="0" dirty="0" smtClean="0"/>
                    </a:p>
                    <a:p>
                      <a:pPr marL="285750" indent="-285750">
                        <a:buFont typeface="Arial" panose="020B0604020202020204" pitchFamily="34" charset="0"/>
                        <a:buChar char="•"/>
                      </a:pPr>
                      <a:r>
                        <a:rPr lang="en-US" sz="1600" b="1" i="0" noProof="0" dirty="0" smtClean="0"/>
                        <a:t>Polyarchy </a:t>
                      </a:r>
                      <a:r>
                        <a:rPr lang="en-US" sz="1600" b="0" i="1" noProof="0" dirty="0" smtClean="0"/>
                        <a:t>(Robert Dah</a:t>
                      </a:r>
                      <a:r>
                        <a:rPr lang="hu-HU" sz="1600" b="0" i="1" noProof="0" dirty="0" smtClean="0"/>
                        <a:t>l</a:t>
                      </a:r>
                      <a:r>
                        <a:rPr lang="en-US" sz="1600" b="0" i="1" noProof="0" dirty="0" smtClean="0"/>
                        <a:t>)</a:t>
                      </a:r>
                    </a:p>
                    <a:p>
                      <a:pPr marL="285750" indent="-285750">
                        <a:buFont typeface="Arial" panose="020B0604020202020204" pitchFamily="34" charset="0"/>
                        <a:buChar char="•"/>
                      </a:pPr>
                      <a:r>
                        <a:rPr lang="en-US" sz="1600" b="1" i="0" noProof="0" dirty="0" smtClean="0"/>
                        <a:t>Participator</a:t>
                      </a:r>
                      <a:r>
                        <a:rPr lang="en-US" sz="1600" b="1" i="0" baseline="0" noProof="0" dirty="0" smtClean="0"/>
                        <a:t>y democracy </a:t>
                      </a:r>
                      <a:r>
                        <a:rPr lang="en-US" sz="1600" b="0" i="1" baseline="0" noProof="0" dirty="0" smtClean="0"/>
                        <a:t>(Carol </a:t>
                      </a:r>
                      <a:r>
                        <a:rPr lang="en-US" sz="1600" b="0" i="1" baseline="0" noProof="0" dirty="0" err="1" smtClean="0"/>
                        <a:t>Pateman</a:t>
                      </a:r>
                      <a:r>
                        <a:rPr lang="en-US" sz="1600" b="0" i="1" baseline="0" noProof="0" dirty="0" smtClean="0"/>
                        <a:t>)</a:t>
                      </a:r>
                    </a:p>
                    <a:p>
                      <a:pPr marL="285750" indent="-285750">
                        <a:buFont typeface="Arial" panose="020B0604020202020204" pitchFamily="34" charset="0"/>
                        <a:buChar char="•"/>
                      </a:pPr>
                      <a:r>
                        <a:rPr lang="en-US" sz="1600" b="1" i="0" noProof="0" dirty="0" smtClean="0"/>
                        <a:t>Deliberative</a:t>
                      </a:r>
                      <a:r>
                        <a:rPr lang="en-US" sz="1600" b="1" i="0" baseline="0" noProof="0" dirty="0" smtClean="0"/>
                        <a:t> democracy </a:t>
                      </a:r>
                      <a:r>
                        <a:rPr lang="en-US" sz="1600" b="0" i="1" baseline="0" noProof="0" dirty="0" smtClean="0"/>
                        <a:t>(Jürgen </a:t>
                      </a:r>
                      <a:r>
                        <a:rPr lang="en-US" sz="1600" b="0" i="1" baseline="0" noProof="0" dirty="0" err="1" smtClean="0"/>
                        <a:t>Habermas</a:t>
                      </a:r>
                      <a:r>
                        <a:rPr lang="en-US" sz="1600" b="0" i="1" baseline="0" noProof="0" dirty="0" smtClean="0"/>
                        <a:t>)</a:t>
                      </a:r>
                    </a:p>
                    <a:p>
                      <a:pPr marL="285750" indent="-285750">
                        <a:buFont typeface="Arial" panose="020B0604020202020204" pitchFamily="34" charset="0"/>
                        <a:buChar char="•"/>
                      </a:pPr>
                      <a:r>
                        <a:rPr lang="en-US" sz="1600" b="1" i="0" baseline="0" noProof="0" dirty="0" smtClean="0"/>
                        <a:t>Elitist democracy </a:t>
                      </a:r>
                      <a:r>
                        <a:rPr lang="en-US" sz="1600" b="0" i="1" baseline="0" noProof="0" dirty="0" smtClean="0"/>
                        <a:t>(John </a:t>
                      </a:r>
                      <a:r>
                        <a:rPr lang="en-US" sz="1600" b="0" i="1" baseline="0" noProof="0" dirty="0" err="1" smtClean="0"/>
                        <a:t>Higley</a:t>
                      </a:r>
                      <a:r>
                        <a:rPr lang="en-US" sz="1600" b="0" i="1" baseline="0" noProof="0" dirty="0" smtClean="0"/>
                        <a:t>)</a:t>
                      </a:r>
                      <a:endParaRPr lang="en-US" sz="1600" b="0" i="1" noProof="0" dirty="0"/>
                    </a:p>
                  </a:txBody>
                  <a:tcPr/>
                </a:tc>
                <a:tc>
                  <a:txBody>
                    <a:bodyPr/>
                    <a:lstStyle/>
                    <a:p>
                      <a:r>
                        <a:rPr lang="en-US" sz="1600" b="1" noProof="0" dirty="0" smtClean="0"/>
                        <a:t>Mixed regimes between democracy &amp; dictatorship:</a:t>
                      </a:r>
                    </a:p>
                    <a:p>
                      <a:pPr marL="285750" indent="-285750">
                        <a:buFont typeface="Arial" panose="020B0604020202020204" pitchFamily="34" charset="0"/>
                        <a:buChar char="•"/>
                      </a:pPr>
                      <a:r>
                        <a:rPr lang="en-US" sz="1600" b="1" noProof="0" dirty="0" err="1" smtClean="0"/>
                        <a:t>Democradura</a:t>
                      </a:r>
                      <a:r>
                        <a:rPr lang="en-US" sz="1600" b="1" noProof="0" dirty="0" smtClean="0"/>
                        <a:t> and </a:t>
                      </a:r>
                      <a:r>
                        <a:rPr lang="en-US" sz="1600" b="1" noProof="0" dirty="0" err="1" smtClean="0"/>
                        <a:t>dictablanda</a:t>
                      </a:r>
                      <a:r>
                        <a:rPr lang="en-US" sz="1600" b="1" noProof="0" dirty="0" smtClean="0"/>
                        <a:t> </a:t>
                      </a:r>
                      <a:r>
                        <a:rPr lang="en-US" sz="1600" b="0" i="1" noProof="0" dirty="0" smtClean="0"/>
                        <a:t>(Guillermo O’Donnell &amp; Philippe </a:t>
                      </a:r>
                      <a:r>
                        <a:rPr lang="en-US" sz="1600" b="0" i="1" noProof="0" dirty="0" err="1" smtClean="0"/>
                        <a:t>Schmitter</a:t>
                      </a:r>
                      <a:r>
                        <a:rPr lang="en-US" sz="1600" b="0" i="1" noProof="0" dirty="0" smtClean="0"/>
                        <a: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baseline="0" noProof="0" dirty="0" err="1" smtClean="0"/>
                        <a:t>Delegative</a:t>
                      </a:r>
                      <a:r>
                        <a:rPr lang="en-US" sz="1600" b="1" baseline="0" noProof="0" dirty="0" smtClean="0"/>
                        <a:t> democracy </a:t>
                      </a:r>
                      <a:r>
                        <a:rPr lang="en-US" sz="1600" b="0" i="1" baseline="0" noProof="0" dirty="0" smtClean="0"/>
                        <a:t>(G. O’Donnell)</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baseline="0" noProof="0" dirty="0" smtClean="0"/>
                        <a:t>Illiberal democracy </a:t>
                      </a:r>
                      <a:r>
                        <a:rPr lang="en-US" sz="1600" b="0" i="1" baseline="0" noProof="0" dirty="0" smtClean="0"/>
                        <a:t>(Fareed </a:t>
                      </a:r>
                      <a:r>
                        <a:rPr lang="en-US" sz="1600" b="0" i="1" baseline="0" noProof="0" dirty="0" err="1" smtClean="0"/>
                        <a:t>Zakaria</a:t>
                      </a:r>
                      <a:r>
                        <a:rPr lang="en-US" sz="1600" b="0" i="1" baseline="0" noProof="0" dirty="0" smtClean="0"/>
                        <a: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i="0" baseline="0" noProof="0" dirty="0" smtClean="0"/>
                        <a:t>Managed democracy </a:t>
                      </a:r>
                      <a:r>
                        <a:rPr lang="en-US" sz="1600" b="0" i="1" baseline="0" noProof="0" dirty="0" smtClean="0"/>
                        <a:t>(Archie Brown)</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baseline="0" noProof="0" dirty="0" smtClean="0"/>
                        <a:t>Competitive authoritarianism </a:t>
                      </a:r>
                      <a:r>
                        <a:rPr lang="en-US" sz="1600" b="0" i="1" baseline="0" noProof="0" dirty="0" smtClean="0"/>
                        <a:t>(Steven </a:t>
                      </a:r>
                      <a:r>
                        <a:rPr lang="en-US" sz="1600" b="0" i="1" baseline="0" noProof="0" dirty="0" err="1" smtClean="0"/>
                        <a:t>Levitsky</a:t>
                      </a:r>
                      <a:r>
                        <a:rPr lang="en-US" sz="1600" b="0" i="1" baseline="0" noProof="0" dirty="0" smtClean="0"/>
                        <a:t> &amp; Lucan Way)</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baseline="0" noProof="0" dirty="0" smtClean="0"/>
                        <a:t>Electoral authoritarianism </a:t>
                      </a:r>
                      <a:r>
                        <a:rPr lang="en-US" sz="1600" b="0" i="1" baseline="0" noProof="0" dirty="0" smtClean="0"/>
                        <a:t>(Andreas </a:t>
                      </a:r>
                      <a:r>
                        <a:rPr lang="en-US" sz="1600" b="0" i="1" baseline="0" noProof="0" dirty="0" err="1" smtClean="0"/>
                        <a:t>Schedler</a:t>
                      </a:r>
                      <a:r>
                        <a:rPr lang="en-US" sz="1600" b="0" i="1" baseline="0" noProof="0" dirty="0" smtClean="0"/>
                        <a: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noProof="0" dirty="0" smtClean="0"/>
                        <a:t>Semi-democracy </a:t>
                      </a:r>
                      <a:r>
                        <a:rPr lang="en-US" sz="1600" b="0" i="1" noProof="0" dirty="0" smtClean="0"/>
                        <a:t>(Larry Diamond)</a:t>
                      </a:r>
                      <a:endParaRPr lang="hu-HU" sz="1600" b="0" i="1" noProof="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baseline="0" noProof="0" dirty="0" smtClean="0"/>
                        <a:t>Liberal autocracy </a:t>
                      </a:r>
                      <a:r>
                        <a:rPr lang="en-US" sz="1600" b="0" i="1" baseline="0" noProof="0" dirty="0" smtClean="0"/>
                        <a:t>(L</a:t>
                      </a:r>
                      <a:r>
                        <a:rPr lang="hu-HU" sz="1600" b="0" i="1" baseline="0" noProof="0" dirty="0" smtClean="0"/>
                        <a:t>.</a:t>
                      </a:r>
                      <a:r>
                        <a:rPr lang="en-US" sz="1600" b="0" i="1" baseline="0" noProof="0" dirty="0" smtClean="0"/>
                        <a:t> Diamond)</a:t>
                      </a:r>
                    </a:p>
                    <a:p>
                      <a:pPr marL="285750" indent="-285750">
                        <a:buFont typeface="Arial" panose="020B0604020202020204" pitchFamily="34" charset="0"/>
                        <a:buChar char="•"/>
                      </a:pPr>
                      <a:r>
                        <a:rPr lang="en-US" sz="1600" b="1" noProof="0" dirty="0" smtClean="0"/>
                        <a:t>Defective</a:t>
                      </a:r>
                      <a:r>
                        <a:rPr lang="en-US" sz="1600" b="1" baseline="0" noProof="0" dirty="0" smtClean="0"/>
                        <a:t> democracy </a:t>
                      </a:r>
                      <a:r>
                        <a:rPr lang="en-US" sz="1600" b="0" i="1" baseline="0" noProof="0" dirty="0" smtClean="0"/>
                        <a:t>(Wolfgang Merkel)</a:t>
                      </a:r>
                    </a:p>
                    <a:p>
                      <a:pPr marL="285750" indent="-285750">
                        <a:buFont typeface="Arial" panose="020B0604020202020204" pitchFamily="34" charset="0"/>
                        <a:buChar char="•"/>
                      </a:pPr>
                      <a:r>
                        <a:rPr lang="en-US" sz="1600" b="1" i="0" baseline="0" noProof="0" dirty="0" smtClean="0"/>
                        <a:t>Postmodern despotism </a:t>
                      </a:r>
                      <a:r>
                        <a:rPr lang="en-US" sz="1600" b="0" i="1" baseline="0" noProof="0" dirty="0" smtClean="0"/>
                        <a:t>(</a:t>
                      </a:r>
                      <a:r>
                        <a:rPr lang="en-US" sz="1600" b="0" i="1" baseline="0" noProof="0" dirty="0" err="1" smtClean="0"/>
                        <a:t>Ágnes</a:t>
                      </a:r>
                      <a:r>
                        <a:rPr lang="en-US" sz="1600" b="0" i="1" baseline="0" noProof="0" dirty="0" smtClean="0"/>
                        <a:t> Heller)</a:t>
                      </a:r>
                    </a:p>
                    <a:p>
                      <a:pPr marL="285750" indent="-285750">
                        <a:buFont typeface="Arial" panose="020B0604020202020204" pitchFamily="34" charset="0"/>
                        <a:buChar char="•"/>
                      </a:pPr>
                      <a:r>
                        <a:rPr lang="en-US" sz="1600" b="1" i="0" baseline="0" noProof="0" dirty="0" smtClean="0"/>
                        <a:t>Externally constrained hybrid regime </a:t>
                      </a:r>
                      <a:r>
                        <a:rPr lang="en-US" sz="1600" b="0" i="1" baseline="0" noProof="0" dirty="0" smtClean="0"/>
                        <a:t>(A. </a:t>
                      </a:r>
                      <a:r>
                        <a:rPr lang="en-US" sz="1600" b="0" i="1" baseline="0" noProof="0" dirty="0" err="1" smtClean="0"/>
                        <a:t>Bozóki</a:t>
                      </a:r>
                      <a:r>
                        <a:rPr lang="en-US" sz="1600" b="0" i="1" baseline="0" noProof="0" dirty="0" smtClean="0"/>
                        <a:t> &amp; D. </a:t>
                      </a:r>
                      <a:r>
                        <a:rPr lang="en-US" sz="1600" b="0" i="1" baseline="0" noProof="0" dirty="0" err="1" smtClean="0"/>
                        <a:t>Hegedűs</a:t>
                      </a:r>
                      <a:r>
                        <a:rPr lang="en-US" sz="1600" b="0" i="1" baseline="0" noProof="0" dirty="0" smtClean="0"/>
                        <a:t>)</a:t>
                      </a:r>
                      <a:endParaRPr lang="en-US" sz="1600" b="0" i="1" noProof="0" dirty="0"/>
                    </a:p>
                  </a:txBody>
                  <a:tcPr/>
                </a:tc>
                <a:tc>
                  <a:txBody>
                    <a:bodyPr/>
                    <a:lstStyle/>
                    <a:p>
                      <a:r>
                        <a:rPr lang="en-US" sz="1600" b="1" noProof="0" dirty="0" smtClean="0"/>
                        <a:t>Authoritarian</a:t>
                      </a:r>
                      <a:r>
                        <a:rPr lang="en-US" sz="1600" b="1" baseline="0" noProof="0" dirty="0" smtClean="0"/>
                        <a:t> &amp; totalitarian regimes:</a:t>
                      </a:r>
                    </a:p>
                    <a:p>
                      <a:pPr marL="285750" indent="-285750">
                        <a:buFont typeface="Arial" panose="020B0604020202020204" pitchFamily="34" charset="0"/>
                        <a:buChar char="•"/>
                      </a:pPr>
                      <a:r>
                        <a:rPr lang="en-US" sz="1600" b="1" baseline="0" noProof="0" dirty="0" smtClean="0"/>
                        <a:t>Communist and fascist totalitarian dictatorship </a:t>
                      </a:r>
                      <a:r>
                        <a:rPr lang="en-US" sz="1600" b="0" i="1" baseline="0" noProof="0" dirty="0" smtClean="0"/>
                        <a:t>(Hannah Arendt, Carl Friedrich &amp; </a:t>
                      </a:r>
                      <a:r>
                        <a:rPr lang="en-US" sz="1600" b="0" i="1" baseline="0" noProof="0" dirty="0" err="1" smtClean="0"/>
                        <a:t>Zbigniew</a:t>
                      </a:r>
                      <a:r>
                        <a:rPr lang="en-US" sz="1600" b="0" i="1" baseline="0" noProof="0" dirty="0" smtClean="0"/>
                        <a:t> Brzezinski)</a:t>
                      </a:r>
                      <a:endParaRPr lang="hu-HU" sz="1600" b="0" i="1" baseline="0" noProof="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noProof="0" dirty="0" smtClean="0"/>
                        <a:t>Post-totalitarianism</a:t>
                      </a:r>
                      <a:r>
                        <a:rPr lang="en-US" sz="1600" b="1" baseline="0" noProof="0" dirty="0" smtClean="0"/>
                        <a:t> </a:t>
                      </a:r>
                      <a:r>
                        <a:rPr lang="en-US" sz="1600" b="0" i="1" baseline="0" noProof="0" dirty="0" smtClean="0"/>
                        <a:t>(</a:t>
                      </a:r>
                      <a:r>
                        <a:rPr lang="en-US" sz="1600" b="0" i="1" baseline="0" noProof="0" dirty="0" err="1" smtClean="0"/>
                        <a:t>Václav</a:t>
                      </a:r>
                      <a:r>
                        <a:rPr lang="en-US" sz="1600" b="0" i="1" baseline="0" noProof="0" dirty="0" smtClean="0"/>
                        <a:t> Havel)</a:t>
                      </a:r>
                      <a:endParaRPr lang="en-US" sz="1600" b="0" i="1" noProof="0" dirty="0" smtClean="0"/>
                    </a:p>
                    <a:p>
                      <a:pPr marL="285750" indent="-285750">
                        <a:buFont typeface="Arial" panose="020B0604020202020204" pitchFamily="34" charset="0"/>
                        <a:buChar char="•"/>
                      </a:pPr>
                      <a:r>
                        <a:rPr lang="en-US" sz="1600" b="1" baseline="0" noProof="0" dirty="0" smtClean="0"/>
                        <a:t>Authoritarianism </a:t>
                      </a:r>
                      <a:r>
                        <a:rPr lang="en-US" sz="1600" b="0" i="1" baseline="0" noProof="0" dirty="0" smtClean="0"/>
                        <a:t>(Juan Linz)</a:t>
                      </a:r>
                      <a:endParaRPr lang="en-US" sz="1600" b="1" baseline="0" noProof="0" dirty="0" smtClean="0"/>
                    </a:p>
                  </a:txBody>
                  <a:tcPr/>
                </a:tc>
              </a:tr>
            </a:tbl>
          </a:graphicData>
        </a:graphic>
      </p:graphicFrame>
    </p:spTree>
    <p:extLst>
      <p:ext uri="{BB962C8B-B14F-4D97-AF65-F5344CB8AC3E}">
        <p14:creationId xmlns:p14="http://schemas.microsoft.com/office/powerpoint/2010/main" xmlns="" val="26154054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Corruption</a:t>
            </a:r>
            <a:r>
              <a:rPr lang="hu-HU" b="1" dirty="0" smtClean="0"/>
              <a:t> vs. </a:t>
            </a:r>
            <a:r>
              <a:rPr lang="hu-HU" b="1" dirty="0" err="1" smtClean="0"/>
              <a:t>Crimimal</a:t>
            </a:r>
            <a:r>
              <a:rPr lang="hu-HU" b="1" dirty="0" smtClean="0"/>
              <a:t> </a:t>
            </a:r>
            <a:r>
              <a:rPr lang="hu-HU" b="1" dirty="0" err="1" smtClean="0"/>
              <a:t>State</a:t>
            </a:r>
            <a:endParaRPr lang="hu-HU" b="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9512" y="1"/>
            <a:ext cx="8784976" cy="483517"/>
          </a:xfrm>
          <a:solidFill>
            <a:schemeClr val="bg1"/>
          </a:solidFill>
        </p:spPr>
        <p:txBody>
          <a:bodyPr>
            <a:noAutofit/>
          </a:bodyPr>
          <a:lstStyle/>
          <a:p>
            <a:r>
              <a:rPr lang="hu-HU" sz="3200" b="1" dirty="0" smtClean="0"/>
              <a:t>Main </a:t>
            </a:r>
            <a:r>
              <a:rPr lang="hu-HU" sz="3200" b="1" dirty="0" err="1" smtClean="0"/>
              <a:t>Features</a:t>
            </a:r>
            <a:r>
              <a:rPr lang="hu-HU" sz="3200" b="1" dirty="0" smtClean="0"/>
              <a:t> of </a:t>
            </a:r>
            <a:r>
              <a:rPr lang="hu-HU" sz="3200" b="1" dirty="0" err="1" smtClean="0"/>
              <a:t>the</a:t>
            </a:r>
            <a:r>
              <a:rPr lang="hu-HU" sz="3200" b="1" dirty="0" smtClean="0"/>
              <a:t> </a:t>
            </a:r>
            <a:r>
              <a:rPr lang="hu-HU" sz="3200" b="1" dirty="0" err="1" smtClean="0"/>
              <a:t>Four</a:t>
            </a:r>
            <a:r>
              <a:rPr lang="hu-HU" sz="3200" b="1" dirty="0" smtClean="0"/>
              <a:t> </a:t>
            </a:r>
            <a:r>
              <a:rPr lang="hu-HU" sz="3200" b="1" dirty="0" err="1" smtClean="0"/>
              <a:t>Levels</a:t>
            </a:r>
            <a:r>
              <a:rPr lang="hu-HU" sz="3200" b="1" dirty="0" smtClean="0"/>
              <a:t> </a:t>
            </a:r>
            <a:r>
              <a:rPr lang="hu-HU" sz="3200" b="1" dirty="0" err="1" smtClean="0"/>
              <a:t>of</a:t>
            </a:r>
            <a:r>
              <a:rPr lang="hu-HU" sz="3200" b="1" dirty="0" smtClean="0"/>
              <a:t> </a:t>
            </a:r>
            <a:r>
              <a:rPr lang="hu-HU" sz="3200" b="1" dirty="0" err="1" smtClean="0"/>
              <a:t>Corruption</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1420158194"/>
              </p:ext>
            </p:extLst>
          </p:nvPr>
        </p:nvGraphicFramePr>
        <p:xfrm>
          <a:off x="35496" y="555526"/>
          <a:ext cx="9073008" cy="4604752"/>
        </p:xfrm>
        <a:graphic>
          <a:graphicData uri="http://schemas.openxmlformats.org/drawingml/2006/table">
            <a:tbl>
              <a:tblPr firstRow="1" bandRow="1">
                <a:tableStyleId>{5940675A-B579-460E-94D1-54222C63F5DA}</a:tableStyleId>
              </a:tblPr>
              <a:tblGrid>
                <a:gridCol w="968232"/>
                <a:gridCol w="853092"/>
                <a:gridCol w="853092"/>
                <a:gridCol w="940219"/>
                <a:gridCol w="878445"/>
                <a:gridCol w="807943"/>
                <a:gridCol w="987750"/>
                <a:gridCol w="920421"/>
                <a:gridCol w="1010722"/>
                <a:gridCol w="853092"/>
              </a:tblGrid>
              <a:tr h="918718">
                <a:tc>
                  <a:txBody>
                    <a:bodyPr/>
                    <a:lstStyle/>
                    <a:p>
                      <a:pPr>
                        <a:lnSpc>
                          <a:spcPct val="115000"/>
                        </a:lnSpc>
                        <a:spcAft>
                          <a:spcPts val="0"/>
                        </a:spcAft>
                      </a:pPr>
                      <a:r>
                        <a:rPr lang="en-US" sz="1400" b="1" noProof="0" dirty="0" smtClean="0">
                          <a:effectLst/>
                        </a:rPr>
                        <a:t> </a:t>
                      </a:r>
                      <a:endParaRPr lang="en-US" sz="1400" b="1" noProof="0" dirty="0">
                        <a:effectLst/>
                        <a:latin typeface="Calibri"/>
                        <a:ea typeface="Calibri"/>
                        <a:cs typeface="Times New Roman"/>
                      </a:endParaRPr>
                    </a:p>
                  </a:txBody>
                  <a:tcPr anchor="ctr">
                    <a:lnTlToBr w="12700" cap="flat" cmpd="sng" algn="ctr">
                      <a:solidFill>
                        <a:schemeClr val="tx1"/>
                      </a:solidFill>
                      <a:prstDash val="solid"/>
                      <a:round/>
                      <a:headEnd type="none" w="med" len="med"/>
                      <a:tailEnd type="none" w="med" len="med"/>
                    </a:lnTlToBr>
                  </a:tcPr>
                </a:tc>
                <a:tc>
                  <a:txBody>
                    <a:bodyPr/>
                    <a:lstStyle/>
                    <a:p>
                      <a:pPr>
                        <a:lnSpc>
                          <a:spcPct val="115000"/>
                        </a:lnSpc>
                        <a:spcAft>
                          <a:spcPts val="0"/>
                        </a:spcAft>
                      </a:pPr>
                      <a:r>
                        <a:rPr lang="hu-HU" sz="1100" b="1" i="1" noProof="0" dirty="0" smtClean="0">
                          <a:effectLst/>
                          <a:latin typeface="Calibri"/>
                          <a:ea typeface="Calibri"/>
                          <a:cs typeface="Times New Roman"/>
                        </a:rPr>
                        <a:t>Nature of corruption</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Direction of corrupt action</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Distribution of corrupt transactions</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latin typeface="Calibri"/>
                          <a:ea typeface="Calibri"/>
                          <a:cs typeface="Times New Roman"/>
                        </a:rPr>
                        <a:t>Spread of corruption</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Form of corrupt networks</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Economic nature of corruption</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baseline="0" noProof="0" dirty="0" smtClean="0">
                          <a:effectLst/>
                          <a:latin typeface="Calibri"/>
                          <a:ea typeface="Calibri"/>
                          <a:cs typeface="Times New Roman"/>
                        </a:rPr>
                        <a:t>Character of relationship between the actors</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Regularity and scope of corrupt</a:t>
                      </a:r>
                      <a:r>
                        <a:rPr lang="en-US" sz="1100" b="1" i="1" baseline="0" noProof="0" dirty="0" smtClean="0">
                          <a:effectLst/>
                        </a:rPr>
                        <a:t> transactions</a:t>
                      </a:r>
                      <a:endParaRPr lang="en-US" sz="1100" b="1" i="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Medium of corrupt exchange</a:t>
                      </a:r>
                      <a:endParaRPr lang="en-US" sz="1100" b="1" i="1" noProof="0" dirty="0">
                        <a:effectLst/>
                        <a:latin typeface="Calibri"/>
                        <a:ea typeface="Calibri"/>
                        <a:cs typeface="Times New Roman"/>
                      </a:endParaRPr>
                    </a:p>
                  </a:txBody>
                  <a:tcPr anchor="ctr"/>
                </a:tc>
              </a:tr>
              <a:tr h="915910">
                <a:tc>
                  <a:txBody>
                    <a:bodyPr/>
                    <a:lstStyle/>
                    <a:p>
                      <a:pPr>
                        <a:lnSpc>
                          <a:spcPct val="115000"/>
                        </a:lnSpc>
                        <a:spcAft>
                          <a:spcPts val="0"/>
                        </a:spcAft>
                      </a:pPr>
                      <a:r>
                        <a:rPr lang="hu-HU" sz="1200" b="1" i="1" noProof="0" dirty="0" smtClean="0">
                          <a:solidFill>
                            <a:srgbClr val="FF0000"/>
                          </a:solidFill>
                          <a:effectLst/>
                        </a:rPr>
                        <a:t>Corruption without state capture</a:t>
                      </a:r>
                      <a:endParaRPr lang="en-US" sz="1200" b="1" i="1" noProof="0" dirty="0">
                        <a:solidFill>
                          <a:srgbClr val="FF0000"/>
                        </a:solidFill>
                        <a:effectLst/>
                        <a:latin typeface="Calibri"/>
                        <a:ea typeface="Calibri"/>
                        <a:cs typeface="Times New Roman"/>
                      </a:endParaRPr>
                    </a:p>
                  </a:txBody>
                  <a:tcPr anchor="ctr"/>
                </a:tc>
                <a:tc rowSpan="4">
                  <a:txBody>
                    <a:bodyPr/>
                    <a:lstStyle/>
                    <a:p>
                      <a:pPr algn="ctr">
                        <a:lnSpc>
                          <a:spcPct val="115000"/>
                        </a:lnSpc>
                        <a:spcAft>
                          <a:spcPts val="0"/>
                        </a:spcAft>
                      </a:pPr>
                      <a:r>
                        <a:rPr lang="hu-HU" sz="1100" b="1" noProof="0" dirty="0" smtClean="0">
                          <a:effectLst/>
                          <a:latin typeface="Calibri"/>
                          <a:ea typeface="Calibri"/>
                          <a:cs typeface="Times New Roman"/>
                        </a:rPr>
                        <a:t>Petty</a:t>
                      </a:r>
                      <a:r>
                        <a:rPr lang="hu-HU" sz="1100" b="1" baseline="0" noProof="0" dirty="0" smtClean="0">
                          <a:effectLst/>
                          <a:latin typeface="Calibri"/>
                          <a:ea typeface="Calibri"/>
                          <a:cs typeface="Times New Roman"/>
                        </a:rPr>
                        <a:t> corruption</a:t>
                      </a: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1100" b="1" baseline="0" noProof="0" dirty="0" smtClean="0">
                        <a:effectLst/>
                        <a:latin typeface="Calibri"/>
                        <a:ea typeface="Calibri"/>
                        <a:cs typeface="Times New Roman"/>
                      </a:endParaRPr>
                    </a:p>
                    <a:p>
                      <a:pPr>
                        <a:lnSpc>
                          <a:spcPct val="115000"/>
                        </a:lnSpc>
                        <a:spcAft>
                          <a:spcPts val="0"/>
                        </a:spcAft>
                      </a:pPr>
                      <a:endParaRPr lang="hu-HU" sz="600" b="1" baseline="0" noProof="0" dirty="0" smtClean="0">
                        <a:effectLst/>
                        <a:latin typeface="Calibri"/>
                        <a:ea typeface="Calibri"/>
                        <a:cs typeface="Times New Roman"/>
                      </a:endParaRPr>
                    </a:p>
                    <a:p>
                      <a:pPr algn="ctr">
                        <a:lnSpc>
                          <a:spcPct val="115000"/>
                        </a:lnSpc>
                        <a:spcAft>
                          <a:spcPts val="0"/>
                        </a:spcAft>
                      </a:pPr>
                      <a:r>
                        <a:rPr lang="hu-HU" sz="1100" b="1" baseline="0" noProof="0" dirty="0" smtClean="0">
                          <a:effectLst/>
                          <a:latin typeface="Calibri"/>
                          <a:ea typeface="Calibri"/>
                          <a:cs typeface="Times New Roman"/>
                        </a:rPr>
                        <a:t>Grand corruption</a:t>
                      </a:r>
                      <a:endParaRPr lang="en-US" sz="1100" b="1" noProof="0" dirty="0">
                        <a:effectLst/>
                        <a:latin typeface="Calibri"/>
                        <a:ea typeface="Calibri"/>
                        <a:cs typeface="Times New Roman"/>
                      </a:endParaRPr>
                    </a:p>
                  </a:txBody>
                  <a:tcPr/>
                </a:tc>
                <a:tc>
                  <a:txBody>
                    <a:bodyPr/>
                    <a:lstStyle/>
                    <a:p>
                      <a:pPr>
                        <a:lnSpc>
                          <a:spcPct val="115000"/>
                        </a:lnSpc>
                        <a:spcAft>
                          <a:spcPts val="0"/>
                        </a:spcAft>
                      </a:pPr>
                      <a:r>
                        <a:rPr lang="en-US" sz="1100" b="1" noProof="0" dirty="0" smtClean="0">
                          <a:effectLst/>
                        </a:rPr>
                        <a:t>Bottom-up</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Non-centralized</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Non</a:t>
                      </a:r>
                      <a:r>
                        <a:rPr lang="en-US" sz="1100" b="1" baseline="0" noProof="0" dirty="0" smtClean="0">
                          <a:effectLst/>
                        </a:rPr>
                        <a:t>-systemic or systemic</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err="1" smtClean="0">
                          <a:effectLst/>
                        </a:rPr>
                        <a:t>n.a</a:t>
                      </a:r>
                      <a:r>
                        <a:rPr lang="en-US" sz="1100" b="1" noProof="0" dirty="0" smtClean="0">
                          <a:effectLst/>
                        </a:rPr>
                        <a:t>.</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Competitive</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Voluntary</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i="1" noProof="0" dirty="0" smtClean="0">
                          <a:effectLst/>
                        </a:rPr>
                        <a:t>Ad hoc </a:t>
                      </a:r>
                      <a:r>
                        <a:rPr lang="en-US" sz="1100" b="1" noProof="0" dirty="0" smtClean="0">
                          <a:effectLst/>
                        </a:rPr>
                        <a:t>and partial</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Kickback money</a:t>
                      </a:r>
                      <a:endParaRPr lang="en-US" sz="1100" b="1" noProof="0" dirty="0">
                        <a:effectLst/>
                        <a:latin typeface="Calibri"/>
                        <a:ea typeface="Calibri"/>
                        <a:cs typeface="Times New Roman"/>
                      </a:endParaRPr>
                    </a:p>
                  </a:txBody>
                  <a:tcPr anchor="ctr"/>
                </a:tc>
              </a:tr>
              <a:tr h="915910">
                <a:tc>
                  <a:txBody>
                    <a:bodyPr/>
                    <a:lstStyle/>
                    <a:p>
                      <a:pPr>
                        <a:lnSpc>
                          <a:spcPct val="115000"/>
                        </a:lnSpc>
                        <a:spcAft>
                          <a:spcPts val="0"/>
                        </a:spcAft>
                      </a:pPr>
                      <a:r>
                        <a:rPr lang="en-US" sz="1200" b="1" i="1" noProof="0" dirty="0" smtClean="0">
                          <a:solidFill>
                            <a:srgbClr val="FF0000"/>
                          </a:solidFill>
                          <a:effectLst/>
                        </a:rPr>
                        <a:t>Oligarchic state</a:t>
                      </a:r>
                    </a:p>
                    <a:p>
                      <a:pPr>
                        <a:lnSpc>
                          <a:spcPct val="115000"/>
                        </a:lnSpc>
                        <a:spcAft>
                          <a:spcPts val="0"/>
                        </a:spcAft>
                      </a:pPr>
                      <a:r>
                        <a:rPr lang="en-US" sz="1200" b="1" i="1" noProof="0" dirty="0" smtClean="0">
                          <a:solidFill>
                            <a:srgbClr val="FF0000"/>
                          </a:solidFill>
                          <a:effectLst/>
                        </a:rPr>
                        <a:t>capture</a:t>
                      </a:r>
                      <a:endParaRPr lang="en-US" sz="1200" b="1" i="1" noProof="0" dirty="0">
                        <a:solidFill>
                          <a:srgbClr val="FF0000"/>
                        </a:solidFill>
                        <a:effectLst/>
                        <a:latin typeface="Calibri"/>
                        <a:ea typeface="Calibri"/>
                        <a:cs typeface="Times New Roman"/>
                      </a:endParaRPr>
                    </a:p>
                  </a:txBody>
                  <a:tcPr anchor="ctr"/>
                </a:tc>
                <a:tc vMerge="1">
                  <a:txBody>
                    <a:bodyPr/>
                    <a:lstStyle/>
                    <a:p>
                      <a:pPr>
                        <a:lnSpc>
                          <a:spcPct val="115000"/>
                        </a:lnSpc>
                        <a:spcAft>
                          <a:spcPts val="0"/>
                        </a:spcAft>
                      </a:pPr>
                      <a:endParaRPr lang="en-US" sz="12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Bottom-up</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Moderately centralized</a:t>
                      </a:r>
                      <a:endParaRPr lang="en-US" sz="1100" b="1" noProof="0" dirty="0">
                        <a:effectLst/>
                        <a:latin typeface="Calibri"/>
                        <a:ea typeface="Calibri"/>
                        <a:cs typeface="Times New Roman"/>
                      </a:endParaRPr>
                    </a:p>
                  </a:txBody>
                  <a:tcPr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b="1" noProof="0" dirty="0" smtClean="0">
                          <a:effectLst/>
                        </a:rPr>
                        <a:t>Non</a:t>
                      </a:r>
                      <a:r>
                        <a:rPr lang="en-US" sz="1100" b="1" baseline="0" noProof="0" dirty="0" smtClean="0">
                          <a:effectLst/>
                        </a:rPr>
                        <a:t>-systemic or systemic</a:t>
                      </a:r>
                      <a:endParaRPr lang="en-US" sz="1100" b="1" noProof="0" dirty="0" smtClean="0">
                        <a:effectLst/>
                        <a:latin typeface="+mn-lt"/>
                        <a:ea typeface="Calibri"/>
                        <a:cs typeface="Times New Roman"/>
                      </a:endParaRPr>
                    </a:p>
                  </a:txBody>
                  <a:tcPr anchor="ctr"/>
                </a:tc>
                <a:tc>
                  <a:txBody>
                    <a:bodyPr/>
                    <a:lstStyle/>
                    <a:p>
                      <a:pPr>
                        <a:lnSpc>
                          <a:spcPct val="115000"/>
                        </a:lnSpc>
                        <a:spcAft>
                          <a:spcPts val="0"/>
                        </a:spcAft>
                      </a:pPr>
                      <a:r>
                        <a:rPr lang="en-US" sz="1100" b="1" noProof="0" dirty="0" smtClean="0">
                          <a:effectLst/>
                        </a:rPr>
                        <a:t>Parallel verticals</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Oligopolistic / locally monopolistic</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hu-HU" sz="1100" b="1" noProof="0" dirty="0" err="1" smtClean="0">
                          <a:effectLst/>
                        </a:rPr>
                        <a:t>Voluntary</a:t>
                      </a:r>
                      <a:r>
                        <a:rPr lang="hu-HU" sz="1100" b="1" noProof="0" dirty="0" smtClean="0">
                          <a:effectLst/>
                        </a:rPr>
                        <a:t> / </a:t>
                      </a:r>
                      <a:r>
                        <a:rPr lang="en-US" sz="1100" b="1" noProof="0" dirty="0" smtClean="0">
                          <a:effectLst/>
                        </a:rPr>
                        <a:t>Coercive</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Temporary / permanent and partial</a:t>
                      </a:r>
                      <a:endParaRPr lang="en-US" sz="1100" b="1" noProof="0" dirty="0">
                        <a:effectLst/>
                        <a:latin typeface="Calibri"/>
                        <a:ea typeface="Calibri"/>
                        <a:cs typeface="Times New Roman"/>
                      </a:endParaRPr>
                    </a:p>
                  </a:txBody>
                  <a:tcPr anchor="ctr"/>
                </a:tc>
                <a:tc>
                  <a:txBody>
                    <a:bodyPr/>
                    <a:lstStyle/>
                    <a:p>
                      <a:pPr>
                        <a:lnSpc>
                          <a:spcPct val="115000"/>
                        </a:lnSpc>
                        <a:spcAft>
                          <a:spcPts val="0"/>
                        </a:spcAft>
                      </a:pPr>
                      <a:r>
                        <a:rPr lang="en-US" sz="1100" b="1" noProof="0" dirty="0" smtClean="0">
                          <a:effectLst/>
                        </a:rPr>
                        <a:t>Kickback money</a:t>
                      </a:r>
                      <a:endParaRPr lang="en-US" sz="1100" b="1" noProof="0" dirty="0">
                        <a:effectLst/>
                        <a:latin typeface="Calibri"/>
                        <a:ea typeface="Calibri"/>
                        <a:cs typeface="Times New Roman"/>
                      </a:endParaRPr>
                    </a:p>
                  </a:txBody>
                  <a:tcPr anchor="ctr"/>
                </a:tc>
              </a:tr>
              <a:tr h="918718">
                <a:tc>
                  <a:txBody>
                    <a:bodyPr/>
                    <a:lstStyle/>
                    <a:p>
                      <a:pPr>
                        <a:lnSpc>
                          <a:spcPct val="115000"/>
                        </a:lnSpc>
                        <a:spcAft>
                          <a:spcPts val="0"/>
                        </a:spcAft>
                      </a:pPr>
                      <a:r>
                        <a:rPr lang="en-US" sz="1200" b="1" i="1" noProof="0" dirty="0" smtClean="0">
                          <a:solidFill>
                            <a:srgbClr val="FF0000"/>
                          </a:solidFill>
                          <a:effectLst/>
                        </a:rPr>
                        <a:t>Party</a:t>
                      </a:r>
                    </a:p>
                    <a:p>
                      <a:pPr>
                        <a:lnSpc>
                          <a:spcPct val="115000"/>
                        </a:lnSpc>
                        <a:spcAft>
                          <a:spcPts val="0"/>
                        </a:spcAft>
                      </a:pPr>
                      <a:r>
                        <a:rPr lang="en-US" sz="1200" b="1" i="1" noProof="0" dirty="0" smtClean="0">
                          <a:solidFill>
                            <a:srgbClr val="FF0000"/>
                          </a:solidFill>
                          <a:effectLst/>
                        </a:rPr>
                        <a:t>state capture</a:t>
                      </a:r>
                      <a:endParaRPr lang="en-US" sz="1200" b="1" i="1" noProof="0" dirty="0">
                        <a:solidFill>
                          <a:srgbClr val="FF0000"/>
                        </a:solidFill>
                        <a:effectLst/>
                        <a:latin typeface="Calibri"/>
                        <a:ea typeface="Calibri"/>
                        <a:cs typeface="Times New Roman"/>
                      </a:endParaRPr>
                    </a:p>
                  </a:txBody>
                  <a:tcPr anchor="ctr">
                    <a:solidFill>
                      <a:schemeClr val="bg1">
                        <a:lumMod val="85000"/>
                      </a:schemeClr>
                    </a:solidFill>
                  </a:tcPr>
                </a:tc>
                <a:tc vMerge="1">
                  <a:txBody>
                    <a:bodyPr/>
                    <a:lstStyle/>
                    <a:p>
                      <a:pPr>
                        <a:lnSpc>
                          <a:spcPct val="115000"/>
                        </a:lnSpc>
                        <a:spcAft>
                          <a:spcPts val="0"/>
                        </a:spcAft>
                      </a:pPr>
                      <a:endParaRPr lang="en-US" sz="12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Top-down</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Partially centralized</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b="1" noProof="0" dirty="0" smtClean="0">
                          <a:effectLst/>
                        </a:rPr>
                        <a:t>Non</a:t>
                      </a:r>
                      <a:r>
                        <a:rPr lang="en-US" sz="1100" b="1" baseline="0" noProof="0" dirty="0" smtClean="0">
                          <a:effectLst/>
                        </a:rPr>
                        <a:t>-systemic or systemic</a:t>
                      </a:r>
                      <a:endParaRPr lang="en-US" sz="1100" b="1" noProof="0" dirty="0" smtClean="0">
                        <a:effectLst/>
                        <a:latin typeface="+mn-lt"/>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Parallel verticals</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Oligopolistic / locally monopolistic</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Coercive</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Permanent and partial</a:t>
                      </a:r>
                    </a:p>
                    <a:p>
                      <a:pPr>
                        <a:lnSpc>
                          <a:spcPct val="115000"/>
                        </a:lnSpc>
                        <a:spcAft>
                          <a:spcPts val="0"/>
                        </a:spcAft>
                      </a:pPr>
                      <a:r>
                        <a:rPr lang="en-US" sz="1100" b="1" noProof="0" dirty="0" smtClean="0">
                          <a:effectLst/>
                        </a:rPr>
                        <a:t>(vassal chains)</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Protection money</a:t>
                      </a:r>
                      <a:endParaRPr lang="en-US" sz="1100" b="1" noProof="0" dirty="0">
                        <a:effectLst/>
                        <a:latin typeface="Calibri"/>
                        <a:ea typeface="Calibri"/>
                        <a:cs typeface="Times New Roman"/>
                      </a:endParaRPr>
                    </a:p>
                  </a:txBody>
                  <a:tcPr anchor="ctr">
                    <a:solidFill>
                      <a:schemeClr val="bg1">
                        <a:lumMod val="85000"/>
                      </a:schemeClr>
                    </a:solidFill>
                  </a:tcPr>
                </a:tc>
              </a:tr>
              <a:tr h="918718">
                <a:tc>
                  <a:txBody>
                    <a:bodyPr/>
                    <a:lstStyle/>
                    <a:p>
                      <a:pPr>
                        <a:lnSpc>
                          <a:spcPct val="115000"/>
                        </a:lnSpc>
                        <a:spcAft>
                          <a:spcPts val="0"/>
                        </a:spcAft>
                      </a:pPr>
                      <a:r>
                        <a:rPr lang="en-US" sz="1200" b="1" i="1" noProof="0" dirty="0" smtClean="0">
                          <a:solidFill>
                            <a:srgbClr val="FF0000"/>
                          </a:solidFill>
                          <a:effectLst/>
                        </a:rPr>
                        <a:t>Criminal state</a:t>
                      </a:r>
                      <a:endParaRPr lang="en-US" sz="1200" b="1" i="1" noProof="0" dirty="0">
                        <a:solidFill>
                          <a:srgbClr val="FF0000"/>
                        </a:solidFill>
                        <a:effectLst/>
                        <a:latin typeface="Calibri"/>
                        <a:ea typeface="Calibri"/>
                        <a:cs typeface="Times New Roman"/>
                      </a:endParaRPr>
                    </a:p>
                  </a:txBody>
                  <a:tcPr anchor="ctr">
                    <a:solidFill>
                      <a:schemeClr val="bg1">
                        <a:lumMod val="85000"/>
                      </a:schemeClr>
                    </a:solidFill>
                  </a:tcPr>
                </a:tc>
                <a:tc vMerge="1">
                  <a:txBody>
                    <a:bodyPr/>
                    <a:lstStyle/>
                    <a:p>
                      <a:pPr>
                        <a:lnSpc>
                          <a:spcPct val="115000"/>
                        </a:lnSpc>
                        <a:spcAft>
                          <a:spcPts val="0"/>
                        </a:spcAft>
                      </a:pPr>
                      <a:endParaRPr lang="en-US" sz="12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Top-down</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Centralized</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Systemic</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Single vertical</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Monopolistic</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Coercive</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Permanent and general</a:t>
                      </a:r>
                    </a:p>
                    <a:p>
                      <a:pPr>
                        <a:lnSpc>
                          <a:spcPct val="115000"/>
                        </a:lnSpc>
                        <a:spcAft>
                          <a:spcPts val="0"/>
                        </a:spcAft>
                      </a:pPr>
                      <a:r>
                        <a:rPr lang="en-US" sz="1100" b="1" noProof="0" dirty="0" smtClean="0">
                          <a:effectLst/>
                        </a:rPr>
                        <a:t>(vassal chains)</a:t>
                      </a:r>
                      <a:endParaRPr lang="en-US" sz="1100" b="1" noProof="0" dirty="0">
                        <a:effectLst/>
                        <a:latin typeface="Calibri"/>
                        <a:ea typeface="Calibri"/>
                        <a:cs typeface="Times New Roman"/>
                      </a:endParaRPr>
                    </a:p>
                  </a:txBody>
                  <a:tcPr anchor="ctr">
                    <a:solidFill>
                      <a:schemeClr val="bg1">
                        <a:lumMod val="85000"/>
                      </a:schemeClr>
                    </a:solidFill>
                  </a:tcPr>
                </a:tc>
                <a:tc>
                  <a:txBody>
                    <a:bodyPr/>
                    <a:lstStyle/>
                    <a:p>
                      <a:pPr>
                        <a:lnSpc>
                          <a:spcPct val="115000"/>
                        </a:lnSpc>
                        <a:spcAft>
                          <a:spcPts val="0"/>
                        </a:spcAft>
                      </a:pPr>
                      <a:r>
                        <a:rPr lang="en-US" sz="1100" b="1" noProof="0" dirty="0" smtClean="0">
                          <a:effectLst/>
                        </a:rPr>
                        <a:t>Protection money</a:t>
                      </a:r>
                      <a:endParaRPr lang="en-US" sz="1100" b="1" noProof="0" dirty="0">
                        <a:effectLst/>
                        <a:latin typeface="Calibri"/>
                        <a:ea typeface="Calibri"/>
                        <a:cs typeface="Times New Roman"/>
                      </a:endParaRPr>
                    </a:p>
                  </a:txBody>
                  <a:tcPr anchor="ctr">
                    <a:solidFill>
                      <a:schemeClr val="bg1">
                        <a:lumMod val="85000"/>
                      </a:schemeClr>
                    </a:solidFill>
                  </a:tcPr>
                </a:tc>
              </a:tr>
            </a:tbl>
          </a:graphicData>
        </a:graphic>
      </p:graphicFrame>
      <p:cxnSp>
        <p:nvCxnSpPr>
          <p:cNvPr id="6" name="Straight Arrow Connector 5"/>
          <p:cNvCxnSpPr/>
          <p:nvPr/>
        </p:nvCxnSpPr>
        <p:spPr>
          <a:xfrm>
            <a:off x="1403648" y="1923678"/>
            <a:ext cx="0" cy="27363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6806147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16025"/>
            <a:ext cx="8229600" cy="699541"/>
          </a:xfrm>
        </p:spPr>
        <p:txBody>
          <a:bodyPr>
            <a:noAutofit/>
          </a:bodyPr>
          <a:lstStyle/>
          <a:p>
            <a:pPr>
              <a:lnSpc>
                <a:spcPct val="100000"/>
              </a:lnSpc>
              <a:spcAft>
                <a:spcPts val="0"/>
              </a:spcAft>
            </a:pPr>
            <a:r>
              <a:rPr lang="en-US" sz="2800" b="1" dirty="0"/>
              <a:t>Patterns of corruption </a:t>
            </a:r>
            <a:r>
              <a:rPr lang="hu-HU" sz="2800" b="1" dirty="0"/>
              <a:t/>
            </a:r>
            <a:br>
              <a:rPr lang="hu-HU" sz="2800" b="1" dirty="0"/>
            </a:br>
            <a:r>
              <a:rPr lang="en-US" sz="2800" b="1" dirty="0"/>
              <a:t>in three ideal-type political </a:t>
            </a:r>
            <a:r>
              <a:rPr lang="en-US" sz="2800" b="1" dirty="0" smtClean="0"/>
              <a:t>regimes</a:t>
            </a:r>
            <a:endParaRPr lang="hu-HU" sz="2800" dirty="0"/>
          </a:p>
        </p:txBody>
      </p:sp>
      <p:graphicFrame>
        <p:nvGraphicFramePr>
          <p:cNvPr id="5" name="Táblázat 4"/>
          <p:cNvGraphicFramePr>
            <a:graphicFrameLocks noGrp="1"/>
          </p:cNvGraphicFramePr>
          <p:nvPr>
            <p:extLst>
              <p:ext uri="{D42A27DB-BD31-4B8C-83A1-F6EECF244321}">
                <p14:modId xmlns:p14="http://schemas.microsoft.com/office/powerpoint/2010/main" xmlns="" val="294179491"/>
              </p:ext>
            </p:extLst>
          </p:nvPr>
        </p:nvGraphicFramePr>
        <p:xfrm>
          <a:off x="107502" y="1129694"/>
          <a:ext cx="8928994" cy="3602296"/>
        </p:xfrm>
        <a:graphic>
          <a:graphicData uri="http://schemas.openxmlformats.org/drawingml/2006/table">
            <a:tbl>
              <a:tblPr/>
              <a:tblGrid>
                <a:gridCol w="2775698"/>
                <a:gridCol w="3166446"/>
                <a:gridCol w="2986850"/>
              </a:tblGrid>
              <a:tr h="882532">
                <a:tc>
                  <a:txBody>
                    <a:bodyPr/>
                    <a:lstStyle/>
                    <a:p>
                      <a:pPr algn="ctr">
                        <a:lnSpc>
                          <a:spcPct val="100000"/>
                        </a:lnSpc>
                        <a:spcAft>
                          <a:spcPts val="0"/>
                        </a:spcAft>
                      </a:pPr>
                      <a:r>
                        <a:rPr lang="hu-HU" sz="2000" b="1" dirty="0" err="1" smtClean="0">
                          <a:latin typeface="Calibri"/>
                          <a:ea typeface="Calibri"/>
                          <a:cs typeface="Times New Roman"/>
                        </a:rPr>
                        <a:t>Liberal</a:t>
                      </a:r>
                      <a:r>
                        <a:rPr lang="hu-HU" sz="2000" b="1" dirty="0" smtClean="0">
                          <a:latin typeface="Calibri"/>
                          <a:ea typeface="Calibri"/>
                          <a:cs typeface="Times New Roman"/>
                        </a:rPr>
                        <a:t> </a:t>
                      </a:r>
                      <a:r>
                        <a:rPr lang="hu-HU" sz="2000" b="1" dirty="0" err="1" smtClean="0">
                          <a:latin typeface="Calibri"/>
                          <a:ea typeface="Calibri"/>
                          <a:cs typeface="Times New Roman"/>
                        </a:rPr>
                        <a:t>democracy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Calibri"/>
                          <a:ea typeface="Calibri"/>
                          <a:cs typeface="Times New Roman"/>
                        </a:rPr>
                        <a:t>Post-communist</a:t>
                      </a:r>
                      <a:r>
                        <a:rPr lang="hu-HU" sz="2000" b="1" dirty="0" smtClean="0">
                          <a:latin typeface="Calibri"/>
                          <a:ea typeface="Calibri"/>
                          <a:cs typeface="Times New Roman"/>
                        </a:rPr>
                        <a:t> </a:t>
                      </a:r>
                      <a:r>
                        <a:rPr lang="hu-HU" sz="2000" b="1" dirty="0" err="1" smtClean="0">
                          <a:latin typeface="Calibri"/>
                          <a:ea typeface="Calibri"/>
                          <a:cs typeface="Times New Roman"/>
                        </a:rPr>
                        <a:t>patronal</a:t>
                      </a:r>
                      <a:r>
                        <a:rPr lang="hu-HU" sz="2000" b="1" dirty="0" smtClean="0">
                          <a:latin typeface="Calibri"/>
                          <a:ea typeface="Calibri"/>
                          <a:cs typeface="Times New Roman"/>
                        </a:rPr>
                        <a:t> </a:t>
                      </a:r>
                      <a:r>
                        <a:rPr lang="hu-HU" sz="2000" b="1" dirty="0" err="1" smtClean="0">
                          <a:latin typeface="Calibri"/>
                          <a:ea typeface="Calibri"/>
                          <a:cs typeface="Times New Roman"/>
                        </a:rPr>
                        <a:t>autocracy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Calibri"/>
                          <a:ea typeface="Calibri"/>
                          <a:cs typeface="Times New Roman"/>
                        </a:rPr>
                        <a:t>Communist</a:t>
                      </a:r>
                      <a:r>
                        <a:rPr lang="hu-HU" sz="2000" b="1" dirty="0" smtClean="0">
                          <a:latin typeface="Calibri"/>
                          <a:ea typeface="Calibri"/>
                          <a:cs typeface="Times New Roman"/>
                        </a:rPr>
                        <a:t> </a:t>
                      </a:r>
                      <a:r>
                        <a:rPr lang="hu-HU" sz="2000" b="1" dirty="0" err="1" smtClean="0">
                          <a:latin typeface="Calibri"/>
                          <a:ea typeface="Calibri"/>
                          <a:cs typeface="Times New Roman"/>
                        </a:rPr>
                        <a:t>regime</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934">
                <a:tc>
                  <a:txBody>
                    <a:bodyPr/>
                    <a:lstStyle/>
                    <a:p>
                      <a:pPr>
                        <a:lnSpc>
                          <a:spcPct val="115000"/>
                        </a:lnSpc>
                        <a:spcAft>
                          <a:spcPts val="0"/>
                        </a:spcAft>
                        <a:tabLst>
                          <a:tab pos="1139825" algn="l"/>
                        </a:tabLst>
                      </a:pPr>
                      <a:r>
                        <a:rPr lang="hu-HU" sz="1600" b="1" baseline="0" dirty="0" err="1" smtClean="0">
                          <a:latin typeface="+mn-lt"/>
                          <a:ea typeface="Calibri"/>
                          <a:cs typeface="Times New Roman"/>
                        </a:rPr>
                        <a:t>competitive</a:t>
                      </a:r>
                      <a:r>
                        <a:rPr lang="hu-HU" sz="1600" b="1" baseline="0" dirty="0" smtClean="0">
                          <a:latin typeface="+mn-lt"/>
                          <a:ea typeface="Calibri"/>
                          <a:cs typeface="Times New Roman"/>
                        </a:rPr>
                        <a:t> market </a:t>
                      </a:r>
                      <a:r>
                        <a:rPr lang="hu-HU" sz="1600" b="1" baseline="0"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relational</a:t>
                      </a:r>
                      <a:r>
                        <a:rPr lang="hu-HU" sz="1600" b="1" dirty="0" smtClean="0">
                          <a:latin typeface="+mn-lt"/>
                          <a:ea typeface="Calibri"/>
                          <a:cs typeface="Times New Roman"/>
                        </a:rPr>
                        <a:t> market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baseline="0" dirty="0" err="1" smtClean="0">
                          <a:latin typeface="+mn-lt"/>
                          <a:ea typeface="Calibri"/>
                          <a:cs typeface="Times New Roman"/>
                        </a:rPr>
                        <a:t>administrative</a:t>
                      </a:r>
                      <a:r>
                        <a:rPr lang="hu-HU" sz="1600" b="1" baseline="0" dirty="0" smtClean="0">
                          <a:latin typeface="+mn-lt"/>
                          <a:ea typeface="Calibri"/>
                          <a:cs typeface="Times New Roman"/>
                        </a:rPr>
                        <a:t> market </a:t>
                      </a:r>
                      <a:r>
                        <a:rPr lang="hu-HU" sz="1600" b="1" baseline="0" dirty="0" err="1" smtClean="0">
                          <a:latin typeface="+mn-lt"/>
                          <a:ea typeface="Calibri"/>
                          <a:cs typeface="Times New Roman"/>
                        </a:rPr>
                        <a:t>corruption</a:t>
                      </a:r>
                      <a:r>
                        <a:rPr lang="hu-HU" sz="1600" b="1" baseline="0" dirty="0" smtClean="0">
                          <a:latin typeface="+mn-lt"/>
                          <a:ea typeface="Calibri"/>
                          <a:cs typeface="Times New Roman"/>
                        </a:rPr>
                        <a:t> </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971">
                <a:tc>
                  <a:txBody>
                    <a:bodyPr/>
                    <a:lstStyle/>
                    <a:p>
                      <a:pPr>
                        <a:lnSpc>
                          <a:spcPct val="115000"/>
                        </a:lnSpc>
                        <a:spcAft>
                          <a:spcPts val="0"/>
                        </a:spcAft>
                        <a:tabLst>
                          <a:tab pos="1139825" algn="l"/>
                        </a:tabLst>
                      </a:pPr>
                      <a:r>
                        <a:rPr lang="hu-HU" sz="1600" b="1" dirty="0" err="1" smtClean="0">
                          <a:latin typeface="+mn-lt"/>
                          <a:ea typeface="Calibri"/>
                          <a:cs typeface="Times New Roman"/>
                        </a:rPr>
                        <a:t>surplus</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hu-HU" sz="1600" b="1" dirty="0" err="1" smtClean="0">
                          <a:latin typeface="+mn-lt"/>
                          <a:ea typeface="Calibri"/>
                          <a:cs typeface="Times New Roman"/>
                        </a:rPr>
                        <a:t>n.a</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shortage</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899">
                <a:tc>
                  <a:txBody>
                    <a:bodyPr/>
                    <a:lstStyle/>
                    <a:p>
                      <a:pPr>
                        <a:lnSpc>
                          <a:spcPct val="115000"/>
                        </a:lnSpc>
                        <a:spcAft>
                          <a:spcPts val="0"/>
                        </a:spcAft>
                        <a:tabLst>
                          <a:tab pos="1139825" algn="l"/>
                        </a:tabLst>
                      </a:pPr>
                      <a:r>
                        <a:rPr lang="hu-HU" sz="1600" b="1" dirty="0" err="1" smtClean="0">
                          <a:latin typeface="+mn-lt"/>
                          <a:ea typeface="Calibri"/>
                          <a:cs typeface="Times New Roman"/>
                        </a:rPr>
                        <a:t>sellers</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n.a</a:t>
                      </a:r>
                      <a:r>
                        <a:rPr lang="hu-HU" sz="1600" b="1" dirty="0" smtClean="0">
                          <a:latin typeface="+mn-lt"/>
                          <a:ea typeface="Calibri"/>
                          <a:cs typeface="Times New Roman"/>
                        </a:rPr>
                        <a:t>.</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buyers</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555">
                <a:tc>
                  <a:txBody>
                    <a:bodyPr/>
                    <a:lstStyle/>
                    <a:p>
                      <a:pPr>
                        <a:lnSpc>
                          <a:spcPct val="115000"/>
                        </a:lnSpc>
                        <a:spcAft>
                          <a:spcPts val="0"/>
                        </a:spcAft>
                        <a:tabLst>
                          <a:tab pos="1139825" algn="l"/>
                        </a:tabLst>
                      </a:pPr>
                      <a:r>
                        <a:rPr lang="hu-HU" sz="1600" b="1" dirty="0" err="1" smtClean="0">
                          <a:latin typeface="+mn-lt"/>
                          <a:ea typeface="Calibri"/>
                          <a:cs typeface="Times New Roman"/>
                        </a:rPr>
                        <a:t>system</a:t>
                      </a:r>
                      <a:r>
                        <a:rPr lang="hu-HU" sz="1600" b="1" dirty="0" smtClean="0">
                          <a:latin typeface="+mn-lt"/>
                          <a:ea typeface="Calibri"/>
                          <a:cs typeface="Times New Roman"/>
                        </a:rPr>
                        <a:t> </a:t>
                      </a:r>
                      <a:r>
                        <a:rPr lang="hu-HU" sz="1600" b="1" dirty="0" err="1" smtClean="0">
                          <a:latin typeface="+mn-lt"/>
                          <a:ea typeface="Calibri"/>
                          <a:cs typeface="Times New Roman"/>
                        </a:rPr>
                        <a:t>destroying</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system</a:t>
                      </a:r>
                      <a:r>
                        <a:rPr lang="hu-HU" sz="1600" b="1" dirty="0" smtClean="0">
                          <a:latin typeface="+mn-lt"/>
                          <a:ea typeface="Calibri"/>
                          <a:cs typeface="Times New Roman"/>
                        </a:rPr>
                        <a:t> </a:t>
                      </a:r>
                      <a:r>
                        <a:rPr lang="hu-HU" sz="1600" b="1" dirty="0" err="1" smtClean="0">
                          <a:latin typeface="+mn-lt"/>
                          <a:ea typeface="Calibri"/>
                          <a:cs typeface="Times New Roman"/>
                        </a:rPr>
                        <a:t>constituting</a:t>
                      </a:r>
                      <a:r>
                        <a:rPr lang="hu-HU" sz="1600" b="1" dirty="0" smtClean="0">
                          <a:latin typeface="+mn-lt"/>
                          <a:ea typeface="Calibri"/>
                          <a:cs typeface="Times New Roman"/>
                        </a:rPr>
                        <a:t> </a:t>
                      </a:r>
                      <a:r>
                        <a:rPr lang="hu-HU" sz="1600" b="1"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system</a:t>
                      </a:r>
                      <a:r>
                        <a:rPr lang="hu-HU" sz="1600" b="1" dirty="0" smtClean="0">
                          <a:latin typeface="+mn-lt"/>
                          <a:ea typeface="Calibri"/>
                          <a:cs typeface="Times New Roman"/>
                        </a:rPr>
                        <a:t> </a:t>
                      </a:r>
                      <a:r>
                        <a:rPr lang="hu-HU" sz="1600" b="1" dirty="0" err="1" smtClean="0">
                          <a:latin typeface="+mn-lt"/>
                          <a:ea typeface="Calibri"/>
                          <a:cs typeface="Times New Roman"/>
                        </a:rPr>
                        <a:t>lubricating</a:t>
                      </a:r>
                      <a:r>
                        <a:rPr lang="hu-HU" sz="1600" b="1" baseline="0" dirty="0" smtClean="0">
                          <a:latin typeface="+mn-lt"/>
                          <a:ea typeface="Calibri"/>
                          <a:cs typeface="Times New Roman"/>
                        </a:rPr>
                        <a:t> </a:t>
                      </a:r>
                      <a:r>
                        <a:rPr lang="hu-HU" sz="1600" b="1" baseline="0" dirty="0" err="1" smtClean="0">
                          <a:latin typeface="+mn-lt"/>
                          <a:ea typeface="Calibri"/>
                          <a:cs typeface="Times New Roman"/>
                        </a:rPr>
                        <a:t>corruption</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1405">
                <a:tc>
                  <a:txBody>
                    <a:bodyPr/>
                    <a:lstStyle/>
                    <a:p>
                      <a:pPr marL="0" marR="0" indent="0" algn="l" defTabSz="914400" rtl="0" eaLnBrk="1" fontAlgn="auto" latinLnBrk="0" hangingPunct="1">
                        <a:lnSpc>
                          <a:spcPct val="115000"/>
                        </a:lnSpc>
                        <a:spcBef>
                          <a:spcPts val="0"/>
                        </a:spcBef>
                        <a:spcAft>
                          <a:spcPts val="0"/>
                        </a:spcAft>
                        <a:buClrTx/>
                        <a:buSzTx/>
                        <a:buFontTx/>
                        <a:buNone/>
                        <a:tabLst>
                          <a:tab pos="1139825" algn="l"/>
                        </a:tabLst>
                        <a:defRPr/>
                      </a:pPr>
                      <a:r>
                        <a:rPr lang="hu-HU" sz="1600" b="1" dirty="0" err="1" smtClean="0">
                          <a:latin typeface="+mn-lt"/>
                          <a:ea typeface="Calibri"/>
                          <a:cs typeface="Times New Roman"/>
                        </a:rPr>
                        <a:t>generally</a:t>
                      </a:r>
                      <a:r>
                        <a:rPr lang="hu-HU" sz="1600" b="1" dirty="0" smtClean="0">
                          <a:latin typeface="+mn-lt"/>
                          <a:ea typeface="Calibri"/>
                          <a:cs typeface="Times New Roman"/>
                        </a:rPr>
                        <a:t>/</a:t>
                      </a:r>
                      <a:r>
                        <a:rPr lang="hu-HU" sz="1600" b="1" dirty="0" err="1" smtClean="0">
                          <a:latin typeface="+mn-lt"/>
                          <a:ea typeface="Calibri"/>
                          <a:cs typeface="Times New Roman"/>
                        </a:rPr>
                        <a:t>normatively</a:t>
                      </a:r>
                      <a:r>
                        <a:rPr lang="hu-HU" sz="1600" b="1" dirty="0" smtClean="0">
                          <a:latin typeface="+mn-lt"/>
                          <a:ea typeface="Calibri"/>
                          <a:cs typeface="Times New Roman"/>
                        </a:rPr>
                        <a:t> </a:t>
                      </a:r>
                      <a:r>
                        <a:rPr lang="hu-HU" sz="1600" b="1" dirty="0" err="1" smtClean="0">
                          <a:latin typeface="+mn-lt"/>
                          <a:ea typeface="Calibri"/>
                          <a:cs typeface="Times New Roman"/>
                        </a:rPr>
                        <a:t>sanctioned</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hu-HU" sz="1600" b="1" dirty="0" err="1" smtClean="0">
                          <a:latin typeface="+mn-lt"/>
                          <a:ea typeface="Calibri"/>
                          <a:cs typeface="Times New Roman"/>
                        </a:rPr>
                        <a:t>selectively</a:t>
                      </a:r>
                      <a:r>
                        <a:rPr lang="hu-HU" sz="1600" b="1" dirty="0" smtClean="0">
                          <a:latin typeface="+mn-lt"/>
                          <a:ea typeface="Calibri"/>
                          <a:cs typeface="Times New Roman"/>
                        </a:rPr>
                        <a:t> </a:t>
                      </a:r>
                      <a:r>
                        <a:rPr lang="hu-HU" sz="1600" b="1" dirty="0" err="1" smtClean="0">
                          <a:solidFill>
                            <a:schemeClr val="tx1"/>
                          </a:solidFill>
                          <a:latin typeface="+mn-lt"/>
                          <a:ea typeface="Calibri"/>
                          <a:cs typeface="Times New Roman"/>
                        </a:rPr>
                        <a:t>preferred</a:t>
                      </a:r>
                      <a:r>
                        <a:rPr lang="hu-HU" sz="1600" b="1" dirty="0" smtClean="0">
                          <a:solidFill>
                            <a:schemeClr val="tx1"/>
                          </a:solidFill>
                          <a:latin typeface="+mn-lt"/>
                          <a:ea typeface="Calibri"/>
                          <a:cs typeface="Times New Roman"/>
                        </a:rPr>
                        <a:t>  (</a:t>
                      </a:r>
                      <a:r>
                        <a:rPr lang="ru-RU" sz="1600" b="1" i="0" u="sng" kern="1200" dirty="0" smtClean="0">
                          <a:solidFill>
                            <a:schemeClr val="tx1"/>
                          </a:solidFill>
                          <a:latin typeface="+mn-lt"/>
                          <a:ea typeface="+mn-ea"/>
                          <a:cs typeface="+mn-cs"/>
                        </a:rPr>
                        <a:t>крыша</a:t>
                      </a:r>
                      <a:r>
                        <a:rPr lang="hu-HU" sz="1600" b="1" i="0" u="sng" kern="1200" dirty="0" smtClean="0">
                          <a:solidFill>
                            <a:schemeClr val="tx1"/>
                          </a:solidFill>
                          <a:latin typeface="+mn-lt"/>
                          <a:ea typeface="+mn-ea"/>
                          <a:cs typeface="+mn-cs"/>
                        </a:rPr>
                        <a:t>, „</a:t>
                      </a:r>
                      <a:r>
                        <a:rPr lang="hu-HU" sz="1600" b="1" i="0" u="sng" kern="1200" dirty="0" err="1" smtClean="0">
                          <a:solidFill>
                            <a:schemeClr val="tx1"/>
                          </a:solidFill>
                          <a:latin typeface="+mn-lt"/>
                          <a:ea typeface="+mn-ea"/>
                          <a:cs typeface="+mn-cs"/>
                        </a:rPr>
                        <a:t>roof</a:t>
                      </a:r>
                      <a:r>
                        <a:rPr lang="hu-HU" sz="1600" b="1" i="0" u="sng" kern="1200" dirty="0" smtClean="0">
                          <a:solidFill>
                            <a:schemeClr val="tx1"/>
                          </a:solidFill>
                          <a:latin typeface="+mn-lt"/>
                          <a:ea typeface="+mn-ea"/>
                          <a:cs typeface="+mn-cs"/>
                        </a:rPr>
                        <a:t>”)</a:t>
                      </a:r>
                      <a:r>
                        <a:rPr lang="hu-HU" sz="1600" b="1" i="0" u="sng" kern="1200" baseline="0" dirty="0" smtClean="0">
                          <a:solidFill>
                            <a:schemeClr val="tx1"/>
                          </a:solidFill>
                          <a:latin typeface="+mn-lt"/>
                          <a:ea typeface="+mn-ea"/>
                          <a:cs typeface="+mn-cs"/>
                        </a:rPr>
                        <a:t> </a:t>
                      </a:r>
                      <a:r>
                        <a:rPr lang="hu-HU" sz="1600" b="1" dirty="0" err="1" smtClean="0">
                          <a:solidFill>
                            <a:schemeClr val="tx1"/>
                          </a:solidFill>
                          <a:latin typeface="+mn-lt"/>
                          <a:ea typeface="Calibri"/>
                          <a:cs typeface="Times New Roman"/>
                        </a:rPr>
                        <a:t>or</a:t>
                      </a:r>
                      <a:r>
                        <a:rPr lang="hu-HU" sz="1600" b="1" baseline="0" dirty="0" smtClean="0">
                          <a:solidFill>
                            <a:schemeClr val="tx1"/>
                          </a:solidFill>
                          <a:latin typeface="+mn-lt"/>
                          <a:ea typeface="Calibri"/>
                          <a:cs typeface="Times New Roman"/>
                        </a:rPr>
                        <a:t> </a:t>
                      </a:r>
                      <a:r>
                        <a:rPr lang="hu-HU" sz="1600" b="1" dirty="0" err="1" smtClean="0">
                          <a:latin typeface="+mn-lt"/>
                          <a:ea typeface="Calibri"/>
                          <a:cs typeface="Times New Roman"/>
                        </a:rPr>
                        <a:t>sanctioned</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600" b="1" dirty="0" err="1" smtClean="0">
                          <a:latin typeface="+mn-lt"/>
                          <a:ea typeface="Calibri"/>
                          <a:cs typeface="Times New Roman"/>
                        </a:rPr>
                        <a:t>moderately</a:t>
                      </a:r>
                      <a:r>
                        <a:rPr lang="hu-HU" sz="1600" b="1" dirty="0" smtClean="0">
                          <a:latin typeface="+mn-lt"/>
                          <a:ea typeface="Calibri"/>
                          <a:cs typeface="Times New Roman"/>
                        </a:rPr>
                        <a:t> </a:t>
                      </a:r>
                      <a:r>
                        <a:rPr lang="hu-HU" sz="1600" b="1" dirty="0" err="1" smtClean="0">
                          <a:latin typeface="+mn-lt"/>
                          <a:ea typeface="Calibri"/>
                          <a:cs typeface="Times New Roman"/>
                        </a:rPr>
                        <a:t>tolerated</a:t>
                      </a:r>
                      <a:endParaRPr lang="hu-HU" sz="1600" b="1"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56635414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0538"/>
            <a:ext cx="8229600" cy="576064"/>
          </a:xfrm>
          <a:solidFill>
            <a:schemeClr val="bg1"/>
          </a:solidFill>
        </p:spPr>
        <p:txBody>
          <a:bodyPr>
            <a:noAutofit/>
          </a:bodyPr>
          <a:lstStyle/>
          <a:p>
            <a:pPr>
              <a:lnSpc>
                <a:spcPct val="100000"/>
              </a:lnSpc>
              <a:spcAft>
                <a:spcPts val="0"/>
              </a:spcAft>
            </a:pPr>
            <a:r>
              <a:rPr lang="en-US" sz="2800" b="1" dirty="0" smtClean="0"/>
              <a:t>Types of Relational Economies (Political Capitalisms)</a:t>
            </a:r>
            <a:endParaRPr lang="en-US" sz="2800" dirty="0"/>
          </a:p>
        </p:txBody>
      </p:sp>
      <p:graphicFrame>
        <p:nvGraphicFramePr>
          <p:cNvPr id="4" name="Táblázat 3"/>
          <p:cNvGraphicFramePr>
            <a:graphicFrameLocks noGrp="1"/>
          </p:cNvGraphicFramePr>
          <p:nvPr>
            <p:extLst>
              <p:ext uri="{D42A27DB-BD31-4B8C-83A1-F6EECF244321}">
                <p14:modId xmlns:p14="http://schemas.microsoft.com/office/powerpoint/2010/main" xmlns="" val="2219288758"/>
              </p:ext>
            </p:extLst>
          </p:nvPr>
        </p:nvGraphicFramePr>
        <p:xfrm>
          <a:off x="35496" y="513554"/>
          <a:ext cx="9108504" cy="4481068"/>
        </p:xfrm>
        <a:graphic>
          <a:graphicData uri="http://schemas.openxmlformats.org/drawingml/2006/table">
            <a:tbl>
              <a:tblPr/>
              <a:tblGrid>
                <a:gridCol w="1307386"/>
                <a:gridCol w="1582624"/>
                <a:gridCol w="1582624"/>
                <a:gridCol w="1513815"/>
                <a:gridCol w="1513815"/>
                <a:gridCol w="1608240"/>
              </a:tblGrid>
              <a:tr h="910370">
                <a:tc>
                  <a:txBody>
                    <a:bodyPr/>
                    <a:lstStyle/>
                    <a:p>
                      <a:pPr>
                        <a:lnSpc>
                          <a:spcPct val="115000"/>
                        </a:lnSpc>
                        <a:spcAft>
                          <a:spcPts val="0"/>
                        </a:spcAft>
                      </a:pPr>
                      <a:r>
                        <a:rPr lang="en-US" sz="1800" b="1" i="1" noProof="0" dirty="0" smtClean="0">
                          <a:latin typeface="Calibri"/>
                          <a:ea typeface="Calibri"/>
                          <a:cs typeface="Times New Roman"/>
                        </a:rPr>
                        <a:t>Type</a:t>
                      </a:r>
                      <a:r>
                        <a:rPr lang="en-US" sz="1800" b="1" i="1" baseline="0" noProof="0" dirty="0" smtClean="0">
                          <a:latin typeface="Calibri"/>
                          <a:ea typeface="Calibri"/>
                          <a:cs typeface="Times New Roman"/>
                        </a:rPr>
                        <a:t> of </a:t>
                      </a:r>
                      <a:r>
                        <a:rPr lang="en-US" sz="2000" b="1" i="0" baseline="0" noProof="0" dirty="0" smtClean="0">
                          <a:latin typeface="Calibri"/>
                          <a:ea typeface="Calibri"/>
                          <a:cs typeface="Times New Roman"/>
                        </a:rPr>
                        <a:t>political capitalism</a:t>
                      </a:r>
                      <a:endParaRPr lang="en-US" sz="1800" b="1" i="0"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nSpc>
                          <a:spcPct val="115000"/>
                        </a:lnSpc>
                        <a:spcAft>
                          <a:spcPts val="0"/>
                        </a:spcAft>
                      </a:pPr>
                      <a:r>
                        <a:rPr lang="en-US" sz="1800" b="1" i="1" noProof="0" dirty="0" smtClean="0">
                          <a:latin typeface="Calibri"/>
                          <a:ea typeface="Calibri"/>
                          <a:cs typeface="Times New Roman"/>
                        </a:rPr>
                        <a:t>Dominant form of</a:t>
                      </a:r>
                      <a:r>
                        <a:rPr lang="en-US" sz="1800" b="1" i="1" baseline="0" noProof="0" dirty="0" smtClean="0">
                          <a:latin typeface="Calibri"/>
                          <a:ea typeface="Calibri"/>
                          <a:cs typeface="Times New Roman"/>
                        </a:rPr>
                        <a:t> corruption</a:t>
                      </a:r>
                      <a:endParaRPr lang="en-US" sz="18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i="1" noProof="0" dirty="0" smtClean="0">
                          <a:latin typeface="Calibri"/>
                          <a:ea typeface="Calibri"/>
                          <a:cs typeface="Times New Roman"/>
                        </a:rPr>
                        <a:t>Initiating actors</a:t>
                      </a:r>
                      <a:endParaRPr lang="en-US" sz="18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i="1" noProof="0" dirty="0" smtClean="0">
                          <a:latin typeface="Calibri"/>
                          <a:ea typeface="Calibri"/>
                          <a:cs typeface="Times New Roman"/>
                        </a:rPr>
                        <a:t>Types</a:t>
                      </a:r>
                      <a:r>
                        <a:rPr lang="en-US" sz="1800" b="1" i="1" baseline="0" noProof="0" dirty="0" smtClean="0">
                          <a:latin typeface="Calibri"/>
                          <a:ea typeface="Calibri"/>
                          <a:cs typeface="Times New Roman"/>
                        </a:rPr>
                        <a:t> of captures</a:t>
                      </a:r>
                      <a:endParaRPr lang="en-US" sz="18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b="1" i="1" noProof="0" dirty="0" smtClean="0">
                          <a:latin typeface="+mn-lt"/>
                          <a:ea typeface="Calibri"/>
                          <a:cs typeface="Times New Roman"/>
                        </a:rPr>
                        <a:t>Type</a:t>
                      </a:r>
                      <a:r>
                        <a:rPr lang="en-US" sz="1800" b="1" i="1" baseline="0" noProof="0" dirty="0" smtClean="0">
                          <a:latin typeface="+mn-lt"/>
                          <a:ea typeface="Calibri"/>
                          <a:cs typeface="Times New Roman"/>
                        </a:rPr>
                        <a:t> of state</a:t>
                      </a:r>
                      <a:endParaRPr lang="en-US" sz="1800" b="1" i="1" noProof="0" dirty="0" smtClean="0">
                        <a:latin typeface="+mn-lt"/>
                        <a:ea typeface="Calibri"/>
                        <a:cs typeface="Times New Roman"/>
                      </a:endParaRPr>
                    </a:p>
                    <a:p>
                      <a:pPr>
                        <a:lnSpc>
                          <a:spcPct val="115000"/>
                        </a:lnSpc>
                        <a:spcAft>
                          <a:spcPts val="0"/>
                        </a:spcAft>
                      </a:pPr>
                      <a:endParaRPr lang="en-US" sz="18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b="1" i="1" kern="1200" noProof="0" dirty="0" smtClean="0">
                          <a:solidFill>
                            <a:schemeClr val="tx1"/>
                          </a:solidFill>
                          <a:latin typeface="+mn-lt"/>
                          <a:ea typeface="Calibri"/>
                          <a:cs typeface="Times New Roman"/>
                        </a:rPr>
                        <a:t>Corruption market</a:t>
                      </a:r>
                      <a:endParaRPr lang="en-US" sz="1800" b="1" i="1" kern="1200" noProof="0" dirty="0">
                        <a:solidFill>
                          <a:schemeClr val="tx1"/>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715">
                <a:tc>
                  <a:txBody>
                    <a:bodyPr/>
                    <a:lstStyle/>
                    <a:p>
                      <a:pPr>
                        <a:lnSpc>
                          <a:spcPct val="115000"/>
                        </a:lnSpc>
                        <a:spcAft>
                          <a:spcPts val="0"/>
                        </a:spcAft>
                      </a:pPr>
                      <a:r>
                        <a:rPr lang="en-US" sz="1800" b="1" i="1" noProof="0" dirty="0" smtClean="0">
                          <a:solidFill>
                            <a:srgbClr val="FF0000"/>
                          </a:solidFill>
                          <a:latin typeface="Calibri"/>
                          <a:ea typeface="Calibri"/>
                          <a:cs typeface="Times New Roman"/>
                        </a:rPr>
                        <a:t>Crony capitalism</a:t>
                      </a:r>
                      <a:endParaRPr lang="en-US" sz="1800" b="1" i="1" noProof="0" dirty="0">
                        <a:solidFill>
                          <a:srgbClr val="FF0000"/>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noProof="0" dirty="0" smtClean="0">
                          <a:solidFill>
                            <a:schemeClr val="tx1"/>
                          </a:solidFill>
                          <a:latin typeface="+mn-lt"/>
                          <a:ea typeface="Calibri"/>
                          <a:cs typeface="Times New Roman"/>
                        </a:rPr>
                        <a:t>Crony corrupt transaction</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400" b="1" i="0" noProof="0" dirty="0" smtClean="0">
                          <a:solidFill>
                            <a:schemeClr val="tx1"/>
                          </a:solidFill>
                          <a:latin typeface="+mn-lt"/>
                          <a:ea typeface="Calibri"/>
                          <a:cs typeface="Times New Roman"/>
                        </a:rPr>
                        <a:t>Cronies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b="1" noProof="0" dirty="0" smtClean="0">
                          <a:latin typeface="+mn-lt"/>
                          <a:ea typeface="Calibri"/>
                          <a:cs typeface="Times New Roman"/>
                        </a:rPr>
                        <a:t>Market</a:t>
                      </a:r>
                      <a:r>
                        <a:rPr lang="en-US" sz="1400" b="1" baseline="0" noProof="0" dirty="0" smtClean="0">
                          <a:latin typeface="+mn-lt"/>
                          <a:ea typeface="Calibri"/>
                          <a:cs typeface="Times New Roman"/>
                        </a:rPr>
                        <a:t> capture</a:t>
                      </a:r>
                      <a:endParaRPr lang="en-US" sz="1400" b="1" noProof="0" dirty="0" smtClean="0">
                        <a:latin typeface="+mn-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nSpc>
                          <a:spcPct val="115000"/>
                        </a:lnSpc>
                        <a:spcAft>
                          <a:spcPts val="0"/>
                        </a:spcAft>
                      </a:pPr>
                      <a:r>
                        <a:rPr lang="en-US" sz="1400" b="1" noProof="0" dirty="0" smtClean="0">
                          <a:latin typeface="+mn-lt"/>
                          <a:ea typeface="Calibri"/>
                          <a:cs typeface="Times New Roman"/>
                        </a:rPr>
                        <a:t>Rent-seeking</a:t>
                      </a:r>
                      <a:r>
                        <a:rPr lang="en-US" sz="1400" b="1" baseline="0" noProof="0" dirty="0" smtClean="0">
                          <a:latin typeface="+mn-lt"/>
                          <a:ea typeface="Calibri"/>
                          <a:cs typeface="Times New Roman"/>
                        </a:rPr>
                        <a:t> state</a:t>
                      </a:r>
                    </a:p>
                    <a:p>
                      <a:pPr>
                        <a:lnSpc>
                          <a:spcPct val="115000"/>
                        </a:lnSpc>
                        <a:spcAft>
                          <a:spcPts val="0"/>
                        </a:spcAft>
                      </a:pPr>
                      <a:endParaRPr lang="en-US" sz="1400" b="1" baseline="0" noProof="0" dirty="0" smtClean="0">
                        <a:latin typeface="+mn-lt"/>
                        <a:ea typeface="Calibri"/>
                        <a:cs typeface="Times New Roman"/>
                      </a:endParaRPr>
                    </a:p>
                    <a:p>
                      <a:pPr>
                        <a:lnSpc>
                          <a:spcPct val="115000"/>
                        </a:lnSpc>
                        <a:spcAft>
                          <a:spcPts val="0"/>
                        </a:spcAft>
                      </a:pPr>
                      <a:endParaRPr lang="en-US" sz="1400" b="1" baseline="0" noProof="0" dirty="0" smtClean="0">
                        <a:latin typeface="+mn-lt"/>
                        <a:ea typeface="Calibri"/>
                        <a:cs typeface="Times New Roman"/>
                      </a:endParaRPr>
                    </a:p>
                    <a:p>
                      <a:pPr>
                        <a:lnSpc>
                          <a:spcPct val="115000"/>
                        </a:lnSpc>
                        <a:spcAft>
                          <a:spcPts val="0"/>
                        </a:spcAft>
                      </a:pPr>
                      <a:endParaRPr lang="en-US" sz="1400" b="1" baseline="0" noProof="0" dirty="0" smtClean="0">
                        <a:latin typeface="+mn-lt"/>
                        <a:ea typeface="Calibri"/>
                        <a:cs typeface="Times New Roman"/>
                      </a:endParaRPr>
                    </a:p>
                    <a:p>
                      <a:pPr>
                        <a:lnSpc>
                          <a:spcPct val="115000"/>
                        </a:lnSpc>
                        <a:spcAft>
                          <a:spcPts val="0"/>
                        </a:spcAft>
                      </a:pPr>
                      <a:endParaRPr lang="en-US" sz="1400" b="1" baseline="0" noProof="0" dirty="0" smtClean="0">
                        <a:latin typeface="+mn-lt"/>
                        <a:ea typeface="Calibri"/>
                        <a:cs typeface="Times New Roman"/>
                      </a:endParaRPr>
                    </a:p>
                    <a:p>
                      <a:pPr>
                        <a:lnSpc>
                          <a:spcPct val="115000"/>
                        </a:lnSpc>
                        <a:spcAft>
                          <a:spcPts val="0"/>
                        </a:spcAft>
                      </a:pPr>
                      <a:endParaRPr lang="hu-HU" sz="1400" b="1" noProof="0" dirty="0" smtClean="0">
                        <a:latin typeface="+mn-lt"/>
                        <a:ea typeface="Calibri"/>
                        <a:cs typeface="Times New Roman"/>
                      </a:endParaRPr>
                    </a:p>
                    <a:p>
                      <a:pPr>
                        <a:lnSpc>
                          <a:spcPct val="115000"/>
                        </a:lnSpc>
                        <a:spcAft>
                          <a:spcPts val="0"/>
                        </a:spcAft>
                      </a:pPr>
                      <a:r>
                        <a:rPr lang="en-US" sz="1400" b="1" noProof="0" dirty="0" err="1" smtClean="0">
                          <a:latin typeface="+mn-lt"/>
                          <a:ea typeface="Calibri"/>
                          <a:cs typeface="Times New Roman"/>
                        </a:rPr>
                        <a:t>Kleptocratic</a:t>
                      </a:r>
                      <a:r>
                        <a:rPr lang="en-US" sz="1400" b="1" baseline="0" noProof="0" dirty="0" smtClean="0">
                          <a:latin typeface="+mn-lt"/>
                          <a:ea typeface="Calibri"/>
                          <a:cs typeface="Times New Roman"/>
                        </a:rPr>
                        <a:t> state</a:t>
                      </a:r>
                      <a:endParaRPr lang="en-US" sz="1400" b="1" noProof="0" dirty="0" smtClean="0">
                        <a:latin typeface="+mn-lt"/>
                        <a:ea typeface="Calibri"/>
                        <a:cs typeface="Times New Roman"/>
                      </a:endParaRPr>
                    </a:p>
                    <a:p>
                      <a:pPr>
                        <a:lnSpc>
                          <a:spcPct val="115000"/>
                        </a:lnSpc>
                        <a:spcAft>
                          <a:spcPts val="0"/>
                        </a:spcAft>
                      </a:pPr>
                      <a:endParaRPr lang="en-US" sz="1400" b="1" noProof="0" dirty="0" smtClean="0">
                        <a:latin typeface="+mn-lt"/>
                        <a:ea typeface="Calibri"/>
                        <a:cs typeface="Times New Roman"/>
                      </a:endParaRPr>
                    </a:p>
                    <a:p>
                      <a:pPr>
                        <a:lnSpc>
                          <a:spcPct val="115000"/>
                        </a:lnSpc>
                        <a:spcAft>
                          <a:spcPts val="0"/>
                        </a:spcAft>
                      </a:pPr>
                      <a:endParaRPr lang="en-US" sz="1400" b="1" noProof="0" dirty="0" smtClean="0">
                        <a:latin typeface="+mn-lt"/>
                        <a:ea typeface="Calibri"/>
                        <a:cs typeface="Times New Roman"/>
                      </a:endParaRPr>
                    </a:p>
                    <a:p>
                      <a:pPr>
                        <a:lnSpc>
                          <a:spcPct val="115000"/>
                        </a:lnSpc>
                        <a:spcAft>
                          <a:spcPts val="0"/>
                        </a:spcAft>
                      </a:pPr>
                      <a:endParaRPr lang="en-US" sz="1400" b="1" noProof="0" dirty="0" smtClean="0">
                        <a:latin typeface="+mn-lt"/>
                        <a:ea typeface="Calibri"/>
                        <a:cs typeface="Times New Roman"/>
                      </a:endParaRPr>
                    </a:p>
                    <a:p>
                      <a:pPr>
                        <a:lnSpc>
                          <a:spcPct val="115000"/>
                        </a:lnSpc>
                        <a:spcAft>
                          <a:spcPts val="0"/>
                        </a:spcAft>
                      </a:pPr>
                      <a:endParaRPr lang="en-US" sz="1400" b="1" noProof="0" dirty="0" smtClean="0">
                        <a:latin typeface="+mn-lt"/>
                        <a:ea typeface="Calibri"/>
                        <a:cs typeface="Times New Roman"/>
                      </a:endParaRPr>
                    </a:p>
                    <a:p>
                      <a:pPr>
                        <a:lnSpc>
                          <a:spcPct val="115000"/>
                        </a:lnSpc>
                        <a:spcAft>
                          <a:spcPts val="0"/>
                        </a:spcAft>
                      </a:pPr>
                      <a:endParaRPr lang="en-US" sz="1400" b="1" noProof="0" dirty="0" smtClean="0">
                        <a:latin typeface="+mn-lt"/>
                        <a:ea typeface="Calibri"/>
                        <a:cs typeface="Times New Roman"/>
                      </a:endParaRPr>
                    </a:p>
                    <a:p>
                      <a:pPr>
                        <a:lnSpc>
                          <a:spcPct val="115000"/>
                        </a:lnSpc>
                        <a:spcAft>
                          <a:spcPts val="0"/>
                        </a:spcAft>
                      </a:pPr>
                      <a:r>
                        <a:rPr lang="en-US" sz="1400" b="1" noProof="0" dirty="0" smtClean="0">
                          <a:latin typeface="+mn-lt"/>
                          <a:ea typeface="Calibri"/>
                          <a:cs typeface="Times New Roman"/>
                        </a:rPr>
                        <a:t>Predatory</a:t>
                      </a:r>
                      <a:r>
                        <a:rPr lang="en-US" sz="1400" b="1" baseline="0" noProof="0" dirty="0" smtClean="0">
                          <a:latin typeface="+mn-lt"/>
                          <a:ea typeface="Calibri"/>
                          <a:cs typeface="Times New Roman"/>
                        </a:rPr>
                        <a:t> state</a:t>
                      </a:r>
                      <a:endParaRPr lang="en-US" sz="1400" b="1" noProof="0" dirty="0" smtClean="0">
                        <a:latin typeface="+mn-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spcBef>
                          <a:spcPts val="0"/>
                        </a:spcBef>
                      </a:pPr>
                      <a:r>
                        <a:rPr lang="en-US" sz="1400" b="1" noProof="0" dirty="0" smtClean="0">
                          <a:latin typeface="+mj-lt"/>
                        </a:rPr>
                        <a:t>Free competition</a:t>
                      </a:r>
                      <a:r>
                        <a:rPr lang="en-US" sz="1400" b="1" baseline="0" noProof="0" dirty="0" smtClean="0">
                          <a:latin typeface="+mj-lt"/>
                        </a:rPr>
                        <a:t> (f</a:t>
                      </a:r>
                      <a:r>
                        <a:rPr lang="en-US" sz="1400" b="1" noProof="0" dirty="0" smtClean="0">
                          <a:latin typeface="+mj-lt"/>
                        </a:rPr>
                        <a:t>ree</a:t>
                      </a:r>
                      <a:r>
                        <a:rPr lang="en-US" sz="1400" b="1" baseline="0" noProof="0" dirty="0" smtClean="0">
                          <a:latin typeface="+mj-lt"/>
                        </a:rPr>
                        <a:t> entry / free exit)</a:t>
                      </a: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endParaRPr lang="en-US" sz="1400" b="1" noProof="0" dirty="0" smtClean="0">
                        <a:latin typeface="+mj-lt"/>
                      </a:endParaRPr>
                    </a:p>
                    <a:p>
                      <a:pPr algn="ctr">
                        <a:spcBef>
                          <a:spcPts val="0"/>
                        </a:spcBef>
                      </a:pPr>
                      <a:r>
                        <a:rPr lang="en-US" sz="1400" b="1" noProof="0" dirty="0" smtClean="0">
                          <a:latin typeface="+mj-lt"/>
                        </a:rPr>
                        <a:t>Monopoly</a:t>
                      </a:r>
                      <a:br>
                        <a:rPr lang="en-US" sz="1400" b="1" noProof="0" dirty="0" smtClean="0">
                          <a:latin typeface="+mj-lt"/>
                        </a:rPr>
                      </a:br>
                      <a:r>
                        <a:rPr lang="en-US" sz="1400" b="1" noProof="0" dirty="0" smtClean="0">
                          <a:latin typeface="+mj-lt"/>
                        </a:rPr>
                        <a:t>(adoption</a:t>
                      </a:r>
                      <a:r>
                        <a:rPr lang="en-US" sz="1400" b="1" baseline="0" noProof="0" dirty="0" smtClean="0">
                          <a:latin typeface="+mj-lt"/>
                        </a:rPr>
                        <a:t> / casting out)</a:t>
                      </a:r>
                      <a:endParaRPr lang="en-US" sz="1400" b="1" noProof="0" dirty="0">
                        <a:latin typeface="+mj-lt"/>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9229">
                <a:tc>
                  <a:txBody>
                    <a:bodyPr/>
                    <a:lstStyle/>
                    <a:p>
                      <a:pPr>
                        <a:lnSpc>
                          <a:spcPct val="115000"/>
                        </a:lnSpc>
                        <a:spcAft>
                          <a:spcPts val="0"/>
                        </a:spcAft>
                      </a:pPr>
                      <a:r>
                        <a:rPr lang="en-US" sz="1800" b="1" i="1" dirty="0" smtClean="0">
                          <a:solidFill>
                            <a:srgbClr val="FF0000"/>
                          </a:solidFill>
                          <a:latin typeface="Calibri"/>
                          <a:ea typeface="Calibri"/>
                          <a:cs typeface="Times New Roman"/>
                        </a:rPr>
                        <a:t>Oligarchic</a:t>
                      </a:r>
                      <a:r>
                        <a:rPr lang="en-US" sz="1800" b="1" i="1" baseline="0" dirty="0" smtClean="0">
                          <a:solidFill>
                            <a:srgbClr val="FF0000"/>
                          </a:solidFill>
                          <a:latin typeface="Calibri"/>
                          <a:ea typeface="Calibri"/>
                          <a:cs typeface="Times New Roman"/>
                        </a:rPr>
                        <a:t> capitalism</a:t>
                      </a:r>
                      <a:endParaRPr lang="hu-HU" sz="1800" b="1" i="1" dirty="0">
                        <a:solidFill>
                          <a:srgbClr val="FF0000"/>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noProof="0" dirty="0" smtClean="0">
                          <a:solidFill>
                            <a:schemeClr val="tx1"/>
                          </a:solidFill>
                          <a:latin typeface="+mn-lt"/>
                          <a:ea typeface="Calibri"/>
                          <a:cs typeface="Times New Roman"/>
                        </a:rPr>
                        <a:t>Oligarchic state capture</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b="1" dirty="0" smtClean="0">
                          <a:latin typeface="+mn-lt"/>
                          <a:ea typeface="Calibri"/>
                          <a:cs typeface="Times New Roman"/>
                        </a:rPr>
                        <a:t>Oligarchs</a:t>
                      </a:r>
                      <a:endParaRPr lang="hu-HU" sz="1400" b="1" dirty="0" smtClean="0">
                        <a:latin typeface="+mn-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b="1" noProof="0" dirty="0" smtClean="0">
                          <a:latin typeface="+mn-lt"/>
                          <a:ea typeface="Calibri"/>
                          <a:cs typeface="Times New Roman"/>
                        </a:rPr>
                        <a:t>Market + state capture</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en-US" sz="1400" b="1" noProof="0" dirty="0" smtClean="0">
                        <a:latin typeface="+mn-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hu-HU" sz="1400" b="1" kern="1200" baseline="0" dirty="0" smtClean="0">
                        <a:solidFill>
                          <a:schemeClr val="tx1"/>
                        </a:solidFill>
                        <a:latin typeface="+mn-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a:lnSpc>
                          <a:spcPct val="115000"/>
                        </a:lnSpc>
                        <a:spcAft>
                          <a:spcPts val="0"/>
                        </a:spcAft>
                      </a:pPr>
                      <a:r>
                        <a:rPr lang="en-US" sz="1800" b="1" i="1" dirty="0" smtClean="0">
                          <a:solidFill>
                            <a:srgbClr val="FF0000"/>
                          </a:solidFill>
                          <a:latin typeface="Calibri"/>
                          <a:ea typeface="Calibri"/>
                          <a:cs typeface="Times New Roman"/>
                        </a:rPr>
                        <a:t>Patronal capitalism</a:t>
                      </a:r>
                      <a:endParaRPr lang="hu-HU" sz="1800" b="1" i="1" dirty="0">
                        <a:solidFill>
                          <a:srgbClr val="FF0000"/>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noProof="0" dirty="0" smtClean="0">
                          <a:solidFill>
                            <a:schemeClr val="tx1"/>
                          </a:solidFill>
                          <a:latin typeface="+mn-lt"/>
                          <a:ea typeface="Calibri"/>
                          <a:cs typeface="Times New Roman"/>
                        </a:rPr>
                        <a:t>Party state capture</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400" b="1" i="0" noProof="0" dirty="0" err="1" smtClean="0">
                          <a:solidFill>
                            <a:schemeClr val="tx1"/>
                          </a:solidFill>
                          <a:latin typeface="+mn-lt"/>
                          <a:ea typeface="Calibri"/>
                          <a:cs typeface="Times New Roman"/>
                        </a:rPr>
                        <a:t>Poligarch</a:t>
                      </a:r>
                      <a:endParaRPr lang="hu-HU" sz="160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u-HU"/>
                    </a:p>
                  </a:txBody>
                  <a:tcPr/>
                </a:tc>
                <a:tc vMerge="1">
                  <a:txBody>
                    <a:bodyPr/>
                    <a:lstStyle/>
                    <a:p>
                      <a:endParaRPr lang="hu-HU"/>
                    </a:p>
                  </a:txBody>
                  <a:tcPr/>
                </a:tc>
                <a:tc vMerge="1">
                  <a:txBody>
                    <a:bodyPr/>
                    <a:lstStyle/>
                    <a:p>
                      <a:endParaRPr lang="hu-HU"/>
                    </a:p>
                  </a:txBody>
                  <a:tcPr/>
                </a:tc>
              </a:tr>
              <a:tr h="1249536">
                <a:tc>
                  <a:txBody>
                    <a:bodyPr/>
                    <a:lstStyle/>
                    <a:p>
                      <a:pPr>
                        <a:lnSpc>
                          <a:spcPct val="115000"/>
                        </a:lnSpc>
                        <a:spcAft>
                          <a:spcPts val="0"/>
                        </a:spcAft>
                      </a:pPr>
                      <a:r>
                        <a:rPr lang="en-US" sz="1800" b="1" i="1" dirty="0" smtClean="0">
                          <a:solidFill>
                            <a:srgbClr val="FF0000"/>
                          </a:solidFill>
                          <a:latin typeface="Calibri"/>
                          <a:ea typeface="Calibri"/>
                          <a:cs typeface="Times New Roman"/>
                        </a:rPr>
                        <a:t>Mafia</a:t>
                      </a:r>
                      <a:r>
                        <a:rPr lang="en-US" sz="1800" b="1" i="1" baseline="0" dirty="0" smtClean="0">
                          <a:solidFill>
                            <a:srgbClr val="FF0000"/>
                          </a:solidFill>
                          <a:latin typeface="Calibri"/>
                          <a:ea typeface="Calibri"/>
                          <a:cs typeface="Times New Roman"/>
                        </a:rPr>
                        <a:t> capitalism</a:t>
                      </a:r>
                      <a:endParaRPr lang="hu-HU" sz="1800" b="1" i="1" dirty="0">
                        <a:solidFill>
                          <a:srgbClr val="FF0000"/>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400" b="1" kern="1200" baseline="0" noProof="0" dirty="0" smtClean="0">
                          <a:solidFill>
                            <a:schemeClr val="tx1"/>
                          </a:solidFill>
                          <a:latin typeface="Calibri"/>
                          <a:ea typeface="Calibri"/>
                          <a:cs typeface="Times New Roman"/>
                        </a:rPr>
                        <a:t>Criminal state</a:t>
                      </a:r>
                      <a:endParaRPr lang="en-US" sz="14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400" b="1" i="0" noProof="0" dirty="0" smtClean="0">
                          <a:solidFill>
                            <a:schemeClr val="tx1"/>
                          </a:solidFill>
                          <a:latin typeface="+mn-lt"/>
                          <a:ea typeface="Calibri"/>
                          <a:cs typeface="Times New Roman"/>
                        </a:rPr>
                        <a:t>Adopted political family</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400" b="1" noProof="0" dirty="0" smtClean="0">
                          <a:latin typeface="Calibri"/>
                          <a:ea typeface="Calibri"/>
                          <a:cs typeface="Times New Roman"/>
                        </a:rPr>
                        <a:t>Market +</a:t>
                      </a:r>
                      <a:r>
                        <a:rPr lang="en-US" sz="1400" b="1" baseline="0" noProof="0" dirty="0" smtClean="0">
                          <a:latin typeface="Calibri"/>
                          <a:ea typeface="Calibri"/>
                          <a:cs typeface="Times New Roman"/>
                        </a:rPr>
                        <a:t> state + oligarch capture</a:t>
                      </a:r>
                      <a:endParaRPr lang="en-US" sz="1400" b="1" noProof="0" dirty="0">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nSpc>
                          <a:spcPct val="115000"/>
                        </a:lnSpc>
                        <a:spcAft>
                          <a:spcPts val="0"/>
                        </a:spcAft>
                      </a:pPr>
                      <a:endParaRPr lang="en-US" sz="1400" b="1" noProof="0" dirty="0">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algn="l" defTabSz="914400" rtl="0" eaLnBrk="1" latinLnBrk="0" hangingPunct="1">
                        <a:lnSpc>
                          <a:spcPct val="115000"/>
                        </a:lnSpc>
                        <a:spcAft>
                          <a:spcPts val="0"/>
                        </a:spcAft>
                      </a:pPr>
                      <a:endParaRPr lang="hu-HU" sz="1400" b="1" kern="1200" baseline="0" dirty="0">
                        <a:solidFill>
                          <a:schemeClr val="tx1"/>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1" name="Egyenes összekötő nyíllal 10"/>
          <p:cNvCxnSpPr/>
          <p:nvPr/>
        </p:nvCxnSpPr>
        <p:spPr>
          <a:xfrm>
            <a:off x="8316416" y="2211710"/>
            <a:ext cx="0" cy="216024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Egyenes összekötő nyíllal 4"/>
          <p:cNvCxnSpPr/>
          <p:nvPr/>
        </p:nvCxnSpPr>
        <p:spPr>
          <a:xfrm>
            <a:off x="6675115" y="1923678"/>
            <a:ext cx="0" cy="126929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Egyenes összekötő nyíllal 6"/>
          <p:cNvCxnSpPr/>
          <p:nvPr/>
        </p:nvCxnSpPr>
        <p:spPr>
          <a:xfrm>
            <a:off x="6675115" y="3435846"/>
            <a:ext cx="0" cy="126929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3790218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áblázat 4"/>
          <p:cNvGraphicFramePr>
            <a:graphicFrameLocks noGrp="1"/>
          </p:cNvGraphicFramePr>
          <p:nvPr>
            <p:extLst>
              <p:ext uri="{D42A27DB-BD31-4B8C-83A1-F6EECF244321}">
                <p14:modId xmlns:p14="http://schemas.microsoft.com/office/powerpoint/2010/main" xmlns="" val="2087987266"/>
              </p:ext>
            </p:extLst>
          </p:nvPr>
        </p:nvGraphicFramePr>
        <p:xfrm>
          <a:off x="287017" y="483518"/>
          <a:ext cx="8605463" cy="4633527"/>
        </p:xfrm>
        <a:graphic>
          <a:graphicData uri="http://schemas.openxmlformats.org/drawingml/2006/table">
            <a:tbl>
              <a:tblPr/>
              <a:tblGrid>
                <a:gridCol w="1224255"/>
                <a:gridCol w="1239502"/>
                <a:gridCol w="1608354"/>
                <a:gridCol w="1581315"/>
                <a:gridCol w="1581315"/>
                <a:gridCol w="1370722"/>
              </a:tblGrid>
              <a:tr h="241310">
                <a:tc rowSpan="2">
                  <a:txBody>
                    <a:bodyPr/>
                    <a:lstStyle/>
                    <a:p>
                      <a:pPr>
                        <a:lnSpc>
                          <a:spcPct val="115000"/>
                        </a:lnSpc>
                        <a:spcAft>
                          <a:spcPts val="0"/>
                        </a:spcAft>
                      </a:pPr>
                      <a:r>
                        <a:rPr lang="en-US" sz="1600" b="1" dirty="0">
                          <a:latin typeface="Calibri"/>
                          <a:ea typeface="Calibri"/>
                          <a:cs typeface="Times New Roman"/>
                        </a:rPr>
                        <a:t>Strength of the state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0"/>
                        </a:spcAft>
                      </a:pPr>
                      <a:r>
                        <a:rPr lang="en-US" sz="1600" b="1" dirty="0">
                          <a:latin typeface="Calibri"/>
                          <a:ea typeface="Calibri"/>
                          <a:cs typeface="Times New Roman"/>
                        </a:rPr>
                        <a:t>„</a:t>
                      </a:r>
                      <a:r>
                        <a:rPr lang="en-US" sz="1600" b="1" dirty="0" err="1">
                          <a:latin typeface="Calibri"/>
                          <a:ea typeface="Calibri"/>
                          <a:cs typeface="Times New Roman"/>
                        </a:rPr>
                        <a:t>Legiti-macy</a:t>
                      </a:r>
                      <a:r>
                        <a:rPr lang="en-US" sz="1600" b="1" dirty="0">
                          <a:latin typeface="Calibri"/>
                          <a:ea typeface="Calibri"/>
                          <a:cs typeface="Times New Roman"/>
                        </a:rPr>
                        <a:t>”</a:t>
                      </a:r>
                      <a:endParaRPr lang="hu-HU"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of raiding</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ct val="115000"/>
                        </a:lnSpc>
                        <a:spcAft>
                          <a:spcPts val="0"/>
                        </a:spcAft>
                      </a:pPr>
                      <a:r>
                        <a:rPr lang="en-US" sz="1600" b="1" dirty="0">
                          <a:latin typeface="Calibri"/>
                          <a:ea typeface="Calibri"/>
                          <a:cs typeface="Times New Roman"/>
                        </a:rPr>
                        <a:t>The initiator or client of the corporate raiding </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tc hMerge="1">
                  <a:txBody>
                    <a:bodyPr/>
                    <a:lstStyle/>
                    <a:p>
                      <a:endParaRPr lang="hu-HU"/>
                    </a:p>
                  </a:txBody>
                  <a:tcPr/>
                </a:tc>
                <a:tc hMerge="1">
                  <a:txBody>
                    <a:bodyPr/>
                    <a:lstStyle/>
                    <a:p>
                      <a:endParaRPr lang="hu-HU"/>
                    </a:p>
                  </a:txBody>
                  <a:tcPr/>
                </a:tc>
              </a:tr>
              <a:tr h="666386">
                <a:tc vMerge="1">
                  <a:txBody>
                    <a:bodyPr/>
                    <a:lstStyle/>
                    <a:p>
                      <a:endParaRPr lang="hu-HU"/>
                    </a:p>
                  </a:txBody>
                  <a:tcPr/>
                </a:tc>
                <a:tc vMerge="1">
                  <a:txBody>
                    <a:bodyPr/>
                    <a:lstStyle/>
                    <a:p>
                      <a:endParaRPr lang="hu-HU"/>
                    </a:p>
                  </a:txBody>
                  <a:tcPr/>
                </a:tc>
                <a:tc>
                  <a:txBody>
                    <a:bodyPr/>
                    <a:lstStyle/>
                    <a:p>
                      <a:pPr>
                        <a:lnSpc>
                          <a:spcPct val="115000"/>
                        </a:lnSpc>
                        <a:spcAft>
                          <a:spcPts val="0"/>
                        </a:spcAft>
                      </a:pPr>
                      <a:r>
                        <a:rPr lang="en-US" sz="1200" b="1" i="1" dirty="0">
                          <a:latin typeface="Calibri"/>
                          <a:ea typeface="Calibri"/>
                          <a:cs typeface="Times New Roman"/>
                        </a:rPr>
                        <a:t>Organized </a:t>
                      </a:r>
                      <a:r>
                        <a:rPr lang="en-US" sz="1200" b="1" i="1" dirty="0" err="1">
                          <a:latin typeface="Calibri"/>
                          <a:ea typeface="Calibri"/>
                          <a:cs typeface="Times New Roman"/>
                        </a:rPr>
                        <a:t>upperworld</a:t>
                      </a:r>
                      <a:r>
                        <a:rPr lang="en-US" sz="1200" b="1" i="1" dirty="0">
                          <a:latin typeface="Calibri"/>
                          <a:ea typeface="Calibri"/>
                          <a:cs typeface="Times New Roman"/>
                        </a:rPr>
                        <a:t>: chief patron (top level public authority)</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200" b="1" i="1" dirty="0">
                          <a:latin typeface="Calibri"/>
                          <a:ea typeface="Calibri"/>
                          <a:cs typeface="Times New Roman"/>
                        </a:rPr>
                        <a:t>Low or middle level public authority</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200" b="1" i="1" dirty="0">
                          <a:latin typeface="Calibri"/>
                          <a:ea typeface="Calibri"/>
                          <a:cs typeface="Times New Roman"/>
                        </a:rPr>
                        <a:t>Rival entrepreneurs or oligarchs</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200" b="1" i="1" dirty="0">
                          <a:latin typeface="Calibri"/>
                          <a:ea typeface="Calibri"/>
                          <a:cs typeface="Times New Roman"/>
                        </a:rPr>
                        <a:t>Organized underworld: criminal groups</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02">
                <a:tc rowSpan="3">
                  <a:txBody>
                    <a:bodyPr/>
                    <a:lstStyle/>
                    <a:p>
                      <a:pPr algn="just">
                        <a:lnSpc>
                          <a:spcPct val="115000"/>
                        </a:lnSpc>
                        <a:spcAft>
                          <a:spcPts val="0"/>
                        </a:spcAft>
                      </a:pPr>
                      <a:endParaRPr lang="en-US"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Strong state</a:t>
                      </a:r>
                      <a:endParaRPr lang="hu-HU"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   </a:t>
                      </a:r>
                      <a:r>
                        <a:rPr lang="hu-HU" sz="1600" b="1" dirty="0" smtClean="0">
                          <a:latin typeface="Calibri"/>
                          <a:ea typeface="Calibri"/>
                          <a:cs typeface="Times New Roman"/>
                        </a:rPr>
                        <a:t>      </a:t>
                      </a:r>
                      <a:r>
                        <a:rPr lang="en-US" sz="1600" b="1" dirty="0" smtClean="0">
                          <a:latin typeface="Calibri"/>
                          <a:ea typeface="Calibri"/>
                          <a:cs typeface="Times New Roman"/>
                        </a:rPr>
                        <a:t> </a:t>
                      </a:r>
                      <a:r>
                        <a:rPr lang="en-US" sz="1600" b="1" dirty="0">
                          <a:latin typeface="Calibri"/>
                          <a:ea typeface="Calibri"/>
                          <a:cs typeface="Times New Roman"/>
                        </a:rPr>
                        <a:t>I</a:t>
                      </a:r>
                      <a:endParaRPr lang="hu-HU"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   </a:t>
                      </a:r>
                      <a:r>
                        <a:rPr lang="hu-HU" sz="1600" b="1" dirty="0" smtClean="0">
                          <a:latin typeface="Calibri"/>
                          <a:ea typeface="Calibri"/>
                          <a:cs typeface="Times New Roman"/>
                        </a:rPr>
                        <a:t>      </a:t>
                      </a:r>
                      <a:r>
                        <a:rPr lang="en-US" sz="1600" b="1" dirty="0" smtClean="0">
                          <a:latin typeface="Calibri"/>
                          <a:ea typeface="Calibri"/>
                          <a:cs typeface="Times New Roman"/>
                        </a:rPr>
                        <a:t> </a:t>
                      </a:r>
                      <a:r>
                        <a:rPr lang="en-US" sz="1600" b="1" dirty="0">
                          <a:latin typeface="Calibri"/>
                          <a:ea typeface="Calibri"/>
                          <a:cs typeface="Times New Roman"/>
                        </a:rPr>
                        <a:t>I</a:t>
                      </a:r>
                      <a:endParaRPr lang="hu-HU"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   </a:t>
                      </a:r>
                      <a:r>
                        <a:rPr lang="hu-HU" sz="1600" b="1" dirty="0" smtClean="0">
                          <a:latin typeface="Calibri"/>
                          <a:ea typeface="Calibri"/>
                          <a:cs typeface="Times New Roman"/>
                        </a:rPr>
                        <a:t>      </a:t>
                      </a:r>
                      <a:r>
                        <a:rPr lang="en-US" sz="1600" b="1" dirty="0" smtClean="0">
                          <a:latin typeface="Calibri"/>
                          <a:ea typeface="Calibri"/>
                          <a:cs typeface="Times New Roman"/>
                        </a:rPr>
                        <a:t> </a:t>
                      </a:r>
                      <a:r>
                        <a:rPr lang="en-US" sz="1600" b="1" dirty="0">
                          <a:latin typeface="Calibri"/>
                          <a:ea typeface="Calibri"/>
                          <a:cs typeface="Times New Roman"/>
                        </a:rPr>
                        <a:t>I</a:t>
                      </a:r>
                      <a:endParaRPr lang="hu-HU" sz="1600" b="1" dirty="0">
                        <a:latin typeface="Calibri"/>
                        <a:ea typeface="Calibri"/>
                        <a:cs typeface="Times New Roman"/>
                      </a:endParaRPr>
                    </a:p>
                    <a:p>
                      <a:pPr algn="just">
                        <a:lnSpc>
                          <a:spcPct val="115000"/>
                        </a:lnSpc>
                        <a:spcAft>
                          <a:spcPts val="0"/>
                        </a:spcAft>
                      </a:pPr>
                      <a:r>
                        <a:rPr lang="en-US" sz="1600" b="1" dirty="0">
                          <a:latin typeface="Calibri"/>
                          <a:ea typeface="Calibri"/>
                          <a:cs typeface="Times New Roman"/>
                        </a:rPr>
                        <a:t>   </a:t>
                      </a:r>
                      <a:r>
                        <a:rPr lang="hu-HU" sz="1600" b="1" dirty="0" smtClean="0">
                          <a:latin typeface="Calibri"/>
                          <a:ea typeface="Calibri"/>
                          <a:cs typeface="Times New Roman"/>
                        </a:rPr>
                        <a:t>      </a:t>
                      </a:r>
                      <a:r>
                        <a:rPr lang="en-US" sz="1600" b="1" dirty="0" smtClean="0">
                          <a:latin typeface="Calibri"/>
                          <a:ea typeface="Calibri"/>
                          <a:cs typeface="Times New Roman"/>
                        </a:rPr>
                        <a:t> </a:t>
                      </a:r>
                      <a:r>
                        <a:rPr lang="hu-HU" sz="1600" b="1" dirty="0" smtClean="0">
                          <a:latin typeface="Calibri"/>
                          <a:ea typeface="Calibri"/>
                          <a:cs typeface="Times New Roman"/>
                        </a:rPr>
                        <a:t>I</a:t>
                      </a:r>
                      <a:r>
                        <a:rPr lang="hu-HU" sz="1600" b="1" baseline="0" dirty="0" smtClean="0">
                          <a:latin typeface="Calibri"/>
                          <a:ea typeface="Calibri"/>
                          <a:cs typeface="Times New Roman"/>
                        </a:rPr>
                        <a:t>  </a:t>
                      </a:r>
                      <a:r>
                        <a:rPr lang="hu-HU" sz="1600" b="1" dirty="0" smtClean="0">
                          <a:latin typeface="Calibri"/>
                          <a:ea typeface="Calibri"/>
                          <a:cs typeface="Times New Roman"/>
                        </a:rPr>
                        <a:t> </a:t>
                      </a:r>
                      <a:r>
                        <a:rPr lang="en-US" sz="1600" b="1" dirty="0" smtClean="0">
                          <a:latin typeface="Calibri"/>
                          <a:ea typeface="Calibri"/>
                          <a:cs typeface="Times New Roman"/>
                        </a:rPr>
                        <a:t>Weak </a:t>
                      </a:r>
                      <a:r>
                        <a:rPr lang="en-US" sz="1600" b="1" dirty="0">
                          <a:latin typeface="Calibri"/>
                          <a:ea typeface="Calibri"/>
                          <a:cs typeface="Times New Roman"/>
                        </a:rPr>
                        <a:t>state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b="1" dirty="0" smtClean="0">
                          <a:solidFill>
                            <a:srgbClr val="FF0000"/>
                          </a:solidFill>
                          <a:latin typeface="Calibri"/>
                          <a:ea typeface="Calibri"/>
                          <a:cs typeface="Times New Roman"/>
                        </a:rPr>
                        <a:t>White </a:t>
                      </a:r>
                      <a:r>
                        <a:rPr lang="en-US" sz="1600" b="1" dirty="0">
                          <a:solidFill>
                            <a:srgbClr val="FF0000"/>
                          </a:solidFill>
                          <a:latin typeface="Calibri"/>
                          <a:ea typeface="Calibri"/>
                          <a:cs typeface="Times New Roman"/>
                        </a:rPr>
                        <a:t>raiding</a:t>
                      </a:r>
                      <a:endParaRPr lang="hu-HU" sz="1600" b="1" dirty="0">
                        <a:solidFill>
                          <a:srgbClr val="FF0000"/>
                        </a:solidFill>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200" b="1" dirty="0" smtClean="0">
                          <a:latin typeface="Calibri"/>
                          <a:ea typeface="Calibri"/>
                          <a:cs typeface="Times New Roman"/>
                        </a:rPr>
                        <a:t>XXXXXXXXXX</a:t>
                      </a:r>
                      <a:r>
                        <a:rPr lang="hu-HU" sz="1200" b="1" dirty="0" smtClean="0">
                          <a:latin typeface="Calibri"/>
                          <a:ea typeface="Calibri"/>
                          <a:cs typeface="Times New Roman"/>
                        </a:rPr>
                        <a:t>XX</a:t>
                      </a:r>
                      <a:r>
                        <a:rPr lang="en-US" sz="1200" b="1" dirty="0" smtClean="0">
                          <a:latin typeface="Calibri"/>
                          <a:ea typeface="Calibri"/>
                          <a:cs typeface="Times New Roman"/>
                        </a:rPr>
                        <a:t>XXXXXXXXXXXX</a:t>
                      </a:r>
                      <a:r>
                        <a:rPr lang="hu-HU" sz="1200" b="1" dirty="0" smtClean="0">
                          <a:latin typeface="Calibri"/>
                          <a:ea typeface="Calibri"/>
                          <a:cs typeface="Times New Roman"/>
                        </a:rPr>
                        <a:t>XXXXXXXXXXXXXXXXXXXXXXXXXXX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hu-HU" sz="1200" b="1" dirty="0" smtClean="0">
                        <a:latin typeface="Calibri"/>
                        <a:ea typeface="Calibri"/>
                        <a:cs typeface="Times New Roman"/>
                      </a:endParaRPr>
                    </a:p>
                    <a:p>
                      <a:pPr algn="just">
                        <a:lnSpc>
                          <a:spcPct val="115000"/>
                        </a:lnSpc>
                        <a:spcAft>
                          <a:spcPts val="0"/>
                        </a:spcAft>
                      </a:pPr>
                      <a:endParaRPr lang="hu-HU" sz="1200" b="1" dirty="0" smtClean="0">
                        <a:latin typeface="Calibri"/>
                        <a:ea typeface="Calibri"/>
                        <a:cs typeface="Times New Roman"/>
                      </a:endParaRPr>
                    </a:p>
                    <a:p>
                      <a:pPr algn="just">
                        <a:lnSpc>
                          <a:spcPct val="115000"/>
                        </a:lnSpc>
                        <a:spcAft>
                          <a:spcPts val="0"/>
                        </a:spcAft>
                      </a:pPr>
                      <a:r>
                        <a:rPr lang="hu-HU" sz="1200" b="1" dirty="0" smtClean="0">
                          <a:latin typeface="Calibri"/>
                          <a:ea typeface="Calibri"/>
                          <a:cs typeface="Times New Roman"/>
                        </a:rPr>
                        <a:t>XXXXXXXXXXXXXXXXX</a:t>
                      </a: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860">
                <a:tc vMerge="1">
                  <a:txBody>
                    <a:bodyPr/>
                    <a:lstStyle/>
                    <a:p>
                      <a:endParaRPr lang="hu-HU"/>
                    </a:p>
                  </a:txBody>
                  <a:tcPr/>
                </a:tc>
                <a:tc>
                  <a:txBody>
                    <a:bodyPr/>
                    <a:lstStyle/>
                    <a:p>
                      <a:pPr algn="just">
                        <a:lnSpc>
                          <a:spcPct val="115000"/>
                        </a:lnSpc>
                        <a:spcAft>
                          <a:spcPts val="0"/>
                        </a:spcAft>
                      </a:pPr>
                      <a:endParaRPr lang="hu-HU" sz="1600" b="1" dirty="0">
                        <a:solidFill>
                          <a:srgbClr val="FF0000"/>
                        </a:solidFill>
                        <a:latin typeface="Calibri"/>
                        <a:ea typeface="Calibri"/>
                        <a:cs typeface="Times New Roman"/>
                      </a:endParaRPr>
                    </a:p>
                    <a:p>
                      <a:pPr algn="just">
                        <a:lnSpc>
                          <a:spcPct val="115000"/>
                        </a:lnSpc>
                        <a:spcAft>
                          <a:spcPts val="0"/>
                        </a:spcAft>
                      </a:pPr>
                      <a:r>
                        <a:rPr lang="en-US" sz="1600" b="1" dirty="0">
                          <a:solidFill>
                            <a:srgbClr val="FF0000"/>
                          </a:solidFill>
                          <a:latin typeface="Calibri"/>
                          <a:ea typeface="Calibri"/>
                          <a:cs typeface="Times New Roman"/>
                        </a:rPr>
                        <a:t>Gray raiding</a:t>
                      </a:r>
                      <a:endParaRPr lang="hu-HU" sz="1600" b="1" dirty="0">
                        <a:solidFill>
                          <a:srgbClr val="FF0000"/>
                        </a:solidFill>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200" b="1" dirty="0" smtClean="0">
                          <a:latin typeface="Calibri"/>
                          <a:ea typeface="Calibri"/>
                          <a:cs typeface="Times New Roman"/>
                        </a:rPr>
                        <a:t>XXXXXXXXXXX</a:t>
                      </a:r>
                      <a:r>
                        <a:rPr lang="hu-HU" sz="1200" b="1" dirty="0" smtClean="0">
                          <a:latin typeface="Calibri"/>
                          <a:ea typeface="Calibri"/>
                          <a:cs typeface="Times New Roman"/>
                        </a:rPr>
                        <a:t>XXXXXX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200" b="1" dirty="0" smtClean="0">
                          <a:latin typeface="Calibri"/>
                          <a:ea typeface="Calibri"/>
                          <a:cs typeface="Times New Roman"/>
                        </a:rPr>
                        <a:t>XXXXXXXXXXXX</a:t>
                      </a:r>
                      <a:r>
                        <a:rPr lang="hu-HU" sz="1200" b="1" dirty="0" smtClean="0">
                          <a:latin typeface="Calibri"/>
                          <a:ea typeface="Calibri"/>
                          <a:cs typeface="Times New Roman"/>
                        </a:rPr>
                        <a:t>XXXXX</a:t>
                      </a:r>
                      <a:endParaRPr lang="hu-HU" sz="1200" b="1" dirty="0">
                        <a:latin typeface="Calibri"/>
                        <a:ea typeface="Calibri"/>
                        <a:cs typeface="Times New Roman"/>
                      </a:endParaRPr>
                    </a:p>
                    <a:p>
                      <a:pPr algn="just">
                        <a:lnSpc>
                          <a:spcPct val="115000"/>
                        </a:lnSpc>
                        <a:spcAft>
                          <a:spcPts val="0"/>
                        </a:spcAft>
                      </a:pPr>
                      <a:r>
                        <a:rPr lang="en-US" sz="1200" b="1" dirty="0" smtClean="0">
                          <a:latin typeface="Calibri"/>
                          <a:ea typeface="Calibri"/>
                          <a:cs typeface="Times New Roman"/>
                        </a:rPr>
                        <a:t>XXXXXXXXXXX</a:t>
                      </a:r>
                      <a:r>
                        <a:rPr lang="hu-HU" sz="1200" b="1" dirty="0" smtClean="0">
                          <a:latin typeface="Calibri"/>
                          <a:ea typeface="Calibri"/>
                          <a:cs typeface="Times New Roman"/>
                        </a:rPr>
                        <a:t>XXXXXX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hu-HU" sz="1200" b="1" dirty="0" smtClean="0">
                        <a:latin typeface="Calibri"/>
                        <a:ea typeface="Calibri"/>
                        <a:cs typeface="Times New Roman"/>
                      </a:endParaRPr>
                    </a:p>
                    <a:p>
                      <a:pPr algn="just">
                        <a:lnSpc>
                          <a:spcPct val="115000"/>
                        </a:lnSpc>
                        <a:spcAft>
                          <a:spcPts val="0"/>
                        </a:spcAft>
                      </a:pPr>
                      <a:r>
                        <a:rPr lang="en-US" sz="1200" b="1" dirty="0" smtClean="0">
                          <a:latin typeface="Calibri"/>
                          <a:ea typeface="Calibri"/>
                          <a:cs typeface="Times New Roman"/>
                        </a:rPr>
                        <a:t>XXXXXXXXXXXX</a:t>
                      </a:r>
                      <a:r>
                        <a:rPr lang="hu-HU" sz="1200" b="1" dirty="0" smtClean="0">
                          <a:latin typeface="Calibri"/>
                          <a:ea typeface="Calibri"/>
                          <a:cs typeface="Times New Roman"/>
                        </a:rPr>
                        <a:t>XXXXX</a:t>
                      </a:r>
                      <a:endParaRPr lang="hu-HU" sz="1200" b="1" dirty="0">
                        <a:latin typeface="Calibri"/>
                        <a:ea typeface="Calibri"/>
                        <a:cs typeface="Times New Roman"/>
                      </a:endParaRPr>
                    </a:p>
                    <a:p>
                      <a:pPr algn="just">
                        <a:lnSpc>
                          <a:spcPct val="115000"/>
                        </a:lnSpc>
                        <a:spcAft>
                          <a:spcPts val="0"/>
                        </a:spcAft>
                      </a:pPr>
                      <a:r>
                        <a:rPr lang="en-US" sz="1200" b="1" dirty="0" smtClean="0">
                          <a:latin typeface="Calibri"/>
                          <a:ea typeface="Calibri"/>
                          <a:cs typeface="Times New Roman"/>
                        </a:rPr>
                        <a:t>XXXXXXXXXXXX</a:t>
                      </a:r>
                      <a:r>
                        <a:rPr lang="hu-HU" sz="1200" b="1" dirty="0" smtClean="0">
                          <a:latin typeface="Calibri"/>
                          <a:ea typeface="Calibri"/>
                          <a:cs typeface="Times New Roman"/>
                        </a:rPr>
                        <a:t>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hu-HU" sz="1200" b="1" dirty="0" smtClean="0">
                        <a:latin typeface="Calibri"/>
                        <a:ea typeface="Calibri"/>
                        <a:cs typeface="Times New Roman"/>
                      </a:endParaRPr>
                    </a:p>
                    <a:p>
                      <a:pPr algn="just">
                        <a:lnSpc>
                          <a:spcPct val="115000"/>
                        </a:lnSpc>
                        <a:spcAft>
                          <a:spcPts val="0"/>
                        </a:spcAft>
                      </a:pPr>
                      <a:endParaRPr lang="hu-HU" sz="1200" b="1" dirty="0" smtClean="0">
                        <a:latin typeface="Calibri"/>
                        <a:ea typeface="Calibri"/>
                        <a:cs typeface="Times New Roman"/>
                      </a:endParaRPr>
                    </a:p>
                    <a:p>
                      <a:pPr algn="just">
                        <a:lnSpc>
                          <a:spcPct val="115000"/>
                        </a:lnSpc>
                        <a:spcAft>
                          <a:spcPts val="0"/>
                        </a:spcAft>
                      </a:pPr>
                      <a:r>
                        <a:rPr lang="hu-HU" sz="1200" b="1" dirty="0" smtClean="0">
                          <a:latin typeface="Calibri"/>
                          <a:ea typeface="Calibri"/>
                          <a:cs typeface="Times New Roman"/>
                        </a:rPr>
                        <a:t>XXXXXXXXXXXXXXX</a:t>
                      </a:r>
                      <a:endParaRPr lang="en-US"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8867">
                <a:tc vMerge="1">
                  <a:txBody>
                    <a:bodyPr/>
                    <a:lstStyle/>
                    <a:p>
                      <a:endParaRPr lang="hu-HU"/>
                    </a:p>
                  </a:txBody>
                  <a:tcPr/>
                </a:tc>
                <a:tc>
                  <a:txBody>
                    <a:bodyPr/>
                    <a:lstStyle/>
                    <a:p>
                      <a:pPr algn="just">
                        <a:lnSpc>
                          <a:spcPct val="115000"/>
                        </a:lnSpc>
                        <a:spcAft>
                          <a:spcPts val="0"/>
                        </a:spcAft>
                      </a:pPr>
                      <a:endParaRPr lang="hu-HU" sz="1600" b="1" dirty="0">
                        <a:solidFill>
                          <a:srgbClr val="FF0000"/>
                        </a:solidFill>
                        <a:latin typeface="Calibri"/>
                        <a:ea typeface="Calibri"/>
                        <a:cs typeface="Times New Roman"/>
                      </a:endParaRPr>
                    </a:p>
                    <a:p>
                      <a:pPr algn="just">
                        <a:lnSpc>
                          <a:spcPct val="115000"/>
                        </a:lnSpc>
                        <a:spcAft>
                          <a:spcPts val="0"/>
                        </a:spcAft>
                      </a:pPr>
                      <a:r>
                        <a:rPr lang="en-US" sz="1600" b="1" dirty="0">
                          <a:solidFill>
                            <a:srgbClr val="FF0000"/>
                          </a:solidFill>
                          <a:latin typeface="Calibri"/>
                          <a:ea typeface="Calibri"/>
                          <a:cs typeface="Times New Roman"/>
                        </a:rPr>
                        <a:t>Black raiding</a:t>
                      </a:r>
                      <a:endParaRPr lang="hu-HU" sz="1600" b="1" dirty="0">
                        <a:solidFill>
                          <a:srgbClr val="FF0000"/>
                        </a:solidFill>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200" b="1" dirty="0" smtClean="0">
                          <a:latin typeface="Calibri"/>
                          <a:ea typeface="Calibri"/>
                          <a:cs typeface="Times New Roman"/>
                        </a:rPr>
                        <a:t>XXXXXXXXXXXX</a:t>
                      </a:r>
                      <a:r>
                        <a:rPr lang="hu-HU" sz="1200" b="1" dirty="0" smtClean="0">
                          <a:latin typeface="Calibri"/>
                          <a:ea typeface="Calibri"/>
                          <a:cs typeface="Times New Roman"/>
                        </a:rPr>
                        <a:t>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200" b="1" dirty="0" smtClean="0">
                          <a:latin typeface="Calibri"/>
                          <a:ea typeface="Calibri"/>
                          <a:cs typeface="Times New Roman"/>
                        </a:rPr>
                        <a:t>XXXXXXXXXX</a:t>
                      </a:r>
                      <a:r>
                        <a:rPr lang="hu-HU" sz="1200" b="1" dirty="0" smtClean="0">
                          <a:latin typeface="Calibri"/>
                          <a:ea typeface="Calibri"/>
                          <a:cs typeface="Times New Roman"/>
                        </a:rPr>
                        <a:t>XXXXX</a:t>
                      </a:r>
                      <a:endParaRPr lang="hu-HU" sz="1200" b="1" dirty="0">
                        <a:latin typeface="Calibri"/>
                        <a:ea typeface="Calibri"/>
                        <a:cs typeface="Times New Roman"/>
                      </a:endParaRPr>
                    </a:p>
                    <a:p>
                      <a:pPr algn="just">
                        <a:lnSpc>
                          <a:spcPct val="115000"/>
                        </a:lnSpc>
                        <a:spcAft>
                          <a:spcPts val="0"/>
                        </a:spcAft>
                      </a:pPr>
                      <a:r>
                        <a:rPr lang="en-US" sz="1200" b="1" dirty="0" smtClean="0">
                          <a:latin typeface="Calibri"/>
                          <a:ea typeface="Calibri"/>
                          <a:cs typeface="Times New Roman"/>
                        </a:rPr>
                        <a:t>XXXXXXXXXX</a:t>
                      </a:r>
                      <a:r>
                        <a:rPr lang="hu-HU" sz="1200" b="1" dirty="0" smtClean="0">
                          <a:latin typeface="Calibri"/>
                          <a:ea typeface="Calibri"/>
                          <a:cs typeface="Times New Roman"/>
                        </a:rPr>
                        <a:t>XXXXX</a:t>
                      </a:r>
                      <a:endParaRPr lang="hu-HU" sz="1200" b="1" dirty="0">
                        <a:latin typeface="Calibri"/>
                        <a:ea typeface="Calibri"/>
                        <a:cs typeface="Times New Roman"/>
                      </a:endParaRPr>
                    </a:p>
                    <a:p>
                      <a:pPr algn="just">
                        <a:lnSpc>
                          <a:spcPct val="115000"/>
                        </a:lnSpc>
                        <a:spcAft>
                          <a:spcPts val="0"/>
                        </a:spcAft>
                      </a:pPr>
                      <a:r>
                        <a:rPr lang="en-US" sz="1200" b="1" dirty="0" smtClean="0">
                          <a:latin typeface="Calibri"/>
                          <a:ea typeface="Calibri"/>
                          <a:cs typeface="Times New Roman"/>
                        </a:rPr>
                        <a:t>XXXXXXXXXX</a:t>
                      </a:r>
                      <a:r>
                        <a:rPr lang="hu-HU" sz="1200" b="1" dirty="0" smtClean="0">
                          <a:latin typeface="Calibri"/>
                          <a:ea typeface="Calibri"/>
                          <a:cs typeface="Times New Roman"/>
                        </a:rPr>
                        <a:t>XXXXX</a:t>
                      </a:r>
                      <a:endParaRPr lang="hu-HU" sz="12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310">
                <a:tc rowSpan="4" gridSpan="2">
                  <a:txBody>
                    <a:bodyPr/>
                    <a:lstStyle/>
                    <a:p>
                      <a:pPr algn="l">
                        <a:lnSpc>
                          <a:spcPct val="115000"/>
                        </a:lnSpc>
                        <a:spcAft>
                          <a:spcPts val="0"/>
                        </a:spcAft>
                      </a:pPr>
                      <a:endParaRPr lang="hu-HU" sz="1600" b="1" dirty="0" smtClean="0">
                        <a:latin typeface="Calibri"/>
                        <a:ea typeface="Calibri"/>
                        <a:cs typeface="Times New Roman"/>
                      </a:endParaRPr>
                    </a:p>
                    <a:p>
                      <a:pPr algn="l">
                        <a:lnSpc>
                          <a:spcPct val="115000"/>
                        </a:lnSpc>
                        <a:spcAft>
                          <a:spcPts val="0"/>
                        </a:spcAft>
                      </a:pPr>
                      <a:r>
                        <a:rPr lang="en-US" sz="1600" b="1" dirty="0" smtClean="0">
                          <a:latin typeface="Calibri"/>
                          <a:ea typeface="Calibri"/>
                          <a:cs typeface="Times New Roman"/>
                        </a:rPr>
                        <a:t>Institutional </a:t>
                      </a:r>
                      <a:r>
                        <a:rPr lang="en-US" sz="1600" b="1" dirty="0">
                          <a:latin typeface="Calibri"/>
                          <a:ea typeface="Calibri"/>
                          <a:cs typeface="Times New Roman"/>
                        </a:rPr>
                        <a:t>environment and features of the raiding action</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hMerge="1">
                  <a:txBody>
                    <a:bodyPr/>
                    <a:lstStyle/>
                    <a:p>
                      <a:endParaRPr lang="hu-HU"/>
                    </a:p>
                  </a:txBody>
                  <a:tcPr/>
                </a:tc>
                <a:tc>
                  <a:txBody>
                    <a:bodyPr/>
                    <a:lstStyle/>
                    <a:p>
                      <a:pPr algn="just">
                        <a:lnSpc>
                          <a:spcPct val="115000"/>
                        </a:lnSpc>
                        <a:spcAft>
                          <a:spcPts val="0"/>
                        </a:spcAft>
                      </a:pPr>
                      <a:r>
                        <a:rPr lang="en-US" sz="1600" b="1" i="1" dirty="0">
                          <a:latin typeface="Calibri"/>
                          <a:ea typeface="Calibri"/>
                          <a:cs typeface="Times New Roman"/>
                        </a:rPr>
                        <a:t>Criminal state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b="1" i="1">
                          <a:latin typeface="Calibri"/>
                          <a:ea typeface="Calibri"/>
                          <a:cs typeface="Times New Roman"/>
                        </a:rPr>
                        <a:t>State crime</a:t>
                      </a:r>
                      <a:endParaRPr lang="hu-HU" sz="1600" b="1">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b="1" i="1">
                          <a:latin typeface="Calibri"/>
                          <a:ea typeface="Calibri"/>
                          <a:cs typeface="Times New Roman"/>
                        </a:rPr>
                        <a:t>Corporate crime</a:t>
                      </a:r>
                      <a:endParaRPr lang="hu-HU" sz="1600" b="1">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b="1" i="1" dirty="0">
                          <a:latin typeface="Calibri"/>
                          <a:ea typeface="Calibri"/>
                          <a:cs typeface="Times New Roman"/>
                        </a:rPr>
                        <a:t>Crime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2620">
                <a:tc gridSpan="2" vMerge="1">
                  <a:txBody>
                    <a:bodyPr/>
                    <a:lstStyle/>
                    <a:p>
                      <a:endParaRPr lang="hu-HU"/>
                    </a:p>
                  </a:txBody>
                  <a:tcPr/>
                </a:tc>
                <a:tc hMerge="1" vMerge="1">
                  <a:txBody>
                    <a:bodyPr/>
                    <a:lstStyle/>
                    <a:p>
                      <a:endParaRPr lang="hu-HU"/>
                    </a:p>
                  </a:txBody>
                  <a:tcPr/>
                </a:tc>
                <a:tc>
                  <a:txBody>
                    <a:bodyPr/>
                    <a:lstStyle/>
                    <a:p>
                      <a:pPr algn="just">
                        <a:lnSpc>
                          <a:spcPct val="115000"/>
                        </a:lnSpc>
                        <a:spcAft>
                          <a:spcPts val="0"/>
                        </a:spcAft>
                      </a:pPr>
                      <a:r>
                        <a:rPr lang="en-US" sz="1600" b="1" dirty="0">
                          <a:latin typeface="Calibri"/>
                          <a:ea typeface="Calibri"/>
                          <a:cs typeface="Times New Roman"/>
                        </a:rPr>
                        <a:t>Single-pyramid </a:t>
                      </a:r>
                      <a:r>
                        <a:rPr lang="en-US" sz="1600" b="1" dirty="0" err="1">
                          <a:latin typeface="Calibri"/>
                          <a:ea typeface="Calibri"/>
                          <a:cs typeface="Times New Roman"/>
                        </a:rPr>
                        <a:t>patronal</a:t>
                      </a:r>
                      <a:r>
                        <a:rPr lang="en-US" sz="1600" b="1" dirty="0">
                          <a:latin typeface="Calibri"/>
                          <a:ea typeface="Calibri"/>
                          <a:cs typeface="Times New Roman"/>
                        </a:rPr>
                        <a:t> system</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en-US" sz="1600" b="1" dirty="0">
                          <a:latin typeface="Calibri"/>
                          <a:ea typeface="Calibri"/>
                          <a:cs typeface="Times New Roman"/>
                        </a:rPr>
                        <a:t>Multi-pyramid </a:t>
                      </a:r>
                      <a:r>
                        <a:rPr lang="en-US" sz="1600" b="1" dirty="0" err="1">
                          <a:latin typeface="Calibri"/>
                          <a:ea typeface="Calibri"/>
                          <a:cs typeface="Times New Roman"/>
                        </a:rPr>
                        <a:t>patronal</a:t>
                      </a:r>
                      <a:r>
                        <a:rPr lang="en-US" sz="1600" b="1" dirty="0">
                          <a:latin typeface="Calibri"/>
                          <a:ea typeface="Calibri"/>
                          <a:cs typeface="Times New Roman"/>
                        </a:rPr>
                        <a:t> system</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tc hMerge="1">
                  <a:txBody>
                    <a:bodyPr/>
                    <a:lstStyle/>
                    <a:p>
                      <a:endParaRPr lang="hu-HU"/>
                    </a:p>
                  </a:txBody>
                  <a:tcPr/>
                </a:tc>
              </a:tr>
              <a:tr h="241310">
                <a:tc gridSpan="2" vMerge="1">
                  <a:txBody>
                    <a:bodyPr/>
                    <a:lstStyle/>
                    <a:p>
                      <a:endParaRPr lang="hu-HU"/>
                    </a:p>
                  </a:txBody>
                  <a:tcPr/>
                </a:tc>
                <a:tc hMerge="1" vMerge="1">
                  <a:txBody>
                    <a:bodyPr/>
                    <a:lstStyle/>
                    <a:p>
                      <a:endParaRPr lang="hu-HU"/>
                    </a:p>
                  </a:txBody>
                  <a:tcPr/>
                </a:tc>
                <a:tc>
                  <a:txBody>
                    <a:bodyPr/>
                    <a:lstStyle/>
                    <a:p>
                      <a:pPr algn="just">
                        <a:lnSpc>
                          <a:spcPct val="115000"/>
                        </a:lnSpc>
                        <a:spcAft>
                          <a:spcPts val="0"/>
                        </a:spcAft>
                      </a:pPr>
                      <a:r>
                        <a:rPr lang="en-US" sz="1600" b="1" dirty="0">
                          <a:latin typeface="Calibri"/>
                          <a:ea typeface="Calibri"/>
                          <a:cs typeface="Times New Roman"/>
                        </a:rPr>
                        <a:t>Monopolized</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US" sz="1600" b="1" dirty="0">
                          <a:latin typeface="Calibri"/>
                          <a:ea typeface="Calibri"/>
                          <a:cs typeface="Times New Roman"/>
                        </a:rPr>
                        <a:t>Oligarchic</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tc>
                  <a:txBody>
                    <a:bodyPr/>
                    <a:lstStyle/>
                    <a:p>
                      <a:pPr algn="just">
                        <a:lnSpc>
                          <a:spcPct val="115000"/>
                        </a:lnSpc>
                        <a:spcAft>
                          <a:spcPts val="0"/>
                        </a:spcAft>
                      </a:pPr>
                      <a:r>
                        <a:rPr lang="en-US" sz="1600" b="1" dirty="0">
                          <a:latin typeface="Calibri"/>
                          <a:ea typeface="Calibri"/>
                          <a:cs typeface="Times New Roman"/>
                        </a:rPr>
                        <a:t>Competitive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310">
                <a:tc gridSpan="2" vMerge="1">
                  <a:txBody>
                    <a:bodyPr/>
                    <a:lstStyle/>
                    <a:p>
                      <a:pPr algn="l">
                        <a:lnSpc>
                          <a:spcPct val="115000"/>
                        </a:lnSpc>
                        <a:spcAft>
                          <a:spcPts val="0"/>
                        </a:spcAft>
                      </a:pP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lang="hu-HU"/>
                    </a:p>
                  </a:txBody>
                  <a:tcPr/>
                </a:tc>
                <a:tc>
                  <a:txBody>
                    <a:bodyPr/>
                    <a:lstStyle/>
                    <a:p>
                      <a:pPr algn="l">
                        <a:lnSpc>
                          <a:spcPct val="115000"/>
                        </a:lnSpc>
                        <a:spcAft>
                          <a:spcPts val="0"/>
                        </a:spcAft>
                      </a:pPr>
                      <a:r>
                        <a:rPr lang="hu-HU" sz="1600" b="1" dirty="0" smtClean="0">
                          <a:latin typeface="Calibri"/>
                          <a:ea typeface="Calibri"/>
                          <a:cs typeface="Times New Roman"/>
                        </a:rPr>
                        <a:t>Market</a:t>
                      </a:r>
                      <a:r>
                        <a:rPr lang="hu-HU" sz="1600" b="1" baseline="0" dirty="0" smtClean="0">
                          <a:latin typeface="Calibri"/>
                          <a:ea typeface="Calibri"/>
                          <a:cs typeface="Times New Roman"/>
                        </a:rPr>
                        <a:t> </a:t>
                      </a:r>
                      <a:r>
                        <a:rPr lang="en-US" sz="1600" b="1" baseline="0" dirty="0" smtClean="0">
                          <a:latin typeface="+mn-lt"/>
                          <a:ea typeface="Calibri"/>
                          <a:cs typeface="Times New Roman"/>
                        </a:rPr>
                        <a:t>+ state + </a:t>
                      </a:r>
                      <a:r>
                        <a:rPr lang="hu-HU" sz="1600" b="1" baseline="0" dirty="0" err="1" smtClean="0">
                          <a:latin typeface="Calibri"/>
                          <a:ea typeface="Calibri"/>
                          <a:cs typeface="Times New Roman"/>
                        </a:rPr>
                        <a:t>o</a:t>
                      </a:r>
                      <a:r>
                        <a:rPr lang="hu-HU" sz="1600" b="1" dirty="0" err="1" smtClean="0">
                          <a:latin typeface="Calibri"/>
                          <a:ea typeface="Calibri"/>
                          <a:cs typeface="Times New Roman"/>
                        </a:rPr>
                        <a:t>ligarch</a:t>
                      </a:r>
                      <a:r>
                        <a:rPr lang="hu-HU" sz="1600" b="1" dirty="0" smtClean="0">
                          <a:latin typeface="Calibri"/>
                          <a:ea typeface="Calibri"/>
                          <a:cs typeface="Times New Roman"/>
                        </a:rPr>
                        <a:t> </a:t>
                      </a:r>
                      <a:r>
                        <a:rPr lang="hu-HU" sz="1600" b="1" dirty="0" err="1" smtClean="0">
                          <a:latin typeface="Calibri"/>
                          <a:ea typeface="Calibri"/>
                          <a:cs typeface="Times New Roman"/>
                        </a:rPr>
                        <a:t>capture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US" sz="1600" b="1" dirty="0" smtClean="0">
                          <a:latin typeface="Calibri"/>
                          <a:ea typeface="Calibri"/>
                          <a:cs typeface="Times New Roman"/>
                        </a:rPr>
                        <a:t>Market</a:t>
                      </a:r>
                      <a:r>
                        <a:rPr lang="en-US" sz="1600" b="1" baseline="0" dirty="0" smtClean="0">
                          <a:latin typeface="Calibri"/>
                          <a:ea typeface="Calibri"/>
                          <a:cs typeface="Times New Roman"/>
                        </a:rPr>
                        <a:t> </a:t>
                      </a:r>
                      <a:r>
                        <a:rPr lang="en-US" sz="1600" b="1" baseline="0" dirty="0" smtClean="0">
                          <a:latin typeface="+mn-lt"/>
                          <a:ea typeface="Calibri"/>
                          <a:cs typeface="Times New Roman"/>
                        </a:rPr>
                        <a:t>+ state capture</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tc>
                  <a:txBody>
                    <a:bodyPr/>
                    <a:lstStyle/>
                    <a:p>
                      <a:pPr algn="just">
                        <a:lnSpc>
                          <a:spcPct val="115000"/>
                        </a:lnSpc>
                        <a:spcAft>
                          <a:spcPts val="0"/>
                        </a:spcAft>
                      </a:pPr>
                      <a:r>
                        <a:rPr lang="en-US" sz="1600" b="1" dirty="0" err="1" smtClean="0">
                          <a:latin typeface="Calibri"/>
                          <a:ea typeface="Calibri"/>
                          <a:cs typeface="Times New Roman"/>
                        </a:rPr>
                        <a:t>n.a</a:t>
                      </a:r>
                      <a:r>
                        <a:rPr lang="en-US" sz="1600" b="1" dirty="0" smtClean="0">
                          <a:latin typeface="Calibri"/>
                          <a:ea typeface="Calibri"/>
                          <a:cs typeface="Times New Roman"/>
                        </a:rPr>
                        <a:t>.</a:t>
                      </a:r>
                      <a:endParaRPr lang="hu-HU" sz="1600" b="1" dirty="0">
                        <a:latin typeface="Calibri"/>
                        <a:ea typeface="Calibri"/>
                        <a:cs typeface="Times New Roman"/>
                      </a:endParaRPr>
                    </a:p>
                  </a:txBody>
                  <a:tcPr marL="51632" marR="516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4449" name="Rectangle 1"/>
          <p:cNvSpPr>
            <a:spLocks noChangeArrowheads="1"/>
          </p:cNvSpPr>
          <p:nvPr/>
        </p:nvSpPr>
        <p:spPr bwMode="auto">
          <a:xfrm>
            <a:off x="0" y="51470"/>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Types and some features of </a:t>
            </a:r>
            <a:r>
              <a:rPr kumimoji="0" lang="en-US" sz="2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reiderstvo</a:t>
            </a:r>
            <a:r>
              <a:rPr kumimoji="0" lang="en-US" sz="24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in post-communist regimes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b="1" dirty="0" err="1" smtClean="0"/>
              <a:t>Legality</a:t>
            </a:r>
            <a:r>
              <a:rPr lang="hu-HU" b="1" dirty="0" smtClean="0"/>
              <a:t>, </a:t>
            </a:r>
            <a:r>
              <a:rPr lang="hu-HU" b="1" dirty="0" err="1" smtClean="0"/>
              <a:t>law</a:t>
            </a:r>
            <a:r>
              <a:rPr lang="hu-HU" b="1" dirty="0" smtClean="0"/>
              <a:t> </a:t>
            </a:r>
            <a:r>
              <a:rPr lang="hu-HU" b="1" dirty="0" err="1" smtClean="0"/>
              <a:t>enforcement</a:t>
            </a:r>
            <a:r>
              <a:rPr lang="hu-HU" b="1" dirty="0" smtClean="0"/>
              <a:t> </a:t>
            </a:r>
            <a:br>
              <a:rPr lang="hu-HU" b="1" dirty="0" smtClean="0"/>
            </a:br>
            <a:endParaRPr lang="hu-HU" b="1"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pPr>
              <a:lnSpc>
                <a:spcPct val="115000"/>
              </a:lnSpc>
              <a:spcAft>
                <a:spcPts val="0"/>
              </a:spcAft>
            </a:pPr>
            <a:r>
              <a:rPr lang="hu-HU" sz="2800" b="1" dirty="0"/>
              <a:t>The r</a:t>
            </a:r>
            <a:r>
              <a:rPr lang="en-US" sz="2800" b="1" dirty="0"/>
              <a:t>ole of law and legality </a:t>
            </a:r>
            <a:r>
              <a:rPr lang="hu-HU" sz="2800" b="1" dirty="0"/>
              <a:t/>
            </a:r>
            <a:br>
              <a:rPr lang="hu-HU" sz="2800" b="1" dirty="0"/>
            </a:br>
            <a:r>
              <a:rPr lang="en-US" sz="2800" b="1" dirty="0"/>
              <a:t>in three ideal-type political </a:t>
            </a:r>
            <a:r>
              <a:rPr lang="en-US" sz="2800" b="1" dirty="0" smtClean="0"/>
              <a:t>regimes</a:t>
            </a:r>
            <a:endParaRPr lang="hu-HU" sz="2800" dirty="0"/>
          </a:p>
        </p:txBody>
      </p:sp>
      <p:graphicFrame>
        <p:nvGraphicFramePr>
          <p:cNvPr id="5" name="Táblázat 4"/>
          <p:cNvGraphicFramePr>
            <a:graphicFrameLocks noGrp="1"/>
          </p:cNvGraphicFramePr>
          <p:nvPr/>
        </p:nvGraphicFramePr>
        <p:xfrm>
          <a:off x="251520" y="1347614"/>
          <a:ext cx="8712968" cy="3219650"/>
        </p:xfrm>
        <a:graphic>
          <a:graphicData uri="http://schemas.openxmlformats.org/drawingml/2006/table">
            <a:tbl>
              <a:tblPr/>
              <a:tblGrid>
                <a:gridCol w="2445745"/>
                <a:gridCol w="3314895"/>
                <a:gridCol w="2952328"/>
              </a:tblGrid>
              <a:tr h="504056">
                <a:tc>
                  <a:txBody>
                    <a:bodyPr/>
                    <a:lstStyle/>
                    <a:p>
                      <a:pPr algn="ctr">
                        <a:lnSpc>
                          <a:spcPct val="100000"/>
                        </a:lnSpc>
                        <a:spcAft>
                          <a:spcPts val="0"/>
                        </a:spcAft>
                      </a:pPr>
                      <a:r>
                        <a:rPr lang="hu-HU" sz="2000" b="1" dirty="0" err="1" smtClean="0">
                          <a:latin typeface="Calibri"/>
                          <a:ea typeface="Calibri"/>
                          <a:cs typeface="Times New Roman"/>
                        </a:rPr>
                        <a:t>Liberal</a:t>
                      </a:r>
                      <a:r>
                        <a:rPr lang="hu-HU" sz="2000" b="1" dirty="0" smtClean="0">
                          <a:latin typeface="Calibri"/>
                          <a:ea typeface="Calibri"/>
                          <a:cs typeface="Times New Roman"/>
                        </a:rPr>
                        <a:t> </a:t>
                      </a:r>
                      <a:r>
                        <a:rPr lang="hu-HU" sz="2000" b="1" dirty="0" err="1" smtClean="0">
                          <a:latin typeface="Calibri"/>
                          <a:ea typeface="Calibri"/>
                          <a:cs typeface="Times New Roman"/>
                        </a:rPr>
                        <a:t>democracy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Calibri"/>
                          <a:ea typeface="Calibri"/>
                          <a:cs typeface="Times New Roman"/>
                        </a:rPr>
                        <a:t>Post-communist</a:t>
                      </a:r>
                      <a:r>
                        <a:rPr lang="hu-HU" sz="2000" b="1" dirty="0" smtClean="0">
                          <a:latin typeface="Calibri"/>
                          <a:ea typeface="Calibri"/>
                          <a:cs typeface="Times New Roman"/>
                        </a:rPr>
                        <a:t> </a:t>
                      </a:r>
                      <a:r>
                        <a:rPr lang="hu-HU" sz="2000" b="1" dirty="0" err="1" smtClean="0">
                          <a:latin typeface="Calibri"/>
                          <a:ea typeface="Calibri"/>
                          <a:cs typeface="Times New Roman"/>
                        </a:rPr>
                        <a:t>autocracy</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hu-HU" sz="2000" b="1" dirty="0" err="1" smtClean="0">
                          <a:latin typeface="Calibri"/>
                          <a:ea typeface="Calibri"/>
                          <a:cs typeface="Times New Roman"/>
                        </a:rPr>
                        <a:t>Communist</a:t>
                      </a:r>
                      <a:r>
                        <a:rPr lang="hu-HU" sz="2000" b="1" dirty="0" smtClean="0">
                          <a:latin typeface="Calibri"/>
                          <a:ea typeface="Calibri"/>
                          <a:cs typeface="Times New Roman"/>
                        </a:rPr>
                        <a:t> </a:t>
                      </a:r>
                      <a:r>
                        <a:rPr lang="hu-HU" sz="2000" b="1" dirty="0" err="1" smtClean="0">
                          <a:latin typeface="Calibri"/>
                          <a:ea typeface="Calibri"/>
                          <a:cs typeface="Times New Roman"/>
                        </a:rPr>
                        <a:t>regime</a:t>
                      </a:r>
                      <a:endParaRPr lang="hu-HU"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096">
                <a:tc>
                  <a:txBody>
                    <a:bodyPr/>
                    <a:lstStyle/>
                    <a:p>
                      <a:pPr>
                        <a:lnSpc>
                          <a:spcPct val="115000"/>
                        </a:lnSpc>
                        <a:spcAft>
                          <a:spcPts val="0"/>
                        </a:spcAft>
                      </a:pPr>
                      <a:r>
                        <a:rPr lang="en-GB" sz="1500" b="1" dirty="0">
                          <a:latin typeface="Calibri"/>
                          <a:ea typeface="Calibri"/>
                          <a:cs typeface="Times New Roman"/>
                        </a:rPr>
                        <a:t>rule of </a:t>
                      </a:r>
                      <a:r>
                        <a:rPr lang="en-GB" sz="1500" b="1" dirty="0" smtClean="0">
                          <a:latin typeface="Calibri"/>
                          <a:ea typeface="Calibri"/>
                          <a:cs typeface="Times New Roman"/>
                        </a:rPr>
                        <a:t>law</a:t>
                      </a:r>
                      <a:r>
                        <a:rPr lang="hu-HU" sz="1500" b="1" dirty="0" smtClean="0">
                          <a:latin typeface="Calibri"/>
                          <a:ea typeface="Calibri"/>
                          <a:cs typeface="Times New Roman"/>
                        </a:rPr>
                        <a:t>:</a:t>
                      </a:r>
                    </a:p>
                    <a:p>
                      <a:pPr>
                        <a:lnSpc>
                          <a:spcPct val="115000"/>
                        </a:lnSpc>
                        <a:spcAft>
                          <a:spcPts val="0"/>
                        </a:spcAft>
                      </a:pPr>
                      <a:r>
                        <a:rPr lang="hu-HU" sz="1500" b="1" dirty="0" err="1" smtClean="0">
                          <a:latin typeface="+mn-lt"/>
                          <a:ea typeface="Calibri"/>
                          <a:cs typeface="Times New Roman"/>
                        </a:rPr>
                        <a:t>citizen</a:t>
                      </a:r>
                      <a:r>
                        <a:rPr lang="hu-HU" sz="1500" b="1" dirty="0" smtClean="0">
                          <a:latin typeface="+mn-lt"/>
                          <a:ea typeface="Calibri"/>
                          <a:cs typeface="Times New Roman"/>
                        </a:rPr>
                        <a:t> </a:t>
                      </a:r>
                      <a:r>
                        <a:rPr lang="hu-HU" sz="1500" b="1" dirty="0" err="1" smtClean="0">
                          <a:latin typeface="+mn-lt"/>
                          <a:ea typeface="Calibri"/>
                          <a:cs typeface="Times New Roman"/>
                        </a:rPr>
                        <a:t>subordinated</a:t>
                      </a:r>
                      <a:r>
                        <a:rPr lang="hu-HU" sz="1500" b="1" dirty="0" smtClean="0">
                          <a:latin typeface="+mn-lt"/>
                          <a:ea typeface="Calibri"/>
                          <a:cs typeface="Times New Roman"/>
                        </a:rPr>
                        <a:t> </a:t>
                      </a:r>
                      <a:r>
                        <a:rPr lang="hu-HU" sz="1500" b="1" dirty="0" err="1" smtClean="0">
                          <a:latin typeface="+mn-lt"/>
                          <a:ea typeface="Calibri"/>
                          <a:cs typeface="Times New Roman"/>
                        </a:rPr>
                        <a:t>to</a:t>
                      </a:r>
                      <a:r>
                        <a:rPr lang="hu-HU" sz="1500" b="1" dirty="0" smtClean="0">
                          <a:latin typeface="+mn-lt"/>
                          <a:ea typeface="Calibri"/>
                          <a:cs typeface="Times New Roman"/>
                        </a:rPr>
                        <a:t> </a:t>
                      </a:r>
                      <a:r>
                        <a:rPr lang="hu-HU" sz="1500" b="1" dirty="0" err="1" smtClean="0">
                          <a:latin typeface="+mn-lt"/>
                          <a:ea typeface="Calibri"/>
                          <a:cs typeface="Times New Roman"/>
                        </a:rPr>
                        <a:t>law</a:t>
                      </a:r>
                      <a:endParaRPr lang="hu-HU" sz="1500" b="1" dirty="0" smtClean="0">
                        <a:latin typeface="+mn-lt"/>
                        <a:ea typeface="Calibri"/>
                        <a:cs typeface="Times New Roman"/>
                      </a:endParaRPr>
                    </a:p>
                    <a:p>
                      <a:pPr>
                        <a:lnSpc>
                          <a:spcPct val="115000"/>
                        </a:lnSpc>
                        <a:spcAft>
                          <a:spcPts val="0"/>
                        </a:spcAft>
                      </a:pP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smtClean="0">
                          <a:latin typeface="Calibri"/>
                          <a:ea typeface="Calibri"/>
                          <a:cs typeface="Times New Roman"/>
                        </a:rPr>
                        <a:t>r</a:t>
                      </a:r>
                      <a:r>
                        <a:rPr lang="en-GB" sz="1500" b="1" dirty="0" err="1" smtClean="0">
                          <a:latin typeface="Calibri"/>
                          <a:ea typeface="Calibri"/>
                          <a:cs typeface="Times New Roman"/>
                        </a:rPr>
                        <a:t>ule</a:t>
                      </a:r>
                      <a:r>
                        <a:rPr lang="hu-HU" sz="1500" b="1" dirty="0" smtClean="0">
                          <a:latin typeface="Calibri"/>
                          <a:ea typeface="Calibri"/>
                          <a:cs typeface="Times New Roman"/>
                        </a:rPr>
                        <a:t> </a:t>
                      </a:r>
                      <a:r>
                        <a:rPr lang="hu-HU" sz="1500" b="1" dirty="0" err="1" smtClean="0">
                          <a:latin typeface="Calibri"/>
                          <a:ea typeface="Calibri"/>
                          <a:cs typeface="Times New Roman"/>
                        </a:rPr>
                        <a:t>by</a:t>
                      </a:r>
                      <a:r>
                        <a:rPr lang="hu-HU" sz="1500" b="1" dirty="0" smtClean="0">
                          <a:latin typeface="Calibri"/>
                          <a:ea typeface="Calibri"/>
                          <a:cs typeface="Times New Roman"/>
                        </a:rPr>
                        <a:t> </a:t>
                      </a:r>
                      <a:r>
                        <a:rPr lang="hu-HU" sz="1500" b="1" dirty="0" err="1" smtClean="0">
                          <a:latin typeface="Calibri"/>
                          <a:ea typeface="Calibri"/>
                          <a:cs typeface="Times New Roman"/>
                        </a:rPr>
                        <a:t>law</a:t>
                      </a:r>
                      <a:r>
                        <a:rPr lang="hu-HU" sz="1500" b="1" dirty="0" smtClean="0">
                          <a:latin typeface="Calibri"/>
                          <a:ea typeface="Calibri"/>
                          <a:cs typeface="Times New Roman"/>
                        </a:rPr>
                        <a:t>, </a:t>
                      </a:r>
                      <a:r>
                        <a:rPr lang="hu-HU" sz="1500" b="1" dirty="0" err="1" smtClean="0">
                          <a:latin typeface="Calibri"/>
                          <a:ea typeface="Calibri"/>
                          <a:cs typeface="Times New Roman"/>
                        </a:rPr>
                        <a:t>law</a:t>
                      </a:r>
                      <a:r>
                        <a:rPr lang="hu-HU" sz="1500" b="1" dirty="0" smtClean="0">
                          <a:latin typeface="Calibri"/>
                          <a:ea typeface="Calibri"/>
                          <a:cs typeface="Times New Roman"/>
                        </a:rPr>
                        <a:t> of </a:t>
                      </a:r>
                      <a:r>
                        <a:rPr lang="hu-HU" sz="1500" b="1" dirty="0" err="1" smtClean="0">
                          <a:latin typeface="Calibri"/>
                          <a:ea typeface="Calibri"/>
                          <a:cs typeface="Times New Roman"/>
                        </a:rPr>
                        <a:t>rule</a:t>
                      </a:r>
                      <a:r>
                        <a:rPr lang="hu-HU" sz="1500" b="1" dirty="0" smtClean="0">
                          <a:latin typeface="Calibri"/>
                          <a:ea typeface="Calibri"/>
                          <a:cs typeface="Times New Roman"/>
                        </a:rPr>
                        <a:t>:</a:t>
                      </a:r>
                    </a:p>
                    <a:p>
                      <a:pPr>
                        <a:lnSpc>
                          <a:spcPct val="115000"/>
                        </a:lnSpc>
                        <a:spcAft>
                          <a:spcPts val="0"/>
                        </a:spcAft>
                      </a:pPr>
                      <a:r>
                        <a:rPr lang="en-US" sz="1500" b="1" dirty="0" smtClean="0">
                          <a:latin typeface="+mn-lt"/>
                          <a:ea typeface="Calibri"/>
                          <a:cs typeface="Times New Roman"/>
                        </a:rPr>
                        <a:t>law subordinated to the adopted political family</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smtClean="0">
                          <a:latin typeface="Calibri"/>
                          <a:ea typeface="Calibri"/>
                          <a:cs typeface="Times New Roman"/>
                        </a:rPr>
                        <a:t>l</a:t>
                      </a:r>
                      <a:r>
                        <a:rPr lang="en-GB" sz="1500" b="1" dirty="0" err="1" smtClean="0">
                          <a:latin typeface="Calibri"/>
                          <a:ea typeface="Calibri"/>
                          <a:cs typeface="Times New Roman"/>
                        </a:rPr>
                        <a:t>awlessness</a:t>
                      </a:r>
                      <a:r>
                        <a:rPr lang="hu-HU" sz="1500" b="1" dirty="0" smtClean="0">
                          <a:latin typeface="Calibri"/>
                          <a:ea typeface="Calibri"/>
                          <a:cs typeface="Times New Roman"/>
                        </a:rPr>
                        <a:t>:</a:t>
                      </a:r>
                    </a:p>
                    <a:p>
                      <a:pPr>
                        <a:lnSpc>
                          <a:spcPct val="115000"/>
                        </a:lnSpc>
                        <a:spcAft>
                          <a:spcPts val="0"/>
                        </a:spcAft>
                      </a:pPr>
                      <a:r>
                        <a:rPr lang="en-US" sz="1500" b="1" dirty="0" smtClean="0">
                          <a:latin typeface="+mn-lt"/>
                          <a:ea typeface="Calibri"/>
                          <a:cs typeface="Times New Roman"/>
                        </a:rPr>
                        <a:t>law subordinated to the party</a:t>
                      </a:r>
                    </a:p>
                    <a:p>
                      <a:pPr>
                        <a:lnSpc>
                          <a:spcPct val="115000"/>
                        </a:lnSpc>
                        <a:spcAft>
                          <a:spcPts val="0"/>
                        </a:spcAft>
                      </a:pP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912">
                <a:tc>
                  <a:txBody>
                    <a:bodyPr/>
                    <a:lstStyle/>
                    <a:p>
                      <a:pPr>
                        <a:lnSpc>
                          <a:spcPct val="115000"/>
                        </a:lnSpc>
                        <a:spcAft>
                          <a:spcPts val="0"/>
                        </a:spcAft>
                      </a:pPr>
                      <a:r>
                        <a:rPr lang="hu-HU" sz="1500" b="1" dirty="0" err="1">
                          <a:latin typeface="Calibri"/>
                          <a:ea typeface="Calibri"/>
                          <a:cs typeface="Times New Roman"/>
                        </a:rPr>
                        <a:t>normative</a:t>
                      </a:r>
                      <a:r>
                        <a:rPr lang="hu-HU" sz="1500" b="1" dirty="0">
                          <a:latin typeface="Calibri"/>
                          <a:ea typeface="Calibri"/>
                          <a:cs typeface="Times New Roman"/>
                        </a:rPr>
                        <a:t> </a:t>
                      </a:r>
                      <a:endParaRPr lang="hu-HU" sz="1500" b="1" dirty="0" smtClean="0">
                        <a:latin typeface="Calibri"/>
                        <a:ea typeface="Calibri"/>
                        <a:cs typeface="Times New Roman"/>
                      </a:endParaRPr>
                    </a:p>
                    <a:p>
                      <a:pPr>
                        <a:lnSpc>
                          <a:spcPct val="115000"/>
                        </a:lnSpc>
                        <a:spcAft>
                          <a:spcPts val="0"/>
                        </a:spcAft>
                      </a:pPr>
                      <a:r>
                        <a:rPr lang="hu-HU" sz="1500" b="1" dirty="0" err="1" smtClean="0">
                          <a:latin typeface="Calibri"/>
                          <a:ea typeface="Calibri"/>
                          <a:cs typeface="Times New Roman"/>
                        </a:rPr>
                        <a:t>law-enforcement</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err="1" smtClean="0">
                          <a:solidFill>
                            <a:schemeClr val="tx1"/>
                          </a:solidFill>
                          <a:latin typeface="+mn-lt"/>
                          <a:ea typeface="Calibri"/>
                          <a:cs typeface="Times New Roman"/>
                        </a:rPr>
                        <a:t>individually</a:t>
                      </a:r>
                      <a:r>
                        <a:rPr lang="hu-HU" sz="1500" b="1" dirty="0" smtClean="0">
                          <a:solidFill>
                            <a:schemeClr val="tx1"/>
                          </a:solidFill>
                          <a:latin typeface="+mn-lt"/>
                          <a:ea typeface="Calibri"/>
                          <a:cs typeface="Times New Roman"/>
                        </a:rPr>
                        <a:t> </a:t>
                      </a:r>
                      <a:r>
                        <a:rPr lang="hu-HU" sz="1500" b="1" dirty="0" err="1" smtClean="0">
                          <a:solidFill>
                            <a:schemeClr val="tx1"/>
                          </a:solidFill>
                          <a:latin typeface="+mn-lt"/>
                          <a:ea typeface="Calibri"/>
                          <a:cs typeface="Times New Roman"/>
                        </a:rPr>
                        <a:t>tailored</a:t>
                      </a:r>
                      <a:r>
                        <a:rPr lang="hu-HU" sz="1500" b="1" dirty="0" smtClean="0">
                          <a:solidFill>
                            <a:schemeClr val="tx1"/>
                          </a:solidFill>
                          <a:latin typeface="+mn-lt"/>
                          <a:ea typeface="Calibri"/>
                          <a:cs typeface="Times New Roman"/>
                        </a:rPr>
                        <a:t> / </a:t>
                      </a:r>
                      <a:r>
                        <a:rPr lang="hu-HU" sz="1500" b="1" dirty="0" err="1" smtClean="0">
                          <a:solidFill>
                            <a:schemeClr val="tx1"/>
                          </a:solidFill>
                          <a:latin typeface="+mn-lt"/>
                          <a:ea typeface="Calibri"/>
                          <a:cs typeface="Times New Roman"/>
                        </a:rPr>
                        <a:t>politically</a:t>
                      </a:r>
                      <a:r>
                        <a:rPr lang="hu-HU" sz="1500" b="1" dirty="0" smtClean="0">
                          <a:solidFill>
                            <a:schemeClr val="tx1"/>
                          </a:solidFill>
                          <a:latin typeface="+mn-lt"/>
                          <a:ea typeface="Calibri"/>
                          <a:cs typeface="Times New Roman"/>
                        </a:rPr>
                        <a:t> </a:t>
                      </a:r>
                      <a:r>
                        <a:rPr lang="hu-HU" sz="1500" b="1" dirty="0" err="1" smtClean="0">
                          <a:latin typeface="Calibri"/>
                          <a:ea typeface="Calibri"/>
                          <a:cs typeface="Times New Roman"/>
                        </a:rPr>
                        <a:t>selective</a:t>
                      </a:r>
                      <a:r>
                        <a:rPr lang="hu-HU" sz="1500" b="1" dirty="0" smtClean="0">
                          <a:latin typeface="Calibri"/>
                          <a:ea typeface="Calibri"/>
                          <a:cs typeface="Times New Roman"/>
                        </a:rPr>
                        <a:t> </a:t>
                      </a:r>
                      <a:r>
                        <a:rPr lang="hu-HU" sz="1500" b="1" dirty="0" err="1" smtClean="0">
                          <a:latin typeface="Calibri"/>
                          <a:ea typeface="Calibri"/>
                          <a:cs typeface="Times New Roman"/>
                        </a:rPr>
                        <a:t>law-enforcement</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err="1">
                          <a:latin typeface="Calibri"/>
                          <a:ea typeface="Calibri"/>
                          <a:cs typeface="Times New Roman"/>
                        </a:rPr>
                        <a:t>repressive</a:t>
                      </a:r>
                      <a:r>
                        <a:rPr lang="hu-HU" sz="1500" b="1" dirty="0">
                          <a:latin typeface="Calibri"/>
                          <a:ea typeface="Calibri"/>
                          <a:cs typeface="Times New Roman"/>
                        </a:rPr>
                        <a:t> </a:t>
                      </a:r>
                      <a:endParaRPr lang="hu-HU" sz="1500" b="1" dirty="0" smtClean="0">
                        <a:latin typeface="Calibri"/>
                        <a:ea typeface="Calibri"/>
                        <a:cs typeface="Times New Roman"/>
                      </a:endParaRPr>
                    </a:p>
                    <a:p>
                      <a:pPr>
                        <a:lnSpc>
                          <a:spcPct val="115000"/>
                        </a:lnSpc>
                        <a:spcAft>
                          <a:spcPts val="0"/>
                        </a:spcAft>
                      </a:pPr>
                      <a:r>
                        <a:rPr lang="hu-HU" sz="1500" b="1" dirty="0" err="1" smtClean="0">
                          <a:latin typeface="Calibri"/>
                          <a:ea typeface="Calibri"/>
                          <a:cs typeface="Times New Roman"/>
                        </a:rPr>
                        <a:t>law-enforcement</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498">
                <a:tc>
                  <a:txBody>
                    <a:bodyPr/>
                    <a:lstStyle/>
                    <a:p>
                      <a:pPr>
                        <a:lnSpc>
                          <a:spcPct val="115000"/>
                        </a:lnSpc>
                        <a:spcAft>
                          <a:spcPts val="0"/>
                        </a:spcAft>
                      </a:pPr>
                      <a:r>
                        <a:rPr lang="hu-HU" sz="1500" b="1" dirty="0" err="1">
                          <a:latin typeface="Calibri"/>
                          <a:ea typeface="Calibri"/>
                          <a:cs typeface="Times New Roman"/>
                        </a:rPr>
                        <a:t>impartial</a:t>
                      </a:r>
                      <a:r>
                        <a:rPr lang="hu-HU" sz="1500" b="1" dirty="0">
                          <a:latin typeface="Calibri"/>
                          <a:ea typeface="Calibri"/>
                          <a:cs typeface="Times New Roman"/>
                        </a:rPr>
                        <a:t> </a:t>
                      </a:r>
                      <a:r>
                        <a:rPr lang="hu-HU" sz="1500" b="1" dirty="0" err="1">
                          <a:latin typeface="Calibri"/>
                          <a:ea typeface="Calibri"/>
                          <a:cs typeface="Times New Roman"/>
                        </a:rPr>
                        <a:t>jurisdiction</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500" b="1" dirty="0">
                          <a:latin typeface="Calibri"/>
                          <a:ea typeface="Calibri"/>
                          <a:cs typeface="Times New Roman"/>
                        </a:rPr>
                        <a:t>politically selective jurisdiction</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a:latin typeface="Calibri"/>
                          <a:ea typeface="Calibri"/>
                          <a:cs typeface="Times New Roman"/>
                        </a:rPr>
                        <a:t>show </a:t>
                      </a:r>
                      <a:r>
                        <a:rPr lang="hu-HU" sz="1500" b="1" dirty="0" err="1">
                          <a:latin typeface="Calibri"/>
                          <a:ea typeface="Calibri"/>
                          <a:cs typeface="Times New Roman"/>
                        </a:rPr>
                        <a:t>trials</a:t>
                      </a:r>
                      <a:endParaRPr lang="hu-HU" sz="15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hu-HU" sz="1500" b="1" dirty="0" err="1" smtClean="0">
                          <a:latin typeface="Calibri"/>
                          <a:ea typeface="Calibri"/>
                          <a:cs typeface="Times New Roman"/>
                        </a:rPr>
                        <a:t>evidence</a:t>
                      </a:r>
                      <a:r>
                        <a:rPr lang="hu-HU" sz="1500" b="1" dirty="0" smtClean="0">
                          <a:latin typeface="Calibri"/>
                          <a:ea typeface="Calibri"/>
                          <a:cs typeface="Times New Roman"/>
                        </a:rPr>
                        <a:t> </a:t>
                      </a:r>
                    </a:p>
                    <a:p>
                      <a:pPr>
                        <a:lnSpc>
                          <a:spcPct val="115000"/>
                        </a:lnSpc>
                        <a:spcAft>
                          <a:spcPts val="0"/>
                        </a:spcAft>
                      </a:pPr>
                      <a:r>
                        <a:rPr lang="en-US" sz="1200" b="1" i="1" kern="1200" dirty="0" smtClean="0">
                          <a:solidFill>
                            <a:schemeClr val="tx1"/>
                          </a:solidFill>
                          <a:latin typeface="+mn-lt"/>
                          <a:ea typeface="+mn-ea"/>
                          <a:cs typeface="+mn-cs"/>
                        </a:rPr>
                        <a:t>crime committed, process launched automatically</a:t>
                      </a:r>
                      <a:endParaRPr lang="hu-HU" sz="12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err="1" smtClean="0">
                          <a:latin typeface="Calibri"/>
                          <a:ea typeface="Calibri"/>
                          <a:cs typeface="Times New Roman"/>
                        </a:rPr>
                        <a:t>kompromat</a:t>
                      </a:r>
                      <a:endParaRPr lang="hu-HU" sz="1500" b="1" dirty="0" smtClean="0">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hu-HU" sz="1200" b="1" i="1" kern="1200" dirty="0" smtClean="0">
                          <a:solidFill>
                            <a:schemeClr val="tx1"/>
                          </a:solidFill>
                          <a:latin typeface="+mn-lt"/>
                          <a:ea typeface="+mn-ea"/>
                          <a:cs typeface="+mn-cs"/>
                        </a:rPr>
                        <a:t>c</a:t>
                      </a:r>
                      <a:r>
                        <a:rPr lang="en-US" sz="1200" b="1" i="1" kern="1200" dirty="0" smtClean="0">
                          <a:solidFill>
                            <a:schemeClr val="tx1"/>
                          </a:solidFill>
                          <a:latin typeface="+mn-lt"/>
                          <a:ea typeface="+mn-ea"/>
                          <a:cs typeface="+mn-cs"/>
                        </a:rPr>
                        <a:t>rime committed, process launched on the basis of political decision</a:t>
                      </a:r>
                      <a:endParaRPr lang="hu-HU" sz="12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hu-HU" sz="1500" b="1" dirty="0" err="1">
                          <a:latin typeface="Calibri"/>
                          <a:ea typeface="Calibri"/>
                          <a:cs typeface="Times New Roman"/>
                        </a:rPr>
                        <a:t>fabricated</a:t>
                      </a:r>
                      <a:r>
                        <a:rPr lang="hu-HU" sz="1500" b="1" dirty="0">
                          <a:latin typeface="Calibri"/>
                          <a:ea typeface="Calibri"/>
                          <a:cs typeface="Times New Roman"/>
                        </a:rPr>
                        <a:t> </a:t>
                      </a:r>
                      <a:r>
                        <a:rPr lang="hu-HU" sz="1500" b="1" dirty="0" err="1" smtClean="0">
                          <a:latin typeface="Calibri"/>
                          <a:ea typeface="Calibri"/>
                          <a:cs typeface="Times New Roman"/>
                        </a:rPr>
                        <a:t>accusation</a:t>
                      </a:r>
                      <a:endParaRPr lang="hu-HU" sz="1500" b="1" dirty="0" smtClean="0">
                        <a:latin typeface="Calibri"/>
                        <a:ea typeface="Calibri"/>
                        <a:cs typeface="Times New Roman"/>
                      </a:endParaRPr>
                    </a:p>
                    <a:p>
                      <a:pPr>
                        <a:lnSpc>
                          <a:spcPct val="115000"/>
                        </a:lnSpc>
                        <a:spcAft>
                          <a:spcPts val="0"/>
                        </a:spcAft>
                      </a:pPr>
                      <a:r>
                        <a:rPr lang="hu-HU" sz="1200" b="1" i="1" kern="1200" dirty="0" smtClean="0">
                          <a:solidFill>
                            <a:schemeClr val="tx1"/>
                          </a:solidFill>
                          <a:latin typeface="+mn-lt"/>
                          <a:ea typeface="+mn-ea"/>
                          <a:cs typeface="+mn-cs"/>
                        </a:rPr>
                        <a:t>c</a:t>
                      </a:r>
                      <a:r>
                        <a:rPr lang="en-US" sz="1200" b="1" i="1" kern="1200" dirty="0" smtClean="0">
                          <a:solidFill>
                            <a:schemeClr val="tx1"/>
                          </a:solidFill>
                          <a:latin typeface="+mn-lt"/>
                          <a:ea typeface="+mn-ea"/>
                          <a:cs typeface="+mn-cs"/>
                        </a:rPr>
                        <a:t>rime not committed, process launched on the basis of political decision</a:t>
                      </a:r>
                      <a:endParaRPr lang="hu-HU" sz="1200" b="1" i="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9512" y="-92546"/>
            <a:ext cx="8856984" cy="432000"/>
          </a:xfrm>
          <a:noFill/>
        </p:spPr>
        <p:txBody>
          <a:bodyPr>
            <a:noAutofit/>
          </a:bodyPr>
          <a:lstStyle/>
          <a:p>
            <a:r>
              <a:rPr lang="en-US" sz="2200" b="1" dirty="0" smtClean="0"/>
              <a:t>Institutions of state </a:t>
            </a:r>
            <a:r>
              <a:rPr lang="en-US" sz="2200" b="1" dirty="0"/>
              <a:t>c</a:t>
            </a:r>
            <a:r>
              <a:rPr lang="en-US" sz="2200" b="1" dirty="0" smtClean="0"/>
              <a:t>oercion in post-communist </a:t>
            </a:r>
            <a:r>
              <a:rPr lang="hu-HU" sz="2200" b="1" dirty="0" err="1" smtClean="0"/>
              <a:t>regimes</a:t>
            </a:r>
            <a:r>
              <a:rPr lang="hu-HU" sz="2200" b="1" dirty="0" smtClean="0"/>
              <a:t> </a:t>
            </a:r>
            <a:r>
              <a:rPr lang="en-US" sz="2200" b="1" dirty="0" smtClean="0"/>
              <a:t>(</a:t>
            </a:r>
            <a:r>
              <a:rPr lang="hu-HU" sz="2200" b="1" dirty="0" smtClean="0"/>
              <a:t>non-military</a:t>
            </a:r>
            <a:r>
              <a:rPr lang="en-US" sz="2200" b="1" dirty="0" smtClean="0"/>
              <a:t>)</a:t>
            </a:r>
            <a:endParaRPr lang="hu-HU" sz="2200" b="1" dirty="0"/>
          </a:p>
        </p:txBody>
      </p:sp>
      <p:graphicFrame>
        <p:nvGraphicFramePr>
          <p:cNvPr id="4" name="Táblázat 3"/>
          <p:cNvGraphicFramePr>
            <a:graphicFrameLocks noGrp="1"/>
          </p:cNvGraphicFramePr>
          <p:nvPr>
            <p:extLst>
              <p:ext uri="{D42A27DB-BD31-4B8C-83A1-F6EECF244321}">
                <p14:modId xmlns:p14="http://schemas.microsoft.com/office/powerpoint/2010/main" xmlns="" val="3350944883"/>
              </p:ext>
            </p:extLst>
          </p:nvPr>
        </p:nvGraphicFramePr>
        <p:xfrm>
          <a:off x="18000" y="267494"/>
          <a:ext cx="9108504" cy="4632960"/>
        </p:xfrm>
        <a:graphic>
          <a:graphicData uri="http://schemas.openxmlformats.org/drawingml/2006/table">
            <a:tbl>
              <a:tblPr/>
              <a:tblGrid>
                <a:gridCol w="1080120"/>
                <a:gridCol w="1584176"/>
                <a:gridCol w="2088232"/>
                <a:gridCol w="1817696"/>
                <a:gridCol w="2538280"/>
              </a:tblGrid>
              <a:tr h="165919">
                <a:tc rowSpan="2">
                  <a:txBody>
                    <a:bodyPr/>
                    <a:lstStyle/>
                    <a:p>
                      <a:pPr>
                        <a:lnSpc>
                          <a:spcPct val="100000"/>
                        </a:lnSpc>
                        <a:spcAft>
                          <a:spcPts val="0"/>
                        </a:spcAft>
                      </a:pPr>
                      <a:endParaRPr lang="en-US" sz="1200" b="1" i="0"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00000"/>
                        </a:lnSpc>
                        <a:spcAft>
                          <a:spcPts val="0"/>
                        </a:spcAft>
                      </a:pPr>
                      <a:r>
                        <a:rPr lang="en-US" sz="1400" b="1" i="1" noProof="0" dirty="0" smtClean="0">
                          <a:latin typeface="Calibri"/>
                          <a:ea typeface="Calibri"/>
                          <a:cs typeface="Times New Roman"/>
                        </a:rPr>
                        <a:t>Type</a:t>
                      </a:r>
                      <a:r>
                        <a:rPr lang="en-US" sz="1400" b="1" i="1" baseline="0" noProof="0" dirty="0" smtClean="0">
                          <a:latin typeface="Calibri"/>
                          <a:ea typeface="Calibri"/>
                          <a:cs typeface="Times New Roman"/>
                        </a:rPr>
                        <a:t> of organization</a:t>
                      </a:r>
                      <a:endParaRPr lang="en-US" sz="14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00000"/>
                        </a:lnSpc>
                        <a:spcAft>
                          <a:spcPts val="0"/>
                        </a:spcAft>
                      </a:pPr>
                      <a:r>
                        <a:rPr lang="en-US" sz="1400" b="1" i="1" noProof="0" dirty="0" smtClean="0">
                          <a:latin typeface="Calibri"/>
                          <a:ea typeface="Calibri"/>
                          <a:cs typeface="Times New Roman"/>
                        </a:rPr>
                        <a:t>Typical</a:t>
                      </a:r>
                      <a:r>
                        <a:rPr lang="en-US" sz="1400" b="1" i="1" baseline="0" noProof="0" dirty="0" smtClean="0">
                          <a:latin typeface="Calibri"/>
                          <a:ea typeface="Calibri"/>
                          <a:cs typeface="Times New Roman"/>
                        </a:rPr>
                        <a:t> institution</a:t>
                      </a:r>
                      <a:endParaRPr lang="en-US" sz="14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0000"/>
                        </a:lnSpc>
                      </a:pPr>
                      <a:r>
                        <a:rPr lang="en-US" sz="1400" b="1" i="1" kern="1200" baseline="0" noProof="0" dirty="0" smtClean="0">
                          <a:solidFill>
                            <a:schemeClr val="tx1"/>
                          </a:solidFill>
                          <a:latin typeface="Calibri"/>
                          <a:ea typeface="Calibri"/>
                          <a:cs typeface="Times New Roman"/>
                        </a:rPr>
                        <a:t>Particular state f</a:t>
                      </a:r>
                      <a:r>
                        <a:rPr lang="en-US" sz="1400" b="1" i="1" kern="1200" noProof="0" dirty="0" smtClean="0">
                          <a:solidFill>
                            <a:schemeClr val="tx1"/>
                          </a:solidFill>
                          <a:latin typeface="Calibri"/>
                          <a:ea typeface="Calibri"/>
                          <a:cs typeface="Times New Roman"/>
                        </a:rPr>
                        <a:t>unction in…</a:t>
                      </a:r>
                      <a:endParaRPr lang="en-US" sz="1400" b="1" i="1" kern="1200" noProof="0" dirty="0">
                        <a:solidFill>
                          <a:schemeClr val="tx1"/>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hu-HU"/>
                    </a:p>
                  </a:txBody>
                  <a:tcPr/>
                </a:tc>
              </a:tr>
              <a:tr h="74672">
                <a:tc vMerge="1">
                  <a:txBody>
                    <a:bodyPr/>
                    <a:lstStyle/>
                    <a:p>
                      <a:pPr>
                        <a:lnSpc>
                          <a:spcPct val="115000"/>
                        </a:lnSpc>
                        <a:spcAft>
                          <a:spcPts val="0"/>
                        </a:spcAft>
                      </a:pPr>
                      <a:endParaRPr lang="en-US" sz="12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nSpc>
                          <a:spcPct val="115000"/>
                        </a:lnSpc>
                        <a:spcAft>
                          <a:spcPts val="0"/>
                        </a:spcAft>
                      </a:pPr>
                      <a:endParaRPr lang="en-US" sz="12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nSpc>
                          <a:spcPct val="115000"/>
                        </a:lnSpc>
                        <a:spcAft>
                          <a:spcPts val="0"/>
                        </a:spcAft>
                      </a:pPr>
                      <a:endParaRPr lang="en-US" sz="1200" b="1" i="1" noProof="0" dirty="0">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pPr>
                      <a:r>
                        <a:rPr lang="en-US" sz="1400" b="1" i="1" kern="1200" noProof="0" dirty="0" smtClean="0">
                          <a:solidFill>
                            <a:schemeClr val="tx1"/>
                          </a:solidFill>
                          <a:latin typeface="Calibri"/>
                          <a:ea typeface="Calibri"/>
                          <a:cs typeface="Times New Roman"/>
                        </a:rPr>
                        <a:t>Liberal democracy</a:t>
                      </a:r>
                      <a:endParaRPr lang="en-US" sz="1400" b="1" i="1" kern="1200" noProof="0" dirty="0">
                        <a:solidFill>
                          <a:schemeClr val="tx1"/>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pPr>
                      <a:r>
                        <a:rPr lang="en-US" sz="1400" b="1" i="1" kern="1200" noProof="0" dirty="0" smtClean="0">
                          <a:solidFill>
                            <a:schemeClr val="tx1"/>
                          </a:solidFill>
                          <a:latin typeface="Calibri"/>
                          <a:ea typeface="Calibri"/>
                          <a:cs typeface="Times New Roman"/>
                        </a:rPr>
                        <a:t>Post-communist patronal autocracy</a:t>
                      </a:r>
                      <a:endParaRPr lang="en-US" sz="1400" b="1" i="1" kern="1200" noProof="0" dirty="0">
                        <a:solidFill>
                          <a:schemeClr val="tx1"/>
                        </a:solidFill>
                        <a:latin typeface="Calibri"/>
                        <a:ea typeface="Calibri"/>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9949">
                <a:tc rowSpan="4">
                  <a:txBody>
                    <a:bodyPr/>
                    <a:lstStyle/>
                    <a:p>
                      <a:pPr>
                        <a:lnSpc>
                          <a:spcPct val="100000"/>
                        </a:lnSpc>
                      </a:pPr>
                      <a:r>
                        <a:rPr lang="en-US" sz="1600" b="1" noProof="0" dirty="0" smtClean="0"/>
                        <a:t>White coercion</a:t>
                      </a:r>
                      <a:br>
                        <a:rPr lang="en-US" sz="1600" b="1" noProof="0" dirty="0" smtClean="0"/>
                      </a:br>
                      <a:r>
                        <a:rPr lang="en-US" sz="1100" b="1" i="1" noProof="0" dirty="0" smtClean="0"/>
                        <a:t>(legal; formal state</a:t>
                      </a:r>
                      <a:r>
                        <a:rPr lang="en-US" sz="1100" b="1" i="1" baseline="0" noProof="0" dirty="0" smtClean="0"/>
                        <a:t> </a:t>
                      </a:r>
                      <a:r>
                        <a:rPr lang="en-US" sz="1100" b="1" i="1" noProof="0" dirty="0" smtClean="0"/>
                        <a:t>connections)</a:t>
                      </a:r>
                      <a:endParaRPr lang="en-US" sz="1400" b="1" i="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pPr>
                      <a:r>
                        <a:rPr lang="en-US" sz="1100" b="1" noProof="0" dirty="0" smtClean="0"/>
                        <a:t>Law enforcement agency</a:t>
                      </a:r>
                      <a:endParaRPr lang="en-US" sz="1100" b="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Police, SWAT</a:t>
                      </a:r>
                      <a:r>
                        <a:rPr lang="hu-HU" sz="1100" b="1" kern="1200" baseline="0" noProof="0" dirty="0" smtClean="0">
                          <a:solidFill>
                            <a:schemeClr val="tx1"/>
                          </a:solidFill>
                          <a:latin typeface="Calibri"/>
                          <a:ea typeface="Calibri"/>
                          <a:cs typeface="Times New Roman"/>
                        </a:rPr>
                        <a:t> </a:t>
                      </a:r>
                      <a:r>
                        <a:rPr lang="en-US" sz="1100" b="1" kern="1200" baseline="0" noProof="0" dirty="0" smtClean="0">
                          <a:solidFill>
                            <a:schemeClr val="tx1"/>
                          </a:solidFill>
                          <a:latin typeface="Calibri"/>
                          <a:ea typeface="Calibri"/>
                          <a:cs typeface="Times New Roman"/>
                        </a:rPr>
                        <a:t>(Special Weapons and Tactics forces)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pPr>
                      <a:r>
                        <a:rPr lang="en-US" sz="1100" b="1" noProof="0" dirty="0" smtClean="0">
                          <a:latin typeface="+mj-lt"/>
                        </a:rPr>
                        <a:t>Normative law</a:t>
                      </a:r>
                      <a:r>
                        <a:rPr lang="en-US" sz="1100" b="1" baseline="0" noProof="0" dirty="0" smtClean="0">
                          <a:latin typeface="+mj-lt"/>
                        </a:rPr>
                        <a:t> enforcement through (threats of) violence</a:t>
                      </a:r>
                      <a:endParaRPr lang="en-US" sz="1100" b="1" noProof="0" dirty="0">
                        <a:latin typeface="+mj-lt"/>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Extortion through selective law enforcement, protection of  the adopted political family</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69464">
                <a:tc vMerge="1">
                  <a:txBody>
                    <a:bodyPr/>
                    <a:lstStyle/>
                    <a:p>
                      <a:pPr>
                        <a:lnSpc>
                          <a:spcPct val="115000"/>
                        </a:lnSpc>
                        <a:spcAft>
                          <a:spcPts val="0"/>
                        </a:spcAft>
                      </a:pPr>
                      <a:endParaRPr lang="hu-HU" sz="1800" b="1" kern="1200" baseline="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pPr>
                      <a:r>
                        <a:rPr lang="en-US" sz="1100" b="1" noProof="0" dirty="0" smtClean="0"/>
                        <a:t>Revenue </a:t>
                      </a:r>
                      <a:r>
                        <a:rPr lang="en-US" sz="1100" b="1" baseline="0" noProof="0" dirty="0" smtClean="0"/>
                        <a:t>agency</a:t>
                      </a:r>
                      <a:endParaRPr lang="en-US" sz="1100" b="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Tax office</a:t>
                      </a:r>
                      <a:r>
                        <a:rPr lang="hu-HU" sz="1100" b="1" kern="1200" baseline="0" noProof="0" dirty="0" smtClean="0">
                          <a:solidFill>
                            <a:schemeClr val="tx1"/>
                          </a:solidFill>
                          <a:latin typeface="Calibri"/>
                          <a:ea typeface="Calibri"/>
                          <a:cs typeface="Times New Roman"/>
                        </a:rPr>
                        <a:t>, </a:t>
                      </a:r>
                      <a:r>
                        <a:rPr lang="en-US" sz="1100" b="1" kern="1200" baseline="0" noProof="0" dirty="0" smtClean="0">
                          <a:solidFill>
                            <a:schemeClr val="tx1"/>
                          </a:solidFill>
                          <a:latin typeface="Calibri"/>
                          <a:ea typeface="Calibri"/>
                          <a:cs typeface="Times New Roman"/>
                        </a:rPr>
                        <a:t>accounting office, customs office</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pPr>
                      <a:r>
                        <a:rPr lang="en-US" sz="1100" b="1" noProof="0" dirty="0" smtClean="0">
                          <a:latin typeface="+mj-lt"/>
                        </a:rPr>
                        <a:t>Collection of normatively</a:t>
                      </a:r>
                      <a:r>
                        <a:rPr lang="en-US" sz="1100" b="1" baseline="0" noProof="0" dirty="0" smtClean="0">
                          <a:latin typeface="+mj-lt"/>
                        </a:rPr>
                        <a:t> </a:t>
                      </a:r>
                      <a:r>
                        <a:rPr lang="en-US" sz="1100" b="1" noProof="0" dirty="0" smtClean="0">
                          <a:latin typeface="+mj-lt"/>
                        </a:rPr>
                        <a:t>imposed levies</a:t>
                      </a:r>
                      <a:endParaRPr lang="en-US" sz="1100" b="1" noProof="0" dirty="0">
                        <a:latin typeface="+mj-lt"/>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mn-lt"/>
                          <a:ea typeface="Calibri"/>
                          <a:cs typeface="Times New Roman"/>
                        </a:rPr>
                        <a:t>Extortion through selective inspection and penalties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6697">
                <a:tc vMerge="1">
                  <a:txBody>
                    <a:bodyPr/>
                    <a:lstStyle/>
                    <a:p>
                      <a:pPr>
                        <a:lnSpc>
                          <a:spcPct val="115000"/>
                        </a:lnSpc>
                        <a:spcAft>
                          <a:spcPts val="0"/>
                        </a:spcAft>
                      </a:pPr>
                      <a:endParaRPr lang="hu-HU" sz="1800" b="1" kern="1200" baseline="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pPr>
                      <a:r>
                        <a:rPr lang="en-US" sz="1100" b="1" noProof="0" dirty="0" smtClean="0"/>
                        <a:t>Legal </a:t>
                      </a:r>
                      <a:r>
                        <a:rPr lang="en-US" sz="1100" b="1" baseline="0" noProof="0" dirty="0" smtClean="0"/>
                        <a:t>agency</a:t>
                      </a:r>
                      <a:endParaRPr lang="en-US" sz="1100" b="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Courts, office of state attorney or public prosecutor</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mj-lt"/>
                          <a:ea typeface="Calibri"/>
                          <a:cs typeface="Times New Roman"/>
                        </a:rPr>
                        <a:t>Adjudication of legal disputes</a:t>
                      </a:r>
                      <a:endParaRPr lang="en-US" sz="1100" b="1" kern="1200" baseline="0" noProof="0" dirty="0">
                        <a:solidFill>
                          <a:schemeClr val="tx1"/>
                        </a:solidFill>
                        <a:latin typeface="+mj-lt"/>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Neutralizing legal threats to the adopted political family (selective law enforcement)</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66484">
                <a:tc vMerge="1">
                  <a:txBody>
                    <a:bodyPr/>
                    <a:lstStyle/>
                    <a:p>
                      <a:endParaRPr lang="en-US" b="1" i="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pPr>
                      <a:r>
                        <a:rPr lang="en-US" sz="1100" b="1" noProof="0" dirty="0" smtClean="0"/>
                        <a:t>Intelligence agency</a:t>
                      </a:r>
                      <a:endParaRPr lang="en-US" sz="1100" b="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Secret service(s)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mn-lt"/>
                          <a:ea typeface="Calibri"/>
                          <a:cs typeface="Times New Roman"/>
                        </a:rPr>
                        <a:t>Surveillance and neutralizing national security threats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mn-lt"/>
                          <a:ea typeface="Calibri"/>
                          <a:cs typeface="Times New Roman"/>
                        </a:rPr>
                        <a:t>Surveillance of formal and informal opposition (parties, NGOs, individuals)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4263">
                <a:tc rowSpan="3">
                  <a:txBody>
                    <a:bodyPr/>
                    <a:lstStyle/>
                    <a:p>
                      <a:pPr>
                        <a:lnSpc>
                          <a:spcPct val="100000"/>
                        </a:lnSpc>
                      </a:pPr>
                      <a:r>
                        <a:rPr lang="en-US" sz="1600" b="1" noProof="0" dirty="0" smtClean="0"/>
                        <a:t>Grey</a:t>
                      </a:r>
                      <a:r>
                        <a:rPr lang="en-US" sz="1600" b="1" baseline="0" noProof="0" dirty="0" smtClean="0"/>
                        <a:t> coercion</a:t>
                      </a:r>
                      <a:br>
                        <a:rPr lang="en-US" sz="1600" b="1" baseline="0" noProof="0" dirty="0" smtClean="0"/>
                      </a:br>
                      <a:r>
                        <a:rPr lang="en-US" sz="1100" b="1" i="1" baseline="0" noProof="0" dirty="0" smtClean="0"/>
                        <a:t>(legal; semi-formal </a:t>
                      </a:r>
                      <a:r>
                        <a:rPr lang="en-US" sz="1100" b="1" i="1" noProof="0" dirty="0" smtClean="0"/>
                        <a:t>state</a:t>
                      </a:r>
                      <a:r>
                        <a:rPr lang="en-US" sz="1100" b="1" i="1" baseline="0" noProof="0" dirty="0" smtClean="0"/>
                        <a:t> </a:t>
                      </a:r>
                      <a:r>
                        <a:rPr lang="en-US" sz="1100" b="1" i="1" noProof="0" dirty="0" smtClean="0"/>
                        <a:t>connections if applicable</a:t>
                      </a:r>
                      <a:r>
                        <a:rPr lang="en-US" sz="1100" b="1" i="1" baseline="0" noProof="0" dirty="0" smtClean="0"/>
                        <a:t>)</a:t>
                      </a:r>
                      <a:endParaRPr lang="en-US" sz="1400" b="1" i="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noProof="0" dirty="0" smtClean="0">
                          <a:latin typeface="+mn-lt"/>
                          <a:ea typeface="Calibri"/>
                          <a:cs typeface="Times New Roman"/>
                        </a:rPr>
                        <a:t>Auxiliary police</a:t>
                      </a:r>
                      <a:endParaRPr lang="en-US" sz="1100" b="1" noProof="0" dirty="0">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kern="1200" baseline="0" noProof="0" dirty="0" smtClean="0">
                          <a:solidFill>
                            <a:schemeClr val="tx1"/>
                          </a:solidFill>
                          <a:latin typeface="+mn-lt"/>
                          <a:ea typeface="Calibri"/>
                          <a:cs typeface="Times New Roman"/>
                        </a:rPr>
                        <a:t>Self-defense organizations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mn-lt"/>
                          <a:ea typeface="Calibri"/>
                          <a:cs typeface="Times New Roman"/>
                        </a:rPr>
                        <a:t>Part-time reserves of national police force</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Helping law enforcement agencies in serving the adopted political family</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0">
                <a:tc vMerge="1">
                  <a:txBody>
                    <a:bodyPr/>
                    <a:lstStyle/>
                    <a:p>
                      <a:pPr>
                        <a:lnSpc>
                          <a:spcPct val="115000"/>
                        </a:lnSpc>
                        <a:spcAft>
                          <a:spcPts val="0"/>
                        </a:spcAft>
                      </a:pPr>
                      <a:endParaRPr lang="hu-HU" sz="1800" b="1" kern="1200" baseline="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100" b="1" noProof="0" dirty="0" smtClean="0">
                          <a:latin typeface="Calibri"/>
                          <a:ea typeface="Calibri"/>
                          <a:cs typeface="Times New Roman"/>
                        </a:rPr>
                        <a:t>Private enterprise</a:t>
                      </a:r>
                      <a:endParaRPr lang="en-US" sz="1100" b="1" noProof="0" dirty="0">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Guarding companies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Protection of people and objects of public importance</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Protection of people and objects of patronal importance</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0">
                <a:tc vMerge="1">
                  <a:txBody>
                    <a:bodyPr/>
                    <a:lstStyle/>
                    <a:p>
                      <a:pPr>
                        <a:lnSpc>
                          <a:spcPct val="115000"/>
                        </a:lnSpc>
                        <a:spcAft>
                          <a:spcPts val="0"/>
                        </a:spcAft>
                      </a:pPr>
                      <a:endParaRPr lang="hu-HU" sz="1800" b="1" kern="1200" baseline="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ea typeface="Calibri"/>
                          <a:cs typeface="Times New Roman"/>
                        </a:rPr>
                        <a:t>Fan clubs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Ultras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err="1" smtClean="0">
                          <a:solidFill>
                            <a:schemeClr val="tx1"/>
                          </a:solidFill>
                          <a:latin typeface="Calibri"/>
                          <a:ea typeface="Calibri"/>
                          <a:cs typeface="Times New Roman"/>
                        </a:rPr>
                        <a:t>n.a</a:t>
                      </a:r>
                      <a:r>
                        <a:rPr lang="en-US" sz="1100" b="1" kern="1200" baseline="0" noProof="0" dirty="0" smtClean="0">
                          <a:solidFill>
                            <a:schemeClr val="tx1"/>
                          </a:solidFill>
                          <a:latin typeface="Calibri"/>
                          <a:ea typeface="Calibri"/>
                          <a:cs typeface="Times New Roman"/>
                        </a:rPr>
                        <a:t>.</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Neutralizing protests and other opposition-related activities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60798">
                <a:tc rowSpan="2">
                  <a:txBody>
                    <a:bodyPr/>
                    <a:lstStyle/>
                    <a:p>
                      <a:pPr>
                        <a:lnSpc>
                          <a:spcPct val="100000"/>
                        </a:lnSpc>
                      </a:pPr>
                      <a:r>
                        <a:rPr lang="en-US" sz="1600" b="1" noProof="0" dirty="0" smtClean="0"/>
                        <a:t>Black coercion</a:t>
                      </a:r>
                    </a:p>
                    <a:p>
                      <a:pPr>
                        <a:lnSpc>
                          <a:spcPct val="100000"/>
                        </a:lnSpc>
                      </a:pPr>
                      <a:r>
                        <a:rPr lang="en-US" sz="1100" b="1" i="1" noProof="0" dirty="0" smtClean="0"/>
                        <a:t>(illegal; informal state</a:t>
                      </a:r>
                      <a:r>
                        <a:rPr lang="en-US" sz="1100" b="1" i="1" baseline="0" noProof="0" dirty="0" smtClean="0"/>
                        <a:t> </a:t>
                      </a:r>
                      <a:r>
                        <a:rPr lang="en-US" sz="1100" b="1" i="1" noProof="0" dirty="0" smtClean="0"/>
                        <a:t>connections if applicable)</a:t>
                      </a:r>
                      <a:endParaRPr lang="en-US" sz="1400" b="1" i="1" noProof="0" dirty="0"/>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ea typeface="Calibri"/>
                          <a:cs typeface="Times New Roman"/>
                        </a:rPr>
                        <a:t>Paramilitary group</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Militias, extremist groups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err="1" smtClean="0">
                          <a:solidFill>
                            <a:schemeClr val="tx1"/>
                          </a:solidFill>
                          <a:latin typeface="Calibri"/>
                          <a:ea typeface="Calibri"/>
                          <a:cs typeface="Times New Roman"/>
                        </a:rPr>
                        <a:t>n.a</a:t>
                      </a:r>
                      <a:r>
                        <a:rPr lang="en-US" sz="1100" b="1" kern="1200" baseline="0" noProof="0" dirty="0" smtClean="0">
                          <a:solidFill>
                            <a:schemeClr val="tx1"/>
                          </a:solidFill>
                          <a:latin typeface="Calibri"/>
                          <a:ea typeface="Calibri"/>
                          <a:cs typeface="Times New Roman"/>
                        </a:rPr>
                        <a:t>.</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Intimidation, violent resolution of mass opposition activities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693802">
                <a:tc vMerge="1">
                  <a:txBody>
                    <a:bodyPr/>
                    <a:lstStyle/>
                    <a:p>
                      <a:endParaRPr lang="hu-HU"/>
                    </a:p>
                  </a:txBody>
                  <a:tcPr/>
                </a:tc>
                <a:tc>
                  <a:txBody>
                    <a:bodyPr/>
                    <a:lstStyle/>
                    <a:p>
                      <a:pPr>
                        <a:lnSpc>
                          <a:spcPct val="100000"/>
                        </a:lnSpc>
                        <a:spcAft>
                          <a:spcPts val="0"/>
                        </a:spcAft>
                      </a:pPr>
                      <a:r>
                        <a:rPr lang="en-US" sz="1100" b="1" noProof="0" dirty="0" smtClean="0">
                          <a:latin typeface="Calibri"/>
                          <a:ea typeface="Calibri"/>
                          <a:cs typeface="Times New Roman"/>
                        </a:rPr>
                        <a:t>Organized</a:t>
                      </a:r>
                      <a:r>
                        <a:rPr lang="en-US" sz="1100" b="1" baseline="0" noProof="0" dirty="0" smtClean="0">
                          <a:latin typeface="Calibri"/>
                          <a:ea typeface="Calibri"/>
                          <a:cs typeface="Times New Roman"/>
                        </a:rPr>
                        <a:t> underworld</a:t>
                      </a:r>
                      <a:endParaRPr lang="en-US" sz="1100" b="1" noProof="0" dirty="0">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0000"/>
                        </a:lnSpc>
                        <a:spcAft>
                          <a:spcPts val="0"/>
                        </a:spcAft>
                      </a:pPr>
                      <a:r>
                        <a:rPr lang="en-US" sz="1100" b="1" kern="1200" baseline="0" noProof="0" dirty="0" smtClean="0">
                          <a:solidFill>
                            <a:schemeClr val="tx1"/>
                          </a:solidFill>
                          <a:latin typeface="Calibri"/>
                          <a:ea typeface="Calibri"/>
                          <a:cs typeface="Times New Roman"/>
                        </a:rPr>
                        <a:t>Criminal groups, mafia, protection rackets</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err="1" smtClean="0">
                          <a:solidFill>
                            <a:schemeClr val="tx1"/>
                          </a:solidFill>
                          <a:latin typeface="Calibri"/>
                          <a:ea typeface="Calibri"/>
                          <a:cs typeface="Times New Roman"/>
                        </a:rPr>
                        <a:t>n.a</a:t>
                      </a:r>
                      <a:r>
                        <a:rPr lang="en-US" sz="1100" b="1" kern="1200" baseline="0" noProof="0" dirty="0" smtClean="0">
                          <a:solidFill>
                            <a:schemeClr val="tx1"/>
                          </a:solidFill>
                          <a:latin typeface="Calibri"/>
                          <a:ea typeface="Calibri"/>
                          <a:cs typeface="Times New Roman"/>
                        </a:rPr>
                        <a:t>.</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0" algn="l" defTabSz="914400" rtl="0" eaLnBrk="1" latinLnBrk="0" hangingPunct="1">
                        <a:lnSpc>
                          <a:spcPct val="100000"/>
                        </a:lnSpc>
                        <a:spcAft>
                          <a:spcPts val="0"/>
                        </a:spcAft>
                      </a:pPr>
                      <a:r>
                        <a:rPr lang="en-US" sz="1100" b="1" kern="1200" baseline="0" noProof="0" dirty="0" smtClean="0">
                          <a:solidFill>
                            <a:schemeClr val="tx1"/>
                          </a:solidFill>
                          <a:latin typeface="Calibri"/>
                          <a:ea typeface="Calibri"/>
                          <a:cs typeface="Times New Roman"/>
                        </a:rPr>
                        <a:t>Extortion and liquidation of specific targets or opponents  of the adopted political family</a:t>
                      </a:r>
                      <a:endParaRPr lang="en-US" sz="1100" b="1" kern="1200" baseline="0" noProof="0" dirty="0">
                        <a:solidFill>
                          <a:schemeClr val="tx1"/>
                        </a:solidFill>
                        <a:latin typeface="Calibri"/>
                        <a:ea typeface="Calibri"/>
                        <a:cs typeface="Times New Roman"/>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bl>
          </a:graphicData>
        </a:graphic>
      </p:graphicFrame>
      <p:sp>
        <p:nvSpPr>
          <p:cNvPr id="3" name="Szövegdoboz 2"/>
          <p:cNvSpPr txBox="1"/>
          <p:nvPr/>
        </p:nvSpPr>
        <p:spPr>
          <a:xfrm>
            <a:off x="0" y="4876006"/>
            <a:ext cx="8892480" cy="307777"/>
          </a:xfrm>
          <a:prstGeom prst="rect">
            <a:avLst/>
          </a:prstGeom>
          <a:noFill/>
        </p:spPr>
        <p:txBody>
          <a:bodyPr wrap="square" rtlCol="0">
            <a:spAutoFit/>
          </a:bodyPr>
          <a:lstStyle/>
          <a:p>
            <a:r>
              <a:rPr lang="en-US" sz="1400" b="1" u="sng" dirty="0" smtClean="0"/>
              <a:t>Legend:</a:t>
            </a:r>
            <a:r>
              <a:rPr lang="en-US" sz="1400" b="1" dirty="0" smtClean="0"/>
              <a:t>         </a:t>
            </a:r>
            <a:r>
              <a:rPr lang="hu-HU" sz="1400" b="1" dirty="0" smtClean="0"/>
              <a:t>=</a:t>
            </a:r>
            <a:r>
              <a:rPr lang="en-US" sz="1400" b="1" dirty="0" smtClean="0"/>
              <a:t> </a:t>
            </a:r>
            <a:r>
              <a:rPr lang="hu-HU" sz="1400" b="1" dirty="0" err="1" smtClean="0"/>
              <a:t>normal</a:t>
            </a:r>
            <a:r>
              <a:rPr lang="en-US" sz="1400" b="1" dirty="0" smtClean="0"/>
              <a:t> state coercion;</a:t>
            </a:r>
            <a:r>
              <a:rPr lang="hu-HU" sz="1400" b="1" dirty="0" smtClean="0"/>
              <a:t>      </a:t>
            </a:r>
            <a:r>
              <a:rPr lang="en-US" sz="1400" b="1" dirty="0" smtClean="0"/>
              <a:t> </a:t>
            </a:r>
            <a:r>
              <a:rPr lang="hu-HU" sz="1400" b="1" dirty="0" smtClean="0"/>
              <a:t>  = </a:t>
            </a:r>
            <a:r>
              <a:rPr lang="en-US" sz="1400" b="1" dirty="0" smtClean="0"/>
              <a:t>outsourced state coercion (repressive functions)</a:t>
            </a:r>
            <a:endParaRPr lang="hu-HU" sz="1400" b="1" dirty="0"/>
          </a:p>
        </p:txBody>
      </p:sp>
      <p:sp>
        <p:nvSpPr>
          <p:cNvPr id="5" name="Téglalap 4"/>
          <p:cNvSpPr/>
          <p:nvPr/>
        </p:nvSpPr>
        <p:spPr>
          <a:xfrm>
            <a:off x="755576" y="4921882"/>
            <a:ext cx="216024" cy="21602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p:cNvSpPr/>
          <p:nvPr/>
        </p:nvSpPr>
        <p:spPr>
          <a:xfrm>
            <a:off x="2915816" y="4921200"/>
            <a:ext cx="216024" cy="21602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xmlns="" val="3599845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err="1" smtClean="0"/>
              <a:t>Ideology</a:t>
            </a:r>
            <a:r>
              <a:rPr lang="hu-HU" b="1" dirty="0" smtClean="0"/>
              <a:t>, </a:t>
            </a:r>
            <a:r>
              <a:rPr lang="en-US" b="1" dirty="0" smtClean="0"/>
              <a:t>media, elections</a:t>
            </a:r>
            <a:endParaRPr lang="hu-HU" b="1"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33672" y="-10044"/>
            <a:ext cx="8686800" cy="853602"/>
          </a:xfrm>
        </p:spPr>
        <p:txBody>
          <a:bodyPr>
            <a:noAutofit/>
          </a:bodyPr>
          <a:lstStyle/>
          <a:p>
            <a:r>
              <a:rPr lang="en-US" sz="2800" b="1" dirty="0"/>
              <a:t>Ideology and media in three ideal-type political regimes</a:t>
            </a:r>
            <a:r>
              <a:rPr lang="en-US" sz="2800" dirty="0"/>
              <a:t> </a:t>
            </a:r>
            <a:endParaRPr lang="hu-HU" sz="3200"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2803057525"/>
              </p:ext>
            </p:extLst>
          </p:nvPr>
        </p:nvGraphicFramePr>
        <p:xfrm>
          <a:off x="107504" y="977492"/>
          <a:ext cx="8784978" cy="3610482"/>
        </p:xfrm>
        <a:graphic>
          <a:graphicData uri="http://schemas.openxmlformats.org/drawingml/2006/table">
            <a:tbl>
              <a:tblPr bandRow="1" bandCol="1">
                <a:tableStyleId>{5940675A-B579-460E-94D1-54222C63F5DA}</a:tableStyleId>
              </a:tblPr>
              <a:tblGrid>
                <a:gridCol w="3240362"/>
                <a:gridCol w="2808312"/>
                <a:gridCol w="2736304"/>
              </a:tblGrid>
              <a:tr h="640080">
                <a:tc>
                  <a:txBody>
                    <a:bodyPr/>
                    <a:lstStyle/>
                    <a:p>
                      <a:r>
                        <a:rPr lang="hu-HU" sz="2000" b="1" dirty="0" err="1" smtClean="0">
                          <a:latin typeface="+mn-lt"/>
                        </a:rPr>
                        <a:t>Liberal</a:t>
                      </a:r>
                      <a:r>
                        <a:rPr lang="hu-HU" sz="2000" b="1" dirty="0" smtClean="0">
                          <a:latin typeface="+mn-lt"/>
                        </a:rPr>
                        <a:t> </a:t>
                      </a:r>
                      <a:r>
                        <a:rPr lang="hu-HU" sz="2000" b="1" dirty="0" err="1" smtClean="0">
                          <a:latin typeface="+mn-lt"/>
                        </a:rPr>
                        <a:t>democracy</a:t>
                      </a:r>
                      <a:endParaRPr lang="hu-HU" sz="2000" b="1" dirty="0">
                        <a:latin typeface="+mn-lt"/>
                      </a:endParaRPr>
                    </a:p>
                  </a:txBody>
                  <a:tcPr/>
                </a:tc>
                <a:tc>
                  <a:txBody>
                    <a:bodyPr/>
                    <a:lstStyle/>
                    <a:p>
                      <a:r>
                        <a:rPr lang="hu-HU" sz="2000" b="1" dirty="0" err="1" smtClean="0">
                          <a:latin typeface="+mn-lt"/>
                        </a:rPr>
                        <a:t>Post-communist</a:t>
                      </a:r>
                      <a:r>
                        <a:rPr lang="hu-HU" sz="2000" b="1" dirty="0" smtClean="0">
                          <a:latin typeface="+mn-lt"/>
                        </a:rPr>
                        <a:t> </a:t>
                      </a:r>
                      <a:r>
                        <a:rPr lang="hu-HU" sz="2000" b="1" dirty="0" err="1" smtClean="0">
                          <a:latin typeface="+mn-lt"/>
                        </a:rPr>
                        <a:t>partonal</a:t>
                      </a:r>
                      <a:r>
                        <a:rPr lang="hu-HU" sz="2000" b="1" baseline="0" dirty="0" smtClean="0">
                          <a:latin typeface="+mn-lt"/>
                        </a:rPr>
                        <a:t> </a:t>
                      </a:r>
                      <a:r>
                        <a:rPr lang="hu-HU" sz="2000" b="1" dirty="0" err="1" smtClean="0">
                          <a:latin typeface="+mn-lt"/>
                        </a:rPr>
                        <a:t>autocracy</a:t>
                      </a:r>
                      <a:endParaRPr lang="hu-HU" sz="2000" b="1" dirty="0">
                        <a:latin typeface="+mn-lt"/>
                      </a:endParaRPr>
                    </a:p>
                  </a:txBody>
                  <a:tcPr/>
                </a:tc>
                <a:tc>
                  <a:txBody>
                    <a:bodyPr/>
                    <a:lstStyle/>
                    <a:p>
                      <a:r>
                        <a:rPr lang="hu-HU" sz="2000" b="1" dirty="0" err="1" smtClean="0">
                          <a:latin typeface="+mn-lt"/>
                        </a:rPr>
                        <a:t>Communist</a:t>
                      </a:r>
                      <a:r>
                        <a:rPr lang="hu-HU" sz="2000" b="1" dirty="0" smtClean="0">
                          <a:latin typeface="+mn-lt"/>
                        </a:rPr>
                        <a:t> </a:t>
                      </a:r>
                      <a:r>
                        <a:rPr lang="hu-HU" sz="2000" b="1" dirty="0" err="1" smtClean="0">
                          <a:latin typeface="+mn-lt"/>
                        </a:rPr>
                        <a:t>regime</a:t>
                      </a:r>
                      <a:endParaRPr lang="hu-HU" sz="2000" b="1" dirty="0">
                        <a:latin typeface="+mn-lt"/>
                      </a:endParaRPr>
                    </a:p>
                  </a:txBody>
                  <a:tcPr/>
                </a:tc>
              </a:tr>
              <a:tr h="334303">
                <a:tc>
                  <a:txBody>
                    <a:bodyPr/>
                    <a:lstStyle/>
                    <a:p>
                      <a:pPr>
                        <a:lnSpc>
                          <a:spcPct val="115000"/>
                        </a:lnSpc>
                        <a:spcAft>
                          <a:spcPts val="0"/>
                        </a:spcAft>
                      </a:pPr>
                      <a:r>
                        <a:rPr lang="en-US" sz="1800" b="1" kern="1200" dirty="0">
                          <a:solidFill>
                            <a:srgbClr val="000000"/>
                          </a:solidFill>
                          <a:latin typeface="+mn-lt"/>
                          <a:ea typeface="Calibri"/>
                          <a:cs typeface="Times New Roman"/>
                        </a:rPr>
                        <a:t>ideology neutral</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a:solidFill>
                            <a:srgbClr val="000000"/>
                          </a:solidFill>
                          <a:latin typeface="+mn-lt"/>
                          <a:ea typeface="Calibri"/>
                          <a:cs typeface="Times New Roman"/>
                        </a:rPr>
                        <a:t>ideology applying</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a:solidFill>
                            <a:srgbClr val="000000"/>
                          </a:solidFill>
                          <a:latin typeface="+mn-lt"/>
                          <a:ea typeface="Calibri"/>
                          <a:cs typeface="Times New Roman"/>
                        </a:rPr>
                        <a:t>ideology </a:t>
                      </a:r>
                      <a:r>
                        <a:rPr lang="hu-HU" sz="1800" b="1" kern="1200" dirty="0" err="1" smtClean="0">
                          <a:solidFill>
                            <a:srgbClr val="000000"/>
                          </a:solidFill>
                          <a:latin typeface="+mn-lt"/>
                          <a:ea typeface="Calibri"/>
                          <a:cs typeface="Times New Roman"/>
                        </a:rPr>
                        <a:t>driven</a:t>
                      </a:r>
                      <a:endParaRPr lang="hu-HU" sz="1800" b="1" dirty="0">
                        <a:latin typeface="+mn-lt"/>
                        <a:ea typeface="Calibri"/>
                        <a:cs typeface="Times New Roman"/>
                      </a:endParaRPr>
                    </a:p>
                  </a:txBody>
                  <a:tcPr marL="68580" marR="68580" marT="8255" marB="0"/>
                </a:tc>
              </a:tr>
              <a:tr h="897791">
                <a:tc>
                  <a:txBody>
                    <a:bodyPr/>
                    <a:lstStyle/>
                    <a:p>
                      <a:pPr>
                        <a:lnSpc>
                          <a:spcPct val="115000"/>
                        </a:lnSpc>
                        <a:spcAft>
                          <a:spcPts val="0"/>
                        </a:spcAft>
                      </a:pPr>
                      <a:r>
                        <a:rPr lang="en-US" sz="1800" b="1" kern="1200" dirty="0">
                          <a:solidFill>
                            <a:srgbClr val="000000"/>
                          </a:solidFill>
                          <a:latin typeface="+mn-lt"/>
                          <a:ea typeface="Calibri"/>
                          <a:cs typeface="Times New Roman"/>
                        </a:rPr>
                        <a:t>constitutionalism with the feedback of </a:t>
                      </a:r>
                      <a:r>
                        <a:rPr lang="en-US" sz="1800" b="1" kern="1200" dirty="0" smtClean="0">
                          <a:solidFill>
                            <a:srgbClr val="000000"/>
                          </a:solidFill>
                          <a:latin typeface="+mn-lt"/>
                          <a:ea typeface="Calibri"/>
                          <a:cs typeface="Times New Roman"/>
                        </a:rPr>
                        <a:t>right-left</a:t>
                      </a:r>
                      <a:r>
                        <a:rPr lang="hu-HU" sz="1800" b="1" kern="1200" dirty="0" smtClean="0">
                          <a:solidFill>
                            <a:srgbClr val="000000"/>
                          </a:solidFill>
                          <a:latin typeface="+mn-lt"/>
                          <a:ea typeface="Calibri"/>
                          <a:cs typeface="Times New Roman"/>
                        </a:rPr>
                        <a:t> </a:t>
                      </a:r>
                      <a:r>
                        <a:rPr lang="en-US" sz="1800" b="1" kern="1200" dirty="0" smtClean="0">
                          <a:solidFill>
                            <a:srgbClr val="000000"/>
                          </a:solidFill>
                          <a:latin typeface="+mn-lt"/>
                          <a:ea typeface="Calibri"/>
                          <a:cs typeface="Times New Roman"/>
                        </a:rPr>
                        <a:t>/</a:t>
                      </a:r>
                      <a:r>
                        <a:rPr lang="hu-HU" sz="1800" b="1" kern="1200" dirty="0" smtClean="0">
                          <a:solidFill>
                            <a:srgbClr val="000000"/>
                          </a:solidFill>
                          <a:latin typeface="+mn-lt"/>
                          <a:ea typeface="Calibri"/>
                          <a:cs typeface="Times New Roman"/>
                        </a:rPr>
                        <a:t> </a:t>
                      </a:r>
                      <a:r>
                        <a:rPr lang="en-US" sz="1800" b="1" kern="1200" dirty="0" smtClean="0">
                          <a:solidFill>
                            <a:srgbClr val="000000"/>
                          </a:solidFill>
                          <a:latin typeface="+mn-lt"/>
                          <a:ea typeface="Calibri"/>
                          <a:cs typeface="Times New Roman"/>
                        </a:rPr>
                        <a:t>conservative-liberal </a:t>
                      </a:r>
                      <a:r>
                        <a:rPr lang="en-US" sz="1800" b="1" kern="1200" dirty="0">
                          <a:solidFill>
                            <a:srgbClr val="000000"/>
                          </a:solidFill>
                          <a:latin typeface="+mn-lt"/>
                          <a:ea typeface="Calibri"/>
                          <a:cs typeface="Times New Roman"/>
                        </a:rPr>
                        <a:t>ideologies</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hu-HU" sz="1800" b="1" kern="1200" dirty="0" smtClean="0">
                          <a:solidFill>
                            <a:srgbClr val="000000"/>
                          </a:solidFill>
                          <a:latin typeface="+mn-lt"/>
                          <a:ea typeface="Calibri"/>
                          <a:cs typeface="Times New Roman"/>
                        </a:rPr>
                        <a:t>p</a:t>
                      </a:r>
                      <a:r>
                        <a:rPr lang="en-US" sz="1800" b="1" kern="1200" dirty="0" err="1" smtClean="0">
                          <a:solidFill>
                            <a:srgbClr val="000000"/>
                          </a:solidFill>
                          <a:latin typeface="+mn-lt"/>
                          <a:ea typeface="Calibri"/>
                          <a:cs typeface="Times New Roman"/>
                        </a:rPr>
                        <a:t>opulism</a:t>
                      </a:r>
                      <a:r>
                        <a:rPr lang="hu-HU" sz="1800" b="1" kern="1200" dirty="0" smtClean="0">
                          <a:solidFill>
                            <a:srgbClr val="000000"/>
                          </a:solidFill>
                          <a:latin typeface="+mn-lt"/>
                          <a:ea typeface="Calibri"/>
                          <a:cs typeface="Times New Roman"/>
                        </a:rPr>
                        <a:t>, </a:t>
                      </a:r>
                      <a:r>
                        <a:rPr lang="hu-HU" sz="1800" b="1" kern="1200" dirty="0" err="1" smtClean="0">
                          <a:solidFill>
                            <a:srgbClr val="000000"/>
                          </a:solidFill>
                          <a:latin typeface="+mn-lt"/>
                          <a:ea typeface="Calibri"/>
                          <a:cs typeface="Times New Roman"/>
                        </a:rPr>
                        <a:t>nationalism</a:t>
                      </a:r>
                      <a:r>
                        <a:rPr lang="hu-HU" sz="1800" b="1" kern="1200" dirty="0" smtClean="0">
                          <a:solidFill>
                            <a:srgbClr val="000000"/>
                          </a:solidFill>
                          <a:latin typeface="+mn-lt"/>
                          <a:ea typeface="Calibri"/>
                          <a:cs typeface="Times New Roman"/>
                        </a:rPr>
                        <a:t> etc.</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a:solidFill>
                            <a:srgbClr val="000000"/>
                          </a:solidFill>
                          <a:latin typeface="+mn-lt"/>
                          <a:ea typeface="Calibri"/>
                          <a:cs typeface="Times New Roman"/>
                        </a:rPr>
                        <a:t>communist propaganda</a:t>
                      </a:r>
                      <a:endParaRPr lang="hu-HU" sz="1800" b="1" dirty="0">
                        <a:latin typeface="+mn-lt"/>
                        <a:ea typeface="Calibri"/>
                        <a:cs typeface="Times New Roman"/>
                      </a:endParaRPr>
                    </a:p>
                  </a:txBody>
                  <a:tcPr marL="68580" marR="68580" marT="8255" marB="0"/>
                </a:tc>
              </a:tr>
              <a:tr h="569087">
                <a:tc>
                  <a:txBody>
                    <a:bodyPr/>
                    <a:lstStyle/>
                    <a:p>
                      <a:pPr>
                        <a:lnSpc>
                          <a:spcPct val="115000"/>
                        </a:lnSpc>
                        <a:spcAft>
                          <a:spcPts val="0"/>
                        </a:spcAft>
                      </a:pPr>
                      <a:r>
                        <a:rPr lang="en-US" sz="1800" b="1" kern="1200" dirty="0">
                          <a:solidFill>
                            <a:srgbClr val="000000"/>
                          </a:solidFill>
                          <a:latin typeface="+mn-lt"/>
                          <a:ea typeface="Calibri"/>
                          <a:cs typeface="Times New Roman"/>
                        </a:rPr>
                        <a:t>balanced sphere of communication</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smtClean="0">
                          <a:solidFill>
                            <a:srgbClr val="000000"/>
                          </a:solidFill>
                          <a:latin typeface="+mn-lt"/>
                          <a:ea typeface="Calibri"/>
                          <a:cs typeface="Times New Roman"/>
                        </a:rPr>
                        <a:t>dominated </a:t>
                      </a:r>
                      <a:r>
                        <a:rPr lang="en-US" sz="1800" b="1" kern="1200" dirty="0">
                          <a:solidFill>
                            <a:srgbClr val="000000"/>
                          </a:solidFill>
                          <a:latin typeface="+mn-lt"/>
                          <a:ea typeface="Calibri"/>
                          <a:cs typeface="Times New Roman"/>
                        </a:rPr>
                        <a:t>sphere of communication</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a:solidFill>
                            <a:srgbClr val="000000"/>
                          </a:solidFill>
                          <a:latin typeface="+mn-lt"/>
                          <a:ea typeface="Calibri"/>
                          <a:cs typeface="Times New Roman"/>
                        </a:rPr>
                        <a:t>totalitarian sphere of communication</a:t>
                      </a:r>
                      <a:endParaRPr lang="hu-HU" sz="1800" b="1" dirty="0">
                        <a:latin typeface="+mn-lt"/>
                        <a:ea typeface="Calibri"/>
                        <a:cs typeface="Times New Roman"/>
                      </a:endParaRPr>
                    </a:p>
                  </a:txBody>
                  <a:tcPr marL="68580" marR="68580" marT="8255" marB="0"/>
                </a:tc>
              </a:tr>
              <a:tr h="560324">
                <a:tc>
                  <a:txBody>
                    <a:bodyPr/>
                    <a:lstStyle/>
                    <a:p>
                      <a:pPr>
                        <a:lnSpc>
                          <a:spcPct val="115000"/>
                        </a:lnSpc>
                        <a:spcAft>
                          <a:spcPts val="0"/>
                        </a:spcAft>
                      </a:pPr>
                      <a:r>
                        <a:rPr lang="en-US" sz="1800" b="1" kern="1200" dirty="0">
                          <a:solidFill>
                            <a:srgbClr val="000000"/>
                          </a:solidFill>
                          <a:latin typeface="+mn-lt"/>
                          <a:ea typeface="Calibri"/>
                          <a:cs typeface="Times New Roman"/>
                        </a:rPr>
                        <a:t>free speech</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hu-HU" sz="1800" b="1" kern="1200" dirty="0" err="1" smtClean="0">
                          <a:solidFill>
                            <a:srgbClr val="000000"/>
                          </a:solidFill>
                          <a:latin typeface="+mn-lt"/>
                          <a:ea typeface="Calibri"/>
                          <a:cs typeface="Times New Roman"/>
                        </a:rPr>
                        <a:t>domination</a:t>
                      </a:r>
                      <a:r>
                        <a:rPr lang="hu-HU" sz="1800" b="1" kern="1200" dirty="0" smtClean="0">
                          <a:solidFill>
                            <a:srgbClr val="000000"/>
                          </a:solidFill>
                          <a:latin typeface="+mn-lt"/>
                          <a:ea typeface="Calibri"/>
                          <a:cs typeface="Times New Roman"/>
                        </a:rPr>
                        <a:t> and </a:t>
                      </a:r>
                      <a:r>
                        <a:rPr lang="en-US" sz="1800" b="1" kern="1200" dirty="0" err="1" smtClean="0">
                          <a:solidFill>
                            <a:srgbClr val="000000"/>
                          </a:solidFill>
                          <a:latin typeface="+mn-lt"/>
                          <a:ea typeface="Calibri"/>
                          <a:cs typeface="Times New Roman"/>
                        </a:rPr>
                        <a:t>ghettoization</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hu-HU" sz="1800" b="1" kern="1200" dirty="0" smtClean="0">
                          <a:solidFill>
                            <a:srgbClr val="000000"/>
                          </a:solidFill>
                          <a:latin typeface="+mn-lt"/>
                          <a:ea typeface="Calibri"/>
                          <a:cs typeface="Times New Roman"/>
                        </a:rPr>
                        <a:t>c</a:t>
                      </a:r>
                      <a:r>
                        <a:rPr lang="en-US" sz="1800" b="1" kern="1200" dirty="0" err="1" smtClean="0">
                          <a:solidFill>
                            <a:srgbClr val="000000"/>
                          </a:solidFill>
                          <a:latin typeface="+mn-lt"/>
                          <a:ea typeface="Calibri"/>
                          <a:cs typeface="Times New Roman"/>
                        </a:rPr>
                        <a:t>ensorship</a:t>
                      </a:r>
                      <a:endParaRPr lang="hu-HU" sz="1800" b="1" dirty="0">
                        <a:latin typeface="+mn-lt"/>
                        <a:ea typeface="Calibri"/>
                        <a:cs typeface="Times New Roman"/>
                      </a:endParaRPr>
                    </a:p>
                  </a:txBody>
                  <a:tcPr marL="68580" marR="68580" marT="8255" marB="0"/>
                </a:tc>
              </a:tr>
              <a:tr h="342098">
                <a:tc>
                  <a:txBody>
                    <a:bodyPr/>
                    <a:lstStyle/>
                    <a:p>
                      <a:pPr>
                        <a:lnSpc>
                          <a:spcPct val="115000"/>
                        </a:lnSpc>
                        <a:spcAft>
                          <a:spcPts val="0"/>
                        </a:spcAft>
                      </a:pPr>
                      <a:r>
                        <a:rPr lang="en-US" sz="1800" b="1" kern="1200" dirty="0" smtClean="0">
                          <a:solidFill>
                            <a:srgbClr val="000000"/>
                          </a:solidFill>
                          <a:latin typeface="+mn-lt"/>
                          <a:ea typeface="Calibri"/>
                          <a:cs typeface="Times New Roman"/>
                        </a:rPr>
                        <a:t>open media </a:t>
                      </a:r>
                      <a:r>
                        <a:rPr lang="en-US" sz="1800" b="1" kern="1200" dirty="0">
                          <a:solidFill>
                            <a:srgbClr val="000000"/>
                          </a:solidFill>
                          <a:latin typeface="+mn-lt"/>
                          <a:ea typeface="Calibri"/>
                          <a:cs typeface="Times New Roman"/>
                        </a:rPr>
                        <a:t>ownership</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en-US" sz="1800" b="1" kern="1200" dirty="0">
                          <a:solidFill>
                            <a:srgbClr val="000000"/>
                          </a:solidFill>
                          <a:latin typeface="+mn-lt"/>
                          <a:ea typeface="Calibri"/>
                          <a:cs typeface="Times New Roman"/>
                        </a:rPr>
                        <a:t>crowding out</a:t>
                      </a:r>
                      <a:endParaRPr lang="hu-HU" sz="1800" b="1" dirty="0">
                        <a:latin typeface="+mn-lt"/>
                        <a:ea typeface="Calibri"/>
                        <a:cs typeface="Times New Roman"/>
                      </a:endParaRPr>
                    </a:p>
                  </a:txBody>
                  <a:tcPr marL="68580" marR="68580" marT="8255" marB="0"/>
                </a:tc>
                <a:tc>
                  <a:txBody>
                    <a:bodyPr/>
                    <a:lstStyle/>
                    <a:p>
                      <a:pPr>
                        <a:lnSpc>
                          <a:spcPct val="115000"/>
                        </a:lnSpc>
                        <a:spcAft>
                          <a:spcPts val="0"/>
                        </a:spcAft>
                      </a:pPr>
                      <a:r>
                        <a:rPr lang="hu-HU" sz="1800" b="1" kern="1200" dirty="0" smtClean="0">
                          <a:solidFill>
                            <a:srgbClr val="000000"/>
                          </a:solidFill>
                          <a:latin typeface="+mn-lt"/>
                          <a:ea typeface="Calibri"/>
                          <a:cs typeface="Times New Roman"/>
                        </a:rPr>
                        <a:t> </a:t>
                      </a:r>
                      <a:r>
                        <a:rPr lang="hu-HU" sz="1800" b="1" kern="1200" dirty="0" err="1" smtClean="0">
                          <a:solidFill>
                            <a:srgbClr val="000000"/>
                          </a:solidFill>
                          <a:latin typeface="+mn-lt"/>
                          <a:ea typeface="Calibri"/>
                          <a:cs typeface="Times New Roman"/>
                        </a:rPr>
                        <a:t>state</a:t>
                      </a:r>
                      <a:r>
                        <a:rPr lang="hu-HU" sz="1800" b="1" kern="1200" dirty="0" smtClean="0">
                          <a:solidFill>
                            <a:srgbClr val="000000"/>
                          </a:solidFill>
                          <a:latin typeface="+mn-lt"/>
                          <a:ea typeface="Calibri"/>
                          <a:cs typeface="Times New Roman"/>
                        </a:rPr>
                        <a:t> </a:t>
                      </a:r>
                      <a:r>
                        <a:rPr lang="hu-HU" sz="1800" b="1" kern="1200" dirty="0" err="1" smtClean="0">
                          <a:solidFill>
                            <a:srgbClr val="000000"/>
                          </a:solidFill>
                          <a:latin typeface="+mn-lt"/>
                          <a:ea typeface="Calibri"/>
                          <a:cs typeface="Times New Roman"/>
                        </a:rPr>
                        <a:t>ownership</a:t>
                      </a:r>
                      <a:r>
                        <a:rPr lang="hu-HU" sz="1800" b="1" kern="1200" dirty="0" smtClean="0">
                          <a:solidFill>
                            <a:srgbClr val="000000"/>
                          </a:solidFill>
                          <a:latin typeface="+mn-lt"/>
                          <a:ea typeface="Calibri"/>
                          <a:cs typeface="Times New Roman"/>
                        </a:rPr>
                        <a:t> and </a:t>
                      </a:r>
                      <a:r>
                        <a:rPr lang="en-US" sz="1800" b="1" kern="1200" dirty="0" smtClean="0">
                          <a:solidFill>
                            <a:srgbClr val="000000"/>
                          </a:solidFill>
                          <a:latin typeface="+mn-lt"/>
                          <a:ea typeface="Calibri"/>
                          <a:cs typeface="Times New Roman"/>
                        </a:rPr>
                        <a:t>ban</a:t>
                      </a:r>
                      <a:endParaRPr lang="hu-HU" sz="1800" b="1" dirty="0">
                        <a:latin typeface="+mn-lt"/>
                        <a:ea typeface="Calibri"/>
                        <a:cs typeface="Times New Roman"/>
                      </a:endParaRPr>
                    </a:p>
                  </a:txBody>
                  <a:tcPr marL="68580" marR="68580" marT="8255"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3478"/>
            <a:ext cx="8229600" cy="792088"/>
          </a:xfrm>
          <a:noFill/>
        </p:spPr>
        <p:txBody>
          <a:bodyPr>
            <a:noAutofit/>
          </a:bodyPr>
          <a:lstStyle/>
          <a:p>
            <a:r>
              <a:rPr lang="hu-HU" sz="2800" b="1" dirty="0"/>
              <a:t>Marc </a:t>
            </a:r>
            <a:r>
              <a:rPr lang="hu-HU" sz="2800" b="1" dirty="0" err="1"/>
              <a:t>Morjé</a:t>
            </a:r>
            <a:r>
              <a:rPr lang="hu-HU" sz="2800" b="1" dirty="0"/>
              <a:t> Howard </a:t>
            </a:r>
            <a:r>
              <a:rPr lang="hu-HU" sz="2800" b="1" dirty="0" smtClean="0"/>
              <a:t>– Philip </a:t>
            </a:r>
            <a:r>
              <a:rPr lang="hu-HU" sz="2800" b="1" dirty="0"/>
              <a:t>G. </a:t>
            </a:r>
            <a:r>
              <a:rPr lang="hu-HU" sz="2800" b="1" dirty="0" err="1" smtClean="0"/>
              <a:t>Roessler</a:t>
            </a:r>
            <a:r>
              <a:rPr lang="hu-HU" sz="2800" b="1" dirty="0" smtClean="0"/>
              <a:t>: </a:t>
            </a:r>
            <a:r>
              <a:rPr lang="hu-HU" sz="2800" b="1" dirty="0" err="1" smtClean="0"/>
              <a:t>Disaggregation</a:t>
            </a:r>
            <a:r>
              <a:rPr lang="hu-HU" sz="2800" b="1" dirty="0" smtClean="0"/>
              <a:t> of </a:t>
            </a:r>
            <a:r>
              <a:rPr lang="hu-HU" sz="2800" b="1" dirty="0" err="1" smtClean="0"/>
              <a:t>Regimes</a:t>
            </a:r>
            <a:endParaRPr lang="hu-HU" sz="2800" b="1"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2174" y="915566"/>
            <a:ext cx="8096250" cy="411251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5973593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23528" y="130324"/>
            <a:ext cx="8568952" cy="857250"/>
          </a:xfrm>
        </p:spPr>
        <p:txBody>
          <a:bodyPr>
            <a:normAutofit fontScale="90000"/>
          </a:bodyPr>
          <a:lstStyle/>
          <a:p>
            <a:r>
              <a:rPr lang="en-US" b="1" dirty="0" smtClean="0"/>
              <a:t>Political functions of ideological slogans</a:t>
            </a:r>
            <a:endParaRPr lang="hu-HU"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1846050341"/>
              </p:ext>
            </p:extLst>
          </p:nvPr>
        </p:nvGraphicFramePr>
        <p:xfrm>
          <a:off x="179512" y="1257715"/>
          <a:ext cx="8820472" cy="3474275"/>
        </p:xfrm>
        <a:graphic>
          <a:graphicData uri="http://schemas.openxmlformats.org/drawingml/2006/table">
            <a:tbl>
              <a:tblPr firstRow="1" bandRow="1">
                <a:tableStyleId>{5940675A-B579-460E-94D1-54222C63F5DA}</a:tableStyleId>
              </a:tblPr>
              <a:tblGrid>
                <a:gridCol w="966118"/>
                <a:gridCol w="2301985"/>
                <a:gridCol w="2417967"/>
                <a:gridCol w="3134402"/>
              </a:tblGrid>
              <a:tr h="544023">
                <a:tc>
                  <a:txBody>
                    <a:bodyPr/>
                    <a:lstStyle/>
                    <a:p>
                      <a:r>
                        <a:rPr lang="en-US" sz="1600" b="1" dirty="0" smtClean="0"/>
                        <a:t>Slogan</a:t>
                      </a:r>
                      <a:endParaRPr lang="hu-HU" sz="1600" b="1" dirty="0"/>
                    </a:p>
                  </a:txBody>
                  <a:tcPr/>
                </a:tc>
                <a:tc>
                  <a:txBody>
                    <a:bodyPr/>
                    <a:lstStyle/>
                    <a:p>
                      <a:r>
                        <a:rPr lang="en-US" sz="1600" b="1" dirty="0" smtClean="0"/>
                        <a:t>The phenomenon the slogan refers to</a:t>
                      </a:r>
                      <a:endParaRPr lang="hu-HU" sz="1600" b="1" dirty="0"/>
                    </a:p>
                  </a:txBody>
                  <a:tcPr/>
                </a:tc>
                <a:tc>
                  <a:txBody>
                    <a:bodyPr/>
                    <a:lstStyle/>
                    <a:p>
                      <a:r>
                        <a:rPr lang="en-US" sz="1600" b="1" dirty="0" smtClean="0"/>
                        <a:t>Function</a:t>
                      </a:r>
                      <a:endParaRPr lang="hu-HU" sz="1600" b="1" dirty="0"/>
                    </a:p>
                  </a:txBody>
                  <a:tcPr/>
                </a:tc>
                <a:tc>
                  <a:txBody>
                    <a:bodyPr/>
                    <a:lstStyle/>
                    <a:p>
                      <a:r>
                        <a:rPr lang="en-US" sz="1600" b="1" dirty="0" smtClean="0"/>
                        <a:t>Stigmatized</a:t>
                      </a:r>
                      <a:r>
                        <a:rPr lang="en-US" sz="1600" b="1" baseline="0" dirty="0" smtClean="0"/>
                        <a:t> groups</a:t>
                      </a:r>
                      <a:endParaRPr lang="hu-HU" sz="1600" b="1" dirty="0"/>
                    </a:p>
                  </a:txBody>
                  <a:tcPr/>
                </a:tc>
              </a:tr>
              <a:tr h="773086">
                <a:tc>
                  <a:txBody>
                    <a:bodyPr/>
                    <a:lstStyle/>
                    <a:p>
                      <a:r>
                        <a:rPr lang="en-US" sz="1600" b="1" i="1" dirty="0" smtClean="0"/>
                        <a:t>God</a:t>
                      </a:r>
                      <a:endParaRPr lang="hu-HU" sz="1600" b="1" i="1" dirty="0"/>
                    </a:p>
                  </a:txBody>
                  <a:tcPr/>
                </a:tc>
                <a:tc>
                  <a:txBody>
                    <a:bodyPr/>
                    <a:lstStyle/>
                    <a:p>
                      <a:r>
                        <a:rPr lang="en-US" sz="1600" b="1" dirty="0" smtClean="0"/>
                        <a:t>Unquestionable moral</a:t>
                      </a:r>
                      <a:r>
                        <a:rPr lang="en-US" sz="1600" b="1" baseline="0" dirty="0" smtClean="0"/>
                        <a:t> position</a:t>
                      </a:r>
                      <a:endParaRPr lang="hu-HU" sz="1600" b="1" dirty="0"/>
                    </a:p>
                  </a:txBody>
                  <a:tcPr/>
                </a:tc>
                <a:tc>
                  <a:txBody>
                    <a:bodyPr/>
                    <a:lstStyle/>
                    <a:p>
                      <a:r>
                        <a:rPr lang="en-US" sz="1600" b="1" dirty="0" smtClean="0"/>
                        <a:t>Depriving</a:t>
                      </a:r>
                      <a:r>
                        <a:rPr lang="en-US" sz="1600" b="1" baseline="0" dirty="0" smtClean="0"/>
                        <a:t> </a:t>
                      </a:r>
                      <a:r>
                        <a:rPr lang="en-US" sz="1600" b="1" dirty="0" smtClean="0"/>
                        <a:t>opponents of moral</a:t>
                      </a:r>
                      <a:r>
                        <a:rPr lang="en-US" sz="1600" b="1" baseline="0" dirty="0" smtClean="0"/>
                        <a:t> acceptability</a:t>
                      </a:r>
                      <a:endParaRPr lang="hu-HU" sz="1600" b="1" dirty="0"/>
                    </a:p>
                  </a:txBody>
                  <a:tcPr/>
                </a:tc>
                <a:tc>
                  <a:txBody>
                    <a:bodyPr/>
                    <a:lstStyle/>
                    <a:p>
                      <a:r>
                        <a:rPr lang="en-US" sz="1600" b="1" dirty="0" smtClean="0"/>
                        <a:t>Atheist</a:t>
                      </a:r>
                      <a:r>
                        <a:rPr lang="en-US" sz="1600" b="1" baseline="0" dirty="0" smtClean="0"/>
                        <a:t>s, liberals</a:t>
                      </a:r>
                      <a:r>
                        <a:rPr lang="hu-HU" sz="1600" b="1" baseline="0" dirty="0" smtClean="0"/>
                        <a:t>, etc.</a:t>
                      </a:r>
                      <a:endParaRPr lang="hu-HU" sz="1600" b="1" dirty="0"/>
                    </a:p>
                  </a:txBody>
                  <a:tcPr/>
                </a:tc>
              </a:tr>
              <a:tr h="1096066">
                <a:tc>
                  <a:txBody>
                    <a:bodyPr/>
                    <a:lstStyle/>
                    <a:p>
                      <a:r>
                        <a:rPr lang="en-US" sz="1600" b="1" i="1" dirty="0" smtClean="0"/>
                        <a:t>Nation</a:t>
                      </a:r>
                      <a:endParaRPr lang="hu-HU" sz="1600" b="1" i="1" dirty="0"/>
                    </a:p>
                  </a:txBody>
                  <a:tcPr/>
                </a:tc>
                <a:tc>
                  <a:txBody>
                    <a:bodyPr/>
                    <a:lstStyle/>
                    <a:p>
                      <a:r>
                        <a:rPr lang="en-US" sz="1600" b="1" dirty="0" smtClean="0"/>
                        <a:t>Adopted political family</a:t>
                      </a:r>
                      <a:endParaRPr lang="hu-HU" sz="1600" b="1" dirty="0"/>
                    </a:p>
                  </a:txBody>
                  <a:tcPr/>
                </a:tc>
                <a:tc>
                  <a:txBody>
                    <a:bodyPr/>
                    <a:lstStyle/>
                    <a:p>
                      <a:r>
                        <a:rPr lang="en-US" sz="1600" b="1" dirty="0" smtClean="0"/>
                        <a:t>Excludin</a:t>
                      </a:r>
                      <a:r>
                        <a:rPr lang="en-US" sz="1600" b="1" baseline="0" dirty="0" smtClean="0"/>
                        <a:t>g opposition from the nation, eliminating public accountability</a:t>
                      </a:r>
                      <a:endParaRPr lang="hu-HU" sz="1600" b="1" dirty="0"/>
                    </a:p>
                  </a:txBody>
                  <a:tcPr/>
                </a:tc>
                <a:tc>
                  <a:txBody>
                    <a:bodyPr/>
                    <a:lstStyle/>
                    <a:p>
                      <a:r>
                        <a:rPr lang="en-US" sz="1600" b="1" dirty="0" smtClean="0"/>
                        <a:t>Opposition parties</a:t>
                      </a:r>
                      <a:r>
                        <a:rPr lang="en-US" sz="1600" b="1" baseline="0" dirty="0" smtClean="0"/>
                        <a:t>, multinational companies, international organizations, </a:t>
                      </a:r>
                      <a:r>
                        <a:rPr lang="en-US" sz="1600" b="1" dirty="0" smtClean="0"/>
                        <a:t>civil society</a:t>
                      </a:r>
                      <a:r>
                        <a:rPr lang="en-US" sz="1600" b="1" baseline="0" dirty="0" smtClean="0"/>
                        <a:t> (NGOs, intellectuals etc.)</a:t>
                      </a:r>
                      <a:endParaRPr lang="hu-HU" sz="1600" b="1" dirty="0"/>
                    </a:p>
                  </a:txBody>
                  <a:tcPr/>
                </a:tc>
              </a:tr>
              <a:tr h="1026003">
                <a:tc>
                  <a:txBody>
                    <a:bodyPr/>
                    <a:lstStyle/>
                    <a:p>
                      <a:r>
                        <a:rPr lang="en-US" sz="1600" b="1" i="1" dirty="0" smtClean="0"/>
                        <a:t>Family</a:t>
                      </a:r>
                      <a:endParaRPr lang="hu-HU" sz="1600" b="1" i="1" dirty="0"/>
                    </a:p>
                  </a:txBody>
                  <a:tcPr/>
                </a:tc>
                <a:tc>
                  <a:txBody>
                    <a:bodyPr/>
                    <a:lstStyle/>
                    <a:p>
                      <a:r>
                        <a:rPr lang="en-US" sz="1600" b="1" dirty="0" smtClean="0"/>
                        <a:t>Patriarchal family</a:t>
                      </a:r>
                      <a:endParaRPr lang="hu-HU" sz="1600" b="1" dirty="0"/>
                    </a:p>
                  </a:txBody>
                  <a:tcPr/>
                </a:tc>
                <a:tc>
                  <a:txBody>
                    <a:bodyPr/>
                    <a:lstStyle/>
                    <a:p>
                      <a:r>
                        <a:rPr lang="en-US" sz="1600" b="1" dirty="0" smtClean="0"/>
                        <a:t>Exclusion of alternative lifestyles</a:t>
                      </a:r>
                      <a:endParaRPr lang="hu-HU" sz="1600" b="1" dirty="0"/>
                    </a:p>
                  </a:txBody>
                  <a:tcPr/>
                </a:tc>
                <a:tc>
                  <a:txBody>
                    <a:bodyPr/>
                    <a:lstStyle/>
                    <a:p>
                      <a:r>
                        <a:rPr lang="en-US" sz="1600" b="1" dirty="0" smtClean="0"/>
                        <a:t>Minorities (singles, LGBTQ, homeless,</a:t>
                      </a:r>
                      <a:r>
                        <a:rPr lang="en-US" sz="1600" b="1" baseline="0" dirty="0" smtClean="0"/>
                        <a:t> unemployed etc.)</a:t>
                      </a:r>
                      <a:endParaRPr lang="hu-HU" sz="1600" b="1" dirty="0"/>
                    </a:p>
                  </a:txBody>
                  <a:tcPr/>
                </a:tc>
              </a:tr>
            </a:tbl>
          </a:graphicData>
        </a:graphic>
      </p:graphicFrame>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8316"/>
            <a:ext cx="8229600" cy="857250"/>
          </a:xfrm>
        </p:spPr>
        <p:txBody>
          <a:bodyPr/>
          <a:lstStyle/>
          <a:p>
            <a:r>
              <a:rPr lang="en-US" b="1" dirty="0" smtClean="0"/>
              <a:t>Types of Elections</a:t>
            </a:r>
            <a:endParaRPr lang="hu-HU"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xmlns="" val="3300818550"/>
              </p:ext>
            </p:extLst>
          </p:nvPr>
        </p:nvGraphicFramePr>
        <p:xfrm>
          <a:off x="35496" y="915566"/>
          <a:ext cx="9036496" cy="3960440"/>
        </p:xfrm>
        <a:graphic>
          <a:graphicData uri="http://schemas.openxmlformats.org/drawingml/2006/table">
            <a:tbl>
              <a:tblPr firstRow="1" bandRow="1">
                <a:tableStyleId>{5940675A-B579-460E-94D1-54222C63F5DA}</a:tableStyleId>
              </a:tblPr>
              <a:tblGrid>
                <a:gridCol w="1440160"/>
                <a:gridCol w="1368152"/>
                <a:gridCol w="1440160"/>
                <a:gridCol w="1512168"/>
                <a:gridCol w="1656184"/>
                <a:gridCol w="1619672"/>
              </a:tblGrid>
              <a:tr h="895826">
                <a:tc>
                  <a:txBody>
                    <a:bodyPr/>
                    <a:lstStyle/>
                    <a:p>
                      <a:endParaRPr lang="hu-HU" sz="1600" b="1" dirty="0"/>
                    </a:p>
                  </a:txBody>
                  <a:tcPr anchor="ctr">
                    <a:lnTlToBr w="12700" cap="flat" cmpd="sng" algn="ctr">
                      <a:solidFill>
                        <a:schemeClr val="tx1"/>
                      </a:solidFill>
                      <a:prstDash val="solid"/>
                      <a:round/>
                      <a:headEnd type="none" w="med" len="med"/>
                      <a:tailEnd type="none" w="med" len="med"/>
                    </a:lnTlToBr>
                  </a:tcPr>
                </a:tc>
                <a:tc>
                  <a:txBody>
                    <a:bodyPr/>
                    <a:lstStyle/>
                    <a:p>
                      <a:r>
                        <a:rPr lang="en-US" sz="1600" b="1" i="1" dirty="0" smtClean="0"/>
                        <a:t>Adoption</a:t>
                      </a:r>
                      <a:r>
                        <a:rPr lang="en-US" sz="1600" b="1" i="1" baseline="0" dirty="0" smtClean="0"/>
                        <a:t> of e</a:t>
                      </a:r>
                      <a:r>
                        <a:rPr lang="en-US" sz="1600" b="1" i="1" dirty="0" smtClean="0"/>
                        <a:t>lectoral</a:t>
                      </a:r>
                      <a:r>
                        <a:rPr lang="en-US" sz="1600" b="1" i="1" baseline="0" dirty="0" smtClean="0"/>
                        <a:t> system</a:t>
                      </a:r>
                      <a:endParaRPr lang="hu-HU" sz="1600" b="1" i="1" dirty="0"/>
                    </a:p>
                  </a:txBody>
                  <a:tcPr anchor="ctr"/>
                </a:tc>
                <a:tc>
                  <a:txBody>
                    <a:bodyPr/>
                    <a:lstStyle/>
                    <a:p>
                      <a:r>
                        <a:rPr lang="en-US" sz="1600" b="1" i="1" dirty="0" smtClean="0"/>
                        <a:t>Campaign</a:t>
                      </a:r>
                      <a:r>
                        <a:rPr lang="en-US" sz="1600" b="1" i="1" baseline="0" dirty="0" smtClean="0"/>
                        <a:t> funding of the ruling party</a:t>
                      </a:r>
                      <a:endParaRPr lang="hu-HU" sz="1600" b="1" i="1" dirty="0"/>
                    </a:p>
                  </a:txBody>
                  <a:tcPr anchor="ctr"/>
                </a:tc>
                <a:tc>
                  <a:txBody>
                    <a:bodyPr/>
                    <a:lstStyle/>
                    <a:p>
                      <a:r>
                        <a:rPr lang="en-US" sz="1600" b="1" i="1" dirty="0" smtClean="0"/>
                        <a:t>Access to campaign funding</a:t>
                      </a:r>
                      <a:endParaRPr lang="hu-HU" sz="1600" b="1" i="1"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1" smtClean="0"/>
                        <a:t>Access to media for the (real) opposition</a:t>
                      </a:r>
                      <a:endParaRPr lang="hu-HU" sz="1600" b="1" i="1" dirty="0" smtClean="0"/>
                    </a:p>
                  </a:txBody>
                  <a:tcPr anchor="ctr"/>
                </a:tc>
                <a:tc>
                  <a:txBody>
                    <a:bodyPr/>
                    <a:lstStyle/>
                    <a:p>
                      <a:r>
                        <a:rPr lang="en-US" sz="1600" b="1" i="1" dirty="0" smtClean="0"/>
                        <a:t>Neutrality</a:t>
                      </a:r>
                      <a:r>
                        <a:rPr lang="en-US" sz="1600" b="1" i="1" baseline="0" dirty="0" smtClean="0"/>
                        <a:t> of public institutions</a:t>
                      </a:r>
                      <a:endParaRPr lang="hu-HU" sz="1600" b="1" i="1" dirty="0"/>
                    </a:p>
                  </a:txBody>
                  <a:tcPr/>
                </a:tc>
              </a:tr>
              <a:tr h="766002">
                <a:tc>
                  <a:txBody>
                    <a:bodyPr/>
                    <a:lstStyle/>
                    <a:p>
                      <a:r>
                        <a:rPr lang="en-US" sz="1800" b="1" i="0" dirty="0" smtClean="0"/>
                        <a:t>Fair elections</a:t>
                      </a:r>
                      <a:endParaRPr lang="hu-HU" sz="1800" b="1" i="0" dirty="0"/>
                    </a:p>
                  </a:txBody>
                  <a:tcPr anchor="ctr"/>
                </a:tc>
                <a:tc>
                  <a:txBody>
                    <a:bodyPr/>
                    <a:lstStyle/>
                    <a:p>
                      <a:r>
                        <a:rPr lang="en-US" sz="1600" b="1" dirty="0" smtClean="0"/>
                        <a:t>Consensual</a:t>
                      </a:r>
                      <a:endParaRPr lang="hu-HU" sz="1600" b="1" dirty="0"/>
                    </a:p>
                  </a:txBody>
                  <a:tcPr anchor="ctr"/>
                </a:tc>
                <a:tc>
                  <a:txBody>
                    <a:bodyPr/>
                    <a:lstStyle/>
                    <a:p>
                      <a:r>
                        <a:rPr lang="en-US" sz="1600" b="1" dirty="0" smtClean="0"/>
                        <a:t>Legal</a:t>
                      </a:r>
                      <a:endParaRPr lang="hu-HU" sz="1600" b="1" dirty="0"/>
                    </a:p>
                  </a:txBody>
                  <a:tcPr anchor="ctr"/>
                </a:tc>
                <a:tc>
                  <a:txBody>
                    <a:bodyPr/>
                    <a:lstStyle/>
                    <a:p>
                      <a:r>
                        <a:rPr lang="en-US" sz="1600" b="1" dirty="0" smtClean="0"/>
                        <a:t>Balanced</a:t>
                      </a:r>
                      <a:endParaRPr lang="hu-HU" sz="1600" b="1" dirty="0"/>
                    </a:p>
                  </a:txBody>
                  <a:tcPr anchor="ctr"/>
                </a:tc>
                <a:tc rowSpan="4">
                  <a:txBody>
                    <a:bodyPr/>
                    <a:lstStyle/>
                    <a:p>
                      <a:pPr algn="ctr"/>
                      <a:r>
                        <a:rPr lang="hu-HU" sz="1600" b="1" dirty="0" smtClean="0"/>
                        <a:t>Open</a:t>
                      </a:r>
                      <a:endParaRPr lang="en-US" sz="1600" b="1" dirty="0" smtClean="0"/>
                    </a:p>
                    <a:p>
                      <a:pPr algn="ctr"/>
                      <a:endParaRPr lang="en-US" sz="1600" b="1" dirty="0" smtClean="0"/>
                    </a:p>
                    <a:p>
                      <a:pPr algn="ctr"/>
                      <a:endParaRPr lang="en-US" sz="1600" b="1" dirty="0" smtClean="0"/>
                    </a:p>
                    <a:p>
                      <a:pPr algn="ctr"/>
                      <a:endParaRPr lang="en-US" sz="1400" b="1" dirty="0" smtClean="0"/>
                    </a:p>
                    <a:p>
                      <a:pPr algn="ctr"/>
                      <a:endParaRPr lang="en-US" sz="1000" b="1" dirty="0" smtClean="0"/>
                    </a:p>
                    <a:p>
                      <a:pPr algn="ctr"/>
                      <a:endParaRPr lang="hu-HU" sz="1600" b="1" dirty="0" smtClean="0"/>
                    </a:p>
                    <a:p>
                      <a:pPr algn="ctr"/>
                      <a:r>
                        <a:rPr lang="en-US" sz="1600" b="1" noProof="0" dirty="0" smtClean="0"/>
                        <a:t>Restricted</a:t>
                      </a:r>
                    </a:p>
                    <a:p>
                      <a:pPr algn="ctr"/>
                      <a:endParaRPr lang="en-US" sz="1600" b="1" dirty="0" smtClean="0"/>
                    </a:p>
                    <a:p>
                      <a:pPr algn="ctr"/>
                      <a:endParaRPr lang="en-US" sz="1200" b="1" dirty="0" smtClean="0"/>
                    </a:p>
                    <a:p>
                      <a:pPr algn="ctr"/>
                      <a:endParaRPr lang="en-US" sz="1800" b="1" dirty="0" smtClean="0"/>
                    </a:p>
                    <a:p>
                      <a:pPr algn="ctr"/>
                      <a:endParaRPr lang="en-US" sz="2000" b="1" dirty="0" smtClean="0"/>
                    </a:p>
                    <a:p>
                      <a:pPr algn="ctr"/>
                      <a:r>
                        <a:rPr lang="hu-HU" sz="1600" b="1" dirty="0" smtClean="0"/>
                        <a:t>No</a:t>
                      </a:r>
                    </a:p>
                  </a:txBody>
                  <a:tcPr/>
                </a:tc>
                <a:tc rowSpan="4">
                  <a:txBody>
                    <a:bodyPr/>
                    <a:lstStyle/>
                    <a:p>
                      <a:pPr algn="ctr"/>
                      <a:r>
                        <a:rPr lang="en-US" sz="1600" b="1" dirty="0" smtClean="0"/>
                        <a:t>Neutral</a:t>
                      </a:r>
                    </a:p>
                    <a:p>
                      <a:pPr algn="ctr"/>
                      <a:endParaRPr lang="en-US" sz="1600" b="1" dirty="0" smtClean="0"/>
                    </a:p>
                    <a:p>
                      <a:pPr algn="ctr"/>
                      <a:endParaRPr lang="en-US" sz="1600" b="1" dirty="0" smtClean="0"/>
                    </a:p>
                    <a:p>
                      <a:pPr algn="ctr"/>
                      <a:endParaRPr lang="en-US" sz="1400" b="1" dirty="0" smtClean="0"/>
                    </a:p>
                    <a:p>
                      <a:pPr algn="ctr"/>
                      <a:endParaRPr lang="en-US" sz="1000" b="1" dirty="0" smtClean="0"/>
                    </a:p>
                    <a:p>
                      <a:pPr algn="ctr"/>
                      <a:endParaRPr lang="en-US" sz="1600" b="1" dirty="0" smtClean="0"/>
                    </a:p>
                    <a:p>
                      <a:pPr algn="ctr"/>
                      <a:r>
                        <a:rPr lang="en-US" sz="1600" b="1" dirty="0" smtClean="0"/>
                        <a:t>Biased</a:t>
                      </a:r>
                    </a:p>
                    <a:p>
                      <a:pPr algn="ctr"/>
                      <a:endParaRPr lang="en-US" sz="1600" b="1" dirty="0" smtClean="0"/>
                    </a:p>
                    <a:p>
                      <a:pPr algn="ctr"/>
                      <a:endParaRPr lang="en-US" sz="1200" b="1" dirty="0" smtClean="0"/>
                    </a:p>
                    <a:p>
                      <a:pPr algn="ctr"/>
                      <a:endParaRPr lang="en-US" sz="1800" b="1" dirty="0" smtClean="0"/>
                    </a:p>
                    <a:p>
                      <a:pPr algn="ctr"/>
                      <a:endParaRPr lang="en-US" sz="2000" b="1" dirty="0" smtClean="0"/>
                    </a:p>
                    <a:p>
                      <a:pPr algn="ctr"/>
                      <a:r>
                        <a:rPr lang="en-US" sz="1600" b="1" dirty="0" smtClean="0"/>
                        <a:t>Hand-guided</a:t>
                      </a:r>
                      <a:endParaRPr lang="hu-HU" sz="1600" b="1" dirty="0"/>
                    </a:p>
                  </a:txBody>
                  <a:tcPr/>
                </a:tc>
              </a:tr>
              <a:tr h="789717">
                <a:tc>
                  <a:txBody>
                    <a:bodyPr/>
                    <a:lstStyle/>
                    <a:p>
                      <a:r>
                        <a:rPr lang="en-US" sz="1800" b="1" i="0" dirty="0" smtClean="0"/>
                        <a:t>Unfair elections</a:t>
                      </a:r>
                      <a:endParaRPr lang="hu-HU" sz="1800" b="1" i="0" dirty="0"/>
                    </a:p>
                  </a:txBody>
                  <a:tcPr anchor="ctr"/>
                </a:tc>
                <a:tc>
                  <a:txBody>
                    <a:bodyPr/>
                    <a:lstStyle/>
                    <a:p>
                      <a:r>
                        <a:rPr lang="en-US" sz="1600" b="1" dirty="0" smtClean="0"/>
                        <a:t>Consensual</a:t>
                      </a:r>
                      <a:endParaRPr lang="hu-HU" sz="1600" b="1" dirty="0"/>
                    </a:p>
                  </a:txBody>
                  <a:tcPr anchor="ctr"/>
                </a:tc>
                <a:tc>
                  <a:txBody>
                    <a:bodyPr/>
                    <a:lstStyle/>
                    <a:p>
                      <a:r>
                        <a:rPr lang="en-US" sz="1600" b="1" dirty="0" smtClean="0"/>
                        <a:t>Legal</a:t>
                      </a:r>
                      <a:r>
                        <a:rPr lang="hu-HU" sz="1600" b="1" dirty="0" smtClean="0"/>
                        <a:t> (+</a:t>
                      </a:r>
                      <a:r>
                        <a:rPr lang="hu-HU" sz="1600" b="1" baseline="0" dirty="0" smtClean="0"/>
                        <a:t> illegal)</a:t>
                      </a:r>
                      <a:endParaRPr lang="hu-HU" sz="1600" b="1" dirty="0"/>
                    </a:p>
                  </a:txBody>
                  <a:tcPr anchor="ctr"/>
                </a:tc>
                <a:tc>
                  <a:txBody>
                    <a:bodyPr/>
                    <a:lstStyle/>
                    <a:p>
                      <a:r>
                        <a:rPr lang="en-US" sz="1600" b="1" dirty="0" smtClean="0"/>
                        <a:t>Imbalanced</a:t>
                      </a:r>
                      <a:endParaRPr lang="hu-HU" sz="1600" b="1" dirty="0"/>
                    </a:p>
                  </a:txBody>
                  <a:tcPr anchor="ctr"/>
                </a:tc>
                <a:tc vMerge="1">
                  <a:txBody>
                    <a:bodyPr/>
                    <a:lstStyle/>
                    <a:p>
                      <a:endParaRPr lang="hu-HU" sz="1600" b="1" dirty="0"/>
                    </a:p>
                  </a:txBody>
                  <a:tcPr anchor="ctr"/>
                </a:tc>
                <a:tc vMerge="1">
                  <a:txBody>
                    <a:bodyPr/>
                    <a:lstStyle/>
                    <a:p>
                      <a:endParaRPr lang="hu-HU" sz="1600" b="1" dirty="0"/>
                    </a:p>
                  </a:txBody>
                  <a:tcPr/>
                </a:tc>
              </a:tr>
              <a:tr h="742893">
                <a:tc>
                  <a:txBody>
                    <a:bodyPr/>
                    <a:lstStyle/>
                    <a:p>
                      <a:r>
                        <a:rPr lang="en-US" sz="1800" b="1" i="0" dirty="0" smtClean="0"/>
                        <a:t>Manipulated elections</a:t>
                      </a:r>
                      <a:endParaRPr lang="hu-HU" sz="1800" b="1" i="0" dirty="0"/>
                    </a:p>
                  </a:txBody>
                  <a:tcPr anchor="ctr"/>
                </a:tc>
                <a:tc>
                  <a:txBody>
                    <a:bodyPr/>
                    <a:lstStyle/>
                    <a:p>
                      <a:r>
                        <a:rPr lang="en-US" sz="1600" b="1" dirty="0" smtClean="0"/>
                        <a:t>One-sided</a:t>
                      </a:r>
                      <a:endParaRPr lang="hu-HU" sz="1600" b="1" dirty="0"/>
                    </a:p>
                  </a:txBody>
                  <a:tcPr anchor="ctr"/>
                </a:tc>
                <a:tc>
                  <a:txBody>
                    <a:bodyPr/>
                    <a:lstStyle/>
                    <a:p>
                      <a:r>
                        <a:rPr lang="en-US" sz="1600" b="1" dirty="0" smtClean="0"/>
                        <a:t>Legal + illegal</a:t>
                      </a:r>
                      <a:endParaRPr lang="hu-HU" sz="1600" b="1" dirty="0"/>
                    </a:p>
                  </a:txBody>
                  <a:tcPr anchor="ctr"/>
                </a:tc>
                <a:tc>
                  <a:txBody>
                    <a:bodyPr/>
                    <a:lstStyle/>
                    <a:p>
                      <a:r>
                        <a:rPr lang="en-US" sz="1600" b="1" dirty="0" smtClean="0"/>
                        <a:t>Highly</a:t>
                      </a:r>
                      <a:r>
                        <a:rPr lang="en-US" sz="1600" b="1" baseline="0" dirty="0" smtClean="0"/>
                        <a:t> i</a:t>
                      </a:r>
                      <a:r>
                        <a:rPr lang="en-US" sz="1600" b="1" dirty="0" smtClean="0"/>
                        <a:t>mbalanced</a:t>
                      </a:r>
                      <a:endParaRPr lang="hu-HU" sz="1600" b="1" dirty="0"/>
                    </a:p>
                  </a:txBody>
                  <a:tcPr anchor="ctr"/>
                </a:tc>
                <a:tc vMerge="1">
                  <a:txBody>
                    <a:bodyPr/>
                    <a:lstStyle/>
                    <a:p>
                      <a:endParaRPr lang="hu-HU" sz="1600" b="1" dirty="0"/>
                    </a:p>
                  </a:txBody>
                  <a:tcPr anchor="ctr"/>
                </a:tc>
                <a:tc vMerge="1">
                  <a:txBody>
                    <a:bodyPr/>
                    <a:lstStyle/>
                    <a:p>
                      <a:endParaRPr lang="hu-HU" sz="1600" b="1" dirty="0"/>
                    </a:p>
                  </a:txBody>
                  <a:tcPr/>
                </a:tc>
              </a:tr>
              <a:tr h="766002">
                <a:tc>
                  <a:txBody>
                    <a:bodyPr/>
                    <a:lstStyle/>
                    <a:p>
                      <a:r>
                        <a:rPr lang="en-US" sz="1800" b="1" i="0" dirty="0" smtClean="0"/>
                        <a:t>Uncontested elections</a:t>
                      </a:r>
                      <a:endParaRPr lang="hu-HU" sz="1800" b="1" i="0" dirty="0"/>
                    </a:p>
                  </a:txBody>
                  <a:tcPr anchor="ctr"/>
                </a:tc>
                <a:tc>
                  <a:txBody>
                    <a:bodyPr/>
                    <a:lstStyle/>
                    <a:p>
                      <a:r>
                        <a:rPr lang="en-US" sz="1600" b="1" dirty="0" smtClean="0"/>
                        <a:t>One-sided</a:t>
                      </a:r>
                      <a:endParaRPr lang="hu-HU" sz="1600" b="1" dirty="0"/>
                    </a:p>
                  </a:txBody>
                  <a:tcPr anchor="ctr"/>
                </a:tc>
                <a:tc>
                  <a:txBody>
                    <a:bodyPr/>
                    <a:lstStyle/>
                    <a:p>
                      <a:r>
                        <a:rPr lang="en-US" sz="1600" b="1" dirty="0" smtClean="0"/>
                        <a:t>Legal + illegal</a:t>
                      </a:r>
                      <a:endParaRPr lang="hu-HU" sz="1600" b="1" dirty="0"/>
                    </a:p>
                  </a:txBody>
                  <a:tcPr anchor="ctr"/>
                </a:tc>
                <a:tc>
                  <a:txBody>
                    <a:bodyPr/>
                    <a:lstStyle/>
                    <a:p>
                      <a:r>
                        <a:rPr lang="en-US" sz="1600" b="1" dirty="0" smtClean="0"/>
                        <a:t>Extremely</a:t>
                      </a:r>
                      <a:r>
                        <a:rPr lang="en-US" sz="1600" b="1" baseline="0" dirty="0" smtClean="0"/>
                        <a:t> i</a:t>
                      </a:r>
                      <a:r>
                        <a:rPr lang="en-US" sz="1600" b="1" dirty="0" smtClean="0"/>
                        <a:t>mbalanced</a:t>
                      </a:r>
                    </a:p>
                  </a:txBody>
                  <a:tcPr anchor="ctr"/>
                </a:tc>
                <a:tc vMerge="1">
                  <a:txBody>
                    <a:bodyPr/>
                    <a:lstStyle/>
                    <a:p>
                      <a:endParaRPr lang="hu-HU" sz="1600" b="1" dirty="0"/>
                    </a:p>
                  </a:txBody>
                  <a:tcPr anchor="ctr"/>
                </a:tc>
                <a:tc vMerge="1">
                  <a:txBody>
                    <a:bodyPr/>
                    <a:lstStyle/>
                    <a:p>
                      <a:endParaRPr lang="hu-HU" sz="1600" b="1" dirty="0"/>
                    </a:p>
                  </a:txBody>
                  <a:tcPr/>
                </a:tc>
              </a:tr>
            </a:tbl>
          </a:graphicData>
        </a:graphic>
      </p:graphicFrame>
      <p:cxnSp>
        <p:nvCxnSpPr>
          <p:cNvPr id="5" name="Egyenes összekötő nyíllal 4"/>
          <p:cNvCxnSpPr/>
          <p:nvPr/>
        </p:nvCxnSpPr>
        <p:spPr>
          <a:xfrm>
            <a:off x="8244408" y="2067694"/>
            <a:ext cx="0" cy="115212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Egyenes összekötő nyíllal 5"/>
          <p:cNvCxnSpPr/>
          <p:nvPr/>
        </p:nvCxnSpPr>
        <p:spPr>
          <a:xfrm>
            <a:off x="8244408" y="3435846"/>
            <a:ext cx="0" cy="10081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Egyenes összekötő nyíllal 6"/>
          <p:cNvCxnSpPr/>
          <p:nvPr/>
        </p:nvCxnSpPr>
        <p:spPr>
          <a:xfrm>
            <a:off x="6588224" y="2139702"/>
            <a:ext cx="0" cy="10801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Egyenes összekötő nyíllal 7"/>
          <p:cNvCxnSpPr/>
          <p:nvPr/>
        </p:nvCxnSpPr>
        <p:spPr>
          <a:xfrm>
            <a:off x="6588224" y="3435846"/>
            <a:ext cx="0" cy="10801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701556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b="1" dirty="0" smtClean="0"/>
              <a:t>Modelled </a:t>
            </a:r>
            <a:r>
              <a:rPr lang="hu-HU" b="1" dirty="0" err="1" smtClean="0"/>
              <a:t>Trajectories</a:t>
            </a:r>
            <a:r>
              <a:rPr lang="hu-HU" b="1" dirty="0" smtClean="0"/>
              <a:t> of </a:t>
            </a:r>
            <a:br>
              <a:rPr lang="hu-HU" b="1" dirty="0" smtClean="0"/>
            </a:br>
            <a:r>
              <a:rPr lang="hu-HU" b="1" dirty="0" err="1" smtClean="0"/>
              <a:t>Post-Communist</a:t>
            </a:r>
            <a:r>
              <a:rPr lang="hu-HU" b="1" dirty="0" smtClean="0"/>
              <a:t> </a:t>
            </a:r>
            <a:r>
              <a:rPr lang="hu-HU" b="1" dirty="0" err="1" smtClean="0"/>
              <a:t>Regimes</a:t>
            </a:r>
            <a:endParaRPr lang="hu-HU"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
            <a:ext cx="9144000" cy="699541"/>
          </a:xfrm>
        </p:spPr>
        <p:txBody>
          <a:bodyPr>
            <a:noAutofit/>
          </a:bodyPr>
          <a:lstStyle/>
          <a:p>
            <a:r>
              <a:rPr lang="hu-HU" sz="3100" b="1" dirty="0" err="1" smtClean="0"/>
              <a:t>Interpretative</a:t>
            </a:r>
            <a:r>
              <a:rPr lang="hu-HU" sz="3100" b="1" dirty="0" smtClean="0"/>
              <a:t> </a:t>
            </a:r>
            <a:r>
              <a:rPr lang="hu-HU" sz="3100" b="1" dirty="0"/>
              <a:t>F</a:t>
            </a:r>
            <a:r>
              <a:rPr lang="hu-HU" sz="3100" b="1" dirty="0" smtClean="0"/>
              <a:t>ramework of </a:t>
            </a:r>
            <a:r>
              <a:rPr lang="hu-HU" sz="3100" b="1" dirty="0" err="1" smtClean="0"/>
              <a:t>Post-Communist</a:t>
            </a:r>
            <a:r>
              <a:rPr lang="hu-HU" sz="3100" b="1" dirty="0" smtClean="0"/>
              <a:t> </a:t>
            </a:r>
            <a:r>
              <a:rPr lang="hu-HU" sz="3100" b="1" dirty="0" err="1" smtClean="0"/>
              <a:t>Regimes</a:t>
            </a:r>
            <a:endParaRPr lang="hu-HU" sz="31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356608471"/>
              </p:ext>
            </p:extLst>
          </p:nvPr>
        </p:nvGraphicFramePr>
        <p:xfrm>
          <a:off x="323528" y="699542"/>
          <a:ext cx="8435280"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83311096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err="1" smtClean="0"/>
              <a:t>Post-Communist</a:t>
            </a:r>
            <a:r>
              <a:rPr lang="hu-HU" sz="3200" b="1" dirty="0" smtClean="0"/>
              <a:t> </a:t>
            </a:r>
            <a:r>
              <a:rPr lang="hu-HU" sz="3200" b="1" dirty="0" err="1" smtClean="0"/>
              <a:t>Regime</a:t>
            </a:r>
            <a:r>
              <a:rPr lang="hu-HU" sz="3200" b="1" dirty="0" smtClean="0"/>
              <a:t> </a:t>
            </a:r>
            <a:r>
              <a:rPr lang="hu-HU" sz="3200" b="1" dirty="0" err="1" smtClean="0"/>
              <a:t>Types</a:t>
            </a:r>
            <a:r>
              <a:rPr lang="hu-HU" sz="3200" b="1" dirty="0"/>
              <a:t> </a:t>
            </a:r>
            <a:r>
              <a:rPr lang="hu-HU" sz="3200" b="1" dirty="0" err="1" smtClean="0"/>
              <a:t>by</a:t>
            </a:r>
            <a:r>
              <a:rPr lang="hu-HU" sz="3200" b="1" dirty="0" smtClean="0"/>
              <a:t> </a:t>
            </a:r>
            <a:r>
              <a:rPr lang="en-US" sz="3200" b="1" dirty="0" smtClean="0"/>
              <a:t>Political</a:t>
            </a:r>
            <a:r>
              <a:rPr lang="hu-HU" sz="3200" b="1" dirty="0" smtClean="0"/>
              <a:t> </a:t>
            </a:r>
            <a:r>
              <a:rPr lang="hu-HU" sz="3200" b="1" dirty="0" err="1" smtClean="0"/>
              <a:t>Criteria</a:t>
            </a:r>
            <a:endParaRPr lang="hu-HU" sz="3200" b="1" dirty="0"/>
          </a:p>
        </p:txBody>
      </p:sp>
      <p:grpSp>
        <p:nvGrpSpPr>
          <p:cNvPr id="3" name="Csoportba foglalás 7"/>
          <p:cNvGrpSpPr/>
          <p:nvPr/>
        </p:nvGrpSpPr>
        <p:grpSpPr>
          <a:xfrm>
            <a:off x="3816000" y="576000"/>
            <a:ext cx="5832648" cy="4587974"/>
            <a:chOff x="3851920" y="504057"/>
            <a:chExt cx="5832648" cy="4587974"/>
          </a:xfrm>
        </p:grpSpPr>
        <p:grpSp>
          <p:nvGrpSpPr>
            <p:cNvPr id="4" name="Csoportba foglalás 27"/>
            <p:cNvGrpSpPr/>
            <p:nvPr/>
          </p:nvGrpSpPr>
          <p:grpSpPr>
            <a:xfrm>
              <a:off x="3851920" y="504057"/>
              <a:ext cx="5832648" cy="4587974"/>
              <a:chOff x="3851920" y="504057"/>
              <a:chExt cx="5832648" cy="4587974"/>
            </a:xfrm>
          </p:grpSpPr>
          <p:graphicFrame>
            <p:nvGraphicFramePr>
              <p:cNvPr id="29" name="Tartalom helye 4"/>
              <p:cNvGraphicFramePr>
                <a:graphicFrameLocks/>
              </p:cNvGraphicFramePr>
              <p:nvPr>
                <p:extLst>
                  <p:ext uri="{D42A27DB-BD31-4B8C-83A1-F6EECF244321}">
                    <p14:modId xmlns:p14="http://schemas.microsoft.com/office/powerpoint/2010/main" xmlns="" val="908807520"/>
                  </p:ext>
                </p:extLst>
              </p:nvPr>
            </p:nvGraphicFramePr>
            <p:xfrm>
              <a:off x="3851920" y="504057"/>
              <a:ext cx="5832648"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 name="Szövegdoboz 29"/>
              <p:cNvSpPr txBox="1"/>
              <p:nvPr/>
            </p:nvSpPr>
            <p:spPr>
              <a:xfrm>
                <a:off x="5436096" y="978282"/>
                <a:ext cx="2880320" cy="369332"/>
              </a:xfrm>
              <a:prstGeom prst="rect">
                <a:avLst/>
              </a:prstGeom>
              <a:noFill/>
            </p:spPr>
            <p:txBody>
              <a:bodyPr wrap="square" rtlCol="0">
                <a:spAutoFit/>
              </a:bodyPr>
              <a:lstStyle/>
              <a:p>
                <a:pPr algn="ctr"/>
                <a:r>
                  <a:rPr lang="hu-HU" b="1" dirty="0" err="1" smtClean="0"/>
                  <a:t>Removabilt</a:t>
                </a:r>
                <a:r>
                  <a:rPr lang="en-US" b="1" dirty="0" smtClean="0"/>
                  <a:t>y/accountability</a:t>
                </a:r>
                <a:endParaRPr lang="hu-HU" b="1" dirty="0"/>
              </a:p>
            </p:txBody>
          </p:sp>
          <p:sp>
            <p:nvSpPr>
              <p:cNvPr id="31" name="Szabadkézi sokszög 30"/>
              <p:cNvSpPr/>
              <p:nvPr/>
            </p:nvSpPr>
            <p:spPr>
              <a:xfrm>
                <a:off x="5836350" y="1995687"/>
                <a:ext cx="573784" cy="560280"/>
              </a:xfrm>
              <a:custGeom>
                <a:avLst/>
                <a:gdLst>
                  <a:gd name="connsiteX0" fmla="*/ 454283 w 454283"/>
                  <a:gd name="connsiteY0" fmla="*/ 0 h 561913"/>
                  <a:gd name="connsiteX1" fmla="*/ 200895 w 454283"/>
                  <a:gd name="connsiteY1" fmla="*/ 286439 h 561913"/>
                  <a:gd name="connsiteX2" fmla="*/ 2592 w 454283"/>
                  <a:gd name="connsiteY2" fmla="*/ 561860 h 561913"/>
                </a:gdLst>
                <a:ahLst/>
                <a:cxnLst>
                  <a:cxn ang="0">
                    <a:pos x="connsiteX0" y="connsiteY0"/>
                  </a:cxn>
                  <a:cxn ang="0">
                    <a:pos x="connsiteX1" y="connsiteY1"/>
                  </a:cxn>
                  <a:cxn ang="0">
                    <a:pos x="connsiteX2" y="connsiteY2"/>
                  </a:cxn>
                </a:cxnLst>
                <a:rect l="l" t="t" r="r" b="b"/>
                <a:pathLst>
                  <a:path w="454283" h="561913">
                    <a:moveTo>
                      <a:pt x="454283" y="0"/>
                    </a:moveTo>
                    <a:cubicBezTo>
                      <a:pt x="365230" y="96398"/>
                      <a:pt x="276177" y="192796"/>
                      <a:pt x="200895" y="286439"/>
                    </a:cubicBezTo>
                    <a:cubicBezTo>
                      <a:pt x="125613" y="380082"/>
                      <a:pt x="-21278" y="565532"/>
                      <a:pt x="2592" y="56186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2" name="Szabadkézi sokszög 31"/>
              <p:cNvSpPr/>
              <p:nvPr/>
            </p:nvSpPr>
            <p:spPr>
              <a:xfrm>
                <a:off x="6410134" y="1995687"/>
                <a:ext cx="898170" cy="1368151"/>
              </a:xfrm>
              <a:custGeom>
                <a:avLst/>
                <a:gdLst>
                  <a:gd name="connsiteX0" fmla="*/ 996860 w 996860"/>
                  <a:gd name="connsiteY0" fmla="*/ 0 h 1531345"/>
                  <a:gd name="connsiteX1" fmla="*/ 368898 w 996860"/>
                  <a:gd name="connsiteY1" fmla="*/ 760164 h 1531345"/>
                  <a:gd name="connsiteX2" fmla="*/ 16358 w 996860"/>
                  <a:gd name="connsiteY2" fmla="*/ 1531345 h 1531345"/>
                </a:gdLst>
                <a:ahLst/>
                <a:cxnLst>
                  <a:cxn ang="0">
                    <a:pos x="connsiteX0" y="connsiteY0"/>
                  </a:cxn>
                  <a:cxn ang="0">
                    <a:pos x="connsiteX1" y="connsiteY1"/>
                  </a:cxn>
                  <a:cxn ang="0">
                    <a:pos x="connsiteX2" y="connsiteY2"/>
                  </a:cxn>
                </a:cxnLst>
                <a:rect l="l" t="t" r="r" b="b"/>
                <a:pathLst>
                  <a:path w="996860" h="1531345">
                    <a:moveTo>
                      <a:pt x="996860" y="0"/>
                    </a:moveTo>
                    <a:cubicBezTo>
                      <a:pt x="764587" y="252470"/>
                      <a:pt x="532315" y="504940"/>
                      <a:pt x="368898" y="760164"/>
                    </a:cubicBezTo>
                    <a:cubicBezTo>
                      <a:pt x="205481" y="1015388"/>
                      <a:pt x="-69941" y="1474424"/>
                      <a:pt x="16358" y="1531345"/>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3" name="Szövegdoboz 32"/>
              <p:cNvSpPr txBox="1"/>
              <p:nvPr/>
            </p:nvSpPr>
            <p:spPr>
              <a:xfrm rot="18510457">
                <a:off x="5455063" y="1819910"/>
                <a:ext cx="1008112" cy="350609"/>
              </a:xfrm>
              <a:prstGeom prst="rect">
                <a:avLst/>
              </a:prstGeom>
              <a:noFill/>
            </p:spPr>
            <p:txBody>
              <a:bodyPr wrap="square" rtlCol="0">
                <a:spAutoFit/>
              </a:bodyPr>
              <a:lstStyle/>
              <a:p>
                <a:pPr>
                  <a:lnSpc>
                    <a:spcPts val="1000"/>
                  </a:lnSpc>
                </a:pPr>
                <a:r>
                  <a:rPr lang="hu-HU" sz="1000" b="1" dirty="0" smtClean="0"/>
                  <a:t>Fair</a:t>
                </a:r>
              </a:p>
              <a:p>
                <a:pPr>
                  <a:lnSpc>
                    <a:spcPts val="1000"/>
                  </a:lnSpc>
                </a:pPr>
                <a:r>
                  <a:rPr lang="hu-HU" sz="1000" b="1" dirty="0" err="1" smtClean="0"/>
                  <a:t>elections</a:t>
                </a:r>
                <a:endParaRPr lang="hu-HU" sz="1000" b="1" dirty="0"/>
              </a:p>
            </p:txBody>
          </p:sp>
          <p:sp>
            <p:nvSpPr>
              <p:cNvPr id="34" name="Szövegdoboz 33"/>
              <p:cNvSpPr txBox="1"/>
              <p:nvPr/>
            </p:nvSpPr>
            <p:spPr>
              <a:xfrm rot="18318505">
                <a:off x="6108520" y="2268376"/>
                <a:ext cx="1008112" cy="400110"/>
              </a:xfrm>
              <a:prstGeom prst="rect">
                <a:avLst/>
              </a:prstGeom>
              <a:noFill/>
            </p:spPr>
            <p:txBody>
              <a:bodyPr wrap="square" rtlCol="0">
                <a:spAutoFit/>
              </a:bodyPr>
              <a:lstStyle/>
              <a:p>
                <a:r>
                  <a:rPr lang="hu-HU" sz="1000" b="1" dirty="0" smtClean="0"/>
                  <a:t>Unfair </a:t>
                </a:r>
                <a:r>
                  <a:rPr lang="hu-HU" sz="1000" b="1" dirty="0" err="1" smtClean="0"/>
                  <a:t>elections</a:t>
                </a:r>
                <a:endParaRPr lang="hu-HU" sz="1000" b="1" dirty="0"/>
              </a:p>
            </p:txBody>
          </p:sp>
          <p:sp>
            <p:nvSpPr>
              <p:cNvPr id="35" name="Szövegdoboz 34"/>
              <p:cNvSpPr txBox="1"/>
              <p:nvPr/>
            </p:nvSpPr>
            <p:spPr>
              <a:xfrm rot="18402099">
                <a:off x="7219487" y="1941160"/>
                <a:ext cx="1008112" cy="553998"/>
              </a:xfrm>
              <a:prstGeom prst="rect">
                <a:avLst/>
              </a:prstGeom>
              <a:noFill/>
            </p:spPr>
            <p:txBody>
              <a:bodyPr wrap="square" rtlCol="0">
                <a:spAutoFit/>
              </a:bodyPr>
              <a:lstStyle/>
              <a:p>
                <a:r>
                  <a:rPr lang="hu-HU" sz="1000" b="1" dirty="0" smtClean="0"/>
                  <a:t>         No / </a:t>
                </a:r>
                <a:r>
                  <a:rPr lang="hu-HU" sz="1000" b="1" dirty="0" err="1" smtClean="0"/>
                  <a:t>uncontested</a:t>
                </a:r>
                <a:r>
                  <a:rPr lang="hu-HU" sz="1000" b="1" dirty="0" smtClean="0"/>
                  <a:t> </a:t>
                </a:r>
                <a:r>
                  <a:rPr lang="hu-HU" sz="1000" b="1" dirty="0" err="1" smtClean="0"/>
                  <a:t>elections</a:t>
                </a:r>
                <a:endParaRPr lang="hu-HU" sz="1000" b="1" dirty="0"/>
              </a:p>
            </p:txBody>
          </p:sp>
          <p:sp>
            <p:nvSpPr>
              <p:cNvPr id="36" name="Szövegdoboz 35"/>
              <p:cNvSpPr txBox="1"/>
              <p:nvPr/>
            </p:nvSpPr>
            <p:spPr>
              <a:xfrm rot="18402099">
                <a:off x="6437716" y="2823446"/>
                <a:ext cx="1008112" cy="400110"/>
              </a:xfrm>
              <a:prstGeom prst="rect">
                <a:avLst/>
              </a:prstGeom>
              <a:noFill/>
            </p:spPr>
            <p:txBody>
              <a:bodyPr wrap="square" rtlCol="0">
                <a:spAutoFit/>
              </a:bodyPr>
              <a:lstStyle/>
              <a:p>
                <a:r>
                  <a:rPr lang="hu-HU" sz="1000" b="1" dirty="0" err="1" smtClean="0"/>
                  <a:t>Manipulated</a:t>
                </a:r>
                <a:r>
                  <a:rPr lang="hu-HU" sz="1000" b="1" dirty="0" smtClean="0"/>
                  <a:t> </a:t>
                </a:r>
                <a:r>
                  <a:rPr lang="hu-HU" sz="1000" b="1" dirty="0" err="1" smtClean="0"/>
                  <a:t>elections</a:t>
                </a:r>
                <a:endParaRPr lang="hu-HU" sz="1000" b="1" dirty="0"/>
              </a:p>
            </p:txBody>
          </p:sp>
        </p:grpSp>
        <p:sp>
          <p:nvSpPr>
            <p:cNvPr id="26" name="Szabadkézi sokszög 25"/>
            <p:cNvSpPr/>
            <p:nvPr/>
          </p:nvSpPr>
          <p:spPr>
            <a:xfrm>
              <a:off x="7308304" y="2001315"/>
              <a:ext cx="197980" cy="1065471"/>
            </a:xfrm>
            <a:custGeom>
              <a:avLst/>
              <a:gdLst>
                <a:gd name="connsiteX0" fmla="*/ 996860 w 996860"/>
                <a:gd name="connsiteY0" fmla="*/ 0 h 1531345"/>
                <a:gd name="connsiteX1" fmla="*/ 368898 w 996860"/>
                <a:gd name="connsiteY1" fmla="*/ 760164 h 1531345"/>
                <a:gd name="connsiteX2" fmla="*/ 16358 w 996860"/>
                <a:gd name="connsiteY2" fmla="*/ 1531345 h 1531345"/>
              </a:gdLst>
              <a:ahLst/>
              <a:cxnLst>
                <a:cxn ang="0">
                  <a:pos x="connsiteX0" y="connsiteY0"/>
                </a:cxn>
                <a:cxn ang="0">
                  <a:pos x="connsiteX1" y="connsiteY1"/>
                </a:cxn>
                <a:cxn ang="0">
                  <a:pos x="connsiteX2" y="connsiteY2"/>
                </a:cxn>
              </a:cxnLst>
              <a:rect l="l" t="t" r="r" b="b"/>
              <a:pathLst>
                <a:path w="996860" h="1531345">
                  <a:moveTo>
                    <a:pt x="996860" y="0"/>
                  </a:moveTo>
                  <a:cubicBezTo>
                    <a:pt x="764587" y="252470"/>
                    <a:pt x="532315" y="504940"/>
                    <a:pt x="368898" y="760164"/>
                  </a:cubicBezTo>
                  <a:cubicBezTo>
                    <a:pt x="205481" y="1015388"/>
                    <a:pt x="-69941" y="1474424"/>
                    <a:pt x="16358" y="1531345"/>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5" name="Csoportba foglalás 3"/>
          <p:cNvGrpSpPr/>
          <p:nvPr/>
        </p:nvGrpSpPr>
        <p:grpSpPr>
          <a:xfrm>
            <a:off x="-684584" y="576064"/>
            <a:ext cx="5832648" cy="4587974"/>
            <a:chOff x="-684584" y="576064"/>
            <a:chExt cx="5832648" cy="4587974"/>
          </a:xfrm>
        </p:grpSpPr>
        <p:grpSp>
          <p:nvGrpSpPr>
            <p:cNvPr id="6" name="Csoportba foglalás 2"/>
            <p:cNvGrpSpPr/>
            <p:nvPr/>
          </p:nvGrpSpPr>
          <p:grpSpPr>
            <a:xfrm>
              <a:off x="-684584" y="576064"/>
              <a:ext cx="5832648" cy="4587974"/>
              <a:chOff x="-684000" y="576064"/>
              <a:chExt cx="5832648" cy="4587974"/>
            </a:xfrm>
          </p:grpSpPr>
          <p:grpSp>
            <p:nvGrpSpPr>
              <p:cNvPr id="7" name="Csoportba foglalás 40"/>
              <p:cNvGrpSpPr/>
              <p:nvPr/>
            </p:nvGrpSpPr>
            <p:grpSpPr>
              <a:xfrm>
                <a:off x="-684000" y="576064"/>
                <a:ext cx="5832648" cy="4587974"/>
                <a:chOff x="-612576" y="1995214"/>
                <a:chExt cx="5832648" cy="4587974"/>
              </a:xfrm>
            </p:grpSpPr>
            <p:grpSp>
              <p:nvGrpSpPr>
                <p:cNvPr id="8" name="Csoportba foglalás 41"/>
                <p:cNvGrpSpPr/>
                <p:nvPr/>
              </p:nvGrpSpPr>
              <p:grpSpPr>
                <a:xfrm>
                  <a:off x="-612576" y="1995214"/>
                  <a:ext cx="5832648" cy="4587974"/>
                  <a:chOff x="-684584" y="504057"/>
                  <a:chExt cx="5832648" cy="4587974"/>
                </a:xfrm>
              </p:grpSpPr>
              <p:graphicFrame>
                <p:nvGraphicFramePr>
                  <p:cNvPr id="44" name="Tartalom helye 4"/>
                  <p:cNvGraphicFramePr>
                    <a:graphicFrameLocks/>
                  </p:cNvGraphicFramePr>
                  <p:nvPr>
                    <p:extLst>
                      <p:ext uri="{D42A27DB-BD31-4B8C-83A1-F6EECF244321}">
                        <p14:modId xmlns:p14="http://schemas.microsoft.com/office/powerpoint/2010/main" xmlns="" val="4041333199"/>
                      </p:ext>
                    </p:extLst>
                  </p:nvPr>
                </p:nvGraphicFramePr>
                <p:xfrm>
                  <a:off x="-684584" y="504057"/>
                  <a:ext cx="5832648" cy="45879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5" name="Szabadkézi sokszög 44"/>
                  <p:cNvSpPr/>
                  <p:nvPr/>
                </p:nvSpPr>
                <p:spPr>
                  <a:xfrm>
                    <a:off x="1259632" y="2001252"/>
                    <a:ext cx="413462" cy="467115"/>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48" name="Szövegdoboz 47"/>
                  <p:cNvSpPr txBox="1"/>
                  <p:nvPr/>
                </p:nvSpPr>
                <p:spPr>
                  <a:xfrm rot="18336426">
                    <a:off x="1477861" y="2520713"/>
                    <a:ext cx="1418052" cy="246221"/>
                  </a:xfrm>
                  <a:prstGeom prst="rect">
                    <a:avLst/>
                  </a:prstGeom>
                  <a:noFill/>
                </p:spPr>
                <p:txBody>
                  <a:bodyPr wrap="square" rtlCol="0">
                    <a:spAutoFit/>
                  </a:bodyPr>
                  <a:lstStyle/>
                  <a:p>
                    <a:r>
                      <a:rPr lang="en-US" sz="1000" b="1" dirty="0" smtClean="0"/>
                      <a:t>Competitive auth.</a:t>
                    </a:r>
                    <a:endParaRPr lang="hu-HU" sz="1000" b="1" dirty="0"/>
                  </a:p>
                </p:txBody>
              </p:sp>
            </p:grpSp>
            <p:sp>
              <p:nvSpPr>
                <p:cNvPr id="43" name="Szövegdoboz 42"/>
                <p:cNvSpPr txBox="1"/>
                <p:nvPr/>
              </p:nvSpPr>
              <p:spPr>
                <a:xfrm>
                  <a:off x="899592" y="2418442"/>
                  <a:ext cx="2880320" cy="369332"/>
                </a:xfrm>
                <a:prstGeom prst="rect">
                  <a:avLst/>
                </a:prstGeom>
                <a:noFill/>
              </p:spPr>
              <p:txBody>
                <a:bodyPr wrap="square" rtlCol="0">
                  <a:spAutoFit/>
                </a:bodyPr>
                <a:lstStyle/>
                <a:p>
                  <a:pPr algn="ctr"/>
                  <a:r>
                    <a:rPr lang="hu-HU" b="1" dirty="0" err="1" smtClean="0"/>
                    <a:t>Political</a:t>
                  </a:r>
                  <a:r>
                    <a:rPr lang="hu-HU" b="1" dirty="0" smtClean="0"/>
                    <a:t> </a:t>
                  </a:r>
                  <a:r>
                    <a:rPr lang="hu-HU" b="1" dirty="0" err="1" smtClean="0"/>
                    <a:t>regime</a:t>
                  </a:r>
                  <a:endParaRPr lang="hu-HU" b="1" dirty="0"/>
                </a:p>
              </p:txBody>
            </p:sp>
          </p:grpSp>
          <p:sp>
            <p:nvSpPr>
              <p:cNvPr id="24" name="Szövegdoboz 23"/>
              <p:cNvSpPr txBox="1"/>
              <p:nvPr/>
            </p:nvSpPr>
            <p:spPr>
              <a:xfrm rot="19180302">
                <a:off x="980436" y="2105541"/>
                <a:ext cx="713884" cy="246221"/>
              </a:xfrm>
              <a:prstGeom prst="rect">
                <a:avLst/>
              </a:prstGeom>
              <a:noFill/>
            </p:spPr>
            <p:txBody>
              <a:bodyPr wrap="square" rtlCol="0">
                <a:spAutoFit/>
              </a:bodyPr>
              <a:lstStyle/>
              <a:p>
                <a:r>
                  <a:rPr lang="en-US" sz="1000" b="1" dirty="0" smtClean="0"/>
                  <a:t>Lib. </a:t>
                </a:r>
                <a:r>
                  <a:rPr lang="en-US" sz="1000" b="1" dirty="0" err="1" smtClean="0"/>
                  <a:t>dem.</a:t>
                </a:r>
                <a:endParaRPr lang="hu-HU" sz="1000" b="1" dirty="0"/>
              </a:p>
            </p:txBody>
          </p:sp>
          <p:sp>
            <p:nvSpPr>
              <p:cNvPr id="25" name="Szabadkézi sokszög 24"/>
              <p:cNvSpPr/>
              <p:nvPr/>
            </p:nvSpPr>
            <p:spPr>
              <a:xfrm>
                <a:off x="1520662" y="2073259"/>
                <a:ext cx="711369" cy="878104"/>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27" name="Szabadkézi sokszög 26"/>
              <p:cNvSpPr/>
              <p:nvPr/>
            </p:nvSpPr>
            <p:spPr>
              <a:xfrm flipV="1">
                <a:off x="2843808" y="2067691"/>
                <a:ext cx="72592" cy="883671"/>
              </a:xfrm>
              <a:custGeom>
                <a:avLst/>
                <a:gdLst>
                  <a:gd name="connsiteX0" fmla="*/ 996860 w 996860"/>
                  <a:gd name="connsiteY0" fmla="*/ 0 h 1531345"/>
                  <a:gd name="connsiteX1" fmla="*/ 368898 w 996860"/>
                  <a:gd name="connsiteY1" fmla="*/ 760164 h 1531345"/>
                  <a:gd name="connsiteX2" fmla="*/ 16358 w 996860"/>
                  <a:gd name="connsiteY2" fmla="*/ 1531345 h 1531345"/>
                </a:gdLst>
                <a:ahLst/>
                <a:cxnLst>
                  <a:cxn ang="0">
                    <a:pos x="connsiteX0" y="connsiteY0"/>
                  </a:cxn>
                  <a:cxn ang="0">
                    <a:pos x="connsiteX1" y="connsiteY1"/>
                  </a:cxn>
                  <a:cxn ang="0">
                    <a:pos x="connsiteX2" y="connsiteY2"/>
                  </a:cxn>
                </a:cxnLst>
                <a:rect l="l" t="t" r="r" b="b"/>
                <a:pathLst>
                  <a:path w="996860" h="1531345">
                    <a:moveTo>
                      <a:pt x="996860" y="0"/>
                    </a:moveTo>
                    <a:cubicBezTo>
                      <a:pt x="764587" y="252470"/>
                      <a:pt x="532315" y="504940"/>
                      <a:pt x="368898" y="760164"/>
                    </a:cubicBezTo>
                    <a:cubicBezTo>
                      <a:pt x="205481" y="1015388"/>
                      <a:pt x="-69941" y="1474424"/>
                      <a:pt x="16358" y="1531345"/>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7" name="Szövegdoboz 36"/>
              <p:cNvSpPr txBox="1"/>
              <p:nvPr/>
            </p:nvSpPr>
            <p:spPr>
              <a:xfrm rot="18651147">
                <a:off x="1235013" y="2225313"/>
                <a:ext cx="1100547" cy="246221"/>
              </a:xfrm>
              <a:prstGeom prst="rect">
                <a:avLst/>
              </a:prstGeom>
              <a:noFill/>
            </p:spPr>
            <p:txBody>
              <a:bodyPr wrap="square" rtlCol="0">
                <a:spAutoFit/>
              </a:bodyPr>
              <a:lstStyle/>
              <a:p>
                <a:r>
                  <a:rPr lang="en-US" sz="1000" b="1" dirty="0" smtClean="0"/>
                  <a:t>Electoral </a:t>
                </a:r>
                <a:r>
                  <a:rPr lang="en-US" sz="1000" b="1" dirty="0" err="1" smtClean="0"/>
                  <a:t>dem.</a:t>
                </a:r>
                <a:endParaRPr lang="hu-HU" sz="1000" b="1" dirty="0"/>
              </a:p>
            </p:txBody>
          </p:sp>
          <p:sp>
            <p:nvSpPr>
              <p:cNvPr id="38" name="Szabadkézi sokszög 37"/>
              <p:cNvSpPr/>
              <p:nvPr/>
            </p:nvSpPr>
            <p:spPr>
              <a:xfrm>
                <a:off x="1980296" y="2067157"/>
                <a:ext cx="648071" cy="1407900"/>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grpSp>
        <p:sp>
          <p:nvSpPr>
            <p:cNvPr id="51" name="Szövegdoboz 50"/>
            <p:cNvSpPr txBox="1"/>
            <p:nvPr/>
          </p:nvSpPr>
          <p:spPr>
            <a:xfrm rot="17826834">
              <a:off x="1940991" y="2961780"/>
              <a:ext cx="1188716" cy="246221"/>
            </a:xfrm>
            <a:prstGeom prst="rect">
              <a:avLst/>
            </a:prstGeom>
            <a:noFill/>
          </p:spPr>
          <p:txBody>
            <a:bodyPr wrap="square" rtlCol="0">
              <a:spAutoFit/>
            </a:bodyPr>
            <a:lstStyle/>
            <a:p>
              <a:r>
                <a:rPr lang="en-US" sz="1000" b="1" dirty="0" smtClean="0"/>
                <a:t>Hegemonic auth.</a:t>
              </a:r>
              <a:endParaRPr lang="hu-HU" sz="1000" b="1" dirty="0"/>
            </a:p>
          </p:txBody>
        </p:sp>
        <p:sp>
          <p:nvSpPr>
            <p:cNvPr id="52" name="Szövegdoboz 51"/>
            <p:cNvSpPr txBox="1"/>
            <p:nvPr/>
          </p:nvSpPr>
          <p:spPr>
            <a:xfrm rot="17923478">
              <a:off x="2818873" y="2095501"/>
              <a:ext cx="574851" cy="400110"/>
            </a:xfrm>
            <a:prstGeom prst="rect">
              <a:avLst/>
            </a:prstGeom>
            <a:noFill/>
          </p:spPr>
          <p:txBody>
            <a:bodyPr wrap="square" rtlCol="0">
              <a:spAutoFit/>
            </a:bodyPr>
            <a:lstStyle/>
            <a:p>
              <a:r>
                <a:rPr lang="en-US" sz="1000" b="1" dirty="0" smtClean="0"/>
                <a:t>Closed auth.</a:t>
              </a:r>
              <a:endParaRPr lang="hu-HU" sz="1000" b="1" dirty="0"/>
            </a:p>
          </p:txBody>
        </p:sp>
      </p:grpSp>
    </p:spTree>
    <p:extLst>
      <p:ext uri="{BB962C8B-B14F-4D97-AF65-F5344CB8AC3E}">
        <p14:creationId xmlns:p14="http://schemas.microsoft.com/office/powerpoint/2010/main" xmlns="" val="341350146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err="1" smtClean="0"/>
              <a:t>Post-Communist</a:t>
            </a:r>
            <a:r>
              <a:rPr lang="hu-HU" sz="3200" b="1" dirty="0" smtClean="0"/>
              <a:t> </a:t>
            </a:r>
            <a:r>
              <a:rPr lang="hu-HU" sz="3200" b="1" dirty="0" err="1" smtClean="0"/>
              <a:t>Regime</a:t>
            </a:r>
            <a:r>
              <a:rPr lang="hu-HU" sz="3200" b="1" dirty="0" smtClean="0"/>
              <a:t> </a:t>
            </a:r>
            <a:r>
              <a:rPr lang="hu-HU" sz="3200" b="1" dirty="0" err="1" smtClean="0"/>
              <a:t>Types</a:t>
            </a:r>
            <a:r>
              <a:rPr lang="hu-HU" sz="3200" b="1" dirty="0"/>
              <a:t> </a:t>
            </a:r>
            <a:r>
              <a:rPr lang="hu-HU" sz="3200" b="1" dirty="0" err="1" smtClean="0"/>
              <a:t>by</a:t>
            </a:r>
            <a:r>
              <a:rPr lang="hu-HU" sz="3200" b="1" dirty="0" smtClean="0"/>
              <a:t> </a:t>
            </a:r>
            <a:r>
              <a:rPr lang="en-US" sz="3200" b="1" dirty="0" smtClean="0"/>
              <a:t>Party</a:t>
            </a:r>
            <a:r>
              <a:rPr lang="hu-HU" sz="3200" b="1" dirty="0" smtClean="0"/>
              <a:t> </a:t>
            </a:r>
            <a:r>
              <a:rPr lang="hu-HU" sz="3200" b="1" dirty="0" err="1" smtClean="0"/>
              <a:t>Criteria</a:t>
            </a:r>
            <a:endParaRPr lang="hu-HU" sz="3200" b="1" dirty="0"/>
          </a:p>
        </p:txBody>
      </p:sp>
      <p:grpSp>
        <p:nvGrpSpPr>
          <p:cNvPr id="3" name="Csoportba foglalás 7"/>
          <p:cNvGrpSpPr/>
          <p:nvPr/>
        </p:nvGrpSpPr>
        <p:grpSpPr>
          <a:xfrm>
            <a:off x="3816000" y="576000"/>
            <a:ext cx="5832648" cy="4587974"/>
            <a:chOff x="3851920" y="504057"/>
            <a:chExt cx="5832648" cy="4587974"/>
          </a:xfrm>
        </p:grpSpPr>
        <p:grpSp>
          <p:nvGrpSpPr>
            <p:cNvPr id="4" name="Csoportba foglalás 27"/>
            <p:cNvGrpSpPr/>
            <p:nvPr/>
          </p:nvGrpSpPr>
          <p:grpSpPr>
            <a:xfrm>
              <a:off x="3851920" y="504057"/>
              <a:ext cx="5832648" cy="4587974"/>
              <a:chOff x="3851920" y="504057"/>
              <a:chExt cx="5832648" cy="4587974"/>
            </a:xfrm>
          </p:grpSpPr>
          <p:graphicFrame>
            <p:nvGraphicFramePr>
              <p:cNvPr id="29" name="Tartalom helye 4"/>
              <p:cNvGraphicFramePr>
                <a:graphicFrameLocks/>
              </p:cNvGraphicFramePr>
              <p:nvPr>
                <p:extLst>
                  <p:ext uri="{D42A27DB-BD31-4B8C-83A1-F6EECF244321}">
                    <p14:modId xmlns:p14="http://schemas.microsoft.com/office/powerpoint/2010/main" xmlns="" val="3956447963"/>
                  </p:ext>
                </p:extLst>
              </p:nvPr>
            </p:nvGraphicFramePr>
            <p:xfrm>
              <a:off x="3851920" y="504057"/>
              <a:ext cx="5832648"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 name="Szövegdoboz 29"/>
              <p:cNvSpPr txBox="1"/>
              <p:nvPr/>
            </p:nvSpPr>
            <p:spPr>
              <a:xfrm>
                <a:off x="5436096" y="978282"/>
                <a:ext cx="2880320" cy="369332"/>
              </a:xfrm>
              <a:prstGeom prst="rect">
                <a:avLst/>
              </a:prstGeom>
              <a:noFill/>
            </p:spPr>
            <p:txBody>
              <a:bodyPr wrap="square" rtlCol="0">
                <a:spAutoFit/>
              </a:bodyPr>
              <a:lstStyle/>
              <a:p>
                <a:pPr algn="ctr"/>
                <a:r>
                  <a:rPr lang="en-US" b="1" dirty="0"/>
                  <a:t>Ruling </a:t>
                </a:r>
                <a:r>
                  <a:rPr lang="en-US" b="1" dirty="0" smtClean="0"/>
                  <a:t>party’s members</a:t>
                </a:r>
                <a:endParaRPr lang="hu-HU" b="1" dirty="0"/>
              </a:p>
            </p:txBody>
          </p:sp>
          <p:sp>
            <p:nvSpPr>
              <p:cNvPr id="33" name="Szövegdoboz 32"/>
              <p:cNvSpPr txBox="1"/>
              <p:nvPr/>
            </p:nvSpPr>
            <p:spPr>
              <a:xfrm>
                <a:off x="5688040" y="2006978"/>
                <a:ext cx="1008112" cy="348813"/>
              </a:xfrm>
              <a:prstGeom prst="rect">
                <a:avLst/>
              </a:prstGeom>
              <a:noFill/>
            </p:spPr>
            <p:txBody>
              <a:bodyPr wrap="square" rtlCol="0">
                <a:spAutoFit/>
              </a:bodyPr>
              <a:lstStyle/>
              <a:p>
                <a:pPr>
                  <a:lnSpc>
                    <a:spcPts val="1000"/>
                  </a:lnSpc>
                </a:pPr>
                <a:r>
                  <a:rPr lang="en-US" sz="1000" b="1" dirty="0" smtClean="0"/>
                  <a:t>Politicians’ party</a:t>
                </a:r>
                <a:endParaRPr lang="hu-HU" sz="1000" b="1" dirty="0"/>
              </a:p>
            </p:txBody>
          </p:sp>
          <p:sp>
            <p:nvSpPr>
              <p:cNvPr id="35" name="Szövegdoboz 34"/>
              <p:cNvSpPr txBox="1"/>
              <p:nvPr/>
            </p:nvSpPr>
            <p:spPr>
              <a:xfrm>
                <a:off x="7056192" y="2109570"/>
                <a:ext cx="1008112" cy="246221"/>
              </a:xfrm>
              <a:prstGeom prst="rect">
                <a:avLst/>
              </a:prstGeom>
              <a:noFill/>
            </p:spPr>
            <p:txBody>
              <a:bodyPr wrap="square" rtlCol="0">
                <a:spAutoFit/>
              </a:bodyPr>
              <a:lstStyle/>
              <a:p>
                <a:r>
                  <a:rPr lang="en-US" sz="1000" b="1" dirty="0"/>
                  <a:t>Cadres’ </a:t>
                </a:r>
                <a:r>
                  <a:rPr lang="en-US" sz="1000" b="1" dirty="0" smtClean="0"/>
                  <a:t>party</a:t>
                </a:r>
                <a:endParaRPr lang="hu-HU" sz="1000" b="1" dirty="0"/>
              </a:p>
            </p:txBody>
          </p:sp>
          <p:sp>
            <p:nvSpPr>
              <p:cNvPr id="36" name="Szövegdoboz 35"/>
              <p:cNvSpPr txBox="1"/>
              <p:nvPr/>
            </p:nvSpPr>
            <p:spPr>
              <a:xfrm>
                <a:off x="6264104" y="2931855"/>
                <a:ext cx="1008112" cy="246221"/>
              </a:xfrm>
              <a:prstGeom prst="rect">
                <a:avLst/>
              </a:prstGeom>
              <a:noFill/>
            </p:spPr>
            <p:txBody>
              <a:bodyPr wrap="square" rtlCol="0">
                <a:spAutoFit/>
              </a:bodyPr>
              <a:lstStyle/>
              <a:p>
                <a:r>
                  <a:rPr lang="en-US" sz="1000" b="1" dirty="0"/>
                  <a:t>Vassals’ </a:t>
                </a:r>
                <a:r>
                  <a:rPr lang="en-US" sz="1000" b="1" dirty="0" smtClean="0"/>
                  <a:t>party</a:t>
                </a:r>
                <a:endParaRPr lang="hu-HU" sz="1000" b="1" dirty="0"/>
              </a:p>
            </p:txBody>
          </p:sp>
        </p:grpSp>
        <p:sp>
          <p:nvSpPr>
            <p:cNvPr id="26" name="Szabadkézi sokszög 25"/>
            <p:cNvSpPr/>
            <p:nvPr/>
          </p:nvSpPr>
          <p:spPr>
            <a:xfrm rot="18414420">
              <a:off x="6827058" y="2019794"/>
              <a:ext cx="566365" cy="1010591"/>
            </a:xfrm>
            <a:custGeom>
              <a:avLst/>
              <a:gdLst>
                <a:gd name="connsiteX0" fmla="*/ 996860 w 996860"/>
                <a:gd name="connsiteY0" fmla="*/ 0 h 1531345"/>
                <a:gd name="connsiteX1" fmla="*/ 368898 w 996860"/>
                <a:gd name="connsiteY1" fmla="*/ 760164 h 1531345"/>
                <a:gd name="connsiteX2" fmla="*/ 16358 w 996860"/>
                <a:gd name="connsiteY2" fmla="*/ 1531345 h 1531345"/>
              </a:gdLst>
              <a:ahLst/>
              <a:cxnLst>
                <a:cxn ang="0">
                  <a:pos x="connsiteX0" y="connsiteY0"/>
                </a:cxn>
                <a:cxn ang="0">
                  <a:pos x="connsiteX1" y="connsiteY1"/>
                </a:cxn>
                <a:cxn ang="0">
                  <a:pos x="connsiteX2" y="connsiteY2"/>
                </a:cxn>
              </a:cxnLst>
              <a:rect l="l" t="t" r="r" b="b"/>
              <a:pathLst>
                <a:path w="996860" h="1531345">
                  <a:moveTo>
                    <a:pt x="996860" y="0"/>
                  </a:moveTo>
                  <a:cubicBezTo>
                    <a:pt x="764587" y="252470"/>
                    <a:pt x="532315" y="504940"/>
                    <a:pt x="368898" y="760164"/>
                  </a:cubicBezTo>
                  <a:cubicBezTo>
                    <a:pt x="205481" y="1015388"/>
                    <a:pt x="-69941" y="1474424"/>
                    <a:pt x="16358" y="1531345"/>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5" name="Csoportba foglalás 2"/>
          <p:cNvGrpSpPr/>
          <p:nvPr/>
        </p:nvGrpSpPr>
        <p:grpSpPr>
          <a:xfrm>
            <a:off x="-684584" y="576064"/>
            <a:ext cx="5832648" cy="4587974"/>
            <a:chOff x="-684000" y="576064"/>
            <a:chExt cx="5832648" cy="4587974"/>
          </a:xfrm>
        </p:grpSpPr>
        <p:grpSp>
          <p:nvGrpSpPr>
            <p:cNvPr id="6" name="Csoportba foglalás 40"/>
            <p:cNvGrpSpPr/>
            <p:nvPr/>
          </p:nvGrpSpPr>
          <p:grpSpPr>
            <a:xfrm>
              <a:off x="-684000" y="576064"/>
              <a:ext cx="5832648" cy="4587974"/>
              <a:chOff x="-612576" y="1995214"/>
              <a:chExt cx="5832648" cy="4587974"/>
            </a:xfrm>
          </p:grpSpPr>
          <p:grpSp>
            <p:nvGrpSpPr>
              <p:cNvPr id="7" name="Csoportba foglalás 41"/>
              <p:cNvGrpSpPr/>
              <p:nvPr/>
            </p:nvGrpSpPr>
            <p:grpSpPr>
              <a:xfrm>
                <a:off x="-612576" y="1995214"/>
                <a:ext cx="5832648" cy="4587974"/>
                <a:chOff x="-684584" y="504057"/>
                <a:chExt cx="5832648" cy="4587974"/>
              </a:xfrm>
            </p:grpSpPr>
            <p:graphicFrame>
              <p:nvGraphicFramePr>
                <p:cNvPr id="44" name="Tartalom helye 4"/>
                <p:cNvGraphicFramePr>
                  <a:graphicFrameLocks/>
                </p:cNvGraphicFramePr>
                <p:nvPr>
                  <p:extLst>
                    <p:ext uri="{D42A27DB-BD31-4B8C-83A1-F6EECF244321}">
                      <p14:modId xmlns:p14="http://schemas.microsoft.com/office/powerpoint/2010/main" xmlns="" val="2628445474"/>
                    </p:ext>
                  </p:extLst>
                </p:nvPr>
              </p:nvGraphicFramePr>
              <p:xfrm>
                <a:off x="-684584" y="504057"/>
                <a:ext cx="5832648" cy="45879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8" name="Szövegdoboz 47"/>
                <p:cNvSpPr txBox="1"/>
                <p:nvPr/>
              </p:nvSpPr>
              <p:spPr>
                <a:xfrm>
                  <a:off x="2699792" y="2067695"/>
                  <a:ext cx="792088" cy="246221"/>
                </a:xfrm>
                <a:prstGeom prst="rect">
                  <a:avLst/>
                </a:prstGeom>
                <a:noFill/>
              </p:spPr>
              <p:txBody>
                <a:bodyPr wrap="square" rtlCol="0">
                  <a:spAutoFit/>
                </a:bodyPr>
                <a:lstStyle/>
                <a:p>
                  <a:r>
                    <a:rPr lang="en-US" sz="1000" b="1" dirty="0" smtClean="0"/>
                    <a:t>State party</a:t>
                  </a:r>
                  <a:endParaRPr lang="hu-HU" sz="1000" b="1" dirty="0"/>
                </a:p>
              </p:txBody>
            </p:sp>
          </p:grpSp>
          <p:sp>
            <p:nvSpPr>
              <p:cNvPr id="43" name="Szövegdoboz 42"/>
              <p:cNvSpPr txBox="1"/>
              <p:nvPr/>
            </p:nvSpPr>
            <p:spPr>
              <a:xfrm>
                <a:off x="899592" y="2418442"/>
                <a:ext cx="2880320" cy="369332"/>
              </a:xfrm>
              <a:prstGeom prst="rect">
                <a:avLst/>
              </a:prstGeom>
              <a:noFill/>
            </p:spPr>
            <p:txBody>
              <a:bodyPr wrap="square" rtlCol="0">
                <a:spAutoFit/>
              </a:bodyPr>
              <a:lstStyle/>
              <a:p>
                <a:pPr algn="ctr"/>
                <a:r>
                  <a:rPr lang="en-US" b="1" dirty="0" smtClean="0"/>
                  <a:t>Ruling party’s function</a:t>
                </a:r>
                <a:endParaRPr lang="hu-HU" b="1" dirty="0"/>
              </a:p>
            </p:txBody>
          </p:sp>
        </p:grpSp>
        <p:sp>
          <p:nvSpPr>
            <p:cNvPr id="27" name="Szabadkézi sokszög 26"/>
            <p:cNvSpPr/>
            <p:nvPr/>
          </p:nvSpPr>
          <p:spPr>
            <a:xfrm flipV="1">
              <a:off x="2419137" y="2445806"/>
              <a:ext cx="425255" cy="630000"/>
            </a:xfrm>
            <a:custGeom>
              <a:avLst/>
              <a:gdLst>
                <a:gd name="connsiteX0" fmla="*/ 996860 w 996860"/>
                <a:gd name="connsiteY0" fmla="*/ 0 h 1531345"/>
                <a:gd name="connsiteX1" fmla="*/ 368898 w 996860"/>
                <a:gd name="connsiteY1" fmla="*/ 760164 h 1531345"/>
                <a:gd name="connsiteX2" fmla="*/ 16358 w 996860"/>
                <a:gd name="connsiteY2" fmla="*/ 1531345 h 1531345"/>
              </a:gdLst>
              <a:ahLst/>
              <a:cxnLst>
                <a:cxn ang="0">
                  <a:pos x="connsiteX0" y="connsiteY0"/>
                </a:cxn>
                <a:cxn ang="0">
                  <a:pos x="connsiteX1" y="connsiteY1"/>
                </a:cxn>
                <a:cxn ang="0">
                  <a:pos x="connsiteX2" y="connsiteY2"/>
                </a:cxn>
              </a:cxnLst>
              <a:rect l="l" t="t" r="r" b="b"/>
              <a:pathLst>
                <a:path w="996860" h="1531345">
                  <a:moveTo>
                    <a:pt x="996860" y="0"/>
                  </a:moveTo>
                  <a:cubicBezTo>
                    <a:pt x="764587" y="252470"/>
                    <a:pt x="532315" y="504940"/>
                    <a:pt x="368898" y="760164"/>
                  </a:cubicBezTo>
                  <a:cubicBezTo>
                    <a:pt x="205481" y="1015388"/>
                    <a:pt x="-69941" y="1474424"/>
                    <a:pt x="16358" y="1531345"/>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8" name="Szabadkézi sokszög 37"/>
            <p:cNvSpPr/>
            <p:nvPr/>
          </p:nvSpPr>
          <p:spPr>
            <a:xfrm>
              <a:off x="1751062" y="2067690"/>
              <a:ext cx="805299" cy="1182329"/>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39" name="Szövegdoboz 38"/>
            <p:cNvSpPr txBox="1"/>
            <p:nvPr/>
          </p:nvSpPr>
          <p:spPr>
            <a:xfrm>
              <a:off x="1377813" y="2355726"/>
              <a:ext cx="746499" cy="400110"/>
            </a:xfrm>
            <a:prstGeom prst="rect">
              <a:avLst/>
            </a:prstGeom>
            <a:noFill/>
          </p:spPr>
          <p:txBody>
            <a:bodyPr wrap="square" rtlCol="0">
              <a:spAutoFit/>
            </a:bodyPr>
            <a:lstStyle/>
            <a:p>
              <a:r>
                <a:rPr lang="en-US" sz="1000" b="1" dirty="0" smtClean="0"/>
                <a:t>Governing party</a:t>
              </a:r>
              <a:endParaRPr lang="hu-HU" sz="1000" b="1" dirty="0"/>
            </a:p>
          </p:txBody>
        </p:sp>
        <p:sp>
          <p:nvSpPr>
            <p:cNvPr id="50" name="Szövegdoboz 49"/>
            <p:cNvSpPr txBox="1"/>
            <p:nvPr/>
          </p:nvSpPr>
          <p:spPr>
            <a:xfrm>
              <a:off x="1888425" y="3147814"/>
              <a:ext cx="955967" cy="400110"/>
            </a:xfrm>
            <a:prstGeom prst="rect">
              <a:avLst/>
            </a:prstGeom>
            <a:noFill/>
          </p:spPr>
          <p:txBody>
            <a:bodyPr wrap="square" rtlCol="0">
              <a:spAutoFit/>
            </a:bodyPr>
            <a:lstStyle/>
            <a:p>
              <a:r>
                <a:rPr lang="en-US" sz="1000" b="1" dirty="0" smtClean="0"/>
                <a:t>Transmission belt party</a:t>
              </a:r>
              <a:endParaRPr lang="hu-HU" sz="1000" b="1" dirty="0"/>
            </a:p>
          </p:txBody>
        </p:sp>
      </p:grpSp>
      <p:sp>
        <p:nvSpPr>
          <p:cNvPr id="46" name="Szabadkézi sokszög 45"/>
          <p:cNvSpPr/>
          <p:nvPr/>
        </p:nvSpPr>
        <p:spPr>
          <a:xfrm>
            <a:off x="5940152" y="2067158"/>
            <a:ext cx="900184" cy="716349"/>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Tree>
    <p:extLst>
      <p:ext uri="{BB962C8B-B14F-4D97-AF65-F5344CB8AC3E}">
        <p14:creationId xmlns:p14="http://schemas.microsoft.com/office/powerpoint/2010/main" xmlns="" val="71376310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err="1" smtClean="0"/>
              <a:t>Post-Communist</a:t>
            </a:r>
            <a:r>
              <a:rPr lang="hu-HU" sz="3200" b="1" dirty="0" smtClean="0"/>
              <a:t> </a:t>
            </a:r>
            <a:r>
              <a:rPr lang="hu-HU" sz="3200" b="1" dirty="0" err="1" smtClean="0"/>
              <a:t>Regime</a:t>
            </a:r>
            <a:r>
              <a:rPr lang="hu-HU" sz="3200" b="1" dirty="0" smtClean="0"/>
              <a:t> </a:t>
            </a:r>
            <a:r>
              <a:rPr lang="hu-HU" sz="3200" b="1" dirty="0" err="1" smtClean="0"/>
              <a:t>Types</a:t>
            </a:r>
            <a:r>
              <a:rPr lang="hu-HU" sz="3200" b="1" dirty="0"/>
              <a:t> </a:t>
            </a:r>
            <a:r>
              <a:rPr lang="hu-HU" sz="3200" b="1" dirty="0" err="1" smtClean="0"/>
              <a:t>by</a:t>
            </a:r>
            <a:r>
              <a:rPr lang="hu-HU" sz="3200" b="1" dirty="0" smtClean="0"/>
              <a:t> </a:t>
            </a:r>
            <a:r>
              <a:rPr lang="en-US" sz="3200" b="1" dirty="0" smtClean="0"/>
              <a:t>Elite</a:t>
            </a:r>
            <a:r>
              <a:rPr lang="hu-HU" sz="3200" b="1" dirty="0" smtClean="0"/>
              <a:t> </a:t>
            </a:r>
            <a:r>
              <a:rPr lang="hu-HU" sz="3200" b="1" dirty="0" err="1" smtClean="0"/>
              <a:t>Criteria</a:t>
            </a:r>
            <a:endParaRPr lang="hu-HU" sz="3200" b="1" dirty="0"/>
          </a:p>
        </p:txBody>
      </p:sp>
      <p:grpSp>
        <p:nvGrpSpPr>
          <p:cNvPr id="3" name="Csoportba foglalás 3"/>
          <p:cNvGrpSpPr/>
          <p:nvPr/>
        </p:nvGrpSpPr>
        <p:grpSpPr>
          <a:xfrm>
            <a:off x="-684000" y="576000"/>
            <a:ext cx="5832648" cy="4587974"/>
            <a:chOff x="-684584" y="504057"/>
            <a:chExt cx="5832648" cy="4587974"/>
          </a:xfrm>
        </p:grpSpPr>
        <p:graphicFrame>
          <p:nvGraphicFramePr>
            <p:cNvPr id="10" name="Tartalom helye 4"/>
            <p:cNvGraphicFramePr>
              <a:graphicFrameLocks/>
            </p:cNvGraphicFramePr>
            <p:nvPr>
              <p:extLst>
                <p:ext uri="{D42A27DB-BD31-4B8C-83A1-F6EECF244321}">
                  <p14:modId xmlns:p14="http://schemas.microsoft.com/office/powerpoint/2010/main" xmlns="" val="3885625120"/>
                </p:ext>
              </p:extLst>
            </p:nvPr>
          </p:nvGraphicFramePr>
          <p:xfrm>
            <a:off x="-684584" y="504057"/>
            <a:ext cx="5832648"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Szövegdoboz 8"/>
            <p:cNvSpPr txBox="1"/>
            <p:nvPr/>
          </p:nvSpPr>
          <p:spPr>
            <a:xfrm>
              <a:off x="827000" y="915631"/>
              <a:ext cx="2880320" cy="369332"/>
            </a:xfrm>
            <a:prstGeom prst="rect">
              <a:avLst/>
            </a:prstGeom>
            <a:noFill/>
          </p:spPr>
          <p:txBody>
            <a:bodyPr wrap="square" rtlCol="0">
              <a:spAutoFit/>
            </a:bodyPr>
            <a:lstStyle/>
            <a:p>
              <a:pPr algn="ctr"/>
              <a:r>
                <a:rPr lang="hu-HU" b="1" dirty="0" err="1" smtClean="0"/>
                <a:t>Behavioral</a:t>
              </a:r>
              <a:r>
                <a:rPr lang="hu-HU" b="1" dirty="0" smtClean="0"/>
                <a:t> </a:t>
              </a:r>
              <a:r>
                <a:rPr lang="hu-HU" b="1" dirty="0" err="1" smtClean="0"/>
                <a:t>motives</a:t>
              </a:r>
              <a:endParaRPr lang="hu-HU" b="1" dirty="0"/>
            </a:p>
          </p:txBody>
        </p:sp>
        <p:sp>
          <p:nvSpPr>
            <p:cNvPr id="6" name="Szabadkézi sokszög 5"/>
            <p:cNvSpPr/>
            <p:nvPr/>
          </p:nvSpPr>
          <p:spPr>
            <a:xfrm>
              <a:off x="1403648" y="1995687"/>
              <a:ext cx="360040" cy="707310"/>
            </a:xfrm>
            <a:custGeom>
              <a:avLst/>
              <a:gdLst>
                <a:gd name="connsiteX0" fmla="*/ 451692 w 451692"/>
                <a:gd name="connsiteY0" fmla="*/ 0 h 969484"/>
                <a:gd name="connsiteX1" fmla="*/ 275422 w 451692"/>
                <a:gd name="connsiteY1" fmla="*/ 572877 h 969484"/>
                <a:gd name="connsiteX2" fmla="*/ 0 w 451692"/>
                <a:gd name="connsiteY2" fmla="*/ 969484 h 969484"/>
              </a:gdLst>
              <a:ahLst/>
              <a:cxnLst>
                <a:cxn ang="0">
                  <a:pos x="connsiteX0" y="connsiteY0"/>
                </a:cxn>
                <a:cxn ang="0">
                  <a:pos x="connsiteX1" y="connsiteY1"/>
                </a:cxn>
                <a:cxn ang="0">
                  <a:pos x="connsiteX2" y="connsiteY2"/>
                </a:cxn>
              </a:cxnLst>
              <a:rect l="l" t="t" r="r" b="b"/>
              <a:pathLst>
                <a:path w="451692" h="969484">
                  <a:moveTo>
                    <a:pt x="451692" y="0"/>
                  </a:moveTo>
                  <a:cubicBezTo>
                    <a:pt x="401198" y="205648"/>
                    <a:pt x="350704" y="411296"/>
                    <a:pt x="275422" y="572877"/>
                  </a:cubicBezTo>
                  <a:cubicBezTo>
                    <a:pt x="200140" y="734458"/>
                    <a:pt x="12853" y="903383"/>
                    <a:pt x="0" y="969484"/>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Szabadkézi sokszög 16"/>
            <p:cNvSpPr/>
            <p:nvPr/>
          </p:nvSpPr>
          <p:spPr>
            <a:xfrm flipH="1">
              <a:off x="1763688" y="2400503"/>
              <a:ext cx="1296144" cy="404816"/>
            </a:xfrm>
            <a:custGeom>
              <a:avLst/>
              <a:gdLst>
                <a:gd name="connsiteX0" fmla="*/ 451692 w 451692"/>
                <a:gd name="connsiteY0" fmla="*/ 0 h 969484"/>
                <a:gd name="connsiteX1" fmla="*/ 275422 w 451692"/>
                <a:gd name="connsiteY1" fmla="*/ 572877 h 969484"/>
                <a:gd name="connsiteX2" fmla="*/ 0 w 451692"/>
                <a:gd name="connsiteY2" fmla="*/ 969484 h 969484"/>
              </a:gdLst>
              <a:ahLst/>
              <a:cxnLst>
                <a:cxn ang="0">
                  <a:pos x="connsiteX0" y="connsiteY0"/>
                </a:cxn>
                <a:cxn ang="0">
                  <a:pos x="connsiteX1" y="connsiteY1"/>
                </a:cxn>
                <a:cxn ang="0">
                  <a:pos x="connsiteX2" y="connsiteY2"/>
                </a:cxn>
              </a:cxnLst>
              <a:rect l="l" t="t" r="r" b="b"/>
              <a:pathLst>
                <a:path w="451692" h="969484">
                  <a:moveTo>
                    <a:pt x="451692" y="0"/>
                  </a:moveTo>
                  <a:cubicBezTo>
                    <a:pt x="401198" y="205648"/>
                    <a:pt x="350704" y="411296"/>
                    <a:pt x="275422" y="572877"/>
                  </a:cubicBezTo>
                  <a:cubicBezTo>
                    <a:pt x="200140" y="734458"/>
                    <a:pt x="12853" y="903383"/>
                    <a:pt x="0" y="969484"/>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0" name="Szövegdoboz 19"/>
            <p:cNvSpPr txBox="1"/>
            <p:nvPr/>
          </p:nvSpPr>
          <p:spPr>
            <a:xfrm>
              <a:off x="2195152" y="2037562"/>
              <a:ext cx="1296728" cy="246221"/>
            </a:xfrm>
            <a:prstGeom prst="rect">
              <a:avLst/>
            </a:prstGeom>
            <a:noFill/>
          </p:spPr>
          <p:txBody>
            <a:bodyPr wrap="square" rtlCol="0">
              <a:spAutoFit/>
            </a:bodyPr>
            <a:lstStyle/>
            <a:p>
              <a:r>
                <a:rPr lang="hu-HU" sz="1000" b="1" dirty="0" err="1" smtClean="0"/>
                <a:t>Ideology-led</a:t>
              </a:r>
              <a:endParaRPr lang="hu-HU" sz="1000" b="1" dirty="0"/>
            </a:p>
          </p:txBody>
        </p:sp>
        <p:sp>
          <p:nvSpPr>
            <p:cNvPr id="21" name="Szövegdoboz 20"/>
            <p:cNvSpPr txBox="1"/>
            <p:nvPr/>
          </p:nvSpPr>
          <p:spPr>
            <a:xfrm>
              <a:off x="1043024" y="1966069"/>
              <a:ext cx="1008112" cy="407804"/>
            </a:xfrm>
            <a:prstGeom prst="rect">
              <a:avLst/>
            </a:prstGeom>
            <a:noFill/>
          </p:spPr>
          <p:txBody>
            <a:bodyPr wrap="square" rtlCol="0">
              <a:spAutoFit/>
            </a:bodyPr>
            <a:lstStyle/>
            <a:p>
              <a:r>
                <a:rPr lang="hu-HU" sz="1000" b="1" dirty="0" err="1" smtClean="0"/>
                <a:t>Ideology</a:t>
              </a:r>
              <a:endParaRPr lang="hu-HU" sz="1050" b="1" dirty="0" smtClean="0"/>
            </a:p>
            <a:p>
              <a:r>
                <a:rPr lang="hu-HU" sz="1000" b="1" dirty="0" err="1" smtClean="0"/>
                <a:t>neutral</a:t>
              </a:r>
              <a:endParaRPr lang="hu-HU" sz="1050" b="1" dirty="0"/>
            </a:p>
          </p:txBody>
        </p:sp>
        <p:sp>
          <p:nvSpPr>
            <p:cNvPr id="22" name="Szövegdoboz 21"/>
            <p:cNvSpPr txBox="1"/>
            <p:nvPr/>
          </p:nvSpPr>
          <p:spPr>
            <a:xfrm>
              <a:off x="1691096" y="2829650"/>
              <a:ext cx="1142306" cy="246221"/>
            </a:xfrm>
            <a:prstGeom prst="rect">
              <a:avLst/>
            </a:prstGeom>
            <a:noFill/>
          </p:spPr>
          <p:txBody>
            <a:bodyPr wrap="square" rtlCol="0">
              <a:spAutoFit/>
            </a:bodyPr>
            <a:lstStyle/>
            <a:p>
              <a:r>
                <a:rPr lang="hu-HU" sz="1000" b="1" dirty="0" err="1" smtClean="0"/>
                <a:t>Ideology-applying</a:t>
              </a:r>
              <a:endParaRPr lang="hu-HU" sz="1000" b="1" dirty="0"/>
            </a:p>
          </p:txBody>
        </p:sp>
      </p:grpSp>
      <p:grpSp>
        <p:nvGrpSpPr>
          <p:cNvPr id="4" name="Csoportba foglalás 2"/>
          <p:cNvGrpSpPr/>
          <p:nvPr/>
        </p:nvGrpSpPr>
        <p:grpSpPr>
          <a:xfrm>
            <a:off x="3816000" y="576000"/>
            <a:ext cx="5832648" cy="4587974"/>
            <a:chOff x="3816000" y="576000"/>
            <a:chExt cx="5832648" cy="4587974"/>
          </a:xfrm>
        </p:grpSpPr>
        <p:grpSp>
          <p:nvGrpSpPr>
            <p:cNvPr id="5" name="Csoportba foglalás 36"/>
            <p:cNvGrpSpPr/>
            <p:nvPr/>
          </p:nvGrpSpPr>
          <p:grpSpPr>
            <a:xfrm>
              <a:off x="3816000" y="576000"/>
              <a:ext cx="5832648" cy="4587974"/>
              <a:chOff x="3923928" y="2088232"/>
              <a:chExt cx="5832648" cy="4587974"/>
            </a:xfrm>
          </p:grpSpPr>
          <p:grpSp>
            <p:nvGrpSpPr>
              <p:cNvPr id="7" name="Csoportba foglalás 37"/>
              <p:cNvGrpSpPr/>
              <p:nvPr/>
            </p:nvGrpSpPr>
            <p:grpSpPr>
              <a:xfrm>
                <a:off x="3923928" y="2088232"/>
                <a:ext cx="5832648" cy="4587974"/>
                <a:chOff x="3851920" y="504057"/>
                <a:chExt cx="5832648" cy="4587974"/>
              </a:xfrm>
            </p:grpSpPr>
            <p:graphicFrame>
              <p:nvGraphicFramePr>
                <p:cNvPr id="40" name="Tartalom helye 4"/>
                <p:cNvGraphicFramePr>
                  <a:graphicFrameLocks/>
                </p:cNvGraphicFramePr>
                <p:nvPr>
                  <p:extLst>
                    <p:ext uri="{D42A27DB-BD31-4B8C-83A1-F6EECF244321}">
                      <p14:modId xmlns:p14="http://schemas.microsoft.com/office/powerpoint/2010/main" xmlns="" val="2159656673"/>
                    </p:ext>
                  </p:extLst>
                </p:nvPr>
              </p:nvGraphicFramePr>
              <p:xfrm>
                <a:off x="3851920" y="504057"/>
                <a:ext cx="5832648" cy="45879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1" name="Szabadkézi sokszög 40"/>
                <p:cNvSpPr/>
                <p:nvPr/>
              </p:nvSpPr>
              <p:spPr>
                <a:xfrm>
                  <a:off x="7308304" y="1995685"/>
                  <a:ext cx="360040" cy="549209"/>
                </a:xfrm>
                <a:custGeom>
                  <a:avLst/>
                  <a:gdLst>
                    <a:gd name="connsiteX0" fmla="*/ 468630 w 468630"/>
                    <a:gd name="connsiteY0" fmla="*/ 1085850 h 1085850"/>
                    <a:gd name="connsiteX1" fmla="*/ 114300 w 468630"/>
                    <a:gd name="connsiteY1" fmla="*/ 468630 h 1085850"/>
                    <a:gd name="connsiteX2" fmla="*/ 0 w 468630"/>
                    <a:gd name="connsiteY2" fmla="*/ 0 h 1085850"/>
                  </a:gdLst>
                  <a:ahLst/>
                  <a:cxnLst>
                    <a:cxn ang="0">
                      <a:pos x="connsiteX0" y="connsiteY0"/>
                    </a:cxn>
                    <a:cxn ang="0">
                      <a:pos x="connsiteX1" y="connsiteY1"/>
                    </a:cxn>
                    <a:cxn ang="0">
                      <a:pos x="connsiteX2" y="connsiteY2"/>
                    </a:cxn>
                  </a:cxnLst>
                  <a:rect l="l" t="t" r="r" b="b"/>
                  <a:pathLst>
                    <a:path w="468630" h="1085850">
                      <a:moveTo>
                        <a:pt x="468630" y="1085850"/>
                      </a:moveTo>
                      <a:cubicBezTo>
                        <a:pt x="330517" y="867727"/>
                        <a:pt x="192405" y="649605"/>
                        <a:pt x="114300" y="468630"/>
                      </a:cubicBezTo>
                      <a:cubicBezTo>
                        <a:pt x="36195" y="287655"/>
                        <a:pt x="19050" y="78105"/>
                        <a:pt x="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3" name="Szövegdoboz 42"/>
                <p:cNvSpPr txBox="1"/>
                <p:nvPr/>
              </p:nvSpPr>
              <p:spPr>
                <a:xfrm>
                  <a:off x="7308304" y="1995686"/>
                  <a:ext cx="900016" cy="246221"/>
                </a:xfrm>
                <a:prstGeom prst="rect">
                  <a:avLst/>
                </a:prstGeom>
                <a:noFill/>
              </p:spPr>
              <p:txBody>
                <a:bodyPr wrap="square" rtlCol="0">
                  <a:spAutoFit/>
                </a:bodyPr>
                <a:lstStyle/>
                <a:p>
                  <a:r>
                    <a:rPr lang="en-US" sz="1000" b="1" dirty="0" smtClean="0"/>
                    <a:t>Totalitarian</a:t>
                  </a:r>
                  <a:endParaRPr lang="hu-HU" sz="1000" b="1" dirty="0"/>
                </a:p>
              </p:txBody>
            </p:sp>
            <p:sp>
              <p:nvSpPr>
                <p:cNvPr id="44" name="Szövegdoboz 43"/>
                <p:cNvSpPr txBox="1"/>
                <p:nvPr/>
              </p:nvSpPr>
              <p:spPr>
                <a:xfrm>
                  <a:off x="5688040" y="2094181"/>
                  <a:ext cx="936104" cy="246221"/>
                </a:xfrm>
                <a:prstGeom prst="rect">
                  <a:avLst/>
                </a:prstGeom>
                <a:noFill/>
              </p:spPr>
              <p:txBody>
                <a:bodyPr wrap="square" rtlCol="0">
                  <a:spAutoFit/>
                </a:bodyPr>
                <a:lstStyle/>
                <a:p>
                  <a:r>
                    <a:rPr lang="hu-HU" sz="1000" b="1" dirty="0" smtClean="0"/>
                    <a:t>Limited</a:t>
                  </a:r>
                  <a:endParaRPr lang="hu-HU" sz="1000" b="1" dirty="0"/>
                </a:p>
              </p:txBody>
            </p:sp>
            <p:sp>
              <p:nvSpPr>
                <p:cNvPr id="45" name="Szövegdoboz 44"/>
                <p:cNvSpPr txBox="1"/>
                <p:nvPr/>
              </p:nvSpPr>
              <p:spPr>
                <a:xfrm>
                  <a:off x="6361431" y="2787774"/>
                  <a:ext cx="1198817" cy="246221"/>
                </a:xfrm>
                <a:prstGeom prst="rect">
                  <a:avLst/>
                </a:prstGeom>
                <a:noFill/>
              </p:spPr>
              <p:txBody>
                <a:bodyPr wrap="square" rtlCol="0">
                  <a:spAutoFit/>
                </a:bodyPr>
                <a:lstStyle/>
                <a:p>
                  <a:r>
                    <a:rPr lang="hu-HU" sz="1000" b="1" dirty="0" err="1" smtClean="0"/>
                    <a:t>Unconstrained</a:t>
                  </a:r>
                  <a:endParaRPr lang="hu-HU" sz="1050" b="1" dirty="0"/>
                </a:p>
              </p:txBody>
            </p:sp>
          </p:grpSp>
          <p:sp>
            <p:nvSpPr>
              <p:cNvPr id="39" name="Szövegdoboz 38"/>
              <p:cNvSpPr txBox="1"/>
              <p:nvPr/>
            </p:nvSpPr>
            <p:spPr>
              <a:xfrm>
                <a:off x="5340743" y="2510988"/>
                <a:ext cx="3312368" cy="369332"/>
              </a:xfrm>
              <a:prstGeom prst="rect">
                <a:avLst/>
              </a:prstGeom>
              <a:noFill/>
            </p:spPr>
            <p:txBody>
              <a:bodyPr wrap="square" rtlCol="0">
                <a:spAutoFit/>
              </a:bodyPr>
              <a:lstStyle/>
              <a:p>
                <a:pPr algn="ctr"/>
                <a:r>
                  <a:rPr lang="en-US" b="1" dirty="0" smtClean="0"/>
                  <a:t>Limited nature</a:t>
                </a:r>
                <a:endParaRPr lang="hu-HU" b="1" dirty="0"/>
              </a:p>
            </p:txBody>
          </p:sp>
        </p:grpSp>
        <p:sp>
          <p:nvSpPr>
            <p:cNvPr id="50" name="Szabadkézi sokszög 49"/>
            <p:cNvSpPr/>
            <p:nvPr/>
          </p:nvSpPr>
          <p:spPr>
            <a:xfrm>
              <a:off x="6156176" y="2037644"/>
              <a:ext cx="504056" cy="1152000"/>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Tree>
    <p:extLst>
      <p:ext uri="{BB962C8B-B14F-4D97-AF65-F5344CB8AC3E}">
        <p14:creationId xmlns:p14="http://schemas.microsoft.com/office/powerpoint/2010/main" xmlns="" val="160684699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100" b="1" dirty="0" err="1" smtClean="0"/>
              <a:t>Post-Communist</a:t>
            </a:r>
            <a:r>
              <a:rPr lang="hu-HU" sz="3100" b="1" dirty="0" smtClean="0"/>
              <a:t> </a:t>
            </a:r>
            <a:r>
              <a:rPr lang="hu-HU" sz="3100" b="1" dirty="0" err="1" smtClean="0"/>
              <a:t>Regime</a:t>
            </a:r>
            <a:r>
              <a:rPr lang="hu-HU" sz="3100" b="1" dirty="0" smtClean="0"/>
              <a:t> </a:t>
            </a:r>
            <a:r>
              <a:rPr lang="hu-HU" sz="3100" b="1" dirty="0" err="1" smtClean="0"/>
              <a:t>Types</a:t>
            </a:r>
            <a:r>
              <a:rPr lang="hu-HU" sz="3100" b="1" dirty="0"/>
              <a:t> </a:t>
            </a:r>
            <a:r>
              <a:rPr lang="hu-HU" sz="3100" b="1" dirty="0" err="1" smtClean="0"/>
              <a:t>by</a:t>
            </a:r>
            <a:r>
              <a:rPr lang="hu-HU" sz="3100" b="1" dirty="0" smtClean="0"/>
              <a:t> </a:t>
            </a:r>
            <a:r>
              <a:rPr lang="en-US" sz="3100" b="1" dirty="0" smtClean="0"/>
              <a:t>Social</a:t>
            </a:r>
            <a:r>
              <a:rPr lang="hu-HU" sz="3100" b="1" dirty="0" smtClean="0"/>
              <a:t> </a:t>
            </a:r>
            <a:r>
              <a:rPr lang="hu-HU" sz="3100" b="1" dirty="0" err="1" smtClean="0"/>
              <a:t>Criteria</a:t>
            </a:r>
            <a:endParaRPr lang="hu-HU" sz="3100" b="1" dirty="0"/>
          </a:p>
        </p:txBody>
      </p:sp>
      <p:grpSp>
        <p:nvGrpSpPr>
          <p:cNvPr id="3" name="Csoportba foglalás 10"/>
          <p:cNvGrpSpPr/>
          <p:nvPr/>
        </p:nvGrpSpPr>
        <p:grpSpPr>
          <a:xfrm>
            <a:off x="-684584" y="576064"/>
            <a:ext cx="5832648" cy="4587974"/>
            <a:chOff x="-684584" y="1707654"/>
            <a:chExt cx="5832648" cy="4587974"/>
          </a:xfrm>
        </p:grpSpPr>
        <p:grpSp>
          <p:nvGrpSpPr>
            <p:cNvPr id="4" name="Csoportba foglalás 48"/>
            <p:cNvGrpSpPr/>
            <p:nvPr/>
          </p:nvGrpSpPr>
          <p:grpSpPr>
            <a:xfrm>
              <a:off x="-684584" y="1707654"/>
              <a:ext cx="5832648" cy="4587974"/>
              <a:chOff x="-324544" y="2520280"/>
              <a:chExt cx="5832648" cy="4587974"/>
            </a:xfrm>
          </p:grpSpPr>
          <p:grpSp>
            <p:nvGrpSpPr>
              <p:cNvPr id="5" name="Csoportba foglalás 49"/>
              <p:cNvGrpSpPr/>
              <p:nvPr/>
            </p:nvGrpSpPr>
            <p:grpSpPr>
              <a:xfrm>
                <a:off x="-324544" y="2520280"/>
                <a:ext cx="5832648" cy="4587974"/>
                <a:chOff x="-684584" y="483518"/>
                <a:chExt cx="5832648" cy="4587974"/>
              </a:xfrm>
            </p:grpSpPr>
            <p:grpSp>
              <p:nvGrpSpPr>
                <p:cNvPr id="6" name="Csoportba foglalás 51"/>
                <p:cNvGrpSpPr/>
                <p:nvPr/>
              </p:nvGrpSpPr>
              <p:grpSpPr>
                <a:xfrm>
                  <a:off x="-684584" y="483518"/>
                  <a:ext cx="5832648" cy="4587974"/>
                  <a:chOff x="-684584" y="483518"/>
                  <a:chExt cx="5832648" cy="4587974"/>
                </a:xfrm>
              </p:grpSpPr>
              <p:graphicFrame>
                <p:nvGraphicFramePr>
                  <p:cNvPr id="54" name="Tartalom helye 4"/>
                  <p:cNvGraphicFramePr>
                    <a:graphicFrameLocks/>
                  </p:cNvGraphicFramePr>
                  <p:nvPr>
                    <p:extLst>
                      <p:ext uri="{D42A27DB-BD31-4B8C-83A1-F6EECF244321}">
                        <p14:modId xmlns:p14="http://schemas.microsoft.com/office/powerpoint/2010/main" xmlns="" val="921559021"/>
                      </p:ext>
                    </p:extLst>
                  </p:nvPr>
                </p:nvGraphicFramePr>
                <p:xfrm>
                  <a:off x="-684584" y="483518"/>
                  <a:ext cx="5832648"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5" name="Szabadkézi sokszög 54"/>
                  <p:cNvSpPr/>
                  <p:nvPr/>
                </p:nvSpPr>
                <p:spPr>
                  <a:xfrm flipV="1">
                    <a:off x="1403648" y="2544895"/>
                    <a:ext cx="1691824" cy="176387"/>
                  </a:xfrm>
                  <a:custGeom>
                    <a:avLst/>
                    <a:gdLst>
                      <a:gd name="connsiteX0" fmla="*/ 0 w 1872868"/>
                      <a:gd name="connsiteY0" fmla="*/ 22034 h 231447"/>
                      <a:gd name="connsiteX1" fmla="*/ 881350 w 1872868"/>
                      <a:gd name="connsiteY1" fmla="*/ 231355 h 231447"/>
                      <a:gd name="connsiteX2" fmla="*/ 1872868 w 1872868"/>
                      <a:gd name="connsiteY2" fmla="*/ 0 h 231447"/>
                    </a:gdLst>
                    <a:ahLst/>
                    <a:cxnLst>
                      <a:cxn ang="0">
                        <a:pos x="connsiteX0" y="connsiteY0"/>
                      </a:cxn>
                      <a:cxn ang="0">
                        <a:pos x="connsiteX1" y="connsiteY1"/>
                      </a:cxn>
                      <a:cxn ang="0">
                        <a:pos x="connsiteX2" y="connsiteY2"/>
                      </a:cxn>
                    </a:cxnLst>
                    <a:rect l="l" t="t" r="r" b="b"/>
                    <a:pathLst>
                      <a:path w="1872868" h="231447">
                        <a:moveTo>
                          <a:pt x="0" y="22034"/>
                        </a:moveTo>
                        <a:cubicBezTo>
                          <a:pt x="284602" y="128530"/>
                          <a:pt x="569205" y="235027"/>
                          <a:pt x="881350" y="231355"/>
                        </a:cubicBezTo>
                        <a:cubicBezTo>
                          <a:pt x="1193495" y="227683"/>
                          <a:pt x="1698434" y="86299"/>
                          <a:pt x="1872868"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6" name="Szabadkézi sokszög 55"/>
                  <p:cNvSpPr/>
                  <p:nvPr/>
                </p:nvSpPr>
                <p:spPr>
                  <a:xfrm flipV="1">
                    <a:off x="1835696" y="3316993"/>
                    <a:ext cx="785131" cy="46845"/>
                  </a:xfrm>
                  <a:custGeom>
                    <a:avLst/>
                    <a:gdLst>
                      <a:gd name="connsiteX0" fmla="*/ 0 w 947451"/>
                      <a:gd name="connsiteY0" fmla="*/ 0 h 99207"/>
                      <a:gd name="connsiteX1" fmla="*/ 451692 w 947451"/>
                      <a:gd name="connsiteY1" fmla="*/ 99152 h 99207"/>
                      <a:gd name="connsiteX2" fmla="*/ 947451 w 947451"/>
                      <a:gd name="connsiteY2" fmla="*/ 11017 h 99207"/>
                    </a:gdLst>
                    <a:ahLst/>
                    <a:cxnLst>
                      <a:cxn ang="0">
                        <a:pos x="connsiteX0" y="connsiteY0"/>
                      </a:cxn>
                      <a:cxn ang="0">
                        <a:pos x="connsiteX1" y="connsiteY1"/>
                      </a:cxn>
                      <a:cxn ang="0">
                        <a:pos x="connsiteX2" y="connsiteY2"/>
                      </a:cxn>
                    </a:cxnLst>
                    <a:rect l="l" t="t" r="r" b="b"/>
                    <a:pathLst>
                      <a:path w="947451" h="99207">
                        <a:moveTo>
                          <a:pt x="0" y="0"/>
                        </a:moveTo>
                        <a:cubicBezTo>
                          <a:pt x="146892" y="48658"/>
                          <a:pt x="293784" y="97316"/>
                          <a:pt x="451692" y="99152"/>
                        </a:cubicBezTo>
                        <a:cubicBezTo>
                          <a:pt x="609600" y="100988"/>
                          <a:pt x="866661" y="56921"/>
                          <a:pt x="947451" y="11017"/>
                        </a:cubicBezTo>
                      </a:path>
                    </a:pathLst>
                  </a:custGeom>
                  <a:noFill/>
                  <a:ln w="19050">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7" name="Szövegdoboz 56"/>
                  <p:cNvSpPr txBox="1"/>
                  <p:nvPr/>
                </p:nvSpPr>
                <p:spPr>
                  <a:xfrm>
                    <a:off x="1907704" y="3291830"/>
                    <a:ext cx="792088" cy="246221"/>
                  </a:xfrm>
                  <a:prstGeom prst="rect">
                    <a:avLst/>
                  </a:prstGeom>
                  <a:noFill/>
                </p:spPr>
                <p:txBody>
                  <a:bodyPr wrap="square" rtlCol="0">
                    <a:spAutoFit/>
                  </a:bodyPr>
                  <a:lstStyle/>
                  <a:p>
                    <a:r>
                      <a:rPr lang="hu-HU" sz="1000" b="1" dirty="0" err="1" smtClean="0"/>
                      <a:t>Informal</a:t>
                    </a:r>
                    <a:endParaRPr lang="hu-HU" sz="1000" b="1" dirty="0"/>
                  </a:p>
                </p:txBody>
              </p:sp>
            </p:grpSp>
            <p:sp>
              <p:nvSpPr>
                <p:cNvPr id="53" name="Szövegdoboz 52"/>
                <p:cNvSpPr txBox="1"/>
                <p:nvPr/>
              </p:nvSpPr>
              <p:spPr>
                <a:xfrm>
                  <a:off x="1763688" y="2787774"/>
                  <a:ext cx="1008112" cy="246221"/>
                </a:xfrm>
                <a:prstGeom prst="rect">
                  <a:avLst/>
                </a:prstGeom>
                <a:noFill/>
              </p:spPr>
              <p:txBody>
                <a:bodyPr wrap="square" rtlCol="0">
                  <a:spAutoFit/>
                </a:bodyPr>
                <a:lstStyle/>
                <a:p>
                  <a:r>
                    <a:rPr lang="en-US" sz="1000" b="1" dirty="0" smtClean="0"/>
                    <a:t>Semi-</a:t>
                  </a:r>
                  <a:r>
                    <a:rPr lang="hu-HU" sz="1000" b="1" dirty="0" err="1" smtClean="0"/>
                    <a:t>formal</a:t>
                  </a:r>
                  <a:endParaRPr lang="hu-HU" sz="1000" b="1" dirty="0"/>
                </a:p>
              </p:txBody>
            </p:sp>
          </p:grpSp>
          <p:sp>
            <p:nvSpPr>
              <p:cNvPr id="51" name="Szövegdoboz 50"/>
              <p:cNvSpPr txBox="1"/>
              <p:nvPr/>
            </p:nvSpPr>
            <p:spPr>
              <a:xfrm>
                <a:off x="2195736" y="4155926"/>
                <a:ext cx="1080120" cy="246221"/>
              </a:xfrm>
              <a:prstGeom prst="rect">
                <a:avLst/>
              </a:prstGeom>
              <a:noFill/>
            </p:spPr>
            <p:txBody>
              <a:bodyPr wrap="square" rtlCol="0">
                <a:spAutoFit/>
              </a:bodyPr>
              <a:lstStyle/>
              <a:p>
                <a:r>
                  <a:rPr lang="hu-HU" sz="1000" b="1" dirty="0" err="1" smtClean="0"/>
                  <a:t>Formal</a:t>
                </a:r>
                <a:endParaRPr lang="hu-HU" sz="1000" b="1" dirty="0"/>
              </a:p>
            </p:txBody>
          </p:sp>
        </p:grpSp>
        <p:sp>
          <p:nvSpPr>
            <p:cNvPr id="9" name="Szövegdoboz 8"/>
            <p:cNvSpPr txBox="1"/>
            <p:nvPr/>
          </p:nvSpPr>
          <p:spPr>
            <a:xfrm>
              <a:off x="863588" y="2139702"/>
              <a:ext cx="2880320" cy="369332"/>
            </a:xfrm>
            <a:prstGeom prst="rect">
              <a:avLst/>
            </a:prstGeom>
            <a:noFill/>
          </p:spPr>
          <p:txBody>
            <a:bodyPr wrap="square" rtlCol="0">
              <a:spAutoFit/>
            </a:bodyPr>
            <a:lstStyle/>
            <a:p>
              <a:pPr algn="ctr"/>
              <a:r>
                <a:rPr lang="hu-HU" b="1" dirty="0" err="1" smtClean="0"/>
                <a:t>Formality</a:t>
              </a:r>
              <a:r>
                <a:rPr lang="hu-HU" b="1" dirty="0" smtClean="0"/>
                <a:t> of </a:t>
              </a:r>
              <a:r>
                <a:rPr lang="hu-HU" b="1" dirty="0" err="1" smtClean="0"/>
                <a:t>institutions</a:t>
              </a:r>
              <a:endParaRPr lang="hu-HU" b="1" dirty="0"/>
            </a:p>
          </p:txBody>
        </p:sp>
      </p:grpSp>
      <p:grpSp>
        <p:nvGrpSpPr>
          <p:cNvPr id="7" name="Csoportba foglalás 2"/>
          <p:cNvGrpSpPr/>
          <p:nvPr/>
        </p:nvGrpSpPr>
        <p:grpSpPr>
          <a:xfrm>
            <a:off x="3816000" y="576000"/>
            <a:ext cx="5832648" cy="4587974"/>
            <a:chOff x="3816000" y="576000"/>
            <a:chExt cx="5832648" cy="4587974"/>
          </a:xfrm>
        </p:grpSpPr>
        <p:grpSp>
          <p:nvGrpSpPr>
            <p:cNvPr id="8" name="Csoportba foglalás 64"/>
            <p:cNvGrpSpPr/>
            <p:nvPr/>
          </p:nvGrpSpPr>
          <p:grpSpPr>
            <a:xfrm>
              <a:off x="3816000" y="576000"/>
              <a:ext cx="5832648" cy="4587974"/>
              <a:chOff x="3923928" y="2088232"/>
              <a:chExt cx="5832648" cy="4587974"/>
            </a:xfrm>
          </p:grpSpPr>
          <p:grpSp>
            <p:nvGrpSpPr>
              <p:cNvPr id="10" name="Csoportba foglalás 65"/>
              <p:cNvGrpSpPr/>
              <p:nvPr/>
            </p:nvGrpSpPr>
            <p:grpSpPr>
              <a:xfrm>
                <a:off x="3923928" y="2088232"/>
                <a:ext cx="5832648" cy="4587974"/>
                <a:chOff x="3851920" y="504057"/>
                <a:chExt cx="5832648" cy="4587974"/>
              </a:xfrm>
            </p:grpSpPr>
            <p:graphicFrame>
              <p:nvGraphicFramePr>
                <p:cNvPr id="68" name="Tartalom helye 4"/>
                <p:cNvGraphicFramePr>
                  <a:graphicFrameLocks/>
                </p:cNvGraphicFramePr>
                <p:nvPr>
                  <p:extLst>
                    <p:ext uri="{D42A27DB-BD31-4B8C-83A1-F6EECF244321}">
                      <p14:modId xmlns:p14="http://schemas.microsoft.com/office/powerpoint/2010/main" xmlns="" val="1025068683"/>
                    </p:ext>
                  </p:extLst>
                </p:nvPr>
              </p:nvGraphicFramePr>
              <p:xfrm>
                <a:off x="3851920" y="504057"/>
                <a:ext cx="5832648" cy="45879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9" name="Szabadkézi sokszög 68"/>
                <p:cNvSpPr/>
                <p:nvPr/>
              </p:nvSpPr>
              <p:spPr>
                <a:xfrm>
                  <a:off x="7200208" y="2022173"/>
                  <a:ext cx="288032" cy="786203"/>
                </a:xfrm>
                <a:custGeom>
                  <a:avLst/>
                  <a:gdLst>
                    <a:gd name="connsiteX0" fmla="*/ 468630 w 468630"/>
                    <a:gd name="connsiteY0" fmla="*/ 1085850 h 1085850"/>
                    <a:gd name="connsiteX1" fmla="*/ 114300 w 468630"/>
                    <a:gd name="connsiteY1" fmla="*/ 468630 h 1085850"/>
                    <a:gd name="connsiteX2" fmla="*/ 0 w 468630"/>
                    <a:gd name="connsiteY2" fmla="*/ 0 h 1085850"/>
                  </a:gdLst>
                  <a:ahLst/>
                  <a:cxnLst>
                    <a:cxn ang="0">
                      <a:pos x="connsiteX0" y="connsiteY0"/>
                    </a:cxn>
                    <a:cxn ang="0">
                      <a:pos x="connsiteX1" y="connsiteY1"/>
                    </a:cxn>
                    <a:cxn ang="0">
                      <a:pos x="connsiteX2" y="connsiteY2"/>
                    </a:cxn>
                  </a:cxnLst>
                  <a:rect l="l" t="t" r="r" b="b"/>
                  <a:pathLst>
                    <a:path w="468630" h="1085850">
                      <a:moveTo>
                        <a:pt x="468630" y="1085850"/>
                      </a:moveTo>
                      <a:cubicBezTo>
                        <a:pt x="330517" y="867727"/>
                        <a:pt x="192405" y="649605"/>
                        <a:pt x="114300" y="468630"/>
                      </a:cubicBezTo>
                      <a:cubicBezTo>
                        <a:pt x="36195" y="287655"/>
                        <a:pt x="19050" y="78105"/>
                        <a:pt x="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1" name="Szövegdoboz 70"/>
                <p:cNvSpPr txBox="1"/>
                <p:nvPr/>
              </p:nvSpPr>
              <p:spPr>
                <a:xfrm>
                  <a:off x="7200208" y="2022173"/>
                  <a:ext cx="864096" cy="400110"/>
                </a:xfrm>
                <a:prstGeom prst="rect">
                  <a:avLst/>
                </a:prstGeom>
                <a:noFill/>
              </p:spPr>
              <p:txBody>
                <a:bodyPr wrap="square" rtlCol="0">
                  <a:spAutoFit/>
                </a:bodyPr>
                <a:lstStyle/>
                <a:p>
                  <a:r>
                    <a:rPr lang="en-US" sz="1000" b="1" dirty="0" smtClean="0"/>
                    <a:t>Non-existent</a:t>
                  </a:r>
                  <a:endParaRPr lang="hu-HU" sz="1000" b="1" dirty="0"/>
                </a:p>
              </p:txBody>
            </p:sp>
            <p:sp>
              <p:nvSpPr>
                <p:cNvPr id="72" name="Szövegdoboz 71"/>
                <p:cNvSpPr txBox="1"/>
                <p:nvPr/>
              </p:nvSpPr>
              <p:spPr>
                <a:xfrm>
                  <a:off x="5657421" y="2037562"/>
                  <a:ext cx="534675" cy="246221"/>
                </a:xfrm>
                <a:prstGeom prst="rect">
                  <a:avLst/>
                </a:prstGeom>
                <a:noFill/>
              </p:spPr>
              <p:txBody>
                <a:bodyPr wrap="square" rtlCol="0">
                  <a:spAutoFit/>
                </a:bodyPr>
                <a:lstStyle/>
                <a:p>
                  <a:r>
                    <a:rPr lang="en-US" sz="1000" b="1" dirty="0" smtClean="0"/>
                    <a:t>Free</a:t>
                  </a:r>
                  <a:endParaRPr lang="hu-HU" sz="1000" b="1" dirty="0"/>
                </a:p>
              </p:txBody>
            </p:sp>
            <p:sp>
              <p:nvSpPr>
                <p:cNvPr id="73" name="Szövegdoboz 72"/>
                <p:cNvSpPr txBox="1"/>
                <p:nvPr/>
              </p:nvSpPr>
              <p:spPr>
                <a:xfrm>
                  <a:off x="6289423" y="2686214"/>
                  <a:ext cx="946873" cy="246221"/>
                </a:xfrm>
                <a:prstGeom prst="rect">
                  <a:avLst/>
                </a:prstGeom>
                <a:noFill/>
              </p:spPr>
              <p:txBody>
                <a:bodyPr wrap="square" rtlCol="0">
                  <a:spAutoFit/>
                </a:bodyPr>
                <a:lstStyle/>
                <a:p>
                  <a:r>
                    <a:rPr lang="en-US" sz="1000" b="1" dirty="0" smtClean="0"/>
                    <a:t>Subjugated</a:t>
                  </a:r>
                  <a:endParaRPr lang="hu-HU" sz="1000" b="1" dirty="0"/>
                </a:p>
              </p:txBody>
            </p:sp>
          </p:grpSp>
          <p:sp>
            <p:nvSpPr>
              <p:cNvPr id="67" name="Szövegdoboz 66"/>
              <p:cNvSpPr txBox="1"/>
              <p:nvPr/>
            </p:nvSpPr>
            <p:spPr>
              <a:xfrm>
                <a:off x="5340743" y="2510988"/>
                <a:ext cx="3312368" cy="369332"/>
              </a:xfrm>
              <a:prstGeom prst="rect">
                <a:avLst/>
              </a:prstGeom>
              <a:noFill/>
            </p:spPr>
            <p:txBody>
              <a:bodyPr wrap="square" rtlCol="0">
                <a:spAutoFit/>
              </a:bodyPr>
              <a:lstStyle/>
              <a:p>
                <a:pPr algn="ctr"/>
                <a:r>
                  <a:rPr lang="en-US" b="1" dirty="0" smtClean="0"/>
                  <a:t>Autonomy of civil society</a:t>
                </a:r>
                <a:endParaRPr lang="hu-HU" b="1" dirty="0"/>
              </a:p>
            </p:txBody>
          </p:sp>
        </p:grpSp>
        <p:sp>
          <p:nvSpPr>
            <p:cNvPr id="74" name="Szabadkézi sokszög 73"/>
            <p:cNvSpPr/>
            <p:nvPr/>
          </p:nvSpPr>
          <p:spPr>
            <a:xfrm>
              <a:off x="6084167" y="2094116"/>
              <a:ext cx="504057" cy="909314"/>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Tree>
    <p:extLst>
      <p:ext uri="{BB962C8B-B14F-4D97-AF65-F5344CB8AC3E}">
        <p14:creationId xmlns:p14="http://schemas.microsoft.com/office/powerpoint/2010/main" xmlns="" val="182666032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err="1" smtClean="0"/>
              <a:t>Post-Communist</a:t>
            </a:r>
            <a:r>
              <a:rPr lang="hu-HU" sz="3200" b="1" dirty="0" smtClean="0"/>
              <a:t> </a:t>
            </a:r>
            <a:r>
              <a:rPr lang="hu-HU" sz="3200" b="1" dirty="0" err="1" smtClean="0"/>
              <a:t>Regime</a:t>
            </a:r>
            <a:r>
              <a:rPr lang="hu-HU" sz="3200" b="1" dirty="0" smtClean="0"/>
              <a:t> </a:t>
            </a:r>
            <a:r>
              <a:rPr lang="hu-HU" sz="3200" b="1" dirty="0" err="1" smtClean="0"/>
              <a:t>Types</a:t>
            </a:r>
            <a:r>
              <a:rPr lang="hu-HU" sz="3200" b="1" dirty="0"/>
              <a:t> </a:t>
            </a:r>
            <a:r>
              <a:rPr lang="hu-HU" sz="3200" b="1" dirty="0" err="1" smtClean="0"/>
              <a:t>by</a:t>
            </a:r>
            <a:r>
              <a:rPr lang="hu-HU" sz="3200" b="1" dirty="0" smtClean="0"/>
              <a:t> </a:t>
            </a:r>
            <a:r>
              <a:rPr lang="hu-HU" sz="3200" b="1" dirty="0" err="1" smtClean="0"/>
              <a:t>Economic</a:t>
            </a:r>
            <a:r>
              <a:rPr lang="hu-HU" sz="3200" b="1" dirty="0" smtClean="0"/>
              <a:t> </a:t>
            </a:r>
            <a:r>
              <a:rPr lang="hu-HU" sz="3200" b="1" dirty="0" err="1" smtClean="0"/>
              <a:t>Criteria</a:t>
            </a:r>
            <a:endParaRPr lang="hu-HU" sz="3200" b="1" dirty="0"/>
          </a:p>
        </p:txBody>
      </p:sp>
      <p:grpSp>
        <p:nvGrpSpPr>
          <p:cNvPr id="3" name="Csoportba foglalás 5"/>
          <p:cNvGrpSpPr/>
          <p:nvPr/>
        </p:nvGrpSpPr>
        <p:grpSpPr>
          <a:xfrm>
            <a:off x="3815916" y="576064"/>
            <a:ext cx="5832648" cy="4587974"/>
            <a:chOff x="3815916" y="1707654"/>
            <a:chExt cx="5832648" cy="4587974"/>
          </a:xfrm>
        </p:grpSpPr>
        <p:grpSp>
          <p:nvGrpSpPr>
            <p:cNvPr id="4" name="Csoportba foglalás 3"/>
            <p:cNvGrpSpPr/>
            <p:nvPr/>
          </p:nvGrpSpPr>
          <p:grpSpPr>
            <a:xfrm>
              <a:off x="3815916" y="1707654"/>
              <a:ext cx="5832648" cy="4587974"/>
              <a:chOff x="3851920" y="504057"/>
              <a:chExt cx="5832648" cy="4587974"/>
            </a:xfrm>
          </p:grpSpPr>
          <p:graphicFrame>
            <p:nvGraphicFramePr>
              <p:cNvPr id="7" name="Tartalom helye 4"/>
              <p:cNvGraphicFramePr>
                <a:graphicFrameLocks/>
              </p:cNvGraphicFramePr>
              <p:nvPr>
                <p:extLst>
                  <p:ext uri="{D42A27DB-BD31-4B8C-83A1-F6EECF244321}">
                    <p14:modId xmlns:p14="http://schemas.microsoft.com/office/powerpoint/2010/main" xmlns="" val="605878741"/>
                  </p:ext>
                </p:extLst>
              </p:nvPr>
            </p:nvGraphicFramePr>
            <p:xfrm>
              <a:off x="3851920" y="504057"/>
              <a:ext cx="5832648"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9" name="Szabadkézi sokszög 28"/>
              <p:cNvSpPr/>
              <p:nvPr/>
            </p:nvSpPr>
            <p:spPr>
              <a:xfrm>
                <a:off x="5940152" y="2715766"/>
                <a:ext cx="1512168" cy="216024"/>
              </a:xfrm>
              <a:custGeom>
                <a:avLst/>
                <a:gdLst>
                  <a:gd name="connsiteX0" fmla="*/ 0 w 1839817"/>
                  <a:gd name="connsiteY0" fmla="*/ 0 h 605928"/>
                  <a:gd name="connsiteX1" fmla="*/ 1035586 w 1839817"/>
                  <a:gd name="connsiteY1" fmla="*/ 198304 h 605928"/>
                  <a:gd name="connsiteX2" fmla="*/ 1839817 w 1839817"/>
                  <a:gd name="connsiteY2" fmla="*/ 605928 h 605928"/>
                </a:gdLst>
                <a:ahLst/>
                <a:cxnLst>
                  <a:cxn ang="0">
                    <a:pos x="connsiteX0" y="connsiteY0"/>
                  </a:cxn>
                  <a:cxn ang="0">
                    <a:pos x="connsiteX1" y="connsiteY1"/>
                  </a:cxn>
                  <a:cxn ang="0">
                    <a:pos x="connsiteX2" y="connsiteY2"/>
                  </a:cxn>
                </a:cxnLst>
                <a:rect l="l" t="t" r="r" b="b"/>
                <a:pathLst>
                  <a:path w="1839817" h="605928">
                    <a:moveTo>
                      <a:pt x="0" y="0"/>
                    </a:moveTo>
                    <a:cubicBezTo>
                      <a:pt x="364475" y="48658"/>
                      <a:pt x="728950" y="97316"/>
                      <a:pt x="1035586" y="198304"/>
                    </a:cubicBezTo>
                    <a:cubicBezTo>
                      <a:pt x="1342222" y="299292"/>
                      <a:pt x="1839817" y="605928"/>
                      <a:pt x="1839817" y="605928"/>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8" name="Szövegdoboz 37"/>
              <p:cNvSpPr txBox="1"/>
              <p:nvPr/>
            </p:nvSpPr>
            <p:spPr>
              <a:xfrm>
                <a:off x="6732240" y="2150736"/>
                <a:ext cx="1080120" cy="246221"/>
              </a:xfrm>
              <a:prstGeom prst="rect">
                <a:avLst/>
              </a:prstGeom>
              <a:noFill/>
            </p:spPr>
            <p:txBody>
              <a:bodyPr wrap="square" rtlCol="0">
                <a:spAutoFit/>
              </a:bodyPr>
              <a:lstStyle/>
              <a:p>
                <a:r>
                  <a:rPr lang="hu-HU" sz="1000" b="1" dirty="0" err="1" smtClean="0"/>
                  <a:t>Normative</a:t>
                </a:r>
                <a:endParaRPr lang="hu-HU" sz="1000" b="1" dirty="0"/>
              </a:p>
            </p:txBody>
          </p:sp>
          <p:sp>
            <p:nvSpPr>
              <p:cNvPr id="39" name="Szövegdoboz 38"/>
              <p:cNvSpPr txBox="1"/>
              <p:nvPr/>
            </p:nvSpPr>
            <p:spPr>
              <a:xfrm>
                <a:off x="6192180" y="2901594"/>
                <a:ext cx="1080120" cy="246221"/>
              </a:xfrm>
              <a:prstGeom prst="rect">
                <a:avLst/>
              </a:prstGeom>
              <a:noFill/>
            </p:spPr>
            <p:txBody>
              <a:bodyPr wrap="square" rtlCol="0">
                <a:spAutoFit/>
              </a:bodyPr>
              <a:lstStyle/>
              <a:p>
                <a:r>
                  <a:rPr lang="hu-HU" sz="1000" b="1" dirty="0" err="1" smtClean="0"/>
                  <a:t>Discretional</a:t>
                </a:r>
                <a:endParaRPr lang="hu-HU" sz="1000" b="1" dirty="0"/>
              </a:p>
            </p:txBody>
          </p:sp>
        </p:grpSp>
        <p:sp>
          <p:nvSpPr>
            <p:cNvPr id="12" name="Szövegdoboz 11"/>
            <p:cNvSpPr txBox="1"/>
            <p:nvPr/>
          </p:nvSpPr>
          <p:spPr>
            <a:xfrm>
              <a:off x="5220072" y="2119164"/>
              <a:ext cx="3240360" cy="369332"/>
            </a:xfrm>
            <a:prstGeom prst="rect">
              <a:avLst/>
            </a:prstGeom>
            <a:noFill/>
          </p:spPr>
          <p:txBody>
            <a:bodyPr wrap="square" rtlCol="0">
              <a:spAutoFit/>
            </a:bodyPr>
            <a:lstStyle/>
            <a:p>
              <a:pPr algn="ctr"/>
              <a:r>
                <a:rPr lang="hu-HU" b="1" dirty="0" err="1" smtClean="0"/>
                <a:t>Normativity</a:t>
              </a:r>
              <a:r>
                <a:rPr lang="hu-HU" b="1" dirty="0" smtClean="0"/>
                <a:t> of </a:t>
              </a:r>
              <a:r>
                <a:rPr lang="hu-HU" b="1" dirty="0" err="1" smtClean="0"/>
                <a:t>state</a:t>
              </a:r>
              <a:r>
                <a:rPr lang="hu-HU" b="1" dirty="0" smtClean="0"/>
                <a:t> </a:t>
              </a:r>
              <a:r>
                <a:rPr lang="hu-HU" b="1" dirty="0" err="1" smtClean="0"/>
                <a:t>regulations</a:t>
              </a:r>
              <a:endParaRPr lang="hu-HU" b="1" dirty="0"/>
            </a:p>
          </p:txBody>
        </p:sp>
      </p:grpSp>
      <p:grpSp>
        <p:nvGrpSpPr>
          <p:cNvPr id="5" name="Csoportba foglalás 4"/>
          <p:cNvGrpSpPr/>
          <p:nvPr/>
        </p:nvGrpSpPr>
        <p:grpSpPr>
          <a:xfrm>
            <a:off x="-684000" y="576064"/>
            <a:ext cx="5832648" cy="4587974"/>
            <a:chOff x="-612576" y="1995214"/>
            <a:chExt cx="5832648" cy="4587974"/>
          </a:xfrm>
        </p:grpSpPr>
        <p:grpSp>
          <p:nvGrpSpPr>
            <p:cNvPr id="6" name="Csoportba foglalás 16"/>
            <p:cNvGrpSpPr/>
            <p:nvPr/>
          </p:nvGrpSpPr>
          <p:grpSpPr>
            <a:xfrm>
              <a:off x="-612576" y="1995214"/>
              <a:ext cx="5832648" cy="4587974"/>
              <a:chOff x="-684584" y="504057"/>
              <a:chExt cx="5832648" cy="4587974"/>
            </a:xfrm>
          </p:grpSpPr>
          <p:graphicFrame>
            <p:nvGraphicFramePr>
              <p:cNvPr id="18" name="Tartalom helye 4"/>
              <p:cNvGraphicFramePr>
                <a:graphicFrameLocks/>
              </p:cNvGraphicFramePr>
              <p:nvPr>
                <p:extLst>
                  <p:ext uri="{D42A27DB-BD31-4B8C-83A1-F6EECF244321}">
                    <p14:modId xmlns:p14="http://schemas.microsoft.com/office/powerpoint/2010/main" xmlns="" val="265002444"/>
                  </p:ext>
                </p:extLst>
              </p:nvPr>
            </p:nvGraphicFramePr>
            <p:xfrm>
              <a:off x="-684584" y="504057"/>
              <a:ext cx="5832648" cy="45879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9" name="Szabadkézi sokszög 18"/>
              <p:cNvSpPr/>
              <p:nvPr/>
            </p:nvSpPr>
            <p:spPr>
              <a:xfrm flipV="1">
                <a:off x="1475656" y="2787775"/>
                <a:ext cx="1439576" cy="144016"/>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0" name="Szabadkézi sokszög 19"/>
              <p:cNvSpPr/>
              <p:nvPr/>
            </p:nvSpPr>
            <p:spPr>
              <a:xfrm flipH="1">
                <a:off x="2627784" y="1995687"/>
                <a:ext cx="302900" cy="828091"/>
              </a:xfrm>
              <a:custGeom>
                <a:avLst/>
                <a:gdLst>
                  <a:gd name="connsiteX0" fmla="*/ 0 w 662940"/>
                  <a:gd name="connsiteY0" fmla="*/ 1028700 h 1028700"/>
                  <a:gd name="connsiteX1" fmla="*/ 445770 w 662940"/>
                  <a:gd name="connsiteY1" fmla="*/ 514350 h 1028700"/>
                  <a:gd name="connsiteX2" fmla="*/ 662940 w 662940"/>
                  <a:gd name="connsiteY2" fmla="*/ 0 h 1028700"/>
                </a:gdLst>
                <a:ahLst/>
                <a:cxnLst>
                  <a:cxn ang="0">
                    <a:pos x="connsiteX0" y="connsiteY0"/>
                  </a:cxn>
                  <a:cxn ang="0">
                    <a:pos x="connsiteX1" y="connsiteY1"/>
                  </a:cxn>
                  <a:cxn ang="0">
                    <a:pos x="connsiteX2" y="connsiteY2"/>
                  </a:cxn>
                </a:cxnLst>
                <a:rect l="l" t="t" r="r" b="b"/>
                <a:pathLst>
                  <a:path w="662940" h="1028700">
                    <a:moveTo>
                      <a:pt x="0" y="1028700"/>
                    </a:moveTo>
                    <a:cubicBezTo>
                      <a:pt x="167640" y="857250"/>
                      <a:pt x="335280" y="685800"/>
                      <a:pt x="445770" y="514350"/>
                    </a:cubicBezTo>
                    <a:cubicBezTo>
                      <a:pt x="556260" y="342900"/>
                      <a:pt x="643890" y="93345"/>
                      <a:pt x="662940" y="0"/>
                    </a:cubicBezTo>
                  </a:path>
                </a:pathLst>
              </a:custGeom>
              <a:noFill/>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1" name="Szövegdoboz 20"/>
              <p:cNvSpPr txBox="1"/>
              <p:nvPr/>
            </p:nvSpPr>
            <p:spPr>
              <a:xfrm>
                <a:off x="1200462" y="2211711"/>
                <a:ext cx="1354730" cy="246221"/>
              </a:xfrm>
              <a:prstGeom prst="rect">
                <a:avLst/>
              </a:prstGeom>
              <a:noFill/>
            </p:spPr>
            <p:txBody>
              <a:bodyPr wrap="square" rtlCol="0">
                <a:spAutoFit/>
              </a:bodyPr>
              <a:lstStyle/>
              <a:p>
                <a:r>
                  <a:rPr lang="hu-HU" sz="1000" b="1" dirty="0" smtClean="0"/>
                  <a:t>Market coordination</a:t>
                </a:r>
                <a:endParaRPr lang="hu-HU" sz="1000" b="1" dirty="0"/>
              </a:p>
            </p:txBody>
          </p:sp>
          <p:sp>
            <p:nvSpPr>
              <p:cNvPr id="22" name="Szövegdoboz 21"/>
              <p:cNvSpPr txBox="1"/>
              <p:nvPr/>
            </p:nvSpPr>
            <p:spPr>
              <a:xfrm>
                <a:off x="2627784" y="1995686"/>
                <a:ext cx="1080120" cy="553998"/>
              </a:xfrm>
              <a:prstGeom prst="rect">
                <a:avLst/>
              </a:prstGeom>
              <a:noFill/>
            </p:spPr>
            <p:txBody>
              <a:bodyPr wrap="square" rtlCol="0">
                <a:spAutoFit/>
              </a:bodyPr>
              <a:lstStyle/>
              <a:p>
                <a:r>
                  <a:rPr lang="hu-HU" sz="1000" b="1" dirty="0" err="1" smtClean="0"/>
                  <a:t>Bureaucratic</a:t>
                </a:r>
                <a:r>
                  <a:rPr lang="hu-HU" sz="1000" b="1" dirty="0" smtClean="0"/>
                  <a:t> </a:t>
                </a:r>
                <a:r>
                  <a:rPr lang="hu-HU" sz="1000" b="1" dirty="0" err="1" smtClean="0"/>
                  <a:t>resource</a:t>
                </a:r>
                <a:r>
                  <a:rPr lang="hu-HU" sz="1000" b="1" dirty="0" smtClean="0"/>
                  <a:t> </a:t>
                </a:r>
                <a:r>
                  <a:rPr lang="hu-HU" sz="1000" b="1" dirty="0" err="1" smtClean="0"/>
                  <a:t>redistribution</a:t>
                </a:r>
                <a:endParaRPr lang="hu-HU" sz="1000" b="1" dirty="0"/>
              </a:p>
            </p:txBody>
          </p:sp>
          <p:sp>
            <p:nvSpPr>
              <p:cNvPr id="23" name="Szövegdoboz 22"/>
              <p:cNvSpPr txBox="1"/>
              <p:nvPr/>
            </p:nvSpPr>
            <p:spPr>
              <a:xfrm>
                <a:off x="1763104" y="2881849"/>
                <a:ext cx="1080120" cy="553998"/>
              </a:xfrm>
              <a:prstGeom prst="rect">
                <a:avLst/>
              </a:prstGeom>
              <a:noFill/>
            </p:spPr>
            <p:txBody>
              <a:bodyPr wrap="square" rtlCol="0">
                <a:spAutoFit/>
              </a:bodyPr>
              <a:lstStyle/>
              <a:p>
                <a:r>
                  <a:rPr lang="hu-HU" sz="1000" b="1" dirty="0" err="1" smtClean="0"/>
                  <a:t>Relational</a:t>
                </a:r>
                <a:r>
                  <a:rPr lang="hu-HU" sz="1000" b="1" dirty="0" smtClean="0"/>
                  <a:t> market </a:t>
                </a:r>
                <a:r>
                  <a:rPr lang="hu-HU" sz="1000" b="1" dirty="0" err="1" smtClean="0"/>
                  <a:t>redistribution</a:t>
                </a:r>
                <a:endParaRPr lang="hu-HU" sz="1000" b="1" dirty="0"/>
              </a:p>
            </p:txBody>
          </p:sp>
        </p:grpSp>
        <p:sp>
          <p:nvSpPr>
            <p:cNvPr id="9" name="Szövegdoboz 8"/>
            <p:cNvSpPr txBox="1"/>
            <p:nvPr/>
          </p:nvSpPr>
          <p:spPr>
            <a:xfrm>
              <a:off x="899592" y="2418442"/>
              <a:ext cx="2880320" cy="369332"/>
            </a:xfrm>
            <a:prstGeom prst="rect">
              <a:avLst/>
            </a:prstGeom>
            <a:noFill/>
          </p:spPr>
          <p:txBody>
            <a:bodyPr wrap="square" rtlCol="0">
              <a:spAutoFit/>
            </a:bodyPr>
            <a:lstStyle/>
            <a:p>
              <a:pPr algn="ctr"/>
              <a:r>
                <a:rPr lang="hu-HU" b="1" dirty="0" err="1"/>
                <a:t>Coordinating</a:t>
              </a:r>
              <a:r>
                <a:rPr lang="hu-HU" b="1" dirty="0"/>
                <a:t> </a:t>
              </a:r>
              <a:r>
                <a:rPr lang="hu-HU" b="1" dirty="0" err="1" smtClean="0"/>
                <a:t>mechanism</a:t>
              </a:r>
              <a:endParaRPr lang="hu-HU" b="1" dirty="0"/>
            </a:p>
          </p:txBody>
        </p:sp>
      </p:grpSp>
    </p:spTree>
    <p:extLst>
      <p:ext uri="{BB962C8B-B14F-4D97-AF65-F5344CB8AC3E}">
        <p14:creationId xmlns:p14="http://schemas.microsoft.com/office/powerpoint/2010/main" xmlns="" val="2051332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565571"/>
          </a:xfrm>
        </p:spPr>
        <p:txBody>
          <a:bodyPr>
            <a:noAutofit/>
          </a:bodyPr>
          <a:lstStyle/>
          <a:p>
            <a:r>
              <a:rPr lang="en-US" sz="3600" b="1" dirty="0" smtClean="0"/>
              <a:t>Features of the six ideal-type regimes (1)</a:t>
            </a:r>
            <a:endParaRPr lang="hu-HU" sz="3600" b="1" dirty="0"/>
          </a:p>
        </p:txBody>
      </p:sp>
      <p:graphicFrame>
        <p:nvGraphicFramePr>
          <p:cNvPr id="4" name="Táblázat 3"/>
          <p:cNvGraphicFramePr>
            <a:graphicFrameLocks noGrp="1"/>
          </p:cNvGraphicFramePr>
          <p:nvPr>
            <p:extLst>
              <p:ext uri="{D42A27DB-BD31-4B8C-83A1-F6EECF244321}">
                <p14:modId xmlns:p14="http://schemas.microsoft.com/office/powerpoint/2010/main" xmlns="" val="3542742105"/>
              </p:ext>
            </p:extLst>
          </p:nvPr>
        </p:nvGraphicFramePr>
        <p:xfrm>
          <a:off x="35493" y="555526"/>
          <a:ext cx="9001003" cy="4495830"/>
        </p:xfrm>
        <a:graphic>
          <a:graphicData uri="http://schemas.openxmlformats.org/drawingml/2006/table">
            <a:tbl>
              <a:tblPr firstRow="1" bandRow="1">
                <a:tableStyleId>{5940675A-B579-460E-94D1-54222C63F5DA}</a:tableStyleId>
              </a:tblPr>
              <a:tblGrid>
                <a:gridCol w="1728195"/>
                <a:gridCol w="1800200"/>
                <a:gridCol w="1512168"/>
                <a:gridCol w="1368152"/>
                <a:gridCol w="1368152"/>
                <a:gridCol w="1224136"/>
              </a:tblGrid>
              <a:tr h="651258">
                <a:tc>
                  <a:txBody>
                    <a:bodyPr/>
                    <a:lstStyle/>
                    <a:p>
                      <a:endParaRPr lang="hu-HU" sz="1400" i="0" dirty="0"/>
                    </a:p>
                  </a:txBody>
                  <a:tcPr anchor="ctr"/>
                </a:tc>
                <a:tc>
                  <a:txBody>
                    <a:bodyPr/>
                    <a:lstStyle/>
                    <a:p>
                      <a:r>
                        <a:rPr lang="en-US" sz="1600" b="1" i="1" dirty="0" smtClean="0"/>
                        <a:t>Political regime</a:t>
                      </a:r>
                      <a:endParaRPr lang="hu-HU" sz="1600" b="1" i="1" dirty="0"/>
                    </a:p>
                  </a:txBody>
                  <a:tcPr anchor="ctr"/>
                </a:tc>
                <a:tc>
                  <a:txBody>
                    <a:bodyPr/>
                    <a:lstStyle/>
                    <a:p>
                      <a:r>
                        <a:rPr lang="en-US" sz="1600" b="1" i="1" dirty="0" smtClean="0"/>
                        <a:t>Removability / accountability</a:t>
                      </a:r>
                      <a:endParaRPr lang="hu-HU" sz="1600" b="1" i="1" dirty="0"/>
                    </a:p>
                  </a:txBody>
                  <a:tcPr anchor="ctr"/>
                </a:tc>
                <a:tc>
                  <a:txBody>
                    <a:bodyPr/>
                    <a:lstStyle/>
                    <a:p>
                      <a:r>
                        <a:rPr lang="en-US" sz="1600" b="1" i="1" dirty="0" smtClean="0"/>
                        <a:t>Ruling party’s function</a:t>
                      </a:r>
                      <a:endParaRPr lang="hu-HU" sz="1600" b="1" i="1" dirty="0"/>
                    </a:p>
                  </a:txBody>
                  <a:tcPr anchor="ctr"/>
                </a:tc>
                <a:tc>
                  <a:txBody>
                    <a:bodyPr/>
                    <a:lstStyle/>
                    <a:p>
                      <a:r>
                        <a:rPr lang="en-US" sz="1600" b="1" i="1" dirty="0" smtClean="0"/>
                        <a:t>Ruling party’s members</a:t>
                      </a:r>
                      <a:endParaRPr lang="hu-HU" sz="1600" b="1" i="1" dirty="0"/>
                    </a:p>
                  </a:txBody>
                  <a:tcPr anchor="ctr"/>
                </a:tc>
                <a:tc>
                  <a:txBody>
                    <a:bodyPr/>
                    <a:lstStyle/>
                    <a:p>
                      <a:r>
                        <a:rPr lang="en-US" sz="1600" b="1" i="1" dirty="0" smtClean="0"/>
                        <a:t>Behavioral motives</a:t>
                      </a:r>
                      <a:endParaRPr lang="hu-HU" sz="1600" b="1" i="1" dirty="0"/>
                    </a:p>
                  </a:txBody>
                  <a:tcPr anchor="ctr"/>
                </a:tc>
              </a:tr>
              <a:tr h="572034">
                <a:tc>
                  <a:txBody>
                    <a:bodyPr/>
                    <a:lstStyle/>
                    <a:p>
                      <a:r>
                        <a:rPr lang="en-US" sz="1600" b="1" i="0" dirty="0" smtClean="0"/>
                        <a:t>Liberal</a:t>
                      </a:r>
                      <a:r>
                        <a:rPr lang="en-US" sz="1600" b="1" i="0" baseline="0" dirty="0" smtClean="0"/>
                        <a:t> democracy</a:t>
                      </a:r>
                      <a:endParaRPr lang="hu-HU" sz="1600" b="1" i="0" dirty="0"/>
                    </a:p>
                  </a:txBody>
                  <a:tcPr anchor="ctr"/>
                </a:tc>
                <a:tc>
                  <a:txBody>
                    <a:bodyPr/>
                    <a:lstStyle/>
                    <a:p>
                      <a:r>
                        <a:rPr lang="en-US" sz="1400" dirty="0" smtClean="0"/>
                        <a:t>Liberal </a:t>
                      </a:r>
                      <a:r>
                        <a:rPr lang="en-US" sz="1400" baseline="0" dirty="0" smtClean="0"/>
                        <a:t>democracy</a:t>
                      </a:r>
                      <a:endParaRPr lang="hu-HU" sz="1400" dirty="0"/>
                    </a:p>
                  </a:txBody>
                  <a:tcPr anchor="ctr"/>
                </a:tc>
                <a:tc>
                  <a:txBody>
                    <a:bodyPr/>
                    <a:lstStyle/>
                    <a:p>
                      <a:r>
                        <a:rPr lang="en-US" sz="1400" dirty="0" smtClean="0"/>
                        <a:t>Fair elections</a:t>
                      </a:r>
                      <a:endParaRPr lang="hu-HU" sz="1400" dirty="0"/>
                    </a:p>
                  </a:txBody>
                  <a:tcPr anchor="ctr"/>
                </a:tc>
                <a:tc>
                  <a:txBody>
                    <a:bodyPr/>
                    <a:lstStyle/>
                    <a:p>
                      <a:r>
                        <a:rPr lang="en-US" sz="1400" dirty="0" smtClean="0"/>
                        <a:t>Governing party</a:t>
                      </a:r>
                      <a:endParaRPr lang="hu-HU" sz="1400" dirty="0"/>
                    </a:p>
                  </a:txBody>
                  <a:tcPr anchor="ctr"/>
                </a:tc>
                <a:tc>
                  <a:txBody>
                    <a:bodyPr/>
                    <a:lstStyle/>
                    <a:p>
                      <a:r>
                        <a:rPr lang="en-US" sz="1400" dirty="0" smtClean="0"/>
                        <a:t>Politicians’</a:t>
                      </a:r>
                      <a:r>
                        <a:rPr lang="en-US" sz="1400" baseline="0" dirty="0" smtClean="0"/>
                        <a:t> party</a:t>
                      </a:r>
                      <a:endParaRPr lang="hu-HU" sz="1400" dirty="0"/>
                    </a:p>
                  </a:txBody>
                  <a:tcPr anchor="ctr"/>
                </a:tc>
                <a:tc>
                  <a:txBody>
                    <a:bodyPr/>
                    <a:lstStyle/>
                    <a:p>
                      <a:r>
                        <a:rPr lang="en-US" sz="1400" dirty="0" smtClean="0"/>
                        <a:t>Ideology neutral</a:t>
                      </a:r>
                      <a:endParaRPr lang="hu-HU" sz="1400" dirty="0"/>
                    </a:p>
                  </a:txBody>
                  <a:tcPr anchor="ctr"/>
                </a:tc>
              </a:tr>
              <a:tr h="651258">
                <a:tc>
                  <a:txBody>
                    <a:bodyPr/>
                    <a:lstStyle/>
                    <a:p>
                      <a:r>
                        <a:rPr lang="en-US" sz="1600" b="1" i="0" dirty="0" smtClean="0"/>
                        <a:t>Conservative</a:t>
                      </a:r>
                      <a:r>
                        <a:rPr lang="en-US" sz="1600" b="1" i="0" baseline="0" dirty="0" smtClean="0"/>
                        <a:t> autocracy</a:t>
                      </a:r>
                      <a:endParaRPr lang="hu-HU" sz="1600" b="1" i="0" dirty="0"/>
                    </a:p>
                  </a:txBody>
                  <a:tcPr anchor="ctr"/>
                </a:tc>
                <a:tc>
                  <a:txBody>
                    <a:bodyPr/>
                    <a:lstStyle/>
                    <a:p>
                      <a:r>
                        <a:rPr lang="en-US" sz="1400" dirty="0" smtClean="0"/>
                        <a:t>Electoral democracy / Competitive</a:t>
                      </a:r>
                      <a:r>
                        <a:rPr lang="en-US" sz="1400" baseline="0" dirty="0" smtClean="0"/>
                        <a:t> authoritarianism</a:t>
                      </a:r>
                      <a:endParaRPr lang="hu-HU" sz="1400" dirty="0"/>
                    </a:p>
                  </a:txBody>
                  <a:tcPr anchor="ctr"/>
                </a:tc>
                <a:tc>
                  <a:txBody>
                    <a:bodyPr/>
                    <a:lstStyle/>
                    <a:p>
                      <a:r>
                        <a:rPr lang="en-US" sz="1400" dirty="0" smtClean="0"/>
                        <a:t>Unfair elections</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Governing party</a:t>
                      </a:r>
                      <a:endParaRPr lang="hu-HU" sz="14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Politicians’</a:t>
                      </a:r>
                      <a:r>
                        <a:rPr lang="en-US" sz="1400" baseline="0" dirty="0" smtClean="0"/>
                        <a:t> party</a:t>
                      </a:r>
                      <a:endParaRPr lang="hu-HU" sz="1400" dirty="0" smtClean="0"/>
                    </a:p>
                  </a:txBody>
                  <a:tcPr anchor="ctr"/>
                </a:tc>
                <a:tc>
                  <a:txBody>
                    <a:bodyPr/>
                    <a:lstStyle/>
                    <a:p>
                      <a:r>
                        <a:rPr lang="en-US" sz="1400" dirty="0" smtClean="0"/>
                        <a:t>Ideology</a:t>
                      </a:r>
                      <a:r>
                        <a:rPr lang="en-US" sz="1400" baseline="0" dirty="0" smtClean="0"/>
                        <a:t> led</a:t>
                      </a:r>
                      <a:endParaRPr lang="hu-HU" sz="1400" dirty="0"/>
                    </a:p>
                  </a:txBody>
                  <a:tcPr anchor="ctr"/>
                </a:tc>
              </a:tr>
              <a:tr h="572034">
                <a:tc>
                  <a:txBody>
                    <a:bodyPr/>
                    <a:lstStyle/>
                    <a:p>
                      <a:r>
                        <a:rPr lang="en-US" sz="1600" b="1" i="0" dirty="0" smtClean="0"/>
                        <a:t>Patronal democracy</a:t>
                      </a:r>
                      <a:endParaRPr lang="hu-HU" sz="1600" b="1" i="0" dirty="0"/>
                    </a:p>
                  </a:txBody>
                  <a:tcPr anchor="ctr"/>
                </a:tc>
                <a:tc>
                  <a:txBody>
                    <a:bodyPr/>
                    <a:lstStyle/>
                    <a:p>
                      <a:r>
                        <a:rPr lang="en-US" sz="1400" dirty="0" smtClean="0"/>
                        <a:t>Electoral democracy / Competitive</a:t>
                      </a:r>
                      <a:r>
                        <a:rPr lang="en-US" sz="1400" baseline="0" dirty="0" smtClean="0"/>
                        <a:t> authoritarianism</a:t>
                      </a:r>
                      <a:endParaRPr lang="hu-HU" sz="1400" dirty="0"/>
                    </a:p>
                  </a:txBody>
                  <a:tcPr anchor="ctr"/>
                </a:tc>
                <a:tc>
                  <a:txBody>
                    <a:bodyPr/>
                    <a:lstStyle/>
                    <a:p>
                      <a:r>
                        <a:rPr lang="en-US" sz="1400" dirty="0" smtClean="0"/>
                        <a:t>Unfair elections</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Governing party</a:t>
                      </a:r>
                      <a:endParaRPr lang="hu-HU" sz="14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Vassals’</a:t>
                      </a:r>
                      <a:r>
                        <a:rPr lang="en-US" sz="1400" baseline="0" dirty="0" smtClean="0"/>
                        <a:t> party</a:t>
                      </a:r>
                      <a:endParaRPr lang="hu-HU" sz="1400" dirty="0" smtClean="0"/>
                    </a:p>
                  </a:txBody>
                  <a:tcPr anchor="ctr"/>
                </a:tc>
                <a:tc>
                  <a:txBody>
                    <a:bodyPr/>
                    <a:lstStyle/>
                    <a:p>
                      <a:r>
                        <a:rPr lang="en-US" sz="1400" dirty="0" smtClean="0"/>
                        <a:t>Ideology applying</a:t>
                      </a:r>
                      <a:endParaRPr lang="hu-HU" sz="1400" dirty="0"/>
                    </a:p>
                  </a:txBody>
                  <a:tcPr anchor="ctr"/>
                </a:tc>
              </a:tr>
              <a:tr h="572034">
                <a:tc>
                  <a:txBody>
                    <a:bodyPr/>
                    <a:lstStyle/>
                    <a:p>
                      <a:r>
                        <a:rPr lang="en-US" sz="1600" b="1" i="0" dirty="0" smtClean="0"/>
                        <a:t>Patronal autocracy</a:t>
                      </a:r>
                      <a:endParaRPr lang="hu-HU" sz="1600" b="1" i="0" dirty="0"/>
                    </a:p>
                  </a:txBody>
                  <a:tcPr anchor="ctr"/>
                </a:tc>
                <a:tc>
                  <a:txBody>
                    <a:bodyPr/>
                    <a:lstStyle/>
                    <a:p>
                      <a:r>
                        <a:rPr lang="en-US" sz="1400" dirty="0" smtClean="0"/>
                        <a:t>Hegemonic</a:t>
                      </a:r>
                      <a:r>
                        <a:rPr lang="en-US" sz="1400" baseline="0" dirty="0" smtClean="0"/>
                        <a:t> authoritarianism</a:t>
                      </a:r>
                      <a:endParaRPr lang="hu-HU" sz="1400" dirty="0"/>
                    </a:p>
                  </a:txBody>
                  <a:tcPr anchor="ctr"/>
                </a:tc>
                <a:tc>
                  <a:txBody>
                    <a:bodyPr/>
                    <a:lstStyle/>
                    <a:p>
                      <a:r>
                        <a:rPr lang="en-US" sz="1400" dirty="0" smtClean="0"/>
                        <a:t>Manipulated elections</a:t>
                      </a:r>
                      <a:endParaRPr lang="hu-HU" sz="1400" dirty="0"/>
                    </a:p>
                  </a:txBody>
                  <a:tcPr anchor="ctr"/>
                </a:tc>
                <a:tc>
                  <a:txBody>
                    <a:bodyPr/>
                    <a:lstStyle/>
                    <a:p>
                      <a:r>
                        <a:rPr lang="en-US" sz="1400" dirty="0" smtClean="0"/>
                        <a:t>Transmission belt party</a:t>
                      </a:r>
                      <a:endParaRPr lang="hu-HU" sz="1400" dirty="0"/>
                    </a:p>
                  </a:txBody>
                  <a:tcPr anchor="ctr"/>
                </a:tc>
                <a:tc>
                  <a:txBody>
                    <a:bodyPr/>
                    <a:lstStyle/>
                    <a:p>
                      <a:r>
                        <a:rPr lang="en-US" sz="1400" dirty="0" smtClean="0"/>
                        <a:t>Vassals’ party</a:t>
                      </a:r>
                      <a:endParaRPr lang="hu-HU" sz="1400" dirty="0"/>
                    </a:p>
                  </a:txBody>
                  <a:tcPr anchor="ctr"/>
                </a:tc>
                <a:tc>
                  <a:txBody>
                    <a:bodyPr/>
                    <a:lstStyle/>
                    <a:p>
                      <a:r>
                        <a:rPr lang="en-US" sz="1400" dirty="0" smtClean="0"/>
                        <a:t>Ideology applying</a:t>
                      </a:r>
                      <a:endParaRPr lang="hu-HU" sz="1400" dirty="0"/>
                    </a:p>
                  </a:txBody>
                  <a:tcPr anchor="ctr"/>
                </a:tc>
              </a:tr>
              <a:tr h="572034">
                <a:tc>
                  <a:txBody>
                    <a:bodyPr/>
                    <a:lstStyle/>
                    <a:p>
                      <a:r>
                        <a:rPr lang="hu-HU" sz="1600" b="1" i="0" dirty="0" smtClean="0"/>
                        <a:t>Market-exploiting</a:t>
                      </a:r>
                      <a:r>
                        <a:rPr lang="hu-HU" sz="1600" b="1" i="0" baseline="0" dirty="0" smtClean="0"/>
                        <a:t> dictatorship</a:t>
                      </a:r>
                      <a:endParaRPr lang="hu-HU" sz="1600" b="1" i="0" dirty="0"/>
                    </a:p>
                  </a:txBody>
                  <a:tcPr anchor="ctr"/>
                </a:tc>
                <a:tc>
                  <a:txBody>
                    <a:bodyPr/>
                    <a:lstStyle/>
                    <a:p>
                      <a:r>
                        <a:rPr lang="en-US" sz="1400" dirty="0" smtClean="0"/>
                        <a:t>Closed authoritarianism</a:t>
                      </a:r>
                      <a:endParaRPr lang="hu-HU" sz="1400" dirty="0"/>
                    </a:p>
                  </a:txBody>
                  <a:tcPr anchor="ctr"/>
                </a:tc>
                <a:tc>
                  <a:txBody>
                    <a:bodyPr/>
                    <a:lstStyle/>
                    <a:p>
                      <a:r>
                        <a:rPr lang="en-US" sz="1400" dirty="0" smtClean="0"/>
                        <a:t>No / uncontested elections</a:t>
                      </a:r>
                      <a:endParaRPr lang="hu-HU" sz="1400" dirty="0"/>
                    </a:p>
                  </a:txBody>
                  <a:tcPr anchor="ctr"/>
                </a:tc>
                <a:tc>
                  <a:txBody>
                    <a:bodyPr/>
                    <a:lstStyle/>
                    <a:p>
                      <a:r>
                        <a:rPr lang="en-US" sz="1400" dirty="0" smtClean="0"/>
                        <a:t>State party</a:t>
                      </a:r>
                      <a:endParaRPr lang="hu-HU" sz="1400" dirty="0"/>
                    </a:p>
                  </a:txBody>
                  <a:tcPr anchor="ctr"/>
                </a:tc>
                <a:tc>
                  <a:txBody>
                    <a:bodyPr/>
                    <a:lstStyle/>
                    <a:p>
                      <a:r>
                        <a:rPr lang="en-US" sz="1400" dirty="0" smtClean="0"/>
                        <a:t>Cadres’</a:t>
                      </a:r>
                      <a:r>
                        <a:rPr lang="en-US" sz="1400" baseline="0" dirty="0" smtClean="0"/>
                        <a:t> party</a:t>
                      </a:r>
                      <a:endParaRPr lang="hu-HU" sz="1400" dirty="0"/>
                    </a:p>
                  </a:txBody>
                  <a:tcPr anchor="ctr"/>
                </a:tc>
                <a:tc>
                  <a:txBody>
                    <a:bodyPr/>
                    <a:lstStyle/>
                    <a:p>
                      <a:r>
                        <a:rPr lang="en-US" sz="1400" dirty="0" smtClean="0"/>
                        <a:t>Ideology applying</a:t>
                      </a:r>
                      <a:endParaRPr lang="hu-HU" sz="1400" dirty="0"/>
                    </a:p>
                  </a:txBody>
                  <a:tcPr anchor="ctr"/>
                </a:tc>
              </a:tr>
              <a:tr h="651258">
                <a:tc>
                  <a:txBody>
                    <a:bodyPr/>
                    <a:lstStyle/>
                    <a:p>
                      <a:r>
                        <a:rPr lang="en-US" sz="1600" b="1" i="0" dirty="0" smtClean="0"/>
                        <a:t>Communist dictatorship</a:t>
                      </a:r>
                      <a:endParaRPr lang="hu-HU" sz="1600" b="1" i="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Closed authoritarianism</a:t>
                      </a:r>
                      <a:endParaRPr lang="hu-HU" sz="1400" dirty="0"/>
                    </a:p>
                  </a:txBody>
                  <a:tcPr anchor="ctr"/>
                </a:tc>
                <a:tc>
                  <a:txBody>
                    <a:bodyPr/>
                    <a:lstStyle/>
                    <a:p>
                      <a:r>
                        <a:rPr lang="en-US" sz="1400" dirty="0" smtClean="0"/>
                        <a:t>No / uncontested elections</a:t>
                      </a:r>
                      <a:endParaRPr lang="hu-HU" sz="1400" dirty="0"/>
                    </a:p>
                  </a:txBody>
                  <a:tcPr anchor="ctr"/>
                </a:tc>
                <a:tc>
                  <a:txBody>
                    <a:bodyPr/>
                    <a:lstStyle/>
                    <a:p>
                      <a:r>
                        <a:rPr lang="en-US" sz="1400" dirty="0" smtClean="0"/>
                        <a:t>State party</a:t>
                      </a:r>
                      <a:endParaRPr lang="hu-HU" sz="1400" dirty="0"/>
                    </a:p>
                  </a:txBody>
                  <a:tcPr anchor="ctr"/>
                </a:tc>
                <a:tc>
                  <a:txBody>
                    <a:bodyPr/>
                    <a:lstStyle/>
                    <a:p>
                      <a:r>
                        <a:rPr lang="en-US" sz="1400" dirty="0" smtClean="0"/>
                        <a:t>Cadres’</a:t>
                      </a:r>
                      <a:r>
                        <a:rPr lang="en-US" sz="1400" baseline="0" dirty="0" smtClean="0"/>
                        <a:t> party</a:t>
                      </a:r>
                      <a:endParaRPr lang="hu-HU" sz="1400" dirty="0"/>
                    </a:p>
                  </a:txBody>
                  <a:tcPr anchor="ctr"/>
                </a:tc>
                <a:tc>
                  <a:txBody>
                    <a:bodyPr/>
                    <a:lstStyle/>
                    <a:p>
                      <a:r>
                        <a:rPr lang="en-US" sz="1400" dirty="0" smtClean="0"/>
                        <a:t>Ideology led</a:t>
                      </a:r>
                      <a:endParaRPr lang="hu-HU" sz="1400" dirty="0"/>
                    </a:p>
                  </a:txBody>
                  <a:tcPr anchor="ctr"/>
                </a:tc>
              </a:tr>
            </a:tbl>
          </a:graphicData>
        </a:graphic>
      </p:graphicFrame>
    </p:spTree>
    <p:extLst>
      <p:ext uri="{BB962C8B-B14F-4D97-AF65-F5344CB8AC3E}">
        <p14:creationId xmlns:p14="http://schemas.microsoft.com/office/powerpoint/2010/main" xmlns="" val="672412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843558"/>
          </a:xfrm>
        </p:spPr>
        <p:txBody>
          <a:bodyPr>
            <a:normAutofit fontScale="90000"/>
          </a:bodyPr>
          <a:lstStyle/>
          <a:p>
            <a:r>
              <a:rPr lang="hu-HU" sz="2400" b="1" dirty="0">
                <a:ea typeface="Calibri"/>
                <a:cs typeface="Times New Roman"/>
              </a:rPr>
              <a:t>János </a:t>
            </a:r>
            <a:r>
              <a:rPr lang="hu-HU" sz="2400" b="1" dirty="0" err="1">
                <a:ea typeface="Calibri"/>
                <a:cs typeface="Times New Roman"/>
              </a:rPr>
              <a:t>Kornai</a:t>
            </a:r>
            <a:r>
              <a:rPr lang="hu-HU" sz="2400" b="1" dirty="0">
                <a:ea typeface="Calibri"/>
                <a:cs typeface="Times New Roman"/>
              </a:rPr>
              <a:t>: </a:t>
            </a:r>
            <a:r>
              <a:rPr lang="en-US" sz="2400" b="1" dirty="0"/>
              <a:t>Characteristics of Democracy, Autocracy, and </a:t>
            </a:r>
            <a:r>
              <a:rPr lang="en-US" sz="2400" b="1" dirty="0" smtClean="0"/>
              <a:t>Dictatorship</a:t>
            </a:r>
            <a:r>
              <a:rPr lang="hu-HU" sz="2000" b="1" dirty="0" smtClean="0"/>
              <a:t/>
            </a:r>
            <a:br>
              <a:rPr lang="hu-HU" sz="2000" b="1" dirty="0" smtClean="0"/>
            </a:br>
            <a:r>
              <a:rPr lang="hu-HU" sz="1800" b="1" dirty="0" smtClean="0"/>
              <a:t>(</a:t>
            </a:r>
            <a:r>
              <a:rPr lang="hu-HU" sz="1800" b="1" dirty="0" err="1" smtClean="0"/>
              <a:t>Primary</a:t>
            </a:r>
            <a:r>
              <a:rPr lang="hu-HU" sz="1800" b="1" dirty="0" smtClean="0"/>
              <a:t> </a:t>
            </a:r>
            <a:r>
              <a:rPr lang="hu-HU" sz="1800" b="1" dirty="0" err="1" smtClean="0"/>
              <a:t>features</a:t>
            </a:r>
            <a:r>
              <a:rPr lang="hu-HU" sz="1800" b="1" dirty="0" smtClean="0"/>
              <a:t>)</a:t>
            </a:r>
            <a:endParaRPr lang="hu-HU" sz="1800" dirty="0"/>
          </a:p>
        </p:txBody>
      </p:sp>
      <p:graphicFrame>
        <p:nvGraphicFramePr>
          <p:cNvPr id="6" name="Táblázat 5"/>
          <p:cNvGraphicFramePr>
            <a:graphicFrameLocks noGrp="1"/>
          </p:cNvGraphicFramePr>
          <p:nvPr/>
        </p:nvGraphicFramePr>
        <p:xfrm>
          <a:off x="251520" y="1143734"/>
          <a:ext cx="8640960" cy="3474720"/>
        </p:xfrm>
        <a:graphic>
          <a:graphicData uri="http://schemas.openxmlformats.org/drawingml/2006/table">
            <a:tbl>
              <a:tblPr/>
              <a:tblGrid>
                <a:gridCol w="288032"/>
                <a:gridCol w="288032"/>
                <a:gridCol w="2592288"/>
                <a:gridCol w="2880320"/>
                <a:gridCol w="2592288"/>
              </a:tblGrid>
              <a:tr h="216024">
                <a:tc>
                  <a:txBody>
                    <a:bodyPr/>
                    <a:lstStyle/>
                    <a:p>
                      <a:pPr>
                        <a:lnSpc>
                          <a:spcPct val="100000"/>
                        </a:lnSpc>
                        <a:spcAft>
                          <a:spcPts val="0"/>
                        </a:spcAft>
                      </a:pPr>
                      <a:endParaRPr lang="hu-HU" sz="16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endParaRPr lang="hu-HU" sz="160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Democracy</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Autocracy</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Dictatorship</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rowSpan="4">
                  <a:txBody>
                    <a:bodyPr/>
                    <a:lstStyle/>
                    <a:p>
                      <a:pPr>
                        <a:lnSpc>
                          <a:spcPct val="100000"/>
                        </a:lnSpc>
                        <a:spcAft>
                          <a:spcPts val="0"/>
                        </a:spcAft>
                      </a:pPr>
                      <a:endParaRPr lang="hu-HU" sz="1600" dirty="0" smtClean="0">
                        <a:latin typeface="+mn-lt"/>
                        <a:ea typeface="Calibri"/>
                        <a:cs typeface="Times New Roman"/>
                      </a:endParaRPr>
                    </a:p>
                    <a:p>
                      <a:pPr>
                        <a:lnSpc>
                          <a:spcPct val="100000"/>
                        </a:lnSpc>
                        <a:spcAft>
                          <a:spcPts val="0"/>
                        </a:spcAft>
                      </a:pPr>
                      <a:endParaRPr lang="hu-HU" sz="1600" dirty="0">
                        <a:latin typeface="+mn-lt"/>
                        <a:ea typeface="Calibri"/>
                        <a:cs typeface="Times New Roman"/>
                      </a:endParaRPr>
                    </a:p>
                    <a:p>
                      <a:pPr>
                        <a:lnSpc>
                          <a:spcPct val="100000"/>
                        </a:lnSpc>
                        <a:spcAft>
                          <a:spcPts val="0"/>
                        </a:spcAft>
                      </a:pPr>
                      <a:r>
                        <a:rPr lang="en-US" sz="1600" b="1" dirty="0" smtClean="0">
                          <a:latin typeface="+mn-lt"/>
                          <a:ea typeface="Calibri"/>
                          <a:cs typeface="Times New Roman"/>
                        </a:rPr>
                        <a:t>P</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R</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I</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M</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A</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R</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Y</a:t>
                      </a:r>
                      <a:endParaRPr lang="hu-HU" sz="16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b="1" i="0" dirty="0">
                          <a:latin typeface="+mn-lt"/>
                          <a:ea typeface="Calibri"/>
                          <a:cs typeface="Times New Roman"/>
                        </a:rPr>
                        <a:t>1</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 government can be removed through a peaceful and civilized procedure</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 government cannot be removed through a peaceful and civilized procedure</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 government cannot be removed through a peaceful and civilized procedure</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2</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Institutions which concertedly guarantee accountability are well-established</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Institutions which could concertedly guarantee accountability are either formal or weak</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a:latin typeface="+mn-lt"/>
                          <a:ea typeface="Calibri"/>
                          <a:cs typeface="Times New Roman"/>
                        </a:rPr>
                        <a:t>Institutions which could allow/guarantee accountability do not exist</a:t>
                      </a:r>
                      <a:endParaRPr lang="hu-HU" sz="14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a:latin typeface="+mn-lt"/>
                          <a:ea typeface="Calibri"/>
                          <a:cs typeface="Times New Roman"/>
                        </a:rPr>
                        <a:t>3</a:t>
                      </a:r>
                      <a:endParaRPr lang="hu-HU" sz="16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smtClean="0">
                          <a:latin typeface="+mn-lt"/>
                          <a:ea typeface="Calibri"/>
                          <a:cs typeface="Times New Roman"/>
                        </a:rPr>
                        <a:t>Legal parliamentary </a:t>
                      </a:r>
                      <a:r>
                        <a:rPr lang="en-US" sz="1400" b="1" i="0" dirty="0">
                          <a:latin typeface="+mn-lt"/>
                          <a:ea typeface="Calibri"/>
                          <a:cs typeface="Times New Roman"/>
                        </a:rPr>
                        <a:t>opposition exists; multiple parties run for elections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Legal parliamentary opposition exists; multiple parties run for elections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a:latin typeface="+mn-lt"/>
                          <a:ea typeface="Calibri"/>
                          <a:cs typeface="Times New Roman"/>
                        </a:rPr>
                        <a:t>No legal parliamentary opposition; only one party runs for elections</a:t>
                      </a:r>
                      <a:endParaRPr lang="hu-HU" sz="14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979">
                <a:tc vMerge="1">
                  <a:txBody>
                    <a:bodyPr/>
                    <a:lstStyle/>
                    <a:p>
                      <a:endParaRPr lang="hu-HU"/>
                    </a:p>
                  </a:txBody>
                  <a:tcPr/>
                </a:tc>
                <a:tc>
                  <a:txBody>
                    <a:bodyPr/>
                    <a:lstStyle/>
                    <a:p>
                      <a:pPr algn="ctr">
                        <a:lnSpc>
                          <a:spcPct val="100000"/>
                        </a:lnSpc>
                        <a:spcAft>
                          <a:spcPts val="0"/>
                        </a:spcAft>
                      </a:pPr>
                      <a:r>
                        <a:rPr lang="en-US" sz="1600" b="1" i="0" smtClean="0">
                          <a:latin typeface="+mn-lt"/>
                          <a:ea typeface="Calibri"/>
                          <a:cs typeface="Times New Roman"/>
                        </a:rPr>
                        <a:t>4</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smtClean="0">
                          <a:latin typeface="+mn-lt"/>
                          <a:ea typeface="Calibri"/>
                          <a:cs typeface="Times New Roman"/>
                        </a:rPr>
                        <a:t>No terror (large-scale detention in forced-labor camps and executions)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No terror (large-scale detention in forced-labor camps and executions), but various means of coercion </a:t>
                      </a:r>
                      <a:r>
                        <a:rPr lang="en-US" sz="1400" b="1" i="0" dirty="0" smtClean="0">
                          <a:latin typeface="+mn-lt"/>
                          <a:ea typeface="Calibri"/>
                          <a:cs typeface="Times New Roman"/>
                        </a:rPr>
                        <a:t>are </a:t>
                      </a:r>
                      <a:r>
                        <a:rPr lang="en-US" sz="1400" b="1" i="0" dirty="0">
                          <a:latin typeface="+mn-lt"/>
                          <a:ea typeface="Calibri"/>
                          <a:cs typeface="Times New Roman"/>
                        </a:rPr>
                        <a:t>used against political adversaries (imprisonment with false allegation, </a:t>
                      </a:r>
                      <a:r>
                        <a:rPr lang="en-US" sz="1400" b="1" i="0" dirty="0" smtClean="0">
                          <a:latin typeface="+mn-lt"/>
                          <a:ea typeface="Calibri"/>
                          <a:cs typeface="Times New Roman"/>
                        </a:rPr>
                        <a:t>or </a:t>
                      </a:r>
                      <a:r>
                        <a:rPr lang="en-US" sz="1400" b="1" i="0" dirty="0">
                          <a:latin typeface="+mn-lt"/>
                          <a:ea typeface="Calibri"/>
                          <a:cs typeface="Times New Roman"/>
                        </a:rPr>
                        <a:t>politically motivated murder)</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Terror (large-scale detention in forced-labor camps and executions)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72094761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565571"/>
          </a:xfrm>
        </p:spPr>
        <p:txBody>
          <a:bodyPr>
            <a:noAutofit/>
          </a:bodyPr>
          <a:lstStyle/>
          <a:p>
            <a:r>
              <a:rPr lang="en-US" sz="3600" b="1" dirty="0" smtClean="0"/>
              <a:t>Features of the six ideal-type regimes (2)</a:t>
            </a:r>
            <a:endParaRPr lang="hu-HU" sz="3600" b="1" dirty="0"/>
          </a:p>
        </p:txBody>
      </p:sp>
      <p:graphicFrame>
        <p:nvGraphicFramePr>
          <p:cNvPr id="4" name="Táblázat 3"/>
          <p:cNvGraphicFramePr>
            <a:graphicFrameLocks noGrp="1"/>
          </p:cNvGraphicFramePr>
          <p:nvPr>
            <p:extLst>
              <p:ext uri="{D42A27DB-BD31-4B8C-83A1-F6EECF244321}">
                <p14:modId xmlns:p14="http://schemas.microsoft.com/office/powerpoint/2010/main" xmlns="" val="2931890175"/>
              </p:ext>
            </p:extLst>
          </p:nvPr>
        </p:nvGraphicFramePr>
        <p:xfrm>
          <a:off x="35496" y="699542"/>
          <a:ext cx="9001001" cy="4368018"/>
        </p:xfrm>
        <a:graphic>
          <a:graphicData uri="http://schemas.openxmlformats.org/drawingml/2006/table">
            <a:tbl>
              <a:tblPr firstRow="1" bandRow="1">
                <a:tableStyleId>{5940675A-B579-460E-94D1-54222C63F5DA}</a:tableStyleId>
              </a:tblPr>
              <a:tblGrid>
                <a:gridCol w="1296144"/>
                <a:gridCol w="1440160"/>
                <a:gridCol w="1296144"/>
                <a:gridCol w="1440160"/>
                <a:gridCol w="1800200"/>
                <a:gridCol w="1728193"/>
              </a:tblGrid>
              <a:tr h="576064">
                <a:tc>
                  <a:txBody>
                    <a:bodyPr/>
                    <a:lstStyle/>
                    <a:p>
                      <a:endParaRPr lang="hu-HU" sz="1200" dirty="0"/>
                    </a:p>
                  </a:txBody>
                  <a:tcPr anchor="ctr"/>
                </a:tc>
                <a:tc>
                  <a:txBody>
                    <a:bodyPr/>
                    <a:lstStyle/>
                    <a:p>
                      <a:r>
                        <a:rPr lang="en-US" sz="1600" b="1" i="1" dirty="0" smtClean="0"/>
                        <a:t>Limited</a:t>
                      </a:r>
                      <a:r>
                        <a:rPr lang="en-US" sz="1600" b="1" i="1" baseline="0" dirty="0" smtClean="0"/>
                        <a:t> nature</a:t>
                      </a:r>
                      <a:endParaRPr lang="hu-HU" sz="1600" b="1" i="1" dirty="0"/>
                    </a:p>
                  </a:txBody>
                  <a:tcPr anchor="ctr"/>
                </a:tc>
                <a:tc>
                  <a:txBody>
                    <a:bodyPr/>
                    <a:lstStyle/>
                    <a:p>
                      <a:r>
                        <a:rPr lang="en-US" sz="1600" b="1" i="1" dirty="0" smtClean="0"/>
                        <a:t>Formality</a:t>
                      </a:r>
                      <a:r>
                        <a:rPr lang="en-US" sz="1600" b="1" i="1" baseline="0" dirty="0" smtClean="0"/>
                        <a:t> of institutions</a:t>
                      </a:r>
                      <a:endParaRPr lang="hu-HU" sz="1600" b="1" i="1" dirty="0"/>
                    </a:p>
                  </a:txBody>
                  <a:tcPr anchor="ctr"/>
                </a:tc>
                <a:tc>
                  <a:txBody>
                    <a:bodyPr/>
                    <a:lstStyle/>
                    <a:p>
                      <a:r>
                        <a:rPr lang="en-US" sz="1600" b="1" i="1" dirty="0" smtClean="0"/>
                        <a:t>Autonomy</a:t>
                      </a:r>
                      <a:r>
                        <a:rPr lang="en-US" sz="1600" b="1" i="1" baseline="0" dirty="0" smtClean="0"/>
                        <a:t> of civil society</a:t>
                      </a:r>
                      <a:endParaRPr lang="hu-HU" sz="1600" b="1" i="1" dirty="0"/>
                    </a:p>
                  </a:txBody>
                  <a:tcPr anchor="ctr"/>
                </a:tc>
                <a:tc>
                  <a:txBody>
                    <a:bodyPr/>
                    <a:lstStyle/>
                    <a:p>
                      <a:r>
                        <a:rPr lang="en-US" sz="1600" b="1" i="1" dirty="0" smtClean="0"/>
                        <a:t>Coordinating mechanism</a:t>
                      </a:r>
                      <a:endParaRPr lang="hu-HU" sz="1600" b="1" i="1" dirty="0"/>
                    </a:p>
                  </a:txBody>
                  <a:tcPr anchor="ctr"/>
                </a:tc>
                <a:tc>
                  <a:txBody>
                    <a:bodyPr/>
                    <a:lstStyle/>
                    <a:p>
                      <a:r>
                        <a:rPr lang="en-US" sz="1600" b="1" i="1" dirty="0" smtClean="0"/>
                        <a:t>Normativity of state regulations</a:t>
                      </a:r>
                      <a:endParaRPr lang="hu-HU" sz="1600" b="1" i="1" dirty="0"/>
                    </a:p>
                  </a:txBody>
                  <a:tcPr anchor="ctr"/>
                </a:tc>
              </a:tr>
              <a:tr h="501000">
                <a:tc>
                  <a:txBody>
                    <a:bodyPr/>
                    <a:lstStyle/>
                    <a:p>
                      <a:r>
                        <a:rPr lang="en-US" sz="1600" b="1" dirty="0" smtClean="0"/>
                        <a:t>Liberal</a:t>
                      </a:r>
                      <a:r>
                        <a:rPr lang="en-US" sz="1600" b="1" baseline="0" dirty="0" smtClean="0"/>
                        <a:t> democracy</a:t>
                      </a:r>
                      <a:endParaRPr lang="hu-HU" sz="1600" b="1" dirty="0"/>
                    </a:p>
                  </a:txBody>
                  <a:tcPr anchor="ctr"/>
                </a:tc>
                <a:tc>
                  <a:txBody>
                    <a:bodyPr/>
                    <a:lstStyle/>
                    <a:p>
                      <a:r>
                        <a:rPr lang="en-US" sz="1400" dirty="0" smtClean="0"/>
                        <a:t>Limited</a:t>
                      </a:r>
                      <a:endParaRPr lang="hu-HU" sz="1400" dirty="0"/>
                    </a:p>
                  </a:txBody>
                  <a:tcPr anchor="ctr"/>
                </a:tc>
                <a:tc>
                  <a:txBody>
                    <a:bodyPr/>
                    <a:lstStyle/>
                    <a:p>
                      <a:r>
                        <a:rPr lang="en-US" sz="1400" dirty="0" smtClean="0"/>
                        <a:t>Formal</a:t>
                      </a:r>
                      <a:endParaRPr lang="hu-HU" sz="1400" dirty="0"/>
                    </a:p>
                  </a:txBody>
                  <a:tcPr anchor="ctr"/>
                </a:tc>
                <a:tc>
                  <a:txBody>
                    <a:bodyPr/>
                    <a:lstStyle/>
                    <a:p>
                      <a:r>
                        <a:rPr lang="en-US" sz="1400" dirty="0" smtClean="0"/>
                        <a:t>Free</a:t>
                      </a:r>
                      <a:endParaRPr lang="hu-HU" sz="1400" dirty="0"/>
                    </a:p>
                  </a:txBody>
                  <a:tcPr anchor="ctr"/>
                </a:tc>
                <a:tc>
                  <a:txBody>
                    <a:bodyPr/>
                    <a:lstStyle/>
                    <a:p>
                      <a:r>
                        <a:rPr lang="en-US" sz="1400" dirty="0" smtClean="0"/>
                        <a:t>Market coordination</a:t>
                      </a:r>
                      <a:endParaRPr lang="hu-HU" sz="1400" dirty="0"/>
                    </a:p>
                  </a:txBody>
                  <a:tcPr anchor="ctr"/>
                </a:tc>
                <a:tc>
                  <a:txBody>
                    <a:bodyPr/>
                    <a:lstStyle/>
                    <a:p>
                      <a:r>
                        <a:rPr lang="en-US" sz="1400" dirty="0" smtClean="0"/>
                        <a:t>Normative</a:t>
                      </a:r>
                      <a:endParaRPr lang="hu-HU" sz="1400" dirty="0"/>
                    </a:p>
                  </a:txBody>
                  <a:tcPr anchor="ctr"/>
                </a:tc>
              </a:tr>
              <a:tr h="569952">
                <a:tc>
                  <a:txBody>
                    <a:bodyPr/>
                    <a:lstStyle/>
                    <a:p>
                      <a:r>
                        <a:rPr lang="en-US" sz="1600" b="1" dirty="0" smtClean="0"/>
                        <a:t>Conservative</a:t>
                      </a:r>
                      <a:r>
                        <a:rPr lang="en-US" sz="1600" b="1" baseline="0" dirty="0" smtClean="0"/>
                        <a:t> autocracy</a:t>
                      </a:r>
                      <a:endParaRPr lang="hu-HU" sz="1600" b="1" dirty="0"/>
                    </a:p>
                  </a:txBody>
                  <a:tcPr anchor="ctr"/>
                </a:tc>
                <a:tc>
                  <a:txBody>
                    <a:bodyPr/>
                    <a:lstStyle/>
                    <a:p>
                      <a:r>
                        <a:rPr lang="en-US" sz="1400" dirty="0" smtClean="0"/>
                        <a:t>Limited / Unconstraine</a:t>
                      </a:r>
                      <a:r>
                        <a:rPr lang="en-US" sz="1400" baseline="0" dirty="0" smtClean="0"/>
                        <a:t>d</a:t>
                      </a:r>
                      <a:endParaRPr lang="hu-HU" sz="1400" dirty="0"/>
                    </a:p>
                  </a:txBody>
                  <a:tcPr anchor="ctr"/>
                </a:tc>
                <a:tc>
                  <a:txBody>
                    <a:bodyPr/>
                    <a:lstStyle/>
                    <a:p>
                      <a:r>
                        <a:rPr lang="en-US" sz="1400" dirty="0" smtClean="0"/>
                        <a:t>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Market coordination</a:t>
                      </a:r>
                      <a:endParaRPr lang="hu-HU" sz="1400" dirty="0"/>
                    </a:p>
                  </a:txBody>
                  <a:tcPr anchor="ctr"/>
                </a:tc>
                <a:tc>
                  <a:txBody>
                    <a:bodyPr/>
                    <a:lstStyle/>
                    <a:p>
                      <a:r>
                        <a:rPr lang="en-US" sz="1400" dirty="0" smtClean="0"/>
                        <a:t>Normative</a:t>
                      </a:r>
                      <a:endParaRPr lang="hu-HU" sz="1400" dirty="0"/>
                    </a:p>
                  </a:txBody>
                  <a:tcPr anchor="ctr"/>
                </a:tc>
              </a:tr>
              <a:tr h="494888">
                <a:tc>
                  <a:txBody>
                    <a:bodyPr/>
                    <a:lstStyle/>
                    <a:p>
                      <a:r>
                        <a:rPr lang="en-US" sz="1600" b="1" dirty="0" smtClean="0"/>
                        <a:t>Patronal democracy</a:t>
                      </a:r>
                      <a:endParaRPr lang="hu-HU" sz="1600" b="1" dirty="0"/>
                    </a:p>
                  </a:txBody>
                  <a:tcPr anchor="ctr"/>
                </a:tc>
                <a:tc>
                  <a:txBody>
                    <a:bodyPr/>
                    <a:lstStyle/>
                    <a:p>
                      <a:r>
                        <a:rPr lang="en-US" sz="1400" dirty="0" smtClean="0"/>
                        <a:t>Limited</a:t>
                      </a:r>
                      <a:endParaRPr lang="hu-HU" sz="1400" dirty="0"/>
                    </a:p>
                  </a:txBody>
                  <a:tcPr anchor="ctr"/>
                </a:tc>
                <a:tc>
                  <a:txBody>
                    <a:bodyPr/>
                    <a:lstStyle/>
                    <a:p>
                      <a:r>
                        <a:rPr lang="en-US" sz="1400" dirty="0" smtClean="0"/>
                        <a:t>Semi-formal</a:t>
                      </a:r>
                      <a:endParaRPr lang="hu-HU" sz="1400" dirty="0"/>
                    </a:p>
                  </a:txBody>
                  <a:tcPr anchor="ctr"/>
                </a:tc>
                <a:tc>
                  <a:txBody>
                    <a:bodyPr/>
                    <a:lstStyle/>
                    <a:p>
                      <a:r>
                        <a:rPr lang="en-US" sz="1400" dirty="0" smtClean="0"/>
                        <a:t>Free / Subjugated</a:t>
                      </a:r>
                      <a:endParaRPr lang="hu-HU" sz="1400" dirty="0"/>
                    </a:p>
                  </a:txBody>
                  <a:tcPr anchor="ctr"/>
                </a:tc>
                <a:tc>
                  <a:txBody>
                    <a:bodyPr/>
                    <a:lstStyle/>
                    <a:p>
                      <a:r>
                        <a:rPr lang="en-US" sz="1400" dirty="0" smtClean="0"/>
                        <a:t>Market coordination </a:t>
                      </a:r>
                      <a:r>
                        <a:rPr lang="en-US" sz="1400" dirty="0" smtClean="0"/>
                        <a:t>/</a:t>
                      </a:r>
                      <a:r>
                        <a:rPr lang="en-US" sz="1400" baseline="0" dirty="0" smtClean="0"/>
                        <a:t> </a:t>
                      </a:r>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491832">
                <a:tc>
                  <a:txBody>
                    <a:bodyPr/>
                    <a:lstStyle/>
                    <a:p>
                      <a:r>
                        <a:rPr lang="en-US" sz="1600" b="1" dirty="0" smtClean="0"/>
                        <a:t>Patronal autocracy</a:t>
                      </a:r>
                      <a:endParaRPr lang="hu-HU" sz="1600" b="1" dirty="0"/>
                    </a:p>
                  </a:txBody>
                  <a:tcPr anchor="ctr"/>
                </a:tc>
                <a:tc>
                  <a:txBody>
                    <a:bodyPr/>
                    <a:lstStyle/>
                    <a:p>
                      <a:r>
                        <a:rPr lang="en-US" sz="1400" dirty="0" smtClean="0"/>
                        <a:t>Unconstrained</a:t>
                      </a:r>
                      <a:endParaRPr lang="hu-HU" sz="1400" dirty="0"/>
                    </a:p>
                  </a:txBody>
                  <a:tcPr anchor="ctr"/>
                </a:tc>
                <a:tc>
                  <a:txBody>
                    <a:bodyPr/>
                    <a:lstStyle/>
                    <a:p>
                      <a:r>
                        <a:rPr lang="en-US" sz="1400" dirty="0" smtClean="0"/>
                        <a:t>Informal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632792">
                <a:tc>
                  <a:txBody>
                    <a:bodyPr/>
                    <a:lstStyle/>
                    <a:p>
                      <a:r>
                        <a:rPr lang="hu-HU" sz="1600" b="1" i="0" dirty="0" smtClean="0"/>
                        <a:t>Market-exploiting</a:t>
                      </a:r>
                      <a:r>
                        <a:rPr lang="hu-HU" sz="1600" b="1" i="0" baseline="0" dirty="0" smtClean="0"/>
                        <a:t> dictatorship</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Formal / Semi-formal</a:t>
                      </a:r>
                      <a:endParaRPr lang="hu-HU" sz="1400" dirty="0"/>
                    </a:p>
                  </a:txBody>
                  <a:tcPr anchor="ctr"/>
                </a:tc>
                <a:tc>
                  <a:txBody>
                    <a:bodyPr/>
                    <a:lstStyle/>
                    <a:p>
                      <a:r>
                        <a:rPr lang="en-US" sz="1400" dirty="0" smtClean="0"/>
                        <a:t>Non-existent</a:t>
                      </a:r>
                      <a:endParaRPr lang="hu-HU" sz="1400" dirty="0"/>
                    </a:p>
                  </a:txBody>
                  <a:tcPr anchor="ctr"/>
                </a:tc>
                <a:tc>
                  <a:txBody>
                    <a:bodyPr/>
                    <a:lstStyle/>
                    <a:p>
                      <a:r>
                        <a:rPr lang="en-US" sz="1400" dirty="0" smtClean="0"/>
                        <a:t>Bureaucratic resource redistribution</a:t>
                      </a:r>
                      <a:r>
                        <a:rPr lang="en-US" sz="1400" baseline="0" dirty="0" smtClean="0"/>
                        <a:t> / Relational</a:t>
                      </a:r>
                      <a:r>
                        <a:rPr lang="hu-HU" sz="1400" baseline="0" dirty="0" smtClean="0"/>
                        <a:t> </a:t>
                      </a:r>
                      <a:r>
                        <a:rPr lang="hu-HU" sz="1400" baseline="0" dirty="0" err="1" smtClean="0"/>
                        <a:t>res.red</a:t>
                      </a:r>
                      <a:r>
                        <a:rPr lang="hu-HU" sz="1400" baseline="0" dirty="0" smtClean="0"/>
                        <a:t>.</a:t>
                      </a:r>
                      <a:endParaRPr lang="hu-HU" sz="1400" dirty="0"/>
                    </a:p>
                  </a:txBody>
                  <a:tcPr anchor="ctr"/>
                </a:tc>
                <a:tc>
                  <a:txBody>
                    <a:bodyPr/>
                    <a:lstStyle/>
                    <a:p>
                      <a:r>
                        <a:rPr lang="en-US" sz="1400" dirty="0" smtClean="0"/>
                        <a:t>Normative</a:t>
                      </a:r>
                      <a:r>
                        <a:rPr lang="en-US" sz="1400" baseline="0" dirty="0" smtClean="0"/>
                        <a:t> / </a:t>
                      </a:r>
                      <a:r>
                        <a:rPr lang="en-US" sz="1400" dirty="0" smtClean="0"/>
                        <a:t>Discretional</a:t>
                      </a:r>
                      <a:endParaRPr lang="hu-HU" sz="1400" dirty="0"/>
                    </a:p>
                  </a:txBody>
                  <a:tcPr anchor="ctr"/>
                </a:tc>
              </a:tr>
              <a:tr h="649458">
                <a:tc>
                  <a:txBody>
                    <a:bodyPr/>
                    <a:lstStyle/>
                    <a:p>
                      <a:r>
                        <a:rPr lang="en-US" sz="1600" b="1" dirty="0" smtClean="0"/>
                        <a:t>Communist dictatorship</a:t>
                      </a:r>
                      <a:endParaRPr lang="hu-HU" sz="1600" b="1" dirty="0"/>
                    </a:p>
                  </a:txBody>
                  <a:tcPr anchor="ctr"/>
                </a:tc>
                <a:tc>
                  <a:txBody>
                    <a:bodyPr/>
                    <a:lstStyle/>
                    <a:p>
                      <a:r>
                        <a:rPr lang="en-US" sz="1400" dirty="0" smtClean="0"/>
                        <a:t>Totalitarian</a:t>
                      </a:r>
                      <a:endParaRPr lang="hu-HU" sz="1400" dirty="0"/>
                    </a:p>
                  </a:txBody>
                  <a:tcPr anchor="ctr"/>
                </a:tc>
                <a:tc>
                  <a:txBody>
                    <a:bodyPr/>
                    <a:lstStyle/>
                    <a:p>
                      <a:r>
                        <a:rPr lang="en-US" sz="1400" smtClean="0"/>
                        <a:t>Formal</a:t>
                      </a:r>
                      <a:endParaRPr lang="hu-HU" sz="1400" dirty="0"/>
                    </a:p>
                  </a:txBody>
                  <a:tcPr anchor="ctr"/>
                </a:tc>
                <a:tc>
                  <a:txBody>
                    <a:bodyPr/>
                    <a:lstStyle/>
                    <a:p>
                      <a:r>
                        <a:rPr lang="en-US" sz="1400" smtClean="0"/>
                        <a:t>Non-existent</a:t>
                      </a:r>
                      <a:endParaRPr lang="hu-HU" sz="1400" dirty="0"/>
                    </a:p>
                  </a:txBody>
                  <a:tcPr anchor="ctr"/>
                </a:tc>
                <a:tc>
                  <a:txBody>
                    <a:bodyPr/>
                    <a:lstStyle/>
                    <a:p>
                      <a:r>
                        <a:rPr lang="en-US" sz="1400" dirty="0" smtClean="0"/>
                        <a:t>Bureaucratic resource redistribution</a:t>
                      </a:r>
                      <a:endParaRPr lang="hu-HU" sz="1400" dirty="0"/>
                    </a:p>
                  </a:txBody>
                  <a:tcPr anchor="ctr"/>
                </a:tc>
                <a:tc>
                  <a:txBody>
                    <a:bodyPr/>
                    <a:lstStyle/>
                    <a:p>
                      <a:r>
                        <a:rPr lang="en-US" sz="1400" dirty="0" smtClean="0"/>
                        <a:t>Normative</a:t>
                      </a:r>
                      <a:endParaRPr lang="hu-HU" sz="1400" dirty="0"/>
                    </a:p>
                  </a:txBody>
                  <a:tcPr anchor="ctr"/>
                </a:tc>
              </a:tr>
            </a:tbl>
          </a:graphicData>
        </a:graphic>
      </p:graphicFrame>
    </p:spTree>
    <p:extLst>
      <p:ext uri="{BB962C8B-B14F-4D97-AF65-F5344CB8AC3E}">
        <p14:creationId xmlns:p14="http://schemas.microsoft.com/office/powerpoint/2010/main" xmlns="" val="74722939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smtClean="0"/>
              <a:t>Regimes</a:t>
            </a:r>
            <a:r>
              <a:rPr lang="hu-HU" sz="3200" b="1" dirty="0" smtClean="0"/>
              <a:t>: </a:t>
            </a:r>
            <a:br>
              <a:rPr lang="hu-HU" sz="3200" b="1" dirty="0" smtClean="0"/>
            </a:br>
            <a:r>
              <a:rPr lang="hu-HU" sz="3200" b="1" dirty="0" smtClean="0"/>
              <a:t>1. Hungary</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724461119"/>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2483768" y="1645508"/>
            <a:ext cx="3600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Egyenes összekötő nyíllal 5"/>
          <p:cNvCxnSpPr/>
          <p:nvPr/>
        </p:nvCxnSpPr>
        <p:spPr>
          <a:xfrm flipH="1" flipV="1">
            <a:off x="2969777" y="2427734"/>
            <a:ext cx="427966" cy="591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Egyenes összekötő nyíllal 14"/>
          <p:cNvCxnSpPr/>
          <p:nvPr/>
        </p:nvCxnSpPr>
        <p:spPr>
          <a:xfrm>
            <a:off x="2555777" y="1645508"/>
            <a:ext cx="828000" cy="84138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a:off x="3779912" y="1675588"/>
            <a:ext cx="1028686" cy="253916"/>
          </a:xfrm>
          <a:prstGeom prst="rect">
            <a:avLst/>
          </a:prstGeom>
          <a:noFill/>
        </p:spPr>
        <p:txBody>
          <a:bodyPr wrap="square" rtlCol="0">
            <a:spAutoFit/>
          </a:bodyPr>
          <a:lstStyle/>
          <a:p>
            <a:r>
              <a:rPr lang="hu-HU" sz="1050" b="1" dirty="0" smtClean="0"/>
              <a:t>1990-1998</a:t>
            </a:r>
            <a:endParaRPr lang="hu-HU" sz="1050" b="1" dirty="0"/>
          </a:p>
        </p:txBody>
      </p:sp>
      <p:cxnSp>
        <p:nvCxnSpPr>
          <p:cNvPr id="49" name="Egyenes összekötő nyíllal 48"/>
          <p:cNvCxnSpPr/>
          <p:nvPr/>
        </p:nvCxnSpPr>
        <p:spPr>
          <a:xfrm>
            <a:off x="3038696" y="2486888"/>
            <a:ext cx="957240" cy="1381006"/>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51" name="Szövegdoboz 50"/>
          <p:cNvSpPr txBox="1"/>
          <p:nvPr/>
        </p:nvSpPr>
        <p:spPr>
          <a:xfrm rot="2549078">
            <a:off x="2676564" y="1926809"/>
            <a:ext cx="830154" cy="253916"/>
          </a:xfrm>
          <a:prstGeom prst="rect">
            <a:avLst/>
          </a:prstGeom>
          <a:noFill/>
        </p:spPr>
        <p:txBody>
          <a:bodyPr wrap="square" rtlCol="0">
            <a:spAutoFit/>
          </a:bodyPr>
          <a:lstStyle/>
          <a:p>
            <a:r>
              <a:rPr lang="hu-HU" sz="1050" b="1" dirty="0" smtClean="0"/>
              <a:t>1998-2002</a:t>
            </a:r>
          </a:p>
        </p:txBody>
      </p:sp>
      <p:sp>
        <p:nvSpPr>
          <p:cNvPr id="52" name="Szövegdoboz 51"/>
          <p:cNvSpPr txBox="1"/>
          <p:nvPr/>
        </p:nvSpPr>
        <p:spPr>
          <a:xfrm rot="382634">
            <a:off x="3031017" y="2446368"/>
            <a:ext cx="809305" cy="253916"/>
          </a:xfrm>
          <a:prstGeom prst="rect">
            <a:avLst/>
          </a:prstGeom>
          <a:noFill/>
        </p:spPr>
        <p:txBody>
          <a:bodyPr wrap="square" rtlCol="0">
            <a:spAutoFit/>
          </a:bodyPr>
          <a:lstStyle/>
          <a:p>
            <a:r>
              <a:rPr lang="hu-HU" sz="1050" b="1" dirty="0" smtClean="0"/>
              <a:t>2002-2010</a:t>
            </a:r>
          </a:p>
        </p:txBody>
      </p:sp>
      <p:sp>
        <p:nvSpPr>
          <p:cNvPr id="66" name="Szövegdoboz 65"/>
          <p:cNvSpPr txBox="1"/>
          <p:nvPr/>
        </p:nvSpPr>
        <p:spPr>
          <a:xfrm rot="3244435">
            <a:off x="3395756" y="3089325"/>
            <a:ext cx="536148" cy="253916"/>
          </a:xfrm>
          <a:prstGeom prst="rect">
            <a:avLst/>
          </a:prstGeom>
          <a:noFill/>
        </p:spPr>
        <p:txBody>
          <a:bodyPr wrap="square" rtlCol="0">
            <a:spAutoFit/>
          </a:bodyPr>
          <a:lstStyle/>
          <a:p>
            <a:r>
              <a:rPr lang="hu-HU" sz="1050" b="1" dirty="0" smtClean="0"/>
              <a:t>2010-</a:t>
            </a:r>
          </a:p>
        </p:txBody>
      </p:sp>
    </p:spTree>
    <p:extLst>
      <p:ext uri="{BB962C8B-B14F-4D97-AF65-F5344CB8AC3E}">
        <p14:creationId xmlns:p14="http://schemas.microsoft.com/office/powerpoint/2010/main" xmlns="" val="193342312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hu-HU" sz="3200" b="1" dirty="0" smtClean="0"/>
              <a:t>2. </a:t>
            </a:r>
            <a:r>
              <a:rPr lang="hu-HU" sz="3200" b="1" dirty="0" err="1" smtClean="0"/>
              <a:t>Poland</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3999387007"/>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2771800" y="1741770"/>
            <a:ext cx="3312368"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a:off x="3903354" y="1525746"/>
            <a:ext cx="1028686" cy="253916"/>
          </a:xfrm>
          <a:prstGeom prst="rect">
            <a:avLst/>
          </a:prstGeom>
          <a:noFill/>
        </p:spPr>
        <p:txBody>
          <a:bodyPr wrap="square" rtlCol="0">
            <a:spAutoFit/>
          </a:bodyPr>
          <a:lstStyle/>
          <a:p>
            <a:r>
              <a:rPr lang="hu-HU" sz="1050" b="1" dirty="0" smtClean="0"/>
              <a:t>1990-2015</a:t>
            </a:r>
            <a:endParaRPr lang="hu-HU" sz="1050" b="1" dirty="0"/>
          </a:p>
        </p:txBody>
      </p:sp>
      <p:sp>
        <p:nvSpPr>
          <p:cNvPr id="51" name="Szövegdoboz 50"/>
          <p:cNvSpPr txBox="1"/>
          <p:nvPr/>
        </p:nvSpPr>
        <p:spPr>
          <a:xfrm>
            <a:off x="2915816" y="1810057"/>
            <a:ext cx="751657" cy="253916"/>
          </a:xfrm>
          <a:prstGeom prst="rect">
            <a:avLst/>
          </a:prstGeom>
          <a:noFill/>
        </p:spPr>
        <p:txBody>
          <a:bodyPr wrap="square" rtlCol="0">
            <a:spAutoFit/>
          </a:bodyPr>
          <a:lstStyle/>
          <a:p>
            <a:r>
              <a:rPr lang="hu-HU" sz="1050" b="1" dirty="0" smtClean="0"/>
              <a:t>2015-</a:t>
            </a:r>
          </a:p>
        </p:txBody>
      </p:sp>
      <p:cxnSp>
        <p:nvCxnSpPr>
          <p:cNvPr id="14" name="Egyenes összekötő nyíllal 13"/>
          <p:cNvCxnSpPr/>
          <p:nvPr/>
        </p:nvCxnSpPr>
        <p:spPr>
          <a:xfrm>
            <a:off x="2843808" y="1851670"/>
            <a:ext cx="720080" cy="0"/>
          </a:xfrm>
          <a:prstGeom prst="straightConnector1">
            <a:avLst/>
          </a:prstGeom>
          <a:ln w="28575">
            <a:solidFill>
              <a:srgbClr val="00B050"/>
            </a:solidFill>
            <a:prstDash val="soli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0982295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hu-HU" sz="3200" b="1" dirty="0" smtClean="0"/>
              <a:t>3. </a:t>
            </a:r>
            <a:r>
              <a:rPr lang="hu-HU" sz="3200" b="1" dirty="0" err="1" smtClean="0"/>
              <a:t>Romania</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3026384782"/>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3491880" y="1645508"/>
            <a:ext cx="2651825" cy="143029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rot="19941503">
            <a:off x="4516076" y="1949684"/>
            <a:ext cx="1028686" cy="253916"/>
          </a:xfrm>
          <a:prstGeom prst="rect">
            <a:avLst/>
          </a:prstGeom>
          <a:noFill/>
        </p:spPr>
        <p:txBody>
          <a:bodyPr wrap="square" rtlCol="0">
            <a:spAutoFit/>
          </a:bodyPr>
          <a:lstStyle/>
          <a:p>
            <a:r>
              <a:rPr lang="hu-HU" sz="1050" b="1" dirty="0" smtClean="0"/>
              <a:t>1990-2002</a:t>
            </a:r>
            <a:endParaRPr lang="hu-HU" sz="1050" b="1" dirty="0"/>
          </a:p>
        </p:txBody>
      </p:sp>
      <p:sp>
        <p:nvSpPr>
          <p:cNvPr id="51" name="Szövegdoboz 50"/>
          <p:cNvSpPr txBox="1"/>
          <p:nvPr/>
        </p:nvSpPr>
        <p:spPr>
          <a:xfrm rot="3022291">
            <a:off x="3144898" y="2787050"/>
            <a:ext cx="865469" cy="253916"/>
          </a:xfrm>
          <a:prstGeom prst="rect">
            <a:avLst/>
          </a:prstGeom>
          <a:noFill/>
        </p:spPr>
        <p:txBody>
          <a:bodyPr wrap="square" rtlCol="0">
            <a:spAutoFit/>
          </a:bodyPr>
          <a:lstStyle/>
          <a:p>
            <a:r>
              <a:rPr lang="hu-HU" sz="1050" b="1" dirty="0" smtClean="0"/>
              <a:t>2002 -  </a:t>
            </a:r>
          </a:p>
        </p:txBody>
      </p:sp>
      <p:cxnSp>
        <p:nvCxnSpPr>
          <p:cNvPr id="23" name="Egyenes összekötő nyíllal 22"/>
          <p:cNvCxnSpPr/>
          <p:nvPr/>
        </p:nvCxnSpPr>
        <p:spPr>
          <a:xfrm flipH="1" flipV="1">
            <a:off x="3203848" y="2643758"/>
            <a:ext cx="288032" cy="36004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987382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en-US" sz="3200" b="1" dirty="0" smtClean="0"/>
              <a:t>4</a:t>
            </a:r>
            <a:r>
              <a:rPr lang="hu-HU" sz="3200" b="1" dirty="0" smtClean="0"/>
              <a:t>. </a:t>
            </a:r>
            <a:r>
              <a:rPr lang="hu-HU" sz="3200" b="1" dirty="0" err="1" smtClean="0"/>
              <a:t>Ukraine</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2499019195"/>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5076056" y="1645509"/>
            <a:ext cx="1067648" cy="494193"/>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rot="20109582">
            <a:off x="5193750" y="1623947"/>
            <a:ext cx="1028686" cy="253916"/>
          </a:xfrm>
          <a:prstGeom prst="rect">
            <a:avLst/>
          </a:prstGeom>
          <a:noFill/>
        </p:spPr>
        <p:txBody>
          <a:bodyPr wrap="square" rtlCol="0">
            <a:spAutoFit/>
          </a:bodyPr>
          <a:lstStyle/>
          <a:p>
            <a:r>
              <a:rPr lang="hu-HU" sz="1050" b="1" dirty="0" smtClean="0"/>
              <a:t>1990-1994</a:t>
            </a:r>
            <a:endParaRPr lang="hu-HU" sz="1050" b="1" dirty="0"/>
          </a:p>
        </p:txBody>
      </p:sp>
      <p:cxnSp>
        <p:nvCxnSpPr>
          <p:cNvPr id="49" name="Egyenes összekötő nyíllal 48"/>
          <p:cNvCxnSpPr/>
          <p:nvPr/>
        </p:nvCxnSpPr>
        <p:spPr>
          <a:xfrm flipH="1">
            <a:off x="4465106" y="2139702"/>
            <a:ext cx="694490" cy="140616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Egyenes összekötő nyíllal 22"/>
          <p:cNvCxnSpPr/>
          <p:nvPr/>
        </p:nvCxnSpPr>
        <p:spPr>
          <a:xfrm flipH="1" flipV="1">
            <a:off x="3707904" y="2645345"/>
            <a:ext cx="789298" cy="8646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5" name="Egyenes összekötő nyíllal 14"/>
          <p:cNvCxnSpPr/>
          <p:nvPr/>
        </p:nvCxnSpPr>
        <p:spPr>
          <a:xfrm>
            <a:off x="3607056" y="2762790"/>
            <a:ext cx="820928" cy="84058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Szövegdoboz 24"/>
          <p:cNvSpPr txBox="1"/>
          <p:nvPr/>
        </p:nvSpPr>
        <p:spPr>
          <a:xfrm rot="18000000">
            <a:off x="4288655" y="2579995"/>
            <a:ext cx="997115" cy="253916"/>
          </a:xfrm>
          <a:prstGeom prst="rect">
            <a:avLst/>
          </a:prstGeom>
          <a:noFill/>
        </p:spPr>
        <p:txBody>
          <a:bodyPr wrap="square" rtlCol="0">
            <a:spAutoFit/>
          </a:bodyPr>
          <a:lstStyle/>
          <a:p>
            <a:r>
              <a:rPr lang="hu-HU" sz="1050" b="1" dirty="0" smtClean="0"/>
              <a:t>1994-2004</a:t>
            </a:r>
            <a:endParaRPr lang="hu-HU" sz="1050" b="1" dirty="0"/>
          </a:p>
        </p:txBody>
      </p:sp>
      <p:sp>
        <p:nvSpPr>
          <p:cNvPr id="14" name="Szövegdoboz 13"/>
          <p:cNvSpPr txBox="1"/>
          <p:nvPr/>
        </p:nvSpPr>
        <p:spPr>
          <a:xfrm rot="2888853">
            <a:off x="3831733" y="2927137"/>
            <a:ext cx="797573" cy="253916"/>
          </a:xfrm>
          <a:prstGeom prst="rect">
            <a:avLst/>
          </a:prstGeom>
          <a:noFill/>
        </p:spPr>
        <p:txBody>
          <a:bodyPr wrap="square" rtlCol="0">
            <a:spAutoFit/>
          </a:bodyPr>
          <a:lstStyle/>
          <a:p>
            <a:r>
              <a:rPr lang="hu-HU" sz="1050" b="1" dirty="0" smtClean="0"/>
              <a:t>2004-2009</a:t>
            </a:r>
            <a:endParaRPr lang="hu-HU" sz="1050" b="1" dirty="0"/>
          </a:p>
        </p:txBody>
      </p:sp>
      <p:sp>
        <p:nvSpPr>
          <p:cNvPr id="27" name="Szövegdoboz 26"/>
          <p:cNvSpPr txBox="1"/>
          <p:nvPr/>
        </p:nvSpPr>
        <p:spPr>
          <a:xfrm rot="2888853">
            <a:off x="3668554" y="2999145"/>
            <a:ext cx="797573" cy="253916"/>
          </a:xfrm>
          <a:prstGeom prst="rect">
            <a:avLst/>
          </a:prstGeom>
          <a:noFill/>
        </p:spPr>
        <p:txBody>
          <a:bodyPr wrap="square" rtlCol="0">
            <a:spAutoFit/>
          </a:bodyPr>
          <a:lstStyle/>
          <a:p>
            <a:r>
              <a:rPr lang="hu-HU" sz="1050" b="1" dirty="0" smtClean="0"/>
              <a:t>2009-2014</a:t>
            </a:r>
            <a:endParaRPr lang="hu-HU" sz="1050" b="1" dirty="0"/>
          </a:p>
        </p:txBody>
      </p:sp>
      <p:cxnSp>
        <p:nvCxnSpPr>
          <p:cNvPr id="28" name="Egyenes összekötő nyíllal 27"/>
          <p:cNvCxnSpPr/>
          <p:nvPr/>
        </p:nvCxnSpPr>
        <p:spPr>
          <a:xfrm flipH="1" flipV="1">
            <a:off x="3491880" y="2859190"/>
            <a:ext cx="789298" cy="8646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9" name="Szövegdoboz 28"/>
          <p:cNvSpPr txBox="1"/>
          <p:nvPr/>
        </p:nvSpPr>
        <p:spPr>
          <a:xfrm rot="2888853">
            <a:off x="3615709" y="3186583"/>
            <a:ext cx="797573" cy="253916"/>
          </a:xfrm>
          <a:prstGeom prst="rect">
            <a:avLst/>
          </a:prstGeom>
          <a:noFill/>
        </p:spPr>
        <p:txBody>
          <a:bodyPr wrap="square" rtlCol="0">
            <a:spAutoFit/>
          </a:bodyPr>
          <a:lstStyle/>
          <a:p>
            <a:r>
              <a:rPr lang="hu-HU" sz="1050" b="1" dirty="0" smtClean="0"/>
              <a:t>2014-2015</a:t>
            </a:r>
            <a:endParaRPr lang="hu-HU" sz="1050" b="1" dirty="0"/>
          </a:p>
        </p:txBody>
      </p:sp>
      <p:cxnSp>
        <p:nvCxnSpPr>
          <p:cNvPr id="30" name="Egyenes összekötő nyíllal 29"/>
          <p:cNvCxnSpPr/>
          <p:nvPr/>
        </p:nvCxnSpPr>
        <p:spPr>
          <a:xfrm>
            <a:off x="3463040" y="3022236"/>
            <a:ext cx="532896" cy="55762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Szövegdoboz 30"/>
          <p:cNvSpPr txBox="1"/>
          <p:nvPr/>
        </p:nvSpPr>
        <p:spPr>
          <a:xfrm rot="2888853">
            <a:off x="3524538" y="3258591"/>
            <a:ext cx="797573" cy="253916"/>
          </a:xfrm>
          <a:prstGeom prst="rect">
            <a:avLst/>
          </a:prstGeom>
          <a:noFill/>
        </p:spPr>
        <p:txBody>
          <a:bodyPr wrap="square" rtlCol="0">
            <a:spAutoFit/>
          </a:bodyPr>
          <a:lstStyle/>
          <a:p>
            <a:r>
              <a:rPr lang="hu-HU" sz="1050" b="1" dirty="0" smtClean="0"/>
              <a:t>2015-</a:t>
            </a:r>
            <a:endParaRPr lang="hu-HU" sz="1050" b="1" dirty="0"/>
          </a:p>
        </p:txBody>
      </p:sp>
    </p:spTree>
    <p:extLst>
      <p:ext uri="{BB962C8B-B14F-4D97-AF65-F5344CB8AC3E}">
        <p14:creationId xmlns:p14="http://schemas.microsoft.com/office/powerpoint/2010/main" xmlns="" val="117191045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en-US" sz="3200" b="1" dirty="0" smtClean="0"/>
              <a:t>5</a:t>
            </a:r>
            <a:r>
              <a:rPr lang="hu-HU" sz="3200" b="1" dirty="0" smtClean="0"/>
              <a:t>. </a:t>
            </a:r>
            <a:r>
              <a:rPr lang="hu-HU" sz="3200" b="1" dirty="0" err="1" smtClean="0"/>
              <a:t>Russia</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3268468230"/>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3851920" y="1645508"/>
            <a:ext cx="2291783" cy="71021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rot="20604840">
            <a:off x="4248553" y="2065217"/>
            <a:ext cx="1028686" cy="253916"/>
          </a:xfrm>
          <a:prstGeom prst="rect">
            <a:avLst/>
          </a:prstGeom>
          <a:noFill/>
        </p:spPr>
        <p:txBody>
          <a:bodyPr wrap="square" rtlCol="0">
            <a:spAutoFit/>
          </a:bodyPr>
          <a:lstStyle/>
          <a:p>
            <a:r>
              <a:rPr lang="hu-HU" sz="1000" b="1" dirty="0" smtClean="0"/>
              <a:t>1991-1999</a:t>
            </a:r>
            <a:endParaRPr lang="hu-HU" sz="1000" b="1" dirty="0"/>
          </a:p>
        </p:txBody>
      </p:sp>
      <p:sp>
        <p:nvSpPr>
          <p:cNvPr id="51" name="Szövegdoboz 50"/>
          <p:cNvSpPr txBox="1"/>
          <p:nvPr/>
        </p:nvSpPr>
        <p:spPr>
          <a:xfrm rot="18320497">
            <a:off x="3488121" y="2535924"/>
            <a:ext cx="767223" cy="246221"/>
          </a:xfrm>
          <a:prstGeom prst="rect">
            <a:avLst/>
          </a:prstGeom>
          <a:noFill/>
        </p:spPr>
        <p:txBody>
          <a:bodyPr wrap="square" rtlCol="0">
            <a:spAutoFit/>
          </a:bodyPr>
          <a:lstStyle/>
          <a:p>
            <a:r>
              <a:rPr lang="hu-HU" sz="1000" b="1" dirty="0" smtClean="0"/>
              <a:t>1999-2003</a:t>
            </a:r>
          </a:p>
        </p:txBody>
      </p:sp>
      <p:cxnSp>
        <p:nvCxnSpPr>
          <p:cNvPr id="23" name="Egyenes összekötő nyíllal 22"/>
          <p:cNvCxnSpPr/>
          <p:nvPr/>
        </p:nvCxnSpPr>
        <p:spPr>
          <a:xfrm flipH="1">
            <a:off x="3491880" y="2362804"/>
            <a:ext cx="406477" cy="568986"/>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 name="Egyenes összekötő nyíllal 10"/>
          <p:cNvCxnSpPr/>
          <p:nvPr/>
        </p:nvCxnSpPr>
        <p:spPr>
          <a:xfrm>
            <a:off x="3491880" y="2859782"/>
            <a:ext cx="741832" cy="129614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Szövegdoboz 12"/>
          <p:cNvSpPr txBox="1"/>
          <p:nvPr/>
        </p:nvSpPr>
        <p:spPr>
          <a:xfrm rot="3603855">
            <a:off x="3694420" y="3418572"/>
            <a:ext cx="767223" cy="246221"/>
          </a:xfrm>
          <a:prstGeom prst="rect">
            <a:avLst/>
          </a:prstGeom>
          <a:noFill/>
        </p:spPr>
        <p:txBody>
          <a:bodyPr wrap="square" rtlCol="0">
            <a:spAutoFit/>
          </a:bodyPr>
          <a:lstStyle/>
          <a:p>
            <a:r>
              <a:rPr lang="hu-HU" sz="1000" b="1" dirty="0" smtClean="0"/>
              <a:t>2003-</a:t>
            </a:r>
          </a:p>
        </p:txBody>
      </p:sp>
    </p:spTree>
    <p:extLst>
      <p:ext uri="{BB962C8B-B14F-4D97-AF65-F5344CB8AC3E}">
        <p14:creationId xmlns:p14="http://schemas.microsoft.com/office/powerpoint/2010/main" xmlns="" val="186624534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en-US" sz="3200" b="1" dirty="0" smtClean="0"/>
              <a:t>6</a:t>
            </a:r>
            <a:r>
              <a:rPr lang="hu-HU" sz="3200" b="1" dirty="0" smtClean="0"/>
              <a:t>. </a:t>
            </a:r>
            <a:r>
              <a:rPr lang="hu-HU" sz="3200" b="1" dirty="0" err="1" smtClean="0"/>
              <a:t>Uzbekistan</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2487144461"/>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4375041" y="1645508"/>
            <a:ext cx="1768662" cy="251041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rot="18608504">
            <a:off x="4709137" y="2617826"/>
            <a:ext cx="1028686" cy="253916"/>
          </a:xfrm>
          <a:prstGeom prst="rect">
            <a:avLst/>
          </a:prstGeom>
          <a:noFill/>
        </p:spPr>
        <p:txBody>
          <a:bodyPr wrap="square" rtlCol="0">
            <a:spAutoFit/>
          </a:bodyPr>
          <a:lstStyle/>
          <a:p>
            <a:r>
              <a:rPr lang="hu-HU" sz="1050" b="1" dirty="0" smtClean="0"/>
              <a:t>1991-</a:t>
            </a:r>
            <a:endParaRPr lang="hu-HU" sz="1050" b="1" dirty="0"/>
          </a:p>
        </p:txBody>
      </p:sp>
    </p:spTree>
    <p:extLst>
      <p:ext uri="{BB962C8B-B14F-4D97-AF65-F5344CB8AC3E}">
        <p14:creationId xmlns:p14="http://schemas.microsoft.com/office/powerpoint/2010/main" xmlns="" val="384491448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51471"/>
            <a:ext cx="9144000" cy="915565"/>
          </a:xfrm>
        </p:spPr>
        <p:txBody>
          <a:bodyPr>
            <a:noAutofit/>
          </a:bodyPr>
          <a:lstStyle/>
          <a:p>
            <a:r>
              <a:rPr lang="hu-HU" sz="3200" b="1" dirty="0" smtClean="0"/>
              <a:t>Modelled </a:t>
            </a:r>
            <a:r>
              <a:rPr lang="hu-HU" sz="3200" b="1" dirty="0" err="1"/>
              <a:t>Trajectories</a:t>
            </a:r>
            <a:r>
              <a:rPr lang="hu-HU" sz="3200" b="1" dirty="0"/>
              <a:t> of </a:t>
            </a:r>
            <a:r>
              <a:rPr lang="hu-HU" sz="3200" b="1" dirty="0" err="1"/>
              <a:t>Post-Communist</a:t>
            </a:r>
            <a:r>
              <a:rPr lang="hu-HU" sz="3200" b="1" dirty="0"/>
              <a:t> </a:t>
            </a:r>
            <a:r>
              <a:rPr lang="hu-HU" sz="3200" b="1" dirty="0" err="1"/>
              <a:t>Regimes</a:t>
            </a:r>
            <a:r>
              <a:rPr lang="hu-HU" sz="3200" b="1" dirty="0"/>
              <a:t>: </a:t>
            </a:r>
            <a:r>
              <a:rPr lang="hu-HU" sz="3200" b="1" dirty="0" smtClean="0"/>
              <a:t/>
            </a:r>
            <a:br>
              <a:rPr lang="hu-HU" sz="3200" b="1" dirty="0" smtClean="0"/>
            </a:br>
            <a:r>
              <a:rPr lang="en-US" sz="3200" b="1" dirty="0" smtClean="0"/>
              <a:t>7</a:t>
            </a:r>
            <a:r>
              <a:rPr lang="hu-HU" sz="3200" b="1" dirty="0" smtClean="0"/>
              <a:t>. </a:t>
            </a:r>
            <a:r>
              <a:rPr lang="hu-HU" sz="3200" b="1" dirty="0" err="1" smtClean="0"/>
              <a:t>China</a:t>
            </a:r>
            <a:endParaRPr lang="hu-HU" sz="3200" b="1" dirty="0"/>
          </a:p>
        </p:txBody>
      </p:sp>
      <p:graphicFrame>
        <p:nvGraphicFramePr>
          <p:cNvPr id="5" name="Tartalom helye 4"/>
          <p:cNvGraphicFramePr>
            <a:graphicFrameLocks noGrp="1"/>
          </p:cNvGraphicFramePr>
          <p:nvPr>
            <p:ph idx="1"/>
            <p:extLst>
              <p:ext uri="{D42A27DB-BD31-4B8C-83A1-F6EECF244321}">
                <p14:modId xmlns:p14="http://schemas.microsoft.com/office/powerpoint/2010/main" xmlns="" val="2216277970"/>
              </p:ext>
            </p:extLst>
          </p:nvPr>
        </p:nvGraphicFramePr>
        <p:xfrm>
          <a:off x="-684584" y="555526"/>
          <a:ext cx="9828584" cy="4587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Egyenes összekötő nyíllal 3"/>
          <p:cNvCxnSpPr/>
          <p:nvPr/>
        </p:nvCxnSpPr>
        <p:spPr>
          <a:xfrm flipH="1">
            <a:off x="5186751" y="1645509"/>
            <a:ext cx="956955" cy="13582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Szövegdoboz 15"/>
          <p:cNvSpPr txBox="1"/>
          <p:nvPr/>
        </p:nvSpPr>
        <p:spPr>
          <a:xfrm rot="18608504">
            <a:off x="5213193" y="1983726"/>
            <a:ext cx="1028686" cy="253916"/>
          </a:xfrm>
          <a:prstGeom prst="rect">
            <a:avLst/>
          </a:prstGeom>
          <a:noFill/>
        </p:spPr>
        <p:txBody>
          <a:bodyPr wrap="square" rtlCol="0">
            <a:spAutoFit/>
          </a:bodyPr>
          <a:lstStyle/>
          <a:p>
            <a:r>
              <a:rPr lang="hu-HU" sz="1050" b="1" dirty="0" smtClean="0"/>
              <a:t>1990-</a:t>
            </a:r>
            <a:endParaRPr lang="hu-HU" sz="1050" b="1" dirty="0"/>
          </a:p>
        </p:txBody>
      </p:sp>
    </p:spTree>
    <p:extLst>
      <p:ext uri="{BB962C8B-B14F-4D97-AF65-F5344CB8AC3E}">
        <p14:creationId xmlns:p14="http://schemas.microsoft.com/office/powerpoint/2010/main" xmlns="" val="359836358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51470"/>
            <a:ext cx="8712968" cy="565571"/>
          </a:xfrm>
        </p:spPr>
        <p:txBody>
          <a:bodyPr>
            <a:noAutofit/>
          </a:bodyPr>
          <a:lstStyle/>
          <a:p>
            <a:r>
              <a:rPr lang="en-US" sz="3600" b="1" dirty="0" smtClean="0"/>
              <a:t>State </a:t>
            </a:r>
            <a:r>
              <a:rPr lang="en-US" sz="3600" b="1" dirty="0"/>
              <a:t>of post-communist countries </a:t>
            </a:r>
            <a:r>
              <a:rPr lang="en-US" sz="3600" b="1" dirty="0" smtClean="0"/>
              <a:t>(2018)</a:t>
            </a:r>
            <a:endParaRPr lang="hu-HU" sz="3600" b="1" dirty="0"/>
          </a:p>
        </p:txBody>
      </p:sp>
      <p:graphicFrame>
        <p:nvGraphicFramePr>
          <p:cNvPr id="4" name="Táblázat 3"/>
          <p:cNvGraphicFramePr>
            <a:graphicFrameLocks noGrp="1"/>
          </p:cNvGraphicFramePr>
          <p:nvPr>
            <p:extLst>
              <p:ext uri="{D42A27DB-BD31-4B8C-83A1-F6EECF244321}">
                <p14:modId xmlns:p14="http://schemas.microsoft.com/office/powerpoint/2010/main" xmlns="" val="3311855498"/>
              </p:ext>
            </p:extLst>
          </p:nvPr>
        </p:nvGraphicFramePr>
        <p:xfrm>
          <a:off x="35493" y="627534"/>
          <a:ext cx="9001003" cy="4446352"/>
        </p:xfrm>
        <a:graphic>
          <a:graphicData uri="http://schemas.openxmlformats.org/drawingml/2006/table">
            <a:tbl>
              <a:tblPr firstRow="1" bandRow="1">
                <a:tableStyleId>{5940675A-B579-460E-94D1-54222C63F5DA}</a:tableStyleId>
              </a:tblPr>
              <a:tblGrid>
                <a:gridCol w="1512171"/>
                <a:gridCol w="1656184"/>
                <a:gridCol w="1584176"/>
                <a:gridCol w="1478932"/>
                <a:gridCol w="1384770"/>
                <a:gridCol w="1384770"/>
              </a:tblGrid>
              <a:tr h="530579">
                <a:tc>
                  <a:txBody>
                    <a:bodyPr/>
                    <a:lstStyle/>
                    <a:p>
                      <a:endParaRPr lang="hu-HU" sz="1400" i="0" dirty="0"/>
                    </a:p>
                  </a:txBody>
                  <a:tcPr anchor="ctr"/>
                </a:tc>
                <a:tc>
                  <a:txBody>
                    <a:bodyPr/>
                    <a:lstStyle/>
                    <a:p>
                      <a:r>
                        <a:rPr lang="en-US" sz="1600" b="1" i="1" dirty="0" smtClean="0"/>
                        <a:t>Political regime</a:t>
                      </a:r>
                      <a:endParaRPr lang="hu-HU" sz="1600" b="1" i="1" dirty="0"/>
                    </a:p>
                  </a:txBody>
                  <a:tcPr anchor="ctr"/>
                </a:tc>
                <a:tc>
                  <a:txBody>
                    <a:bodyPr/>
                    <a:lstStyle/>
                    <a:p>
                      <a:r>
                        <a:rPr lang="en-US" sz="1600" b="1" i="1" dirty="0" smtClean="0"/>
                        <a:t>Removability / accountability</a:t>
                      </a:r>
                      <a:endParaRPr lang="hu-HU" sz="1600" b="1" i="1" dirty="0"/>
                    </a:p>
                  </a:txBody>
                  <a:tcPr anchor="ctr"/>
                </a:tc>
                <a:tc>
                  <a:txBody>
                    <a:bodyPr/>
                    <a:lstStyle/>
                    <a:p>
                      <a:r>
                        <a:rPr lang="en-US" sz="1600" b="1" i="1" dirty="0" smtClean="0"/>
                        <a:t>Ruling party’s function</a:t>
                      </a:r>
                      <a:endParaRPr lang="hu-HU" sz="1600" b="1" i="1" dirty="0"/>
                    </a:p>
                  </a:txBody>
                  <a:tcPr anchor="ctr"/>
                </a:tc>
                <a:tc>
                  <a:txBody>
                    <a:bodyPr/>
                    <a:lstStyle/>
                    <a:p>
                      <a:r>
                        <a:rPr lang="en-US" sz="1600" b="1" i="1" dirty="0" smtClean="0"/>
                        <a:t>Ruling party’s members</a:t>
                      </a:r>
                      <a:endParaRPr lang="hu-HU" sz="1600" b="1" i="1" dirty="0"/>
                    </a:p>
                  </a:txBody>
                  <a:tcPr anchor="ctr"/>
                </a:tc>
                <a:tc>
                  <a:txBody>
                    <a:bodyPr/>
                    <a:lstStyle/>
                    <a:p>
                      <a:r>
                        <a:rPr lang="en-US" sz="1600" b="1" i="1" dirty="0" smtClean="0"/>
                        <a:t>Behavioral motives</a:t>
                      </a:r>
                      <a:endParaRPr lang="hu-HU" sz="1600" b="1" i="1" dirty="0"/>
                    </a:p>
                  </a:txBody>
                  <a:tcPr anchor="ctr"/>
                </a:tc>
              </a:tr>
              <a:tr h="497186">
                <a:tc>
                  <a:txBody>
                    <a:bodyPr/>
                    <a:lstStyle/>
                    <a:p>
                      <a:r>
                        <a:rPr lang="en-US" sz="1600" b="1" i="0" dirty="0" smtClean="0"/>
                        <a:t>Hungary</a:t>
                      </a:r>
                      <a:endParaRPr lang="hu-HU" sz="1600" b="1" i="0" dirty="0"/>
                    </a:p>
                  </a:txBody>
                  <a:tcPr anchor="ctr"/>
                </a:tc>
                <a:tc>
                  <a:txBody>
                    <a:bodyPr/>
                    <a:lstStyle/>
                    <a:p>
                      <a:r>
                        <a:rPr lang="en-US" sz="1400" dirty="0" smtClean="0"/>
                        <a:t>Competitive authoritarianism</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Manipulated elections</a:t>
                      </a:r>
                      <a:endParaRPr lang="hu-HU" sz="1400" dirty="0" smtClean="0"/>
                    </a:p>
                  </a:txBody>
                  <a:tcPr anchor="ctr"/>
                </a:tc>
                <a:tc>
                  <a:txBody>
                    <a:bodyPr/>
                    <a:lstStyle/>
                    <a:p>
                      <a:r>
                        <a:rPr lang="en-US" sz="1400" dirty="0" smtClean="0"/>
                        <a:t>Transmission belt party</a:t>
                      </a:r>
                      <a:endParaRPr lang="hu-HU" sz="1400" dirty="0"/>
                    </a:p>
                  </a:txBody>
                  <a:tcPr anchor="ctr"/>
                </a:tc>
                <a:tc>
                  <a:txBody>
                    <a:bodyPr/>
                    <a:lstStyle/>
                    <a:p>
                      <a:r>
                        <a:rPr lang="en-US" sz="1400" dirty="0" smtClean="0"/>
                        <a:t>Vassals’</a:t>
                      </a:r>
                      <a:r>
                        <a:rPr lang="en-US" sz="1400" baseline="0" dirty="0" smtClean="0"/>
                        <a:t> party</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Ideology applying</a:t>
                      </a:r>
                      <a:endParaRPr lang="hu-HU" sz="1400" dirty="0" smtClean="0"/>
                    </a:p>
                  </a:txBody>
                  <a:tcPr anchor="ctr"/>
                </a:tc>
              </a:tr>
              <a:tr h="696060">
                <a:tc>
                  <a:txBody>
                    <a:bodyPr/>
                    <a:lstStyle/>
                    <a:p>
                      <a:r>
                        <a:rPr lang="en-US" sz="1600" b="1" i="0" dirty="0" smtClean="0"/>
                        <a:t>Poland</a:t>
                      </a:r>
                      <a:endParaRPr lang="hu-HU" sz="1600" b="1" i="0" dirty="0"/>
                    </a:p>
                  </a:txBody>
                  <a:tcPr anchor="ctr"/>
                </a:tc>
                <a:tc>
                  <a:txBody>
                    <a:bodyPr/>
                    <a:lstStyle/>
                    <a:p>
                      <a:r>
                        <a:rPr lang="en-US" sz="1400" dirty="0" smtClean="0"/>
                        <a:t>Electoral democracy</a:t>
                      </a:r>
                      <a:endParaRPr lang="hu-HU" sz="1400" dirty="0"/>
                    </a:p>
                  </a:txBody>
                  <a:tcPr anchor="ctr"/>
                </a:tc>
                <a:tc>
                  <a:txBody>
                    <a:bodyPr/>
                    <a:lstStyle/>
                    <a:p>
                      <a:r>
                        <a:rPr lang="en-US" sz="1400" dirty="0" smtClean="0"/>
                        <a:t>Fair / unfair elections</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Governing party</a:t>
                      </a:r>
                      <a:endParaRPr lang="hu-HU" sz="14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Politicians’ party</a:t>
                      </a:r>
                      <a:endParaRPr lang="hu-HU" sz="1400" dirty="0" smtClean="0"/>
                    </a:p>
                  </a:txBody>
                  <a:tcPr anchor="ctr"/>
                </a:tc>
                <a:tc>
                  <a:txBody>
                    <a:bodyPr/>
                    <a:lstStyle/>
                    <a:p>
                      <a:r>
                        <a:rPr lang="en-US" sz="1400" dirty="0" smtClean="0"/>
                        <a:t>Ideology</a:t>
                      </a:r>
                      <a:r>
                        <a:rPr lang="en-US" sz="1400" baseline="0" dirty="0" smtClean="0"/>
                        <a:t> led</a:t>
                      </a:r>
                      <a:endParaRPr lang="hu-HU" sz="1400" dirty="0"/>
                    </a:p>
                  </a:txBody>
                  <a:tcPr anchor="ctr"/>
                </a:tc>
              </a:tr>
              <a:tr h="567953">
                <a:tc>
                  <a:txBody>
                    <a:bodyPr/>
                    <a:lstStyle/>
                    <a:p>
                      <a:r>
                        <a:rPr lang="en-US" sz="1600" b="1" i="0" dirty="0" smtClean="0"/>
                        <a:t>Romania</a:t>
                      </a:r>
                      <a:endParaRPr lang="hu-HU" sz="1600" b="1" i="0" dirty="0"/>
                    </a:p>
                  </a:txBody>
                  <a:tcPr anchor="ctr"/>
                </a:tc>
                <a:tc>
                  <a:txBody>
                    <a:bodyPr/>
                    <a:lstStyle/>
                    <a:p>
                      <a:r>
                        <a:rPr lang="en-US" sz="1400" dirty="0" smtClean="0"/>
                        <a:t>Electoral democracy</a:t>
                      </a:r>
                      <a:endParaRPr lang="hu-HU" sz="1400" dirty="0"/>
                    </a:p>
                  </a:txBody>
                  <a:tcPr anchor="ctr"/>
                </a:tc>
                <a:tc>
                  <a:txBody>
                    <a:bodyPr/>
                    <a:lstStyle/>
                    <a:p>
                      <a:r>
                        <a:rPr lang="en-US" sz="1400" dirty="0" smtClean="0"/>
                        <a:t>Unfair elections</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Governing party</a:t>
                      </a:r>
                      <a:endParaRPr lang="hu-HU" sz="1400" dirty="0" smtClean="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Politicians’ party /</a:t>
                      </a:r>
                      <a:r>
                        <a:rPr lang="en-US" sz="1400" baseline="0" dirty="0" smtClean="0"/>
                        <a:t> Vassals’ party</a:t>
                      </a:r>
                      <a:endParaRPr lang="hu-HU" sz="1400" dirty="0" smtClean="0"/>
                    </a:p>
                  </a:txBody>
                  <a:tcPr anchor="ctr"/>
                </a:tc>
                <a:tc>
                  <a:txBody>
                    <a:bodyPr/>
                    <a:lstStyle/>
                    <a:p>
                      <a:r>
                        <a:rPr lang="en-US" sz="1400" dirty="0" smtClean="0"/>
                        <a:t>Ideology applying</a:t>
                      </a:r>
                      <a:endParaRPr lang="hu-HU" sz="1400" dirty="0"/>
                    </a:p>
                  </a:txBody>
                  <a:tcPr anchor="ctr"/>
                </a:tc>
              </a:tr>
              <a:tr h="497186">
                <a:tc>
                  <a:txBody>
                    <a:bodyPr/>
                    <a:lstStyle/>
                    <a:p>
                      <a:r>
                        <a:rPr lang="en-US" sz="1600" b="1" i="0" dirty="0" smtClean="0"/>
                        <a:t>Ukraine</a:t>
                      </a:r>
                      <a:endParaRPr lang="hu-HU" sz="1600" b="1" i="0" dirty="0"/>
                    </a:p>
                  </a:txBody>
                  <a:tcPr anchor="ctr"/>
                </a:tc>
                <a:tc>
                  <a:txBody>
                    <a:bodyPr/>
                    <a:lstStyle/>
                    <a:p>
                      <a:r>
                        <a:rPr lang="en-US" sz="1400" dirty="0" smtClean="0"/>
                        <a:t>Competitive</a:t>
                      </a:r>
                      <a:r>
                        <a:rPr lang="en-US" sz="1400" baseline="0" dirty="0" smtClean="0"/>
                        <a:t> </a:t>
                      </a:r>
                      <a:r>
                        <a:rPr lang="en-US" sz="1400" dirty="0" smtClean="0"/>
                        <a:t>authoritarianism</a:t>
                      </a:r>
                      <a:endParaRPr lang="hu-HU" sz="1400" dirty="0"/>
                    </a:p>
                  </a:txBody>
                  <a:tcPr anchor="ctr"/>
                </a:tc>
                <a:tc>
                  <a:txBody>
                    <a:bodyPr/>
                    <a:lstStyle/>
                    <a:p>
                      <a:r>
                        <a:rPr lang="en-US" sz="1400" dirty="0" smtClean="0"/>
                        <a:t>Unfair elections</a:t>
                      </a:r>
                      <a:endParaRPr lang="hu-HU" sz="1400" dirty="0"/>
                    </a:p>
                  </a:txBody>
                  <a:tcPr anchor="ctr"/>
                </a:tc>
                <a:tc>
                  <a:txBody>
                    <a:bodyPr/>
                    <a:lstStyle/>
                    <a:p>
                      <a:r>
                        <a:rPr lang="en-US" sz="1400" dirty="0" smtClean="0"/>
                        <a:t>Governing party</a:t>
                      </a:r>
                      <a:endParaRPr lang="hu-HU" sz="1400" dirty="0"/>
                    </a:p>
                  </a:txBody>
                  <a:tcPr anchor="ctr"/>
                </a:tc>
                <a:tc>
                  <a:txBody>
                    <a:bodyPr/>
                    <a:lstStyle/>
                    <a:p>
                      <a:r>
                        <a:rPr lang="en-US" sz="1400" dirty="0" smtClean="0"/>
                        <a:t>Vassals’</a:t>
                      </a:r>
                      <a:r>
                        <a:rPr lang="en-US" sz="1400" baseline="0" dirty="0" smtClean="0"/>
                        <a:t> party</a:t>
                      </a:r>
                      <a:endParaRPr lang="hu-HU" sz="1400" dirty="0"/>
                    </a:p>
                  </a:txBody>
                  <a:tcPr anchor="ctr"/>
                </a:tc>
                <a:tc>
                  <a:txBody>
                    <a:bodyPr/>
                    <a:lstStyle/>
                    <a:p>
                      <a:r>
                        <a:rPr lang="en-US" sz="1400" dirty="0" smtClean="0"/>
                        <a:t>Ideology applying</a:t>
                      </a:r>
                      <a:endParaRPr lang="hu-HU" sz="1400" dirty="0"/>
                    </a:p>
                  </a:txBody>
                  <a:tcPr anchor="ctr"/>
                </a:tc>
              </a:tr>
              <a:tr h="497186">
                <a:tc>
                  <a:txBody>
                    <a:bodyPr/>
                    <a:lstStyle/>
                    <a:p>
                      <a:r>
                        <a:rPr lang="en-US" sz="1600" b="1" i="0" dirty="0" smtClean="0"/>
                        <a:t>Russia</a:t>
                      </a:r>
                      <a:endParaRPr lang="hu-HU" sz="1600" b="1" i="0" dirty="0"/>
                    </a:p>
                  </a:txBody>
                  <a:tcPr anchor="ctr"/>
                </a:tc>
                <a:tc>
                  <a:txBody>
                    <a:bodyPr/>
                    <a:lstStyle/>
                    <a:p>
                      <a:r>
                        <a:rPr lang="en-US" sz="1400" dirty="0" smtClean="0"/>
                        <a:t>Hegemonic authoritarianism</a:t>
                      </a:r>
                      <a:endParaRPr lang="hu-HU" sz="1400" dirty="0"/>
                    </a:p>
                  </a:txBody>
                  <a:tcPr anchor="ctr"/>
                </a:tc>
                <a:tc>
                  <a:txBody>
                    <a:bodyPr/>
                    <a:lstStyle/>
                    <a:p>
                      <a:r>
                        <a:rPr lang="en-US" sz="1400" dirty="0" smtClean="0"/>
                        <a:t>Manipulated elections</a:t>
                      </a:r>
                      <a:endParaRPr lang="hu-HU" sz="1400" dirty="0"/>
                    </a:p>
                  </a:txBody>
                  <a:tcPr anchor="ctr"/>
                </a:tc>
                <a:tc>
                  <a:txBody>
                    <a:bodyPr/>
                    <a:lstStyle/>
                    <a:p>
                      <a:r>
                        <a:rPr lang="en-US" sz="1400" dirty="0" smtClean="0"/>
                        <a:t>Transmission belt party</a:t>
                      </a:r>
                      <a:endParaRPr lang="hu-HU" sz="1400" dirty="0"/>
                    </a:p>
                  </a:txBody>
                  <a:tcPr anchor="ctr"/>
                </a:tc>
                <a:tc>
                  <a:txBody>
                    <a:bodyPr/>
                    <a:lstStyle/>
                    <a:p>
                      <a:r>
                        <a:rPr lang="en-US" sz="1400" dirty="0" smtClean="0"/>
                        <a:t>Vassals’</a:t>
                      </a:r>
                      <a:r>
                        <a:rPr lang="en-US" sz="1400" baseline="0" dirty="0" smtClean="0"/>
                        <a:t> party</a:t>
                      </a:r>
                      <a:endParaRPr lang="hu-HU" sz="1400" dirty="0"/>
                    </a:p>
                  </a:txBody>
                  <a:tcPr anchor="ctr"/>
                </a:tc>
                <a:tc>
                  <a:txBody>
                    <a:bodyPr/>
                    <a:lstStyle/>
                    <a:p>
                      <a:r>
                        <a:rPr lang="en-US" sz="1400" dirty="0" smtClean="0"/>
                        <a:t>Ideology applying</a:t>
                      </a:r>
                      <a:endParaRPr lang="hu-HU" sz="1400" dirty="0"/>
                    </a:p>
                  </a:txBody>
                  <a:tcPr anchor="ctr"/>
                </a:tc>
              </a:tr>
              <a:tr h="497186">
                <a:tc>
                  <a:txBody>
                    <a:bodyPr/>
                    <a:lstStyle/>
                    <a:p>
                      <a:r>
                        <a:rPr lang="en-US" sz="1600" b="1" i="0" dirty="0" smtClean="0"/>
                        <a:t>Uzbekistan</a:t>
                      </a:r>
                      <a:endParaRPr lang="hu-HU" sz="1600" b="1" i="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Hegemonic authoritarianism</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Manipulated elections</a:t>
                      </a:r>
                      <a:endParaRPr lang="hu-HU" sz="1400" dirty="0" smtClean="0"/>
                    </a:p>
                  </a:txBody>
                  <a:tcPr anchor="ctr"/>
                </a:tc>
                <a:tc>
                  <a:txBody>
                    <a:bodyPr/>
                    <a:lstStyle/>
                    <a:p>
                      <a:r>
                        <a:rPr lang="en-US" sz="1400" dirty="0" smtClean="0"/>
                        <a:t>Transmission belt party</a:t>
                      </a:r>
                      <a:endParaRPr lang="hu-HU" sz="1400" dirty="0"/>
                    </a:p>
                  </a:txBody>
                  <a:tcPr anchor="ctr"/>
                </a:tc>
                <a:tc>
                  <a:txBody>
                    <a:bodyPr/>
                    <a:lstStyle/>
                    <a:p>
                      <a:r>
                        <a:rPr lang="en-US" sz="1400" dirty="0" smtClean="0"/>
                        <a:t>Vassals’</a:t>
                      </a:r>
                      <a:r>
                        <a:rPr lang="en-US" sz="1400" baseline="0" dirty="0" smtClean="0"/>
                        <a:t> party</a:t>
                      </a:r>
                      <a:endParaRPr lang="hu-HU" sz="1400" dirty="0"/>
                    </a:p>
                  </a:txBody>
                  <a:tcPr anchor="ctr"/>
                </a:tc>
                <a:tc>
                  <a:txBody>
                    <a:bodyPr/>
                    <a:lstStyle/>
                    <a:p>
                      <a:r>
                        <a:rPr lang="en-US" sz="1400" dirty="0" smtClean="0"/>
                        <a:t>Ideology applying</a:t>
                      </a:r>
                      <a:endParaRPr lang="hu-HU" sz="1400" dirty="0"/>
                    </a:p>
                  </a:txBody>
                  <a:tcPr anchor="ctr"/>
                </a:tc>
              </a:tr>
              <a:tr h="530579">
                <a:tc>
                  <a:txBody>
                    <a:bodyPr/>
                    <a:lstStyle/>
                    <a:p>
                      <a:r>
                        <a:rPr lang="en-US" sz="1600" b="1" i="0" dirty="0" smtClean="0"/>
                        <a:t>China</a:t>
                      </a:r>
                      <a:endParaRPr lang="hu-HU" sz="1600" b="1" i="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Closed authoritarianism</a:t>
                      </a:r>
                      <a:endParaRPr lang="hu-HU"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No / uncontested elections</a:t>
                      </a:r>
                      <a:endParaRPr lang="hu-HU" sz="1400" dirty="0" smtClean="0"/>
                    </a:p>
                  </a:txBody>
                  <a:tcPr anchor="ctr"/>
                </a:tc>
                <a:tc>
                  <a:txBody>
                    <a:bodyPr/>
                    <a:lstStyle/>
                    <a:p>
                      <a:r>
                        <a:rPr lang="en-US" sz="1400" dirty="0" smtClean="0"/>
                        <a:t>State party</a:t>
                      </a:r>
                      <a:endParaRPr lang="hu-HU" sz="1400" dirty="0"/>
                    </a:p>
                  </a:txBody>
                  <a:tcPr anchor="ctr"/>
                </a:tc>
                <a:tc>
                  <a:txBody>
                    <a:bodyPr/>
                    <a:lstStyle/>
                    <a:p>
                      <a:r>
                        <a:rPr lang="en-US" sz="1400" dirty="0" smtClean="0"/>
                        <a:t>Cadres’ party</a:t>
                      </a:r>
                      <a:endParaRPr lang="hu-HU" sz="1400" dirty="0"/>
                    </a:p>
                  </a:txBody>
                  <a:tcPr anchor="ctr"/>
                </a:tc>
                <a:tc>
                  <a:txBody>
                    <a:bodyPr/>
                    <a:lstStyle/>
                    <a:p>
                      <a:r>
                        <a:rPr lang="en-US" sz="1400" dirty="0" smtClean="0"/>
                        <a:t>Ideology applying</a:t>
                      </a:r>
                      <a:endParaRPr lang="hu-HU" sz="1400" dirty="0"/>
                    </a:p>
                  </a:txBody>
                  <a:tcPr anchor="ctr"/>
                </a:tc>
              </a:tr>
            </a:tbl>
          </a:graphicData>
        </a:graphic>
      </p:graphicFrame>
    </p:spTree>
    <p:extLst>
      <p:ext uri="{BB962C8B-B14F-4D97-AF65-F5344CB8AC3E}">
        <p14:creationId xmlns:p14="http://schemas.microsoft.com/office/powerpoint/2010/main" xmlns="" val="100388139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1470"/>
            <a:ext cx="8229600" cy="565571"/>
          </a:xfrm>
        </p:spPr>
        <p:txBody>
          <a:bodyPr>
            <a:noAutofit/>
          </a:bodyPr>
          <a:lstStyle/>
          <a:p>
            <a:r>
              <a:rPr lang="en-US" sz="3600" b="1" dirty="0"/>
              <a:t>State of post-communist countries (2018)</a:t>
            </a:r>
            <a:endParaRPr lang="hu-HU" sz="3600" b="1" dirty="0"/>
          </a:p>
        </p:txBody>
      </p:sp>
      <p:graphicFrame>
        <p:nvGraphicFramePr>
          <p:cNvPr id="4" name="Táblázat 3"/>
          <p:cNvGraphicFramePr>
            <a:graphicFrameLocks noGrp="1"/>
          </p:cNvGraphicFramePr>
          <p:nvPr>
            <p:extLst>
              <p:ext uri="{D42A27DB-BD31-4B8C-83A1-F6EECF244321}">
                <p14:modId xmlns:p14="http://schemas.microsoft.com/office/powerpoint/2010/main" xmlns="" val="415335539"/>
              </p:ext>
            </p:extLst>
          </p:nvPr>
        </p:nvGraphicFramePr>
        <p:xfrm>
          <a:off x="35496" y="627534"/>
          <a:ext cx="9001001" cy="4353584"/>
        </p:xfrm>
        <a:graphic>
          <a:graphicData uri="http://schemas.openxmlformats.org/drawingml/2006/table">
            <a:tbl>
              <a:tblPr firstRow="1" bandRow="1">
                <a:tableStyleId>{5940675A-B579-460E-94D1-54222C63F5DA}</a:tableStyleId>
              </a:tblPr>
              <a:tblGrid>
                <a:gridCol w="1447340"/>
                <a:gridCol w="1649004"/>
                <a:gridCol w="1440160"/>
                <a:gridCol w="1368152"/>
                <a:gridCol w="1598047"/>
                <a:gridCol w="1498298"/>
              </a:tblGrid>
              <a:tr h="555179">
                <a:tc>
                  <a:txBody>
                    <a:bodyPr/>
                    <a:lstStyle/>
                    <a:p>
                      <a:endParaRPr lang="hu-HU" sz="1200" dirty="0"/>
                    </a:p>
                  </a:txBody>
                  <a:tcPr anchor="ctr"/>
                </a:tc>
                <a:tc>
                  <a:txBody>
                    <a:bodyPr/>
                    <a:lstStyle/>
                    <a:p>
                      <a:r>
                        <a:rPr lang="en-US" sz="1400" b="1" i="1" dirty="0" smtClean="0"/>
                        <a:t>Limited</a:t>
                      </a:r>
                      <a:r>
                        <a:rPr lang="en-US" sz="1400" b="1" i="1" baseline="0" dirty="0" smtClean="0"/>
                        <a:t> nature</a:t>
                      </a:r>
                      <a:endParaRPr lang="hu-HU" sz="1400" b="1" i="1" dirty="0"/>
                    </a:p>
                  </a:txBody>
                  <a:tcPr anchor="ctr"/>
                </a:tc>
                <a:tc>
                  <a:txBody>
                    <a:bodyPr/>
                    <a:lstStyle/>
                    <a:p>
                      <a:r>
                        <a:rPr lang="en-US" sz="1400" b="1" i="1" dirty="0" smtClean="0"/>
                        <a:t>Formality</a:t>
                      </a:r>
                      <a:r>
                        <a:rPr lang="en-US" sz="1400" b="1" i="1" baseline="0" dirty="0" smtClean="0"/>
                        <a:t> of institutions</a:t>
                      </a:r>
                      <a:endParaRPr lang="hu-HU" sz="1400" b="1" i="1" dirty="0"/>
                    </a:p>
                  </a:txBody>
                  <a:tcPr anchor="ctr"/>
                </a:tc>
                <a:tc>
                  <a:txBody>
                    <a:bodyPr/>
                    <a:lstStyle/>
                    <a:p>
                      <a:r>
                        <a:rPr lang="en-US" sz="1400" b="1" i="1" dirty="0" smtClean="0"/>
                        <a:t>Autonomy</a:t>
                      </a:r>
                      <a:r>
                        <a:rPr lang="en-US" sz="1400" b="1" i="1" baseline="0" dirty="0" smtClean="0"/>
                        <a:t> of civil society</a:t>
                      </a:r>
                      <a:endParaRPr lang="hu-HU" sz="1400" b="1" i="1" dirty="0"/>
                    </a:p>
                  </a:txBody>
                  <a:tcPr anchor="ctr"/>
                </a:tc>
                <a:tc>
                  <a:txBody>
                    <a:bodyPr/>
                    <a:lstStyle/>
                    <a:p>
                      <a:r>
                        <a:rPr lang="en-US" sz="1400" b="1" i="1" dirty="0" smtClean="0"/>
                        <a:t>Coordinating mechanism</a:t>
                      </a:r>
                      <a:endParaRPr lang="hu-HU" sz="1400" b="1" i="1" dirty="0"/>
                    </a:p>
                  </a:txBody>
                  <a:tcPr anchor="ctr"/>
                </a:tc>
                <a:tc>
                  <a:txBody>
                    <a:bodyPr/>
                    <a:lstStyle/>
                    <a:p>
                      <a:r>
                        <a:rPr lang="en-US" sz="1400" b="1" i="1" dirty="0" smtClean="0"/>
                        <a:t>Normativity of state regulations</a:t>
                      </a:r>
                      <a:endParaRPr lang="hu-HU" sz="1400" b="1" i="1" dirty="0"/>
                    </a:p>
                  </a:txBody>
                  <a:tcPr anchor="ctr"/>
                </a:tc>
              </a:tr>
              <a:tr h="487643">
                <a:tc>
                  <a:txBody>
                    <a:bodyPr/>
                    <a:lstStyle/>
                    <a:p>
                      <a:r>
                        <a:rPr lang="en-US" sz="1600" b="1" i="0" dirty="0" smtClean="0"/>
                        <a:t>Hungary</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Informal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555179">
                <a:tc>
                  <a:txBody>
                    <a:bodyPr/>
                    <a:lstStyle/>
                    <a:p>
                      <a:r>
                        <a:rPr lang="en-US" sz="1600" b="1" i="0" dirty="0" smtClean="0"/>
                        <a:t>Poland</a:t>
                      </a:r>
                      <a:endParaRPr lang="hu-HU" sz="1600" b="1" i="0" dirty="0"/>
                    </a:p>
                  </a:txBody>
                  <a:tcPr anchor="ctr"/>
                </a:tc>
                <a:tc>
                  <a:txBody>
                    <a:bodyPr/>
                    <a:lstStyle/>
                    <a:p>
                      <a:r>
                        <a:rPr lang="en-US" sz="1400" dirty="0" smtClean="0"/>
                        <a:t>Limited</a:t>
                      </a:r>
                      <a:endParaRPr lang="hu-HU" sz="1400" dirty="0"/>
                    </a:p>
                  </a:txBody>
                  <a:tcPr anchor="ctr"/>
                </a:tc>
                <a:tc>
                  <a:txBody>
                    <a:bodyPr/>
                    <a:lstStyle/>
                    <a:p>
                      <a:r>
                        <a:rPr lang="en-US" sz="1400" dirty="0" smtClean="0"/>
                        <a:t>Formal</a:t>
                      </a:r>
                      <a:endParaRPr lang="hu-HU" sz="1400" dirty="0"/>
                    </a:p>
                  </a:txBody>
                  <a:tcPr anchor="ctr"/>
                </a:tc>
                <a:tc>
                  <a:txBody>
                    <a:bodyPr/>
                    <a:lstStyle/>
                    <a:p>
                      <a:r>
                        <a:rPr lang="en-US" sz="1400" dirty="0" smtClean="0"/>
                        <a:t>Free</a:t>
                      </a:r>
                      <a:endParaRPr lang="hu-HU" sz="1400" dirty="0"/>
                    </a:p>
                  </a:txBody>
                  <a:tcPr anchor="ctr"/>
                </a:tc>
                <a:tc>
                  <a:txBody>
                    <a:bodyPr/>
                    <a:lstStyle/>
                    <a:p>
                      <a:r>
                        <a:rPr lang="en-US" sz="1400" dirty="0" smtClean="0"/>
                        <a:t>Market coordination</a:t>
                      </a:r>
                      <a:endParaRPr lang="hu-HU" sz="1400" dirty="0"/>
                    </a:p>
                  </a:txBody>
                  <a:tcPr anchor="ctr"/>
                </a:tc>
                <a:tc>
                  <a:txBody>
                    <a:bodyPr/>
                    <a:lstStyle/>
                    <a:p>
                      <a:r>
                        <a:rPr lang="en-US" sz="1400" dirty="0" smtClean="0"/>
                        <a:t>Normative</a:t>
                      </a:r>
                      <a:endParaRPr lang="hu-HU" sz="1400" dirty="0"/>
                    </a:p>
                  </a:txBody>
                  <a:tcPr anchor="ctr"/>
                </a:tc>
              </a:tr>
              <a:tr h="562239">
                <a:tc>
                  <a:txBody>
                    <a:bodyPr/>
                    <a:lstStyle/>
                    <a:p>
                      <a:r>
                        <a:rPr lang="en-US" sz="1600" b="1" i="0" dirty="0" smtClean="0"/>
                        <a:t>Romania</a:t>
                      </a:r>
                      <a:endParaRPr lang="hu-HU" sz="1600" b="1" i="0" dirty="0"/>
                    </a:p>
                  </a:txBody>
                  <a:tcPr anchor="ctr"/>
                </a:tc>
                <a:tc>
                  <a:txBody>
                    <a:bodyPr/>
                    <a:lstStyle/>
                    <a:p>
                      <a:r>
                        <a:rPr lang="en-US" sz="1400" dirty="0" smtClean="0"/>
                        <a:t>Limited / Unconstraine</a:t>
                      </a:r>
                      <a:r>
                        <a:rPr lang="en-US" sz="1400" baseline="0" dirty="0" smtClean="0"/>
                        <a:t>d</a:t>
                      </a:r>
                      <a:endParaRPr lang="hu-HU" sz="1400" dirty="0"/>
                    </a:p>
                  </a:txBody>
                  <a:tcPr anchor="ctr"/>
                </a:tc>
                <a:tc>
                  <a:txBody>
                    <a:bodyPr/>
                    <a:lstStyle/>
                    <a:p>
                      <a:r>
                        <a:rPr lang="en-US" sz="1400" dirty="0" smtClean="0"/>
                        <a:t>Semi-formal</a:t>
                      </a:r>
                      <a:endParaRPr lang="hu-HU" sz="1400" dirty="0"/>
                    </a:p>
                  </a:txBody>
                  <a:tcPr anchor="ctr"/>
                </a:tc>
                <a:tc>
                  <a:txBody>
                    <a:bodyPr/>
                    <a:lstStyle/>
                    <a:p>
                      <a:r>
                        <a:rPr lang="en-US" sz="1400" dirty="0" smtClean="0"/>
                        <a:t>Free / Subjugated</a:t>
                      </a:r>
                      <a:endParaRPr lang="hu-HU" sz="1400" dirty="0"/>
                    </a:p>
                  </a:txBody>
                  <a:tcPr anchor="ctr"/>
                </a:tc>
                <a:tc>
                  <a:txBody>
                    <a:bodyPr/>
                    <a:lstStyle/>
                    <a:p>
                      <a:r>
                        <a:rPr lang="en-US" sz="1400" dirty="0" smtClean="0"/>
                        <a:t>Market coordination </a:t>
                      </a:r>
                      <a:r>
                        <a:rPr lang="en-US" sz="1400" dirty="0" smtClean="0"/>
                        <a:t>/ Relational</a:t>
                      </a:r>
                      <a:endParaRPr lang="hu-HU" sz="1400" dirty="0"/>
                    </a:p>
                  </a:txBody>
                  <a:tcPr anchor="ctr"/>
                </a:tc>
                <a:tc>
                  <a:txBody>
                    <a:bodyPr/>
                    <a:lstStyle/>
                    <a:p>
                      <a:r>
                        <a:rPr lang="en-US" sz="1400" dirty="0" smtClean="0"/>
                        <a:t>Normative</a:t>
                      </a:r>
                      <a:r>
                        <a:rPr lang="en-US" sz="1400" baseline="0" dirty="0" smtClean="0"/>
                        <a:t> / </a:t>
                      </a:r>
                      <a:r>
                        <a:rPr lang="en-US" sz="1400" dirty="0" smtClean="0"/>
                        <a:t>Discretional</a:t>
                      </a:r>
                      <a:endParaRPr lang="hu-HU" sz="1400" dirty="0"/>
                    </a:p>
                  </a:txBody>
                  <a:tcPr anchor="ctr"/>
                </a:tc>
              </a:tr>
              <a:tr h="487643">
                <a:tc>
                  <a:txBody>
                    <a:bodyPr/>
                    <a:lstStyle/>
                    <a:p>
                      <a:r>
                        <a:rPr lang="en-US" sz="1600" b="1" i="0" dirty="0" smtClean="0"/>
                        <a:t>Ukraine</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Semi-formal / Informal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564826">
                <a:tc>
                  <a:txBody>
                    <a:bodyPr/>
                    <a:lstStyle/>
                    <a:p>
                      <a:r>
                        <a:rPr lang="en-US" sz="1600" b="1" i="0" dirty="0" smtClean="0"/>
                        <a:t>Russia</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Informal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555179">
                <a:tc>
                  <a:txBody>
                    <a:bodyPr/>
                    <a:lstStyle/>
                    <a:p>
                      <a:r>
                        <a:rPr lang="en-US" sz="1600" b="1" i="0" dirty="0" smtClean="0"/>
                        <a:t>Uzbekistan</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Informal</a:t>
                      </a:r>
                      <a:endParaRPr lang="hu-HU" sz="1400" dirty="0"/>
                    </a:p>
                  </a:txBody>
                  <a:tcPr anchor="ctr"/>
                </a:tc>
                <a:tc>
                  <a:txBody>
                    <a:bodyPr/>
                    <a:lstStyle/>
                    <a:p>
                      <a:r>
                        <a:rPr lang="en-US" sz="1400" dirty="0" smtClean="0"/>
                        <a:t>Subjugated</a:t>
                      </a:r>
                      <a:endParaRPr lang="hu-HU" sz="1400" dirty="0"/>
                    </a:p>
                  </a:txBody>
                  <a:tcPr anchor="ctr"/>
                </a:tc>
                <a:tc>
                  <a:txBody>
                    <a:bodyPr/>
                    <a:lstStyle/>
                    <a:p>
                      <a:r>
                        <a:rPr lang="en-US" sz="1400" dirty="0" smtClean="0"/>
                        <a:t>Relational</a:t>
                      </a:r>
                      <a:endParaRPr lang="hu-HU" sz="1400" dirty="0"/>
                    </a:p>
                  </a:txBody>
                  <a:tcPr anchor="ctr"/>
                </a:tc>
                <a:tc>
                  <a:txBody>
                    <a:bodyPr/>
                    <a:lstStyle/>
                    <a:p>
                      <a:r>
                        <a:rPr lang="en-US" sz="1400" dirty="0" smtClean="0"/>
                        <a:t>Discretional</a:t>
                      </a:r>
                      <a:endParaRPr lang="hu-HU" sz="1400" dirty="0"/>
                    </a:p>
                  </a:txBody>
                  <a:tcPr anchor="ctr"/>
                </a:tc>
              </a:tr>
              <a:tr h="555179">
                <a:tc>
                  <a:txBody>
                    <a:bodyPr/>
                    <a:lstStyle/>
                    <a:p>
                      <a:r>
                        <a:rPr lang="en-US" sz="1600" b="1" i="0" dirty="0" smtClean="0"/>
                        <a:t>China</a:t>
                      </a:r>
                      <a:endParaRPr lang="hu-HU" sz="1600" b="1" i="0" dirty="0"/>
                    </a:p>
                  </a:txBody>
                  <a:tcPr anchor="ctr"/>
                </a:tc>
                <a:tc>
                  <a:txBody>
                    <a:bodyPr/>
                    <a:lstStyle/>
                    <a:p>
                      <a:r>
                        <a:rPr lang="en-US" sz="1400" dirty="0" smtClean="0"/>
                        <a:t>Unconstrained</a:t>
                      </a:r>
                      <a:endParaRPr lang="hu-HU" sz="1400" dirty="0"/>
                    </a:p>
                  </a:txBody>
                  <a:tcPr anchor="ctr"/>
                </a:tc>
                <a:tc>
                  <a:txBody>
                    <a:bodyPr/>
                    <a:lstStyle/>
                    <a:p>
                      <a:r>
                        <a:rPr lang="en-US" sz="1400" dirty="0" smtClean="0"/>
                        <a:t>Formal</a:t>
                      </a:r>
                      <a:r>
                        <a:rPr lang="en-US" sz="1400" baseline="0" dirty="0" smtClean="0"/>
                        <a:t> / Semi-formal</a:t>
                      </a:r>
                      <a:endParaRPr lang="hu-HU" sz="1400" dirty="0"/>
                    </a:p>
                  </a:txBody>
                  <a:tcPr anchor="ctr"/>
                </a:tc>
                <a:tc>
                  <a:txBody>
                    <a:bodyPr/>
                    <a:lstStyle/>
                    <a:p>
                      <a:r>
                        <a:rPr lang="en-US" sz="1400" dirty="0" smtClean="0"/>
                        <a:t>Non-existent</a:t>
                      </a:r>
                      <a:endParaRPr lang="hu-HU" sz="1400" dirty="0"/>
                    </a:p>
                  </a:txBody>
                  <a:tcPr anchor="ctr"/>
                </a:tc>
                <a:tc>
                  <a:txBody>
                    <a:bodyPr/>
                    <a:lstStyle/>
                    <a:p>
                      <a:r>
                        <a:rPr lang="en-US" sz="1400" dirty="0" smtClean="0"/>
                        <a:t>Bureaucratic</a:t>
                      </a:r>
                      <a:r>
                        <a:rPr lang="en-US" sz="1400" baseline="0" dirty="0" smtClean="0"/>
                        <a:t> / relational</a:t>
                      </a:r>
                      <a:endParaRPr lang="hu-HU" sz="1400" dirty="0"/>
                    </a:p>
                  </a:txBody>
                  <a:tcPr anchor="ctr"/>
                </a:tc>
                <a:tc>
                  <a:txBody>
                    <a:bodyPr/>
                    <a:lstStyle/>
                    <a:p>
                      <a:r>
                        <a:rPr lang="en-US" sz="1400" dirty="0" smtClean="0"/>
                        <a:t>Normative</a:t>
                      </a:r>
                      <a:r>
                        <a:rPr lang="en-US" sz="1400" baseline="0" dirty="0" smtClean="0"/>
                        <a:t> / discretional</a:t>
                      </a:r>
                      <a:endParaRPr lang="hu-HU" sz="1400" dirty="0"/>
                    </a:p>
                  </a:txBody>
                  <a:tcPr anchor="ctr"/>
                </a:tc>
              </a:tr>
            </a:tbl>
          </a:graphicData>
        </a:graphic>
      </p:graphicFrame>
    </p:spTree>
    <p:extLst>
      <p:ext uri="{BB962C8B-B14F-4D97-AF65-F5344CB8AC3E}">
        <p14:creationId xmlns:p14="http://schemas.microsoft.com/office/powerpoint/2010/main" xmlns="" val="2359526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6512" y="0"/>
            <a:ext cx="9252520" cy="771550"/>
          </a:xfrm>
        </p:spPr>
        <p:txBody>
          <a:bodyPr>
            <a:noAutofit/>
          </a:bodyPr>
          <a:lstStyle/>
          <a:p>
            <a:r>
              <a:rPr lang="hu-HU" sz="2400" b="1" dirty="0">
                <a:ea typeface="Calibri"/>
                <a:cs typeface="Times New Roman"/>
              </a:rPr>
              <a:t>János </a:t>
            </a:r>
            <a:r>
              <a:rPr lang="hu-HU" sz="2400" b="1" dirty="0" err="1">
                <a:ea typeface="Calibri"/>
                <a:cs typeface="Times New Roman"/>
              </a:rPr>
              <a:t>Kornai</a:t>
            </a:r>
            <a:r>
              <a:rPr lang="hu-HU" sz="2400" b="1" dirty="0">
                <a:ea typeface="Calibri"/>
                <a:cs typeface="Times New Roman"/>
              </a:rPr>
              <a:t>: </a:t>
            </a:r>
            <a:r>
              <a:rPr lang="en-US" sz="2400" b="1" dirty="0"/>
              <a:t>Characteristics of Democracy, Autocracy, </a:t>
            </a:r>
            <a:r>
              <a:rPr lang="en-US" sz="2400" b="1" dirty="0" smtClean="0"/>
              <a:t>and</a:t>
            </a:r>
            <a:r>
              <a:rPr lang="hu-HU" sz="2400" b="1" dirty="0" smtClean="0"/>
              <a:t> </a:t>
            </a:r>
            <a:r>
              <a:rPr lang="en-US" sz="2400" b="1" dirty="0" smtClean="0"/>
              <a:t>Dictatorship</a:t>
            </a:r>
            <a:r>
              <a:rPr lang="hu-HU" sz="2400" b="1" dirty="0" smtClean="0"/>
              <a:t/>
            </a:r>
            <a:br>
              <a:rPr lang="hu-HU" sz="2400" b="1" dirty="0" smtClean="0"/>
            </a:br>
            <a:r>
              <a:rPr lang="hu-HU" sz="1800" b="1" dirty="0" smtClean="0"/>
              <a:t>(</a:t>
            </a:r>
            <a:r>
              <a:rPr lang="hu-HU" sz="1800" b="1" dirty="0" err="1" smtClean="0"/>
              <a:t>Secondary</a:t>
            </a:r>
            <a:r>
              <a:rPr lang="hu-HU" sz="1800" b="1" dirty="0" smtClean="0"/>
              <a:t> </a:t>
            </a:r>
            <a:r>
              <a:rPr lang="hu-HU" sz="1800" b="1" dirty="0" err="1" smtClean="0"/>
              <a:t>features</a:t>
            </a:r>
            <a:r>
              <a:rPr lang="hu-HU" sz="1800" b="1" dirty="0" smtClean="0"/>
              <a:t>)</a:t>
            </a:r>
            <a:endParaRPr lang="hu-HU" sz="1800" dirty="0"/>
          </a:p>
        </p:txBody>
      </p:sp>
      <p:graphicFrame>
        <p:nvGraphicFramePr>
          <p:cNvPr id="6" name="Táblázat 5"/>
          <p:cNvGraphicFramePr>
            <a:graphicFrameLocks noGrp="1"/>
          </p:cNvGraphicFramePr>
          <p:nvPr/>
        </p:nvGraphicFramePr>
        <p:xfrm>
          <a:off x="251520" y="699542"/>
          <a:ext cx="8640960" cy="4386329"/>
        </p:xfrm>
        <a:graphic>
          <a:graphicData uri="http://schemas.openxmlformats.org/drawingml/2006/table">
            <a:tbl>
              <a:tblPr/>
              <a:tblGrid>
                <a:gridCol w="288032"/>
                <a:gridCol w="288032"/>
                <a:gridCol w="2592288"/>
                <a:gridCol w="2880320"/>
                <a:gridCol w="2592288"/>
              </a:tblGrid>
              <a:tr h="332489">
                <a:tc>
                  <a:txBody>
                    <a:bodyPr/>
                    <a:lstStyle/>
                    <a:p>
                      <a:pPr>
                        <a:lnSpc>
                          <a:spcPct val="100000"/>
                        </a:lnSpc>
                        <a:spcAft>
                          <a:spcPts val="0"/>
                        </a:spcAft>
                      </a:pPr>
                      <a:endParaRPr lang="hu-HU" sz="11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hu-HU" sz="11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Democracy</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Autocracy</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800" b="1" dirty="0">
                          <a:latin typeface="+mn-lt"/>
                          <a:ea typeface="Calibri"/>
                          <a:cs typeface="Times New Roman"/>
                        </a:rPr>
                        <a:t>Dictatorship</a:t>
                      </a:r>
                      <a:endParaRPr lang="hu-HU" sz="18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rowSpan="6">
                  <a:txBody>
                    <a:bodyPr/>
                    <a:lstStyle/>
                    <a:p>
                      <a:pPr>
                        <a:lnSpc>
                          <a:spcPct val="100000"/>
                        </a:lnSpc>
                        <a:spcAft>
                          <a:spcPts val="0"/>
                        </a:spcAft>
                      </a:pPr>
                      <a:endParaRPr lang="hu-HU" sz="1600" dirty="0" smtClean="0">
                        <a:latin typeface="+mn-lt"/>
                        <a:ea typeface="Calibri"/>
                        <a:cs typeface="Times New Roman"/>
                      </a:endParaRPr>
                    </a:p>
                    <a:p>
                      <a:pPr>
                        <a:lnSpc>
                          <a:spcPct val="100000"/>
                        </a:lnSpc>
                        <a:spcAft>
                          <a:spcPts val="0"/>
                        </a:spcAft>
                      </a:pPr>
                      <a:endParaRPr lang="hu-HU" sz="1600" dirty="0">
                        <a:latin typeface="+mn-lt"/>
                        <a:ea typeface="Calibri"/>
                        <a:cs typeface="Times New Roman"/>
                      </a:endParaRPr>
                    </a:p>
                    <a:p>
                      <a:pPr>
                        <a:lnSpc>
                          <a:spcPct val="100000"/>
                        </a:lnSpc>
                        <a:spcAft>
                          <a:spcPts val="0"/>
                        </a:spcAft>
                      </a:pPr>
                      <a:r>
                        <a:rPr lang="en-US" sz="1600" b="1" dirty="0" smtClean="0">
                          <a:latin typeface="+mn-lt"/>
                          <a:ea typeface="Calibri"/>
                          <a:cs typeface="Times New Roman"/>
                        </a:rPr>
                        <a:t>S</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E</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C</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O</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N</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D</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A</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R</a:t>
                      </a:r>
                      <a:endParaRPr lang="hu-HU" sz="1600" b="1" dirty="0" smtClean="0">
                        <a:latin typeface="+mn-lt"/>
                        <a:ea typeface="Calibri"/>
                        <a:cs typeface="Times New Roman"/>
                      </a:endParaRPr>
                    </a:p>
                    <a:p>
                      <a:pPr>
                        <a:lnSpc>
                          <a:spcPct val="100000"/>
                        </a:lnSpc>
                        <a:spcAft>
                          <a:spcPts val="0"/>
                        </a:spcAft>
                      </a:pPr>
                      <a:r>
                        <a:rPr lang="en-US" sz="1600" b="1" dirty="0" smtClean="0">
                          <a:latin typeface="+mn-lt"/>
                          <a:ea typeface="Calibri"/>
                          <a:cs typeface="Times New Roman"/>
                        </a:rPr>
                        <a:t>Y</a:t>
                      </a:r>
                      <a:endParaRPr lang="hu-HU" sz="1600" b="1" dirty="0" smtClean="0">
                        <a:latin typeface="+mn-lt"/>
                        <a:ea typeface="Calibri"/>
                        <a:cs typeface="Times New Roman"/>
                      </a:endParaRPr>
                    </a:p>
                    <a:p>
                      <a:pPr>
                        <a:lnSpc>
                          <a:spcPct val="100000"/>
                        </a:lnSpc>
                        <a:spcAft>
                          <a:spcPts val="0"/>
                        </a:spcAft>
                      </a:pPr>
                      <a:endParaRPr lang="hu-HU" sz="160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b="1" i="0">
                          <a:latin typeface="+mn-lt"/>
                          <a:ea typeface="Calibri"/>
                          <a:cs typeface="Times New Roman"/>
                        </a:rPr>
                        <a:t>5</a:t>
                      </a:r>
                      <a:endParaRPr lang="hu-HU" sz="16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No repressive means are used against parliamentary opposition</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Repressive means are used against parliamentary opposition</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No parliamentary opposition</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6</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Institutions of “checks and balances” are active and independent</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Institutions functioning as “checks and balances” are weak and non-independent</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No institutions have been created to act as “checks and balances”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7</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Relatively few officials are appointed by the ruling political group</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 ruling political group appoints its own cadres to virtually all important offices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 ruling political group appoints its own cadres to all important offices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8</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Civil protest against the government has no legal boundary; strong civil society</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Civil protest against the government has no legal boundary; weak civil society</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Civil protest against the government is prohibited by law</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497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9</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Interested persons and their organizations take part in many forms and to relevant degrees in preparations for decision-making (significant levels of participation)</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There are legal frameworks for participation but they are practically dysfunctional</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Participation is not even formally prescribed</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489">
                <a:tc vMerge="1">
                  <a:txBody>
                    <a:bodyPr/>
                    <a:lstStyle/>
                    <a:p>
                      <a:endParaRPr lang="hu-HU"/>
                    </a:p>
                  </a:txBody>
                  <a:tcPr/>
                </a:tc>
                <a:tc>
                  <a:txBody>
                    <a:bodyPr/>
                    <a:lstStyle/>
                    <a:p>
                      <a:pPr algn="ctr">
                        <a:lnSpc>
                          <a:spcPct val="100000"/>
                        </a:lnSpc>
                        <a:spcAft>
                          <a:spcPts val="0"/>
                        </a:spcAft>
                      </a:pPr>
                      <a:r>
                        <a:rPr lang="en-US" sz="1600" b="1" i="0" dirty="0">
                          <a:latin typeface="+mn-lt"/>
                          <a:ea typeface="Calibri"/>
                          <a:cs typeface="Times New Roman"/>
                        </a:rPr>
                        <a:t>10</a:t>
                      </a:r>
                      <a:endParaRPr lang="hu-HU" sz="16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a:latin typeface="+mn-lt"/>
                          <a:ea typeface="Calibri"/>
                          <a:cs typeface="Times New Roman"/>
                        </a:rPr>
                        <a:t>Freedom of the press is guaranteed by law, and is actually enforced</a:t>
                      </a:r>
                      <a:endParaRPr lang="hu-HU" sz="1400" b="1" i="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Freedom of the press is constrained by legal and economic means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400" b="1" i="0" dirty="0">
                          <a:latin typeface="+mn-lt"/>
                          <a:ea typeface="Calibri"/>
                          <a:cs typeface="Times New Roman"/>
                        </a:rPr>
                        <a:t>No freedom of the press</a:t>
                      </a:r>
                      <a:endParaRPr lang="hu-HU" sz="1400" b="1" i="0" dirty="0">
                        <a:latin typeface="+mn-lt"/>
                        <a:ea typeface="Calibri"/>
                        <a:cs typeface="Times New Roman"/>
                      </a:endParaRPr>
                    </a:p>
                  </a:txBody>
                  <a:tcPr marL="29449" marR="294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53311257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hu-HU" b="1" dirty="0" smtClean="0"/>
              <a:t>Thank you for your attention.</a:t>
            </a:r>
            <a:endParaRPr lang="en-US" b="1"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2318</TotalTime>
  <Words>7887</Words>
  <Application>Microsoft Office PowerPoint</Application>
  <PresentationFormat>On-screen Show (16:9)</PresentationFormat>
  <Paragraphs>1917</Paragraphs>
  <Slides>90</Slides>
  <Notes>61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90</vt:i4>
      </vt:variant>
    </vt:vector>
  </HeadingPairs>
  <TitlesOfParts>
    <vt:vector size="93" baseType="lpstr">
      <vt:lpstr>Office-téma</vt:lpstr>
      <vt:lpstr>Dia</vt:lpstr>
      <vt:lpstr>Bemutató</vt:lpstr>
      <vt:lpstr>Typology of Post-Communist Regimes (Conceptual toolkit)</vt:lpstr>
      <vt:lpstr>Content</vt:lpstr>
      <vt:lpstr>Political system</vt:lpstr>
      <vt:lpstr>Slide 4</vt:lpstr>
      <vt:lpstr>The Democracy—Dictatorship Axis</vt:lpstr>
      <vt:lpstr>András Bozóki – Dániel Hegedűs: Proliferation of political regime categories</vt:lpstr>
      <vt:lpstr>Marc Morjé Howard – Philip G. Roessler: Disaggregation of Regimes</vt:lpstr>
      <vt:lpstr>János Kornai: Characteristics of Democracy, Autocracy, and Dictatorship (Primary features)</vt:lpstr>
      <vt:lpstr>János Kornai: Characteristics of Democracy, Autocracy, and Dictatorship (Secondary features)</vt:lpstr>
      <vt:lpstr>János Kornai: Post-communist countries of Eurasia by political institutional system</vt:lpstr>
      <vt:lpstr>Stubborn structures</vt:lpstr>
      <vt:lpstr>Stubborn structures</vt:lpstr>
      <vt:lpstr>Henry Hale: Legacies of Patronalism at the End of Communist Rule</vt:lpstr>
      <vt:lpstr>Henry Hale: Formal Constitutions and Patronalism in Post-Communist Countries since the Mid-1990s</vt:lpstr>
      <vt:lpstr>Slide 15</vt:lpstr>
      <vt:lpstr>The problems with the purely political institutional approach</vt:lpstr>
      <vt:lpstr>Interpretative Framework of Post-Communist Regimes (combining the political, economic and sociological dimensions)</vt:lpstr>
      <vt:lpstr>Presumption of Dominant Principles of State Functioning</vt:lpstr>
      <vt:lpstr>Slide 19</vt:lpstr>
      <vt:lpstr>Slide 20</vt:lpstr>
      <vt:lpstr>What is the action for private appropriation of the means of power?  Interpretative layers of categories to describe patronage regimes</vt:lpstr>
      <vt:lpstr>What is the action for private appropriation of goods?  Interpretative layers of categories to describe patronage regimes</vt:lpstr>
      <vt:lpstr>Is the action legal?  Interpretative layers of categories to describe patronage regimes</vt:lpstr>
      <vt:lpstr>Organizational connections of people to power institutions in three ideal-type political regimes </vt:lpstr>
      <vt:lpstr>Slide 25</vt:lpstr>
      <vt:lpstr>Political-economic actors</vt:lpstr>
      <vt:lpstr>The formal position of the chief patron, the decision making “body” and the type of patronal networks in Russia</vt:lpstr>
      <vt:lpstr>The patronal network in a post-communist single-pyramid system does not resemble the service gentry or feudal „order”  (as in pre-revolutionary Russia) because in the adopted political family:</vt:lpstr>
      <vt:lpstr>The patronal network in a post-communist single-pyramid system does not resemble the nomenklatura  (as in the Soviet Union), because the adopted political family:</vt:lpstr>
      <vt:lpstr>The patronal network in a post-communist single-pyramid system cannot be characterized as a class, because the adopted political family:</vt:lpstr>
      <vt:lpstr>The patronal network in a post-communist single-pyramid system can be characterized as an adopted political family, because:</vt:lpstr>
      <vt:lpstr>Alena Ledeneva: Types of Networks</vt:lpstr>
      <vt:lpstr>Interpretative Framework of Post-Communist Regimes (combining the political, economic and sociological dimensions)</vt:lpstr>
      <vt:lpstr>The Ruling Elites in a Liberal Democracy: Autonomous Elites</vt:lpstr>
      <vt:lpstr>The Ruling Elite in a Communist Dictatorship: The Nomenklatura</vt:lpstr>
      <vt:lpstr>Ruling Elite in a Patronal Autocracies: The Adopted Political Family</vt:lpstr>
      <vt:lpstr>The Ruling Elites in Patronal Democracies: Competing Patronal Networks</vt:lpstr>
      <vt:lpstr>The Ruling Elites in a Conservative Autocracy: Authoritarianism without Dominating Other Elites</vt:lpstr>
      <vt:lpstr>The Ruling Elite in a Market-Exploiting Dictatorship: Dominant Party Elite</vt:lpstr>
      <vt:lpstr>Key system components and political processes  in three ideal-type political regimes</vt:lpstr>
      <vt:lpstr>Main types of political and economic actors  in three ideal-type political regimes</vt:lpstr>
      <vt:lpstr>Slide 42</vt:lpstr>
      <vt:lpstr>The „separation of branches of power”  within a single pyramid patronal network</vt:lpstr>
      <vt:lpstr>Economy</vt:lpstr>
      <vt:lpstr>Economy</vt:lpstr>
      <vt:lpstr>Presumption of Dominant Principles of State Functioning</vt:lpstr>
      <vt:lpstr>Karl Polányi: The Two Approaches to the Economy</vt:lpstr>
      <vt:lpstr>Social/economic integration schemes/coordinating mechanisms  in three ideal-type political regimes </vt:lpstr>
      <vt:lpstr>Political preconditions of three ideal-types of economic regimes</vt:lpstr>
      <vt:lpstr>Administrative market</vt:lpstr>
      <vt:lpstr>Three coexisting economic modes under command economy</vt:lpstr>
      <vt:lpstr>Competitive market</vt:lpstr>
      <vt:lpstr>Relational market</vt:lpstr>
      <vt:lpstr>Primary characteristics of state and private property relations  in three ideal-type political regimes </vt:lpstr>
      <vt:lpstr>Features of “property rights”  in three ideal-type political regimes </vt:lpstr>
      <vt:lpstr>The nature of nationalization  in three ideal-type political regimes</vt:lpstr>
      <vt:lpstr>Ownership rights (1) – Expropriation of exogenous rights in the patronal autocracy/mafia state</vt:lpstr>
      <vt:lpstr>Ownership rights (2) – Expropriation of exogenous rights in the patronal autocracy/mafia state</vt:lpstr>
      <vt:lpstr>Ownership rights (3) – Expropriation of endogenous rights</vt:lpstr>
      <vt:lpstr>Corruption vs. Crimimal State</vt:lpstr>
      <vt:lpstr>Main Features of the Four Levels of Corruption</vt:lpstr>
      <vt:lpstr>Patterns of corruption  in three ideal-type political regimes</vt:lpstr>
      <vt:lpstr>Types of Relational Economies (Political Capitalisms)</vt:lpstr>
      <vt:lpstr>Slide 64</vt:lpstr>
      <vt:lpstr>Legality, law enforcement  </vt:lpstr>
      <vt:lpstr>The role of law and legality  in three ideal-type political regimes</vt:lpstr>
      <vt:lpstr>Institutions of state coercion in post-communist regimes (non-military)</vt:lpstr>
      <vt:lpstr>Ideology, media, elections</vt:lpstr>
      <vt:lpstr>Ideology and media in three ideal-type political regimes </vt:lpstr>
      <vt:lpstr>Political functions of ideological slogans</vt:lpstr>
      <vt:lpstr>Types of Elections</vt:lpstr>
      <vt:lpstr>Modelled Trajectories of  Post-Communist Regimes</vt:lpstr>
      <vt:lpstr>Interpretative Framework of Post-Communist Regimes</vt:lpstr>
      <vt:lpstr>Post-Communist Regime Types by Political Criteria</vt:lpstr>
      <vt:lpstr>Post-Communist Regime Types by Party Criteria</vt:lpstr>
      <vt:lpstr>Post-Communist Regime Types by Elite Criteria</vt:lpstr>
      <vt:lpstr>Post-Communist Regime Types by Social Criteria</vt:lpstr>
      <vt:lpstr>Post-Communist Regime Types by Economic Criteria</vt:lpstr>
      <vt:lpstr>Features of the six ideal-type regimes (1)</vt:lpstr>
      <vt:lpstr>Features of the six ideal-type regimes (2)</vt:lpstr>
      <vt:lpstr>Modelled Trajectories of Post-Communist Regimes:  1. Hungary</vt:lpstr>
      <vt:lpstr>Modelled Trajectories of Post-Communist Regimes:  2. Poland</vt:lpstr>
      <vt:lpstr>Modelled Trajectories of Post-Communist Regimes:  3. Romania</vt:lpstr>
      <vt:lpstr>Modelled Trajectories of Post-Communist Regimes:  4. Ukraine</vt:lpstr>
      <vt:lpstr>Modelled Trajectories of Post-Communist Regimes:  5. Russia</vt:lpstr>
      <vt:lpstr>Modelled Trajectories of Post-Communist Regimes:  6. Uzbekistan</vt:lpstr>
      <vt:lpstr>Modelled Trajectories of Post-Communist Regimes:  7. China</vt:lpstr>
      <vt:lpstr>State of post-communist countries (2018)</vt:lpstr>
      <vt:lpstr>State of post-communist countries (2018)</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Magyar Bálint</dc:creator>
  <cp:lastModifiedBy>Administrator</cp:lastModifiedBy>
  <cp:revision>484</cp:revision>
  <dcterms:created xsi:type="dcterms:W3CDTF">2017-05-01T09:52:15Z</dcterms:created>
  <dcterms:modified xsi:type="dcterms:W3CDTF">2018-10-11T09:57:44Z</dcterms:modified>
</cp:coreProperties>
</file>