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9"/>
  </p:notesMasterIdLst>
  <p:sldIdLst>
    <p:sldId id="274" r:id="rId2"/>
    <p:sldId id="271" r:id="rId3"/>
    <p:sldId id="269" r:id="rId4"/>
    <p:sldId id="270" r:id="rId5"/>
    <p:sldId id="272" r:id="rId6"/>
    <p:sldId id="263" r:id="rId7"/>
    <p:sldId id="273" r:id="rId8"/>
  </p:sldIdLst>
  <p:sldSz cx="9144000" cy="5143500" type="screen16x9"/>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33"/>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Közepesen sötét stíl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incs stílus, csak rács">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94" autoAdjust="0"/>
    <p:restoredTop sz="91903" autoAdjust="0"/>
  </p:normalViewPr>
  <p:slideViewPr>
    <p:cSldViewPr>
      <p:cViewPr varScale="1">
        <p:scale>
          <a:sx n="89" d="100"/>
          <a:sy n="89" d="100"/>
        </p:scale>
        <p:origin x="756" y="78"/>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DF1B6C-BCD4-42B0-88F5-C5E258B8D2BC}" type="datetimeFigureOut">
              <a:rPr lang="hu-HU" smtClean="0"/>
              <a:pPr/>
              <a:t>2020.06.11.</a:t>
            </a:fld>
            <a:endParaRPr lang="hu-HU"/>
          </a:p>
        </p:txBody>
      </p:sp>
      <p:sp>
        <p:nvSpPr>
          <p:cNvPr id="4" name="Diakép helye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6" name="Élőláb hely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D4A179-5995-42C8-A8DD-75973595F132}" type="slidenum">
              <a:rPr lang="hu-HU" smtClean="0"/>
              <a:pPr/>
              <a:t>‹#›</a:t>
            </a:fld>
            <a:endParaRPr lang="hu-HU"/>
          </a:p>
        </p:txBody>
      </p:sp>
    </p:spTree>
    <p:extLst>
      <p:ext uri="{BB962C8B-B14F-4D97-AF65-F5344CB8AC3E}">
        <p14:creationId xmlns:p14="http://schemas.microsoft.com/office/powerpoint/2010/main" val="3247078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archive.ceu.hu/sites/default/files/publications/dam-bozoki-state-and-faith-2016.pdf"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smtClean="0"/>
              <a:t>Edward C. </a:t>
            </a:r>
            <a:r>
              <a:rPr lang="hu-HU" dirty="0" err="1" smtClean="0"/>
              <a:t>Banfield</a:t>
            </a:r>
            <a:r>
              <a:rPr lang="hu-HU" dirty="0" smtClean="0"/>
              <a:t>:</a:t>
            </a:r>
            <a:r>
              <a:rPr lang="hu-HU" baseline="0" dirty="0" smtClean="0"/>
              <a:t> </a:t>
            </a:r>
            <a:r>
              <a:rPr lang="hu-HU" baseline="0" dirty="0" err="1" smtClean="0"/>
              <a:t>amoral</a:t>
            </a:r>
            <a:r>
              <a:rPr lang="hu-HU" baseline="0" dirty="0" smtClean="0"/>
              <a:t> </a:t>
            </a:r>
            <a:r>
              <a:rPr lang="hu-HU" baseline="0" dirty="0" err="1" smtClean="0"/>
              <a:t>familism</a:t>
            </a:r>
            <a:endParaRPr lang="hu-HU"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hu-HU" baseline="0" dirty="0" smtClean="0"/>
              <a:t>Haraszti: elvszerű elvszerűtlenség (</a:t>
            </a:r>
            <a:r>
              <a:rPr lang="hu-HU" sz="1200" b="0" i="0" kern="1200" dirty="0" smtClean="0">
                <a:solidFill>
                  <a:schemeClr val="tx1"/>
                </a:solidFill>
                <a:effectLst/>
                <a:latin typeface="+mn-lt"/>
                <a:ea typeface="+mn-ea"/>
                <a:cs typeface="+mn-cs"/>
              </a:rPr>
              <a:t>Principled </a:t>
            </a:r>
            <a:r>
              <a:rPr lang="hu-HU" sz="1200" b="0" i="0" kern="1200" dirty="0" err="1" smtClean="0">
                <a:solidFill>
                  <a:schemeClr val="tx1"/>
                </a:solidFill>
                <a:effectLst/>
                <a:latin typeface="+mn-lt"/>
                <a:ea typeface="+mn-ea"/>
                <a:cs typeface="+mn-cs"/>
              </a:rPr>
              <a:t>unprincipledness</a:t>
            </a:r>
            <a:r>
              <a:rPr lang="hu-HU" sz="1200" b="0" i="0" kern="1200" dirty="0" smtClean="0">
                <a:solidFill>
                  <a:schemeClr val="tx1"/>
                </a:solidFill>
                <a:effectLst/>
                <a:latin typeface="+mn-lt"/>
                <a:ea typeface="+mn-ea"/>
                <a:cs typeface="+mn-cs"/>
              </a:rPr>
              <a:t>)</a:t>
            </a:r>
            <a:endParaRPr lang="hu-HU" dirty="0" smtClean="0"/>
          </a:p>
        </p:txBody>
      </p:sp>
      <p:sp>
        <p:nvSpPr>
          <p:cNvPr id="4" name="Dia számának helye 3"/>
          <p:cNvSpPr>
            <a:spLocks noGrp="1"/>
          </p:cNvSpPr>
          <p:nvPr>
            <p:ph type="sldNum" sz="quarter" idx="10"/>
          </p:nvPr>
        </p:nvSpPr>
        <p:spPr/>
        <p:txBody>
          <a:bodyPr/>
          <a:lstStyle/>
          <a:p>
            <a:fld id="{EE35C795-E472-4B2C-ACCC-0A75640C7768}" type="slidenum">
              <a:rPr lang="hu-HU" smtClean="0"/>
              <a:pPr/>
              <a:t>3</a:t>
            </a:fld>
            <a:endParaRPr lang="hu-HU"/>
          </a:p>
        </p:txBody>
      </p:sp>
    </p:spTree>
    <p:extLst>
      <p:ext uri="{BB962C8B-B14F-4D97-AF65-F5344CB8AC3E}">
        <p14:creationId xmlns:p14="http://schemas.microsoft.com/office/powerpoint/2010/main" val="4713565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A </a:t>
            </a:r>
            <a:r>
              <a:rPr lang="en-US" dirty="0" err="1" smtClean="0"/>
              <a:t>nyertesek</a:t>
            </a:r>
            <a:r>
              <a:rPr lang="en-US" baseline="0" dirty="0" smtClean="0"/>
              <a:t> </a:t>
            </a:r>
            <a:r>
              <a:rPr lang="en-US" baseline="0" dirty="0" err="1" smtClean="0"/>
              <a:t>magukra</a:t>
            </a:r>
            <a:r>
              <a:rPr lang="en-US" baseline="0" dirty="0" smtClean="0"/>
              <a:t> </a:t>
            </a:r>
            <a:r>
              <a:rPr lang="en-US" baseline="0" dirty="0" err="1" smtClean="0"/>
              <a:t>ismernek</a:t>
            </a:r>
            <a:r>
              <a:rPr lang="en-US" baseline="0" dirty="0" smtClean="0"/>
              <a:t>, a </a:t>
            </a:r>
            <a:r>
              <a:rPr lang="en-US" baseline="0" dirty="0" err="1" smtClean="0"/>
              <a:t>veszteseket</a:t>
            </a:r>
            <a:r>
              <a:rPr lang="en-US" baseline="0" dirty="0" smtClean="0"/>
              <a:t> </a:t>
            </a:r>
            <a:r>
              <a:rPr lang="en-US" baseline="0" dirty="0" err="1" smtClean="0"/>
              <a:t>hulyitik</a:t>
            </a:r>
            <a:endParaRPr lang="hu-HU" baseline="0" dirty="0" smtClean="0"/>
          </a:p>
          <a:p>
            <a:endParaRPr lang="hu-HU" baseline="0" dirty="0" smtClean="0"/>
          </a:p>
          <a:p>
            <a:pPr marL="228600" indent="-228600">
              <a:buNone/>
            </a:pPr>
            <a:r>
              <a:rPr lang="en-US" dirty="0" smtClean="0"/>
              <a:t>Hate</a:t>
            </a:r>
            <a:r>
              <a:rPr lang="en-US" baseline="0" dirty="0" smtClean="0"/>
              <a:t> campaign </a:t>
            </a:r>
            <a:r>
              <a:rPr lang="en-US" baseline="0" dirty="0" err="1" smtClean="0"/>
              <a:t>helyett</a:t>
            </a:r>
            <a:r>
              <a:rPr lang="en-US" baseline="0" dirty="0" smtClean="0"/>
              <a:t> fear campaign</a:t>
            </a:r>
          </a:p>
          <a:p>
            <a:pPr marL="228600" indent="-228600">
              <a:buNone/>
            </a:pPr>
            <a:r>
              <a:rPr lang="en-US" baseline="0" dirty="0" smtClean="0"/>
              <a:t>Substitute target group</a:t>
            </a:r>
            <a:r>
              <a:rPr lang="en-US" baseline="0" dirty="0"/>
              <a:t> </a:t>
            </a:r>
            <a:r>
              <a:rPr lang="hu-HU" baseline="0" dirty="0" smtClean="0"/>
              <a:t>= ideological s</a:t>
            </a:r>
            <a:r>
              <a:rPr lang="en-US" baseline="0" dirty="0" err="1" smtClean="0"/>
              <a:t>ubstitute</a:t>
            </a:r>
            <a:r>
              <a:rPr lang="en-US" baseline="0" dirty="0" smtClean="0"/>
              <a:t> good</a:t>
            </a:r>
            <a:endParaRPr lang="hu-HU" baseline="0" dirty="0" smtClean="0"/>
          </a:p>
          <a:p>
            <a:pPr marL="228600" indent="-228600">
              <a:buNone/>
            </a:pPr>
            <a:endParaRPr lang="hu-HU" baseline="0" dirty="0" smtClean="0"/>
          </a:p>
          <a:p>
            <a:pPr marL="228600" indent="-228600">
              <a:buNone/>
            </a:pPr>
            <a:r>
              <a:rPr lang="hu-HU" baseline="0" dirty="0" smtClean="0"/>
              <a:t>Az us &amp; them létezőnek tűnő, de inkább (morális megbélyegzés révén létrehozott) virtuális csoportok („migránssimogató” stb.), ahova annak alapján lehet be vagy kikerülni az egyedeknek, hogy föltétlenül nélkül támogatod-e a „prófétát” vagy nem. Ha nem, akkor valamelyik „</a:t>
            </a:r>
            <a:r>
              <a:rPr lang="hu-HU" baseline="0" dirty="0" err="1" smtClean="0"/>
              <a:t>them</a:t>
            </a:r>
            <a:r>
              <a:rPr lang="hu-HU" baseline="0" dirty="0" smtClean="0"/>
              <a:t>”-be beleraknak</a:t>
            </a:r>
            <a:endParaRPr lang="en-US" baseline="0" dirty="0" smtClean="0"/>
          </a:p>
        </p:txBody>
      </p:sp>
      <p:sp>
        <p:nvSpPr>
          <p:cNvPr id="4" name="Dia számának helye 3"/>
          <p:cNvSpPr>
            <a:spLocks noGrp="1"/>
          </p:cNvSpPr>
          <p:nvPr>
            <p:ph type="sldNum" sz="quarter" idx="10"/>
          </p:nvPr>
        </p:nvSpPr>
        <p:spPr/>
        <p:txBody>
          <a:bodyPr/>
          <a:lstStyle/>
          <a:p>
            <a:fld id="{EE35C795-E472-4B2C-ACCC-0A75640C7768}" type="slidenum">
              <a:rPr lang="hu-HU" smtClean="0"/>
              <a:pPr/>
              <a:t>5</a:t>
            </a:fld>
            <a:endParaRPr lang="hu-HU"/>
          </a:p>
        </p:txBody>
      </p:sp>
    </p:spTree>
    <p:extLst>
      <p:ext uri="{BB962C8B-B14F-4D97-AF65-F5344CB8AC3E}">
        <p14:creationId xmlns:p14="http://schemas.microsoft.com/office/powerpoint/2010/main" val="34213437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smtClean="0"/>
              <a:t>Bozóki-Ádám</a:t>
            </a:r>
            <a:r>
              <a:rPr lang="hu-HU" baseline="0" dirty="0" smtClean="0"/>
              <a:t> Z.: </a:t>
            </a:r>
            <a:r>
              <a:rPr lang="hu-HU" dirty="0" smtClean="0">
                <a:hlinkClick r:id="rId3"/>
              </a:rPr>
              <a:t>http://archive.ceu.hu/sites/default/files/publications/dam-bozoki-state-and-faith-2016.pdf</a:t>
            </a:r>
            <a:endParaRPr lang="hu-HU" dirty="0" smtClean="0"/>
          </a:p>
          <a:p>
            <a:r>
              <a:rPr lang="en-US" dirty="0" smtClean="0"/>
              <a:t>A </a:t>
            </a:r>
            <a:r>
              <a:rPr lang="en-US" dirty="0" err="1" smtClean="0"/>
              <a:t>nyertesek</a:t>
            </a:r>
            <a:r>
              <a:rPr lang="en-US" baseline="0" dirty="0" smtClean="0"/>
              <a:t> </a:t>
            </a:r>
            <a:r>
              <a:rPr lang="en-US" baseline="0" dirty="0" err="1" smtClean="0"/>
              <a:t>magukra</a:t>
            </a:r>
            <a:r>
              <a:rPr lang="en-US" baseline="0" dirty="0" smtClean="0"/>
              <a:t> </a:t>
            </a:r>
            <a:r>
              <a:rPr lang="en-US" baseline="0" dirty="0" err="1" smtClean="0"/>
              <a:t>ismernek</a:t>
            </a:r>
            <a:r>
              <a:rPr lang="en-US" baseline="0" dirty="0" smtClean="0"/>
              <a:t>, a </a:t>
            </a:r>
            <a:r>
              <a:rPr lang="en-US" baseline="0" dirty="0" err="1" smtClean="0"/>
              <a:t>veszteseket</a:t>
            </a:r>
            <a:r>
              <a:rPr lang="en-US" baseline="0" dirty="0" smtClean="0"/>
              <a:t> </a:t>
            </a:r>
            <a:r>
              <a:rPr lang="en-US" baseline="0" dirty="0" err="1" smtClean="0"/>
              <a:t>hulyitik</a:t>
            </a:r>
            <a:endParaRPr lang="hu-HU" baseline="0" dirty="0" smtClean="0"/>
          </a:p>
          <a:p>
            <a:endParaRPr lang="hu-HU" baseline="0" dirty="0" smtClean="0"/>
          </a:p>
          <a:p>
            <a:endParaRPr lang="hu-HU" dirty="0"/>
          </a:p>
        </p:txBody>
      </p:sp>
      <p:sp>
        <p:nvSpPr>
          <p:cNvPr id="4" name="Dia számának helye 3"/>
          <p:cNvSpPr>
            <a:spLocks noGrp="1"/>
          </p:cNvSpPr>
          <p:nvPr>
            <p:ph type="sldNum" sz="quarter" idx="10"/>
          </p:nvPr>
        </p:nvSpPr>
        <p:spPr/>
        <p:txBody>
          <a:bodyPr/>
          <a:lstStyle/>
          <a:p>
            <a:fld id="{EE35C795-E472-4B2C-ACCC-0A75640C7768}" type="slidenum">
              <a:rPr lang="hu-HU" smtClean="0"/>
              <a:pPr/>
              <a:t>6</a:t>
            </a:fld>
            <a:endParaRPr lang="hu-HU"/>
          </a:p>
        </p:txBody>
      </p:sp>
    </p:spTree>
    <p:extLst>
      <p:ext uri="{BB962C8B-B14F-4D97-AF65-F5344CB8AC3E}">
        <p14:creationId xmlns:p14="http://schemas.microsoft.com/office/powerpoint/2010/main" val="1558203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1597819"/>
            <a:ext cx="7772400" cy="1102519"/>
          </a:xfrm>
        </p:spPr>
        <p:txBody>
          <a:bodyPr/>
          <a:lstStyle/>
          <a:p>
            <a:r>
              <a:rPr lang="hu-HU" smtClean="0"/>
              <a:t>Mintacím szerkesztése</a:t>
            </a:r>
            <a:endParaRPr lang="hu-HU"/>
          </a:p>
        </p:txBody>
      </p:sp>
      <p:sp>
        <p:nvSpPr>
          <p:cNvPr id="3" name="Alcím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p>
            <a:fld id="{5B279A9B-E3FB-4FD3-A5B2-9BF015E5B4AB}" type="datetimeFigureOut">
              <a:rPr lang="hu-HU" smtClean="0"/>
              <a:pPr/>
              <a:t>2020.06.11.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5B279A9B-E3FB-4FD3-A5B2-9BF015E5B4AB}" type="datetimeFigureOut">
              <a:rPr lang="hu-HU" smtClean="0"/>
              <a:pPr/>
              <a:t>2020.06.11.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05979"/>
            <a:ext cx="2057400" cy="4388644"/>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457200" y="205979"/>
            <a:ext cx="6019800" cy="4388644"/>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5B279A9B-E3FB-4FD3-A5B2-9BF015E5B4AB}" type="datetimeFigureOut">
              <a:rPr lang="hu-HU" smtClean="0"/>
              <a:pPr/>
              <a:t>2020.06.11.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b="1"/>
            </a:lvl1pPr>
          </a:lstStyle>
          <a:p>
            <a:r>
              <a:rPr lang="hu-HU" dirty="0" smtClean="0"/>
              <a:t>Mintacím szerkesztése</a:t>
            </a:r>
            <a:endParaRPr lang="hu-HU" dirty="0"/>
          </a:p>
        </p:txBody>
      </p:sp>
      <p:sp>
        <p:nvSpPr>
          <p:cNvPr id="3" name="Tartalom helye 2"/>
          <p:cNvSpPr>
            <a:spLocks noGrp="1"/>
          </p:cNvSpPr>
          <p:nvPr>
            <p:ph idx="1"/>
          </p:nvPr>
        </p:nvSpPr>
        <p:spPr/>
        <p:txBody>
          <a:bodyPr/>
          <a:lstStyle/>
          <a:p>
            <a:pPr lvl="0"/>
            <a:r>
              <a:rPr lang="hu-HU" dirty="0" smtClean="0"/>
              <a:t>Mintaszöveg szerkesztése</a:t>
            </a:r>
          </a:p>
          <a:p>
            <a:pPr lvl="1"/>
            <a:r>
              <a:rPr lang="hu-HU" dirty="0" smtClean="0"/>
              <a:t>Második szint</a:t>
            </a:r>
          </a:p>
          <a:p>
            <a:pPr lvl="2"/>
            <a:r>
              <a:rPr lang="hu-HU" dirty="0" smtClean="0"/>
              <a:t>Harmadik szint</a:t>
            </a:r>
          </a:p>
          <a:p>
            <a:pPr lvl="3"/>
            <a:r>
              <a:rPr lang="hu-HU" dirty="0" smtClean="0"/>
              <a:t>Negyedik szint</a:t>
            </a:r>
          </a:p>
          <a:p>
            <a:pPr lvl="4"/>
            <a:r>
              <a:rPr lang="hu-HU" dirty="0" smtClean="0"/>
              <a:t>Ötödik szint</a:t>
            </a:r>
            <a:endParaRPr lang="hu-HU" dirty="0"/>
          </a:p>
        </p:txBody>
      </p:sp>
      <p:sp>
        <p:nvSpPr>
          <p:cNvPr id="4" name="Dátum helye 3"/>
          <p:cNvSpPr>
            <a:spLocks noGrp="1"/>
          </p:cNvSpPr>
          <p:nvPr>
            <p:ph type="dt" sz="half" idx="10"/>
          </p:nvPr>
        </p:nvSpPr>
        <p:spPr/>
        <p:txBody>
          <a:bodyPr/>
          <a:lstStyle/>
          <a:p>
            <a:fld id="{5B279A9B-E3FB-4FD3-A5B2-9BF015E5B4AB}" type="datetimeFigureOut">
              <a:rPr lang="hu-HU" smtClean="0"/>
              <a:pPr/>
              <a:t>2020.06.11.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3305176"/>
            <a:ext cx="7772400" cy="1021556"/>
          </a:xfr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fld id="{5B279A9B-E3FB-4FD3-A5B2-9BF015E5B4AB}" type="datetimeFigureOut">
              <a:rPr lang="hu-HU" smtClean="0"/>
              <a:pPr/>
              <a:t>2020.06.11.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fld id="{5B279A9B-E3FB-4FD3-A5B2-9BF015E5B4AB}" type="datetimeFigureOut">
              <a:rPr lang="hu-HU" smtClean="0"/>
              <a:pPr/>
              <a:t>2020.06.11.</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fld id="{5B279A9B-E3FB-4FD3-A5B2-9BF015E5B4AB}" type="datetimeFigureOut">
              <a:rPr lang="hu-HU" smtClean="0"/>
              <a:pPr/>
              <a:t>2020.06.11.</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p>
            <a:fld id="{5B279A9B-E3FB-4FD3-A5B2-9BF015E5B4AB}" type="datetimeFigureOut">
              <a:rPr lang="hu-HU" smtClean="0"/>
              <a:pPr/>
              <a:t>2020.06.11.</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5B279A9B-E3FB-4FD3-A5B2-9BF015E5B4AB}" type="datetimeFigureOut">
              <a:rPr lang="hu-HU" smtClean="0"/>
              <a:pPr/>
              <a:t>2020.06.11.</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1" y="204787"/>
            <a:ext cx="3008313" cy="871538"/>
          </a:xfrm>
        </p:spPr>
        <p:txBody>
          <a:bodyPr anchor="b"/>
          <a:lstStyle>
            <a:lvl1pPr algn="l">
              <a:defRPr sz="2000" b="1"/>
            </a:lvl1pPr>
          </a:lstStyle>
          <a:p>
            <a:r>
              <a:rPr lang="hu-HU" smtClean="0"/>
              <a:t>Mintacím szerkesztése</a:t>
            </a:r>
            <a:endParaRPr lang="hu-HU"/>
          </a:p>
        </p:txBody>
      </p:sp>
      <p:sp>
        <p:nvSpPr>
          <p:cNvPr id="3" name="Tartalom helye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5B279A9B-E3FB-4FD3-A5B2-9BF015E5B4AB}" type="datetimeFigureOut">
              <a:rPr lang="hu-HU" smtClean="0"/>
              <a:pPr/>
              <a:t>2020.06.11.</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3600450"/>
            <a:ext cx="5486400" cy="425054"/>
          </a:xfr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5B279A9B-E3FB-4FD3-A5B2-9BF015E5B4AB}" type="datetimeFigureOut">
              <a:rPr lang="hu-HU" smtClean="0"/>
              <a:pPr/>
              <a:t>2020.06.11.</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hu-HU" smtClean="0"/>
              <a:t>Mintacím szerkesztése</a:t>
            </a:r>
            <a:endParaRPr lang="hu-HU"/>
          </a:p>
        </p:txBody>
      </p:sp>
      <p:sp>
        <p:nvSpPr>
          <p:cNvPr id="3" name="Szöveg hely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B279A9B-E3FB-4FD3-A5B2-9BF015E5B4AB}" type="datetimeFigureOut">
              <a:rPr lang="hu-HU" smtClean="0"/>
              <a:pPr/>
              <a:t>2020.06.11.</a:t>
            </a:fld>
            <a:endParaRPr lang="hu-HU"/>
          </a:p>
        </p:txBody>
      </p:sp>
      <p:sp>
        <p:nvSpPr>
          <p:cNvPr id="5" name="Élőláb hely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49F92712-BF39-4E0E-BDA3-AE39BD0ACF9D}" type="slidenum">
              <a:rPr lang="hu-HU" smtClean="0"/>
              <a:pPr/>
              <a:t>‹#›</a:t>
            </a:fld>
            <a:endParaRPr lang="hu-H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685800" y="1275606"/>
            <a:ext cx="7772400" cy="1102519"/>
          </a:xfrm>
        </p:spPr>
        <p:txBody>
          <a:bodyPr>
            <a:normAutofit fontScale="90000"/>
          </a:bodyPr>
          <a:lstStyle/>
          <a:p>
            <a:r>
              <a:rPr lang="hu-HU" b="1" dirty="0" err="1" smtClean="0"/>
              <a:t>Populism</a:t>
            </a:r>
            <a:r>
              <a:rPr lang="en-US" b="1" dirty="0" smtClean="0"/>
              <a:t> in Post-Communist </a:t>
            </a:r>
            <a:r>
              <a:rPr lang="hu-HU" b="1" dirty="0" err="1" smtClean="0"/>
              <a:t>Patronal</a:t>
            </a:r>
            <a:r>
              <a:rPr lang="hu-HU" b="1" dirty="0" smtClean="0"/>
              <a:t> </a:t>
            </a:r>
            <a:r>
              <a:rPr lang="en-US" b="1" dirty="0" err="1" smtClean="0"/>
              <a:t>Autocrac</a:t>
            </a:r>
            <a:r>
              <a:rPr lang="hu-HU" b="1" dirty="0" smtClean="0"/>
              <a:t>y</a:t>
            </a:r>
            <a:endParaRPr lang="hu-HU" dirty="0"/>
          </a:p>
        </p:txBody>
      </p:sp>
      <p:sp>
        <p:nvSpPr>
          <p:cNvPr id="3" name="Alcím 2"/>
          <p:cNvSpPr>
            <a:spLocks noGrp="1"/>
          </p:cNvSpPr>
          <p:nvPr>
            <p:ph type="subTitle" idx="1"/>
          </p:nvPr>
        </p:nvSpPr>
        <p:spPr>
          <a:xfrm>
            <a:off x="323528" y="3219822"/>
            <a:ext cx="8496944" cy="1800200"/>
          </a:xfrm>
        </p:spPr>
        <p:txBody>
          <a:bodyPr>
            <a:normAutofit fontScale="70000" lnSpcReduction="20000"/>
          </a:bodyPr>
          <a:lstStyle/>
          <a:p>
            <a:r>
              <a:rPr lang="hu-HU" sz="4400" b="1" dirty="0" smtClean="0">
                <a:solidFill>
                  <a:schemeClr val="tx1"/>
                </a:solidFill>
              </a:rPr>
              <a:t>Bálint Magyar</a:t>
            </a:r>
          </a:p>
          <a:p>
            <a:endParaRPr lang="hu-HU" dirty="0" smtClean="0"/>
          </a:p>
          <a:p>
            <a:r>
              <a:rPr lang="hu-HU" dirty="0" smtClean="0"/>
              <a:t>(</a:t>
            </a:r>
            <a:r>
              <a:rPr lang="hu-HU" dirty="0" err="1" smtClean="0"/>
              <a:t>based</a:t>
            </a:r>
            <a:r>
              <a:rPr lang="hu-HU" dirty="0" smtClean="0"/>
              <a:t> </a:t>
            </a:r>
            <a:r>
              <a:rPr lang="hu-HU" dirty="0" err="1" smtClean="0"/>
              <a:t>on</a:t>
            </a:r>
            <a:r>
              <a:rPr lang="hu-HU" dirty="0" smtClean="0"/>
              <a:t> Bálint Magyar—Bálint </a:t>
            </a:r>
            <a:r>
              <a:rPr lang="hu-HU" dirty="0" err="1" smtClean="0"/>
              <a:t>Madlovics</a:t>
            </a:r>
            <a:r>
              <a:rPr lang="hu-HU" dirty="0" smtClean="0"/>
              <a:t>. </a:t>
            </a:r>
            <a:r>
              <a:rPr lang="hu-HU" i="1" dirty="0" smtClean="0"/>
              <a:t>The </a:t>
            </a:r>
            <a:r>
              <a:rPr lang="hu-HU" i="1" dirty="0" err="1" smtClean="0"/>
              <a:t>Anatomy</a:t>
            </a:r>
            <a:r>
              <a:rPr lang="hu-HU" i="1" dirty="0" smtClean="0"/>
              <a:t> of </a:t>
            </a:r>
            <a:r>
              <a:rPr lang="hu-HU" i="1" dirty="0" err="1" smtClean="0"/>
              <a:t>Post-Communist</a:t>
            </a:r>
            <a:r>
              <a:rPr lang="hu-HU" i="1" dirty="0" smtClean="0"/>
              <a:t> </a:t>
            </a:r>
            <a:r>
              <a:rPr lang="hu-HU" i="1" dirty="0" err="1" smtClean="0"/>
              <a:t>Regimes</a:t>
            </a:r>
            <a:r>
              <a:rPr lang="hu-HU" i="1" dirty="0" smtClean="0"/>
              <a:t>: A </a:t>
            </a:r>
            <a:r>
              <a:rPr lang="hu-HU" i="1" dirty="0" err="1" smtClean="0"/>
              <a:t>Conceptual</a:t>
            </a:r>
            <a:r>
              <a:rPr lang="hu-HU" i="1" dirty="0" smtClean="0"/>
              <a:t> Framework</a:t>
            </a:r>
            <a:r>
              <a:rPr lang="hu-HU" dirty="0" smtClean="0"/>
              <a:t>. Budapest: CEU Press, </a:t>
            </a:r>
            <a:r>
              <a:rPr lang="hu-HU" dirty="0" smtClean="0"/>
              <a:t>2020.)</a:t>
            </a:r>
            <a:endParaRPr lang="hu-HU" dirty="0" smtClean="0"/>
          </a:p>
          <a:p>
            <a:endParaRPr lang="hu-H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123478"/>
            <a:ext cx="9144000" cy="1296144"/>
          </a:xfrm>
        </p:spPr>
        <p:txBody>
          <a:bodyPr>
            <a:noAutofit/>
          </a:bodyPr>
          <a:lstStyle/>
          <a:p>
            <a:r>
              <a:rPr lang="hu-HU" sz="3600" dirty="0" err="1" smtClean="0">
                <a:latin typeface="Calibri" panose="020F0502020204030204" pitchFamily="34" charset="0"/>
                <a:ea typeface="Calibri" panose="020F0502020204030204" pitchFamily="34" charset="0"/>
                <a:cs typeface="Times New Roman" panose="02020603050405020304" pitchFamily="18" charset="0"/>
              </a:rPr>
              <a:t>P</a:t>
            </a:r>
            <a:r>
              <a:rPr lang="hu-HU" sz="3600" dirty="0" err="1" smtClean="0"/>
              <a:t>opulism</a:t>
            </a:r>
            <a:r>
              <a:rPr lang="hu-HU" sz="3600" dirty="0" smtClean="0"/>
              <a:t> is</a:t>
            </a:r>
            <a:r>
              <a:rPr lang="hu-HU" sz="2800" dirty="0" smtClean="0"/>
              <a:t/>
            </a:r>
            <a:br>
              <a:rPr lang="hu-HU" sz="2800" dirty="0" smtClean="0"/>
            </a:br>
            <a:r>
              <a:rPr lang="hu-HU" sz="2800" dirty="0" smtClean="0"/>
              <a:t> </a:t>
            </a:r>
            <a:r>
              <a:rPr lang="en-US" sz="2800" dirty="0" smtClean="0">
                <a:latin typeface="Calibri" panose="020F0502020204030204" pitchFamily="34" charset="0"/>
                <a:ea typeface="Times New Roman" panose="02020603050405020304" pitchFamily="18" charset="0"/>
                <a:cs typeface="Times New Roman" panose="02020603050405020304" pitchFamily="18" charset="0"/>
              </a:rPr>
              <a:t>an ideological instrument</a:t>
            </a:r>
            <a:r>
              <a:rPr lang="hu-HU" sz="2800" dirty="0" smtClean="0">
                <a:latin typeface="Calibri" panose="020F0502020204030204" pitchFamily="34" charset="0"/>
                <a:ea typeface="Times New Roman" panose="02020603050405020304" pitchFamily="18" charset="0"/>
                <a:cs typeface="Times New Roman" panose="02020603050405020304" pitchFamily="18" charset="0"/>
              </a:rPr>
              <a:t> </a:t>
            </a:r>
            <a:r>
              <a:rPr lang="en-US" sz="2800" dirty="0" smtClean="0">
                <a:latin typeface="Calibri" panose="020F0502020204030204" pitchFamily="34" charset="0"/>
                <a:ea typeface="Times New Roman" panose="02020603050405020304" pitchFamily="18" charset="0"/>
                <a:cs typeface="Times New Roman" panose="02020603050405020304" pitchFamily="18" charset="0"/>
              </a:rPr>
              <a:t>for the</a:t>
            </a:r>
            <a:r>
              <a:rPr lang="hu-HU" sz="2800" dirty="0" smtClean="0">
                <a:latin typeface="Calibri" panose="020F0502020204030204" pitchFamily="34" charset="0"/>
                <a:ea typeface="Times New Roman" panose="02020603050405020304" pitchFamily="18" charset="0"/>
                <a:cs typeface="Times New Roman" panose="02020603050405020304" pitchFamily="18" charset="0"/>
              </a:rPr>
              <a:t> </a:t>
            </a:r>
            <a:r>
              <a:rPr lang="en-US" sz="2800" dirty="0" smtClean="0">
                <a:latin typeface="Calibri" panose="020F0502020204030204" pitchFamily="34" charset="0"/>
                <a:ea typeface="Times New Roman" panose="02020603050405020304" pitchFamily="18" charset="0"/>
                <a:cs typeface="Times New Roman" panose="02020603050405020304" pitchFamily="18" charset="0"/>
              </a:rPr>
              <a:t>political program of</a:t>
            </a:r>
            <a:r>
              <a:rPr lang="hu-HU" sz="2800" dirty="0" smtClean="0">
                <a:latin typeface="Calibri" panose="020F0502020204030204" pitchFamily="34" charset="0"/>
                <a:ea typeface="Times New Roman" panose="02020603050405020304" pitchFamily="18" charset="0"/>
                <a:cs typeface="Times New Roman" panose="02020603050405020304" pitchFamily="18" charset="0"/>
              </a:rPr>
              <a:t> </a:t>
            </a:r>
            <a:r>
              <a:rPr lang="en-US" sz="2800" dirty="0" smtClean="0">
                <a:latin typeface="Calibri" panose="020F0502020204030204" pitchFamily="34" charset="0"/>
                <a:ea typeface="Times New Roman" panose="02020603050405020304" pitchFamily="18" charset="0"/>
                <a:cs typeface="Times New Roman" panose="02020603050405020304" pitchFamily="18" charset="0"/>
              </a:rPr>
              <a:t>morally  unconstrained</a:t>
            </a:r>
            <a:r>
              <a:rPr lang="hu-HU" sz="2800" dirty="0" smtClean="0">
                <a:latin typeface="Calibri" panose="020F0502020204030204" pitchFamily="34" charset="0"/>
                <a:ea typeface="Times New Roman" panose="02020603050405020304" pitchFamily="18" charset="0"/>
                <a:cs typeface="Times New Roman" panose="02020603050405020304" pitchFamily="18" charset="0"/>
              </a:rPr>
              <a:t> </a:t>
            </a:r>
            <a:r>
              <a:rPr lang="hu-HU" sz="2800" dirty="0" err="1" smtClean="0">
                <a:latin typeface="Calibri" panose="020F0502020204030204" pitchFamily="34" charset="0"/>
                <a:ea typeface="Times New Roman" panose="02020603050405020304" pitchFamily="18" charset="0"/>
                <a:cs typeface="Times New Roman" panose="02020603050405020304" pitchFamily="18" charset="0"/>
              </a:rPr>
              <a:t>collective</a:t>
            </a:r>
            <a:r>
              <a:rPr lang="hu-HU" sz="2800" dirty="0" smtClean="0">
                <a:latin typeface="Calibri" panose="020F0502020204030204" pitchFamily="34" charset="0"/>
                <a:ea typeface="Times New Roman" panose="02020603050405020304" pitchFamily="18" charset="0"/>
                <a:cs typeface="Times New Roman" panose="02020603050405020304" pitchFamily="18" charset="0"/>
              </a:rPr>
              <a:t> </a:t>
            </a:r>
            <a:r>
              <a:rPr lang="hu-HU" sz="2800" dirty="0" err="1" smtClean="0">
                <a:latin typeface="Calibri" panose="020F0502020204030204" pitchFamily="34" charset="0"/>
                <a:ea typeface="Times New Roman" panose="02020603050405020304" pitchFamily="18" charset="0"/>
                <a:cs typeface="Times New Roman" panose="02020603050405020304" pitchFamily="18" charset="0"/>
              </a:rPr>
              <a:t>egoism</a:t>
            </a:r>
            <a:r>
              <a:rPr lang="hu-HU" sz="2800" dirty="0" smtClean="0">
                <a:latin typeface="Calibri" panose="020F0502020204030204" pitchFamily="34" charset="0"/>
                <a:ea typeface="Times New Roman" panose="02020603050405020304" pitchFamily="18" charset="0"/>
                <a:cs typeface="Times New Roman" panose="02020603050405020304" pitchFamily="18" charset="0"/>
              </a:rPr>
              <a:t>.</a:t>
            </a:r>
            <a:endParaRPr lang="hu-HU" sz="2800" dirty="0"/>
          </a:p>
        </p:txBody>
      </p:sp>
      <p:graphicFrame>
        <p:nvGraphicFramePr>
          <p:cNvPr id="16" name="Táblázat 15"/>
          <p:cNvGraphicFramePr>
            <a:graphicFrameLocks noGrp="1"/>
          </p:cNvGraphicFramePr>
          <p:nvPr>
            <p:extLst>
              <p:ext uri="{D42A27DB-BD31-4B8C-83A1-F6EECF244321}">
                <p14:modId xmlns:p14="http://schemas.microsoft.com/office/powerpoint/2010/main" val="3364617557"/>
              </p:ext>
            </p:extLst>
          </p:nvPr>
        </p:nvGraphicFramePr>
        <p:xfrm>
          <a:off x="430009" y="1613612"/>
          <a:ext cx="8606487" cy="3118378"/>
        </p:xfrm>
        <a:graphic>
          <a:graphicData uri="http://schemas.openxmlformats.org/drawingml/2006/table">
            <a:tbl>
              <a:tblPr firstRow="1" bandRow="1"/>
              <a:tblGrid>
                <a:gridCol w="2563385">
                  <a:extLst>
                    <a:ext uri="{9D8B030D-6E8A-4147-A177-3AD203B41FA5}">
                      <a16:colId xmlns:a16="http://schemas.microsoft.com/office/drawing/2014/main" val="778854259"/>
                    </a:ext>
                  </a:extLst>
                </a:gridCol>
                <a:gridCol w="1673307">
                  <a:extLst>
                    <a:ext uri="{9D8B030D-6E8A-4147-A177-3AD203B41FA5}">
                      <a16:colId xmlns:a16="http://schemas.microsoft.com/office/drawing/2014/main" val="351493015"/>
                    </a:ext>
                  </a:extLst>
                </a:gridCol>
                <a:gridCol w="1925028">
                  <a:extLst>
                    <a:ext uri="{9D8B030D-6E8A-4147-A177-3AD203B41FA5}">
                      <a16:colId xmlns:a16="http://schemas.microsoft.com/office/drawing/2014/main" val="458936289"/>
                    </a:ext>
                  </a:extLst>
                </a:gridCol>
                <a:gridCol w="1412533">
                  <a:extLst>
                    <a:ext uri="{9D8B030D-6E8A-4147-A177-3AD203B41FA5}">
                      <a16:colId xmlns:a16="http://schemas.microsoft.com/office/drawing/2014/main" val="2023128902"/>
                    </a:ext>
                  </a:extLst>
                </a:gridCol>
                <a:gridCol w="1032234">
                  <a:extLst>
                    <a:ext uri="{9D8B030D-6E8A-4147-A177-3AD203B41FA5}">
                      <a16:colId xmlns:a16="http://schemas.microsoft.com/office/drawing/2014/main" val="1575497013"/>
                    </a:ext>
                  </a:extLst>
                </a:gridCol>
              </a:tblGrid>
              <a:tr h="741526">
                <a:tc>
                  <a:txBody>
                    <a:bodyPr/>
                    <a:lstStyle/>
                    <a:p>
                      <a:pPr algn="ctr">
                        <a:lnSpc>
                          <a:spcPct val="115000"/>
                        </a:lnSpc>
                        <a:spcAft>
                          <a:spcPts val="0"/>
                        </a:spcAft>
                        <a:tabLst>
                          <a:tab pos="5031105" algn="l"/>
                        </a:tabLst>
                      </a:pPr>
                      <a:r>
                        <a:rPr lang="en-US" sz="16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an ideological instrument </a:t>
                      </a:r>
                      <a:r>
                        <a:rPr lang="hu-HU" sz="1600" b="1" dirty="0" smtClean="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600" b="1" dirty="0" smtClean="0">
                          <a:effectLst/>
                          <a:latin typeface="Calibri" panose="020F0502020204030204" pitchFamily="34" charset="0"/>
                          <a:ea typeface="Times New Roman" panose="02020603050405020304" pitchFamily="18" charset="0"/>
                          <a:cs typeface="Times New Roman" panose="02020603050405020304" pitchFamily="18" charset="0"/>
                        </a:rPr>
                        <a:t>for </a:t>
                      </a:r>
                      <a:r>
                        <a:rPr lang="en-US" sz="1600" b="1" dirty="0">
                          <a:effectLst/>
                          <a:latin typeface="Calibri" panose="020F0502020204030204" pitchFamily="34" charset="0"/>
                          <a:ea typeface="Times New Roman" panose="02020603050405020304" pitchFamily="18" charset="0"/>
                          <a:cs typeface="Times New Roman" panose="02020603050405020304" pitchFamily="18" charset="0"/>
                        </a:rPr>
                        <a:t>the</a:t>
                      </a:r>
                      <a:endParaRPr lang="hu-HU" sz="2400" dirty="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ctr">
                        <a:lnSpc>
                          <a:spcPct val="115000"/>
                        </a:lnSpc>
                        <a:spcAft>
                          <a:spcPts val="0"/>
                        </a:spcAft>
                        <a:tabLst>
                          <a:tab pos="5031105" algn="l"/>
                        </a:tabLst>
                      </a:pPr>
                      <a:r>
                        <a:rPr lang="en-US" sz="16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political program </a:t>
                      </a:r>
                      <a:r>
                        <a:rPr lang="en-US" sz="1600" b="1" dirty="0">
                          <a:effectLst/>
                          <a:latin typeface="Calibri" panose="020F0502020204030204" pitchFamily="34" charset="0"/>
                          <a:ea typeface="Times New Roman" panose="02020603050405020304" pitchFamily="18" charset="0"/>
                          <a:cs typeface="Times New Roman" panose="02020603050405020304" pitchFamily="18" charset="0"/>
                        </a:rPr>
                        <a:t>of</a:t>
                      </a:r>
                      <a:endParaRPr lang="hu-HU" sz="2400" dirty="0">
                        <a:effectLst/>
                        <a:latin typeface="Calibri" panose="020F0502020204030204" pitchFamily="34" charset="0"/>
                        <a:ea typeface="Calibri" panose="020F0502020204030204" pitchFamily="34" charset="0"/>
                        <a:cs typeface="Times New Roman" panose="02020603050405020304" pitchFamily="18" charset="0"/>
                      </a:endParaRPr>
                    </a:p>
                  </a:txBody>
                  <a:tcPr>
                    <a:lnL>
                      <a:noFill/>
                    </a:lnL>
                    <a:lnR>
                      <a:noFill/>
                    </a:lnR>
                    <a:lnT w="12700" cap="flat" cmpd="sng" algn="ctr">
                      <a:solidFill>
                        <a:schemeClr val="tx1"/>
                      </a:solidFill>
                      <a:prstDash val="solid"/>
                      <a:round/>
                      <a:headEnd type="none" w="med" len="med"/>
                      <a:tailEnd type="none" w="med" len="med"/>
                    </a:lnT>
                    <a:lnB>
                      <a:noFill/>
                    </a:lnB>
                  </a:tcPr>
                </a:tc>
                <a:tc>
                  <a:txBody>
                    <a:bodyPr/>
                    <a:lstStyle/>
                    <a:p>
                      <a:pPr algn="ctr">
                        <a:lnSpc>
                          <a:spcPct val="115000"/>
                        </a:lnSpc>
                        <a:spcAft>
                          <a:spcPts val="0"/>
                        </a:spcAft>
                        <a:tabLst>
                          <a:tab pos="5031105" algn="l"/>
                        </a:tabLst>
                      </a:pPr>
                      <a:r>
                        <a:rPr lang="en-US" sz="16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morally  unconstrained</a:t>
                      </a:r>
                      <a:endParaRPr lang="hu-HU"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a:lnL>
                      <a:noFill/>
                    </a:lnL>
                    <a:lnR>
                      <a:noFill/>
                    </a:lnR>
                    <a:lnT w="12700" cap="flat" cmpd="sng" algn="ctr">
                      <a:solidFill>
                        <a:schemeClr val="tx1"/>
                      </a:solidFill>
                      <a:prstDash val="solid"/>
                      <a:round/>
                      <a:headEnd type="none" w="med" len="med"/>
                      <a:tailEnd type="none" w="med" len="med"/>
                    </a:lnT>
                    <a:lnB>
                      <a:noFill/>
                    </a:lnB>
                  </a:tcPr>
                </a:tc>
                <a:tc>
                  <a:txBody>
                    <a:bodyPr/>
                    <a:lstStyle/>
                    <a:p>
                      <a:pPr algn="ctr">
                        <a:lnSpc>
                          <a:spcPct val="115000"/>
                        </a:lnSpc>
                        <a:spcAft>
                          <a:spcPts val="0"/>
                        </a:spcAft>
                        <a:tabLst>
                          <a:tab pos="5031105" algn="l"/>
                        </a:tabLst>
                      </a:pPr>
                      <a:r>
                        <a:rPr lang="en-US" sz="16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collective</a:t>
                      </a:r>
                      <a:endParaRPr lang="hu-HU"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a:lnL>
                      <a:noFill/>
                    </a:lnL>
                    <a:lnR>
                      <a:noFill/>
                    </a:lnR>
                    <a:lnT w="12700" cap="flat" cmpd="sng" algn="ctr">
                      <a:solidFill>
                        <a:schemeClr val="tx1"/>
                      </a:solidFill>
                      <a:prstDash val="solid"/>
                      <a:round/>
                      <a:headEnd type="none" w="med" len="med"/>
                      <a:tailEnd type="none" w="med" len="med"/>
                    </a:lnT>
                    <a:lnB>
                      <a:noFill/>
                    </a:lnB>
                  </a:tcPr>
                </a:tc>
                <a:tc>
                  <a:txBody>
                    <a:bodyPr/>
                    <a:lstStyle/>
                    <a:p>
                      <a:pPr>
                        <a:lnSpc>
                          <a:spcPct val="115000"/>
                        </a:lnSpc>
                        <a:spcAft>
                          <a:spcPts val="0"/>
                        </a:spcAft>
                        <a:tabLst>
                          <a:tab pos="5031105" algn="l"/>
                        </a:tabLst>
                      </a:pPr>
                      <a:r>
                        <a:rPr lang="en-US" sz="16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egoism</a:t>
                      </a:r>
                      <a:r>
                        <a:rPr lang="en-US" sz="1600" b="1" dirty="0">
                          <a:effectLst/>
                          <a:latin typeface="Calibri" panose="020F0502020204030204" pitchFamily="34" charset="0"/>
                          <a:ea typeface="Times New Roman" panose="02020603050405020304" pitchFamily="18" charset="0"/>
                          <a:cs typeface="Times New Roman" panose="02020603050405020304" pitchFamily="18" charset="0"/>
                        </a:rPr>
                        <a:t>.</a:t>
                      </a:r>
                      <a:endParaRPr lang="hu-HU" sz="2400" dirty="0">
                        <a:effectLst/>
                        <a:latin typeface="Calibri" panose="020F0502020204030204" pitchFamily="34" charset="0"/>
                        <a:ea typeface="Calibri" panose="020F0502020204030204" pitchFamily="34" charset="0"/>
                        <a:cs typeface="Times New Roman" panose="02020603050405020304" pitchFamily="18" charset="0"/>
                      </a:endParaRPr>
                    </a:p>
                  </a:txBody>
                  <a:tcP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2217020193"/>
                  </a:ext>
                </a:extLst>
              </a:tr>
              <a:tr h="2376852">
                <a:tc>
                  <a:txBody>
                    <a:bodyPr/>
                    <a:lstStyle/>
                    <a:p>
                      <a:pPr algn="ctr">
                        <a:lnSpc>
                          <a:spcPct val="115000"/>
                        </a:lnSpc>
                        <a:spcAft>
                          <a:spcPts val="0"/>
                        </a:spcAft>
                        <a:tabLst>
                          <a:tab pos="5031105" algn="l"/>
                        </a:tabLst>
                      </a:pPr>
                      <a:r>
                        <a:rPr lang="en-US" sz="1600" b="1" dirty="0">
                          <a:effectLst/>
                          <a:latin typeface="Calibri" panose="020F0502020204030204" pitchFamily="34" charset="0"/>
                          <a:ea typeface="Times New Roman" panose="02020603050405020304" pitchFamily="18" charset="0"/>
                          <a:cs typeface="Times New Roman" panose="02020603050405020304" pitchFamily="18" charset="0"/>
                        </a:rPr>
                        <a:t>populism</a:t>
                      </a:r>
                      <a:endParaRPr lang="hu-HU" sz="2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tabLst>
                          <a:tab pos="5031105" algn="l"/>
                        </a:tabLst>
                      </a:pPr>
                      <a:r>
                        <a:rPr lang="en-US" sz="1600" b="1" dirty="0">
                          <a:effectLst/>
                          <a:latin typeface="Calibri" panose="020F0502020204030204" pitchFamily="34" charset="0"/>
                          <a:ea typeface="Times New Roman" panose="02020603050405020304" pitchFamily="18" charset="0"/>
                          <a:cs typeface="Times New Roman" panose="02020603050405020304" pitchFamily="18" charset="0"/>
                        </a:rPr>
                        <a:t>replacing </a:t>
                      </a:r>
                      <a:endParaRPr lang="hu-HU" sz="16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tabLst>
                          <a:tab pos="5031105" algn="l"/>
                        </a:tabLst>
                      </a:pPr>
                      <a:r>
                        <a:rPr lang="en-US" sz="1600" b="1" dirty="0" smtClean="0">
                          <a:effectLst/>
                          <a:latin typeface="Calibri" panose="020F0502020204030204" pitchFamily="34" charset="0"/>
                          <a:ea typeface="Times New Roman" panose="02020603050405020304" pitchFamily="18" charset="0"/>
                          <a:cs typeface="Times New Roman" panose="02020603050405020304" pitchFamily="18" charset="0"/>
                        </a:rPr>
                        <a:t>legal-rational </a:t>
                      </a:r>
                      <a:r>
                        <a:rPr lang="en-US" sz="1600" b="1" dirty="0">
                          <a:effectLst/>
                          <a:latin typeface="Calibri" panose="020F0502020204030204" pitchFamily="34" charset="0"/>
                          <a:ea typeface="Times New Roman" panose="02020603050405020304" pitchFamily="18" charset="0"/>
                          <a:cs typeface="Times New Roman" panose="02020603050405020304" pitchFamily="18" charset="0"/>
                        </a:rPr>
                        <a:t>legitimacy </a:t>
                      </a:r>
                      <a:endParaRPr lang="hu-HU" sz="16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tabLst>
                          <a:tab pos="5031105" algn="l"/>
                        </a:tabLst>
                      </a:pPr>
                      <a:r>
                        <a:rPr lang="en-US" sz="1600" b="1" dirty="0" smtClean="0">
                          <a:effectLst/>
                          <a:latin typeface="Calibri" panose="020F0502020204030204" pitchFamily="34" charset="0"/>
                          <a:ea typeface="Times New Roman" panose="02020603050405020304" pitchFamily="18" charset="0"/>
                          <a:cs typeface="Times New Roman" panose="02020603050405020304" pitchFamily="18" charset="0"/>
                        </a:rPr>
                        <a:t>with </a:t>
                      </a:r>
                      <a:endParaRPr lang="hu-HU" sz="16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tabLst>
                          <a:tab pos="5031105" algn="l"/>
                        </a:tabLst>
                      </a:pPr>
                      <a:r>
                        <a:rPr lang="en-US" sz="1600" b="1" dirty="0" smtClean="0">
                          <a:effectLst/>
                          <a:latin typeface="Calibri" panose="020F0502020204030204" pitchFamily="34" charset="0"/>
                          <a:ea typeface="Times New Roman" panose="02020603050405020304" pitchFamily="18" charset="0"/>
                          <a:cs typeface="Times New Roman" panose="02020603050405020304" pitchFamily="18" charset="0"/>
                        </a:rPr>
                        <a:t>substantive </a:t>
                      </a:r>
                      <a:r>
                        <a:rPr lang="en-US" sz="1600" b="1" dirty="0">
                          <a:effectLst/>
                          <a:latin typeface="Calibri" panose="020F0502020204030204" pitchFamily="34" charset="0"/>
                          <a:ea typeface="Times New Roman" panose="02020603050405020304" pitchFamily="18" charset="0"/>
                          <a:cs typeface="Times New Roman" panose="02020603050405020304" pitchFamily="18" charset="0"/>
                        </a:rPr>
                        <a:t>rational legitimacy</a:t>
                      </a:r>
                      <a:endParaRPr lang="hu-HU" sz="2400" dirty="0">
                        <a:effectLst/>
                        <a:latin typeface="Calibri" panose="020F0502020204030204" pitchFamily="34" charset="0"/>
                        <a:ea typeface="Calibri" panose="020F0502020204030204" pitchFamily="34" charset="0"/>
                        <a:cs typeface="Times New Roman" panose="02020603050405020304" pitchFamily="18" charset="0"/>
                      </a:endParaRPr>
                    </a:p>
                  </a:txBody>
                  <a:tcPr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tabLst>
                          <a:tab pos="5031105" algn="l"/>
                        </a:tabLst>
                      </a:pPr>
                      <a:r>
                        <a:rPr lang="en-US" sz="1600" b="1" dirty="0">
                          <a:effectLst/>
                          <a:latin typeface="Calibri" panose="020F0502020204030204" pitchFamily="34" charset="0"/>
                          <a:ea typeface="Times New Roman" panose="02020603050405020304" pitchFamily="18" charset="0"/>
                          <a:cs typeface="Times New Roman" panose="02020603050405020304" pitchFamily="18" charset="0"/>
                        </a:rPr>
                        <a:t>victimhood </a:t>
                      </a:r>
                      <a:endParaRPr lang="hu-HU" sz="16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tabLst>
                          <a:tab pos="5031105" algn="l"/>
                        </a:tabLst>
                      </a:pPr>
                      <a:r>
                        <a:rPr lang="en-US" sz="1600" b="1" dirty="0" smtClean="0">
                          <a:effectLst/>
                          <a:latin typeface="Calibri" panose="020F0502020204030204" pitchFamily="34" charset="0"/>
                          <a:ea typeface="Times New Roman" panose="02020603050405020304" pitchFamily="18" charset="0"/>
                          <a:cs typeface="Times New Roman" panose="02020603050405020304" pitchFamily="18" charset="0"/>
                        </a:rPr>
                        <a:t>(</a:t>
                      </a:r>
                      <a:r>
                        <a:rPr lang="en-US" sz="1600" b="1" dirty="0">
                          <a:effectLst/>
                          <a:latin typeface="Calibri" panose="020F0502020204030204" pitchFamily="34" charset="0"/>
                          <a:ea typeface="Times New Roman" panose="02020603050405020304" pitchFamily="18" charset="0"/>
                          <a:cs typeface="Times New Roman" panose="02020603050405020304" pitchFamily="18" charset="0"/>
                        </a:rPr>
                        <a:t>fear, hate)</a:t>
                      </a:r>
                      <a:endParaRPr lang="hu-HU" sz="2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tabLst>
                          <a:tab pos="5031105" algn="l"/>
                        </a:tabLst>
                      </a:pPr>
                      <a:r>
                        <a:rPr lang="hu-HU" sz="1600" b="1" dirty="0" smtClean="0">
                          <a:effectLst/>
                          <a:latin typeface="Calibri" panose="020F0502020204030204" pitchFamily="34" charset="0"/>
                          <a:ea typeface="Times New Roman" panose="02020603050405020304" pitchFamily="18" charset="0"/>
                          <a:cs typeface="Times New Roman" panose="02020603050405020304" pitchFamily="18" charset="0"/>
                        </a:rPr>
                        <a:t>i</a:t>
                      </a:r>
                      <a:r>
                        <a:rPr lang="en-US" sz="1600" b="1" dirty="0" err="1" smtClean="0">
                          <a:effectLst/>
                          <a:latin typeface="Calibri" panose="020F0502020204030204" pitchFamily="34" charset="0"/>
                          <a:ea typeface="Times New Roman" panose="02020603050405020304" pitchFamily="18" charset="0"/>
                          <a:cs typeface="Times New Roman" panose="02020603050405020304" pitchFamily="18" charset="0"/>
                        </a:rPr>
                        <a:t>maginary</a:t>
                      </a:r>
                      <a:r>
                        <a:rPr lang="en-US" sz="1600" b="1"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en-US" sz="1600" b="1" dirty="0">
                          <a:effectLst/>
                          <a:latin typeface="Calibri" panose="020F0502020204030204" pitchFamily="34" charset="0"/>
                          <a:ea typeface="Times New Roman" panose="02020603050405020304" pitchFamily="18" charset="0"/>
                          <a:cs typeface="Times New Roman" panose="02020603050405020304" pitchFamily="18" charset="0"/>
                        </a:rPr>
                        <a:t>community</a:t>
                      </a:r>
                      <a:endParaRPr lang="hu-HU" sz="24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tabLst>
                          <a:tab pos="5031105" algn="l"/>
                        </a:tabLst>
                      </a:pPr>
                      <a:r>
                        <a:rPr lang="en-US" sz="1600" b="1" dirty="0">
                          <a:effectLst/>
                          <a:latin typeface="Calibri" panose="020F0502020204030204" pitchFamily="34" charset="0"/>
                          <a:ea typeface="Times New Roman" panose="02020603050405020304" pitchFamily="18" charset="0"/>
                          <a:cs typeface="Times New Roman" panose="02020603050405020304" pitchFamily="18" charset="0"/>
                        </a:rPr>
                        <a:t>(the people, the nation etc.)</a:t>
                      </a:r>
                      <a:endParaRPr lang="hu-HU" sz="2400" dirty="0">
                        <a:effectLst/>
                        <a:latin typeface="Calibri" panose="020F0502020204030204" pitchFamily="34" charset="0"/>
                        <a:ea typeface="Calibri" panose="020F0502020204030204" pitchFamily="34" charset="0"/>
                        <a:cs typeface="Times New Roman" panose="02020603050405020304" pitchFamily="18" charset="0"/>
                      </a:endParaRPr>
                    </a:p>
                  </a:txBody>
                  <a:tcPr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tabLst>
                          <a:tab pos="5031105" algn="l"/>
                        </a:tabLst>
                      </a:pPr>
                      <a:r>
                        <a:rPr lang="en-US" sz="1600" b="1" dirty="0">
                          <a:effectLst/>
                          <a:latin typeface="Calibri" panose="020F0502020204030204" pitchFamily="34" charset="0"/>
                          <a:ea typeface="Times New Roman" panose="02020603050405020304" pitchFamily="18" charset="0"/>
                          <a:cs typeface="Times New Roman" panose="02020603050405020304" pitchFamily="18" charset="0"/>
                        </a:rPr>
                        <a:t>open </a:t>
                      </a:r>
                      <a:r>
                        <a:rPr lang="en-US" sz="1600" b="1" dirty="0" smtClean="0">
                          <a:effectLst/>
                          <a:latin typeface="Calibri" panose="020F0502020204030204" pitchFamily="34" charset="0"/>
                          <a:ea typeface="Times New Roman" panose="02020603050405020304" pitchFamily="18" charset="0"/>
                          <a:cs typeface="Times New Roman" panose="02020603050405020304" pitchFamily="18" charset="0"/>
                        </a:rPr>
                        <a:t>selfish</a:t>
                      </a:r>
                      <a:r>
                        <a:rPr lang="hu-HU" sz="1600" b="1" dirty="0" smtClean="0">
                          <a:effectLst/>
                          <a:latin typeface="Calibri" panose="020F0502020204030204" pitchFamily="34" charset="0"/>
                          <a:ea typeface="Times New Roman" panose="02020603050405020304" pitchFamily="18" charset="0"/>
                          <a:cs typeface="Times New Roman" panose="02020603050405020304" pitchFamily="18" charset="0"/>
                        </a:rPr>
                        <a:t>-</a:t>
                      </a:r>
                      <a:r>
                        <a:rPr lang="en-US" sz="1600" b="1" dirty="0" smtClean="0">
                          <a:effectLst/>
                          <a:latin typeface="Calibri" panose="020F0502020204030204" pitchFamily="34" charset="0"/>
                          <a:ea typeface="Times New Roman" panose="02020603050405020304" pitchFamily="18" charset="0"/>
                          <a:cs typeface="Times New Roman" panose="02020603050405020304" pitchFamily="18" charset="0"/>
                        </a:rPr>
                        <a:t>ness</a:t>
                      </a:r>
                      <a:endParaRPr lang="hu-HU" sz="2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5463340"/>
                  </a:ext>
                </a:extLst>
              </a:tr>
            </a:tbl>
          </a:graphicData>
        </a:graphic>
      </p:graphicFrame>
      <p:grpSp>
        <p:nvGrpSpPr>
          <p:cNvPr id="18" name="Csoportba foglalás 17"/>
          <p:cNvGrpSpPr/>
          <p:nvPr/>
        </p:nvGrpSpPr>
        <p:grpSpPr>
          <a:xfrm>
            <a:off x="1691681" y="1923678"/>
            <a:ext cx="6840760" cy="829384"/>
            <a:chOff x="758483" y="110464"/>
            <a:chExt cx="5028575" cy="636161"/>
          </a:xfrm>
        </p:grpSpPr>
        <p:cxnSp>
          <p:nvCxnSpPr>
            <p:cNvPr id="19" name="Egyenes összekötő nyíllal 18"/>
            <p:cNvCxnSpPr/>
            <p:nvPr/>
          </p:nvCxnSpPr>
          <p:spPr>
            <a:xfrm flipV="1">
              <a:off x="758483" y="386625"/>
              <a:ext cx="0" cy="360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Egyenes összekötő nyíllal 19"/>
            <p:cNvCxnSpPr/>
            <p:nvPr/>
          </p:nvCxnSpPr>
          <p:spPr>
            <a:xfrm flipV="1">
              <a:off x="2363726" y="358018"/>
              <a:ext cx="0" cy="360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Egyenes összekötő nyíllal 20"/>
            <p:cNvCxnSpPr/>
            <p:nvPr/>
          </p:nvCxnSpPr>
          <p:spPr>
            <a:xfrm flipV="1">
              <a:off x="3593986" y="331393"/>
              <a:ext cx="0" cy="360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Egyenes összekötő nyíllal 21"/>
            <p:cNvCxnSpPr/>
            <p:nvPr/>
          </p:nvCxnSpPr>
          <p:spPr>
            <a:xfrm rot="16200000" flipV="1">
              <a:off x="4254612" y="-15265"/>
              <a:ext cx="0" cy="25146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Egyenes összekötő nyíllal 22"/>
            <p:cNvCxnSpPr/>
            <p:nvPr/>
          </p:nvCxnSpPr>
          <p:spPr>
            <a:xfrm rot="16200000" flipV="1">
              <a:off x="2879871" y="39966"/>
              <a:ext cx="0" cy="25146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Egyenes összekötő nyíllal 23"/>
            <p:cNvCxnSpPr/>
            <p:nvPr/>
          </p:nvCxnSpPr>
          <p:spPr>
            <a:xfrm rot="16200000" flipV="1">
              <a:off x="1580134" y="39966"/>
              <a:ext cx="0" cy="25146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Egyenes összekötő nyíllal 24"/>
            <p:cNvCxnSpPr/>
            <p:nvPr/>
          </p:nvCxnSpPr>
          <p:spPr>
            <a:xfrm flipV="1">
              <a:off x="4904464" y="358018"/>
              <a:ext cx="0" cy="360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Egyenes összekötő nyíllal 25"/>
            <p:cNvCxnSpPr/>
            <p:nvPr/>
          </p:nvCxnSpPr>
          <p:spPr>
            <a:xfrm flipV="1">
              <a:off x="5787058" y="303376"/>
              <a:ext cx="0" cy="35941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Egyenes összekötő nyíllal 26"/>
            <p:cNvCxnSpPr/>
            <p:nvPr/>
          </p:nvCxnSpPr>
          <p:spPr>
            <a:xfrm flipH="1">
              <a:off x="5257734" y="110464"/>
              <a:ext cx="177766"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95988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idx="1"/>
          </p:nvPr>
        </p:nvSpPr>
        <p:spPr>
          <a:xfrm>
            <a:off x="107504" y="267494"/>
            <a:ext cx="4389884" cy="1296144"/>
          </a:xfrm>
        </p:spPr>
        <p:txBody>
          <a:bodyPr>
            <a:normAutofit lnSpcReduction="10000"/>
          </a:bodyPr>
          <a:lstStyle/>
          <a:p>
            <a:pPr algn="ctr"/>
            <a:r>
              <a:rPr lang="hu-HU" dirty="0" err="1" smtClean="0"/>
              <a:t>Extremist</a:t>
            </a:r>
            <a:r>
              <a:rPr lang="hu-HU" dirty="0" smtClean="0"/>
              <a:t> </a:t>
            </a:r>
            <a:r>
              <a:rPr lang="hu-HU" dirty="0" err="1" smtClean="0"/>
              <a:t>political</a:t>
            </a:r>
            <a:r>
              <a:rPr lang="hu-HU" dirty="0" smtClean="0"/>
              <a:t> </a:t>
            </a:r>
            <a:r>
              <a:rPr lang="hu-HU" dirty="0" err="1" smtClean="0"/>
              <a:t>actors</a:t>
            </a:r>
            <a:endParaRPr lang="hu-HU" dirty="0" smtClean="0"/>
          </a:p>
          <a:p>
            <a:pPr algn="ctr"/>
            <a:r>
              <a:rPr lang="hu-HU" dirty="0" smtClean="0"/>
              <a:t> </a:t>
            </a:r>
          </a:p>
          <a:p>
            <a:pPr algn="ctr"/>
            <a:r>
              <a:rPr lang="hu-HU" dirty="0" err="1" smtClean="0"/>
              <a:t>Ideology</a:t>
            </a:r>
            <a:r>
              <a:rPr lang="hu-HU" dirty="0" smtClean="0"/>
              <a:t> </a:t>
            </a:r>
            <a:r>
              <a:rPr lang="hu-HU" dirty="0" err="1" smtClean="0"/>
              <a:t>driven</a:t>
            </a:r>
            <a:endParaRPr lang="hu-HU" dirty="0"/>
          </a:p>
        </p:txBody>
      </p:sp>
      <p:sp>
        <p:nvSpPr>
          <p:cNvPr id="4" name="Tartalom helye 3"/>
          <p:cNvSpPr>
            <a:spLocks noGrp="1"/>
          </p:cNvSpPr>
          <p:nvPr>
            <p:ph sz="half" idx="2"/>
          </p:nvPr>
        </p:nvSpPr>
        <p:spPr>
          <a:xfrm>
            <a:off x="179512" y="1995686"/>
            <a:ext cx="4320480" cy="2304256"/>
          </a:xfrm>
        </p:spPr>
        <p:txBody>
          <a:bodyPr>
            <a:normAutofit/>
          </a:bodyPr>
          <a:lstStyle/>
          <a:p>
            <a:pPr>
              <a:spcBef>
                <a:spcPts val="0"/>
              </a:spcBef>
              <a:buFont typeface="Wingdings" pitchFamily="2" charset="2"/>
              <a:buChar char="§"/>
            </a:pPr>
            <a:r>
              <a:rPr lang="hu-HU" sz="2000" dirty="0" err="1" smtClean="0"/>
              <a:t>believer</a:t>
            </a:r>
            <a:r>
              <a:rPr lang="hu-HU" sz="2000" dirty="0" smtClean="0"/>
              <a:t> </a:t>
            </a:r>
            <a:r>
              <a:rPr lang="hu-HU" sz="2000" dirty="0" smtClean="0">
                <a:sym typeface="Wingdings" pitchFamily="2" charset="2"/>
              </a:rPr>
              <a:t> </a:t>
            </a:r>
            <a:r>
              <a:rPr lang="hu-HU" sz="2000" dirty="0" err="1" smtClean="0">
                <a:sym typeface="Wingdings" pitchFamily="2" charset="2"/>
              </a:rPr>
              <a:t>fanatic</a:t>
            </a:r>
            <a:r>
              <a:rPr lang="hu-HU" sz="2000" dirty="0" smtClean="0">
                <a:sym typeface="Wingdings" pitchFamily="2" charset="2"/>
              </a:rPr>
              <a:t>, </a:t>
            </a:r>
            <a:r>
              <a:rPr lang="hu-HU" sz="2000" dirty="0" err="1" smtClean="0">
                <a:sym typeface="Wingdings" pitchFamily="2" charset="2"/>
              </a:rPr>
              <a:t>emotional</a:t>
            </a:r>
            <a:endParaRPr lang="hu-HU" sz="2000" dirty="0" smtClean="0">
              <a:sym typeface="Wingdings" pitchFamily="2" charset="2"/>
            </a:endParaRPr>
          </a:p>
          <a:p>
            <a:pPr>
              <a:spcBef>
                <a:spcPts val="0"/>
              </a:spcBef>
              <a:buFont typeface="Wingdings" pitchFamily="2" charset="2"/>
              <a:buChar char="§"/>
            </a:pPr>
            <a:r>
              <a:rPr lang="hu-HU" sz="2000" dirty="0" smtClean="0">
                <a:sym typeface="Wingdings" pitchFamily="2" charset="2"/>
              </a:rPr>
              <a:t>value coherence  </a:t>
            </a:r>
            <a:r>
              <a:rPr lang="hu-HU" sz="2000" dirty="0" err="1" smtClean="0">
                <a:sym typeface="Wingdings" pitchFamily="2" charset="2"/>
              </a:rPr>
              <a:t>ideologically</a:t>
            </a:r>
            <a:r>
              <a:rPr lang="hu-HU" sz="2000" dirty="0" smtClean="0">
                <a:sym typeface="Wingdings" pitchFamily="2" charset="2"/>
              </a:rPr>
              <a:t> </a:t>
            </a:r>
            <a:r>
              <a:rPr lang="hu-HU" sz="2000" dirty="0" err="1" smtClean="0">
                <a:sym typeface="Wingdings" pitchFamily="2" charset="2"/>
              </a:rPr>
              <a:t>consistent</a:t>
            </a:r>
            <a:endParaRPr lang="en-US" sz="2000" dirty="0" smtClean="0">
              <a:sym typeface="Wingdings" pitchFamily="2" charset="2"/>
            </a:endParaRPr>
          </a:p>
          <a:p>
            <a:pPr>
              <a:spcBef>
                <a:spcPts val="0"/>
              </a:spcBef>
              <a:buFont typeface="Wingdings" pitchFamily="2" charset="2"/>
              <a:buChar char="§"/>
            </a:pPr>
            <a:r>
              <a:rPr lang="hu-HU" sz="2000" dirty="0" err="1" smtClean="0">
                <a:sym typeface="Wingdings" pitchFamily="2" charset="2"/>
              </a:rPr>
              <a:t>ideological</a:t>
            </a:r>
            <a:r>
              <a:rPr lang="hu-HU" sz="2000" dirty="0" smtClean="0">
                <a:sym typeface="Wingdings" pitchFamily="2" charset="2"/>
              </a:rPr>
              <a:t> </a:t>
            </a:r>
            <a:r>
              <a:rPr lang="hu-HU" sz="2000" dirty="0" err="1" smtClean="0">
                <a:sym typeface="Wingdings" pitchFamily="2" charset="2"/>
              </a:rPr>
              <a:t>determination</a:t>
            </a:r>
            <a:r>
              <a:rPr lang="hu-HU" sz="2000" dirty="0" smtClean="0">
                <a:sym typeface="Wingdings" pitchFamily="2" charset="2"/>
              </a:rPr>
              <a:t> </a:t>
            </a:r>
            <a:endParaRPr lang="en-US" sz="2000" dirty="0" smtClean="0">
              <a:sym typeface="Wingdings" pitchFamily="2" charset="2"/>
            </a:endParaRPr>
          </a:p>
          <a:p>
            <a:pPr>
              <a:spcBef>
                <a:spcPts val="0"/>
              </a:spcBef>
              <a:buFont typeface="Wingdings" pitchFamily="2" charset="2"/>
              <a:buChar char="§"/>
            </a:pPr>
            <a:r>
              <a:rPr lang="en-US" sz="2000" dirty="0">
                <a:sym typeface="Wingdings" pitchFamily="2" charset="2"/>
              </a:rPr>
              <a:t>both protected group and </a:t>
            </a:r>
            <a:r>
              <a:rPr lang="en-US" sz="2000" dirty="0" smtClean="0">
                <a:sym typeface="Wingdings" pitchFamily="2" charset="2"/>
              </a:rPr>
              <a:t>stigmatized </a:t>
            </a:r>
            <a:r>
              <a:rPr lang="en-US" sz="2000" dirty="0">
                <a:sym typeface="Wingdings" pitchFamily="2" charset="2"/>
              </a:rPr>
              <a:t>group are </a:t>
            </a:r>
            <a:r>
              <a:rPr lang="en-US" sz="2000" dirty="0" smtClean="0">
                <a:sym typeface="Wingdings" pitchFamily="2" charset="2"/>
              </a:rPr>
              <a:t>stable</a:t>
            </a:r>
            <a:endParaRPr lang="hu-HU" sz="2000" dirty="0" smtClean="0">
              <a:sym typeface="Wingdings" pitchFamily="2" charset="2"/>
            </a:endParaRPr>
          </a:p>
          <a:p>
            <a:pPr>
              <a:spcBef>
                <a:spcPts val="0"/>
              </a:spcBef>
              <a:buFont typeface="Wingdings" pitchFamily="2" charset="2"/>
              <a:buChar char="§"/>
            </a:pPr>
            <a:r>
              <a:rPr lang="hu-HU" sz="2000" dirty="0" err="1" smtClean="0">
                <a:sym typeface="Wingdings" pitchFamily="2" charset="2"/>
              </a:rPr>
              <a:t>hate</a:t>
            </a:r>
            <a:r>
              <a:rPr lang="hu-HU" sz="2000" dirty="0" smtClean="0">
                <a:sym typeface="Wingdings" pitchFamily="2" charset="2"/>
              </a:rPr>
              <a:t> </a:t>
            </a:r>
            <a:r>
              <a:rPr lang="hu-HU" sz="2000" dirty="0" err="1" smtClean="0">
                <a:sym typeface="Wingdings" pitchFamily="2" charset="2"/>
              </a:rPr>
              <a:t>actions</a:t>
            </a:r>
            <a:r>
              <a:rPr lang="hu-HU" sz="2000" dirty="0" smtClean="0">
                <a:sym typeface="Wingdings" pitchFamily="2" charset="2"/>
              </a:rPr>
              <a:t> and </a:t>
            </a:r>
            <a:r>
              <a:rPr lang="hu-HU" sz="2000" dirty="0" err="1" smtClean="0">
                <a:sym typeface="Wingdings" pitchFamily="2" charset="2"/>
              </a:rPr>
              <a:t>crimes</a:t>
            </a:r>
            <a:endParaRPr lang="hu-HU" sz="2000" dirty="0" smtClean="0">
              <a:sym typeface="Wingdings" pitchFamily="2" charset="2"/>
            </a:endParaRPr>
          </a:p>
        </p:txBody>
      </p:sp>
      <p:sp>
        <p:nvSpPr>
          <p:cNvPr id="5" name="Szöveg helye 4"/>
          <p:cNvSpPr>
            <a:spLocks noGrp="1"/>
          </p:cNvSpPr>
          <p:nvPr>
            <p:ph type="body" sz="quarter" idx="3"/>
          </p:nvPr>
        </p:nvSpPr>
        <p:spPr>
          <a:xfrm>
            <a:off x="4645026" y="267494"/>
            <a:ext cx="4391470" cy="1296144"/>
          </a:xfrm>
        </p:spPr>
        <p:txBody>
          <a:bodyPr>
            <a:normAutofit lnSpcReduction="10000"/>
          </a:bodyPr>
          <a:lstStyle/>
          <a:p>
            <a:pPr algn="ctr"/>
            <a:r>
              <a:rPr lang="hu-HU" dirty="0" err="1" smtClean="0"/>
              <a:t>Ruling</a:t>
            </a:r>
            <a:r>
              <a:rPr lang="hu-HU" dirty="0" smtClean="0"/>
              <a:t> (</a:t>
            </a:r>
            <a:r>
              <a:rPr lang="hu-HU" dirty="0" err="1" smtClean="0"/>
              <a:t>dominant</a:t>
            </a:r>
            <a:r>
              <a:rPr lang="hu-HU" dirty="0" smtClean="0"/>
              <a:t>) </a:t>
            </a:r>
            <a:r>
              <a:rPr lang="hu-HU" dirty="0" err="1" smtClean="0"/>
              <a:t>party</a:t>
            </a:r>
            <a:endParaRPr lang="hu-HU" dirty="0" smtClean="0"/>
          </a:p>
          <a:p>
            <a:pPr algn="ctr"/>
            <a:endParaRPr lang="hu-HU" dirty="0" smtClean="0"/>
          </a:p>
          <a:p>
            <a:pPr algn="ctr"/>
            <a:r>
              <a:rPr lang="hu-HU" dirty="0" err="1" smtClean="0"/>
              <a:t>Ideology</a:t>
            </a:r>
            <a:r>
              <a:rPr lang="hu-HU" dirty="0" smtClean="0"/>
              <a:t> </a:t>
            </a:r>
            <a:r>
              <a:rPr lang="hu-HU" dirty="0" err="1" smtClean="0"/>
              <a:t>applying</a:t>
            </a:r>
            <a:endParaRPr lang="hu-HU" dirty="0"/>
          </a:p>
        </p:txBody>
      </p:sp>
      <p:sp>
        <p:nvSpPr>
          <p:cNvPr id="6" name="Tartalom helye 5"/>
          <p:cNvSpPr>
            <a:spLocks noGrp="1"/>
          </p:cNvSpPr>
          <p:nvPr>
            <p:ph sz="quarter" idx="4"/>
          </p:nvPr>
        </p:nvSpPr>
        <p:spPr>
          <a:xfrm>
            <a:off x="4572000" y="1995686"/>
            <a:ext cx="4572000" cy="2304256"/>
          </a:xfrm>
        </p:spPr>
        <p:txBody>
          <a:bodyPr>
            <a:normAutofit/>
          </a:bodyPr>
          <a:lstStyle/>
          <a:p>
            <a:pPr>
              <a:spcBef>
                <a:spcPts val="0"/>
              </a:spcBef>
              <a:buFont typeface="Wingdings" pitchFamily="2" charset="2"/>
              <a:buChar char="§"/>
            </a:pPr>
            <a:r>
              <a:rPr lang="hu-HU" sz="2000" dirty="0" err="1" smtClean="0"/>
              <a:t>utilitarian</a:t>
            </a:r>
            <a:r>
              <a:rPr lang="hu-HU" sz="2000" dirty="0" smtClean="0"/>
              <a:t> </a:t>
            </a:r>
            <a:r>
              <a:rPr lang="hu-HU" sz="2000" dirty="0" smtClean="0">
                <a:sym typeface="Wingdings" pitchFamily="2" charset="2"/>
              </a:rPr>
              <a:t> </a:t>
            </a:r>
            <a:r>
              <a:rPr lang="hu-HU" sz="2000" dirty="0" err="1" smtClean="0">
                <a:sym typeface="Wingdings" pitchFamily="2" charset="2"/>
              </a:rPr>
              <a:t>cynic</a:t>
            </a:r>
            <a:r>
              <a:rPr lang="hu-HU" sz="2000" dirty="0" smtClean="0">
                <a:sym typeface="Wingdings" pitchFamily="2" charset="2"/>
              </a:rPr>
              <a:t>, </a:t>
            </a:r>
            <a:r>
              <a:rPr lang="hu-HU" sz="2000" dirty="0" err="1" smtClean="0">
                <a:sym typeface="Wingdings" pitchFamily="2" charset="2"/>
              </a:rPr>
              <a:t>rational</a:t>
            </a:r>
            <a:endParaRPr lang="hu-HU" sz="2000" dirty="0" smtClean="0">
              <a:sym typeface="Wingdings" pitchFamily="2" charset="2"/>
            </a:endParaRPr>
          </a:p>
          <a:p>
            <a:pPr>
              <a:spcBef>
                <a:spcPts val="0"/>
              </a:spcBef>
              <a:buFont typeface="Wingdings" pitchFamily="2" charset="2"/>
              <a:buChar char="§"/>
            </a:pPr>
            <a:r>
              <a:rPr lang="hu-HU" sz="2000" dirty="0" smtClean="0">
                <a:sym typeface="Wingdings" pitchFamily="2" charset="2"/>
              </a:rPr>
              <a:t>functionality coherence  ideologically inconsistent</a:t>
            </a:r>
          </a:p>
          <a:p>
            <a:pPr>
              <a:spcBef>
                <a:spcPts val="0"/>
              </a:spcBef>
              <a:buFont typeface="Wingdings" pitchFamily="2" charset="2"/>
              <a:buChar char="§"/>
            </a:pPr>
            <a:r>
              <a:rPr lang="hu-HU" sz="2000" dirty="0" err="1" smtClean="0">
                <a:sym typeface="Wingdings" pitchFamily="2" charset="2"/>
              </a:rPr>
              <a:t>utilitarian</a:t>
            </a:r>
            <a:r>
              <a:rPr lang="hu-HU" sz="2000" dirty="0" smtClean="0">
                <a:sym typeface="Wingdings" pitchFamily="2" charset="2"/>
              </a:rPr>
              <a:t> </a:t>
            </a:r>
            <a:r>
              <a:rPr lang="hu-HU" sz="2000" dirty="0" err="1" smtClean="0">
                <a:sym typeface="Wingdings" pitchFamily="2" charset="2"/>
              </a:rPr>
              <a:t>determination</a:t>
            </a:r>
            <a:endParaRPr lang="en-US" sz="2000" dirty="0" smtClean="0">
              <a:sym typeface="Wingdings" pitchFamily="2" charset="2"/>
            </a:endParaRPr>
          </a:p>
          <a:p>
            <a:pPr>
              <a:spcBef>
                <a:spcPts val="0"/>
              </a:spcBef>
              <a:buFont typeface="Wingdings" pitchFamily="2" charset="2"/>
              <a:buChar char="§"/>
            </a:pPr>
            <a:r>
              <a:rPr lang="en-US" sz="2000" dirty="0" smtClean="0">
                <a:sym typeface="Wingdings" pitchFamily="2" charset="2"/>
              </a:rPr>
              <a:t>protected group is stable, stigmatized group is variable</a:t>
            </a:r>
            <a:endParaRPr lang="hu-HU" sz="2000" dirty="0" smtClean="0">
              <a:sym typeface="Wingdings" pitchFamily="2" charset="2"/>
            </a:endParaRPr>
          </a:p>
          <a:p>
            <a:pPr>
              <a:spcBef>
                <a:spcPts val="0"/>
              </a:spcBef>
              <a:buFont typeface="Wingdings" pitchFamily="2" charset="2"/>
              <a:buChar char="§"/>
            </a:pPr>
            <a:r>
              <a:rPr lang="hu-HU" sz="2000" dirty="0" err="1" smtClean="0">
                <a:sym typeface="Wingdings" pitchFamily="2" charset="2"/>
              </a:rPr>
              <a:t>fear</a:t>
            </a:r>
            <a:r>
              <a:rPr lang="hu-HU" sz="2000" dirty="0" smtClean="0">
                <a:sym typeface="Wingdings" pitchFamily="2" charset="2"/>
              </a:rPr>
              <a:t> </a:t>
            </a:r>
            <a:r>
              <a:rPr lang="hu-HU" sz="2000" dirty="0" err="1" smtClean="0">
                <a:sym typeface="Wingdings" pitchFamily="2" charset="2"/>
              </a:rPr>
              <a:t>campaigns</a:t>
            </a:r>
            <a:endParaRPr lang="hu-HU" sz="2000" dirty="0" smtClean="0">
              <a:sym typeface="Wingdings" pitchFamily="2" charset="2"/>
            </a:endParaRPr>
          </a:p>
          <a:p>
            <a:pPr>
              <a:buFont typeface="Wingdings" pitchFamily="2" charset="2"/>
              <a:buChar char="§"/>
            </a:pPr>
            <a:endParaRPr lang="en-US" sz="2000" dirty="0" smtClean="0">
              <a:sym typeface="Wingdings" pitchFamily="2" charset="2"/>
            </a:endParaRPr>
          </a:p>
        </p:txBody>
      </p:sp>
    </p:spTree>
    <p:extLst>
      <p:ext uri="{BB962C8B-B14F-4D97-AF65-F5344CB8AC3E}">
        <p14:creationId xmlns:p14="http://schemas.microsoft.com/office/powerpoint/2010/main" val="12761419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en-US" dirty="0" smtClean="0"/>
              <a:t>The six elements of populism</a:t>
            </a:r>
            <a:endParaRPr lang="hu-HU" dirty="0"/>
          </a:p>
        </p:txBody>
      </p:sp>
      <p:sp>
        <p:nvSpPr>
          <p:cNvPr id="3" name="Tartalom helye 2"/>
          <p:cNvSpPr>
            <a:spLocks noGrp="1"/>
          </p:cNvSpPr>
          <p:nvPr>
            <p:ph idx="1"/>
          </p:nvPr>
        </p:nvSpPr>
        <p:spPr>
          <a:xfrm>
            <a:off x="457200" y="1200151"/>
            <a:ext cx="8229600" cy="3819871"/>
          </a:xfrm>
        </p:spPr>
        <p:txBody>
          <a:bodyPr>
            <a:normAutofit fontScale="47500" lnSpcReduction="20000"/>
          </a:bodyPr>
          <a:lstStyle/>
          <a:p>
            <a:pPr marL="514350" lvl="0" indent="-514350">
              <a:buFont typeface="+mj-lt"/>
              <a:buAutoNum type="arabicPeriod"/>
            </a:pPr>
            <a:r>
              <a:rPr lang="en-US" b="1" dirty="0"/>
              <a:t>the populist positions himself as the true representative of the people</a:t>
            </a:r>
            <a:r>
              <a:rPr lang="en-US" dirty="0"/>
              <a:t> </a:t>
            </a:r>
            <a:r>
              <a:rPr lang="en-US" b="1" dirty="0"/>
              <a:t>(</a:t>
            </a:r>
            <a:r>
              <a:rPr lang="en-US" b="1" dirty="0">
                <a:solidFill>
                  <a:srgbClr val="FF0000"/>
                </a:solidFill>
              </a:rPr>
              <a:t>reliance on popular sovereignty</a:t>
            </a:r>
            <a:r>
              <a:rPr lang="en-US" b="1" dirty="0"/>
              <a:t>)</a:t>
            </a:r>
            <a:r>
              <a:rPr lang="en-US" dirty="0"/>
              <a:t>; therefore</a:t>
            </a:r>
            <a:endParaRPr lang="hu-HU" dirty="0"/>
          </a:p>
          <a:p>
            <a:pPr marL="514350" lvl="0" indent="-514350">
              <a:buFont typeface="+mj-lt"/>
              <a:buAutoNum type="arabicPeriod"/>
            </a:pPr>
            <a:r>
              <a:rPr lang="en-US" b="1" dirty="0"/>
              <a:t>he does not enter the discussing phase of public deliberation</a:t>
            </a:r>
            <a:r>
              <a:rPr lang="en-US" dirty="0"/>
              <a:t> as he does not accept views different from his, or from that of “the people,” as legitimate </a:t>
            </a:r>
            <a:r>
              <a:rPr lang="en-US" b="1" dirty="0"/>
              <a:t>(</a:t>
            </a:r>
            <a:r>
              <a:rPr lang="en-US" b="1" dirty="0">
                <a:solidFill>
                  <a:srgbClr val="FF0000"/>
                </a:solidFill>
              </a:rPr>
              <a:t>anti-pluralism</a:t>
            </a:r>
            <a:r>
              <a:rPr lang="en-US" b="1" dirty="0"/>
              <a:t>)</a:t>
            </a:r>
            <a:r>
              <a:rPr lang="en-US" dirty="0"/>
              <a:t>; therefore</a:t>
            </a:r>
            <a:endParaRPr lang="hu-HU" dirty="0"/>
          </a:p>
          <a:p>
            <a:pPr marL="514350" lvl="0" indent="-514350">
              <a:buFont typeface="+mj-lt"/>
              <a:buAutoNum type="arabicPeriod"/>
            </a:pPr>
            <a:r>
              <a:rPr lang="en-US" b="1" dirty="0"/>
              <a:t>he</a:t>
            </a:r>
            <a:r>
              <a:rPr lang="en-US" dirty="0"/>
              <a:t> </a:t>
            </a:r>
            <a:r>
              <a:rPr lang="en-US" b="1" dirty="0"/>
              <a:t>denies the structured institutions of mediation</a:t>
            </a:r>
            <a:r>
              <a:rPr lang="en-US" dirty="0"/>
              <a:t> </a:t>
            </a:r>
            <a:r>
              <a:rPr lang="en-US" b="1" dirty="0"/>
              <a:t>of the popular will</a:t>
            </a:r>
            <a:r>
              <a:rPr lang="en-US" dirty="0"/>
              <a:t> and declares himself a direct representative of the nation and its common good </a:t>
            </a:r>
            <a:r>
              <a:rPr lang="en-US" b="1" dirty="0"/>
              <a:t>(</a:t>
            </a:r>
            <a:r>
              <a:rPr lang="en-US" b="1" dirty="0">
                <a:solidFill>
                  <a:srgbClr val="FF0000"/>
                </a:solidFill>
              </a:rPr>
              <a:t>plebiscitary nature</a:t>
            </a:r>
            <a:r>
              <a:rPr lang="en-US" b="1" dirty="0"/>
              <a:t>)</a:t>
            </a:r>
            <a:r>
              <a:rPr lang="en-US" dirty="0"/>
              <a:t>; therefore</a:t>
            </a:r>
            <a:endParaRPr lang="hu-HU" dirty="0"/>
          </a:p>
          <a:p>
            <a:pPr marL="514350" lvl="0" indent="-514350">
              <a:buFont typeface="+mj-lt"/>
              <a:buAutoNum type="arabicPeriod"/>
            </a:pPr>
            <a:r>
              <a:rPr lang="en-US" b="1" dirty="0"/>
              <a:t>he argues institutions must serve a substantive goal</a:t>
            </a:r>
            <a:r>
              <a:rPr lang="en-US" dirty="0"/>
              <a:t>, meaning any state institution or law is to be upheld only if it serves the common good—defined by the direct representative, the populist—and can be overridden if it does not serve the common good </a:t>
            </a:r>
            <a:r>
              <a:rPr lang="en-US" b="1" dirty="0"/>
              <a:t>(</a:t>
            </a:r>
            <a:r>
              <a:rPr lang="en-US" b="1" dirty="0" err="1">
                <a:solidFill>
                  <a:srgbClr val="FF0000"/>
                </a:solidFill>
              </a:rPr>
              <a:t>majoritarianism</a:t>
            </a:r>
            <a:r>
              <a:rPr lang="en-US" b="1" dirty="0">
                <a:solidFill>
                  <a:srgbClr val="FF0000"/>
                </a:solidFill>
              </a:rPr>
              <a:t>, disrespect for rule of law</a:t>
            </a:r>
            <a:r>
              <a:rPr lang="en-US" b="1" dirty="0"/>
              <a:t>)</a:t>
            </a:r>
            <a:r>
              <a:rPr lang="en-US" dirty="0"/>
              <a:t>; therefore</a:t>
            </a:r>
            <a:endParaRPr lang="hu-HU" dirty="0"/>
          </a:p>
          <a:p>
            <a:pPr marL="514350" lvl="0" indent="-514350">
              <a:buFont typeface="+mj-lt"/>
              <a:buAutoNum type="arabicPeriod"/>
            </a:pPr>
            <a:r>
              <a:rPr lang="en-US" b="1" dirty="0"/>
              <a:t>he attacks those against the substantive goal he set</a:t>
            </a:r>
            <a:r>
              <a:rPr lang="en-US" dirty="0"/>
              <a:t>, typically (a) the prevailing establishment it is the opposition of or (b) old establishment it has replaced and which is also associated with institutional checks and balances </a:t>
            </a:r>
            <a:r>
              <a:rPr lang="en-US" b="1" dirty="0"/>
              <a:t>(</a:t>
            </a:r>
            <a:r>
              <a:rPr lang="en-US" b="1" dirty="0">
                <a:solidFill>
                  <a:srgbClr val="FF0000"/>
                </a:solidFill>
              </a:rPr>
              <a:t>anti-elitism</a:t>
            </a:r>
            <a:r>
              <a:rPr lang="en-US" b="1" dirty="0"/>
              <a:t>)</a:t>
            </a:r>
            <a:r>
              <a:rPr lang="en-US" dirty="0"/>
              <a:t>; therefore</a:t>
            </a:r>
            <a:endParaRPr lang="hu-HU" dirty="0"/>
          </a:p>
          <a:p>
            <a:pPr marL="514350" lvl="0" indent="-514350">
              <a:buFont typeface="+mj-lt"/>
              <a:buAutoNum type="arabicPeriod"/>
            </a:pPr>
            <a:r>
              <a:rPr lang="en-US" b="1" dirty="0"/>
              <a:t>he steps up polarization in the polity</a:t>
            </a:r>
            <a:r>
              <a:rPr lang="en-US" dirty="0"/>
              <a:t>, meaning that he presents the cleavage between those for and against the substantive goal unbridgeable and, if the populist gets to power, those against the “common good”—or those who would constrain his action—are excluded from the nation in general and from those under the state’s moral obligation in particular </a:t>
            </a:r>
            <a:r>
              <a:rPr lang="en-US" b="1" dirty="0"/>
              <a:t>(</a:t>
            </a:r>
            <a:r>
              <a:rPr lang="en-US" b="1" dirty="0">
                <a:solidFill>
                  <a:srgbClr val="FF0000"/>
                </a:solidFill>
              </a:rPr>
              <a:t>“us versus them” rhetoric</a:t>
            </a:r>
            <a:r>
              <a:rPr lang="en-US" b="1" dirty="0" smtClean="0"/>
              <a:t>)</a:t>
            </a:r>
            <a:r>
              <a:rPr lang="en-US" dirty="0" smtClean="0"/>
              <a:t>.</a:t>
            </a:r>
            <a:endParaRPr lang="hu-HU" dirty="0"/>
          </a:p>
        </p:txBody>
      </p:sp>
    </p:spTree>
    <p:extLst>
      <p:ext uri="{BB962C8B-B14F-4D97-AF65-F5344CB8AC3E}">
        <p14:creationId xmlns:p14="http://schemas.microsoft.com/office/powerpoint/2010/main" val="1612984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23528" y="51470"/>
            <a:ext cx="8568952" cy="857250"/>
          </a:xfrm>
        </p:spPr>
        <p:txBody>
          <a:bodyPr>
            <a:noAutofit/>
          </a:bodyPr>
          <a:lstStyle/>
          <a:p>
            <a:r>
              <a:rPr lang="hu-HU" sz="3600" b="1" dirty="0" smtClean="0"/>
              <a:t>Stigmatized groups’ criteria to meet the needs of ideology applying functionality</a:t>
            </a:r>
            <a:endParaRPr lang="hu-HU" sz="3600" b="1" dirty="0"/>
          </a:p>
        </p:txBody>
      </p:sp>
      <p:graphicFrame>
        <p:nvGraphicFramePr>
          <p:cNvPr id="4" name="Tartalom helye 3"/>
          <p:cNvGraphicFramePr>
            <a:graphicFrameLocks noGrp="1"/>
          </p:cNvGraphicFramePr>
          <p:nvPr>
            <p:ph idx="1"/>
            <p:extLst/>
          </p:nvPr>
        </p:nvGraphicFramePr>
        <p:xfrm>
          <a:off x="107504" y="1002447"/>
          <a:ext cx="8928994" cy="3729543"/>
        </p:xfrm>
        <a:graphic>
          <a:graphicData uri="http://schemas.openxmlformats.org/drawingml/2006/table">
            <a:tbl>
              <a:tblPr firstRow="1" bandRow="1">
                <a:tableStyleId>{5940675A-B579-460E-94D1-54222C63F5DA}</a:tableStyleId>
              </a:tblPr>
              <a:tblGrid>
                <a:gridCol w="991209">
                  <a:extLst>
                    <a:ext uri="{9D8B030D-6E8A-4147-A177-3AD203B41FA5}">
                      <a16:colId xmlns:a16="http://schemas.microsoft.com/office/drawing/2014/main" val="20000"/>
                    </a:ext>
                  </a:extLst>
                </a:gridCol>
                <a:gridCol w="605847">
                  <a:extLst>
                    <a:ext uri="{9D8B030D-6E8A-4147-A177-3AD203B41FA5}">
                      <a16:colId xmlns:a16="http://schemas.microsoft.com/office/drawing/2014/main" val="20001"/>
                    </a:ext>
                  </a:extLst>
                </a:gridCol>
                <a:gridCol w="871121">
                  <a:extLst>
                    <a:ext uri="{9D8B030D-6E8A-4147-A177-3AD203B41FA5}">
                      <a16:colId xmlns:a16="http://schemas.microsoft.com/office/drawing/2014/main" val="20002"/>
                    </a:ext>
                  </a:extLst>
                </a:gridCol>
                <a:gridCol w="798528">
                  <a:extLst>
                    <a:ext uri="{9D8B030D-6E8A-4147-A177-3AD203B41FA5}">
                      <a16:colId xmlns:a16="http://schemas.microsoft.com/office/drawing/2014/main" val="20003"/>
                    </a:ext>
                  </a:extLst>
                </a:gridCol>
                <a:gridCol w="725934">
                  <a:extLst>
                    <a:ext uri="{9D8B030D-6E8A-4147-A177-3AD203B41FA5}">
                      <a16:colId xmlns:a16="http://schemas.microsoft.com/office/drawing/2014/main" val="20004"/>
                    </a:ext>
                  </a:extLst>
                </a:gridCol>
                <a:gridCol w="725934">
                  <a:extLst>
                    <a:ext uri="{9D8B030D-6E8A-4147-A177-3AD203B41FA5}">
                      <a16:colId xmlns:a16="http://schemas.microsoft.com/office/drawing/2014/main" val="20005"/>
                    </a:ext>
                  </a:extLst>
                </a:gridCol>
                <a:gridCol w="841863">
                  <a:extLst>
                    <a:ext uri="{9D8B030D-6E8A-4147-A177-3AD203B41FA5}">
                      <a16:colId xmlns:a16="http://schemas.microsoft.com/office/drawing/2014/main" val="20006"/>
                    </a:ext>
                  </a:extLst>
                </a:gridCol>
                <a:gridCol w="1045566">
                  <a:extLst>
                    <a:ext uri="{9D8B030D-6E8A-4147-A177-3AD203B41FA5}">
                      <a16:colId xmlns:a16="http://schemas.microsoft.com/office/drawing/2014/main" val="20007"/>
                    </a:ext>
                  </a:extLst>
                </a:gridCol>
                <a:gridCol w="943715">
                  <a:extLst>
                    <a:ext uri="{9D8B030D-6E8A-4147-A177-3AD203B41FA5}">
                      <a16:colId xmlns:a16="http://schemas.microsoft.com/office/drawing/2014/main" val="20008"/>
                    </a:ext>
                  </a:extLst>
                </a:gridCol>
                <a:gridCol w="1379277">
                  <a:extLst>
                    <a:ext uri="{9D8B030D-6E8A-4147-A177-3AD203B41FA5}">
                      <a16:colId xmlns:a16="http://schemas.microsoft.com/office/drawing/2014/main" val="20009"/>
                    </a:ext>
                  </a:extLst>
                </a:gridCol>
              </a:tblGrid>
              <a:tr h="615708">
                <a:tc rowSpan="2">
                  <a:txBody>
                    <a:bodyPr/>
                    <a:lstStyle/>
                    <a:p>
                      <a:endParaRPr lang="en-US" sz="1400" b="1" i="0" noProof="0" dirty="0"/>
                    </a:p>
                  </a:txBody>
                  <a:tcPr>
                    <a:lnTlToBr w="12700" cap="flat" cmpd="sng" algn="ctr">
                      <a:solidFill>
                        <a:schemeClr val="tx1"/>
                      </a:solidFill>
                      <a:prstDash val="solid"/>
                      <a:round/>
                      <a:headEnd type="none" w="med" len="med"/>
                      <a:tailEnd type="none" w="med" len="med"/>
                    </a:lnTlToBr>
                  </a:tcPr>
                </a:tc>
                <a:tc gridSpan="6">
                  <a:txBody>
                    <a:bodyPr/>
                    <a:lstStyle/>
                    <a:p>
                      <a:pPr algn="ctr"/>
                      <a:r>
                        <a:rPr lang="en-US" sz="1600" b="1" noProof="0" dirty="0" smtClean="0"/>
                        <a:t>Cleavage dimension</a:t>
                      </a:r>
                      <a:r>
                        <a:rPr lang="en-US" sz="1600" b="1" baseline="0" noProof="0" dirty="0" smtClean="0"/>
                        <a:t> (potential for distinguishing ‘them’ and ‘us’)</a:t>
                      </a:r>
                      <a:endParaRPr lang="en-US" sz="1100" b="1" noProof="0" dirty="0"/>
                    </a:p>
                  </a:txBody>
                  <a:tcPr anchor="ctr">
                    <a:solidFill>
                      <a:srgbClr val="00B0F0"/>
                    </a:solidFill>
                  </a:tcPr>
                </a:tc>
                <a:tc hMerge="1">
                  <a:txBody>
                    <a:bodyPr/>
                    <a:lstStyle/>
                    <a:p>
                      <a:endParaRPr lang="hu-HU" sz="1200" b="1" dirty="0"/>
                    </a:p>
                  </a:txBody>
                  <a:tcPr/>
                </a:tc>
                <a:tc hMerge="1">
                  <a:txBody>
                    <a:bodyPr/>
                    <a:lstStyle/>
                    <a:p>
                      <a:endParaRPr lang="hu-HU" sz="1200" b="1" dirty="0"/>
                    </a:p>
                  </a:txBody>
                  <a:tcPr/>
                </a:tc>
                <a:tc hMerge="1">
                  <a:txBody>
                    <a:bodyPr/>
                    <a:lstStyle/>
                    <a:p>
                      <a:endParaRPr lang="hu-HU" sz="1200" b="1" dirty="0"/>
                    </a:p>
                  </a:txBody>
                  <a:tcPr/>
                </a:tc>
                <a:tc hMerge="1">
                  <a:txBody>
                    <a:bodyPr/>
                    <a:lstStyle/>
                    <a:p>
                      <a:endParaRPr lang="hu-HU" sz="1200" b="1" dirty="0"/>
                    </a:p>
                  </a:txBody>
                  <a:tcPr/>
                </a:tc>
                <a:tc hMerge="1">
                  <a:txBody>
                    <a:bodyPr/>
                    <a:lstStyle/>
                    <a:p>
                      <a:endParaRPr lang="hu-HU" sz="1200" b="1" dirty="0"/>
                    </a:p>
                  </a:txBody>
                  <a:tcPr/>
                </a:tc>
                <a:tc rowSpan="2">
                  <a:txBody>
                    <a:bodyPr/>
                    <a:lstStyle/>
                    <a:p>
                      <a:pPr algn="ctr"/>
                      <a:r>
                        <a:rPr lang="en-US" sz="1400" b="1" noProof="0" dirty="0" smtClean="0"/>
                        <a:t>Fear generating potential</a:t>
                      </a:r>
                      <a:endParaRPr lang="en-US" sz="1400" b="1" noProof="0" dirty="0"/>
                    </a:p>
                  </a:txBody>
                  <a:tcPr anchor="ctr">
                    <a:solidFill>
                      <a:srgbClr val="00B0F0"/>
                    </a:solidFill>
                  </a:tcPr>
                </a:tc>
                <a:tc rowSpan="2">
                  <a:txBody>
                    <a:bodyPr/>
                    <a:lstStyle/>
                    <a:p>
                      <a:pPr algn="ctr"/>
                      <a:r>
                        <a:rPr lang="en-US" sz="1400" b="1" noProof="0" dirty="0" smtClean="0"/>
                        <a:t>Capacity of voice</a:t>
                      </a:r>
                      <a:endParaRPr lang="en-US" sz="1400" b="1" noProof="0" dirty="0"/>
                    </a:p>
                  </a:txBody>
                  <a:tcPr anchor="ctr">
                    <a:solidFill>
                      <a:srgbClr val="FFFF00"/>
                    </a:solidFill>
                  </a:tcPr>
                </a:tc>
                <a:tc rowSpan="2">
                  <a:txBody>
                    <a:bodyPr/>
                    <a:lstStyle/>
                    <a:p>
                      <a:pPr algn="ctr"/>
                      <a:r>
                        <a:rPr lang="en-US" sz="1400" b="1" noProof="0" dirty="0" smtClean="0"/>
                        <a:t>Ideological instrument</a:t>
                      </a:r>
                      <a:endParaRPr lang="en-US" sz="1400" b="1" noProof="0" dirty="0"/>
                    </a:p>
                  </a:txBody>
                  <a:tcPr anchor="ctr">
                    <a:solidFill>
                      <a:srgbClr val="00B050"/>
                    </a:solidFill>
                  </a:tcPr>
                </a:tc>
                <a:extLst>
                  <a:ext uri="{0D108BD9-81ED-4DB2-BD59-A6C34878D82A}">
                    <a16:rowId xmlns:a16="http://schemas.microsoft.com/office/drawing/2014/main" val="10000"/>
                  </a:ext>
                </a:extLst>
              </a:tr>
              <a:tr h="520128">
                <a:tc vMerge="1">
                  <a:txBody>
                    <a:bodyPr/>
                    <a:lstStyle/>
                    <a:p>
                      <a:endParaRPr lang="en-US" sz="1200" b="1" i="0" noProof="0" dirty="0"/>
                    </a:p>
                  </a:txBody>
                  <a:tcPr/>
                </a:tc>
                <a:tc>
                  <a:txBody>
                    <a:bodyPr/>
                    <a:lstStyle/>
                    <a:p>
                      <a:r>
                        <a:rPr lang="en-US" sz="1200" b="1" noProof="0" dirty="0" smtClean="0"/>
                        <a:t>Ethnic</a:t>
                      </a:r>
                      <a:endParaRPr lang="en-US" sz="1200" b="1" noProof="0" dirty="0"/>
                    </a:p>
                  </a:txBody>
                  <a:tcPr>
                    <a:solidFill>
                      <a:srgbClr val="00B0F0"/>
                    </a:solidFill>
                  </a:tcPr>
                </a:tc>
                <a:tc>
                  <a:txBody>
                    <a:bodyPr/>
                    <a:lstStyle/>
                    <a:p>
                      <a:r>
                        <a:rPr lang="en-US" sz="1200" b="1" noProof="0" dirty="0" smtClean="0"/>
                        <a:t>Language</a:t>
                      </a:r>
                      <a:endParaRPr lang="en-US" sz="1200" b="1" noProof="0" dirty="0"/>
                    </a:p>
                  </a:txBody>
                  <a:tcPr>
                    <a:solidFill>
                      <a:srgbClr val="00B0F0"/>
                    </a:solidFill>
                  </a:tcPr>
                </a:tc>
                <a:tc>
                  <a:txBody>
                    <a:bodyPr/>
                    <a:lstStyle/>
                    <a:p>
                      <a:r>
                        <a:rPr lang="en-US" sz="1200" b="1" noProof="0" dirty="0" smtClean="0"/>
                        <a:t>Cultural</a:t>
                      </a:r>
                      <a:r>
                        <a:rPr lang="en-US" sz="1200" b="1" baseline="0" noProof="0" dirty="0" smtClean="0"/>
                        <a:t> </a:t>
                      </a:r>
                      <a:r>
                        <a:rPr lang="en-US" sz="1200" b="1" noProof="0" dirty="0" smtClean="0"/>
                        <a:t>tradition</a:t>
                      </a:r>
                      <a:endParaRPr lang="en-US" sz="1200" b="1" noProof="0" dirty="0"/>
                    </a:p>
                  </a:txBody>
                  <a:tcPr>
                    <a:solidFill>
                      <a:srgbClr val="00B0F0"/>
                    </a:solidFill>
                  </a:tcPr>
                </a:tc>
                <a:tc>
                  <a:txBody>
                    <a:bodyPr/>
                    <a:lstStyle/>
                    <a:p>
                      <a:r>
                        <a:rPr lang="en-US" sz="1200" b="1" noProof="0" dirty="0" smtClean="0"/>
                        <a:t>Religion</a:t>
                      </a:r>
                      <a:endParaRPr lang="en-US" sz="1200" b="1" noProof="0" dirty="0"/>
                    </a:p>
                  </a:txBody>
                  <a:tcPr>
                    <a:solidFill>
                      <a:srgbClr val="00B0F0"/>
                    </a:solidFill>
                  </a:tcPr>
                </a:tc>
                <a:tc>
                  <a:txBody>
                    <a:bodyPr/>
                    <a:lstStyle/>
                    <a:p>
                      <a:r>
                        <a:rPr lang="en-US" sz="1200" b="1" noProof="0" smtClean="0"/>
                        <a:t>Social status</a:t>
                      </a:r>
                      <a:endParaRPr lang="en-US" sz="1200" b="1" noProof="0"/>
                    </a:p>
                  </a:txBody>
                  <a:tcPr>
                    <a:solidFill>
                      <a:srgbClr val="00B0F0"/>
                    </a:solidFill>
                  </a:tcPr>
                </a:tc>
                <a:tc>
                  <a:txBody>
                    <a:bodyPr/>
                    <a:lstStyle/>
                    <a:p>
                      <a:r>
                        <a:rPr lang="en-US" sz="1200" b="1" noProof="0" smtClean="0"/>
                        <a:t>Health condition</a:t>
                      </a:r>
                      <a:endParaRPr lang="en-US" sz="1200" b="1" noProof="0"/>
                    </a:p>
                  </a:txBody>
                  <a:tcPr>
                    <a:solidFill>
                      <a:srgbClr val="00B0F0"/>
                    </a:solidFill>
                  </a:tcPr>
                </a:tc>
                <a:tc vMerge="1">
                  <a:txBody>
                    <a:bodyPr/>
                    <a:lstStyle/>
                    <a:p>
                      <a:endParaRPr lang="hu-HU" sz="1200" b="1" dirty="0"/>
                    </a:p>
                  </a:txBody>
                  <a:tcPr/>
                </a:tc>
                <a:tc vMerge="1">
                  <a:txBody>
                    <a:bodyPr/>
                    <a:lstStyle/>
                    <a:p>
                      <a:endParaRPr lang="hu-HU" sz="1200" b="1" dirty="0"/>
                    </a:p>
                  </a:txBody>
                  <a:tcPr/>
                </a:tc>
                <a:tc vMerge="1">
                  <a:txBody>
                    <a:bodyPr/>
                    <a:lstStyle/>
                    <a:p>
                      <a:endParaRPr lang="en-US" sz="1200" b="1" noProof="0" dirty="0"/>
                    </a:p>
                  </a:txBody>
                  <a:tcPr/>
                </a:tc>
                <a:extLst>
                  <a:ext uri="{0D108BD9-81ED-4DB2-BD59-A6C34878D82A}">
                    <a16:rowId xmlns:a16="http://schemas.microsoft.com/office/drawing/2014/main" val="10001"/>
                  </a:ext>
                </a:extLst>
              </a:tr>
              <a:tr h="429671">
                <a:tc>
                  <a:txBody>
                    <a:bodyPr/>
                    <a:lstStyle/>
                    <a:p>
                      <a:r>
                        <a:rPr lang="en-US" sz="1200" b="1" i="1" noProof="0" dirty="0" smtClean="0"/>
                        <a:t>Unemployed</a:t>
                      </a:r>
                      <a:endParaRPr lang="en-US" sz="1200" b="1" i="1" noProof="0" dirty="0"/>
                    </a:p>
                  </a:txBody>
                  <a:tcPr anchor="ctr"/>
                </a:tc>
                <a:tc>
                  <a:txBody>
                    <a:bodyPr/>
                    <a:lstStyle/>
                    <a:p>
                      <a:pPr algn="ctr"/>
                      <a:endParaRPr lang="en-US" sz="1200" b="1" noProof="0" dirty="0"/>
                    </a:p>
                  </a:txBody>
                  <a:tcPr anchor="ctr">
                    <a:solidFill>
                      <a:srgbClr val="00B0F0"/>
                    </a:solidFill>
                  </a:tcPr>
                </a:tc>
                <a:tc>
                  <a:txBody>
                    <a:bodyPr/>
                    <a:lstStyle/>
                    <a:p>
                      <a:pPr algn="ctr"/>
                      <a:endParaRPr lang="en-US" sz="1200" b="1" noProof="0" dirty="0"/>
                    </a:p>
                  </a:txBody>
                  <a:tcPr anchor="ctr">
                    <a:solidFill>
                      <a:srgbClr val="00B0F0"/>
                    </a:solidFill>
                  </a:tcPr>
                </a:tc>
                <a:tc>
                  <a:txBody>
                    <a:bodyPr/>
                    <a:lstStyle/>
                    <a:p>
                      <a:pPr algn="ctr"/>
                      <a:endParaRPr lang="en-US" sz="1200" b="1" noProof="0" dirty="0"/>
                    </a:p>
                  </a:txBody>
                  <a:tcPr anchor="ctr">
                    <a:solidFill>
                      <a:srgbClr val="00B0F0"/>
                    </a:solidFill>
                  </a:tcPr>
                </a:tc>
                <a:tc>
                  <a:txBody>
                    <a:bodyPr/>
                    <a:lstStyle/>
                    <a:p>
                      <a:pPr algn="ctr"/>
                      <a:endParaRPr lang="en-US" sz="1200" b="1" noProof="0" dirty="0"/>
                    </a:p>
                  </a:txBody>
                  <a:tcPr anchor="ctr">
                    <a:solidFill>
                      <a:srgbClr val="00B0F0"/>
                    </a:solidFill>
                  </a:tcPr>
                </a:tc>
                <a:tc>
                  <a:txBody>
                    <a:bodyPr/>
                    <a:lstStyle/>
                    <a:p>
                      <a:pPr algn="ctr"/>
                      <a:r>
                        <a:rPr lang="en-US" sz="1200" b="1" noProof="0" dirty="0" smtClean="0"/>
                        <a:t>X</a:t>
                      </a:r>
                      <a:endParaRPr lang="en-US" sz="1200" b="1" noProof="0" dirty="0"/>
                    </a:p>
                  </a:txBody>
                  <a:tcPr anchor="ctr">
                    <a:solidFill>
                      <a:srgbClr val="00B0F0"/>
                    </a:solidFill>
                  </a:tcPr>
                </a:tc>
                <a:tc>
                  <a:txBody>
                    <a:bodyPr/>
                    <a:lstStyle/>
                    <a:p>
                      <a:pPr algn="ctr"/>
                      <a:endParaRPr lang="en-US" sz="1200" b="1" noProof="0" dirty="0"/>
                    </a:p>
                  </a:txBody>
                  <a:tcPr anchor="ctr">
                    <a:solidFill>
                      <a:srgbClr val="00B0F0"/>
                    </a:solidFill>
                  </a:tcPr>
                </a:tc>
                <a:tc>
                  <a:txBody>
                    <a:bodyPr/>
                    <a:lstStyle/>
                    <a:p>
                      <a:pPr algn="ctr"/>
                      <a:r>
                        <a:rPr lang="en-US" sz="1200" b="1" noProof="0" dirty="0" smtClean="0"/>
                        <a:t>X</a:t>
                      </a:r>
                      <a:endParaRPr lang="en-US" sz="1200" b="1" noProof="0" dirty="0"/>
                    </a:p>
                  </a:txBody>
                  <a:tcPr anchor="ctr">
                    <a:solidFill>
                      <a:srgbClr val="00B0F0"/>
                    </a:solidFill>
                  </a:tcPr>
                </a:tc>
                <a:tc>
                  <a:txBody>
                    <a:bodyPr/>
                    <a:lstStyle/>
                    <a:p>
                      <a:pPr algn="ctr"/>
                      <a:r>
                        <a:rPr lang="en-US" sz="1200" b="1" noProof="0" dirty="0" smtClean="0"/>
                        <a:t>XX</a:t>
                      </a:r>
                      <a:endParaRPr lang="en-US" sz="1200" b="1" noProof="0" dirty="0"/>
                    </a:p>
                  </a:txBody>
                  <a:tcPr anchor="ctr">
                    <a:solidFill>
                      <a:srgbClr val="FFFF00"/>
                    </a:solidFill>
                  </a:tcPr>
                </a:tc>
                <a:tc>
                  <a:txBody>
                    <a:bodyPr/>
                    <a:lstStyle/>
                    <a:p>
                      <a:pPr algn="ctr"/>
                      <a:r>
                        <a:rPr lang="en-US" sz="1200" b="1" noProof="0" dirty="0" smtClean="0"/>
                        <a:t>Lack of solidarity</a:t>
                      </a:r>
                      <a:endParaRPr lang="en-US" sz="1200" b="1" noProof="0" dirty="0"/>
                    </a:p>
                  </a:txBody>
                  <a:tcPr anchor="ctr">
                    <a:solidFill>
                      <a:srgbClr val="00B050"/>
                    </a:solidFill>
                  </a:tcPr>
                </a:tc>
                <a:extLst>
                  <a:ext uri="{0D108BD9-81ED-4DB2-BD59-A6C34878D82A}">
                    <a16:rowId xmlns:a16="http://schemas.microsoft.com/office/drawing/2014/main" val="10002"/>
                  </a:ext>
                </a:extLst>
              </a:tr>
              <a:tr h="486085">
                <a:tc>
                  <a:txBody>
                    <a:bodyPr/>
                    <a:lstStyle/>
                    <a:p>
                      <a:r>
                        <a:rPr lang="en-US" sz="1200" b="1" i="1" noProof="0" dirty="0" smtClean="0"/>
                        <a:t>Critical intellectuals</a:t>
                      </a:r>
                      <a:endParaRPr lang="en-US" sz="1200" b="1" i="1" noProof="0" dirty="0"/>
                    </a:p>
                  </a:txBody>
                  <a:tcPr anchor="ctr"/>
                </a:tc>
                <a:tc>
                  <a:txBody>
                    <a:bodyPr/>
                    <a:lstStyle/>
                    <a:p>
                      <a:pPr algn="ctr"/>
                      <a:endParaRPr lang="en-US" sz="1200" b="1" noProof="0" dirty="0"/>
                    </a:p>
                  </a:txBody>
                  <a:tcPr anchor="ctr">
                    <a:solidFill>
                      <a:srgbClr val="00B0F0"/>
                    </a:solidFill>
                  </a:tcPr>
                </a:tc>
                <a:tc>
                  <a:txBody>
                    <a:bodyPr/>
                    <a:lstStyle/>
                    <a:p>
                      <a:pPr algn="ctr"/>
                      <a:endParaRPr lang="en-US" sz="1200" b="1" noProof="0" dirty="0"/>
                    </a:p>
                  </a:txBody>
                  <a:tcPr anchor="ctr">
                    <a:solidFill>
                      <a:srgbClr val="00B0F0"/>
                    </a:solidFill>
                  </a:tcPr>
                </a:tc>
                <a:tc>
                  <a:txBody>
                    <a:bodyPr/>
                    <a:lstStyle/>
                    <a:p>
                      <a:pPr algn="ctr"/>
                      <a:r>
                        <a:rPr lang="en-US" sz="1200" b="1" noProof="0" dirty="0" smtClean="0"/>
                        <a:t>X</a:t>
                      </a:r>
                      <a:endParaRPr lang="en-US" sz="1200" b="1" noProof="0" dirty="0"/>
                    </a:p>
                  </a:txBody>
                  <a:tcPr anchor="ctr">
                    <a:solidFill>
                      <a:srgbClr val="00B0F0"/>
                    </a:solidFill>
                  </a:tcPr>
                </a:tc>
                <a:tc>
                  <a:txBody>
                    <a:bodyPr/>
                    <a:lstStyle/>
                    <a:p>
                      <a:pPr algn="ctr"/>
                      <a:endParaRPr lang="en-US" sz="1200" b="1" noProof="0" dirty="0"/>
                    </a:p>
                  </a:txBody>
                  <a:tcPr anchor="ctr">
                    <a:solidFill>
                      <a:srgbClr val="00B0F0"/>
                    </a:solidFill>
                  </a:tcPr>
                </a:tc>
                <a:tc>
                  <a:txBody>
                    <a:bodyPr/>
                    <a:lstStyle/>
                    <a:p>
                      <a:pPr algn="ctr"/>
                      <a:endParaRPr lang="en-US" sz="1200" b="1" noProof="0" dirty="0"/>
                    </a:p>
                  </a:txBody>
                  <a:tcPr anchor="ctr">
                    <a:solidFill>
                      <a:srgbClr val="00B0F0"/>
                    </a:solidFill>
                  </a:tcPr>
                </a:tc>
                <a:tc>
                  <a:txBody>
                    <a:bodyPr/>
                    <a:lstStyle/>
                    <a:p>
                      <a:pPr algn="ctr"/>
                      <a:endParaRPr lang="en-US" sz="1200" b="1" noProof="0" dirty="0"/>
                    </a:p>
                  </a:txBody>
                  <a:tcPr anchor="ctr">
                    <a:solidFill>
                      <a:srgbClr val="00B0F0"/>
                    </a:solidFill>
                  </a:tcPr>
                </a:tc>
                <a:tc>
                  <a:txBody>
                    <a:bodyPr/>
                    <a:lstStyle/>
                    <a:p>
                      <a:pPr algn="ctr"/>
                      <a:r>
                        <a:rPr lang="en-US" sz="1200" b="1" noProof="0" dirty="0" smtClean="0"/>
                        <a:t>X</a:t>
                      </a:r>
                      <a:endParaRPr lang="en-US" sz="1200" b="1" noProof="0" dirty="0"/>
                    </a:p>
                  </a:txBody>
                  <a:tcPr anchor="ctr">
                    <a:solidFill>
                      <a:srgbClr val="00B0F0"/>
                    </a:solidFill>
                  </a:tcPr>
                </a:tc>
                <a:tc>
                  <a:txBody>
                    <a:bodyPr/>
                    <a:lstStyle/>
                    <a:p>
                      <a:pPr algn="ctr"/>
                      <a:r>
                        <a:rPr lang="en-US" sz="1200" b="1" noProof="0" dirty="0" smtClean="0"/>
                        <a:t>XXX</a:t>
                      </a:r>
                      <a:endParaRPr lang="en-US" sz="1200" b="1" noProof="0" dirty="0"/>
                    </a:p>
                  </a:txBody>
                  <a:tcPr anchor="ctr">
                    <a:solidFill>
                      <a:srgbClr val="FFFF00"/>
                    </a:solidFill>
                  </a:tcPr>
                </a:tc>
                <a:tc>
                  <a:txBody>
                    <a:bodyPr/>
                    <a:lstStyle/>
                    <a:p>
                      <a:pPr algn="ctr"/>
                      <a:r>
                        <a:rPr lang="en-US" sz="1200" b="1" noProof="0" dirty="0" smtClean="0"/>
                        <a:t>Anti-elitism</a:t>
                      </a:r>
                      <a:endParaRPr lang="en-US" sz="1200" b="1" noProof="0" dirty="0"/>
                    </a:p>
                  </a:txBody>
                  <a:tcPr anchor="ctr">
                    <a:solidFill>
                      <a:srgbClr val="00B050"/>
                    </a:solidFill>
                  </a:tcPr>
                </a:tc>
                <a:extLst>
                  <a:ext uri="{0D108BD9-81ED-4DB2-BD59-A6C34878D82A}">
                    <a16:rowId xmlns:a16="http://schemas.microsoft.com/office/drawing/2014/main" val="10003"/>
                  </a:ext>
                </a:extLst>
              </a:tr>
              <a:tr h="486085">
                <a:tc>
                  <a:txBody>
                    <a:bodyPr/>
                    <a:lstStyle/>
                    <a:p>
                      <a:r>
                        <a:rPr lang="en-US" sz="1200" b="1" i="1" noProof="0" dirty="0" smtClean="0"/>
                        <a:t>Homeless</a:t>
                      </a:r>
                      <a:r>
                        <a:rPr lang="en-US" sz="1200" b="1" i="1" baseline="0" noProof="0" dirty="0" smtClean="0"/>
                        <a:t> people</a:t>
                      </a:r>
                      <a:endParaRPr lang="en-US" sz="1200" b="1" i="1" noProof="0" dirty="0"/>
                    </a:p>
                  </a:txBody>
                  <a:tcPr anchor="ctr"/>
                </a:tc>
                <a:tc>
                  <a:txBody>
                    <a:bodyPr/>
                    <a:lstStyle/>
                    <a:p>
                      <a:pPr algn="ctr"/>
                      <a:endParaRPr lang="en-US" sz="1200" b="1" noProof="0" dirty="0"/>
                    </a:p>
                  </a:txBody>
                  <a:tcPr anchor="ctr">
                    <a:solidFill>
                      <a:srgbClr val="00B0F0"/>
                    </a:solidFill>
                  </a:tcPr>
                </a:tc>
                <a:tc>
                  <a:txBody>
                    <a:bodyPr/>
                    <a:lstStyle/>
                    <a:p>
                      <a:pPr algn="ctr"/>
                      <a:endParaRPr lang="en-US" sz="1200" b="1" noProof="0" dirty="0"/>
                    </a:p>
                  </a:txBody>
                  <a:tcPr anchor="ctr">
                    <a:solidFill>
                      <a:srgbClr val="00B0F0"/>
                    </a:solidFill>
                  </a:tcPr>
                </a:tc>
                <a:tc>
                  <a:txBody>
                    <a:bodyPr/>
                    <a:lstStyle/>
                    <a:p>
                      <a:pPr algn="ctr"/>
                      <a:endParaRPr lang="en-US" sz="1200" b="1" noProof="0" dirty="0"/>
                    </a:p>
                  </a:txBody>
                  <a:tcPr anchor="ctr">
                    <a:solidFill>
                      <a:srgbClr val="00B0F0"/>
                    </a:solidFill>
                  </a:tcPr>
                </a:tc>
                <a:tc>
                  <a:txBody>
                    <a:bodyPr/>
                    <a:lstStyle/>
                    <a:p>
                      <a:pPr algn="ctr"/>
                      <a:endParaRPr lang="en-US" sz="1200" b="1" noProof="0"/>
                    </a:p>
                  </a:txBody>
                  <a:tcPr anchor="ctr">
                    <a:solidFill>
                      <a:srgbClr val="00B0F0"/>
                    </a:solidFill>
                  </a:tcPr>
                </a:tc>
                <a:tc>
                  <a:txBody>
                    <a:bodyPr/>
                    <a:lstStyle/>
                    <a:p>
                      <a:pPr algn="ctr"/>
                      <a:r>
                        <a:rPr lang="en-US" sz="1200" b="1" noProof="0" dirty="0" smtClean="0"/>
                        <a:t>X</a:t>
                      </a:r>
                      <a:endParaRPr lang="en-US" sz="1200" b="1" noProof="0" dirty="0"/>
                    </a:p>
                  </a:txBody>
                  <a:tcPr anchor="ctr">
                    <a:solidFill>
                      <a:srgbClr val="00B0F0"/>
                    </a:solidFill>
                  </a:tcPr>
                </a:tc>
                <a:tc>
                  <a:txBody>
                    <a:bodyPr/>
                    <a:lstStyle/>
                    <a:p>
                      <a:pPr algn="ctr"/>
                      <a:r>
                        <a:rPr lang="en-US" sz="1200" b="1" noProof="0" dirty="0" smtClean="0"/>
                        <a:t>X</a:t>
                      </a:r>
                      <a:endParaRPr lang="en-US" sz="1200" b="1" noProof="0" dirty="0"/>
                    </a:p>
                  </a:txBody>
                  <a:tcPr anchor="ctr">
                    <a:solidFill>
                      <a:srgbClr val="00B0F0"/>
                    </a:solidFill>
                  </a:tcPr>
                </a:tc>
                <a:tc>
                  <a:txBody>
                    <a:bodyPr/>
                    <a:lstStyle/>
                    <a:p>
                      <a:pPr algn="ctr"/>
                      <a:r>
                        <a:rPr lang="en-US" sz="1200" b="1" noProof="0" dirty="0" smtClean="0"/>
                        <a:t>XX</a:t>
                      </a:r>
                      <a:endParaRPr lang="en-US" sz="1200" b="1" noProof="0" dirty="0"/>
                    </a:p>
                  </a:txBody>
                  <a:tcPr anchor="ctr">
                    <a:solidFill>
                      <a:srgbClr val="00B0F0"/>
                    </a:solidFill>
                  </a:tcPr>
                </a:tc>
                <a:tc>
                  <a:txBody>
                    <a:bodyPr/>
                    <a:lstStyle/>
                    <a:p>
                      <a:pPr algn="ctr"/>
                      <a:r>
                        <a:rPr lang="en-US" sz="1200" b="1" noProof="0" dirty="0" smtClean="0"/>
                        <a:t>XX</a:t>
                      </a:r>
                      <a:endParaRPr lang="en-US" sz="1200" b="1" noProof="0" dirty="0"/>
                    </a:p>
                  </a:txBody>
                  <a:tcPr anchor="ctr">
                    <a:solidFill>
                      <a:srgbClr val="FFFF00"/>
                    </a:solidFill>
                  </a:tcPr>
                </a:tc>
                <a:tc>
                  <a:txBody>
                    <a:bodyPr/>
                    <a:lstStyle/>
                    <a:p>
                      <a:pPr algn="ctr"/>
                      <a:r>
                        <a:rPr lang="en-US" sz="1200" b="1" noProof="0" dirty="0" smtClean="0"/>
                        <a:t>Lack of solidarity</a:t>
                      </a:r>
                      <a:endParaRPr lang="en-US" sz="1200" b="1" noProof="0" dirty="0"/>
                    </a:p>
                  </a:txBody>
                  <a:tcPr anchor="ctr">
                    <a:solidFill>
                      <a:srgbClr val="00B050"/>
                    </a:solidFill>
                  </a:tcPr>
                </a:tc>
                <a:extLst>
                  <a:ext uri="{0D108BD9-81ED-4DB2-BD59-A6C34878D82A}">
                    <a16:rowId xmlns:a16="http://schemas.microsoft.com/office/drawing/2014/main" val="10004"/>
                  </a:ext>
                </a:extLst>
              </a:tr>
              <a:tr h="291651">
                <a:tc>
                  <a:txBody>
                    <a:bodyPr/>
                    <a:lstStyle/>
                    <a:p>
                      <a:r>
                        <a:rPr lang="en-US" sz="1200" b="1" i="1" noProof="0" dirty="0" smtClean="0"/>
                        <a:t>Jews</a:t>
                      </a:r>
                      <a:endParaRPr lang="en-US" sz="1200" b="1" i="1" noProof="0" dirty="0"/>
                    </a:p>
                  </a:txBody>
                  <a:tcPr anchor="ctr"/>
                </a:tc>
                <a:tc>
                  <a:txBody>
                    <a:bodyPr/>
                    <a:lstStyle/>
                    <a:p>
                      <a:pPr algn="ctr"/>
                      <a:endParaRPr lang="en-US" sz="1200" b="1" noProof="0" dirty="0"/>
                    </a:p>
                  </a:txBody>
                  <a:tcPr anchor="ctr">
                    <a:solidFill>
                      <a:srgbClr val="00B0F0"/>
                    </a:solidFill>
                  </a:tcPr>
                </a:tc>
                <a:tc>
                  <a:txBody>
                    <a:bodyPr/>
                    <a:lstStyle/>
                    <a:p>
                      <a:pPr algn="ctr"/>
                      <a:endParaRPr lang="en-US" sz="1200" b="1" noProof="0" dirty="0"/>
                    </a:p>
                  </a:txBody>
                  <a:tcPr anchor="ctr">
                    <a:solidFill>
                      <a:srgbClr val="00B0F0"/>
                    </a:solidFill>
                  </a:tcPr>
                </a:tc>
                <a:tc>
                  <a:txBody>
                    <a:bodyPr/>
                    <a:lstStyle/>
                    <a:p>
                      <a:pPr algn="ctr"/>
                      <a:r>
                        <a:rPr lang="en-US" sz="1200" b="1" noProof="0" dirty="0" smtClean="0"/>
                        <a:t>X</a:t>
                      </a:r>
                      <a:endParaRPr lang="en-US" sz="1200" b="1" noProof="0" dirty="0"/>
                    </a:p>
                  </a:txBody>
                  <a:tcPr anchor="ctr">
                    <a:solidFill>
                      <a:srgbClr val="00B0F0"/>
                    </a:solidFill>
                  </a:tcPr>
                </a:tc>
                <a:tc>
                  <a:txBody>
                    <a:bodyPr/>
                    <a:lstStyle/>
                    <a:p>
                      <a:pPr algn="ctr"/>
                      <a:r>
                        <a:rPr lang="en-US" sz="1200" b="1" noProof="0" smtClean="0"/>
                        <a:t>X</a:t>
                      </a:r>
                      <a:endParaRPr lang="en-US" sz="1200" b="1" noProof="0"/>
                    </a:p>
                  </a:txBody>
                  <a:tcPr anchor="ctr">
                    <a:solidFill>
                      <a:srgbClr val="00B0F0"/>
                    </a:solidFill>
                  </a:tcPr>
                </a:tc>
                <a:tc>
                  <a:txBody>
                    <a:bodyPr/>
                    <a:lstStyle/>
                    <a:p>
                      <a:pPr algn="ctr"/>
                      <a:r>
                        <a:rPr lang="en-US" sz="1200" b="1" noProof="0" smtClean="0"/>
                        <a:t>X</a:t>
                      </a:r>
                      <a:endParaRPr lang="en-US" sz="1200" b="1" noProof="0"/>
                    </a:p>
                  </a:txBody>
                  <a:tcPr anchor="ctr">
                    <a:solidFill>
                      <a:srgbClr val="00B0F0"/>
                    </a:solidFill>
                  </a:tcPr>
                </a:tc>
                <a:tc>
                  <a:txBody>
                    <a:bodyPr/>
                    <a:lstStyle/>
                    <a:p>
                      <a:pPr algn="ctr"/>
                      <a:endParaRPr lang="en-US" sz="1200" b="1" noProof="0" dirty="0"/>
                    </a:p>
                  </a:txBody>
                  <a:tcPr anchor="ctr">
                    <a:solidFill>
                      <a:srgbClr val="00B0F0"/>
                    </a:solidFill>
                  </a:tcPr>
                </a:tc>
                <a:tc>
                  <a:txBody>
                    <a:bodyPr/>
                    <a:lstStyle/>
                    <a:p>
                      <a:pPr algn="ctr"/>
                      <a:r>
                        <a:rPr lang="en-US" sz="1200" b="1" noProof="0" dirty="0" smtClean="0"/>
                        <a:t>XXX</a:t>
                      </a:r>
                      <a:endParaRPr lang="en-US" sz="1200" b="1" noProof="0" dirty="0"/>
                    </a:p>
                  </a:txBody>
                  <a:tcPr anchor="ctr">
                    <a:solidFill>
                      <a:srgbClr val="00B0F0"/>
                    </a:solidFill>
                  </a:tcPr>
                </a:tc>
                <a:tc>
                  <a:txBody>
                    <a:bodyPr/>
                    <a:lstStyle/>
                    <a:p>
                      <a:pPr algn="ctr"/>
                      <a:r>
                        <a:rPr lang="en-US" sz="1200" b="1" noProof="0" dirty="0" smtClean="0"/>
                        <a:t>XXXX</a:t>
                      </a:r>
                      <a:endParaRPr lang="en-US" sz="1200" b="1" noProof="0" dirty="0"/>
                    </a:p>
                  </a:txBody>
                  <a:tcPr anchor="ctr">
                    <a:solidFill>
                      <a:srgbClr val="FFFF00"/>
                    </a:solidFill>
                  </a:tcPr>
                </a:tc>
                <a:tc>
                  <a:txBody>
                    <a:bodyPr/>
                    <a:lstStyle/>
                    <a:p>
                      <a:pPr algn="ctr"/>
                      <a:r>
                        <a:rPr lang="en-US" sz="1200" b="1" noProof="0" dirty="0" smtClean="0"/>
                        <a:t>Anti-Semitism</a:t>
                      </a:r>
                      <a:endParaRPr lang="en-US" sz="1200" b="1" noProof="0" dirty="0"/>
                    </a:p>
                  </a:txBody>
                  <a:tcPr anchor="ctr">
                    <a:solidFill>
                      <a:srgbClr val="00B050"/>
                    </a:solidFill>
                  </a:tcPr>
                </a:tc>
                <a:extLst>
                  <a:ext uri="{0D108BD9-81ED-4DB2-BD59-A6C34878D82A}">
                    <a16:rowId xmlns:a16="http://schemas.microsoft.com/office/drawing/2014/main" val="10005"/>
                  </a:ext>
                </a:extLst>
              </a:tr>
              <a:tr h="291651">
                <a:tc>
                  <a:txBody>
                    <a:bodyPr/>
                    <a:lstStyle/>
                    <a:p>
                      <a:r>
                        <a:rPr lang="en-US" sz="1200" b="1" i="1" noProof="0" dirty="0" err="1" smtClean="0"/>
                        <a:t>Romas</a:t>
                      </a:r>
                      <a:endParaRPr lang="en-US" sz="1200" b="1" i="1" noProof="0" dirty="0"/>
                    </a:p>
                  </a:txBody>
                  <a:tcPr anchor="ctr"/>
                </a:tc>
                <a:tc>
                  <a:txBody>
                    <a:bodyPr/>
                    <a:lstStyle/>
                    <a:p>
                      <a:pPr algn="ctr"/>
                      <a:r>
                        <a:rPr lang="en-US" sz="1200" b="1" noProof="0" dirty="0" smtClean="0"/>
                        <a:t>X</a:t>
                      </a:r>
                      <a:endParaRPr lang="en-US" sz="1200" b="1" noProof="0" dirty="0"/>
                    </a:p>
                  </a:txBody>
                  <a:tcPr anchor="ctr">
                    <a:solidFill>
                      <a:srgbClr val="00B0F0"/>
                    </a:solidFill>
                  </a:tcPr>
                </a:tc>
                <a:tc>
                  <a:txBody>
                    <a:bodyPr/>
                    <a:lstStyle/>
                    <a:p>
                      <a:pPr algn="ctr"/>
                      <a:endParaRPr lang="en-US" sz="1200" b="1" noProof="0" dirty="0"/>
                    </a:p>
                  </a:txBody>
                  <a:tcPr anchor="ctr">
                    <a:solidFill>
                      <a:srgbClr val="00B0F0"/>
                    </a:solidFill>
                  </a:tcPr>
                </a:tc>
                <a:tc>
                  <a:txBody>
                    <a:bodyPr/>
                    <a:lstStyle/>
                    <a:p>
                      <a:pPr algn="ctr"/>
                      <a:r>
                        <a:rPr lang="en-US" sz="1200" b="1" noProof="0" dirty="0" smtClean="0"/>
                        <a:t>X</a:t>
                      </a:r>
                      <a:endParaRPr lang="en-US" sz="1200" b="1" noProof="0" dirty="0"/>
                    </a:p>
                  </a:txBody>
                  <a:tcPr anchor="ctr">
                    <a:solidFill>
                      <a:srgbClr val="00B0F0"/>
                    </a:solidFill>
                  </a:tcPr>
                </a:tc>
                <a:tc>
                  <a:txBody>
                    <a:bodyPr/>
                    <a:lstStyle/>
                    <a:p>
                      <a:pPr algn="ctr"/>
                      <a:endParaRPr lang="en-US" sz="1200" b="1" noProof="0"/>
                    </a:p>
                  </a:txBody>
                  <a:tcPr anchor="ctr">
                    <a:solidFill>
                      <a:srgbClr val="00B0F0"/>
                    </a:solidFill>
                  </a:tcPr>
                </a:tc>
                <a:tc>
                  <a:txBody>
                    <a:bodyPr/>
                    <a:lstStyle/>
                    <a:p>
                      <a:pPr algn="ctr"/>
                      <a:r>
                        <a:rPr lang="en-US" sz="1200" b="1" noProof="0" dirty="0" smtClean="0"/>
                        <a:t>X</a:t>
                      </a:r>
                      <a:endParaRPr lang="en-US" sz="1200" b="1" noProof="0" dirty="0"/>
                    </a:p>
                  </a:txBody>
                  <a:tcPr anchor="ctr">
                    <a:solidFill>
                      <a:srgbClr val="00B0F0"/>
                    </a:solidFill>
                  </a:tcPr>
                </a:tc>
                <a:tc>
                  <a:txBody>
                    <a:bodyPr/>
                    <a:lstStyle/>
                    <a:p>
                      <a:pPr algn="ctr"/>
                      <a:r>
                        <a:rPr lang="en-US" sz="1200" b="1" noProof="0" dirty="0" smtClean="0"/>
                        <a:t>X</a:t>
                      </a:r>
                      <a:endParaRPr lang="en-US" sz="1200" b="1" noProof="0" dirty="0"/>
                    </a:p>
                  </a:txBody>
                  <a:tcPr anchor="ctr">
                    <a:solidFill>
                      <a:srgbClr val="00B0F0"/>
                    </a:solidFill>
                  </a:tcPr>
                </a:tc>
                <a:tc>
                  <a:txBody>
                    <a:bodyPr/>
                    <a:lstStyle/>
                    <a:p>
                      <a:pPr algn="ctr"/>
                      <a:r>
                        <a:rPr lang="en-US" sz="1200" b="1" noProof="0" dirty="0" smtClean="0"/>
                        <a:t>XXXX</a:t>
                      </a:r>
                      <a:endParaRPr lang="en-US" sz="1200" b="1" noProof="0" dirty="0"/>
                    </a:p>
                  </a:txBody>
                  <a:tcPr anchor="ctr">
                    <a:solidFill>
                      <a:srgbClr val="00B0F0"/>
                    </a:solidFill>
                  </a:tcPr>
                </a:tc>
                <a:tc>
                  <a:txBody>
                    <a:bodyPr/>
                    <a:lstStyle/>
                    <a:p>
                      <a:pPr algn="ctr"/>
                      <a:r>
                        <a:rPr lang="en-US" sz="1200" b="1" noProof="0" dirty="0" smtClean="0"/>
                        <a:t>XX</a:t>
                      </a:r>
                      <a:endParaRPr lang="en-US" sz="1200" b="1" noProof="0" dirty="0"/>
                    </a:p>
                  </a:txBody>
                  <a:tcPr anchor="ctr">
                    <a:solidFill>
                      <a:srgbClr val="FFFF00"/>
                    </a:solidFill>
                  </a:tcPr>
                </a:tc>
                <a:tc>
                  <a:txBody>
                    <a:bodyPr/>
                    <a:lstStyle/>
                    <a:p>
                      <a:pPr algn="ctr"/>
                      <a:r>
                        <a:rPr lang="en-US" sz="1200" b="1" noProof="0" dirty="0" smtClean="0"/>
                        <a:t>Racism</a:t>
                      </a:r>
                      <a:endParaRPr lang="en-US" sz="1200" b="1" noProof="0" dirty="0"/>
                    </a:p>
                  </a:txBody>
                  <a:tcPr anchor="ctr">
                    <a:solidFill>
                      <a:srgbClr val="00B050"/>
                    </a:solidFill>
                  </a:tcPr>
                </a:tc>
                <a:extLst>
                  <a:ext uri="{0D108BD9-81ED-4DB2-BD59-A6C34878D82A}">
                    <a16:rowId xmlns:a16="http://schemas.microsoft.com/office/drawing/2014/main" val="10006"/>
                  </a:ext>
                </a:extLst>
              </a:tr>
              <a:tr h="608564">
                <a:tc>
                  <a:txBody>
                    <a:bodyPr/>
                    <a:lstStyle/>
                    <a:p>
                      <a:r>
                        <a:rPr lang="en-US" sz="1200" b="1" i="1" noProof="0" dirty="0" smtClean="0"/>
                        <a:t>Migrants</a:t>
                      </a:r>
                      <a:endParaRPr lang="en-US" sz="1200" b="1" i="1" noProof="0" dirty="0"/>
                    </a:p>
                  </a:txBody>
                  <a:tcPr anchor="ctr"/>
                </a:tc>
                <a:tc>
                  <a:txBody>
                    <a:bodyPr/>
                    <a:lstStyle/>
                    <a:p>
                      <a:pPr algn="ctr"/>
                      <a:r>
                        <a:rPr lang="en-US" sz="1200" b="1" noProof="0" dirty="0" smtClean="0"/>
                        <a:t>X</a:t>
                      </a:r>
                      <a:endParaRPr lang="en-US" sz="1200" b="1" noProof="0" dirty="0"/>
                    </a:p>
                  </a:txBody>
                  <a:tcPr anchor="ctr">
                    <a:solidFill>
                      <a:srgbClr val="00B0F0"/>
                    </a:solidFill>
                  </a:tcPr>
                </a:tc>
                <a:tc>
                  <a:txBody>
                    <a:bodyPr/>
                    <a:lstStyle/>
                    <a:p>
                      <a:pPr algn="ctr"/>
                      <a:r>
                        <a:rPr lang="en-US" sz="1200" b="1" noProof="0" dirty="0" smtClean="0"/>
                        <a:t>X</a:t>
                      </a:r>
                      <a:endParaRPr lang="en-US" sz="1200" b="1" noProof="0" dirty="0"/>
                    </a:p>
                  </a:txBody>
                  <a:tcPr anchor="ctr">
                    <a:solidFill>
                      <a:srgbClr val="00B0F0"/>
                    </a:solidFill>
                  </a:tcPr>
                </a:tc>
                <a:tc>
                  <a:txBody>
                    <a:bodyPr/>
                    <a:lstStyle/>
                    <a:p>
                      <a:pPr algn="ctr"/>
                      <a:r>
                        <a:rPr lang="en-US" sz="1200" b="1" noProof="0" dirty="0" smtClean="0"/>
                        <a:t>X</a:t>
                      </a:r>
                      <a:endParaRPr lang="en-US" sz="1200" b="1" noProof="0" dirty="0"/>
                    </a:p>
                  </a:txBody>
                  <a:tcPr anchor="ctr">
                    <a:solidFill>
                      <a:srgbClr val="00B0F0"/>
                    </a:solidFill>
                  </a:tcPr>
                </a:tc>
                <a:tc>
                  <a:txBody>
                    <a:bodyPr/>
                    <a:lstStyle/>
                    <a:p>
                      <a:pPr algn="ctr"/>
                      <a:r>
                        <a:rPr lang="en-US" sz="1200" b="1" noProof="0" dirty="0" smtClean="0"/>
                        <a:t>X</a:t>
                      </a:r>
                      <a:endParaRPr lang="en-US" sz="1200" b="1" noProof="0" dirty="0"/>
                    </a:p>
                  </a:txBody>
                  <a:tcPr anchor="ctr">
                    <a:solidFill>
                      <a:srgbClr val="00B0F0"/>
                    </a:solidFill>
                  </a:tcPr>
                </a:tc>
                <a:tc>
                  <a:txBody>
                    <a:bodyPr/>
                    <a:lstStyle/>
                    <a:p>
                      <a:pPr algn="ctr"/>
                      <a:r>
                        <a:rPr lang="en-US" sz="1200" b="1" noProof="0" dirty="0" smtClean="0"/>
                        <a:t>X</a:t>
                      </a:r>
                      <a:endParaRPr lang="en-US" sz="1200" b="1" noProof="0" dirty="0"/>
                    </a:p>
                  </a:txBody>
                  <a:tcPr anchor="ctr">
                    <a:solidFill>
                      <a:srgbClr val="00B0F0"/>
                    </a:solidFill>
                  </a:tcPr>
                </a:tc>
                <a:tc>
                  <a:txBody>
                    <a:bodyPr/>
                    <a:lstStyle/>
                    <a:p>
                      <a:pPr algn="ctr"/>
                      <a:r>
                        <a:rPr lang="en-US" sz="1200" b="1" noProof="0" dirty="0" smtClean="0"/>
                        <a:t>X</a:t>
                      </a:r>
                      <a:endParaRPr lang="en-US" sz="1200" b="1" noProof="0" dirty="0"/>
                    </a:p>
                  </a:txBody>
                  <a:tcPr anchor="ctr">
                    <a:solidFill>
                      <a:srgbClr val="00B0F0"/>
                    </a:solidFill>
                  </a:tcPr>
                </a:tc>
                <a:tc>
                  <a:txBody>
                    <a:bodyPr/>
                    <a:lstStyle/>
                    <a:p>
                      <a:pPr algn="ctr"/>
                      <a:r>
                        <a:rPr lang="en-US" sz="1200" b="1" noProof="0" dirty="0" smtClean="0"/>
                        <a:t>XXXXXX</a:t>
                      </a:r>
                      <a:endParaRPr lang="en-US" sz="1200" b="1" noProof="0" dirty="0"/>
                    </a:p>
                  </a:txBody>
                  <a:tcPr anchor="ctr">
                    <a:solidFill>
                      <a:srgbClr val="00B0F0"/>
                    </a:solidFill>
                  </a:tcPr>
                </a:tc>
                <a:tc>
                  <a:txBody>
                    <a:bodyPr/>
                    <a:lstStyle/>
                    <a:p>
                      <a:pPr algn="ctr"/>
                      <a:r>
                        <a:rPr lang="en-US" sz="1200" b="1" noProof="0" dirty="0" smtClean="0"/>
                        <a:t>X</a:t>
                      </a:r>
                      <a:endParaRPr lang="en-US" sz="1200" b="1" noProof="0" dirty="0"/>
                    </a:p>
                  </a:txBody>
                  <a:tcPr anchor="ctr">
                    <a:solidFill>
                      <a:srgbClr val="FFFF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noProof="0" dirty="0" smtClean="0"/>
                        <a:t>Xenophobia</a:t>
                      </a:r>
                    </a:p>
                  </a:txBody>
                  <a:tcPr anchor="ctr">
                    <a:solidFill>
                      <a:srgbClr val="00B050"/>
                    </a:solidFill>
                  </a:tcPr>
                </a:tc>
                <a:extLst>
                  <a:ext uri="{0D108BD9-81ED-4DB2-BD59-A6C34878D82A}">
                    <a16:rowId xmlns:a16="http://schemas.microsoft.com/office/drawing/2014/main" val="10007"/>
                  </a:ext>
                </a:extLst>
              </a:tr>
            </a:tbl>
          </a:graphicData>
        </a:graphic>
      </p:graphicFrame>
      <p:sp>
        <p:nvSpPr>
          <p:cNvPr id="7" name="TextBox 6"/>
          <p:cNvSpPr txBox="1"/>
          <p:nvPr/>
        </p:nvSpPr>
        <p:spPr>
          <a:xfrm>
            <a:off x="107504" y="4803998"/>
            <a:ext cx="8424936" cy="261610"/>
          </a:xfrm>
          <a:prstGeom prst="rect">
            <a:avLst/>
          </a:prstGeom>
          <a:noFill/>
        </p:spPr>
        <p:txBody>
          <a:bodyPr wrap="square" rtlCol="0">
            <a:spAutoFit/>
          </a:bodyPr>
          <a:lstStyle/>
          <a:p>
            <a:r>
              <a:rPr lang="hu-HU" sz="1100" b="1" dirty="0" smtClean="0"/>
              <a:t>Legend:              : facilitating factor             : hindering factor                      : ideological carrier</a:t>
            </a:r>
            <a:endParaRPr lang="en-US" sz="1100" b="1" dirty="0"/>
          </a:p>
        </p:txBody>
      </p:sp>
      <p:sp>
        <p:nvSpPr>
          <p:cNvPr id="8" name="Rectangle 7"/>
          <p:cNvSpPr/>
          <p:nvPr/>
        </p:nvSpPr>
        <p:spPr>
          <a:xfrm>
            <a:off x="899592" y="4876006"/>
            <a:ext cx="144016" cy="144016"/>
          </a:xfrm>
          <a:prstGeom prst="rect">
            <a:avLst/>
          </a:prstGeom>
          <a:solidFill>
            <a:srgbClr val="00B0F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339752" y="4876006"/>
            <a:ext cx="144016" cy="144016"/>
          </a:xfrm>
          <a:prstGeom prst="rect">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067944" y="4876006"/>
            <a:ext cx="144016" cy="144016"/>
          </a:xfrm>
          <a:prstGeom prst="rect">
            <a:avLst/>
          </a:prstGeom>
          <a:solidFill>
            <a:srgbClr val="00B05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125923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23528" y="130324"/>
            <a:ext cx="8568952" cy="857250"/>
          </a:xfrm>
        </p:spPr>
        <p:txBody>
          <a:bodyPr>
            <a:noAutofit/>
          </a:bodyPr>
          <a:lstStyle/>
          <a:p>
            <a:r>
              <a:rPr lang="hu-HU" sz="3200" b="1" dirty="0" smtClean="0"/>
              <a:t>Applied ideology: p</a:t>
            </a:r>
            <a:r>
              <a:rPr lang="en-US" sz="3200" b="1" dirty="0" err="1" smtClean="0"/>
              <a:t>olitical</a:t>
            </a:r>
            <a:r>
              <a:rPr lang="en-US" sz="3200" b="1" dirty="0" smtClean="0"/>
              <a:t> functions of </a:t>
            </a:r>
            <a:r>
              <a:rPr lang="hu-HU" sz="3200" b="1" dirty="0" smtClean="0"/>
              <a:t>ideological panels used by the ruling party</a:t>
            </a:r>
            <a:endParaRPr lang="hu-HU" sz="3200" b="1" dirty="0"/>
          </a:p>
        </p:txBody>
      </p:sp>
      <p:graphicFrame>
        <p:nvGraphicFramePr>
          <p:cNvPr id="4" name="Tartalom helye 3"/>
          <p:cNvGraphicFramePr>
            <a:graphicFrameLocks noGrp="1"/>
          </p:cNvGraphicFramePr>
          <p:nvPr>
            <p:ph idx="1"/>
            <p:extLst/>
          </p:nvPr>
        </p:nvGraphicFramePr>
        <p:xfrm>
          <a:off x="179512" y="1059582"/>
          <a:ext cx="8820472" cy="4023360"/>
        </p:xfrm>
        <a:graphic>
          <a:graphicData uri="http://schemas.openxmlformats.org/drawingml/2006/table">
            <a:tbl>
              <a:tblPr firstRow="1" bandRow="1">
                <a:tableStyleId>{5940675A-B579-460E-94D1-54222C63F5DA}</a:tableStyleId>
              </a:tblPr>
              <a:tblGrid>
                <a:gridCol w="966118">
                  <a:extLst>
                    <a:ext uri="{9D8B030D-6E8A-4147-A177-3AD203B41FA5}">
                      <a16:colId xmlns:a16="http://schemas.microsoft.com/office/drawing/2014/main" val="20000"/>
                    </a:ext>
                  </a:extLst>
                </a:gridCol>
                <a:gridCol w="2058218">
                  <a:extLst>
                    <a:ext uri="{9D8B030D-6E8A-4147-A177-3AD203B41FA5}">
                      <a16:colId xmlns:a16="http://schemas.microsoft.com/office/drawing/2014/main" val="20001"/>
                    </a:ext>
                  </a:extLst>
                </a:gridCol>
                <a:gridCol w="2880320">
                  <a:extLst>
                    <a:ext uri="{9D8B030D-6E8A-4147-A177-3AD203B41FA5}">
                      <a16:colId xmlns:a16="http://schemas.microsoft.com/office/drawing/2014/main" val="20002"/>
                    </a:ext>
                  </a:extLst>
                </a:gridCol>
                <a:gridCol w="2915816">
                  <a:extLst>
                    <a:ext uri="{9D8B030D-6E8A-4147-A177-3AD203B41FA5}">
                      <a16:colId xmlns:a16="http://schemas.microsoft.com/office/drawing/2014/main" val="20003"/>
                    </a:ext>
                  </a:extLst>
                </a:gridCol>
              </a:tblGrid>
              <a:tr h="548881">
                <a:tc>
                  <a:txBody>
                    <a:bodyPr/>
                    <a:lstStyle/>
                    <a:p>
                      <a:r>
                        <a:rPr lang="en-US" sz="1600" b="1" i="1" noProof="0" dirty="0" smtClean="0"/>
                        <a:t>Slogan</a:t>
                      </a:r>
                      <a:endParaRPr lang="en-US" sz="1600" b="1" i="1" noProof="0" dirty="0"/>
                    </a:p>
                  </a:txBody>
                  <a:tcPr/>
                </a:tc>
                <a:tc>
                  <a:txBody>
                    <a:bodyPr/>
                    <a:lstStyle/>
                    <a:p>
                      <a:r>
                        <a:rPr lang="en-US" sz="1600" b="1" i="1" noProof="0" dirty="0" smtClean="0"/>
                        <a:t>The phenomenon the slogan refers to</a:t>
                      </a:r>
                      <a:endParaRPr lang="en-US" sz="1600" b="1" i="1" noProof="0" dirty="0"/>
                    </a:p>
                  </a:txBody>
                  <a:tcPr/>
                </a:tc>
                <a:tc>
                  <a:txBody>
                    <a:bodyPr/>
                    <a:lstStyle/>
                    <a:p>
                      <a:r>
                        <a:rPr lang="en-US" sz="1600" b="1" i="1" noProof="0" smtClean="0"/>
                        <a:t>Function</a:t>
                      </a:r>
                      <a:endParaRPr lang="en-US" sz="1600" b="1" i="1" noProof="0"/>
                    </a:p>
                  </a:txBody>
                  <a:tcPr/>
                </a:tc>
                <a:tc>
                  <a:txBody>
                    <a:bodyPr/>
                    <a:lstStyle/>
                    <a:p>
                      <a:r>
                        <a:rPr lang="en-US" sz="1600" b="1" i="1" noProof="0" dirty="0" smtClean="0"/>
                        <a:t>Stigmatized</a:t>
                      </a:r>
                      <a:r>
                        <a:rPr lang="en-US" sz="1600" b="1" i="1" baseline="0" noProof="0" dirty="0" smtClean="0"/>
                        <a:t> groups</a:t>
                      </a:r>
                      <a:endParaRPr lang="en-US" sz="1600" b="1" i="1" noProof="0" dirty="0"/>
                    </a:p>
                  </a:txBody>
                  <a:tcPr/>
                </a:tc>
                <a:extLst>
                  <a:ext uri="{0D108BD9-81ED-4DB2-BD59-A6C34878D82A}">
                    <a16:rowId xmlns:a16="http://schemas.microsoft.com/office/drawing/2014/main" val="10000"/>
                  </a:ext>
                </a:extLst>
              </a:tr>
              <a:tr h="1044941">
                <a:tc>
                  <a:txBody>
                    <a:bodyPr/>
                    <a:lstStyle/>
                    <a:p>
                      <a:r>
                        <a:rPr lang="en-US" sz="1800" b="1" i="0" u="none" noProof="0" smtClean="0"/>
                        <a:t>God</a:t>
                      </a:r>
                      <a:endParaRPr lang="en-US" sz="1800" b="1" i="0" u="none" noProof="0"/>
                    </a:p>
                  </a:txBody>
                  <a:tcPr/>
                </a:tc>
                <a:tc>
                  <a:txBody>
                    <a:bodyPr/>
                    <a:lstStyle/>
                    <a:p>
                      <a:r>
                        <a:rPr lang="en-US" sz="1400" b="1" noProof="0" smtClean="0"/>
                        <a:t>Moral</a:t>
                      </a:r>
                      <a:r>
                        <a:rPr lang="en-US" sz="1400" b="1" baseline="0" noProof="0" smtClean="0"/>
                        <a:t> position</a:t>
                      </a:r>
                      <a:endParaRPr lang="en-US" sz="1400" b="1" noProof="0"/>
                    </a:p>
                  </a:txBody>
                  <a:tcPr/>
                </a:tc>
                <a:tc>
                  <a:txBody>
                    <a:bodyPr/>
                    <a:lstStyle/>
                    <a:p>
                      <a:r>
                        <a:rPr lang="en-US" sz="1400" b="1" baseline="0" noProof="0" dirty="0" smtClean="0"/>
                        <a:t>(</a:t>
                      </a:r>
                      <a:r>
                        <a:rPr lang="en-US" sz="1400" b="1" baseline="0" noProof="0" dirty="0" err="1" smtClean="0"/>
                        <a:t>i</a:t>
                      </a:r>
                      <a:r>
                        <a:rPr lang="en-US" sz="1400" b="1" baseline="0" noProof="0" dirty="0" smtClean="0"/>
                        <a:t>) </a:t>
                      </a:r>
                      <a:r>
                        <a:rPr lang="en-US" sz="1400" b="1" noProof="0" dirty="0" smtClean="0"/>
                        <a:t>Depriving opponents of moral</a:t>
                      </a:r>
                      <a:r>
                        <a:rPr lang="en-US" sz="1400" b="1" baseline="0" noProof="0" dirty="0" smtClean="0"/>
                        <a:t> acceptability</a:t>
                      </a:r>
                      <a:br>
                        <a:rPr lang="en-US" sz="1400" b="1" baseline="0" noProof="0" dirty="0" smtClean="0"/>
                      </a:br>
                      <a:r>
                        <a:rPr lang="en-US" sz="1400" b="1" baseline="0" noProof="0" dirty="0" smtClean="0"/>
                        <a:t>(ii) Making competing policies undisputable</a:t>
                      </a:r>
                      <a:endParaRPr lang="hu-HU" sz="1400" b="1" baseline="0" noProof="0" dirty="0" smtClean="0"/>
                    </a:p>
                    <a:p>
                      <a:pPr>
                        <a:buFont typeface="Wingdings"/>
                        <a:buChar char="à"/>
                      </a:pPr>
                      <a:r>
                        <a:rPr lang="hu-HU" sz="1800" b="1" noProof="0" dirty="0" smtClean="0"/>
                        <a:t>  DISPUTE</a:t>
                      </a:r>
                      <a:endParaRPr lang="en-US" sz="1400" b="1" noProof="0" dirty="0"/>
                    </a:p>
                  </a:txBody>
                  <a:tcPr/>
                </a:tc>
                <a:tc>
                  <a:txBody>
                    <a:bodyPr/>
                    <a:lstStyle/>
                    <a:p>
                      <a:r>
                        <a:rPr lang="en-US" sz="1400" b="1" noProof="0" smtClean="0"/>
                        <a:t>Atheist</a:t>
                      </a:r>
                      <a:r>
                        <a:rPr lang="en-US" sz="1400" b="1" baseline="0" noProof="0" smtClean="0"/>
                        <a:t>s, liberals, etc.</a:t>
                      </a:r>
                      <a:endParaRPr lang="en-US" sz="1400" b="1" noProof="0"/>
                    </a:p>
                  </a:txBody>
                  <a:tcPr/>
                </a:tc>
                <a:extLst>
                  <a:ext uri="{0D108BD9-81ED-4DB2-BD59-A6C34878D82A}">
                    <a16:rowId xmlns:a16="http://schemas.microsoft.com/office/drawing/2014/main" val="10001"/>
                  </a:ext>
                </a:extLst>
              </a:tr>
              <a:tr h="1073606">
                <a:tc>
                  <a:txBody>
                    <a:bodyPr/>
                    <a:lstStyle/>
                    <a:p>
                      <a:r>
                        <a:rPr lang="en-US" sz="1800" b="1" i="0" u="none" noProof="0" smtClean="0"/>
                        <a:t>Nation</a:t>
                      </a:r>
                      <a:endParaRPr lang="en-US" sz="1800" b="1" i="0" u="none" noProof="0"/>
                    </a:p>
                  </a:txBody>
                  <a:tcPr/>
                </a:tc>
                <a:tc>
                  <a:txBody>
                    <a:bodyPr/>
                    <a:lstStyle/>
                    <a:p>
                      <a:r>
                        <a:rPr lang="en-US" sz="1400" b="1" noProof="0" dirty="0" smtClean="0"/>
                        <a:t>Adopted political family (political-economic</a:t>
                      </a:r>
                      <a:r>
                        <a:rPr lang="en-US" sz="1400" b="1" baseline="0" noProof="0" dirty="0" smtClean="0"/>
                        <a:t> clan)</a:t>
                      </a:r>
                      <a:endParaRPr lang="en-US" sz="1400" b="1" noProof="0" dirty="0"/>
                    </a:p>
                  </a:txBody>
                  <a:tcPr/>
                </a:tc>
                <a:tc>
                  <a:txBody>
                    <a:bodyPr/>
                    <a:lstStyle/>
                    <a:p>
                      <a:r>
                        <a:rPr lang="en-US" sz="1400" b="1" noProof="0" dirty="0" smtClean="0"/>
                        <a:t>(</a:t>
                      </a:r>
                      <a:r>
                        <a:rPr lang="en-US" sz="1400" b="1" noProof="0" dirty="0" err="1" smtClean="0"/>
                        <a:t>i</a:t>
                      </a:r>
                      <a:r>
                        <a:rPr lang="en-US" sz="1400" b="1" noProof="0" dirty="0" smtClean="0"/>
                        <a:t>)</a:t>
                      </a:r>
                      <a:r>
                        <a:rPr lang="en-US" sz="1400" b="1" baseline="0" noProof="0" dirty="0" smtClean="0"/>
                        <a:t> E</a:t>
                      </a:r>
                      <a:r>
                        <a:rPr lang="en-US" sz="1400" b="1" noProof="0" dirty="0" smtClean="0"/>
                        <a:t>xcludin</a:t>
                      </a:r>
                      <a:r>
                        <a:rPr lang="en-US" sz="1400" b="1" baseline="0" noProof="0" dirty="0" smtClean="0"/>
                        <a:t>g opposition from the nation</a:t>
                      </a:r>
                      <a:br>
                        <a:rPr lang="en-US" sz="1400" b="1" baseline="0" noProof="0" dirty="0" smtClean="0"/>
                      </a:br>
                      <a:r>
                        <a:rPr lang="en-US" sz="1400" b="1" baseline="0" noProof="0" dirty="0" smtClean="0"/>
                        <a:t>(ii) Eliminating public accountability of the rulers</a:t>
                      </a:r>
                      <a:endParaRPr lang="hu-HU" sz="1400" b="1" baseline="0" noProof="0" dirty="0" smtClean="0"/>
                    </a:p>
                    <a:p>
                      <a:pPr>
                        <a:buFont typeface="Wingdings"/>
                        <a:buChar char="à"/>
                      </a:pPr>
                      <a:r>
                        <a:rPr lang="hu-HU" sz="1800" b="1" noProof="0" dirty="0" smtClean="0"/>
                        <a:t>  SCOPE</a:t>
                      </a:r>
                      <a:endParaRPr lang="en-US" sz="1400" b="1" noProof="0" dirty="0"/>
                    </a:p>
                  </a:txBody>
                  <a:tcPr/>
                </a:tc>
                <a:tc>
                  <a:txBody>
                    <a:bodyPr/>
                    <a:lstStyle/>
                    <a:p>
                      <a:r>
                        <a:rPr lang="en-US" sz="1400" b="1" noProof="0" smtClean="0"/>
                        <a:t>Opposition parties, civil society</a:t>
                      </a:r>
                      <a:r>
                        <a:rPr lang="en-US" sz="1400" b="1" baseline="0" noProof="0" smtClean="0"/>
                        <a:t> (NGOs, intellectuals etc.), international organizations, etc.</a:t>
                      </a:r>
                      <a:endParaRPr lang="en-US" sz="1400" b="1" noProof="0"/>
                    </a:p>
                  </a:txBody>
                  <a:tcPr/>
                </a:tc>
                <a:extLst>
                  <a:ext uri="{0D108BD9-81ED-4DB2-BD59-A6C34878D82A}">
                    <a16:rowId xmlns:a16="http://schemas.microsoft.com/office/drawing/2014/main" val="10002"/>
                  </a:ext>
                </a:extLst>
              </a:tr>
              <a:tr h="1004979">
                <a:tc>
                  <a:txBody>
                    <a:bodyPr/>
                    <a:lstStyle/>
                    <a:p>
                      <a:r>
                        <a:rPr lang="en-US" sz="1800" b="1" i="0" u="none" noProof="0" smtClean="0"/>
                        <a:t>Family</a:t>
                      </a:r>
                      <a:endParaRPr lang="en-US" sz="1800" b="1" i="0" u="none" noProof="0"/>
                    </a:p>
                  </a:txBody>
                  <a:tcPr/>
                </a:tc>
                <a:tc>
                  <a:txBody>
                    <a:bodyPr/>
                    <a:lstStyle/>
                    <a:p>
                      <a:r>
                        <a:rPr lang="en-US" sz="1400" b="1" noProof="0" smtClean="0"/>
                        <a:t>Patriarchal family</a:t>
                      </a:r>
                      <a:endParaRPr lang="en-US" sz="1400" b="1" noProof="0"/>
                    </a:p>
                  </a:txBody>
                  <a:tcPr/>
                </a:tc>
                <a:tc>
                  <a:txBody>
                    <a:bodyPr/>
                    <a:lstStyle/>
                    <a:p>
                      <a:r>
                        <a:rPr lang="en-US" sz="1400" b="1" noProof="0" dirty="0" smtClean="0"/>
                        <a:t>(</a:t>
                      </a:r>
                      <a:r>
                        <a:rPr lang="en-US" sz="1400" b="1" noProof="0" dirty="0" err="1" smtClean="0"/>
                        <a:t>i</a:t>
                      </a:r>
                      <a:r>
                        <a:rPr lang="en-US" sz="1400" b="1" noProof="0" dirty="0" smtClean="0"/>
                        <a:t>) Stigmatizing alternative lifestyles</a:t>
                      </a:r>
                    </a:p>
                    <a:p>
                      <a:r>
                        <a:rPr lang="en-US" sz="1400" b="1" noProof="0" dirty="0" smtClean="0"/>
                        <a:t>(ii)</a:t>
                      </a:r>
                      <a:r>
                        <a:rPr lang="en-US" sz="1400" b="1" baseline="0" noProof="0" dirty="0" smtClean="0"/>
                        <a:t> Extending the cultural pattern of patriarchal domination to the nation</a:t>
                      </a:r>
                      <a:endParaRPr lang="hu-HU" sz="1400" b="1" baseline="0" noProof="0" dirty="0" smtClean="0"/>
                    </a:p>
                    <a:p>
                      <a:r>
                        <a:rPr lang="hu-HU" sz="1800" b="1" baseline="0" noProof="0" dirty="0" smtClean="0">
                          <a:sym typeface="Wingdings" pitchFamily="2" charset="2"/>
                        </a:rPr>
                        <a:t> </a:t>
                      </a:r>
                      <a:r>
                        <a:rPr lang="hu-HU" sz="1800" b="1" baseline="0" noProof="0" dirty="0" smtClean="0"/>
                        <a:t>DOMINATION</a:t>
                      </a:r>
                      <a:endParaRPr lang="en-US" sz="1400" b="1" noProof="0" dirty="0"/>
                    </a:p>
                  </a:txBody>
                  <a:tcPr/>
                </a:tc>
                <a:tc>
                  <a:txBody>
                    <a:bodyPr/>
                    <a:lstStyle/>
                    <a:p>
                      <a:r>
                        <a:rPr lang="en-US" sz="1400" b="1" noProof="0" dirty="0" smtClean="0"/>
                        <a:t>Minorities (singles, LGBTQ, homeless,</a:t>
                      </a:r>
                      <a:r>
                        <a:rPr lang="en-US" sz="1400" b="1" baseline="0" noProof="0" dirty="0" smtClean="0"/>
                        <a:t> unemployed etc.)</a:t>
                      </a:r>
                      <a:endParaRPr lang="en-US" sz="1400" b="1" noProof="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2255196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The </a:t>
            </a:r>
            <a:r>
              <a:rPr lang="hu-HU" dirty="0" err="1" smtClean="0"/>
              <a:t>moral</a:t>
            </a:r>
            <a:r>
              <a:rPr lang="hu-HU" dirty="0" smtClean="0"/>
              <a:t> </a:t>
            </a:r>
            <a:r>
              <a:rPr lang="hu-HU" dirty="0" err="1" smtClean="0"/>
              <a:t>trap</a:t>
            </a:r>
            <a:r>
              <a:rPr lang="hu-HU" dirty="0" smtClean="0"/>
              <a:t> of </a:t>
            </a:r>
            <a:r>
              <a:rPr lang="hu-HU" dirty="0" err="1" smtClean="0"/>
              <a:t>populism</a:t>
            </a:r>
            <a:endParaRPr lang="hu-HU" dirty="0"/>
          </a:p>
        </p:txBody>
      </p:sp>
      <p:sp>
        <p:nvSpPr>
          <p:cNvPr id="3" name="Tartalom helye 2"/>
          <p:cNvSpPr>
            <a:spLocks noGrp="1"/>
          </p:cNvSpPr>
          <p:nvPr>
            <p:ph idx="1"/>
          </p:nvPr>
        </p:nvSpPr>
        <p:spPr>
          <a:xfrm>
            <a:off x="457200" y="1200151"/>
            <a:ext cx="8229600" cy="3819871"/>
          </a:xfrm>
        </p:spPr>
        <p:txBody>
          <a:bodyPr>
            <a:normAutofit/>
          </a:bodyPr>
          <a:lstStyle/>
          <a:p>
            <a:pPr marL="0" indent="0" algn="ctr">
              <a:buNone/>
            </a:pPr>
            <a:r>
              <a:rPr lang="hu-HU" b="1" dirty="0" err="1" smtClean="0"/>
              <a:t>Populism</a:t>
            </a:r>
            <a:r>
              <a:rPr lang="hu-HU" b="1" dirty="0" smtClean="0"/>
              <a:t> </a:t>
            </a:r>
            <a:r>
              <a:rPr lang="hu-HU" b="1" dirty="0" err="1" smtClean="0"/>
              <a:t>offers</a:t>
            </a:r>
            <a:r>
              <a:rPr lang="hu-HU" b="1" dirty="0" smtClean="0"/>
              <a:t> </a:t>
            </a:r>
            <a:r>
              <a:rPr lang="hu-HU" b="1" dirty="0" err="1" smtClean="0"/>
              <a:t>problem</a:t>
            </a:r>
            <a:r>
              <a:rPr lang="hu-HU" b="1" dirty="0" smtClean="0"/>
              <a:t> </a:t>
            </a:r>
            <a:r>
              <a:rPr lang="hu-HU" b="1" dirty="0" err="1" smtClean="0"/>
              <a:t>solving</a:t>
            </a:r>
            <a:r>
              <a:rPr lang="hu-HU" b="1" dirty="0" smtClean="0"/>
              <a:t> </a:t>
            </a:r>
            <a:r>
              <a:rPr lang="hu-HU" b="1" dirty="0" err="1" smtClean="0"/>
              <a:t>without</a:t>
            </a:r>
            <a:r>
              <a:rPr lang="hu-HU" b="1" dirty="0" smtClean="0"/>
              <a:t> </a:t>
            </a:r>
            <a:r>
              <a:rPr lang="hu-HU" b="1" dirty="0" err="1" smtClean="0"/>
              <a:t>moral</a:t>
            </a:r>
            <a:r>
              <a:rPr lang="hu-HU" b="1" dirty="0" smtClean="0"/>
              <a:t> </a:t>
            </a:r>
            <a:r>
              <a:rPr lang="hu-HU" b="1" dirty="0" err="1" smtClean="0"/>
              <a:t>constraints</a:t>
            </a:r>
            <a:endParaRPr lang="hu-HU" b="1" dirty="0" smtClean="0"/>
          </a:p>
          <a:p>
            <a:pPr marL="0" indent="0" algn="ctr">
              <a:buNone/>
            </a:pPr>
            <a:endParaRPr lang="hu-HU" b="1" dirty="0" smtClean="0"/>
          </a:p>
          <a:p>
            <a:pPr marL="0" indent="0" algn="ctr">
              <a:buNone/>
            </a:pPr>
            <a:endParaRPr lang="hu-HU" b="1" dirty="0" smtClean="0"/>
          </a:p>
          <a:p>
            <a:pPr marL="0" indent="0" algn="ctr">
              <a:buNone/>
            </a:pPr>
            <a:r>
              <a:rPr lang="hu-HU" b="1" dirty="0" err="1" smtClean="0"/>
              <a:t>Dogmatic</a:t>
            </a:r>
            <a:r>
              <a:rPr lang="hu-HU" b="1" dirty="0" smtClean="0"/>
              <a:t> </a:t>
            </a:r>
            <a:r>
              <a:rPr lang="hu-HU" b="1" dirty="0" err="1" smtClean="0"/>
              <a:t>liberalism</a:t>
            </a:r>
            <a:r>
              <a:rPr lang="hu-HU" b="1" dirty="0" smtClean="0"/>
              <a:t> </a:t>
            </a:r>
            <a:r>
              <a:rPr lang="hu-HU" b="1" dirty="0" err="1" smtClean="0"/>
              <a:t>offers</a:t>
            </a:r>
            <a:r>
              <a:rPr lang="hu-HU" b="1" dirty="0" smtClean="0"/>
              <a:t> </a:t>
            </a:r>
            <a:r>
              <a:rPr lang="hu-HU" b="1" dirty="0" err="1" smtClean="0"/>
              <a:t>moral</a:t>
            </a:r>
            <a:r>
              <a:rPr lang="hu-HU" b="1" dirty="0" smtClean="0"/>
              <a:t> </a:t>
            </a:r>
            <a:r>
              <a:rPr lang="hu-HU" b="1" dirty="0" err="1" smtClean="0"/>
              <a:t>constraints</a:t>
            </a:r>
            <a:r>
              <a:rPr lang="hu-HU" b="1" dirty="0" smtClean="0"/>
              <a:t> </a:t>
            </a:r>
            <a:r>
              <a:rPr lang="hu-HU" b="1" dirty="0" err="1" smtClean="0"/>
              <a:t>without</a:t>
            </a:r>
            <a:r>
              <a:rPr lang="hu-HU" b="1" dirty="0" smtClean="0"/>
              <a:t> </a:t>
            </a:r>
            <a:r>
              <a:rPr lang="hu-HU" b="1" dirty="0" err="1" smtClean="0"/>
              <a:t>problem</a:t>
            </a:r>
            <a:r>
              <a:rPr lang="hu-HU" b="1" dirty="0" smtClean="0"/>
              <a:t> </a:t>
            </a:r>
            <a:r>
              <a:rPr lang="hu-HU" b="1" dirty="0" err="1" smtClean="0"/>
              <a:t>solving</a:t>
            </a:r>
            <a:endParaRPr lang="hu-HU" b="1" dirty="0" smtClean="0"/>
          </a:p>
        </p:txBody>
      </p:sp>
      <p:sp>
        <p:nvSpPr>
          <p:cNvPr id="4" name="Felfelé-lefelé nyíl 3"/>
          <p:cNvSpPr/>
          <p:nvPr/>
        </p:nvSpPr>
        <p:spPr>
          <a:xfrm>
            <a:off x="4355976" y="2283718"/>
            <a:ext cx="432048" cy="1152128"/>
          </a:xfrm>
          <a:prstGeom prst="up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hu-HU"/>
          </a:p>
        </p:txBody>
      </p:sp>
    </p:spTree>
    <p:extLst>
      <p:ext uri="{BB962C8B-B14F-4D97-AF65-F5344CB8AC3E}">
        <p14:creationId xmlns:p14="http://schemas.microsoft.com/office/powerpoint/2010/main" val="3003349017"/>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3162</TotalTime>
  <Words>761</Words>
  <Application>Microsoft Office PowerPoint</Application>
  <PresentationFormat>On-screen Show (16:9)</PresentationFormat>
  <Paragraphs>135</Paragraphs>
  <Slides>7</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Times New Roman</vt:lpstr>
      <vt:lpstr>Wingdings</vt:lpstr>
      <vt:lpstr>Office-téma</vt:lpstr>
      <vt:lpstr>Populism in Post-Communist Patronal Autocracy</vt:lpstr>
      <vt:lpstr>Populism is  an ideological instrument for the political program of morally  unconstrained collective egoism.</vt:lpstr>
      <vt:lpstr>PowerPoint Presentation</vt:lpstr>
      <vt:lpstr>The six elements of populism</vt:lpstr>
      <vt:lpstr>Stigmatized groups’ criteria to meet the needs of ideology applying functionality</vt:lpstr>
      <vt:lpstr>Applied ideology: political functions of ideological panels used by the ruling party</vt:lpstr>
      <vt:lpstr>The moral trap of populism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dia</dc:title>
  <dc:creator>Magyar Bálint</dc:creator>
  <cp:lastModifiedBy>Balint</cp:lastModifiedBy>
  <cp:revision>560</cp:revision>
  <dcterms:created xsi:type="dcterms:W3CDTF">2017-05-01T09:52:15Z</dcterms:created>
  <dcterms:modified xsi:type="dcterms:W3CDTF">2020-06-11T08:21:53Z</dcterms:modified>
</cp:coreProperties>
</file>