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9"/>
  </p:notesMasterIdLst>
  <p:sldIdLst>
    <p:sldId id="278" r:id="rId2"/>
    <p:sldId id="271" r:id="rId3"/>
    <p:sldId id="275" r:id="rId4"/>
    <p:sldId id="270" r:id="rId5"/>
    <p:sldId id="272" r:id="rId6"/>
    <p:sldId id="277" r:id="rId7"/>
    <p:sldId id="273" r:id="rId8"/>
  </p:sldIdLst>
  <p:sldSz cx="9144000" cy="5143500" type="screen16x9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94" autoAdjust="0"/>
    <p:restoredTop sz="91903" autoAdjust="0"/>
  </p:normalViewPr>
  <p:slideViewPr>
    <p:cSldViewPr>
      <p:cViewPr varScale="1">
        <p:scale>
          <a:sx n="89" d="100"/>
          <a:sy n="89" d="100"/>
        </p:scale>
        <p:origin x="756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F1B6C-BCD4-42B0-88F5-C5E258B8D2BC}" type="datetimeFigureOut">
              <a:rPr lang="hu-HU" smtClean="0"/>
              <a:pPr/>
              <a:t>2020.06.11.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4A179-5995-42C8-A8DD-75973595F13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7078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archive.ceu.hu/sites/default/files/publications/dam-bozoki-state-and-faith-2016.pdf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Edward C. </a:t>
            </a:r>
            <a:r>
              <a:rPr lang="hu-HU" dirty="0" err="1" smtClean="0"/>
              <a:t>Banfield</a:t>
            </a:r>
            <a:r>
              <a:rPr lang="hu-HU" dirty="0" smtClean="0"/>
              <a:t>: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amoral</a:t>
            </a:r>
            <a:r>
              <a:rPr lang="hu-HU" baseline="0" dirty="0" smtClean="0"/>
              <a:t> </a:t>
            </a:r>
            <a:r>
              <a:rPr lang="hu-HU" baseline="0" dirty="0" err="1" smtClean="0"/>
              <a:t>familism</a:t>
            </a:r>
            <a:endParaRPr lang="hu-HU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baseline="0" dirty="0" smtClean="0"/>
              <a:t>Haraszti: elvszerű elvszerűtlenség (</a:t>
            </a:r>
            <a:r>
              <a:rPr lang="hu-H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Principled </a:t>
            </a:r>
            <a:r>
              <a:rPr lang="hu-H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unprincipledness</a:t>
            </a:r>
            <a:r>
              <a:rPr lang="hu-H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5C795-E472-4B2C-ACCC-0A75640C7768}" type="slidenum">
              <a:rPr lang="hu-HU" smtClean="0"/>
              <a:pPr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48139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0675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nyertesek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magukra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ismernek</a:t>
            </a:r>
            <a:r>
              <a:rPr lang="en-US" baseline="0" dirty="0" smtClean="0"/>
              <a:t>, a </a:t>
            </a:r>
            <a:r>
              <a:rPr lang="en-US" baseline="0" dirty="0" err="1" smtClean="0"/>
              <a:t>veszteseket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hulyitik</a:t>
            </a:r>
            <a:endParaRPr lang="hu-HU" baseline="0" dirty="0" smtClean="0"/>
          </a:p>
          <a:p>
            <a:endParaRPr lang="hu-HU" baseline="0" dirty="0" smtClean="0"/>
          </a:p>
          <a:p>
            <a:pPr marL="228600" indent="-228600">
              <a:buNone/>
            </a:pPr>
            <a:r>
              <a:rPr lang="en-US" dirty="0" smtClean="0"/>
              <a:t>Hate</a:t>
            </a:r>
            <a:r>
              <a:rPr lang="en-US" baseline="0" dirty="0" smtClean="0"/>
              <a:t> campaign </a:t>
            </a:r>
            <a:r>
              <a:rPr lang="en-US" baseline="0" dirty="0" err="1" smtClean="0"/>
              <a:t>helyett</a:t>
            </a:r>
            <a:r>
              <a:rPr lang="en-US" baseline="0" dirty="0" smtClean="0"/>
              <a:t> fear campaign</a:t>
            </a:r>
          </a:p>
          <a:p>
            <a:pPr marL="228600" indent="-228600">
              <a:buNone/>
            </a:pPr>
            <a:r>
              <a:rPr lang="en-US" baseline="0" dirty="0" smtClean="0"/>
              <a:t>Substitute target group</a:t>
            </a:r>
            <a:r>
              <a:rPr lang="en-US" baseline="0" dirty="0"/>
              <a:t> </a:t>
            </a:r>
            <a:r>
              <a:rPr lang="hu-HU" baseline="0" dirty="0" smtClean="0"/>
              <a:t>= ideological s</a:t>
            </a:r>
            <a:r>
              <a:rPr lang="en-US" baseline="0" dirty="0" err="1" smtClean="0"/>
              <a:t>ubstitute</a:t>
            </a:r>
            <a:r>
              <a:rPr lang="en-US" baseline="0" dirty="0" smtClean="0"/>
              <a:t> good</a:t>
            </a:r>
            <a:endParaRPr lang="hu-HU" baseline="0" dirty="0" smtClean="0"/>
          </a:p>
          <a:p>
            <a:pPr marL="228600" indent="-228600">
              <a:buNone/>
            </a:pPr>
            <a:endParaRPr lang="hu-HU" baseline="0" dirty="0" smtClean="0"/>
          </a:p>
          <a:p>
            <a:pPr marL="228600" indent="-228600">
              <a:buNone/>
            </a:pPr>
            <a:r>
              <a:rPr lang="hu-HU" baseline="0" dirty="0" smtClean="0"/>
              <a:t>Az us &amp; them létezőnek tűnő, de inkább (morális megbélyegzés révén létrehozott) virtuális csoportok („migránssimogató” stb.), ahova annak alapján lehet be vagy kikerülni az egyedeknek, hogy föltétlenül nélkül támogatod-e a „prófétát” vagy nem. Ha nem, akkor valamelyik „</a:t>
            </a:r>
            <a:r>
              <a:rPr lang="hu-HU" baseline="0" dirty="0" err="1" smtClean="0"/>
              <a:t>them</a:t>
            </a:r>
            <a:r>
              <a:rPr lang="hu-HU" baseline="0" dirty="0" smtClean="0"/>
              <a:t>”-be beleraknak</a:t>
            </a:r>
            <a:endParaRPr lang="en-US" baseline="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5C795-E472-4B2C-ACCC-0A75640C7768}" type="slidenum">
              <a:rPr lang="hu-HU" smtClean="0"/>
              <a:pPr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13437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Bozóki-Ádám</a:t>
            </a:r>
            <a:r>
              <a:rPr lang="hu-HU" baseline="0" dirty="0" smtClean="0"/>
              <a:t> Z.: </a:t>
            </a:r>
            <a:r>
              <a:rPr lang="hu-HU" dirty="0" smtClean="0">
                <a:hlinkClick r:id="rId3"/>
              </a:rPr>
              <a:t>http://archive.ceu.hu/sites/default/files/publications/dam-bozoki-state-and-faith-2016.pdf</a:t>
            </a:r>
            <a:endParaRPr lang="hu-HU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nyertesek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magukra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ismernek</a:t>
            </a:r>
            <a:r>
              <a:rPr lang="en-US" baseline="0" dirty="0" smtClean="0"/>
              <a:t>, a </a:t>
            </a:r>
            <a:r>
              <a:rPr lang="en-US" baseline="0" dirty="0" err="1" smtClean="0"/>
              <a:t>veszteseket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hulyitik</a:t>
            </a:r>
            <a:endParaRPr lang="hu-HU" baseline="0" dirty="0" smtClean="0"/>
          </a:p>
          <a:p>
            <a:endParaRPr lang="hu-HU" baseline="0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5C795-E472-4B2C-ACCC-0A75640C7768}" type="slidenum">
              <a:rPr lang="hu-HU" smtClean="0"/>
              <a:pPr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1816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2020.06.11.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2020.06.11.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2020.06.11.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2020.06.11.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2020.06.11.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2020.06.11.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2020.06.11.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2020.06.11.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2020.06.11.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2020.06.11.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2020.06.11.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79A9B-E3FB-4FD3-A5B2-9BF015E5B4AB}" type="datetimeFigureOut">
              <a:rPr lang="hu-HU" smtClean="0"/>
              <a:pPr/>
              <a:t>2020.06.11.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23528" y="1131590"/>
            <a:ext cx="8496944" cy="1102519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Популизм в посткоммунистической</a:t>
            </a:r>
            <a:r>
              <a:rPr lang="en-US" b="1" dirty="0" smtClean="0"/>
              <a:t> </a:t>
            </a:r>
            <a:r>
              <a:rPr lang="ru-RU" b="1" dirty="0" smtClean="0"/>
              <a:t>патрональной</a:t>
            </a:r>
            <a:r>
              <a:rPr lang="hu-HU" b="1" dirty="0" smtClean="0"/>
              <a:t> </a:t>
            </a:r>
            <a:r>
              <a:rPr lang="ru-RU" b="1" dirty="0" smtClean="0"/>
              <a:t>автократии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003798"/>
            <a:ext cx="6400800" cy="1944216"/>
          </a:xfrm>
        </p:spPr>
        <p:txBody>
          <a:bodyPr>
            <a:normAutofit fontScale="70000" lnSpcReduction="20000"/>
          </a:bodyPr>
          <a:lstStyle/>
          <a:p>
            <a:r>
              <a:rPr lang="ru-RU" sz="4400" b="1" dirty="0" smtClean="0">
                <a:solidFill>
                  <a:schemeClr val="tx1"/>
                </a:solidFill>
              </a:rPr>
              <a:t>Балинт</a:t>
            </a:r>
            <a:r>
              <a:rPr lang="hu-HU" sz="4400" b="1" dirty="0" smtClean="0">
                <a:solidFill>
                  <a:schemeClr val="tx1"/>
                </a:solidFill>
              </a:rPr>
              <a:t> Ma</a:t>
            </a:r>
            <a:r>
              <a:rPr lang="ru-RU" sz="4400" b="1" dirty="0" smtClean="0">
                <a:solidFill>
                  <a:schemeClr val="tx1"/>
                </a:solidFill>
              </a:rPr>
              <a:t>дьяр</a:t>
            </a:r>
            <a:endParaRPr lang="hu-HU" b="1" dirty="0" smtClean="0">
              <a:solidFill>
                <a:schemeClr val="tx1"/>
              </a:solidFill>
            </a:endParaRPr>
          </a:p>
          <a:p>
            <a:endParaRPr lang="hu-HU" dirty="0" smtClean="0"/>
          </a:p>
          <a:p>
            <a:r>
              <a:rPr lang="hu-HU" dirty="0" smtClean="0"/>
              <a:t>(</a:t>
            </a:r>
            <a:r>
              <a:rPr lang="ru-RU" dirty="0" smtClean="0"/>
              <a:t>на основании книги:</a:t>
            </a:r>
            <a:r>
              <a:rPr lang="hu-HU" dirty="0" smtClean="0"/>
              <a:t> </a:t>
            </a:r>
            <a:r>
              <a:rPr lang="ru-RU" dirty="0" smtClean="0"/>
              <a:t>Балинт</a:t>
            </a:r>
            <a:r>
              <a:rPr lang="hu-HU" dirty="0" smtClean="0"/>
              <a:t> Ma</a:t>
            </a:r>
            <a:r>
              <a:rPr lang="ru-RU" dirty="0" smtClean="0"/>
              <a:t>дьяр</a:t>
            </a:r>
            <a:r>
              <a:rPr lang="hu-HU" dirty="0" smtClean="0"/>
              <a:t>—</a:t>
            </a:r>
            <a:r>
              <a:rPr lang="ru-RU" dirty="0" smtClean="0"/>
              <a:t>Балинт</a:t>
            </a:r>
            <a:r>
              <a:rPr lang="hu-HU" dirty="0" smtClean="0"/>
              <a:t> Ma</a:t>
            </a:r>
            <a:r>
              <a:rPr lang="ru-RU" dirty="0" smtClean="0"/>
              <a:t>длович</a:t>
            </a:r>
            <a:r>
              <a:rPr lang="hu-HU" dirty="0" smtClean="0"/>
              <a:t>. </a:t>
            </a:r>
            <a:r>
              <a:rPr lang="hu-HU" i="1" dirty="0" smtClean="0"/>
              <a:t>The </a:t>
            </a:r>
            <a:r>
              <a:rPr lang="hu-HU" i="1" dirty="0" err="1" smtClean="0"/>
              <a:t>Anatomy</a:t>
            </a:r>
            <a:r>
              <a:rPr lang="hu-HU" i="1" dirty="0" smtClean="0"/>
              <a:t> of </a:t>
            </a:r>
            <a:r>
              <a:rPr lang="hu-HU" i="1" dirty="0" err="1" smtClean="0"/>
              <a:t>Post-Communist</a:t>
            </a:r>
            <a:r>
              <a:rPr lang="hu-HU" i="1" dirty="0" smtClean="0"/>
              <a:t> </a:t>
            </a:r>
            <a:r>
              <a:rPr lang="hu-HU" i="1" dirty="0" err="1" smtClean="0"/>
              <a:t>Regimes</a:t>
            </a:r>
            <a:r>
              <a:rPr lang="hu-HU" i="1" dirty="0" smtClean="0"/>
              <a:t>: A </a:t>
            </a:r>
            <a:r>
              <a:rPr lang="hu-HU" i="1" dirty="0" err="1" smtClean="0"/>
              <a:t>Conceptual</a:t>
            </a:r>
            <a:r>
              <a:rPr lang="hu-HU" i="1" dirty="0" smtClean="0"/>
              <a:t> Framework</a:t>
            </a:r>
            <a:r>
              <a:rPr lang="hu-HU" dirty="0" smtClean="0"/>
              <a:t>. Budapest: CEU Press, </a:t>
            </a:r>
            <a:r>
              <a:rPr lang="hu-HU" dirty="0" smtClean="0"/>
              <a:t>2020)</a:t>
            </a:r>
            <a:r>
              <a:rPr lang="ru-RU" dirty="0" smtClean="0"/>
              <a:t>.</a:t>
            </a:r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339502"/>
            <a:ext cx="9144000" cy="1440160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tabLst>
                <a:tab pos="5031105" algn="l"/>
              </a:tabLst>
            </a:pPr>
            <a:r>
              <a:rPr lang="ru-RU" sz="3600" dirty="0" smtClean="0"/>
              <a:t>Популизм ‒ это</a:t>
            </a:r>
            <a:r>
              <a:rPr lang="hu-HU" sz="2800" dirty="0" smtClean="0"/>
              <a:t/>
            </a:r>
            <a:br>
              <a:rPr lang="hu-HU" sz="2800" dirty="0" smtClean="0"/>
            </a:br>
            <a:r>
              <a:rPr lang="ru-RU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идеологическое</a:t>
            </a:r>
            <a:r>
              <a:rPr lang="hu-HU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средство</a:t>
            </a:r>
            <a:r>
              <a:rPr lang="en-US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hu-HU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политической программы</a:t>
            </a:r>
            <a:r>
              <a:rPr lang="hu-HU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рально</a:t>
            </a:r>
            <a:r>
              <a:rPr lang="hu-HU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несдержанного</a:t>
            </a:r>
            <a:r>
              <a:rPr lang="hu-HU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коллективного</a:t>
            </a:r>
            <a:r>
              <a:rPr lang="hu-HU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эгоизма</a:t>
            </a:r>
            <a:r>
              <a:rPr lang="hu-HU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u-HU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u-HU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u-HU" sz="2800" dirty="0" smtClean="0"/>
              <a:t> </a:t>
            </a:r>
            <a:endParaRPr lang="hu-HU" sz="2800" dirty="0"/>
          </a:p>
        </p:txBody>
      </p:sp>
      <p:graphicFrame>
        <p:nvGraphicFramePr>
          <p:cNvPr id="16" name="Táblázat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05541"/>
              </p:ext>
            </p:extLst>
          </p:nvPr>
        </p:nvGraphicFramePr>
        <p:xfrm>
          <a:off x="179512" y="1705541"/>
          <a:ext cx="8750503" cy="2793915"/>
        </p:xfrm>
        <a:graphic>
          <a:graphicData uri="http://schemas.openxmlformats.org/drawingml/2006/table">
            <a:tbl>
              <a:tblPr firstRow="1" bandRow="1"/>
              <a:tblGrid>
                <a:gridCol w="2606279">
                  <a:extLst>
                    <a:ext uri="{9D8B030D-6E8A-4147-A177-3AD203B41FA5}">
                      <a16:colId xmlns:a16="http://schemas.microsoft.com/office/drawing/2014/main" val="778854259"/>
                    </a:ext>
                  </a:extLst>
                </a:gridCol>
                <a:gridCol w="1701307">
                  <a:extLst>
                    <a:ext uri="{9D8B030D-6E8A-4147-A177-3AD203B41FA5}">
                      <a16:colId xmlns:a16="http://schemas.microsoft.com/office/drawing/2014/main" val="351493015"/>
                    </a:ext>
                  </a:extLst>
                </a:gridCol>
                <a:gridCol w="1957240">
                  <a:extLst>
                    <a:ext uri="{9D8B030D-6E8A-4147-A177-3AD203B41FA5}">
                      <a16:colId xmlns:a16="http://schemas.microsoft.com/office/drawing/2014/main" val="458936289"/>
                    </a:ext>
                  </a:extLst>
                </a:gridCol>
                <a:gridCol w="1436170">
                  <a:extLst>
                    <a:ext uri="{9D8B030D-6E8A-4147-A177-3AD203B41FA5}">
                      <a16:colId xmlns:a16="http://schemas.microsoft.com/office/drawing/2014/main" val="2023128902"/>
                    </a:ext>
                  </a:extLst>
                </a:gridCol>
                <a:gridCol w="1049507">
                  <a:extLst>
                    <a:ext uri="{9D8B030D-6E8A-4147-A177-3AD203B41FA5}">
                      <a16:colId xmlns:a16="http://schemas.microsoft.com/office/drawing/2014/main" val="1575497013"/>
                    </a:ext>
                  </a:extLst>
                </a:gridCol>
              </a:tblGrid>
              <a:tr h="6001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идеологическое</a:t>
                      </a: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hu-HU" sz="1600" b="1" baseline="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средство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политической программы</a:t>
                      </a:r>
                      <a:endParaRPr lang="hu-HU" sz="2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рально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несдержанного</a:t>
                      </a:r>
                      <a:endParaRPr lang="hu-HU" sz="2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коллектив-ного</a:t>
                      </a:r>
                      <a:endParaRPr lang="hu-HU" sz="2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эгоизма</a:t>
                      </a:r>
                      <a:endParaRPr lang="hu-HU" sz="2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7020193"/>
                  </a:ext>
                </a:extLst>
              </a:tr>
              <a:tr h="21581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пулизм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замена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правово-рациональной легитимации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субстантивно-рациональной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комплекс жертвы 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страх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ненависть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воображае-мое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</a:t>
                      </a: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люди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нация и т. д.</a:t>
                      </a: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31105" algn="l"/>
                        </a:tabLst>
                      </a:pP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открытое себялю-бие</a:t>
                      </a:r>
                      <a:endParaRPr lang="hu-H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463340"/>
                  </a:ext>
                </a:extLst>
              </a:tr>
            </a:tbl>
          </a:graphicData>
        </a:graphic>
      </p:graphicFrame>
      <p:grpSp>
        <p:nvGrpSpPr>
          <p:cNvPr id="18" name="Csoportba foglalás 17"/>
          <p:cNvGrpSpPr/>
          <p:nvPr/>
        </p:nvGrpSpPr>
        <p:grpSpPr>
          <a:xfrm>
            <a:off x="1403649" y="1995686"/>
            <a:ext cx="6840759" cy="936104"/>
            <a:chOff x="705551" y="165696"/>
            <a:chExt cx="5081507" cy="718018"/>
          </a:xfrm>
        </p:grpSpPr>
        <p:cxnSp>
          <p:nvCxnSpPr>
            <p:cNvPr id="19" name="Egyenes összekötő nyíllal 18"/>
            <p:cNvCxnSpPr/>
            <p:nvPr/>
          </p:nvCxnSpPr>
          <p:spPr>
            <a:xfrm flipV="1">
              <a:off x="705551" y="523714"/>
              <a:ext cx="0" cy="360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gyenes összekötő nyíllal 19"/>
            <p:cNvCxnSpPr/>
            <p:nvPr/>
          </p:nvCxnSpPr>
          <p:spPr>
            <a:xfrm flipV="1">
              <a:off x="2417216" y="523714"/>
              <a:ext cx="0" cy="360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gyenes összekötő nyíllal 20"/>
            <p:cNvCxnSpPr/>
            <p:nvPr/>
          </p:nvCxnSpPr>
          <p:spPr>
            <a:xfrm flipV="1">
              <a:off x="3703817" y="523714"/>
              <a:ext cx="0" cy="360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gyenes összekötő nyíllal 21"/>
            <p:cNvCxnSpPr/>
            <p:nvPr/>
          </p:nvCxnSpPr>
          <p:spPr>
            <a:xfrm rot="16200000" flipV="1">
              <a:off x="4415081" y="39966"/>
              <a:ext cx="0" cy="2514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gyenes összekötő nyíllal 22"/>
            <p:cNvCxnSpPr/>
            <p:nvPr/>
          </p:nvCxnSpPr>
          <p:spPr>
            <a:xfrm rot="16200000" flipV="1">
              <a:off x="3040339" y="39966"/>
              <a:ext cx="0" cy="2514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Egyenes összekötő nyíllal 23"/>
            <p:cNvCxnSpPr/>
            <p:nvPr/>
          </p:nvCxnSpPr>
          <p:spPr>
            <a:xfrm rot="16200000" flipV="1">
              <a:off x="1580134" y="39966"/>
              <a:ext cx="0" cy="2514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gyenes összekötő nyíllal 24"/>
            <p:cNvCxnSpPr/>
            <p:nvPr/>
          </p:nvCxnSpPr>
          <p:spPr>
            <a:xfrm flipV="1">
              <a:off x="4984715" y="523714"/>
              <a:ext cx="0" cy="360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Egyenes összekötő nyíllal 25"/>
            <p:cNvCxnSpPr/>
            <p:nvPr/>
          </p:nvCxnSpPr>
          <p:spPr>
            <a:xfrm flipV="1">
              <a:off x="5787058" y="524304"/>
              <a:ext cx="0" cy="35941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gyenes összekötő nyíllal 26"/>
            <p:cNvCxnSpPr/>
            <p:nvPr/>
          </p:nvCxnSpPr>
          <p:spPr>
            <a:xfrm flipH="1">
              <a:off x="5359142" y="165696"/>
              <a:ext cx="177766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95988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07504" y="195486"/>
            <a:ext cx="4389884" cy="1224136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Экстремистские политические</a:t>
            </a:r>
            <a:r>
              <a:rPr lang="hu-HU" dirty="0" smtClean="0"/>
              <a:t> a</a:t>
            </a:r>
            <a:r>
              <a:rPr lang="ru-RU" dirty="0" smtClean="0"/>
              <a:t>кторы</a:t>
            </a:r>
            <a:r>
              <a:rPr lang="hu-HU" dirty="0" smtClean="0"/>
              <a:t> </a:t>
            </a:r>
          </a:p>
          <a:p>
            <a:pPr algn="ctr"/>
            <a:r>
              <a:rPr lang="ru-RU" dirty="0" smtClean="0"/>
              <a:t>Руководствуются идеологией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0" y="1656184"/>
            <a:ext cx="4572000" cy="321982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000" dirty="0" smtClean="0"/>
              <a:t>верующий</a:t>
            </a:r>
            <a:r>
              <a:rPr lang="hu-HU" sz="2000" dirty="0" smtClean="0">
                <a:sym typeface="Wingdings" pitchFamily="2" charset="2"/>
              </a:rPr>
              <a:t> </a:t>
            </a:r>
            <a:r>
              <a:rPr lang="ru-RU" sz="2000" dirty="0" smtClean="0">
                <a:sym typeface="Wingdings" pitchFamily="2" charset="2"/>
              </a:rPr>
              <a:t>фанатичный</a:t>
            </a:r>
            <a:r>
              <a:rPr lang="hu-HU" sz="2000" dirty="0" smtClean="0">
                <a:sym typeface="Wingdings" pitchFamily="2" charset="2"/>
              </a:rPr>
              <a:t>, </a:t>
            </a:r>
            <a:r>
              <a:rPr lang="ru-RU" sz="2000" dirty="0" smtClean="0">
                <a:sym typeface="Wingdings" pitchFamily="2" charset="2"/>
              </a:rPr>
              <a:t>эмоциональный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 smtClean="0">
                <a:sym typeface="Wingdings" pitchFamily="2" charset="2"/>
              </a:rPr>
              <a:t>ценностная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когерентность</a:t>
            </a:r>
            <a:r>
              <a:rPr lang="hu-HU" sz="2000" dirty="0" smtClean="0">
                <a:sym typeface="Wingdings" pitchFamily="2" charset="2"/>
              </a:rPr>
              <a:t>  </a:t>
            </a:r>
            <a:r>
              <a:rPr lang="ru-RU" sz="2000" dirty="0" smtClean="0">
                <a:sym typeface="Wingdings" pitchFamily="2" charset="2"/>
              </a:rPr>
              <a:t>идеологическая последовательность</a:t>
            </a:r>
            <a:endParaRPr lang="en-US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 smtClean="0">
                <a:sym typeface="Wingdings" pitchFamily="2" charset="2"/>
              </a:rPr>
              <a:t>идеологическая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д</a:t>
            </a:r>
            <a:r>
              <a:rPr lang="hu-HU" sz="2000" dirty="0" smtClean="0">
                <a:sym typeface="Wingdings" pitchFamily="2" charset="2"/>
              </a:rPr>
              <a:t>e</a:t>
            </a:r>
            <a:r>
              <a:rPr lang="ru-RU" sz="2000" dirty="0" smtClean="0">
                <a:sym typeface="Wingdings" pitchFamily="2" charset="2"/>
              </a:rPr>
              <a:t>т</a:t>
            </a:r>
            <a:r>
              <a:rPr lang="hu-HU" sz="2000" dirty="0" smtClean="0">
                <a:sym typeface="Wingdings" pitchFamily="2" charset="2"/>
              </a:rPr>
              <a:t>e</a:t>
            </a:r>
            <a:r>
              <a:rPr lang="ru-RU" sz="2000" dirty="0" smtClean="0">
                <a:sym typeface="Wingdings" pitchFamily="2" charset="2"/>
              </a:rPr>
              <a:t>рминация</a:t>
            </a:r>
            <a:r>
              <a:rPr lang="hu-HU" sz="2000" dirty="0" smtClean="0">
                <a:sym typeface="Wingdings" pitchFamily="2" charset="2"/>
              </a:rPr>
              <a:t> </a:t>
            </a:r>
            <a:endParaRPr lang="en-US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sym typeface="Wingdings" pitchFamily="2" charset="2"/>
              </a:rPr>
              <a:t>п</a:t>
            </a:r>
            <a:r>
              <a:rPr lang="ru-RU" sz="2000" dirty="0" smtClean="0">
                <a:sym typeface="Wingdings" pitchFamily="2" charset="2"/>
              </a:rPr>
              <a:t>окровительствуемые и стигматизированные группы стабильны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sym typeface="Wingdings" pitchFamily="2" charset="2"/>
              </a:rPr>
              <a:t>а</a:t>
            </a:r>
            <a:r>
              <a:rPr lang="ru-RU" sz="2000" dirty="0" smtClean="0">
                <a:sym typeface="Wingdings" pitchFamily="2" charset="2"/>
              </a:rPr>
              <a:t>кции ненависти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и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преступления</a:t>
            </a:r>
            <a:endParaRPr lang="hu-HU" sz="2000" dirty="0" smtClean="0">
              <a:sym typeface="Wingdings" pitchFamily="2" charset="2"/>
            </a:endParaRP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95486"/>
            <a:ext cx="4391470" cy="1224136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Правящая</a:t>
            </a:r>
            <a:r>
              <a:rPr lang="hu-HU" dirty="0" smtClean="0"/>
              <a:t> (</a:t>
            </a:r>
            <a:r>
              <a:rPr lang="ru-RU" dirty="0" smtClean="0"/>
              <a:t>д</a:t>
            </a:r>
            <a:r>
              <a:rPr lang="hu-HU" dirty="0" smtClean="0"/>
              <a:t>o</a:t>
            </a:r>
            <a:r>
              <a:rPr lang="ru-RU" dirty="0" smtClean="0"/>
              <a:t>минирующая</a:t>
            </a:r>
            <a:r>
              <a:rPr lang="hu-HU" dirty="0" smtClean="0"/>
              <a:t>) </a:t>
            </a:r>
            <a:r>
              <a:rPr lang="ru-RU" dirty="0" smtClean="0"/>
              <a:t>п</a:t>
            </a:r>
            <a:r>
              <a:rPr lang="hu-HU" dirty="0" smtClean="0"/>
              <a:t>a</a:t>
            </a:r>
            <a:r>
              <a:rPr lang="ru-RU" dirty="0" smtClean="0"/>
              <a:t>ртия</a:t>
            </a:r>
            <a:endParaRPr lang="hu-HU" dirty="0" smtClean="0"/>
          </a:p>
          <a:p>
            <a:pPr algn="ctr"/>
            <a:r>
              <a:rPr lang="ru-RU" dirty="0" smtClean="0"/>
              <a:t>Пользуется идеологией</a:t>
            </a:r>
            <a:endParaRPr lang="hu-HU" dirty="0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355976" y="1641552"/>
            <a:ext cx="4788024" cy="316244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000" dirty="0" smtClean="0"/>
              <a:t>утилитарная</a:t>
            </a:r>
            <a:r>
              <a:rPr lang="hu-HU" sz="2000" dirty="0" smtClean="0"/>
              <a:t> </a:t>
            </a:r>
            <a:r>
              <a:rPr lang="hu-HU" sz="2000" dirty="0" smtClean="0">
                <a:sym typeface="Wingdings" pitchFamily="2" charset="2"/>
              </a:rPr>
              <a:t> </a:t>
            </a:r>
            <a:r>
              <a:rPr lang="ru-RU" sz="2000" dirty="0" smtClean="0">
                <a:sym typeface="Wingdings" pitchFamily="2" charset="2"/>
              </a:rPr>
              <a:t>циничная</a:t>
            </a:r>
            <a:r>
              <a:rPr lang="hu-HU" sz="2000" dirty="0" smtClean="0">
                <a:sym typeface="Wingdings" pitchFamily="2" charset="2"/>
              </a:rPr>
              <a:t>, </a:t>
            </a:r>
            <a:r>
              <a:rPr lang="ru-RU" sz="2000" dirty="0" smtClean="0">
                <a:sym typeface="Wingdings" pitchFamily="2" charset="2"/>
              </a:rPr>
              <a:t>р</a:t>
            </a:r>
            <a:r>
              <a:rPr lang="hu-HU" sz="2000" dirty="0" smtClean="0">
                <a:sym typeface="Wingdings" pitchFamily="2" charset="2"/>
              </a:rPr>
              <a:t>a</a:t>
            </a:r>
            <a:r>
              <a:rPr lang="ru-RU" sz="2000" dirty="0" smtClean="0">
                <a:sym typeface="Wingdings" pitchFamily="2" charset="2"/>
              </a:rPr>
              <a:t>ци</a:t>
            </a:r>
            <a:r>
              <a:rPr lang="hu-HU" sz="2000" dirty="0" smtClean="0">
                <a:sym typeface="Wingdings" pitchFamily="2" charset="2"/>
              </a:rPr>
              <a:t>o</a:t>
            </a:r>
            <a:r>
              <a:rPr lang="ru-RU" sz="2000" dirty="0" smtClean="0">
                <a:sym typeface="Wingdings" pitchFamily="2" charset="2"/>
              </a:rPr>
              <a:t>н</a:t>
            </a:r>
            <a:r>
              <a:rPr lang="hu-HU" sz="2000" dirty="0" smtClean="0">
                <a:sym typeface="Wingdings" pitchFamily="2" charset="2"/>
              </a:rPr>
              <a:t>a</a:t>
            </a:r>
            <a:r>
              <a:rPr lang="ru-RU" sz="2000" dirty="0" smtClean="0">
                <a:sym typeface="Wingdings" pitchFamily="2" charset="2"/>
              </a:rPr>
              <a:t>льная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 smtClean="0">
                <a:sym typeface="Wingdings" pitchFamily="2" charset="2"/>
              </a:rPr>
              <a:t>функциональная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когерентность</a:t>
            </a:r>
            <a:r>
              <a:rPr lang="hu-HU" sz="2000" dirty="0" smtClean="0">
                <a:sym typeface="Wingdings" pitchFamily="2" charset="2"/>
              </a:rPr>
              <a:t>  </a:t>
            </a:r>
            <a:r>
              <a:rPr lang="ru-RU" sz="2000" dirty="0" smtClean="0">
                <a:sym typeface="Wingdings" pitchFamily="2" charset="2"/>
              </a:rPr>
              <a:t>идеологическая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непоследовательность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sym typeface="Wingdings" pitchFamily="2" charset="2"/>
              </a:rPr>
              <a:t>у</a:t>
            </a:r>
            <a:r>
              <a:rPr lang="ru-RU" sz="2000" dirty="0" smtClean="0">
                <a:sym typeface="Wingdings" pitchFamily="2" charset="2"/>
              </a:rPr>
              <a:t>тилитарная д</a:t>
            </a:r>
            <a:r>
              <a:rPr lang="hu-HU" sz="2000" dirty="0" smtClean="0">
                <a:sym typeface="Wingdings" pitchFamily="2" charset="2"/>
              </a:rPr>
              <a:t>e</a:t>
            </a:r>
            <a:r>
              <a:rPr lang="ru-RU" sz="2000" dirty="0" smtClean="0">
                <a:sym typeface="Wingdings" pitchFamily="2" charset="2"/>
              </a:rPr>
              <a:t>т</a:t>
            </a:r>
            <a:r>
              <a:rPr lang="hu-HU" sz="2000" dirty="0" smtClean="0">
                <a:sym typeface="Wingdings" pitchFamily="2" charset="2"/>
              </a:rPr>
              <a:t>e</a:t>
            </a:r>
            <a:r>
              <a:rPr lang="ru-RU" sz="2000" dirty="0" smtClean="0">
                <a:sym typeface="Wingdings" pitchFamily="2" charset="2"/>
              </a:rPr>
              <a:t>рминация</a:t>
            </a:r>
            <a:endParaRPr lang="en-US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sym typeface="Wingdings" pitchFamily="2" charset="2"/>
              </a:rPr>
              <a:t>покровительствуемые </a:t>
            </a:r>
            <a:r>
              <a:rPr lang="ru-RU" sz="2000" dirty="0" smtClean="0">
                <a:sym typeface="Wingdings" pitchFamily="2" charset="2"/>
              </a:rPr>
              <a:t>группы стабильны</a:t>
            </a:r>
            <a:r>
              <a:rPr lang="en-US" sz="2000" dirty="0" smtClean="0">
                <a:sym typeface="Wingdings" pitchFamily="2" charset="2"/>
              </a:rPr>
              <a:t>, </a:t>
            </a:r>
            <a:r>
              <a:rPr lang="ru-RU" sz="2000" dirty="0" smtClean="0">
                <a:sym typeface="Wingdings" pitchFamily="2" charset="2"/>
              </a:rPr>
              <a:t>стигматизированные изменчивы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sym typeface="Wingdings" pitchFamily="2" charset="2"/>
              </a:rPr>
              <a:t>к</a:t>
            </a:r>
            <a:r>
              <a:rPr lang="ru-RU" sz="2000" dirty="0" smtClean="0">
                <a:sym typeface="Wingdings" pitchFamily="2" charset="2"/>
              </a:rPr>
              <a:t>ампании по устрашению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endParaRPr lang="en-US" sz="2000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0797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-20538"/>
            <a:ext cx="8291264" cy="57606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Шесть</a:t>
            </a:r>
            <a:r>
              <a:rPr lang="en-US" dirty="0" smtClean="0"/>
              <a:t> </a:t>
            </a:r>
            <a:r>
              <a:rPr lang="ru-RU" dirty="0"/>
              <a:t>э</a:t>
            </a:r>
            <a:r>
              <a:rPr lang="ru-RU" dirty="0" smtClean="0"/>
              <a:t>лементов</a:t>
            </a:r>
            <a:r>
              <a:rPr lang="en-US" dirty="0" smtClean="0"/>
              <a:t> </a:t>
            </a:r>
            <a:r>
              <a:rPr lang="ru-RU" dirty="0" smtClean="0"/>
              <a:t>популизма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555526"/>
            <a:ext cx="8229600" cy="4392489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1400" b="1" dirty="0" smtClean="0"/>
              <a:t>Популист позиционирует себя в качестве</a:t>
            </a:r>
            <a:r>
              <a:rPr lang="en-US" sz="1400" b="1" dirty="0" smtClean="0"/>
              <a:t> </a:t>
            </a:r>
            <a:r>
              <a:rPr lang="ru-RU" sz="1400" b="1" dirty="0" smtClean="0"/>
              <a:t>истинного представителя</a:t>
            </a:r>
            <a:r>
              <a:rPr lang="en-US" sz="1400" b="1" dirty="0" smtClean="0"/>
              <a:t> </a:t>
            </a:r>
            <a:r>
              <a:rPr lang="ru-RU" sz="1400" b="1" dirty="0" smtClean="0"/>
              <a:t>народа</a:t>
            </a:r>
            <a:r>
              <a:rPr lang="en-US" sz="1400" dirty="0" smtClean="0"/>
              <a:t> </a:t>
            </a:r>
            <a:r>
              <a:rPr lang="en-US" sz="1400" b="1" dirty="0" smtClean="0"/>
              <a:t>(</a:t>
            </a:r>
            <a:r>
              <a:rPr lang="ru-RU" sz="1400" b="1" dirty="0" smtClean="0">
                <a:solidFill>
                  <a:srgbClr val="FF0000"/>
                </a:solidFill>
              </a:rPr>
              <a:t>опора на народный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</a:rPr>
              <a:t>суверенитет</a:t>
            </a:r>
            <a:r>
              <a:rPr lang="en-US" sz="1400" b="1" dirty="0" smtClean="0"/>
              <a:t>)</a:t>
            </a:r>
            <a:r>
              <a:rPr lang="en-US" sz="1400" dirty="0" smtClean="0"/>
              <a:t>; </a:t>
            </a:r>
            <a:r>
              <a:rPr lang="ru-RU" sz="1400" dirty="0" smtClean="0"/>
              <a:t>таким образом</a:t>
            </a:r>
            <a:endParaRPr lang="hu-HU" sz="1400" dirty="0"/>
          </a:p>
          <a:p>
            <a:pPr marL="514350" lvl="0" indent="-514350">
              <a:buFont typeface="+mj-lt"/>
              <a:buAutoNum type="arabicPeriod"/>
            </a:pPr>
            <a:r>
              <a:rPr lang="ru-RU" sz="1400" b="1" dirty="0"/>
              <a:t>о</a:t>
            </a:r>
            <a:r>
              <a:rPr lang="ru-RU" sz="1400" b="1" dirty="0" smtClean="0"/>
              <a:t>н не</a:t>
            </a:r>
            <a:r>
              <a:rPr lang="en-US" sz="1400" b="1" dirty="0" smtClean="0"/>
              <a:t> </a:t>
            </a:r>
            <a:r>
              <a:rPr lang="ru-RU" sz="1400" b="1" dirty="0" smtClean="0"/>
              <a:t>участвует в дискуссионной фазе общественного обсуждения</a:t>
            </a:r>
            <a:r>
              <a:rPr lang="ru-RU" sz="1400" dirty="0" smtClean="0"/>
              <a:t>, так как не считает легитимными мнения, отличиные от его мнений или от мнений «людей»</a:t>
            </a:r>
            <a:r>
              <a:rPr lang="en-US" sz="1400" dirty="0" smtClean="0"/>
              <a:t> </a:t>
            </a:r>
            <a:r>
              <a:rPr lang="en-US" sz="1400" b="1" dirty="0"/>
              <a:t>(</a:t>
            </a:r>
            <a:r>
              <a:rPr lang="en-US" sz="1400" b="1" dirty="0" smtClean="0">
                <a:solidFill>
                  <a:srgbClr val="FF0000"/>
                </a:solidFill>
              </a:rPr>
              <a:t>a</a:t>
            </a:r>
            <a:r>
              <a:rPr lang="ru-RU" sz="1400" b="1" dirty="0" smtClean="0">
                <a:solidFill>
                  <a:srgbClr val="FF0000"/>
                </a:solidFill>
              </a:rPr>
              <a:t>нтиплюрализм</a:t>
            </a:r>
            <a:r>
              <a:rPr lang="en-US" sz="1400" b="1" dirty="0" smtClean="0"/>
              <a:t>)</a:t>
            </a:r>
            <a:r>
              <a:rPr lang="en-US" sz="1400" dirty="0" smtClean="0"/>
              <a:t>; </a:t>
            </a:r>
            <a:r>
              <a:rPr lang="ru-RU" sz="1400" dirty="0"/>
              <a:t>таким образом </a:t>
            </a:r>
            <a:endParaRPr lang="ru-RU" sz="14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sz="1400" b="1" dirty="0" smtClean="0"/>
              <a:t>он</a:t>
            </a:r>
            <a:r>
              <a:rPr lang="en-US" sz="1400" dirty="0" smtClean="0"/>
              <a:t> </a:t>
            </a:r>
            <a:r>
              <a:rPr lang="ru-RU" sz="1400" b="1" dirty="0" smtClean="0"/>
              <a:t>отрицает</a:t>
            </a:r>
            <a:r>
              <a:rPr lang="en-US" sz="1400" b="1" dirty="0" smtClean="0"/>
              <a:t> </a:t>
            </a:r>
            <a:r>
              <a:rPr lang="ru-RU" sz="1400" b="1" dirty="0" smtClean="0"/>
              <a:t>институты, существующие для передачи воли народа</a:t>
            </a:r>
            <a:r>
              <a:rPr lang="en-US" sz="1400" dirty="0" smtClean="0"/>
              <a:t> </a:t>
            </a:r>
            <a:r>
              <a:rPr lang="ru-RU" sz="1400" dirty="0" smtClean="0"/>
              <a:t>и объявляет</a:t>
            </a:r>
            <a:r>
              <a:rPr lang="en-US" sz="1400" dirty="0" smtClean="0"/>
              <a:t> </a:t>
            </a:r>
            <a:r>
              <a:rPr lang="ru-RU" sz="1400" dirty="0" smtClean="0"/>
              <a:t>себя</a:t>
            </a:r>
            <a:r>
              <a:rPr lang="en-US" sz="1400" dirty="0" smtClean="0"/>
              <a:t> </a:t>
            </a:r>
            <a:r>
              <a:rPr lang="ru-RU" sz="1400" dirty="0" smtClean="0"/>
              <a:t>прямым представителем нации и общесьвенного блага</a:t>
            </a:r>
            <a:r>
              <a:rPr lang="en-US" sz="1400" dirty="0" smtClean="0"/>
              <a:t> </a:t>
            </a:r>
            <a:r>
              <a:rPr lang="en-US" sz="1400" b="1" dirty="0" smtClean="0"/>
              <a:t>(</a:t>
            </a:r>
            <a:r>
              <a:rPr lang="ru-RU" sz="1400" b="1" dirty="0" smtClean="0">
                <a:solidFill>
                  <a:srgbClr val="FF0000"/>
                </a:solidFill>
              </a:rPr>
              <a:t>плебисцитный характер</a:t>
            </a:r>
            <a:r>
              <a:rPr lang="en-US" sz="1400" b="1" dirty="0" smtClean="0"/>
              <a:t>)</a:t>
            </a:r>
            <a:r>
              <a:rPr lang="en-US" sz="1400" dirty="0" smtClean="0"/>
              <a:t>; </a:t>
            </a:r>
            <a:r>
              <a:rPr lang="ru-RU" sz="1400" dirty="0" smtClean="0"/>
              <a:t>таким образом</a:t>
            </a:r>
            <a:endParaRPr lang="hu-HU" sz="14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sz="1400" b="1" dirty="0" smtClean="0"/>
              <a:t>он</a:t>
            </a:r>
            <a:r>
              <a:rPr lang="en-US" sz="1400" b="1" dirty="0" smtClean="0"/>
              <a:t> </a:t>
            </a:r>
            <a:r>
              <a:rPr lang="ru-RU" sz="1400" b="1" dirty="0" smtClean="0"/>
              <a:t>утверждает, что институты</a:t>
            </a:r>
            <a:r>
              <a:rPr lang="en-US" sz="1400" b="1" dirty="0" smtClean="0"/>
              <a:t> </a:t>
            </a:r>
            <a:r>
              <a:rPr lang="ru-RU" sz="1400" b="1" dirty="0" smtClean="0"/>
              <a:t>должны служить</a:t>
            </a:r>
            <a:r>
              <a:rPr lang="en-US" sz="1400" b="1" dirty="0" smtClean="0"/>
              <a:t> </a:t>
            </a:r>
            <a:r>
              <a:rPr lang="ru-RU" sz="1400" b="1" dirty="0" smtClean="0"/>
              <a:t>субстантивной цели</a:t>
            </a:r>
            <a:r>
              <a:rPr lang="en-US" sz="1400" dirty="0" smtClean="0"/>
              <a:t>, </a:t>
            </a:r>
            <a:r>
              <a:rPr lang="ru-RU" sz="1400" dirty="0" smtClean="0"/>
              <a:t>то есть все государственные институты или законы</a:t>
            </a:r>
            <a:r>
              <a:rPr lang="en-US" sz="1400" dirty="0" smtClean="0"/>
              <a:t> </a:t>
            </a:r>
            <a:r>
              <a:rPr lang="ru-RU" sz="1400" dirty="0" smtClean="0"/>
              <a:t>должны поддерживаться, только если они служат общественному благу </a:t>
            </a:r>
            <a:r>
              <a:rPr lang="en-US" sz="1400" dirty="0" smtClean="0"/>
              <a:t>—</a:t>
            </a:r>
            <a:r>
              <a:rPr lang="ru-RU" sz="1400" dirty="0" smtClean="0"/>
              <a:t>определяемому прямым представителем народы, популистом,</a:t>
            </a:r>
            <a:r>
              <a:rPr lang="en-US" sz="1400" dirty="0" smtClean="0"/>
              <a:t>—</a:t>
            </a:r>
            <a:r>
              <a:rPr lang="ru-RU" sz="1400" dirty="0" smtClean="0"/>
              <a:t> и должны отменяться, если они не служат общественному благу </a:t>
            </a:r>
            <a:r>
              <a:rPr lang="en-US" sz="1400" b="1" dirty="0" smtClean="0"/>
              <a:t>(</a:t>
            </a:r>
            <a:r>
              <a:rPr lang="ru-RU" sz="1400" b="1" dirty="0" smtClean="0">
                <a:solidFill>
                  <a:srgbClr val="FF0000"/>
                </a:solidFill>
              </a:rPr>
              <a:t>мажоритаризм</a:t>
            </a:r>
            <a:r>
              <a:rPr lang="en-US" sz="1400" b="1" dirty="0" smtClean="0">
                <a:solidFill>
                  <a:srgbClr val="FF0000"/>
                </a:solidFill>
              </a:rPr>
              <a:t>, </a:t>
            </a:r>
            <a:r>
              <a:rPr lang="ru-RU" sz="1400" b="1" dirty="0" smtClean="0">
                <a:solidFill>
                  <a:srgbClr val="FF0000"/>
                </a:solidFill>
              </a:rPr>
              <a:t>неуважение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</a:rPr>
              <a:t>к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</a:rPr>
              <a:t>власти закона</a:t>
            </a:r>
            <a:r>
              <a:rPr lang="en-US" sz="1400" b="1" dirty="0" smtClean="0"/>
              <a:t>)</a:t>
            </a:r>
            <a:r>
              <a:rPr lang="en-US" sz="1400" dirty="0" smtClean="0"/>
              <a:t>; </a:t>
            </a:r>
            <a:r>
              <a:rPr lang="ru-RU" sz="1400" dirty="0" smtClean="0"/>
              <a:t>таким образом</a:t>
            </a:r>
            <a:endParaRPr lang="hu-HU" sz="14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sz="1400" b="1" dirty="0"/>
              <a:t>о</a:t>
            </a:r>
            <a:r>
              <a:rPr lang="ru-RU" sz="1400" b="1" dirty="0" smtClean="0"/>
              <a:t>н нападает на выступающих против поставленной им субстантивной цели</a:t>
            </a:r>
            <a:r>
              <a:rPr lang="en-US" sz="1400" dirty="0" smtClean="0"/>
              <a:t>, </a:t>
            </a:r>
            <a:r>
              <a:rPr lang="ru-RU" sz="1400" dirty="0" smtClean="0"/>
              <a:t>обычно</a:t>
            </a:r>
            <a:r>
              <a:rPr lang="en-US" sz="1400" dirty="0" smtClean="0"/>
              <a:t> </a:t>
            </a:r>
            <a:r>
              <a:rPr lang="en-US" sz="1400" dirty="0"/>
              <a:t>(a) </a:t>
            </a:r>
            <a:r>
              <a:rPr lang="ru-RU" sz="1400" dirty="0" smtClean="0"/>
              <a:t>против преобладающего истеблишмента, оппозицией которого ог является, или</a:t>
            </a:r>
            <a:r>
              <a:rPr lang="en-US" sz="1400" dirty="0" smtClean="0"/>
              <a:t> </a:t>
            </a:r>
            <a:r>
              <a:rPr lang="en-US" sz="1400" dirty="0"/>
              <a:t>(b) </a:t>
            </a:r>
            <a:r>
              <a:rPr lang="ru-RU" sz="1400" dirty="0" smtClean="0"/>
              <a:t>против старого, смененного истеблишмента, который также ассоциируется с институциональными сдержками и противовесами</a:t>
            </a:r>
            <a:r>
              <a:rPr lang="en-US" sz="1400" dirty="0" smtClean="0"/>
              <a:t> </a:t>
            </a:r>
            <a:r>
              <a:rPr lang="en-US" sz="1400" b="1" dirty="0"/>
              <a:t>(</a:t>
            </a:r>
            <a:r>
              <a:rPr lang="en-US" sz="1400" b="1" dirty="0" smtClean="0">
                <a:solidFill>
                  <a:srgbClr val="FF0000"/>
                </a:solidFill>
              </a:rPr>
              <a:t>a</a:t>
            </a:r>
            <a:r>
              <a:rPr lang="ru-RU" sz="1400" b="1" dirty="0" smtClean="0">
                <a:solidFill>
                  <a:srgbClr val="FF0000"/>
                </a:solidFill>
              </a:rPr>
              <a:t>нтиэлитизм</a:t>
            </a:r>
            <a:r>
              <a:rPr lang="en-US" sz="1400" b="1" dirty="0" smtClean="0"/>
              <a:t>)</a:t>
            </a:r>
            <a:r>
              <a:rPr lang="en-US" sz="1400" dirty="0" smtClean="0"/>
              <a:t>; </a:t>
            </a:r>
            <a:r>
              <a:rPr lang="ru-RU" sz="1400" dirty="0" smtClean="0"/>
              <a:t>таким образом</a:t>
            </a:r>
            <a:endParaRPr lang="hu-HU" sz="1400" dirty="0"/>
          </a:p>
          <a:p>
            <a:pPr marL="514350" lvl="0" indent="-514350">
              <a:buFont typeface="+mj-lt"/>
              <a:buAutoNum type="arabicPeriod"/>
            </a:pPr>
            <a:r>
              <a:rPr lang="ru-RU" sz="1400" b="1" dirty="0" smtClean="0"/>
              <a:t>он усиливает поляризацию</a:t>
            </a:r>
            <a:r>
              <a:rPr lang="en-US" sz="1400" b="1" dirty="0" smtClean="0"/>
              <a:t> </a:t>
            </a:r>
            <a:r>
              <a:rPr lang="ru-RU" sz="1400" b="1" dirty="0" smtClean="0"/>
              <a:t>в обществе</a:t>
            </a:r>
            <a:r>
              <a:rPr lang="en-US" sz="1400" dirty="0" smtClean="0"/>
              <a:t>, </a:t>
            </a:r>
            <a:r>
              <a:rPr lang="ru-RU" sz="1400" dirty="0" smtClean="0"/>
              <a:t>то есть выражает непреодолимый раскол между сторонниками и противниками</a:t>
            </a:r>
            <a:r>
              <a:rPr lang="en-US" sz="1400" dirty="0" smtClean="0"/>
              <a:t> </a:t>
            </a:r>
            <a:r>
              <a:rPr lang="ru-RU" sz="1400" dirty="0" smtClean="0"/>
              <a:t>субстантивной цели</a:t>
            </a:r>
            <a:r>
              <a:rPr lang="en-US" sz="1400" dirty="0" smtClean="0"/>
              <a:t> </a:t>
            </a:r>
            <a:r>
              <a:rPr lang="ru-RU" sz="1400" dirty="0" smtClean="0"/>
              <a:t>и</a:t>
            </a:r>
            <a:r>
              <a:rPr lang="en-US" sz="1400" dirty="0" smtClean="0"/>
              <a:t>, </a:t>
            </a:r>
            <a:r>
              <a:rPr lang="ru-RU" sz="1400" dirty="0" smtClean="0"/>
              <a:t>если популист приходит к власти, то</a:t>
            </a:r>
            <a:r>
              <a:rPr lang="en-US" sz="1400" dirty="0" smtClean="0"/>
              <a:t> </a:t>
            </a:r>
            <a:r>
              <a:rPr lang="ru-RU" sz="1400" dirty="0" smtClean="0"/>
              <a:t>те, кто выступает против «общественного блага» или противится действиям популиста, исключаются из нации в общем и в частности из числа тех, на кого распространяются моральные обязательства государства</a:t>
            </a:r>
            <a:r>
              <a:rPr lang="en-US" sz="1400" dirty="0" smtClean="0"/>
              <a:t> </a:t>
            </a:r>
            <a:r>
              <a:rPr lang="en-US" sz="1400" b="1" dirty="0" smtClean="0"/>
              <a:t>(</a:t>
            </a:r>
            <a:r>
              <a:rPr lang="ru-RU" sz="1400" b="1" dirty="0" smtClean="0">
                <a:solidFill>
                  <a:srgbClr val="FF0000"/>
                </a:solidFill>
              </a:rPr>
              <a:t>риторика </a:t>
            </a:r>
            <a:r>
              <a:rPr lang="en-US" sz="1400" b="1" dirty="0" smtClean="0">
                <a:solidFill>
                  <a:srgbClr val="FF0000"/>
                </a:solidFill>
              </a:rPr>
              <a:t>“</a:t>
            </a:r>
            <a:r>
              <a:rPr lang="ru-RU" sz="1400" b="1" dirty="0" smtClean="0">
                <a:solidFill>
                  <a:srgbClr val="FF0000"/>
                </a:solidFill>
              </a:rPr>
              <a:t>мы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>
                <a:solidFill>
                  <a:srgbClr val="FF0000"/>
                </a:solidFill>
              </a:rPr>
              <a:t>versus </a:t>
            </a:r>
            <a:r>
              <a:rPr lang="ru-RU" sz="1400" b="1" dirty="0" smtClean="0">
                <a:solidFill>
                  <a:srgbClr val="FF0000"/>
                </a:solidFill>
              </a:rPr>
              <a:t>они</a:t>
            </a:r>
            <a:r>
              <a:rPr lang="en-US" sz="1400" b="1" dirty="0" smtClean="0">
                <a:solidFill>
                  <a:srgbClr val="FF0000"/>
                </a:solidFill>
              </a:rPr>
              <a:t>”</a:t>
            </a:r>
            <a:r>
              <a:rPr lang="en-US" sz="1400" b="1" dirty="0" smtClean="0"/>
              <a:t>)</a:t>
            </a:r>
            <a:r>
              <a:rPr lang="en-US" sz="1400" dirty="0" smtClean="0"/>
              <a:t>.</a:t>
            </a:r>
            <a:endParaRPr lang="hu-HU" sz="1400" dirty="0"/>
          </a:p>
        </p:txBody>
      </p:sp>
    </p:spTree>
    <p:extLst>
      <p:ext uri="{BB962C8B-B14F-4D97-AF65-F5344CB8AC3E}">
        <p14:creationId xmlns:p14="http://schemas.microsoft.com/office/powerpoint/2010/main" val="1612984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23528" y="195486"/>
            <a:ext cx="8568952" cy="432048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Критерии стигматизированных групп</a:t>
            </a:r>
            <a:r>
              <a:rPr lang="hu-HU" sz="2400" b="1" dirty="0" smtClean="0"/>
              <a:t> </a:t>
            </a:r>
            <a:r>
              <a:rPr lang="ru-RU" sz="2400" b="1" dirty="0" smtClean="0"/>
              <a:t>в соответствии с требованиями использования идеологии</a:t>
            </a:r>
            <a:endParaRPr lang="hu-HU" sz="2400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2503695"/>
              </p:ext>
            </p:extLst>
          </p:nvPr>
        </p:nvGraphicFramePr>
        <p:xfrm>
          <a:off x="35496" y="771551"/>
          <a:ext cx="9108504" cy="40324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11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8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52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05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05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87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6658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626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40700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15926">
                <a:tc rowSpan="2">
                  <a:txBody>
                    <a:bodyPr/>
                    <a:lstStyle/>
                    <a:p>
                      <a:endParaRPr lang="en-US" sz="1400" b="1" i="0" noProof="0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sz="1600" b="1" noProof="0" dirty="0" smtClean="0"/>
                        <a:t>Аспекты</a:t>
                      </a:r>
                      <a:r>
                        <a:rPr lang="en-US" sz="1600" b="1" noProof="0" dirty="0" smtClean="0"/>
                        <a:t> </a:t>
                      </a:r>
                      <a:r>
                        <a:rPr lang="ru-RU" sz="1600" b="1" noProof="0" dirty="0" smtClean="0"/>
                        <a:t>деления </a:t>
                      </a:r>
                      <a:r>
                        <a:rPr lang="en-US" sz="1600" b="1" baseline="0" noProof="0" dirty="0" smtClean="0"/>
                        <a:t>(</a:t>
                      </a:r>
                      <a:r>
                        <a:rPr lang="ru-RU" sz="1600" b="1" baseline="0" noProof="0" dirty="0" smtClean="0"/>
                        <a:t>пригодные для противопоставления</a:t>
                      </a:r>
                      <a:r>
                        <a:rPr lang="en-US" sz="1600" b="1" baseline="0" noProof="0" dirty="0" smtClean="0"/>
                        <a:t> ‘</a:t>
                      </a:r>
                      <a:r>
                        <a:rPr lang="ru-RU" sz="1600" b="1" baseline="0" noProof="0" dirty="0" smtClean="0"/>
                        <a:t>их</a:t>
                      </a:r>
                      <a:r>
                        <a:rPr lang="en-US" sz="1600" b="1" baseline="0" noProof="0" dirty="0" smtClean="0"/>
                        <a:t>’ </a:t>
                      </a:r>
                      <a:r>
                        <a:rPr lang="ru-RU" sz="1600" b="1" baseline="0" noProof="0" dirty="0" smtClean="0"/>
                        <a:t>и</a:t>
                      </a:r>
                      <a:r>
                        <a:rPr lang="en-US" sz="1600" b="1" baseline="0" noProof="0" dirty="0" smtClean="0"/>
                        <a:t> ‘</a:t>
                      </a:r>
                      <a:r>
                        <a:rPr lang="ru-RU" sz="1600" b="1" baseline="0" noProof="0" dirty="0" smtClean="0"/>
                        <a:t>нас</a:t>
                      </a:r>
                      <a:r>
                        <a:rPr lang="en-US" sz="1600" b="1" baseline="0" noProof="0" dirty="0" smtClean="0"/>
                        <a:t>’)</a:t>
                      </a:r>
                      <a:endParaRPr lang="en-US" sz="11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1" noProof="0" dirty="0" smtClean="0"/>
                        <a:t>Потенциалгенериро-вания</a:t>
                      </a:r>
                    </a:p>
                    <a:p>
                      <a:pPr algn="ctr"/>
                      <a:r>
                        <a:rPr lang="ru-RU" sz="1400" b="1" noProof="0" dirty="0" smtClean="0"/>
                        <a:t>страха</a:t>
                      </a:r>
                      <a:r>
                        <a:rPr lang="en-US" sz="1400" b="1" noProof="0" dirty="0" smtClean="0"/>
                        <a:t>  </a:t>
                      </a:r>
                      <a:endParaRPr lang="en-US" sz="14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1" noProof="0" dirty="0" smtClean="0"/>
                        <a:t>Возмож-ность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ru-RU" sz="1400" b="1" noProof="0" dirty="0" smtClean="0"/>
                        <a:t>арти-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ru-RU" sz="1400" b="1" noProof="0" dirty="0" smtClean="0"/>
                        <a:t>куляции мнений</a:t>
                      </a:r>
                      <a:endParaRPr lang="en-US" sz="1400" b="1" noProof="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1" noProof="0" dirty="0" smtClean="0"/>
                        <a:t>Идеологичес-кое средство</a:t>
                      </a:r>
                      <a:endParaRPr lang="en-US" sz="1400" b="1" noProof="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307">
                <a:tc vMerge="1">
                  <a:txBody>
                    <a:bodyPr/>
                    <a:lstStyle/>
                    <a:p>
                      <a:endParaRPr lang="en-US" sz="1200" b="1" i="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noProof="0" dirty="0" smtClean="0"/>
                        <a:t>Национальность</a:t>
                      </a:r>
                      <a:endParaRPr lang="en-US" sz="1200" b="1" noProof="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noProof="0" dirty="0" smtClean="0"/>
                        <a:t>Язык</a:t>
                      </a:r>
                      <a:endParaRPr lang="en-US" sz="1200" b="1" noProof="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noProof="0" dirty="0" smtClean="0"/>
                        <a:t>Культурные традиции</a:t>
                      </a:r>
                      <a:endParaRPr lang="en-US" sz="1200" b="1" noProof="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noProof="0" dirty="0" smtClean="0"/>
                        <a:t>Религия</a:t>
                      </a:r>
                      <a:endParaRPr lang="en-US" sz="1200" b="1" noProof="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noProof="0" dirty="0" smtClean="0"/>
                        <a:t>Соци-альный статус</a:t>
                      </a:r>
                      <a:endParaRPr lang="en-US" sz="1200" b="1" noProof="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noProof="0" dirty="0" smtClean="0"/>
                        <a:t>Санитар-ные</a:t>
                      </a:r>
                      <a:r>
                        <a:rPr lang="ru-RU" sz="1200" b="1" baseline="0" noProof="0" dirty="0" smtClean="0"/>
                        <a:t> условия</a:t>
                      </a:r>
                      <a:endParaRPr lang="en-US" sz="1200" b="1" noProof="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2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362">
                <a:tc>
                  <a:txBody>
                    <a:bodyPr/>
                    <a:lstStyle/>
                    <a:p>
                      <a:r>
                        <a:rPr lang="ru-RU" sz="1200" b="1" i="1" noProof="0" dirty="0" smtClean="0"/>
                        <a:t>Безработ-ные</a:t>
                      </a:r>
                      <a:endParaRPr lang="en-US" sz="1200" b="1" i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noProof="0" dirty="0" smtClean="0"/>
                        <a:t>Отсутствие солидарности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307">
                <a:tc>
                  <a:txBody>
                    <a:bodyPr/>
                    <a:lstStyle/>
                    <a:p>
                      <a:r>
                        <a:rPr lang="ru-RU" sz="1200" b="1" i="1" noProof="0" dirty="0" smtClean="0"/>
                        <a:t>Критикующие интел-</a:t>
                      </a:r>
                      <a:r>
                        <a:rPr lang="en-US" sz="1200" b="1" i="1" noProof="0" dirty="0" smtClean="0"/>
                        <a:t> </a:t>
                      </a:r>
                      <a:r>
                        <a:rPr lang="ru-RU" sz="1200" b="1" i="1" noProof="0" dirty="0" smtClean="0"/>
                        <a:t>лектуалы</a:t>
                      </a:r>
                      <a:endParaRPr lang="en-US" sz="1200" b="1" i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A</a:t>
                      </a:r>
                      <a:r>
                        <a:rPr lang="ru-RU" sz="1200" b="1" noProof="0" dirty="0" smtClean="0"/>
                        <a:t>нтиэлитизм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6257">
                <a:tc>
                  <a:txBody>
                    <a:bodyPr/>
                    <a:lstStyle/>
                    <a:p>
                      <a:r>
                        <a:rPr lang="ru-RU" sz="1200" b="1" i="1" noProof="0" dirty="0" smtClean="0"/>
                        <a:t>Бездомные</a:t>
                      </a:r>
                      <a:endParaRPr lang="en-US" sz="1200" b="1" i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noProof="0" dirty="0" smtClean="0"/>
                        <a:t>Отсутствие солидарности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1755">
                <a:tc>
                  <a:txBody>
                    <a:bodyPr/>
                    <a:lstStyle/>
                    <a:p>
                      <a:r>
                        <a:rPr lang="ru-RU" sz="1200" b="1" i="1" noProof="0" dirty="0" smtClean="0"/>
                        <a:t>Евреи</a:t>
                      </a:r>
                      <a:endParaRPr lang="en-US" sz="1200" b="1" i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smtClean="0"/>
                        <a:t>X</a:t>
                      </a:r>
                      <a:endParaRPr lang="en-US" sz="1200" b="1" noProof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smtClean="0"/>
                        <a:t>X</a:t>
                      </a:r>
                      <a:endParaRPr lang="en-US" sz="1200" b="1" noProof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A</a:t>
                      </a:r>
                      <a:r>
                        <a:rPr lang="ru-RU" sz="1200" b="1" noProof="0" dirty="0" smtClean="0"/>
                        <a:t>нтисемитизм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1755">
                <a:tc>
                  <a:txBody>
                    <a:bodyPr/>
                    <a:lstStyle/>
                    <a:p>
                      <a:r>
                        <a:rPr lang="ru-RU" sz="1200" b="1" i="1" noProof="0" dirty="0" smtClean="0"/>
                        <a:t>Цыгане</a:t>
                      </a:r>
                      <a:endParaRPr lang="en-US" sz="1200" b="1" i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noProof="0" dirty="0" smtClean="0"/>
                        <a:t>Расизм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8780">
                <a:tc>
                  <a:txBody>
                    <a:bodyPr/>
                    <a:lstStyle/>
                    <a:p>
                      <a:r>
                        <a:rPr lang="en-US" sz="1200" b="1" i="1" noProof="0" dirty="0" smtClean="0"/>
                        <a:t>M</a:t>
                      </a:r>
                      <a:r>
                        <a:rPr lang="ru-RU" sz="1200" b="1" i="1" noProof="0" dirty="0" smtClean="0"/>
                        <a:t>игранты</a:t>
                      </a:r>
                      <a:endParaRPr lang="en-US" sz="1200" b="1" i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XXXXXX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noProof="0" dirty="0" smtClean="0"/>
                        <a:t>Ксенофобия</a:t>
                      </a:r>
                      <a:endParaRPr lang="en-US" sz="1200" b="1" noProof="0" dirty="0" smtClean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7504" y="4803998"/>
            <a:ext cx="84249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Обознач</a:t>
            </a:r>
            <a:r>
              <a:rPr lang="hu-HU" sz="1100" b="1" dirty="0" smtClean="0"/>
              <a:t>e</a:t>
            </a:r>
            <a:r>
              <a:rPr lang="ru-RU" sz="1100" b="1" dirty="0" smtClean="0"/>
              <a:t>ния</a:t>
            </a:r>
            <a:r>
              <a:rPr lang="hu-HU" sz="1100" b="1" dirty="0" smtClean="0"/>
              <a:t>:           : </a:t>
            </a:r>
            <a:r>
              <a:rPr lang="ru-RU" sz="1100" b="1" dirty="0" smtClean="0"/>
              <a:t>способствующий</a:t>
            </a:r>
            <a:r>
              <a:rPr lang="hu-HU" sz="1100" b="1" dirty="0" smtClean="0"/>
              <a:t> </a:t>
            </a:r>
            <a:r>
              <a:rPr lang="ru-RU" sz="1100" b="1" dirty="0"/>
              <a:t>ф</a:t>
            </a:r>
            <a:r>
              <a:rPr lang="hu-HU" sz="1100" b="1" dirty="0" smtClean="0"/>
              <a:t>a</a:t>
            </a:r>
            <a:r>
              <a:rPr lang="ru-RU" sz="1100" b="1" dirty="0" smtClean="0"/>
              <a:t>ктор</a:t>
            </a:r>
            <a:r>
              <a:rPr lang="hu-HU" sz="1100" b="1" dirty="0" smtClean="0"/>
              <a:t>         : </a:t>
            </a:r>
            <a:r>
              <a:rPr lang="ru-RU" sz="1100" b="1" dirty="0" smtClean="0"/>
              <a:t>мешающий фактор</a:t>
            </a:r>
            <a:r>
              <a:rPr lang="hu-HU" sz="1100" b="1" dirty="0" smtClean="0"/>
              <a:t>                   : </a:t>
            </a:r>
            <a:r>
              <a:rPr lang="ru-RU" sz="1100" b="1" dirty="0" smtClean="0"/>
              <a:t>передатчик идеологии</a:t>
            </a:r>
            <a:endParaRPr lang="en-US" sz="1100" b="1" dirty="0"/>
          </a:p>
        </p:txBody>
      </p:sp>
      <p:sp>
        <p:nvSpPr>
          <p:cNvPr id="8" name="Rectangle 7"/>
          <p:cNvSpPr/>
          <p:nvPr/>
        </p:nvSpPr>
        <p:spPr>
          <a:xfrm>
            <a:off x="1211850" y="4876006"/>
            <a:ext cx="144016" cy="144016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059832" y="4876006"/>
            <a:ext cx="144016" cy="144016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07814" y="4886372"/>
            <a:ext cx="144016" cy="144016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9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-20538"/>
            <a:ext cx="9144000" cy="85725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Используемая идеология</a:t>
            </a:r>
            <a:r>
              <a:rPr lang="hu-HU" sz="2400" b="1" dirty="0" smtClean="0"/>
              <a:t>: </a:t>
            </a:r>
            <a:r>
              <a:rPr lang="ru-RU" sz="2400" b="1" dirty="0" smtClean="0"/>
              <a:t>политические функции</a:t>
            </a:r>
            <a:r>
              <a:rPr lang="en-US" sz="2400" b="1" dirty="0" smtClean="0"/>
              <a:t> </a:t>
            </a:r>
            <a:r>
              <a:rPr lang="ru-RU" sz="2400" b="1" dirty="0" smtClean="0"/>
              <a:t>идеологических панелей, используемых правящей партией</a:t>
            </a:r>
            <a:endParaRPr lang="hu-HU" sz="2400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/>
          </p:nvPr>
        </p:nvGraphicFramePr>
        <p:xfrm>
          <a:off x="197768" y="1036311"/>
          <a:ext cx="8946232" cy="39117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7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8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598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0934">
                <a:tc>
                  <a:txBody>
                    <a:bodyPr/>
                    <a:lstStyle/>
                    <a:p>
                      <a:r>
                        <a:rPr lang="ru-RU" sz="1600" b="1" i="1" noProof="0" dirty="0" smtClean="0"/>
                        <a:t>Лозунг</a:t>
                      </a:r>
                      <a:endParaRPr lang="en-US" sz="1600" b="1" i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1" noProof="0" dirty="0" smtClean="0"/>
                        <a:t>Феномен, к которому относится</a:t>
                      </a:r>
                      <a:r>
                        <a:rPr lang="en-US" sz="1600" b="1" i="1" noProof="0" dirty="0" smtClean="0"/>
                        <a:t> </a:t>
                      </a:r>
                      <a:r>
                        <a:rPr lang="ru-RU" sz="1600" b="1" i="1" noProof="0" dirty="0" smtClean="0"/>
                        <a:t>лозунг</a:t>
                      </a:r>
                      <a:endParaRPr lang="en-US" sz="1600" b="1" i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1" noProof="0" dirty="0" smtClean="0"/>
                        <a:t>Функция</a:t>
                      </a:r>
                      <a:endParaRPr lang="en-US" sz="1600" b="1" i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1" noProof="0" dirty="0" smtClean="0"/>
                        <a:t>Стигматизированные</a:t>
                      </a:r>
                      <a:r>
                        <a:rPr lang="en-US" sz="1600" b="1" i="1" baseline="0" noProof="0" dirty="0" smtClean="0"/>
                        <a:t> </a:t>
                      </a:r>
                      <a:r>
                        <a:rPr lang="ru-RU" sz="1600" b="1" i="1" baseline="0" noProof="0" dirty="0" smtClean="0"/>
                        <a:t>группы</a:t>
                      </a:r>
                      <a:endParaRPr lang="en-US" sz="1600" b="1" i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7064">
                <a:tc>
                  <a:txBody>
                    <a:bodyPr/>
                    <a:lstStyle/>
                    <a:p>
                      <a:r>
                        <a:rPr lang="ru-RU" sz="1800" b="1" i="0" u="none" noProof="0" dirty="0" smtClean="0"/>
                        <a:t>Бог</a:t>
                      </a:r>
                      <a:endParaRPr lang="en-US" sz="1800" b="1" i="0" u="non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noProof="0" dirty="0" smtClean="0"/>
                        <a:t>Моральная</a:t>
                      </a:r>
                      <a:r>
                        <a:rPr lang="en-US" sz="1600" b="1" baseline="0" noProof="0" dirty="0" smtClean="0"/>
                        <a:t> </a:t>
                      </a:r>
                      <a:r>
                        <a:rPr lang="ru-RU" sz="1600" b="1" baseline="0" noProof="0" dirty="0" smtClean="0"/>
                        <a:t>п</a:t>
                      </a:r>
                      <a:r>
                        <a:rPr lang="en-US" sz="1600" b="1" baseline="0" noProof="0" dirty="0" smtClean="0"/>
                        <a:t>o</a:t>
                      </a:r>
                      <a:r>
                        <a:rPr lang="ru-RU" sz="1600" b="1" baseline="0" noProof="0" dirty="0" smtClean="0"/>
                        <a:t>зиция</a:t>
                      </a:r>
                      <a:endParaRPr lang="en-US" sz="16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baseline="0" noProof="0" dirty="0" smtClean="0"/>
                        <a:t>(</a:t>
                      </a:r>
                      <a:r>
                        <a:rPr lang="ru-RU" sz="1200" b="1" baseline="0" noProof="0" dirty="0" smtClean="0"/>
                        <a:t>1</a:t>
                      </a:r>
                      <a:r>
                        <a:rPr lang="en-US" sz="1200" b="1" baseline="0" noProof="0" dirty="0" smtClean="0"/>
                        <a:t>) </a:t>
                      </a:r>
                      <a:r>
                        <a:rPr lang="ru-RU" sz="1200" b="1" baseline="0" noProof="0" dirty="0" smtClean="0"/>
                        <a:t>Лишение оппонентов</a:t>
                      </a:r>
                      <a:r>
                        <a:rPr lang="en-US" sz="1200" b="1" noProof="0" dirty="0" smtClean="0"/>
                        <a:t> </a:t>
                      </a:r>
                      <a:r>
                        <a:rPr lang="ru-RU" sz="1200" b="1" noProof="0" dirty="0" smtClean="0"/>
                        <a:t>м</a:t>
                      </a:r>
                      <a:r>
                        <a:rPr lang="en-US" sz="1200" b="1" noProof="0" dirty="0" smtClean="0"/>
                        <a:t>o</a:t>
                      </a:r>
                      <a:r>
                        <a:rPr lang="ru-RU" sz="1200" b="1" noProof="0" dirty="0" smtClean="0"/>
                        <a:t>р</a:t>
                      </a:r>
                      <a:r>
                        <a:rPr lang="en-US" sz="1200" b="1" noProof="0" dirty="0" smtClean="0"/>
                        <a:t>a</a:t>
                      </a:r>
                      <a:r>
                        <a:rPr lang="ru-RU" sz="1200" b="1" noProof="0" dirty="0" smtClean="0"/>
                        <a:t>льной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приемлемости</a:t>
                      </a:r>
                      <a:r>
                        <a:rPr lang="en-US" sz="1200" b="1" baseline="0" noProof="0" dirty="0" smtClean="0"/>
                        <a:t/>
                      </a:r>
                      <a:br>
                        <a:rPr lang="en-US" sz="1200" b="1" baseline="0" noProof="0" dirty="0" smtClean="0"/>
                      </a:br>
                      <a:r>
                        <a:rPr lang="en-US" sz="1200" b="1" baseline="0" noProof="0" dirty="0" smtClean="0"/>
                        <a:t>(</a:t>
                      </a:r>
                      <a:r>
                        <a:rPr lang="ru-RU" sz="1200" b="1" baseline="0" noProof="0" dirty="0" smtClean="0"/>
                        <a:t>2</a:t>
                      </a:r>
                      <a:r>
                        <a:rPr lang="en-US" sz="1200" b="1" baseline="0" noProof="0" dirty="0" smtClean="0"/>
                        <a:t>) </a:t>
                      </a:r>
                      <a:r>
                        <a:rPr lang="ru-RU" sz="1200" b="1" baseline="0" noProof="0" dirty="0" smtClean="0"/>
                        <a:t>Достижение необсуждаемости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конкурирующих политик</a:t>
                      </a:r>
                      <a:endParaRPr lang="hu-HU" sz="1200" b="1" baseline="0" noProof="0" dirty="0" smtClean="0"/>
                    </a:p>
                    <a:p>
                      <a:pPr>
                        <a:buFont typeface="Wingdings"/>
                        <a:buChar char="à"/>
                      </a:pPr>
                      <a:r>
                        <a:rPr lang="hu-HU" sz="1200" b="1" noProof="0" dirty="0" smtClean="0"/>
                        <a:t>  </a:t>
                      </a:r>
                      <a:r>
                        <a:rPr lang="ru-RU" sz="1200" b="1" noProof="0" dirty="0" smtClean="0"/>
                        <a:t>СПОР</a:t>
                      </a:r>
                      <a:endParaRPr lang="en-US" sz="12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noProof="0" dirty="0" smtClean="0"/>
                        <a:t>A</a:t>
                      </a:r>
                      <a:r>
                        <a:rPr lang="ru-RU" sz="1200" b="1" noProof="0" dirty="0" smtClean="0"/>
                        <a:t>теисты</a:t>
                      </a:r>
                      <a:r>
                        <a:rPr lang="en-US" sz="1200" b="1" baseline="0" noProof="0" dirty="0" smtClean="0"/>
                        <a:t>, </a:t>
                      </a:r>
                      <a:r>
                        <a:rPr lang="ru-RU" sz="1200" b="1" baseline="0" noProof="0" dirty="0" smtClean="0"/>
                        <a:t>либералы и т. д.</a:t>
                      </a:r>
                      <a:endParaRPr lang="en-US" sz="12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8520">
                <a:tc>
                  <a:txBody>
                    <a:bodyPr/>
                    <a:lstStyle/>
                    <a:p>
                      <a:r>
                        <a:rPr lang="ru-RU" sz="1800" b="1" i="0" u="none" noProof="0" dirty="0" smtClean="0"/>
                        <a:t>Нация</a:t>
                      </a:r>
                      <a:endParaRPr lang="en-US" sz="1800" b="1" i="0" u="non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noProof="0" dirty="0" smtClean="0"/>
                        <a:t>Приемная политическая семья</a:t>
                      </a:r>
                      <a:r>
                        <a:rPr lang="en-US" sz="1600" b="1" noProof="0" dirty="0" smtClean="0"/>
                        <a:t> (</a:t>
                      </a:r>
                      <a:r>
                        <a:rPr lang="ru-RU" sz="1600" b="1" noProof="0" dirty="0" smtClean="0"/>
                        <a:t>п</a:t>
                      </a:r>
                      <a:r>
                        <a:rPr lang="en-US" sz="1600" b="1" noProof="0" dirty="0" smtClean="0"/>
                        <a:t>o</a:t>
                      </a:r>
                      <a:r>
                        <a:rPr lang="ru-RU" sz="1600" b="1" noProof="0" dirty="0" smtClean="0"/>
                        <a:t>литико-экономический клан</a:t>
                      </a:r>
                      <a:r>
                        <a:rPr lang="en-US" sz="1600" b="1" baseline="0" noProof="0" dirty="0" smtClean="0"/>
                        <a:t>)</a:t>
                      </a:r>
                      <a:endParaRPr lang="en-US" sz="16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noProof="0" dirty="0" smtClean="0"/>
                        <a:t>(</a:t>
                      </a:r>
                      <a:r>
                        <a:rPr lang="ru-RU" sz="1200" b="1" noProof="0" dirty="0" smtClean="0"/>
                        <a:t>1</a:t>
                      </a:r>
                      <a:r>
                        <a:rPr lang="en-US" sz="1200" b="1" noProof="0" dirty="0" smtClean="0"/>
                        <a:t>)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Исключение оппозиции из нации</a:t>
                      </a:r>
                      <a:r>
                        <a:rPr lang="en-US" sz="1200" b="1" baseline="0" noProof="0" dirty="0" smtClean="0"/>
                        <a:t/>
                      </a:r>
                      <a:br>
                        <a:rPr lang="en-US" sz="1200" b="1" baseline="0" noProof="0" dirty="0" smtClean="0"/>
                      </a:br>
                      <a:r>
                        <a:rPr lang="en-US" sz="1200" b="1" baseline="0" noProof="0" dirty="0" smtClean="0"/>
                        <a:t>(</a:t>
                      </a:r>
                      <a:r>
                        <a:rPr lang="ru-RU" sz="1200" b="1" baseline="0" noProof="0" dirty="0" smtClean="0"/>
                        <a:t>2</a:t>
                      </a:r>
                      <a:r>
                        <a:rPr lang="en-US" sz="1200" b="1" baseline="0" noProof="0" dirty="0" smtClean="0"/>
                        <a:t>) </a:t>
                      </a:r>
                      <a:r>
                        <a:rPr lang="ru-RU" sz="1200" b="1" baseline="0" noProof="0" dirty="0" smtClean="0"/>
                        <a:t>Уничтожение общественной ответственности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власти</a:t>
                      </a:r>
                      <a:endParaRPr lang="hu-HU" sz="1200" b="1" baseline="0" noProof="0" dirty="0" smtClean="0"/>
                    </a:p>
                    <a:p>
                      <a:pPr>
                        <a:buFont typeface="Wingdings"/>
                        <a:buChar char="à"/>
                      </a:pPr>
                      <a:r>
                        <a:rPr lang="hu-HU" sz="1200" b="1" noProof="0" dirty="0" smtClean="0"/>
                        <a:t>  </a:t>
                      </a:r>
                      <a:r>
                        <a:rPr lang="ru-RU" sz="1200" b="1" noProof="0" dirty="0" smtClean="0"/>
                        <a:t>ИСКЛЮЧЕНИЕ</a:t>
                      </a:r>
                      <a:endParaRPr lang="en-US" sz="12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noProof="0" dirty="0" smtClean="0"/>
                        <a:t>O</a:t>
                      </a:r>
                      <a:r>
                        <a:rPr lang="ru-RU" sz="1200" b="1" noProof="0" dirty="0" smtClean="0"/>
                        <a:t>ппозиционные</a:t>
                      </a:r>
                      <a:r>
                        <a:rPr lang="en-US" sz="1200" b="1" noProof="0" dirty="0" smtClean="0"/>
                        <a:t> </a:t>
                      </a:r>
                      <a:r>
                        <a:rPr lang="ru-RU" sz="1200" b="1" noProof="0" dirty="0" smtClean="0"/>
                        <a:t>партии</a:t>
                      </a:r>
                      <a:r>
                        <a:rPr lang="en-US" sz="1200" b="1" noProof="0" dirty="0" smtClean="0"/>
                        <a:t>, </a:t>
                      </a:r>
                      <a:r>
                        <a:rPr lang="ru-RU" sz="1200" b="1" noProof="0" dirty="0" smtClean="0"/>
                        <a:t>гражданское</a:t>
                      </a:r>
                      <a:r>
                        <a:rPr lang="en-US" sz="1200" b="1" noProof="0" dirty="0" smtClean="0"/>
                        <a:t> </a:t>
                      </a:r>
                      <a:r>
                        <a:rPr lang="ru-RU" sz="1200" b="1" noProof="0" dirty="0" smtClean="0"/>
                        <a:t>общество</a:t>
                      </a:r>
                      <a:r>
                        <a:rPr lang="en-US" sz="1200" b="1" baseline="0" noProof="0" dirty="0" smtClean="0"/>
                        <a:t> (</a:t>
                      </a:r>
                      <a:r>
                        <a:rPr lang="ru-RU" sz="1200" b="1" baseline="0" noProof="0" dirty="0" smtClean="0"/>
                        <a:t>НПО</a:t>
                      </a:r>
                      <a:r>
                        <a:rPr lang="en-US" sz="1200" b="1" baseline="0" noProof="0" dirty="0" smtClean="0"/>
                        <a:t>, </a:t>
                      </a:r>
                      <a:r>
                        <a:rPr lang="ru-RU" sz="1200" b="1" baseline="0" noProof="0" dirty="0" smtClean="0"/>
                        <a:t>интеллектуалы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и т. д.</a:t>
                      </a:r>
                      <a:r>
                        <a:rPr lang="en-US" sz="1200" b="1" baseline="0" noProof="0" dirty="0" smtClean="0"/>
                        <a:t>), </a:t>
                      </a:r>
                      <a:r>
                        <a:rPr lang="ru-RU" sz="1200" b="1" baseline="0" noProof="0" dirty="0" smtClean="0"/>
                        <a:t>международные организации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и т. д.</a:t>
                      </a:r>
                      <a:endParaRPr lang="en-US" sz="12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5448">
                <a:tc>
                  <a:txBody>
                    <a:bodyPr/>
                    <a:lstStyle/>
                    <a:p>
                      <a:r>
                        <a:rPr lang="ru-RU" sz="1800" b="1" i="0" u="none" noProof="0" dirty="0" smtClean="0"/>
                        <a:t>Семья</a:t>
                      </a:r>
                      <a:endParaRPr lang="en-US" sz="1800" b="1" i="0" u="non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noProof="0" dirty="0" smtClean="0"/>
                        <a:t>Патриархальная семья</a:t>
                      </a:r>
                      <a:endParaRPr lang="en-US" sz="16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noProof="0" dirty="0" smtClean="0"/>
                        <a:t>(</a:t>
                      </a:r>
                      <a:r>
                        <a:rPr lang="ru-RU" sz="1200" b="1" noProof="0" dirty="0" smtClean="0"/>
                        <a:t>1</a:t>
                      </a:r>
                      <a:r>
                        <a:rPr lang="en-US" sz="1200" b="1" noProof="0" dirty="0" smtClean="0"/>
                        <a:t>) </a:t>
                      </a:r>
                      <a:r>
                        <a:rPr lang="ru-RU" sz="1200" b="1" noProof="0" dirty="0" smtClean="0"/>
                        <a:t>Стигматизация</a:t>
                      </a:r>
                      <a:r>
                        <a:rPr lang="en-US" sz="1200" b="1" noProof="0" dirty="0" smtClean="0"/>
                        <a:t> a</a:t>
                      </a:r>
                      <a:r>
                        <a:rPr lang="ru-RU" sz="1200" b="1" noProof="0" dirty="0" smtClean="0"/>
                        <a:t>льтернативных</a:t>
                      </a:r>
                      <a:r>
                        <a:rPr lang="ru-RU" sz="1200" b="1" baseline="0" noProof="0" dirty="0" smtClean="0"/>
                        <a:t> образов жизни</a:t>
                      </a:r>
                      <a:endParaRPr lang="en-US" sz="1200" b="1" noProof="0" dirty="0" smtClean="0"/>
                    </a:p>
                    <a:p>
                      <a:r>
                        <a:rPr lang="en-US" sz="1200" b="1" noProof="0" dirty="0" smtClean="0"/>
                        <a:t>(</a:t>
                      </a:r>
                      <a:r>
                        <a:rPr lang="ru-RU" sz="1200" b="1" noProof="0" dirty="0" smtClean="0"/>
                        <a:t>2</a:t>
                      </a:r>
                      <a:r>
                        <a:rPr lang="en-US" sz="1200" b="1" noProof="0" dirty="0" smtClean="0"/>
                        <a:t>)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Распространение на нацию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культурных образцов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патриархального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господства</a:t>
                      </a:r>
                      <a:endParaRPr lang="hu-HU" sz="1200" b="1" baseline="0" noProof="0" dirty="0" smtClean="0"/>
                    </a:p>
                    <a:p>
                      <a:r>
                        <a:rPr lang="hu-HU" sz="1200" b="1" baseline="0" noProof="0" dirty="0" smtClean="0">
                          <a:sym typeface="Wingdings" pitchFamily="2" charset="2"/>
                        </a:rPr>
                        <a:t> </a:t>
                      </a:r>
                      <a:r>
                        <a:rPr lang="ru-RU" sz="1200" b="1" baseline="0" noProof="0" dirty="0" smtClean="0">
                          <a:sym typeface="Wingdings" pitchFamily="2" charset="2"/>
                        </a:rPr>
                        <a:t>ГОСПОДСТВО</a:t>
                      </a:r>
                      <a:endParaRPr lang="en-US" sz="12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noProof="0" dirty="0" smtClean="0"/>
                        <a:t>M</a:t>
                      </a:r>
                      <a:r>
                        <a:rPr lang="ru-RU" sz="1200" b="1" noProof="0" dirty="0" smtClean="0"/>
                        <a:t>еньшинства</a:t>
                      </a:r>
                      <a:r>
                        <a:rPr lang="en-US" sz="1200" b="1" noProof="0" dirty="0" smtClean="0"/>
                        <a:t> (</a:t>
                      </a:r>
                      <a:r>
                        <a:rPr lang="ru-RU" sz="1200" b="1" noProof="0" dirty="0" smtClean="0"/>
                        <a:t>одинокие</a:t>
                      </a:r>
                      <a:r>
                        <a:rPr lang="en-US" sz="1200" b="1" noProof="0" dirty="0" smtClean="0"/>
                        <a:t>, </a:t>
                      </a:r>
                      <a:r>
                        <a:rPr lang="ru-RU" sz="1200" b="1" noProof="0" dirty="0" smtClean="0"/>
                        <a:t>ЛГБТ</a:t>
                      </a:r>
                      <a:r>
                        <a:rPr lang="en-US" sz="1200" b="1" noProof="0" dirty="0" smtClean="0"/>
                        <a:t>, </a:t>
                      </a:r>
                      <a:r>
                        <a:rPr lang="ru-RU" sz="1200" b="1" noProof="0" dirty="0" smtClean="0"/>
                        <a:t>бездомные</a:t>
                      </a:r>
                      <a:r>
                        <a:rPr lang="en-US" sz="1200" b="1" noProof="0" dirty="0" smtClean="0"/>
                        <a:t>,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безработные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ru-RU" sz="1200" b="1" baseline="0" noProof="0" dirty="0" smtClean="0"/>
                        <a:t>и т. д.</a:t>
                      </a:r>
                      <a:r>
                        <a:rPr lang="en-US" sz="1200" b="1" baseline="0" noProof="0" dirty="0" smtClean="0"/>
                        <a:t>)</a:t>
                      </a:r>
                      <a:endParaRPr lang="en-US" sz="12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693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Моральная ловушка</a:t>
            </a:r>
            <a:r>
              <a:rPr lang="hu-HU" dirty="0" smtClean="0"/>
              <a:t> </a:t>
            </a:r>
            <a:r>
              <a:rPr lang="ru-RU" dirty="0" smtClean="0"/>
              <a:t>п</a:t>
            </a:r>
            <a:r>
              <a:rPr lang="hu-HU" dirty="0" smtClean="0"/>
              <a:t>o</a:t>
            </a:r>
            <a:r>
              <a:rPr lang="ru-RU" dirty="0" smtClean="0"/>
              <a:t>пулизма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8198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Популизм</a:t>
            </a:r>
            <a:r>
              <a:rPr lang="hu-HU" b="1" dirty="0" smtClean="0"/>
              <a:t> </a:t>
            </a:r>
            <a:r>
              <a:rPr lang="ru-RU" b="1" dirty="0" smtClean="0"/>
              <a:t>предлагает решение проблем</a:t>
            </a:r>
            <a:r>
              <a:rPr lang="hu-HU" b="1" dirty="0" smtClean="0"/>
              <a:t> </a:t>
            </a:r>
            <a:r>
              <a:rPr lang="ru-RU" b="1" dirty="0" smtClean="0"/>
              <a:t>без моральных</a:t>
            </a:r>
            <a:r>
              <a:rPr lang="hu-HU" b="1" dirty="0" smtClean="0"/>
              <a:t> </a:t>
            </a:r>
            <a:r>
              <a:rPr lang="ru-RU" b="1" dirty="0" smtClean="0"/>
              <a:t>ограничений</a:t>
            </a:r>
            <a:endParaRPr lang="hu-HU" b="1" dirty="0" smtClean="0"/>
          </a:p>
          <a:p>
            <a:pPr marL="0" indent="0" algn="ctr">
              <a:buNone/>
            </a:pPr>
            <a:endParaRPr lang="hu-HU" b="1" dirty="0" smtClean="0"/>
          </a:p>
          <a:p>
            <a:pPr marL="0" indent="0" algn="ctr">
              <a:buNone/>
            </a:pPr>
            <a:endParaRPr lang="hu-HU" b="1" dirty="0" smtClean="0"/>
          </a:p>
          <a:p>
            <a:pPr marL="0" indent="0" algn="ctr">
              <a:buNone/>
            </a:pPr>
            <a:r>
              <a:rPr lang="ru-RU" b="1" dirty="0" smtClean="0"/>
              <a:t>Догматический либерализм</a:t>
            </a:r>
            <a:r>
              <a:rPr lang="hu-HU" b="1" dirty="0" smtClean="0"/>
              <a:t> </a:t>
            </a:r>
            <a:r>
              <a:rPr lang="ru-RU" b="1" dirty="0" smtClean="0"/>
              <a:t>предлагает</a:t>
            </a:r>
            <a:r>
              <a:rPr lang="hu-HU" b="1" dirty="0" smtClean="0"/>
              <a:t> </a:t>
            </a:r>
            <a:r>
              <a:rPr lang="ru-RU" b="1" dirty="0" smtClean="0"/>
              <a:t>моральные ограничения</a:t>
            </a:r>
            <a:r>
              <a:rPr lang="hu-HU" b="1" dirty="0" smtClean="0"/>
              <a:t> </a:t>
            </a:r>
            <a:r>
              <a:rPr lang="ru-RU" b="1" dirty="0" smtClean="0"/>
              <a:t>без</a:t>
            </a:r>
            <a:r>
              <a:rPr lang="hu-HU" b="1" dirty="0" smtClean="0"/>
              <a:t> </a:t>
            </a:r>
            <a:r>
              <a:rPr lang="ru-RU" b="1" dirty="0" smtClean="0"/>
              <a:t>решения проблем</a:t>
            </a:r>
            <a:endParaRPr lang="hu-HU" b="1" dirty="0" smtClean="0"/>
          </a:p>
        </p:txBody>
      </p:sp>
      <p:sp>
        <p:nvSpPr>
          <p:cNvPr id="4" name="Felfelé-lefelé nyíl 3"/>
          <p:cNvSpPr/>
          <p:nvPr/>
        </p:nvSpPr>
        <p:spPr>
          <a:xfrm>
            <a:off x="4355976" y="2283718"/>
            <a:ext cx="432048" cy="1152128"/>
          </a:xfrm>
          <a:prstGeom prst="up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3349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3570</TotalTime>
  <Words>787</Words>
  <Application>Microsoft Office PowerPoint</Application>
  <PresentationFormat>On-screen Show (16:9)</PresentationFormat>
  <Paragraphs>132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Office-téma</vt:lpstr>
      <vt:lpstr>Популизм в посткоммунистической патрональной автократии</vt:lpstr>
      <vt:lpstr>Популизм ‒ это  идеологическое средство для политической программы мoрально несдержанного коллективного эгоизма.  </vt:lpstr>
      <vt:lpstr>PowerPoint Presentation</vt:lpstr>
      <vt:lpstr>Шесть элементов популизма</vt:lpstr>
      <vt:lpstr>Критерии стигматизированных групп в соответствии с требованиями использования идеологии</vt:lpstr>
      <vt:lpstr>Используемая идеология: политические функции идеологических панелей, используемых правящей партией</vt:lpstr>
      <vt:lpstr>Моральная ловушка пoпулизма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Magyar Bálint</dc:creator>
  <cp:lastModifiedBy>Balint</cp:lastModifiedBy>
  <cp:revision>592</cp:revision>
  <dcterms:created xsi:type="dcterms:W3CDTF">2017-05-01T09:52:15Z</dcterms:created>
  <dcterms:modified xsi:type="dcterms:W3CDTF">2020-06-11T08:22:19Z</dcterms:modified>
</cp:coreProperties>
</file>