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300" r:id="rId3"/>
    <p:sldId id="302" r:id="rId4"/>
    <p:sldId id="260" r:id="rId5"/>
    <p:sldId id="306" r:id="rId6"/>
    <p:sldId id="307" r:id="rId7"/>
    <p:sldId id="263" r:id="rId8"/>
    <p:sldId id="264" r:id="rId9"/>
    <p:sldId id="266" r:id="rId10"/>
    <p:sldId id="265" r:id="rId11"/>
    <p:sldId id="267" r:id="rId12"/>
    <p:sldId id="301" r:id="rId13"/>
    <p:sldId id="268" r:id="rId14"/>
    <p:sldId id="269" r:id="rId15"/>
    <p:sldId id="270" r:id="rId16"/>
    <p:sldId id="304" r:id="rId17"/>
    <p:sldId id="305" r:id="rId18"/>
    <p:sldId id="272" r:id="rId19"/>
    <p:sldId id="273" r:id="rId20"/>
    <p:sldId id="274" r:id="rId21"/>
    <p:sldId id="275" r:id="rId22"/>
    <p:sldId id="276" r:id="rId23"/>
    <p:sldId id="277" r:id="rId24"/>
  </p:sldIdLst>
  <p:sldSz cx="9144000" cy="5143500" type="screen16x9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8" userDrawn="1">
          <p15:clr>
            <a:srgbClr val="A4A3A4"/>
          </p15:clr>
        </p15:guide>
        <p15:guide id="2" pos="68" userDrawn="1">
          <p15:clr>
            <a:srgbClr val="A4A3A4"/>
          </p15:clr>
        </p15:guide>
        <p15:guide id="3" pos="5692" userDrawn="1">
          <p15:clr>
            <a:srgbClr val="A4A3A4"/>
          </p15:clr>
        </p15:guide>
        <p15:guide id="4" orient="horz" pos="577" userDrawn="1">
          <p15:clr>
            <a:srgbClr val="A4A3A4"/>
          </p15:clr>
        </p15:guide>
        <p15:guide id="5" pos="4105" userDrawn="1">
          <p15:clr>
            <a:srgbClr val="A4A3A4"/>
          </p15:clr>
        </p15:guide>
        <p15:guide id="6" orient="horz" pos="3162" userDrawn="1">
          <p15:clr>
            <a:srgbClr val="A4A3A4"/>
          </p15:clr>
        </p15:guide>
        <p15:guide id="7" orient="horz" pos="2663" userDrawn="1">
          <p15:clr>
            <a:srgbClr val="A4A3A4"/>
          </p15:clr>
        </p15:guide>
        <p15:guide id="8" orient="horz" pos="2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5F50"/>
    <a:srgbClr val="E9B178"/>
    <a:srgbClr val="B2654B"/>
    <a:srgbClr val="6B95A1"/>
    <a:srgbClr val="395A61"/>
    <a:srgbClr val="4D7C84"/>
    <a:srgbClr val="50412B"/>
    <a:srgbClr val="B3AA9D"/>
    <a:srgbClr val="50412C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Közepesen sötét stílu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incs stílus, csak rács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Világos stílus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Világos stílus 3 – 1. jelölőszín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94" autoAdjust="0"/>
    <p:restoredTop sz="91903" autoAdjust="0"/>
  </p:normalViewPr>
  <p:slideViewPr>
    <p:cSldViewPr>
      <p:cViewPr varScale="1">
        <p:scale>
          <a:sx n="89" d="100"/>
          <a:sy n="89" d="100"/>
        </p:scale>
        <p:origin x="756" y="78"/>
      </p:cViewPr>
      <p:guideLst>
        <p:guide orient="horz" pos="758"/>
        <p:guide pos="68"/>
        <p:guide pos="5692"/>
        <p:guide orient="horz" pos="577"/>
        <p:guide pos="4105"/>
        <p:guide orient="horz" pos="3162"/>
        <p:guide orient="horz" pos="2663"/>
        <p:guide orient="horz" pos="211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2256484776027914E-2"/>
          <c:y val="1.9569037783680621E-2"/>
          <c:w val="0.75103712665161093"/>
          <c:h val="0.91613103594550105"/>
        </c:manualLayout>
      </c:layout>
      <c:lineChart>
        <c:grouping val="standard"/>
        <c:varyColors val="0"/>
        <c:ser>
          <c:idx val="0"/>
          <c:order val="0"/>
          <c:tx>
            <c:strRef>
              <c:f>Munka1!$B$1</c:f>
              <c:strCache>
                <c:ptCount val="1"/>
                <c:pt idx="0">
                  <c:v>EU Funds</c:v>
                </c:pt>
              </c:strCache>
            </c:strRef>
          </c:tx>
          <c:spPr>
            <a:ln w="50800">
              <a:solidFill>
                <a:srgbClr val="6B95A1"/>
              </a:solidFill>
            </a:ln>
          </c:spPr>
          <c:marker>
            <c:symbol val="none"/>
          </c:marker>
          <c:cat>
            <c:numRef>
              <c:f>Munka1!$A$2:$A$8</c:f>
              <c:numCache>
                <c:formatCode>General</c:formatCode>
                <c:ptCount val="7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</c:numCache>
            </c:numRef>
          </c:cat>
          <c:val>
            <c:numRef>
              <c:f>Munka1!$B$2:$B$8</c:f>
              <c:numCache>
                <c:formatCode>General</c:formatCode>
                <c:ptCount val="7"/>
                <c:pt idx="0">
                  <c:v>0.21880000000000024</c:v>
                </c:pt>
                <c:pt idx="1">
                  <c:v>0.25650000000000001</c:v>
                </c:pt>
                <c:pt idx="2">
                  <c:v>0.40080000000000032</c:v>
                </c:pt>
                <c:pt idx="3">
                  <c:v>0.45170000000000005</c:v>
                </c:pt>
                <c:pt idx="4">
                  <c:v>0.48290000000000038</c:v>
                </c:pt>
                <c:pt idx="5">
                  <c:v>0.53779999999999994</c:v>
                </c:pt>
                <c:pt idx="6">
                  <c:v>0.52470000000000061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3A2-412D-9811-397EC1D35C86}"/>
            </c:ext>
          </c:extLst>
        </c:ser>
        <c:ser>
          <c:idx val="1"/>
          <c:order val="1"/>
          <c:tx>
            <c:strRef>
              <c:f>Munka1!$C$1</c:f>
              <c:strCache>
                <c:ptCount val="1"/>
                <c:pt idx="0">
                  <c:v>Non-EU Funds</c:v>
                </c:pt>
              </c:strCache>
            </c:strRef>
          </c:tx>
          <c:spPr>
            <a:ln w="50800">
              <a:solidFill>
                <a:srgbClr val="CD5F50"/>
              </a:solidFill>
            </a:ln>
          </c:spPr>
          <c:marker>
            <c:symbol val="none"/>
          </c:marker>
          <c:cat>
            <c:numRef>
              <c:f>Munka1!$A$2:$A$8</c:f>
              <c:numCache>
                <c:formatCode>General</c:formatCode>
                <c:ptCount val="7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</c:numCache>
            </c:numRef>
          </c:cat>
          <c:val>
            <c:numRef>
              <c:f>Munka1!$C$2:$C$8</c:f>
              <c:numCache>
                <c:formatCode>General</c:formatCode>
                <c:ptCount val="7"/>
                <c:pt idx="0">
                  <c:v>0.22930000000000017</c:v>
                </c:pt>
                <c:pt idx="1">
                  <c:v>0.21560000000000001</c:v>
                </c:pt>
                <c:pt idx="2">
                  <c:v>0.34390000000000087</c:v>
                </c:pt>
                <c:pt idx="3">
                  <c:v>0.35850000000000032</c:v>
                </c:pt>
                <c:pt idx="4">
                  <c:v>0.37620000000000031</c:v>
                </c:pt>
                <c:pt idx="5">
                  <c:v>0.42430000000000262</c:v>
                </c:pt>
                <c:pt idx="6">
                  <c:v>0.42580000000000262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3A2-412D-9811-397EC1D35C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83212312"/>
        <c:axId val="483208784"/>
      </c:lineChart>
      <c:catAx>
        <c:axId val="4832123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rgbClr val="50412B"/>
            </a:solidFill>
          </a:ln>
        </c:spPr>
        <c:txPr>
          <a:bodyPr/>
          <a:lstStyle/>
          <a:p>
            <a:pPr>
              <a:defRPr>
                <a:solidFill>
                  <a:srgbClr val="50412B"/>
                </a:solidFill>
              </a:defRPr>
            </a:pPr>
            <a:endParaRPr lang="hu-HU"/>
          </a:p>
        </c:txPr>
        <c:crossAx val="483208784"/>
        <c:crosses val="autoZero"/>
        <c:auto val="1"/>
        <c:lblAlgn val="ctr"/>
        <c:lblOffset val="100"/>
        <c:noMultiLvlLbl val="0"/>
      </c:catAx>
      <c:valAx>
        <c:axId val="483208784"/>
        <c:scaling>
          <c:orientation val="minMax"/>
          <c:max val="0.60000000000000064"/>
          <c:min val="0.2"/>
        </c:scaling>
        <c:delete val="0"/>
        <c:axPos val="l"/>
        <c:majorGridlines>
          <c:spPr>
            <a:ln>
              <a:solidFill>
                <a:srgbClr val="B3AA9D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rgbClr val="50412B"/>
            </a:solidFill>
          </a:ln>
        </c:spPr>
        <c:txPr>
          <a:bodyPr/>
          <a:lstStyle/>
          <a:p>
            <a:pPr>
              <a:defRPr>
                <a:solidFill>
                  <a:srgbClr val="50412B"/>
                </a:solidFill>
              </a:defRPr>
            </a:pPr>
            <a:endParaRPr lang="hu-HU"/>
          </a:p>
        </c:txPr>
        <c:crossAx val="483212312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79522204181925404"/>
          <c:y val="0.11095669997079054"/>
          <c:w val="0.20477799974457669"/>
          <c:h val="0.40705488578299365"/>
        </c:manualLayout>
      </c:layout>
      <c:overlay val="0"/>
      <c:txPr>
        <a:bodyPr/>
        <a:lstStyle/>
        <a:p>
          <a:pPr>
            <a:defRPr sz="1600" b="1">
              <a:solidFill>
                <a:srgbClr val="50412B"/>
              </a:solidFill>
            </a:defRPr>
          </a:pPr>
          <a:endParaRPr lang="hu-HU"/>
        </a:p>
      </c:txPr>
    </c:legend>
    <c:plotVisOnly val="1"/>
    <c:dispBlanksAs val="gap"/>
    <c:showDLblsOverMax val="0"/>
  </c:chart>
  <c:txPr>
    <a:bodyPr/>
    <a:lstStyle/>
    <a:p>
      <a:pPr>
        <a:defRPr b="1"/>
      </a:pPr>
      <a:endParaRPr lang="hu-H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Munka1!$B$1</c:f>
              <c:strCache>
                <c:ptCount val="1"/>
                <c:pt idx="0">
                  <c:v>Sorozat 1</c:v>
                </c:pt>
              </c:strCache>
            </c:strRef>
          </c:tx>
          <c:spPr>
            <a:solidFill>
              <a:srgbClr val="6B95A1"/>
            </a:solidFill>
          </c:spPr>
          <c:invertIfNegative val="0"/>
          <c:cat>
            <c:numRef>
              <c:f>Munka1!$A$2:$A$8</c:f>
              <c:numCache>
                <c:formatCode>General</c:formatCode>
                <c:ptCount val="7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</c:numCache>
            </c:numRef>
          </c:cat>
          <c:val>
            <c:numRef>
              <c:f>Munka1!$B$2:$B$8</c:f>
              <c:numCache>
                <c:formatCode>General</c:formatCode>
                <c:ptCount val="7"/>
                <c:pt idx="0">
                  <c:v>18.100000000000001</c:v>
                </c:pt>
                <c:pt idx="1">
                  <c:v>19.2</c:v>
                </c:pt>
                <c:pt idx="2">
                  <c:v>56.2</c:v>
                </c:pt>
                <c:pt idx="3">
                  <c:v>53.4</c:v>
                </c:pt>
                <c:pt idx="4">
                  <c:v>56.5</c:v>
                </c:pt>
                <c:pt idx="5">
                  <c:v>62.7</c:v>
                </c:pt>
                <c:pt idx="6">
                  <c:v>63.2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B42-42BE-8C36-F30283BB4D4C}"/>
            </c:ext>
          </c:extLst>
        </c:ser>
        <c:ser>
          <c:idx val="1"/>
          <c:order val="1"/>
          <c:tx>
            <c:strRef>
              <c:f>Munka1!$C$1</c:f>
              <c:strCache>
                <c:ptCount val="1"/>
                <c:pt idx="0">
                  <c:v>Oszlop1</c:v>
                </c:pt>
              </c:strCache>
            </c:strRef>
          </c:tx>
          <c:invertIfNegative val="0"/>
          <c:cat>
            <c:numRef>
              <c:f>Munka1!$A$2:$A$8</c:f>
              <c:numCache>
                <c:formatCode>General</c:formatCode>
                <c:ptCount val="7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</c:numCache>
            </c:numRef>
          </c:cat>
          <c:val>
            <c:numRef>
              <c:f>Munka1!$C$2:$C$8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1-6B42-42BE-8C36-F30283BB4D4C}"/>
            </c:ext>
          </c:extLst>
        </c:ser>
        <c:ser>
          <c:idx val="2"/>
          <c:order val="2"/>
          <c:tx>
            <c:strRef>
              <c:f>Munka1!$D$1</c:f>
              <c:strCache>
                <c:ptCount val="1"/>
                <c:pt idx="0">
                  <c:v>Oszlop2</c:v>
                </c:pt>
              </c:strCache>
            </c:strRef>
          </c:tx>
          <c:invertIfNegative val="0"/>
          <c:cat>
            <c:numRef>
              <c:f>Munka1!$A$2:$A$8</c:f>
              <c:numCache>
                <c:formatCode>General</c:formatCode>
                <c:ptCount val="7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</c:numCache>
            </c:numRef>
          </c:cat>
          <c:val>
            <c:numRef>
              <c:f>Munka1!$D$2:$D$8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2-6B42-42BE-8C36-F30283BB4D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38614208"/>
        <c:axId val="438616560"/>
      </c:barChart>
      <c:catAx>
        <c:axId val="4386142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rgbClr val="50412C"/>
            </a:solidFill>
          </a:ln>
        </c:spPr>
        <c:txPr>
          <a:bodyPr/>
          <a:lstStyle/>
          <a:p>
            <a:pPr>
              <a:defRPr sz="1400">
                <a:solidFill>
                  <a:srgbClr val="50412C"/>
                </a:solidFill>
              </a:defRPr>
            </a:pPr>
            <a:endParaRPr lang="hu-HU"/>
          </a:p>
        </c:txPr>
        <c:crossAx val="438616560"/>
        <c:crosses val="autoZero"/>
        <c:auto val="1"/>
        <c:lblAlgn val="ctr"/>
        <c:lblOffset val="100"/>
        <c:noMultiLvlLbl val="0"/>
      </c:catAx>
      <c:valAx>
        <c:axId val="438616560"/>
        <c:scaling>
          <c:orientation val="minMax"/>
        </c:scaling>
        <c:delete val="0"/>
        <c:axPos val="l"/>
        <c:majorGridlines>
          <c:spPr>
            <a:ln>
              <a:solidFill>
                <a:srgbClr val="B3AA9D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rgbClr val="50412C"/>
                </a:solidFill>
              </a:defRPr>
            </a:pPr>
            <a:endParaRPr lang="hu-HU"/>
          </a:p>
        </c:txPr>
        <c:crossAx val="4386142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b="1"/>
      </a:pPr>
      <a:endParaRPr lang="hu-H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0987452787913708E-2"/>
          <c:y val="4.9326566595481194E-2"/>
          <c:w val="0.84037473038642463"/>
          <c:h val="0.88518276775831228"/>
        </c:manualLayout>
      </c:layout>
      <c:lineChart>
        <c:grouping val="standard"/>
        <c:varyColors val="0"/>
        <c:ser>
          <c:idx val="0"/>
          <c:order val="0"/>
          <c:tx>
            <c:strRef>
              <c:f>'Munka1'!$B$1</c:f>
              <c:strCache>
                <c:ptCount val="1"/>
                <c:pt idx="0">
                  <c:v>Sorozat 1</c:v>
                </c:pt>
              </c:strCache>
            </c:strRef>
          </c:tx>
          <c:spPr>
            <a:ln w="50800">
              <a:solidFill>
                <a:srgbClr val="6B95A1"/>
              </a:solidFill>
            </a:ln>
          </c:spPr>
          <c:marker>
            <c:symbol val="none"/>
          </c:marker>
          <c:cat>
            <c:numRef>
              <c:f>'Munka1'!$A$2:$A$8</c:f>
              <c:numCache>
                <c:formatCode>General</c:formatCode>
                <c:ptCount val="7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</c:numCache>
            </c:numRef>
          </c:cat>
          <c:val>
            <c:numRef>
              <c:f>'Munka1'!$B$2:$B$8</c:f>
              <c:numCache>
                <c:formatCode>General</c:formatCode>
                <c:ptCount val="7"/>
                <c:pt idx="0">
                  <c:v>0.14000000000000001</c:v>
                </c:pt>
                <c:pt idx="1">
                  <c:v>0.21000000000000021</c:v>
                </c:pt>
                <c:pt idx="2">
                  <c:v>0.89</c:v>
                </c:pt>
                <c:pt idx="3">
                  <c:v>2.3899999999999997</c:v>
                </c:pt>
                <c:pt idx="4">
                  <c:v>3.48</c:v>
                </c:pt>
                <c:pt idx="5">
                  <c:v>4.8</c:v>
                </c:pt>
                <c:pt idx="6">
                  <c:v>7.25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6FB-4695-B13D-4FD84EAC56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38618520"/>
        <c:axId val="438618912"/>
      </c:lineChart>
      <c:catAx>
        <c:axId val="4386185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rgbClr val="50412B"/>
            </a:solidFill>
          </a:ln>
        </c:spPr>
        <c:txPr>
          <a:bodyPr/>
          <a:lstStyle/>
          <a:p>
            <a:pPr>
              <a:defRPr sz="1200" b="1">
                <a:solidFill>
                  <a:srgbClr val="50412B"/>
                </a:solidFill>
              </a:defRPr>
            </a:pPr>
            <a:endParaRPr lang="hu-HU"/>
          </a:p>
        </c:txPr>
        <c:crossAx val="438618912"/>
        <c:crosses val="autoZero"/>
        <c:auto val="1"/>
        <c:lblAlgn val="ctr"/>
        <c:lblOffset val="100"/>
        <c:noMultiLvlLbl val="0"/>
      </c:catAx>
      <c:valAx>
        <c:axId val="438618912"/>
        <c:scaling>
          <c:orientation val="minMax"/>
          <c:max val="8"/>
          <c:min val="0"/>
        </c:scaling>
        <c:delete val="0"/>
        <c:axPos val="l"/>
        <c:majorGridlines>
          <c:spPr>
            <a:ln>
              <a:solidFill>
                <a:srgbClr val="B3AA9D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rgbClr val="50412B"/>
            </a:solidFill>
          </a:ln>
        </c:spPr>
        <c:txPr>
          <a:bodyPr/>
          <a:lstStyle/>
          <a:p>
            <a:pPr>
              <a:defRPr sz="1200" b="1">
                <a:solidFill>
                  <a:srgbClr val="50412B"/>
                </a:solidFill>
              </a:defRPr>
            </a:pPr>
            <a:endParaRPr lang="hu-HU"/>
          </a:p>
        </c:txPr>
        <c:crossAx val="43861852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Munka1!$B$1</c:f>
              <c:strCache>
                <c:ptCount val="1"/>
                <c:pt idx="0">
                  <c:v>Swietelsky</c:v>
                </c:pt>
              </c:strCache>
            </c:strRef>
          </c:tx>
          <c:spPr>
            <a:ln w="47625" cap="rnd">
              <a:solidFill>
                <a:srgbClr val="395A61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6.9123481225927388E-2"/>
                  <c:y val="3.63138983174083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AF5-4513-BA0A-065331EE323C}"/>
                </c:ext>
              </c:extLst>
            </c:dLbl>
            <c:dLbl>
              <c:idx val="1"/>
              <c:layout>
                <c:manualLayout>
                  <c:x val="-5.4822071317114807E-2"/>
                  <c:y val="3.11261985577786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AF5-4513-BA0A-065331EE323C}"/>
                </c:ext>
              </c:extLst>
            </c:dLbl>
            <c:dLbl>
              <c:idx val="2"/>
              <c:layout>
                <c:manualLayout>
                  <c:x val="3.5753524772031225E-2"/>
                  <c:y val="2.593849879814885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AF5-4513-BA0A-065331EE323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hu-H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Munka1!$A$2:$A$4</c:f>
              <c:strCache>
                <c:ptCount val="3"/>
                <c:pt idx="0">
                  <c:v>2011-2013</c:v>
                </c:pt>
                <c:pt idx="1">
                  <c:v>2014-2016</c:v>
                </c:pt>
                <c:pt idx="2">
                  <c:v>2017-2018</c:v>
                </c:pt>
              </c:strCache>
            </c:strRef>
          </c:cat>
          <c:val>
            <c:numRef>
              <c:f>Munka1!$B$2:$B$4</c:f>
              <c:numCache>
                <c:formatCode>0.00</c:formatCode>
                <c:ptCount val="3"/>
                <c:pt idx="0">
                  <c:v>1.37</c:v>
                </c:pt>
                <c:pt idx="1">
                  <c:v>1.99</c:v>
                </c:pt>
                <c:pt idx="2">
                  <c:v>1.49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D3B-473E-B31F-4B0CB0F3D51F}"/>
            </c:ext>
          </c:extLst>
        </c:ser>
        <c:ser>
          <c:idx val="1"/>
          <c:order val="1"/>
          <c:tx>
            <c:strRef>
              <c:f>Munka1!$C$1</c:f>
              <c:strCache>
                <c:ptCount val="1"/>
                <c:pt idx="0">
                  <c:v>Strabag</c:v>
                </c:pt>
              </c:strCache>
            </c:strRef>
          </c:tx>
          <c:spPr>
            <a:ln w="47625" cap="rnd">
              <a:solidFill>
                <a:srgbClr val="E9B178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12156198422490677"/>
                  <c:y val="7.781549639444654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AF5-4513-BA0A-065331EE323C}"/>
                </c:ext>
              </c:extLst>
            </c:dLbl>
            <c:dLbl>
              <c:idx val="1"/>
              <c:layout>
                <c:manualLayout>
                  <c:x val="2.3835683181354264E-3"/>
                  <c:y val="-2.59384987981487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AF5-4513-BA0A-065331EE323C}"/>
                </c:ext>
              </c:extLst>
            </c:dLbl>
            <c:dLbl>
              <c:idx val="2"/>
              <c:layout>
                <c:manualLayout>
                  <c:x val="3.2178266136100454E-2"/>
                  <c:y val="-1.945387409861154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hu-H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1553696163731246E-2"/>
                      <c:h val="4.82715462633550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9AF5-4513-BA0A-065331EE323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hu-H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Munka1!$A$2:$A$4</c:f>
              <c:strCache>
                <c:ptCount val="3"/>
                <c:pt idx="0">
                  <c:v>2011-2013</c:v>
                </c:pt>
                <c:pt idx="1">
                  <c:v>2014-2016</c:v>
                </c:pt>
                <c:pt idx="2">
                  <c:v>2017-2018</c:v>
                </c:pt>
              </c:strCache>
            </c:strRef>
          </c:cat>
          <c:val>
            <c:numRef>
              <c:f>Munka1!$C$2:$C$4</c:f>
              <c:numCache>
                <c:formatCode>General</c:formatCode>
                <c:ptCount val="3"/>
                <c:pt idx="0">
                  <c:v>1.84</c:v>
                </c:pt>
                <c:pt idx="1">
                  <c:v>2.8</c:v>
                </c:pt>
                <c:pt idx="2">
                  <c:v>2.84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D3B-473E-B31F-4B0CB0F3D51F}"/>
            </c:ext>
          </c:extLst>
        </c:ser>
        <c:ser>
          <c:idx val="2"/>
          <c:order val="2"/>
          <c:tx>
            <c:strRef>
              <c:f>Munka1!$D$1</c:f>
              <c:strCache>
                <c:ptCount val="1"/>
                <c:pt idx="0">
                  <c:v>Duna Aszfalt</c:v>
                </c:pt>
              </c:strCache>
            </c:strRef>
          </c:tx>
          <c:spPr>
            <a:ln w="47625" cap="rnd">
              <a:solidFill>
                <a:srgbClr val="CD5F5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10964414263422964"/>
                  <c:y val="-3.63138983174083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AF5-4513-BA0A-065331EE323C}"/>
                </c:ext>
              </c:extLst>
            </c:dLbl>
            <c:dLbl>
              <c:idx val="1"/>
              <c:layout>
                <c:manualLayout>
                  <c:x val="0"/>
                  <c:y val="-3.11261985577786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AF5-4513-BA0A-065331EE323C}"/>
                </c:ext>
              </c:extLst>
            </c:dLbl>
            <c:dLbl>
              <c:idx val="2"/>
              <c:layout>
                <c:manualLayout>
                  <c:x val="3.5753524772031225E-2"/>
                  <c:y val="-2.33446489183340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9AF5-4513-BA0A-065331EE323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hu-H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Munka1!$A$2:$A$4</c:f>
              <c:strCache>
                <c:ptCount val="3"/>
                <c:pt idx="0">
                  <c:v>2011-2013</c:v>
                </c:pt>
                <c:pt idx="1">
                  <c:v>2014-2016</c:v>
                </c:pt>
                <c:pt idx="2">
                  <c:v>2017-2018</c:v>
                </c:pt>
              </c:strCache>
            </c:strRef>
          </c:cat>
          <c:val>
            <c:numRef>
              <c:f>Munka1!$D$2:$D$4</c:f>
              <c:numCache>
                <c:formatCode>General</c:formatCode>
                <c:ptCount val="3"/>
                <c:pt idx="0">
                  <c:v>4.8</c:v>
                </c:pt>
                <c:pt idx="1">
                  <c:v>6.65</c:v>
                </c:pt>
                <c:pt idx="2">
                  <c:v>7.45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D3B-473E-B31F-4B0CB0F3D51F}"/>
            </c:ext>
          </c:extLst>
        </c:ser>
        <c:ser>
          <c:idx val="3"/>
          <c:order val="3"/>
          <c:tx>
            <c:strRef>
              <c:f>Munka1!$E$1</c:f>
              <c:strCache>
                <c:ptCount val="1"/>
                <c:pt idx="0">
                  <c:v>Mészáros</c:v>
                </c:pt>
              </c:strCache>
            </c:strRef>
          </c:tx>
          <c:spPr>
            <a:ln w="47625" cap="rnd">
              <a:solidFill>
                <a:srgbClr val="6B95A1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13705499061024229"/>
                  <c:y val="-2.464157385824131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hu-H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6786559527460399E-2"/>
                      <c:h val="5.864694578261454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9AF5-4513-BA0A-065331EE323C}"/>
                </c:ext>
              </c:extLst>
            </c:dLbl>
            <c:dLbl>
              <c:idx val="1"/>
              <c:layout>
                <c:manualLayout>
                  <c:x val="8.3424891134739929E-2"/>
                  <c:y val="-3.89077481972233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9AF5-4513-BA0A-065331EE323C}"/>
                </c:ext>
              </c:extLst>
            </c:dLbl>
            <c:dLbl>
              <c:idx val="2"/>
              <c:layout>
                <c:manualLayout>
                  <c:x val="2.1452114863218665E-2"/>
                  <c:y val="-2.85323486779637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9AF5-4513-BA0A-065331EE323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hu-H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Munka1!$A$2:$A$4</c:f>
              <c:strCache>
                <c:ptCount val="3"/>
                <c:pt idx="0">
                  <c:v>2011-2013</c:v>
                </c:pt>
                <c:pt idx="1">
                  <c:v>2014-2016</c:v>
                </c:pt>
                <c:pt idx="2">
                  <c:v>2017-2018</c:v>
                </c:pt>
              </c:strCache>
            </c:strRef>
          </c:cat>
          <c:val>
            <c:numRef>
              <c:f>Munka1!$E$2:$E$4</c:f>
              <c:numCache>
                <c:formatCode>0.00</c:formatCode>
                <c:ptCount val="3"/>
                <c:pt idx="0">
                  <c:v>2.5</c:v>
                </c:pt>
                <c:pt idx="1">
                  <c:v>10.5</c:v>
                </c:pt>
                <c:pt idx="2">
                  <c:v>46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6D3B-473E-B31F-4B0CB0F3D51F}"/>
            </c:ext>
          </c:extLst>
        </c:ser>
        <c:ser>
          <c:idx val="4"/>
          <c:order val="4"/>
          <c:tx>
            <c:strRef>
              <c:f>Munka1!$F$1</c:f>
              <c:strCache>
                <c:ptCount val="1"/>
                <c:pt idx="0">
                  <c:v>Közgép</c:v>
                </c:pt>
              </c:strCache>
            </c:strRef>
          </c:tx>
          <c:spPr>
            <a:ln w="47625" cap="rnd">
              <a:solidFill>
                <a:srgbClr val="B2654B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11441127927050047"/>
                  <c:y val="-4.40954479568530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9AF5-4513-BA0A-065331EE323C}"/>
                </c:ext>
              </c:extLst>
            </c:dLbl>
            <c:dLbl>
              <c:idx val="1"/>
              <c:layout>
                <c:manualLayout>
                  <c:x val="-0.12156198422490684"/>
                  <c:y val="-3.89077481972233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9AF5-4513-BA0A-065331EE323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50412B"/>
                    </a:solidFill>
                    <a:latin typeface="+mn-lt"/>
                    <a:ea typeface="+mn-ea"/>
                    <a:cs typeface="+mn-cs"/>
                  </a:defRPr>
                </a:pPr>
                <a:endParaRPr lang="hu-H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Munka1!$A$2:$A$4</c:f>
              <c:strCache>
                <c:ptCount val="3"/>
                <c:pt idx="0">
                  <c:v>2011-2013</c:v>
                </c:pt>
                <c:pt idx="1">
                  <c:v>2014-2016</c:v>
                </c:pt>
                <c:pt idx="2">
                  <c:v>2017-2018</c:v>
                </c:pt>
              </c:strCache>
            </c:strRef>
          </c:cat>
          <c:val>
            <c:numRef>
              <c:f>Munka1!$F$2:$F$4</c:f>
              <c:numCache>
                <c:formatCode>General</c:formatCode>
                <c:ptCount val="3"/>
                <c:pt idx="0">
                  <c:v>9.1300000000000008</c:v>
                </c:pt>
                <c:pt idx="1">
                  <c:v>11.67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6D3B-473E-B31F-4B0CB0F3D5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85444584"/>
        <c:axId val="485444976"/>
      </c:lineChart>
      <c:catAx>
        <c:axId val="485444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B3AA9D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rgbClr val="50412B"/>
                </a:solidFill>
                <a:latin typeface="+mn-lt"/>
                <a:ea typeface="+mn-ea"/>
                <a:cs typeface="+mn-cs"/>
              </a:defRPr>
            </a:pPr>
            <a:endParaRPr lang="hu-HU"/>
          </a:p>
        </c:txPr>
        <c:crossAx val="485444976"/>
        <c:crosses val="autoZero"/>
        <c:auto val="1"/>
        <c:lblAlgn val="ctr"/>
        <c:lblOffset val="100"/>
        <c:noMultiLvlLbl val="0"/>
      </c:catAx>
      <c:valAx>
        <c:axId val="4854449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B3AA9D"/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rgbClr val="50412B"/>
                </a:solidFill>
                <a:latin typeface="+mn-lt"/>
                <a:ea typeface="+mn-ea"/>
                <a:cs typeface="+mn-cs"/>
              </a:defRPr>
            </a:pPr>
            <a:endParaRPr lang="hu-HU"/>
          </a:p>
        </c:txPr>
        <c:crossAx val="4854445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8910893207505931E-3"/>
          <c:y val="0.94198150115283352"/>
          <c:w val="0.99534265765239915"/>
          <c:h val="5.283079908753671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rgbClr val="50412B"/>
              </a:solidFill>
              <a:latin typeface="+mn-lt"/>
              <a:ea typeface="+mn-ea"/>
              <a:cs typeface="+mn-cs"/>
            </a:defRPr>
          </a:pPr>
          <a:endParaRPr lang="hu-H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hu-H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DF1B6C-BCD4-42B0-88F5-C5E258B8D2BC}" type="datetimeFigureOut">
              <a:rPr lang="hu-HU" smtClean="0"/>
              <a:pPr/>
              <a:t>2020.03.13.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D4A179-5995-42C8-A8DD-75973595F132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470785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0A469-B3DD-4230-9436-EE48B5266C9B}" type="slidenum">
              <a:rPr lang="hu-HU" smtClean="0"/>
              <a:pPr/>
              <a:t>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898735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0A469-B3DD-4230-9436-EE48B5266C9B}" type="slidenum">
              <a:rPr lang="hu-HU" smtClean="0"/>
              <a:pPr/>
              <a:t>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281566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0A469-B3DD-4230-9436-EE48B5266C9B}" type="slidenum">
              <a:rPr lang="hu-HU" smtClean="0"/>
              <a:pPr/>
              <a:t>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514756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0A469-B3DD-4230-9436-EE48B5266C9B}" type="slidenum">
              <a:rPr lang="hu-HU" smtClean="0"/>
              <a:pPr/>
              <a:t>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660251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endParaRPr lang="hu-H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69C8E1-7FD2-4FF5-87B7-6BA787EFBDD0}" type="slidenum">
              <a:rPr lang="hu-HU" smtClean="0"/>
              <a:pPr/>
              <a:t>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531782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endParaRPr lang="hu-H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69C8E1-7FD2-4FF5-87B7-6BA787EFBDD0}" type="slidenum">
              <a:rPr lang="hu-HU" smtClean="0"/>
              <a:pPr/>
              <a:t>10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040389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endParaRPr lang="hu-H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69C8E1-7FD2-4FF5-87B7-6BA787EFBDD0}" type="slidenum">
              <a:rPr lang="hu-HU" smtClean="0"/>
              <a:pPr/>
              <a:t>11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029928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21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911858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23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302340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2020.03.13.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2020.03.13.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2020.03.13.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hu-HU" dirty="0" smtClean="0"/>
              <a:t>Mintacím szerkesztése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2020.03.13.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2020.03.13.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Mintacím szerkesztése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2020.03.13.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2020.03.13.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2020.03.13.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2020.03.13.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2020.03.13.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2020.03.13.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279A9B-E3FB-4FD3-A5B2-9BF015E5B4AB}" type="datetimeFigureOut">
              <a:rPr lang="hu-HU" smtClean="0"/>
              <a:pPr/>
              <a:t>2020.03.13.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-2032000" ty="-444500" sx="35000" sy="35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107950" y="1544724"/>
            <a:ext cx="8928100" cy="2054051"/>
          </a:xfrm>
        </p:spPr>
        <p:txBody>
          <a:bodyPr>
            <a:noAutofit/>
          </a:bodyPr>
          <a:lstStyle/>
          <a:p>
            <a:r>
              <a:rPr lang="hu-HU" sz="3600" b="1" dirty="0" err="1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Relational</a:t>
            </a:r>
            <a:r>
              <a:rPr lang="hu-HU" sz="3600" b="1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3600" b="1" dirty="0" err="1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economics</a:t>
            </a:r>
            <a:r>
              <a:rPr lang="en-US" sz="3600" b="1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</a:t>
            </a:r>
            <a:br>
              <a:rPr lang="en-US" sz="3600" b="1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hu-HU" sz="2800" b="1" dirty="0" err="1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forms</a:t>
            </a:r>
            <a:r>
              <a:rPr lang="hu-HU" sz="2800" b="1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of </a:t>
            </a:r>
            <a:r>
              <a:rPr lang="hu-HU" sz="2800" b="1" dirty="0" err="1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corruption</a:t>
            </a:r>
            <a:r>
              <a:rPr lang="hu-HU" sz="2800" b="1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and </a:t>
            </a:r>
            <a:r>
              <a:rPr lang="en-GB" sz="2800" b="1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GB" sz="2800" b="1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hu-HU" sz="2800" b="1" dirty="0" err="1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state</a:t>
            </a:r>
            <a:r>
              <a:rPr lang="hu-HU" sz="2800" b="1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2800" b="1" dirty="0" err="1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intervention</a:t>
            </a:r>
            <a:endParaRPr lang="hu-HU" sz="2800" b="1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388424" y="4371950"/>
            <a:ext cx="647626" cy="662010"/>
          </a:xfrm>
          <a:prstGeom prst="rect">
            <a:avLst/>
          </a:prstGeom>
          <a:solidFill>
            <a:srgbClr val="D1C9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8526957" y="4266337"/>
            <a:ext cx="370559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100" b="1" dirty="0" smtClean="0">
                <a:solidFill>
                  <a:srgbClr val="EFEA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</a:t>
            </a:r>
            <a:endParaRPr lang="en-GB" sz="5100" b="1" dirty="0">
              <a:solidFill>
                <a:srgbClr val="EFEAE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83568" y="1064538"/>
            <a:ext cx="7776864" cy="3794447"/>
          </a:xfrm>
          <a:prstGeom prst="rect">
            <a:avLst/>
          </a:prstGeom>
          <a:solidFill>
            <a:srgbClr val="EFEAE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671014443"/>
              </p:ext>
            </p:extLst>
          </p:nvPr>
        </p:nvGraphicFramePr>
        <p:xfrm>
          <a:off x="683568" y="1132571"/>
          <a:ext cx="7704856" cy="37264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6559062" y="4835723"/>
            <a:ext cx="25849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hu-HU" sz="1400" b="1" dirty="0">
                <a:solidFill>
                  <a:srgbClr val="8D503B"/>
                </a:solidFill>
              </a:rPr>
              <a:t>(N =121.849; </a:t>
            </a:r>
            <a:r>
              <a:rPr lang="hu-HU" sz="1400" b="1" dirty="0" err="1">
                <a:solidFill>
                  <a:srgbClr val="8D503B"/>
                </a:solidFill>
              </a:rPr>
              <a:t>source</a:t>
            </a:r>
            <a:r>
              <a:rPr lang="hu-HU" sz="1400" b="1" dirty="0">
                <a:solidFill>
                  <a:srgbClr val="8D503B"/>
                </a:solidFill>
              </a:rPr>
              <a:t>: CRCB 2016)</a:t>
            </a:r>
          </a:p>
        </p:txBody>
      </p:sp>
      <p:sp>
        <p:nvSpPr>
          <p:cNvPr id="5" name="Cím 1"/>
          <p:cNvSpPr>
            <a:spLocks noGrp="1"/>
          </p:cNvSpPr>
          <p:nvPr>
            <p:ph type="title"/>
          </p:nvPr>
        </p:nvSpPr>
        <p:spPr>
          <a:xfrm>
            <a:off x="107950" y="-1"/>
            <a:ext cx="8928100" cy="1203326"/>
          </a:xfrm>
        </p:spPr>
        <p:txBody>
          <a:bodyPr>
            <a:noAutofit/>
          </a:bodyPr>
          <a:lstStyle/>
          <a:p>
            <a:r>
              <a:rPr lang="en-GB" sz="2200" dirty="0">
                <a:solidFill>
                  <a:srgbClr val="8D503B"/>
                </a:solidFill>
              </a:rPr>
              <a:t>Share of public procurements without public notice </a:t>
            </a:r>
            <a:br>
              <a:rPr lang="en-GB" sz="2200" dirty="0">
                <a:solidFill>
                  <a:srgbClr val="8D503B"/>
                </a:solidFill>
              </a:rPr>
            </a:br>
            <a:r>
              <a:rPr lang="en-GB" sz="2200" dirty="0">
                <a:solidFill>
                  <a:srgbClr val="8D503B"/>
                </a:solidFill>
              </a:rPr>
              <a:t>in Hungary between 2009 and 2015 (%)</a:t>
            </a:r>
          </a:p>
        </p:txBody>
      </p:sp>
    </p:spTree>
    <p:extLst>
      <p:ext uri="{BB962C8B-B14F-4D97-AF65-F5344CB8AC3E}">
        <p14:creationId xmlns:p14="http://schemas.microsoft.com/office/powerpoint/2010/main" val="128189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51520" y="987574"/>
            <a:ext cx="6192688" cy="4032100"/>
          </a:xfrm>
          <a:prstGeom prst="rect">
            <a:avLst/>
          </a:prstGeom>
          <a:solidFill>
            <a:srgbClr val="EFEAE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064731617"/>
              </p:ext>
            </p:extLst>
          </p:nvPr>
        </p:nvGraphicFramePr>
        <p:xfrm>
          <a:off x="119430" y="987574"/>
          <a:ext cx="6612810" cy="38481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Téglalap 14"/>
          <p:cNvSpPr/>
          <p:nvPr/>
        </p:nvSpPr>
        <p:spPr>
          <a:xfrm>
            <a:off x="6516217" y="3363838"/>
            <a:ext cx="251940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1400" i="1" dirty="0" smtClean="0">
                <a:solidFill>
                  <a:srgbClr val="50412B"/>
                </a:solidFill>
              </a:rPr>
              <a:t>The </a:t>
            </a:r>
            <a:r>
              <a:rPr lang="hu-HU" sz="1400" i="1" dirty="0" err="1" smtClean="0">
                <a:solidFill>
                  <a:srgbClr val="50412B"/>
                </a:solidFill>
              </a:rPr>
              <a:t>mean</a:t>
            </a:r>
            <a:r>
              <a:rPr lang="hu-HU" sz="1400" i="1" dirty="0" smtClean="0">
                <a:solidFill>
                  <a:srgbClr val="50412B"/>
                </a:solidFill>
              </a:rPr>
              <a:t> </a:t>
            </a:r>
            <a:r>
              <a:rPr lang="hu-HU" sz="1400" i="1" dirty="0" err="1" smtClean="0">
                <a:solidFill>
                  <a:srgbClr val="50412B"/>
                </a:solidFill>
              </a:rPr>
              <a:t>squared</a:t>
            </a:r>
            <a:r>
              <a:rPr lang="hu-HU" sz="1400" i="1" dirty="0" smtClean="0">
                <a:solidFill>
                  <a:srgbClr val="50412B"/>
                </a:solidFill>
              </a:rPr>
              <a:t> </a:t>
            </a:r>
            <a:r>
              <a:rPr lang="hu-HU" sz="1400" i="1" dirty="0" err="1" smtClean="0">
                <a:solidFill>
                  <a:srgbClr val="50412B"/>
                </a:solidFill>
              </a:rPr>
              <a:t>error</a:t>
            </a:r>
            <a:r>
              <a:rPr lang="hu-HU" sz="1400" i="1" dirty="0" smtClean="0">
                <a:solidFill>
                  <a:srgbClr val="50412B"/>
                </a:solidFill>
              </a:rPr>
              <a:t> (MSE) of </a:t>
            </a:r>
            <a:r>
              <a:rPr lang="hu-HU" sz="1400" i="1" dirty="0" err="1" smtClean="0">
                <a:solidFill>
                  <a:srgbClr val="50412B"/>
                </a:solidFill>
              </a:rPr>
              <a:t>contract</a:t>
            </a:r>
            <a:r>
              <a:rPr lang="hu-HU" sz="1400" i="1" dirty="0" smtClean="0">
                <a:solidFill>
                  <a:srgbClr val="50412B"/>
                </a:solidFill>
              </a:rPr>
              <a:t> </a:t>
            </a:r>
            <a:r>
              <a:rPr lang="hu-HU" sz="1400" i="1" dirty="0" err="1" smtClean="0">
                <a:solidFill>
                  <a:srgbClr val="50412B"/>
                </a:solidFill>
              </a:rPr>
              <a:t>prices</a:t>
            </a:r>
            <a:r>
              <a:rPr lang="hu-HU" sz="1400" i="1" dirty="0" smtClean="0">
                <a:solidFill>
                  <a:srgbClr val="50412B"/>
                </a:solidFill>
              </a:rPr>
              <a:t> </a:t>
            </a:r>
            <a:r>
              <a:rPr lang="hu-HU" sz="1400" i="1" dirty="0" err="1" smtClean="0">
                <a:solidFill>
                  <a:srgbClr val="50412B"/>
                </a:solidFill>
              </a:rPr>
              <a:t>of</a:t>
            </a:r>
            <a:r>
              <a:rPr lang="hu-HU" sz="1400" i="1" dirty="0" smtClean="0">
                <a:solidFill>
                  <a:srgbClr val="50412B"/>
                </a:solidFill>
              </a:rPr>
              <a:t> </a:t>
            </a:r>
            <a:r>
              <a:rPr lang="hu-HU" sz="1400" i="1" dirty="0" err="1" smtClean="0">
                <a:solidFill>
                  <a:srgbClr val="50412B"/>
                </a:solidFill>
              </a:rPr>
              <a:t>Hungarian</a:t>
            </a:r>
            <a:r>
              <a:rPr lang="hu-HU" sz="1400" i="1" dirty="0" smtClean="0">
                <a:solidFill>
                  <a:srgbClr val="50412B"/>
                </a:solidFill>
              </a:rPr>
              <a:t> Public </a:t>
            </a:r>
            <a:r>
              <a:rPr lang="hu-HU" sz="1400" i="1" dirty="0" err="1" smtClean="0">
                <a:solidFill>
                  <a:srgbClr val="50412B"/>
                </a:solidFill>
              </a:rPr>
              <a:t>Procurements</a:t>
            </a:r>
            <a:r>
              <a:rPr lang="hu-HU" sz="1400" i="1" dirty="0" smtClean="0">
                <a:solidFill>
                  <a:srgbClr val="50412B"/>
                </a:solidFill>
              </a:rPr>
              <a:t> </a:t>
            </a:r>
            <a:r>
              <a:rPr lang="hu-HU" sz="1400" i="1" dirty="0" err="1" smtClean="0">
                <a:solidFill>
                  <a:srgbClr val="50412B"/>
                </a:solidFill>
              </a:rPr>
              <a:t>from</a:t>
            </a:r>
            <a:r>
              <a:rPr lang="hu-HU" sz="1400" i="1" dirty="0" smtClean="0">
                <a:solidFill>
                  <a:srgbClr val="50412B"/>
                </a:solidFill>
              </a:rPr>
              <a:t> </a:t>
            </a:r>
            <a:r>
              <a:rPr lang="hu-HU" sz="1400" i="1" dirty="0" err="1" smtClean="0">
                <a:solidFill>
                  <a:srgbClr val="50412B"/>
                </a:solidFill>
              </a:rPr>
              <a:t>the</a:t>
            </a:r>
            <a:r>
              <a:rPr lang="hu-HU" sz="1400" i="1" dirty="0" smtClean="0">
                <a:solidFill>
                  <a:srgbClr val="50412B"/>
                </a:solidFill>
              </a:rPr>
              <a:t> </a:t>
            </a:r>
            <a:r>
              <a:rPr lang="hu-HU" sz="1400" i="1" dirty="0" err="1" smtClean="0">
                <a:solidFill>
                  <a:srgbClr val="50412B"/>
                </a:solidFill>
              </a:rPr>
              <a:t>theoretical</a:t>
            </a:r>
            <a:r>
              <a:rPr lang="hu-HU" sz="1400" i="1" dirty="0" smtClean="0">
                <a:solidFill>
                  <a:srgbClr val="50412B"/>
                </a:solidFill>
              </a:rPr>
              <a:t> (</a:t>
            </a:r>
            <a:r>
              <a:rPr lang="hu-HU" sz="1400" i="1" dirty="0" err="1" smtClean="0">
                <a:solidFill>
                  <a:srgbClr val="50412B"/>
                </a:solidFill>
              </a:rPr>
              <a:t>Benford’s</a:t>
            </a:r>
            <a:r>
              <a:rPr lang="hu-HU" sz="1400" i="1" dirty="0" smtClean="0">
                <a:solidFill>
                  <a:srgbClr val="50412B"/>
                </a:solidFill>
              </a:rPr>
              <a:t>) </a:t>
            </a:r>
            <a:r>
              <a:rPr lang="hu-HU" sz="1400" i="1" dirty="0" err="1" smtClean="0">
                <a:solidFill>
                  <a:srgbClr val="50412B"/>
                </a:solidFill>
              </a:rPr>
              <a:t>distribution</a:t>
            </a:r>
            <a:r>
              <a:rPr lang="hu-HU" sz="1400" i="1" dirty="0" smtClean="0">
                <a:solidFill>
                  <a:srgbClr val="50412B"/>
                </a:solidFill>
              </a:rPr>
              <a:t> </a:t>
            </a:r>
            <a:r>
              <a:rPr lang="hu-HU" sz="1400" i="1" dirty="0" err="1" smtClean="0">
                <a:solidFill>
                  <a:srgbClr val="50412B"/>
                </a:solidFill>
              </a:rPr>
              <a:t>by</a:t>
            </a:r>
            <a:r>
              <a:rPr lang="hu-HU" sz="1400" i="1" dirty="0" smtClean="0">
                <a:solidFill>
                  <a:srgbClr val="50412B"/>
                </a:solidFill>
              </a:rPr>
              <a:t> </a:t>
            </a:r>
            <a:r>
              <a:rPr lang="hu-HU" sz="1400" i="1" dirty="0" err="1" smtClean="0">
                <a:solidFill>
                  <a:srgbClr val="50412B"/>
                </a:solidFill>
              </a:rPr>
              <a:t>year</a:t>
            </a:r>
            <a:r>
              <a:rPr lang="hu-HU" sz="1400" i="1" dirty="0" smtClean="0">
                <a:solidFill>
                  <a:srgbClr val="50412B"/>
                </a:solidFill>
              </a:rPr>
              <a:t>, </a:t>
            </a:r>
            <a:r>
              <a:rPr lang="hu-HU" sz="1400" i="1" dirty="0" err="1" smtClean="0">
                <a:solidFill>
                  <a:srgbClr val="50412B"/>
                </a:solidFill>
              </a:rPr>
              <a:t>first</a:t>
            </a:r>
            <a:r>
              <a:rPr lang="hu-HU" sz="1400" i="1" dirty="0" smtClean="0">
                <a:solidFill>
                  <a:srgbClr val="50412B"/>
                </a:solidFill>
              </a:rPr>
              <a:t> </a:t>
            </a:r>
            <a:r>
              <a:rPr lang="hu-HU" sz="1400" i="1" dirty="0" err="1" smtClean="0">
                <a:solidFill>
                  <a:srgbClr val="50412B"/>
                </a:solidFill>
              </a:rPr>
              <a:t>digits</a:t>
            </a:r>
            <a:r>
              <a:rPr lang="hu-HU" sz="1400" i="1" dirty="0" smtClean="0">
                <a:solidFill>
                  <a:srgbClr val="50412B"/>
                </a:solidFill>
              </a:rPr>
              <a:t>, 2009-2015, N = 123,224</a:t>
            </a:r>
            <a:endParaRPr lang="hu-HU" sz="1400" dirty="0">
              <a:solidFill>
                <a:srgbClr val="50412B"/>
              </a:solidFill>
            </a:endParaRPr>
          </a:p>
        </p:txBody>
      </p:sp>
      <p:sp>
        <p:nvSpPr>
          <p:cNvPr id="17" name="Téglalap 16"/>
          <p:cNvSpPr/>
          <p:nvPr/>
        </p:nvSpPr>
        <p:spPr>
          <a:xfrm>
            <a:off x="6444208" y="4835723"/>
            <a:ext cx="26970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u-HU" sz="1400" b="1" dirty="0" smtClean="0">
                <a:solidFill>
                  <a:srgbClr val="8D503B"/>
                </a:solidFill>
              </a:rPr>
              <a:t>(N = 123,224; </a:t>
            </a:r>
            <a:r>
              <a:rPr lang="hu-HU" sz="1400" b="1" dirty="0" err="1" smtClean="0">
                <a:solidFill>
                  <a:srgbClr val="8D503B"/>
                </a:solidFill>
              </a:rPr>
              <a:t>source</a:t>
            </a:r>
            <a:r>
              <a:rPr lang="hu-HU" sz="1400" b="1" dirty="0" smtClean="0">
                <a:solidFill>
                  <a:srgbClr val="8D503B"/>
                </a:solidFill>
              </a:rPr>
              <a:t>: CRCB 2016)</a:t>
            </a:r>
            <a:endParaRPr lang="hu-HU" sz="1400" b="1" dirty="0">
              <a:solidFill>
                <a:srgbClr val="8D503B"/>
              </a:solidFill>
            </a:endParaRPr>
          </a:p>
        </p:txBody>
      </p:sp>
      <p:sp>
        <p:nvSpPr>
          <p:cNvPr id="6" name="Cím 1"/>
          <p:cNvSpPr>
            <a:spLocks noGrp="1"/>
          </p:cNvSpPr>
          <p:nvPr>
            <p:ph type="title"/>
          </p:nvPr>
        </p:nvSpPr>
        <p:spPr>
          <a:xfrm>
            <a:off x="107950" y="-1"/>
            <a:ext cx="8928100" cy="1203325"/>
          </a:xfrm>
        </p:spPr>
        <p:txBody>
          <a:bodyPr>
            <a:noAutofit/>
          </a:bodyPr>
          <a:lstStyle/>
          <a:p>
            <a:r>
              <a:rPr lang="en-GB" sz="2200" dirty="0">
                <a:solidFill>
                  <a:srgbClr val="8D503B"/>
                </a:solidFill>
              </a:rPr>
              <a:t>The change of overpricing in Hungarian </a:t>
            </a:r>
            <a:r>
              <a:rPr lang="en-GB" sz="2200" dirty="0" smtClean="0">
                <a:solidFill>
                  <a:srgbClr val="8D503B"/>
                </a:solidFill>
              </a:rPr>
              <a:t/>
            </a:r>
            <a:br>
              <a:rPr lang="en-GB" sz="2200" dirty="0" smtClean="0">
                <a:solidFill>
                  <a:srgbClr val="8D503B"/>
                </a:solidFill>
              </a:rPr>
            </a:br>
            <a:r>
              <a:rPr lang="en-GB" sz="2200" dirty="0" smtClean="0">
                <a:solidFill>
                  <a:srgbClr val="8D503B"/>
                </a:solidFill>
              </a:rPr>
              <a:t>public </a:t>
            </a:r>
            <a:r>
              <a:rPr lang="en-GB" sz="2200" dirty="0">
                <a:solidFill>
                  <a:srgbClr val="8D503B"/>
                </a:solidFill>
              </a:rPr>
              <a:t>procurements between 2009 and 2015 </a:t>
            </a:r>
          </a:p>
        </p:txBody>
      </p:sp>
    </p:spTree>
    <p:extLst>
      <p:ext uri="{BB962C8B-B14F-4D97-AF65-F5344CB8AC3E}">
        <p14:creationId xmlns:p14="http://schemas.microsoft.com/office/powerpoint/2010/main" val="1580088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707904" y="123478"/>
            <a:ext cx="5328146" cy="4896197"/>
          </a:xfrm>
          <a:prstGeom prst="rect">
            <a:avLst/>
          </a:prstGeom>
          <a:solidFill>
            <a:srgbClr val="EFEAE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504" y="0"/>
            <a:ext cx="3600400" cy="2067694"/>
          </a:xfrm>
        </p:spPr>
        <p:txBody>
          <a:bodyPr>
            <a:noAutofit/>
          </a:bodyPr>
          <a:lstStyle/>
          <a:p>
            <a:pPr algn="l"/>
            <a:r>
              <a:rPr lang="hu-HU" sz="2200" dirty="0" err="1" smtClean="0">
                <a:solidFill>
                  <a:srgbClr val="8D503B"/>
                </a:solidFill>
              </a:rPr>
              <a:t>Changing</a:t>
            </a:r>
            <a:r>
              <a:rPr lang="hu-HU" sz="2200" dirty="0" smtClean="0">
                <a:solidFill>
                  <a:srgbClr val="8D503B"/>
                </a:solidFill>
              </a:rPr>
              <a:t> </a:t>
            </a:r>
            <a:r>
              <a:rPr lang="hu-HU" sz="2200" dirty="0" err="1" smtClean="0">
                <a:solidFill>
                  <a:srgbClr val="8D503B"/>
                </a:solidFill>
              </a:rPr>
              <a:t>odds</a:t>
            </a:r>
            <a:r>
              <a:rPr lang="hu-HU" sz="2200" dirty="0" smtClean="0">
                <a:solidFill>
                  <a:srgbClr val="8D503B"/>
                </a:solidFill>
              </a:rPr>
              <a:t> of major </a:t>
            </a:r>
            <a:r>
              <a:rPr lang="hu-HU" sz="2200" dirty="0" err="1" smtClean="0">
                <a:solidFill>
                  <a:srgbClr val="8D503B"/>
                </a:solidFill>
              </a:rPr>
              <a:t>construction</a:t>
            </a:r>
            <a:r>
              <a:rPr lang="hu-HU" sz="2200" dirty="0" smtClean="0">
                <a:solidFill>
                  <a:srgbClr val="8D503B"/>
                </a:solidFill>
              </a:rPr>
              <a:t> </a:t>
            </a:r>
            <a:r>
              <a:rPr lang="hu-HU" sz="2200" dirty="0" err="1" smtClean="0">
                <a:solidFill>
                  <a:srgbClr val="8D503B"/>
                </a:solidFill>
              </a:rPr>
              <a:t>companies</a:t>
            </a:r>
            <a:r>
              <a:rPr lang="hu-HU" sz="2200" dirty="0" smtClean="0">
                <a:solidFill>
                  <a:srgbClr val="8D503B"/>
                </a:solidFill>
              </a:rPr>
              <a:t> in </a:t>
            </a:r>
            <a:r>
              <a:rPr lang="hu-HU" sz="2200" dirty="0" err="1" smtClean="0">
                <a:solidFill>
                  <a:srgbClr val="8D503B"/>
                </a:solidFill>
              </a:rPr>
              <a:t>Hungarian</a:t>
            </a:r>
            <a:r>
              <a:rPr lang="hu-HU" sz="2200" dirty="0" smtClean="0">
                <a:solidFill>
                  <a:srgbClr val="8D503B"/>
                </a:solidFill>
              </a:rPr>
              <a:t> </a:t>
            </a:r>
            <a:r>
              <a:rPr lang="hu-HU" sz="2200" dirty="0" err="1" smtClean="0">
                <a:solidFill>
                  <a:srgbClr val="8D503B"/>
                </a:solidFill>
              </a:rPr>
              <a:t>public</a:t>
            </a:r>
            <a:r>
              <a:rPr lang="hu-HU" sz="2200" dirty="0" smtClean="0">
                <a:solidFill>
                  <a:srgbClr val="8D503B"/>
                </a:solidFill>
              </a:rPr>
              <a:t> </a:t>
            </a:r>
            <a:r>
              <a:rPr lang="hu-HU" sz="2200" dirty="0" err="1" smtClean="0">
                <a:solidFill>
                  <a:srgbClr val="8D503B"/>
                </a:solidFill>
              </a:rPr>
              <a:t>procurement</a:t>
            </a:r>
            <a:r>
              <a:rPr lang="hu-HU" sz="2200" dirty="0" smtClean="0">
                <a:solidFill>
                  <a:srgbClr val="8D503B"/>
                </a:solidFill>
              </a:rPr>
              <a:t> </a:t>
            </a:r>
            <a:r>
              <a:rPr lang="hu-HU" sz="2200" dirty="0" err="1" smtClean="0">
                <a:solidFill>
                  <a:srgbClr val="8D503B"/>
                </a:solidFill>
              </a:rPr>
              <a:t>tenders</a:t>
            </a:r>
            <a:endParaRPr lang="hu-HU" sz="2200" dirty="0">
              <a:solidFill>
                <a:srgbClr val="8D503B"/>
              </a:solidFill>
            </a:endParaRPr>
          </a:p>
        </p:txBody>
      </p:sp>
      <p:graphicFrame>
        <p:nvGraphicFramePr>
          <p:cNvPr id="6" name="Tartalom helye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0680540"/>
              </p:ext>
            </p:extLst>
          </p:nvPr>
        </p:nvGraphicFramePr>
        <p:xfrm>
          <a:off x="3707904" y="123478"/>
          <a:ext cx="5328146" cy="48961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Szövegdoboz 7"/>
          <p:cNvSpPr txBox="1"/>
          <p:nvPr/>
        </p:nvSpPr>
        <p:spPr>
          <a:xfrm>
            <a:off x="107504" y="2067694"/>
            <a:ext cx="35999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50412B"/>
                </a:solidFill>
              </a:rPr>
              <a:t>odds = number of tenders </a:t>
            </a:r>
            <a:r>
              <a:rPr lang="en-US" sz="1600" b="1" dirty="0" smtClean="0">
                <a:solidFill>
                  <a:srgbClr val="50412B"/>
                </a:solidFill>
              </a:rPr>
              <a:t>won </a:t>
            </a:r>
            <a:r>
              <a:rPr lang="en-US" sz="1600" b="1" dirty="0">
                <a:solidFill>
                  <a:srgbClr val="50412B"/>
                </a:solidFill>
              </a:rPr>
              <a:t>/ number of tenders </a:t>
            </a:r>
            <a:r>
              <a:rPr lang="en-US" sz="1600" b="1" dirty="0" smtClean="0">
                <a:solidFill>
                  <a:srgbClr val="50412B"/>
                </a:solidFill>
              </a:rPr>
              <a:t>lost</a:t>
            </a:r>
            <a:endParaRPr lang="hu-HU" sz="1600" b="1" dirty="0">
              <a:solidFill>
                <a:srgbClr val="50412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36053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915988"/>
          </a:xfrm>
        </p:spPr>
        <p:txBody>
          <a:bodyPr>
            <a:noAutofit/>
          </a:bodyPr>
          <a:lstStyle/>
          <a:p>
            <a:r>
              <a:rPr lang="en-US" sz="2200" dirty="0" smtClean="0">
                <a:solidFill>
                  <a:srgbClr val="8D503B"/>
                </a:solidFill>
              </a:rPr>
              <a:t>Modes of control of unauthorized illegality</a:t>
            </a:r>
            <a:endParaRPr lang="hu-HU" sz="2200" dirty="0">
              <a:solidFill>
                <a:srgbClr val="8D503B"/>
              </a:solidFill>
            </a:endParaRPr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2447558"/>
              </p:ext>
            </p:extLst>
          </p:nvPr>
        </p:nvGraphicFramePr>
        <p:xfrm>
          <a:off x="467544" y="987424"/>
          <a:ext cx="8208912" cy="352854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21072">
                  <a:extLst>
                    <a:ext uri="{9D8B030D-6E8A-4147-A177-3AD203B41FA5}">
                      <a16:colId xmlns:a16="http://schemas.microsoft.com/office/drawing/2014/main" val="3662640216"/>
                    </a:ext>
                  </a:extLst>
                </a:gridCol>
                <a:gridCol w="2695352">
                  <a:extLst>
                    <a:ext uri="{9D8B030D-6E8A-4147-A177-3AD203B41FA5}">
                      <a16:colId xmlns:a16="http://schemas.microsoft.com/office/drawing/2014/main" val="3213355475"/>
                    </a:ext>
                  </a:extLst>
                </a:gridCol>
                <a:gridCol w="4392488">
                  <a:extLst>
                    <a:ext uri="{9D8B030D-6E8A-4147-A177-3AD203B41FA5}">
                      <a16:colId xmlns:a16="http://schemas.microsoft.com/office/drawing/2014/main" val="1659534735"/>
                    </a:ext>
                  </a:extLst>
                </a:gridCol>
              </a:tblGrid>
              <a:tr h="8581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hu-HU" sz="20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4D7C85"/>
                          </a:solidFill>
                          <a:effectLst/>
                        </a:rPr>
                        <a:t>Action of the criminal state toward unauthorized illegality</a:t>
                      </a:r>
                      <a:endParaRPr lang="hu-HU" sz="2000" b="1" dirty="0">
                        <a:solidFill>
                          <a:srgbClr val="4D7C8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4D7C85"/>
                          </a:solidFill>
                          <a:effectLst/>
                        </a:rPr>
                        <a:t>The form of coexistence (the result of state action)</a:t>
                      </a:r>
                      <a:endParaRPr lang="hu-HU" sz="2000" b="1" dirty="0">
                        <a:solidFill>
                          <a:srgbClr val="4D7C8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293826"/>
                  </a:ext>
                </a:extLst>
              </a:tr>
              <a:tr h="6422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4D7C85"/>
                          </a:solidFill>
                          <a:effectLst/>
                        </a:rPr>
                        <a:t>Repression</a:t>
                      </a:r>
                      <a:endParaRPr lang="hu-HU" sz="2400" b="1" dirty="0">
                        <a:solidFill>
                          <a:srgbClr val="4D7C8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50412B"/>
                          </a:solidFill>
                          <a:effectLst/>
                        </a:rPr>
                        <a:t>attack/restraint</a:t>
                      </a:r>
                      <a:endParaRPr lang="hu-HU" sz="20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50412B"/>
                          </a:solidFill>
                          <a:effectLst/>
                        </a:rPr>
                        <a:t>segregation (eliminated unauthorized illegality or “private banditry”)</a:t>
                      </a:r>
                      <a:endParaRPr lang="hu-HU" sz="20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7162721"/>
                  </a:ext>
                </a:extLst>
              </a:tr>
              <a:tr h="6422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4D7C85"/>
                          </a:solidFill>
                          <a:effectLst/>
                        </a:rPr>
                        <a:t>Toleration</a:t>
                      </a:r>
                      <a:endParaRPr lang="hu-HU" sz="2400" b="1" dirty="0">
                        <a:solidFill>
                          <a:srgbClr val="4D7C8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50412B"/>
                          </a:solidFill>
                          <a:effectLst/>
                        </a:rPr>
                        <a:t>leave alone</a:t>
                      </a:r>
                      <a:endParaRPr lang="hu-HU" sz="20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50412B"/>
                          </a:solidFill>
                          <a:effectLst/>
                        </a:rPr>
                        <a:t>segregation (no more molestation of the illegal actors)</a:t>
                      </a:r>
                      <a:endParaRPr lang="hu-HU" sz="20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9807023"/>
                  </a:ext>
                </a:extLst>
              </a:tr>
              <a:tr h="7434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4D7C85"/>
                          </a:solidFill>
                          <a:effectLst/>
                        </a:rPr>
                        <a:t>Facilitation</a:t>
                      </a:r>
                      <a:endParaRPr lang="hu-HU" sz="2400" b="1" dirty="0">
                        <a:solidFill>
                          <a:srgbClr val="4D7C8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50412B"/>
                          </a:solidFill>
                          <a:effectLst/>
                        </a:rPr>
                        <a:t>settling over it</a:t>
                      </a:r>
                      <a:endParaRPr lang="hu-HU" sz="20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50412B"/>
                          </a:solidFill>
                          <a:effectLst/>
                        </a:rPr>
                        <a:t>negotiated connection (brokered autonomy of the illegal network / hiring criminal as violent entrepreneurs)</a:t>
                      </a:r>
                      <a:endParaRPr lang="hu-HU" sz="20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1227037"/>
                  </a:ext>
                </a:extLst>
              </a:tr>
              <a:tr h="6422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4D7C85"/>
                          </a:solidFill>
                          <a:effectLst/>
                        </a:rPr>
                        <a:t>Takeover</a:t>
                      </a:r>
                      <a:endParaRPr lang="hu-HU" sz="2400" b="1" dirty="0">
                        <a:solidFill>
                          <a:srgbClr val="4D7C8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50412B"/>
                          </a:solidFill>
                          <a:effectLst/>
                        </a:rPr>
                        <a:t>breaking its autonomy</a:t>
                      </a:r>
                      <a:endParaRPr lang="hu-HU" sz="20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50412B"/>
                          </a:solidFill>
                          <a:effectLst/>
                        </a:rPr>
                        <a:t>integration (illegal network managed by the adopted political family)</a:t>
                      </a:r>
                      <a:endParaRPr lang="hu-HU" sz="20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63722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63846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504" y="0"/>
            <a:ext cx="8928546" cy="915988"/>
          </a:xfrm>
        </p:spPr>
        <p:txBody>
          <a:bodyPr>
            <a:noAutofit/>
          </a:bodyPr>
          <a:lstStyle/>
          <a:p>
            <a:r>
              <a:rPr lang="en-US" sz="2200" dirty="0">
                <a:solidFill>
                  <a:srgbClr val="8D503B"/>
                </a:solidFill>
              </a:rPr>
              <a:t>Comparing types of corruption by the dimensions </a:t>
            </a:r>
            <a:r>
              <a:rPr lang="en-US" sz="2200" dirty="0" smtClean="0">
                <a:solidFill>
                  <a:srgbClr val="8D503B"/>
                </a:solidFill>
              </a:rPr>
              <a:t/>
            </a:r>
            <a:br>
              <a:rPr lang="en-US" sz="2200" dirty="0" smtClean="0">
                <a:solidFill>
                  <a:srgbClr val="8D503B"/>
                </a:solidFill>
              </a:rPr>
            </a:br>
            <a:r>
              <a:rPr lang="en-US" sz="2200" dirty="0" smtClean="0">
                <a:solidFill>
                  <a:srgbClr val="8D503B"/>
                </a:solidFill>
              </a:rPr>
              <a:t>of </a:t>
            </a:r>
            <a:r>
              <a:rPr lang="en-US" sz="2200" dirty="0">
                <a:solidFill>
                  <a:srgbClr val="8D503B"/>
                </a:solidFill>
              </a:rPr>
              <a:t>collusion and the separation of supply and demand</a:t>
            </a:r>
            <a:endParaRPr lang="hu-HU" sz="2200" dirty="0">
              <a:solidFill>
                <a:srgbClr val="8D503B"/>
              </a:solidFill>
            </a:endParaRPr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8780716"/>
              </p:ext>
            </p:extLst>
          </p:nvPr>
        </p:nvGraphicFramePr>
        <p:xfrm>
          <a:off x="107059" y="987425"/>
          <a:ext cx="8928991" cy="40322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97475">
                  <a:extLst>
                    <a:ext uri="{9D8B030D-6E8A-4147-A177-3AD203B41FA5}">
                      <a16:colId xmlns:a16="http://schemas.microsoft.com/office/drawing/2014/main" val="659328498"/>
                    </a:ext>
                  </a:extLst>
                </a:gridCol>
                <a:gridCol w="3015758">
                  <a:extLst>
                    <a:ext uri="{9D8B030D-6E8A-4147-A177-3AD203B41FA5}">
                      <a16:colId xmlns:a16="http://schemas.microsoft.com/office/drawing/2014/main" val="4069419021"/>
                    </a:ext>
                  </a:extLst>
                </a:gridCol>
                <a:gridCol w="3015758">
                  <a:extLst>
                    <a:ext uri="{9D8B030D-6E8A-4147-A177-3AD203B41FA5}">
                      <a16:colId xmlns:a16="http://schemas.microsoft.com/office/drawing/2014/main" val="3650017991"/>
                    </a:ext>
                  </a:extLst>
                </a:gridCol>
              </a:tblGrid>
              <a:tr h="446069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hu-HU" sz="24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4D7C85"/>
                          </a:solidFill>
                          <a:effectLst/>
                        </a:rPr>
                        <a:t>Corruption supply and demand are…</a:t>
                      </a:r>
                      <a:endParaRPr lang="hu-HU" sz="2400" b="1">
                        <a:solidFill>
                          <a:srgbClr val="4D7C8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0066219"/>
                  </a:ext>
                </a:extLst>
              </a:tr>
              <a:tr h="446069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4D7C85"/>
                          </a:solidFill>
                          <a:effectLst/>
                        </a:rPr>
                        <a:t>separated</a:t>
                      </a:r>
                      <a:endParaRPr lang="hu-HU" sz="2400" b="1" dirty="0">
                        <a:solidFill>
                          <a:srgbClr val="4D7C8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4D7C85"/>
                          </a:solidFill>
                          <a:effectLst/>
                        </a:rPr>
                        <a:t>united</a:t>
                      </a:r>
                      <a:endParaRPr lang="hu-HU" sz="2400" b="1" dirty="0">
                        <a:solidFill>
                          <a:srgbClr val="4D7C8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5251223"/>
                  </a:ext>
                </a:extLst>
              </a:tr>
              <a:tr h="135075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4D7C85"/>
                          </a:solidFill>
                          <a:effectLst/>
                        </a:rPr>
                        <a:t>non-collusive corruption</a:t>
                      </a:r>
                      <a:r>
                        <a:rPr lang="en-US" sz="1600" b="1" dirty="0">
                          <a:solidFill>
                            <a:srgbClr val="50412B"/>
                          </a:solidFill>
                          <a:effectLst/>
                        </a:rPr>
                        <a:t/>
                      </a:r>
                      <a:br>
                        <a:rPr lang="en-US" sz="1600" b="1" dirty="0">
                          <a:solidFill>
                            <a:srgbClr val="50412B"/>
                          </a:solidFill>
                          <a:effectLst/>
                        </a:rPr>
                      </a:br>
                      <a:r>
                        <a:rPr lang="en-US" sz="1600" b="1" dirty="0">
                          <a:solidFill>
                            <a:srgbClr val="50412B"/>
                          </a:solidFill>
                          <a:effectLst/>
                        </a:rPr>
                        <a:t>(carried out by people from the same sphere of social action)</a:t>
                      </a:r>
                      <a:endParaRPr lang="hu-HU" sz="16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82563" lvl="0" indent="-182563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4D7C85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1600" b="1" dirty="0">
                          <a:solidFill>
                            <a:srgbClr val="50412B"/>
                          </a:solidFill>
                          <a:effectLst/>
                        </a:rPr>
                        <a:t>blat between public actors </a:t>
                      </a:r>
                      <a:r>
                        <a:rPr lang="en-US" sz="1600" b="1" dirty="0" smtClean="0">
                          <a:solidFill>
                            <a:srgbClr val="50412B"/>
                          </a:solidFill>
                          <a:effectLst/>
                        </a:rPr>
                        <a:t>(</a:t>
                      </a:r>
                      <a:r>
                        <a:rPr lang="en-US" sz="1600" b="1" dirty="0">
                          <a:solidFill>
                            <a:srgbClr val="50412B"/>
                          </a:solidFill>
                          <a:effectLst/>
                        </a:rPr>
                        <a:t>via </a:t>
                      </a:r>
                      <a:r>
                        <a:rPr lang="en-US" sz="1600" b="1" dirty="0" err="1">
                          <a:solidFill>
                            <a:srgbClr val="50412B"/>
                          </a:solidFill>
                          <a:effectLst/>
                        </a:rPr>
                        <a:t>tolkachi</a:t>
                      </a:r>
                      <a:r>
                        <a:rPr lang="en-US" sz="1600" b="1" dirty="0">
                          <a:solidFill>
                            <a:srgbClr val="50412B"/>
                          </a:solidFill>
                          <a:effectLst/>
                        </a:rPr>
                        <a:t>)</a:t>
                      </a:r>
                      <a:endParaRPr lang="hu-HU" sz="24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82563" lvl="0" indent="-182563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4D7C85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1600" b="1" dirty="0">
                          <a:solidFill>
                            <a:srgbClr val="50412B"/>
                          </a:solidFill>
                          <a:effectLst/>
                        </a:rPr>
                        <a:t>economic crimes (in communist dictatorship)</a:t>
                      </a:r>
                      <a:endParaRPr lang="hu-HU" sz="2400" b="1" dirty="0">
                        <a:solidFill>
                          <a:srgbClr val="50412B"/>
                        </a:solidFill>
                        <a:effectLst/>
                      </a:endParaRPr>
                    </a:p>
                    <a:p>
                      <a:pPr marL="182563" lvl="0" indent="-182563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4D7C85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1600" b="1" dirty="0">
                          <a:solidFill>
                            <a:srgbClr val="50412B"/>
                          </a:solidFill>
                          <a:effectLst/>
                        </a:rPr>
                        <a:t>embezzlement</a:t>
                      </a:r>
                      <a:endParaRPr lang="hu-HU" sz="24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0482145"/>
                  </a:ext>
                </a:extLst>
              </a:tr>
              <a:tr h="178935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4D7C85"/>
                          </a:solidFill>
                          <a:effectLst/>
                        </a:rPr>
                        <a:t>collusive corruption</a:t>
                      </a:r>
                      <a:endParaRPr lang="hu-HU" sz="1800" b="1" dirty="0">
                        <a:solidFill>
                          <a:srgbClr val="4D7C85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50412B"/>
                          </a:solidFill>
                          <a:effectLst/>
                        </a:rPr>
                        <a:t>(carried out by people from different spheres of social action)</a:t>
                      </a:r>
                      <a:endParaRPr lang="hu-HU" sz="16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82563" lvl="0" indent="-182563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4D7C85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1600" b="1" dirty="0">
                          <a:solidFill>
                            <a:srgbClr val="50412B"/>
                          </a:solidFill>
                          <a:effectLst/>
                        </a:rPr>
                        <a:t>blat between public actors (</a:t>
                      </a:r>
                      <a:r>
                        <a:rPr lang="en-US" sz="1600" b="1" dirty="0" err="1">
                          <a:solidFill>
                            <a:srgbClr val="50412B"/>
                          </a:solidFill>
                          <a:effectLst/>
                        </a:rPr>
                        <a:t>nomenklatura</a:t>
                      </a:r>
                      <a:r>
                        <a:rPr lang="en-US" sz="1600" b="1" dirty="0">
                          <a:solidFill>
                            <a:srgbClr val="50412B"/>
                          </a:solidFill>
                          <a:effectLst/>
                        </a:rPr>
                        <a:t>) and non-public subjects</a:t>
                      </a:r>
                      <a:endParaRPr lang="hu-HU" sz="2400" b="1" dirty="0">
                        <a:solidFill>
                          <a:srgbClr val="50412B"/>
                        </a:solidFill>
                        <a:effectLst/>
                      </a:endParaRPr>
                    </a:p>
                    <a:p>
                      <a:pPr marL="182563" lvl="0" indent="-182563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4D7C85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1600" b="1" dirty="0">
                          <a:solidFill>
                            <a:srgbClr val="50412B"/>
                          </a:solidFill>
                          <a:effectLst/>
                        </a:rPr>
                        <a:t>free market corruption</a:t>
                      </a:r>
                      <a:endParaRPr lang="hu-HU" sz="2400" b="1" dirty="0">
                        <a:solidFill>
                          <a:srgbClr val="50412B"/>
                        </a:solidFill>
                        <a:effectLst/>
                      </a:endParaRPr>
                    </a:p>
                    <a:p>
                      <a:pPr marL="182563" lvl="0" indent="-182563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4D7C85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1600" b="1" dirty="0">
                          <a:solidFill>
                            <a:srgbClr val="50412B"/>
                          </a:solidFill>
                          <a:effectLst/>
                        </a:rPr>
                        <a:t>cronyism</a:t>
                      </a:r>
                      <a:endParaRPr lang="hu-HU" sz="2400" b="1" dirty="0">
                        <a:solidFill>
                          <a:srgbClr val="50412B"/>
                        </a:solidFill>
                        <a:effectLst/>
                      </a:endParaRPr>
                    </a:p>
                    <a:p>
                      <a:pPr marL="182563" lvl="0" indent="-182563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4D7C85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1600" b="1" dirty="0">
                          <a:solidFill>
                            <a:srgbClr val="50412B"/>
                          </a:solidFill>
                          <a:effectLst/>
                        </a:rPr>
                        <a:t>bottom-up state capture</a:t>
                      </a:r>
                      <a:endParaRPr lang="hu-HU" sz="24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82563" lvl="0" indent="-182563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4D7C85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1600" b="1" dirty="0">
                          <a:solidFill>
                            <a:srgbClr val="50412B"/>
                          </a:solidFill>
                          <a:effectLst/>
                        </a:rPr>
                        <a:t>state organization collusion</a:t>
                      </a:r>
                      <a:endParaRPr lang="hu-HU" sz="2400" b="1" dirty="0">
                        <a:solidFill>
                          <a:srgbClr val="50412B"/>
                        </a:solidFill>
                        <a:effectLst/>
                      </a:endParaRPr>
                    </a:p>
                    <a:p>
                      <a:pPr marL="182563" lvl="0" indent="-182563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4D7C85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1600" b="1" dirty="0">
                          <a:solidFill>
                            <a:srgbClr val="50412B"/>
                          </a:solidFill>
                          <a:effectLst/>
                        </a:rPr>
                        <a:t>top-down state capture</a:t>
                      </a:r>
                      <a:endParaRPr lang="hu-HU" sz="2400" b="1" dirty="0">
                        <a:solidFill>
                          <a:srgbClr val="50412B"/>
                        </a:solidFill>
                        <a:effectLst/>
                      </a:endParaRPr>
                    </a:p>
                    <a:p>
                      <a:pPr marL="182563" lvl="0" indent="-182563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4D7C85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1600" b="1" dirty="0">
                          <a:solidFill>
                            <a:srgbClr val="50412B"/>
                          </a:solidFill>
                          <a:effectLst/>
                        </a:rPr>
                        <a:t>criminal state</a:t>
                      </a:r>
                      <a:endParaRPr lang="hu-HU" sz="24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28143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83734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504" y="0"/>
            <a:ext cx="8928546" cy="915988"/>
          </a:xfrm>
        </p:spPr>
        <p:txBody>
          <a:bodyPr>
            <a:noAutofit/>
          </a:bodyPr>
          <a:lstStyle/>
          <a:p>
            <a:r>
              <a:rPr lang="en-US" sz="2200" dirty="0">
                <a:solidFill>
                  <a:srgbClr val="8D503B"/>
                </a:solidFill>
              </a:rPr>
              <a:t>The status of corruption in states of different legal status</a:t>
            </a:r>
            <a:endParaRPr lang="hu-HU" sz="2200" dirty="0">
              <a:solidFill>
                <a:srgbClr val="8D503B"/>
              </a:solidFill>
            </a:endParaRPr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8320990"/>
              </p:ext>
            </p:extLst>
          </p:nvPr>
        </p:nvGraphicFramePr>
        <p:xfrm>
          <a:off x="107950" y="928707"/>
          <a:ext cx="8928991" cy="413668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3650">
                  <a:extLst>
                    <a:ext uri="{9D8B030D-6E8A-4147-A177-3AD203B41FA5}">
                      <a16:colId xmlns:a16="http://schemas.microsoft.com/office/drawing/2014/main" val="2078886633"/>
                    </a:ext>
                  </a:extLst>
                </a:gridCol>
                <a:gridCol w="1440606">
                  <a:extLst>
                    <a:ext uri="{9D8B030D-6E8A-4147-A177-3AD203B41FA5}">
                      <a16:colId xmlns:a16="http://schemas.microsoft.com/office/drawing/2014/main" val="289992840"/>
                    </a:ext>
                  </a:extLst>
                </a:gridCol>
                <a:gridCol w="1511722">
                  <a:extLst>
                    <a:ext uri="{9D8B030D-6E8A-4147-A177-3AD203B41FA5}">
                      <a16:colId xmlns:a16="http://schemas.microsoft.com/office/drawing/2014/main" val="2752312733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45831436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1337207918"/>
                    </a:ext>
                  </a:extLst>
                </a:gridCol>
                <a:gridCol w="2520725">
                  <a:extLst>
                    <a:ext uri="{9D8B030D-6E8A-4147-A177-3AD203B41FA5}">
                      <a16:colId xmlns:a16="http://schemas.microsoft.com/office/drawing/2014/main" val="1035951285"/>
                    </a:ext>
                  </a:extLst>
                </a:gridCol>
              </a:tblGrid>
              <a:tr h="6179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1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</a:rPr>
                        <a:t>Political regime (state type)</a:t>
                      </a:r>
                      <a:endParaRPr lang="hu-HU" sz="1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</a:rPr>
                        <a:t>Dominant forms of collusive corruption</a:t>
                      </a:r>
                      <a:endParaRPr lang="hu-HU" sz="1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</a:rPr>
                        <a:t>Regulator’s intention</a:t>
                      </a:r>
                      <a:endParaRPr lang="hu-HU" sz="1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</a:rPr>
                        <a:t>Intention of the dominant institution (form)</a:t>
                      </a:r>
                      <a:endParaRPr lang="hu-HU" sz="1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</a:rPr>
                        <a:t>Discretional treatment resulting from corruption meets the intention of…</a:t>
                      </a:r>
                      <a:endParaRPr lang="hu-HU" sz="1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8638085"/>
                  </a:ext>
                </a:extLst>
              </a:tr>
              <a:tr h="6179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300" b="1">
                          <a:solidFill>
                            <a:srgbClr val="4D7C85"/>
                          </a:solidFill>
                          <a:effectLst/>
                        </a:rPr>
                        <a:t>State</a:t>
                      </a:r>
                      <a:endParaRPr lang="hu-HU" sz="1300" b="1">
                        <a:solidFill>
                          <a:srgbClr val="4D7C85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</a:rPr>
                        <a:t>liberal democracy</a:t>
                      </a:r>
                      <a:br>
                        <a:rPr lang="en-US" sz="1200" b="1" dirty="0">
                          <a:solidFill>
                            <a:srgbClr val="50412B"/>
                          </a:solidFill>
                          <a:effectLst/>
                        </a:rPr>
                      </a:b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</a:rPr>
                        <a:t>(constitutional state)</a:t>
                      </a:r>
                      <a:endParaRPr lang="hu-HU" sz="1200" b="1" dirty="0">
                        <a:solidFill>
                          <a:srgbClr val="50412B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</a:rPr>
                        <a:t> </a:t>
                      </a:r>
                      <a:endParaRPr lang="hu-HU" sz="1200" b="1" dirty="0">
                        <a:solidFill>
                          <a:srgbClr val="50412B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</a:rPr>
                        <a:t> </a:t>
                      </a:r>
                      <a:endParaRPr lang="hu-HU" sz="1200" b="1" dirty="0">
                        <a:solidFill>
                          <a:srgbClr val="50412B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</a:rPr>
                        <a:t> </a:t>
                      </a:r>
                      <a:endParaRPr lang="en-US" sz="1200" b="1" dirty="0" smtClean="0">
                        <a:solidFill>
                          <a:srgbClr val="50412B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hu-HU" sz="1200" b="1" dirty="0">
                        <a:solidFill>
                          <a:srgbClr val="50412B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</a:rPr>
                        <a:t> </a:t>
                      </a:r>
                      <a:endParaRPr lang="hu-HU" sz="1200" b="1" dirty="0">
                        <a:solidFill>
                          <a:srgbClr val="50412B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</a:rPr>
                        <a:t> </a:t>
                      </a:r>
                      <a:endParaRPr lang="hu-HU" sz="1200" b="1" dirty="0">
                        <a:solidFill>
                          <a:srgbClr val="50412B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</a:rPr>
                        <a:t> </a:t>
                      </a:r>
                      <a:endParaRPr lang="hu-HU" sz="1200" b="1" dirty="0">
                        <a:solidFill>
                          <a:srgbClr val="50412B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</a:rPr>
                        <a:t> </a:t>
                      </a:r>
                      <a:endParaRPr lang="hu-HU" sz="1200" b="1" dirty="0">
                        <a:solidFill>
                          <a:srgbClr val="50412B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</a:rPr>
                        <a:t> </a:t>
                      </a:r>
                      <a:endParaRPr lang="hu-HU" sz="1200" b="1" dirty="0">
                        <a:solidFill>
                          <a:srgbClr val="50412B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200" b="1" dirty="0" smtClean="0">
                        <a:solidFill>
                          <a:srgbClr val="50412B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200" b="1" dirty="0" smtClean="0">
                        <a:solidFill>
                          <a:srgbClr val="50412B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200" b="1" dirty="0" smtClean="0">
                        <a:solidFill>
                          <a:srgbClr val="50412B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effectLst/>
                        </a:rPr>
                        <a:t/>
                      </a:r>
                      <a:br>
                        <a:rPr lang="hu-HU" sz="1200" b="1" dirty="0">
                          <a:solidFill>
                            <a:srgbClr val="50412B"/>
                          </a:solidFill>
                          <a:effectLst/>
                        </a:rPr>
                      </a:b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</a:rPr>
                        <a:t>patronal autocracy</a:t>
                      </a:r>
                      <a:endParaRPr lang="hu-HU" sz="1200" b="1" dirty="0">
                        <a:solidFill>
                          <a:srgbClr val="50412B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</a:rPr>
                        <a:t>(mafia state)</a:t>
                      </a:r>
                      <a:endParaRPr lang="hu-HU" sz="1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2075" lvl="0" indent="-92075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4D7C85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</a:rPr>
                        <a:t>free market corruption (sporadic)</a:t>
                      </a:r>
                      <a:endParaRPr lang="hu-HU" sz="1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50412B"/>
                          </a:solidFill>
                          <a:effectLst/>
                        </a:rPr>
                        <a:t>normative</a:t>
                      </a:r>
                      <a:endParaRPr lang="hu-HU" sz="12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</a:rPr>
                        <a:t>normative </a:t>
                      </a:r>
                      <a:endParaRPr lang="en-US" sz="1200" b="1" dirty="0" smtClean="0">
                        <a:solidFill>
                          <a:srgbClr val="50412B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rgbClr val="50412B"/>
                          </a:solidFill>
                          <a:effectLst/>
                        </a:rPr>
                        <a:t>(</a:t>
                      </a: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</a:rPr>
                        <a:t>formal state laws)</a:t>
                      </a:r>
                      <a:endParaRPr lang="hu-HU" sz="1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50412B"/>
                          </a:solidFill>
                          <a:effectLst/>
                        </a:rPr>
                        <a:t>neither the regulator, nor the dominant institution (non-structural deviation)</a:t>
                      </a:r>
                      <a:endParaRPr lang="hu-HU" sz="12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6006326"/>
                  </a:ext>
                </a:extLst>
              </a:tr>
              <a:tr h="62946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300" b="1">
                          <a:solidFill>
                            <a:srgbClr val="4D7C85"/>
                          </a:solidFill>
                          <a:effectLst/>
                        </a:rPr>
                        <a:t>Corrupt state</a:t>
                      </a:r>
                      <a:endParaRPr lang="hu-HU" sz="1300" b="1">
                        <a:solidFill>
                          <a:srgbClr val="4D7C85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2075" lvl="0" indent="-92075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4D7C85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</a:rPr>
                        <a:t>free market corruption (endemic)</a:t>
                      </a:r>
                      <a:endParaRPr lang="hu-HU" sz="1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50412B"/>
                          </a:solidFill>
                          <a:effectLst/>
                        </a:rPr>
                        <a:t>normative</a:t>
                      </a:r>
                      <a:endParaRPr lang="hu-HU" sz="12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</a:rPr>
                        <a:t>normative </a:t>
                      </a:r>
                      <a:endParaRPr lang="en-US" sz="1200" b="1" dirty="0" smtClean="0">
                        <a:solidFill>
                          <a:srgbClr val="50412B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rgbClr val="50412B"/>
                          </a:solidFill>
                          <a:effectLst/>
                        </a:rPr>
                        <a:t>(</a:t>
                      </a: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</a:rPr>
                        <a:t>formal state laws)</a:t>
                      </a:r>
                      <a:endParaRPr lang="hu-HU" sz="1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50412B"/>
                          </a:solidFill>
                          <a:effectLst/>
                        </a:rPr>
                        <a:t>neither the regulator, nor the dominant institution (non-structural deviation)</a:t>
                      </a:r>
                      <a:endParaRPr lang="hu-HU" sz="12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1417215"/>
                  </a:ext>
                </a:extLst>
              </a:tr>
              <a:tr h="146564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4D7C85"/>
                          </a:solidFill>
                          <a:effectLst/>
                        </a:rPr>
                        <a:t>Captured state</a:t>
                      </a:r>
                      <a:endParaRPr lang="hu-HU" sz="1300" b="1" dirty="0">
                        <a:solidFill>
                          <a:srgbClr val="4D7C85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2075" lvl="0" indent="-92075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4D7C85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</a:rPr>
                        <a:t>state organization collusion</a:t>
                      </a:r>
                      <a:endParaRPr lang="hu-HU" sz="1200" b="1" dirty="0">
                        <a:solidFill>
                          <a:srgbClr val="50412B"/>
                        </a:solidFill>
                        <a:effectLst/>
                      </a:endParaRPr>
                    </a:p>
                    <a:p>
                      <a:pPr marL="92075" lvl="0" indent="-92075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4D7C85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</a:rPr>
                        <a:t>cronyism</a:t>
                      </a:r>
                      <a:endParaRPr lang="hu-HU" sz="1200" b="1" dirty="0">
                        <a:solidFill>
                          <a:srgbClr val="50412B"/>
                        </a:solidFill>
                        <a:effectLst/>
                      </a:endParaRPr>
                    </a:p>
                    <a:p>
                      <a:pPr marL="92075" lvl="0" indent="-92075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4D7C85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</a:rPr>
                        <a:t>bottom-up state capture</a:t>
                      </a:r>
                      <a:endParaRPr lang="hu-HU" sz="1200" b="1" dirty="0">
                        <a:solidFill>
                          <a:srgbClr val="50412B"/>
                        </a:solidFill>
                        <a:effectLst/>
                      </a:endParaRPr>
                    </a:p>
                    <a:p>
                      <a:pPr marL="92075" lvl="0" indent="-92075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4D7C85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</a:rPr>
                        <a:t>top-down state capture</a:t>
                      </a:r>
                      <a:endParaRPr lang="hu-HU" sz="1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</a:rPr>
                        <a:t>discretional</a:t>
                      </a:r>
                      <a:endParaRPr lang="hu-HU" sz="1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</a:rPr>
                        <a:t>normative </a:t>
                      </a:r>
                      <a:endParaRPr lang="en-US" sz="1200" b="1" dirty="0" smtClean="0">
                        <a:solidFill>
                          <a:srgbClr val="50412B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rgbClr val="50412B"/>
                          </a:solidFill>
                          <a:effectLst/>
                        </a:rPr>
                        <a:t>(</a:t>
                      </a: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</a:rPr>
                        <a:t>formal state laws)</a:t>
                      </a:r>
                      <a:endParaRPr lang="hu-HU" sz="1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</a:rPr>
                        <a:t>the regulator, but not the dominant institution (structural deviation)</a:t>
                      </a:r>
                      <a:endParaRPr lang="hu-HU" sz="1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699862"/>
                  </a:ext>
                </a:extLst>
              </a:tr>
              <a:tr h="7507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4D7C85"/>
                          </a:solidFill>
                          <a:effectLst/>
                        </a:rPr>
                        <a:t>Criminal state</a:t>
                      </a:r>
                      <a:endParaRPr lang="hu-HU" sz="1300" b="1" dirty="0">
                        <a:solidFill>
                          <a:srgbClr val="4D7C85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2075" lvl="0" indent="-92075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4D7C85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</a:rPr>
                        <a:t>criminal state</a:t>
                      </a:r>
                      <a:endParaRPr lang="hu-HU" sz="1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</a:rPr>
                        <a:t>discretional</a:t>
                      </a:r>
                      <a:endParaRPr lang="hu-HU" sz="1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</a:rPr>
                        <a:t>discretional </a:t>
                      </a:r>
                      <a:r>
                        <a:rPr lang="en-US" sz="1200" b="1" dirty="0" smtClean="0">
                          <a:solidFill>
                            <a:srgbClr val="50412B"/>
                          </a:solidFill>
                          <a:effectLst/>
                        </a:rPr>
                        <a:t>(</a:t>
                      </a: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</a:rPr>
                        <a:t>informal patronal decisions)</a:t>
                      </a:r>
                      <a:endParaRPr lang="hu-HU" sz="1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</a:rPr>
                        <a:t>both the regulator and the dominant institution (norm / constitutive element)</a:t>
                      </a:r>
                      <a:endParaRPr lang="hu-HU" sz="1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6" name="Egyenes összekötő nyíllal 4"/>
          <p:cNvCxnSpPr/>
          <p:nvPr/>
        </p:nvCxnSpPr>
        <p:spPr>
          <a:xfrm>
            <a:off x="1691680" y="2287528"/>
            <a:ext cx="0" cy="2159819"/>
          </a:xfrm>
          <a:prstGeom prst="straightConnector1">
            <a:avLst/>
          </a:prstGeom>
          <a:ln w="69850">
            <a:solidFill>
              <a:srgbClr val="4D7C8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32926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546" cy="915988"/>
          </a:xfrm>
        </p:spPr>
        <p:txBody>
          <a:bodyPr>
            <a:noAutofit/>
          </a:bodyPr>
          <a:lstStyle/>
          <a:p>
            <a:pPr>
              <a:lnSpc>
                <a:spcPct val="75000"/>
              </a:lnSpc>
            </a:pPr>
            <a:r>
              <a:rPr lang="hu-HU" sz="2200" dirty="0" err="1" smtClean="0">
                <a:solidFill>
                  <a:srgbClr val="8D503B"/>
                </a:solidFill>
              </a:rPr>
              <a:t>State</a:t>
            </a:r>
            <a:r>
              <a:rPr lang="hu-HU" sz="2200" dirty="0" smtClean="0">
                <a:solidFill>
                  <a:srgbClr val="8D503B"/>
                </a:solidFill>
              </a:rPr>
              <a:t> </a:t>
            </a:r>
            <a:r>
              <a:rPr lang="hu-HU" sz="2200" dirty="0" err="1" smtClean="0">
                <a:solidFill>
                  <a:srgbClr val="8D503B"/>
                </a:solidFill>
              </a:rPr>
              <a:t>intervention</a:t>
            </a:r>
            <a:r>
              <a:rPr lang="hu-HU" sz="2200" dirty="0" smtClean="0">
                <a:solidFill>
                  <a:srgbClr val="8D503B"/>
                </a:solidFill>
              </a:rPr>
              <a:t> </a:t>
            </a:r>
            <a:r>
              <a:rPr lang="en-US" sz="2200" dirty="0" smtClean="0">
                <a:solidFill>
                  <a:srgbClr val="8D503B"/>
                </a:solidFill>
              </a:rPr>
              <a:t>in the three polar type regimes</a:t>
            </a:r>
            <a:endParaRPr lang="hu-HU" sz="2200" dirty="0">
              <a:solidFill>
                <a:srgbClr val="8D503B"/>
              </a:solidFill>
            </a:endParaRPr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5942669"/>
              </p:ext>
            </p:extLst>
          </p:nvPr>
        </p:nvGraphicFramePr>
        <p:xfrm>
          <a:off x="107951" y="915987"/>
          <a:ext cx="8928545" cy="4112856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909936">
                  <a:extLst>
                    <a:ext uri="{9D8B030D-6E8A-4147-A177-3AD203B41FA5}">
                      <a16:colId xmlns:a16="http://schemas.microsoft.com/office/drawing/2014/main" val="2988024501"/>
                    </a:ext>
                  </a:extLst>
                </a:gridCol>
                <a:gridCol w="3009305">
                  <a:extLst>
                    <a:ext uri="{9D8B030D-6E8A-4147-A177-3AD203B41FA5}">
                      <a16:colId xmlns:a16="http://schemas.microsoft.com/office/drawing/2014/main" val="1363450606"/>
                    </a:ext>
                  </a:extLst>
                </a:gridCol>
                <a:gridCol w="3009304">
                  <a:extLst>
                    <a:ext uri="{9D8B030D-6E8A-4147-A177-3AD203B41FA5}">
                      <a16:colId xmlns:a16="http://schemas.microsoft.com/office/drawing/2014/main" val="2828575883"/>
                    </a:ext>
                  </a:extLst>
                </a:gridCol>
              </a:tblGrid>
              <a:tr h="42533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4D7C85"/>
                          </a:solidFill>
                          <a:effectLst/>
                        </a:rPr>
                        <a:t>Liberal democracy</a:t>
                      </a:r>
                      <a:endParaRPr lang="hu-HU" sz="2000" b="1" dirty="0">
                        <a:solidFill>
                          <a:srgbClr val="4D7C8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446" marR="32446" marT="4506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4D7C85"/>
                          </a:solidFill>
                          <a:effectLst/>
                        </a:rPr>
                        <a:t>Patronal autocracy</a:t>
                      </a:r>
                      <a:endParaRPr lang="hu-HU" sz="2000" b="1" dirty="0">
                        <a:solidFill>
                          <a:srgbClr val="4D7C8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446" marR="32446" marT="4506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4D7C85"/>
                          </a:solidFill>
                          <a:effectLst/>
                        </a:rPr>
                        <a:t>Communist </a:t>
                      </a:r>
                      <a:r>
                        <a:rPr lang="hu-HU" sz="2000" b="1" dirty="0" err="1" smtClean="0">
                          <a:solidFill>
                            <a:srgbClr val="4D7C85"/>
                          </a:solidFill>
                          <a:effectLst/>
                        </a:rPr>
                        <a:t>dictatorship</a:t>
                      </a:r>
                      <a:endParaRPr lang="hu-HU" sz="2000" b="1" dirty="0">
                        <a:solidFill>
                          <a:srgbClr val="4D7C8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446" marR="32446" marT="4506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6372772"/>
                  </a:ext>
                </a:extLst>
              </a:tr>
              <a:tr h="100870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50412B"/>
                          </a:solidFill>
                          <a:effectLst/>
                        </a:rPr>
                        <a:t>normative state intervention (minimum amplitude of arbitrariness)</a:t>
                      </a:r>
                      <a:endParaRPr lang="hu-HU" sz="16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50412B"/>
                          </a:solidFill>
                          <a:effectLst/>
                        </a:rPr>
                        <a:t>discretional state intervention (maximum amplitude of arbitrariness)</a:t>
                      </a:r>
                      <a:endParaRPr lang="hu-HU" sz="16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rgbClr val="50412B"/>
                          </a:solidFill>
                          <a:effectLst/>
                        </a:rPr>
                        <a:t>n.a</a:t>
                      </a:r>
                      <a:r>
                        <a:rPr lang="en-US" sz="1600" b="1" dirty="0">
                          <a:solidFill>
                            <a:srgbClr val="50412B"/>
                          </a:solidFill>
                          <a:effectLst/>
                        </a:rPr>
                        <a:t>. (central planning)</a:t>
                      </a:r>
                      <a:endParaRPr lang="hu-HU" sz="16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8140211"/>
                  </a:ext>
                </a:extLst>
              </a:tr>
              <a:tr h="32611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50412B"/>
                          </a:solidFill>
                          <a:effectLst/>
                        </a:rPr>
                        <a:t>normatively closed markets</a:t>
                      </a:r>
                      <a:endParaRPr lang="hu-HU" sz="16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50412B"/>
                          </a:solidFill>
                          <a:effectLst/>
                        </a:rPr>
                        <a:t>discretionally closed markets</a:t>
                      </a:r>
                      <a:endParaRPr lang="hu-HU" sz="16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50412B"/>
                          </a:solidFill>
                          <a:effectLst/>
                        </a:rPr>
                        <a:t>n.a. (no private markets)</a:t>
                      </a:r>
                      <a:endParaRPr lang="hu-HU" sz="16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6614327"/>
                  </a:ext>
                </a:extLst>
              </a:tr>
              <a:tr h="6674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50412B"/>
                          </a:solidFill>
                          <a:effectLst/>
                        </a:rPr>
                        <a:t>rent-seekers are interest groups</a:t>
                      </a:r>
                      <a:endParaRPr lang="hu-HU" sz="16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50412B"/>
                          </a:solidFill>
                          <a:effectLst/>
                        </a:rPr>
                        <a:t>rent-seekers are patronal networks</a:t>
                      </a:r>
                      <a:endParaRPr lang="hu-HU" sz="16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rgbClr val="50412B"/>
                          </a:solidFill>
                          <a:effectLst/>
                        </a:rPr>
                        <a:t>n.a</a:t>
                      </a:r>
                      <a:r>
                        <a:rPr lang="en-US" sz="1600" b="1" dirty="0">
                          <a:solidFill>
                            <a:srgbClr val="50412B"/>
                          </a:solidFill>
                          <a:effectLst/>
                        </a:rPr>
                        <a:t>. (no private enterprises)</a:t>
                      </a:r>
                      <a:endParaRPr lang="hu-HU" sz="16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6363758"/>
                  </a:ext>
                </a:extLst>
              </a:tr>
              <a:tr h="6674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50412B"/>
                          </a:solidFill>
                          <a:effectLst/>
                        </a:rPr>
                        <a:t>general + sectoral taxes</a:t>
                      </a:r>
                      <a:endParaRPr lang="hu-HU" sz="16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50412B"/>
                          </a:solidFill>
                          <a:effectLst/>
                        </a:rPr>
                        <a:t>general + sectoral + discretional taxes</a:t>
                      </a:r>
                      <a:endParaRPr lang="hu-HU" sz="16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rgbClr val="50412B"/>
                          </a:solidFill>
                          <a:effectLst/>
                        </a:rPr>
                        <a:t>n.a</a:t>
                      </a:r>
                      <a:r>
                        <a:rPr lang="en-US" sz="1600" b="1" dirty="0">
                          <a:solidFill>
                            <a:srgbClr val="50412B"/>
                          </a:solidFill>
                          <a:effectLst/>
                        </a:rPr>
                        <a:t>. (no tax revenue from the private to the public sphere)</a:t>
                      </a:r>
                      <a:endParaRPr lang="hu-HU" sz="16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2327241"/>
                  </a:ext>
                </a:extLst>
              </a:tr>
              <a:tr h="100870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50412B"/>
                          </a:solidFill>
                          <a:effectLst/>
                        </a:rPr>
                        <a:t>active control mechanisms (neutral supervisory intervention)</a:t>
                      </a:r>
                      <a:endParaRPr lang="hu-HU" sz="16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50412B"/>
                          </a:solidFill>
                          <a:effectLst/>
                        </a:rPr>
                        <a:t>disabled control mechanisms (weaponized supervisory intervention)</a:t>
                      </a:r>
                      <a:endParaRPr lang="hu-HU" sz="16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rgbClr val="50412B"/>
                          </a:solidFill>
                          <a:effectLst/>
                        </a:rPr>
                        <a:t>n.a</a:t>
                      </a:r>
                      <a:r>
                        <a:rPr lang="en-US" sz="1600" b="1" dirty="0">
                          <a:solidFill>
                            <a:srgbClr val="50412B"/>
                          </a:solidFill>
                          <a:effectLst/>
                        </a:rPr>
                        <a:t>. (bureaucratic coordination of the economy)</a:t>
                      </a:r>
                      <a:endParaRPr lang="hu-HU" sz="16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50850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57670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Скругленный прямоугольник 41"/>
          <p:cNvSpPr/>
          <p:nvPr/>
        </p:nvSpPr>
        <p:spPr>
          <a:xfrm>
            <a:off x="694809" y="4307104"/>
            <a:ext cx="7740692" cy="712918"/>
          </a:xfrm>
          <a:prstGeom prst="roundRect">
            <a:avLst>
              <a:gd name="adj" fmla="val 5023"/>
            </a:avLst>
          </a:prstGeom>
          <a:solidFill>
            <a:srgbClr val="B3A99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44" name="Csoportba foglalás 4"/>
          <p:cNvGrpSpPr/>
          <p:nvPr/>
        </p:nvGrpSpPr>
        <p:grpSpPr>
          <a:xfrm>
            <a:off x="760778" y="871041"/>
            <a:ext cx="7758207" cy="3644925"/>
            <a:chOff x="107968" y="193166"/>
            <a:chExt cx="7344860" cy="2721247"/>
          </a:xfrm>
        </p:grpSpPr>
        <p:sp>
          <p:nvSpPr>
            <p:cNvPr id="45" name="Téglalap 31"/>
            <p:cNvSpPr/>
            <p:nvPr/>
          </p:nvSpPr>
          <p:spPr>
            <a:xfrm>
              <a:off x="2188362" y="1474276"/>
              <a:ext cx="3041183" cy="901988"/>
            </a:xfrm>
            <a:prstGeom prst="rect">
              <a:avLst/>
            </a:prstGeom>
            <a:noFill/>
            <a:ln w="12700">
              <a:solidFill>
                <a:srgbClr val="50413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hu-HU" sz="2400"/>
            </a:p>
          </p:txBody>
        </p:sp>
        <p:sp>
          <p:nvSpPr>
            <p:cNvPr id="46" name="Téglalap 32"/>
            <p:cNvSpPr/>
            <p:nvPr/>
          </p:nvSpPr>
          <p:spPr>
            <a:xfrm>
              <a:off x="1412789" y="1049969"/>
              <a:ext cx="4579723" cy="1330064"/>
            </a:xfrm>
            <a:prstGeom prst="rect">
              <a:avLst/>
            </a:prstGeom>
            <a:noFill/>
            <a:ln w="12700">
              <a:solidFill>
                <a:srgbClr val="50413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hu-HU" sz="2400"/>
            </a:p>
          </p:txBody>
        </p:sp>
        <p:sp>
          <p:nvSpPr>
            <p:cNvPr id="47" name="Téglalap 33"/>
            <p:cNvSpPr/>
            <p:nvPr/>
          </p:nvSpPr>
          <p:spPr>
            <a:xfrm>
              <a:off x="2952412" y="1944216"/>
              <a:ext cx="1512000" cy="432048"/>
            </a:xfrm>
            <a:prstGeom prst="rect">
              <a:avLst/>
            </a:prstGeom>
            <a:noFill/>
            <a:ln w="12700">
              <a:solidFill>
                <a:srgbClr val="50413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hu-HU" sz="2400"/>
            </a:p>
          </p:txBody>
        </p:sp>
        <p:cxnSp>
          <p:nvCxnSpPr>
            <p:cNvPr id="48" name="Egyenes összekötő 8"/>
            <p:cNvCxnSpPr/>
            <p:nvPr/>
          </p:nvCxnSpPr>
          <p:spPr>
            <a:xfrm>
              <a:off x="1412790" y="2232248"/>
              <a:ext cx="0" cy="288031"/>
            </a:xfrm>
            <a:prstGeom prst="line">
              <a:avLst/>
            </a:prstGeom>
            <a:ln w="19050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Egyenes összekötő 9"/>
            <p:cNvCxnSpPr/>
            <p:nvPr/>
          </p:nvCxnSpPr>
          <p:spPr>
            <a:xfrm>
              <a:off x="2188361" y="2239831"/>
              <a:ext cx="0" cy="288000"/>
            </a:xfrm>
            <a:prstGeom prst="line">
              <a:avLst/>
            </a:prstGeom>
            <a:ln w="19050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Egyenes összekötő 10"/>
            <p:cNvCxnSpPr/>
            <p:nvPr/>
          </p:nvCxnSpPr>
          <p:spPr>
            <a:xfrm>
              <a:off x="2952412" y="2232248"/>
              <a:ext cx="0" cy="288000"/>
            </a:xfrm>
            <a:prstGeom prst="line">
              <a:avLst/>
            </a:prstGeom>
            <a:ln w="19050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Egyenes összekötő 11"/>
            <p:cNvCxnSpPr/>
            <p:nvPr/>
          </p:nvCxnSpPr>
          <p:spPr>
            <a:xfrm>
              <a:off x="4464351" y="2232248"/>
              <a:ext cx="0" cy="288000"/>
            </a:xfrm>
            <a:prstGeom prst="line">
              <a:avLst/>
            </a:prstGeom>
            <a:ln w="19050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Egyenes összekötő 12"/>
            <p:cNvCxnSpPr/>
            <p:nvPr/>
          </p:nvCxnSpPr>
          <p:spPr>
            <a:xfrm>
              <a:off x="5229545" y="2239138"/>
              <a:ext cx="0" cy="288000"/>
            </a:xfrm>
            <a:prstGeom prst="line">
              <a:avLst/>
            </a:prstGeom>
            <a:ln w="19050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Egyenes összekötő 13"/>
            <p:cNvCxnSpPr/>
            <p:nvPr/>
          </p:nvCxnSpPr>
          <p:spPr>
            <a:xfrm>
              <a:off x="5992513" y="2232248"/>
              <a:ext cx="0" cy="288000"/>
            </a:xfrm>
            <a:prstGeom prst="line">
              <a:avLst/>
            </a:prstGeom>
            <a:ln w="19050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Egyenes összekötő 14"/>
            <p:cNvCxnSpPr/>
            <p:nvPr/>
          </p:nvCxnSpPr>
          <p:spPr>
            <a:xfrm>
              <a:off x="3708412" y="2232248"/>
              <a:ext cx="0" cy="288000"/>
            </a:xfrm>
            <a:prstGeom prst="line">
              <a:avLst/>
            </a:prstGeom>
            <a:ln w="19050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Szövegdoboz 33"/>
            <p:cNvSpPr txBox="1"/>
            <p:nvPr/>
          </p:nvSpPr>
          <p:spPr>
            <a:xfrm>
              <a:off x="2321614" y="2519973"/>
              <a:ext cx="1278669" cy="39444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 b="1" kern="12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en-US" sz="1200" b="1" kern="1200" baseline="-250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hu-HU" sz="2000" dirty="0">
                <a:solidFill>
                  <a:srgbClr val="CD5F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56" name="Szövegdoboz 34"/>
            <p:cNvSpPr txBox="1"/>
            <p:nvPr/>
          </p:nvSpPr>
          <p:spPr>
            <a:xfrm>
              <a:off x="1728096" y="2527600"/>
              <a:ext cx="972175" cy="30035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 b="1" kern="12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en-US" sz="1200" b="1" kern="1200" baseline="-250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hu-HU" sz="2000" dirty="0">
                <a:solidFill>
                  <a:srgbClr val="CD5F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57" name="Szövegdoboz 35"/>
            <p:cNvSpPr txBox="1"/>
            <p:nvPr/>
          </p:nvSpPr>
          <p:spPr>
            <a:xfrm>
              <a:off x="1107491" y="2524048"/>
              <a:ext cx="648083" cy="23532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 b="1" kern="12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en-US" sz="1200" b="1" kern="1200" baseline="-250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hu-HU" sz="2000" dirty="0">
                <a:solidFill>
                  <a:srgbClr val="CD5F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58" name="Szövegdoboz 36"/>
            <p:cNvSpPr txBox="1"/>
            <p:nvPr/>
          </p:nvSpPr>
          <p:spPr>
            <a:xfrm>
              <a:off x="3881223" y="2510721"/>
              <a:ext cx="1230938" cy="40369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 b="1" kern="12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en-US" sz="1200" b="1" kern="1200" baseline="-250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hu-HU" sz="2000" dirty="0">
                <a:solidFill>
                  <a:srgbClr val="CD5F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59" name="Szövegdoboz 37"/>
            <p:cNvSpPr txBox="1"/>
            <p:nvPr/>
          </p:nvSpPr>
          <p:spPr>
            <a:xfrm>
              <a:off x="4832266" y="2512094"/>
              <a:ext cx="857626" cy="40231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 b="1" kern="12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en-US" sz="1200" b="1" kern="1200" baseline="-250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hu-HU" sz="2000" dirty="0">
                <a:solidFill>
                  <a:srgbClr val="CD5F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60" name="Szövegdoboz 38"/>
            <p:cNvSpPr txBox="1"/>
            <p:nvPr/>
          </p:nvSpPr>
          <p:spPr>
            <a:xfrm>
              <a:off x="5472232" y="2505206"/>
              <a:ext cx="1107105" cy="40920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 b="1" kern="12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en-US" sz="1200" b="1" kern="1200" baseline="-250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hu-HU" sz="2000" dirty="0">
                <a:solidFill>
                  <a:srgbClr val="CD5F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61" name="Szövegdoboz 50"/>
            <p:cNvSpPr txBox="1"/>
            <p:nvPr/>
          </p:nvSpPr>
          <p:spPr>
            <a:xfrm>
              <a:off x="3060340" y="2520280"/>
              <a:ext cx="1296144" cy="26161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 b="1" kern="12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endParaRPr lang="hu-HU" sz="2000" dirty="0">
                <a:solidFill>
                  <a:srgbClr val="CD5F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62" name="Egyenes összekötő 22"/>
            <p:cNvCxnSpPr/>
            <p:nvPr/>
          </p:nvCxnSpPr>
          <p:spPr>
            <a:xfrm flipH="1" flipV="1">
              <a:off x="540060" y="532423"/>
              <a:ext cx="3168352" cy="1843825"/>
            </a:xfrm>
            <a:prstGeom prst="line">
              <a:avLst/>
            </a:prstGeom>
            <a:ln w="22225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Egyenes összekötő 23"/>
            <p:cNvCxnSpPr/>
            <p:nvPr/>
          </p:nvCxnSpPr>
          <p:spPr>
            <a:xfrm flipV="1">
              <a:off x="3708412" y="532423"/>
              <a:ext cx="3168352" cy="1843842"/>
            </a:xfrm>
            <a:prstGeom prst="line">
              <a:avLst/>
            </a:prstGeom>
            <a:ln w="22225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Egyenes összekötő 24"/>
            <p:cNvCxnSpPr/>
            <p:nvPr/>
          </p:nvCxnSpPr>
          <p:spPr>
            <a:xfrm>
              <a:off x="3564396" y="1944216"/>
              <a:ext cx="288032" cy="0"/>
            </a:xfrm>
            <a:prstGeom prst="line">
              <a:avLst/>
            </a:prstGeom>
            <a:ln w="19050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Egyenes összekötő 25"/>
            <p:cNvCxnSpPr/>
            <p:nvPr/>
          </p:nvCxnSpPr>
          <p:spPr>
            <a:xfrm>
              <a:off x="3564396" y="1477554"/>
              <a:ext cx="288032" cy="0"/>
            </a:xfrm>
            <a:prstGeom prst="line">
              <a:avLst/>
            </a:prstGeom>
            <a:ln w="19050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Egyenes összekötő 26"/>
            <p:cNvCxnSpPr/>
            <p:nvPr/>
          </p:nvCxnSpPr>
          <p:spPr>
            <a:xfrm>
              <a:off x="3564396" y="1051074"/>
              <a:ext cx="288032" cy="0"/>
            </a:xfrm>
            <a:prstGeom prst="line">
              <a:avLst/>
            </a:prstGeom>
            <a:ln w="19050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Szövegdoboz 75"/>
            <p:cNvSpPr txBox="1"/>
            <p:nvPr/>
          </p:nvSpPr>
          <p:spPr>
            <a:xfrm>
              <a:off x="2862827" y="1508098"/>
              <a:ext cx="838226" cy="181863"/>
            </a:xfrm>
            <a:prstGeom prst="rect">
              <a:avLst/>
            </a:prstGeom>
            <a:noFill/>
          </p:spPr>
          <p:txBody>
            <a:bodyPr wrap="square" lIns="36000" tIns="0" rIns="36000" bIns="0" rtlCol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en-US" sz="1050" b="1" kern="1200" dirty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captured state</a:t>
              </a:r>
              <a:endParaRPr lang="hu-HU" sz="1600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68" name="Szövegdoboz 76"/>
            <p:cNvSpPr txBox="1"/>
            <p:nvPr/>
          </p:nvSpPr>
          <p:spPr>
            <a:xfrm>
              <a:off x="3242819" y="2348824"/>
              <a:ext cx="455926" cy="20998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en-US" sz="1050" b="1" kern="1200" dirty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state</a:t>
              </a:r>
              <a:endParaRPr lang="hu-HU" sz="1600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69" name="Szövegdoboz 77"/>
            <p:cNvSpPr txBox="1"/>
            <p:nvPr/>
          </p:nvSpPr>
          <p:spPr>
            <a:xfrm>
              <a:off x="2862827" y="1056061"/>
              <a:ext cx="894584" cy="117857"/>
            </a:xfrm>
            <a:prstGeom prst="rect">
              <a:avLst/>
            </a:prstGeom>
            <a:noFill/>
          </p:spPr>
          <p:txBody>
            <a:bodyPr wrap="square" lIns="36000" tIns="0" rIns="36000" bIns="0" rtlCol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en-US" sz="1050" b="1" kern="1200" dirty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criminal state</a:t>
              </a:r>
              <a:endParaRPr lang="hu-HU" sz="1600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70" name="Szövegdoboz 78"/>
            <p:cNvSpPr txBox="1"/>
            <p:nvPr/>
          </p:nvSpPr>
          <p:spPr>
            <a:xfrm>
              <a:off x="2942192" y="1980020"/>
              <a:ext cx="758861" cy="129386"/>
            </a:xfrm>
            <a:prstGeom prst="rect">
              <a:avLst/>
            </a:prstGeom>
            <a:solidFill>
              <a:srgbClr val="EFEAE4"/>
            </a:solidFill>
          </p:spPr>
          <p:txBody>
            <a:bodyPr wrap="square" lIns="36000" tIns="0" rIns="36000" bIns="0" rtlCol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en-US" sz="1050" b="1" kern="1200" dirty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corrupt state</a:t>
              </a:r>
              <a:endParaRPr lang="hu-HU" sz="1600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71" name="Szövegdoboz 92"/>
            <p:cNvSpPr txBox="1"/>
            <p:nvPr/>
          </p:nvSpPr>
          <p:spPr>
            <a:xfrm>
              <a:off x="3792752" y="193166"/>
              <a:ext cx="1162801" cy="31348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90000"/>
                </a:lnSpc>
                <a:spcAft>
                  <a:spcPts val="0"/>
                </a:spcAft>
              </a:pPr>
              <a:r>
                <a:rPr lang="en-US" sz="1100" b="1" kern="1200" dirty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level of collusive corruption</a:t>
              </a:r>
              <a:endParaRPr lang="hu-HU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72" name="Szövegdoboz 93"/>
            <p:cNvSpPr txBox="1"/>
            <p:nvPr/>
          </p:nvSpPr>
          <p:spPr>
            <a:xfrm>
              <a:off x="6444683" y="2441424"/>
              <a:ext cx="978601" cy="30709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r">
                <a:lnSpc>
                  <a:spcPct val="90000"/>
                </a:lnSpc>
                <a:spcAft>
                  <a:spcPts val="0"/>
                </a:spcAft>
              </a:pPr>
              <a:r>
                <a:rPr lang="en-US" sz="1050" b="1" kern="1200" dirty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nature of state intervention</a:t>
              </a:r>
              <a:endParaRPr lang="hu-HU" sz="1600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73" name="Szövegdoboz 94"/>
            <p:cNvSpPr txBox="1"/>
            <p:nvPr/>
          </p:nvSpPr>
          <p:spPr>
            <a:xfrm>
              <a:off x="6755480" y="2105798"/>
              <a:ext cx="691521" cy="253916"/>
            </a:xfrm>
            <a:prstGeom prst="rect">
              <a:avLst/>
            </a:prstGeom>
            <a:noFill/>
          </p:spPr>
          <p:txBody>
            <a:bodyPr wrap="square" lIns="72000" rIns="72000" rtlCol="0"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en-US" sz="1100" b="1" kern="1200" dirty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positive</a:t>
              </a:r>
              <a:endParaRPr lang="hu-HU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74" name="Szövegdoboz 95"/>
            <p:cNvSpPr txBox="1"/>
            <p:nvPr/>
          </p:nvSpPr>
          <p:spPr>
            <a:xfrm>
              <a:off x="107968" y="2105798"/>
              <a:ext cx="737052" cy="236350"/>
            </a:xfrm>
            <a:prstGeom prst="rect">
              <a:avLst/>
            </a:prstGeom>
            <a:noFill/>
          </p:spPr>
          <p:txBody>
            <a:bodyPr wrap="square" lIns="72000" rtlCol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en-US" sz="1100" b="1" kern="1200" dirty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negative</a:t>
              </a:r>
              <a:endParaRPr lang="hu-HU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75" name="Szövegdoboz 39"/>
            <p:cNvSpPr txBox="1"/>
            <p:nvPr/>
          </p:nvSpPr>
          <p:spPr>
            <a:xfrm>
              <a:off x="107969" y="2447051"/>
              <a:ext cx="1054087" cy="30608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90000"/>
                </a:lnSpc>
                <a:spcAft>
                  <a:spcPts val="0"/>
                </a:spcAft>
              </a:pPr>
              <a:r>
                <a:rPr lang="en-US" sz="1050" b="1" kern="1200" dirty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nature of state intervention</a:t>
              </a:r>
              <a:endParaRPr lang="hu-HU" sz="1600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76" name="Bal oldali kapcsos zárójel 39"/>
            <p:cNvSpPr/>
            <p:nvPr/>
          </p:nvSpPr>
          <p:spPr>
            <a:xfrm rot="5400000">
              <a:off x="3509969" y="-1430337"/>
              <a:ext cx="385365" cy="4579723"/>
            </a:xfrm>
            <a:prstGeom prst="leftBrace">
              <a:avLst>
                <a:gd name="adj1" fmla="val 58327"/>
                <a:gd name="adj2" fmla="val 72863"/>
              </a:avLst>
            </a:prstGeom>
            <a:ln w="22225">
              <a:solidFill>
                <a:srgbClr val="CD5F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hu-HU" sz="2400"/>
            </a:p>
          </p:txBody>
        </p:sp>
        <p:sp>
          <p:nvSpPr>
            <p:cNvPr id="77" name="Szövegdoboz 42"/>
            <p:cNvSpPr txBox="1"/>
            <p:nvPr/>
          </p:nvSpPr>
          <p:spPr>
            <a:xfrm>
              <a:off x="1943674" y="374947"/>
              <a:ext cx="1431601" cy="29187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lnSpc>
                  <a:spcPct val="90000"/>
                </a:lnSpc>
                <a:spcAft>
                  <a:spcPts val="0"/>
                </a:spcAft>
              </a:pPr>
              <a:r>
                <a:rPr lang="en-US" sz="1100" b="1" kern="1200" dirty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maximum amplitude of arbitrariness </a:t>
              </a:r>
              <a:endParaRPr lang="hu-HU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78" name="Egyenes összekötő nyíllal 6"/>
            <p:cNvCxnSpPr/>
            <p:nvPr/>
          </p:nvCxnSpPr>
          <p:spPr>
            <a:xfrm>
              <a:off x="108012" y="2376264"/>
              <a:ext cx="7344816" cy="0"/>
            </a:xfrm>
            <a:prstGeom prst="straightConnector1">
              <a:avLst/>
            </a:prstGeom>
            <a:ln w="34925">
              <a:solidFill>
                <a:srgbClr val="4D7C85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Egyenes összekötő nyíllal 7"/>
            <p:cNvCxnSpPr/>
            <p:nvPr/>
          </p:nvCxnSpPr>
          <p:spPr>
            <a:xfrm flipV="1">
              <a:off x="3708412" y="216024"/>
              <a:ext cx="0" cy="2160240"/>
            </a:xfrm>
            <a:prstGeom prst="straightConnector1">
              <a:avLst/>
            </a:prstGeom>
            <a:ln w="34925">
              <a:solidFill>
                <a:srgbClr val="4D7C85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80" name="Таблица 7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652735"/>
              </p:ext>
            </p:extLst>
          </p:nvPr>
        </p:nvGraphicFramePr>
        <p:xfrm>
          <a:off x="708499" y="4299209"/>
          <a:ext cx="7727002" cy="7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35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3411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u="sng" kern="120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Legend:</a:t>
                      </a:r>
                      <a:endParaRPr lang="hu-HU" sz="1050" b="0" dirty="0" smtClean="0">
                        <a:solidFill>
                          <a:srgbClr val="504131"/>
                        </a:solidFill>
                        <a:effectLst/>
                        <a:ea typeface="Times New Roman" panose="02020603050405020304" pitchFamily="18" charset="0"/>
                      </a:endParaRPr>
                    </a:p>
                    <a:p>
                      <a:r>
                        <a:rPr lang="en-US" sz="1050" b="1" kern="120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N: normative intervention</a:t>
                      </a:r>
                      <a:endParaRPr lang="en-GB" sz="1050" dirty="0"/>
                    </a:p>
                    <a:p>
                      <a:r>
                        <a:rPr lang="en-US" sz="1050" b="1" kern="120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1050" b="1" kern="1200" baseline="-2500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50" b="1" kern="120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 discretional intervention as non-structural deviation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i="1" kern="120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Note: the dotted lines are added lines for the sake of clarity.</a:t>
                      </a:r>
                      <a:endParaRPr lang="hu-HU" sz="1050" i="1" dirty="0" smtClean="0">
                        <a:solidFill>
                          <a:srgbClr val="504131"/>
                        </a:solidFill>
                        <a:effectLst/>
                        <a:ea typeface="Times New Roman" panose="02020603050405020304" pitchFamily="18" charset="0"/>
                      </a:endParaRPr>
                    </a:p>
                  </a:txBody>
                  <a:tcPr marL="45720" marR="4572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kern="120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1050" b="1" kern="1200" baseline="-2500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50" b="1" kern="120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 discretional intervention as structural deviation</a:t>
                      </a:r>
                      <a:endParaRPr lang="en-GB" sz="105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kern="120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1050" b="1" kern="1200" baseline="-2500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50" b="1" kern="120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 discretional intervention as constitutive element</a:t>
                      </a:r>
                      <a:endParaRPr lang="hu-HU" sz="1050" dirty="0" smtClean="0">
                        <a:solidFill>
                          <a:srgbClr val="504131"/>
                        </a:solidFill>
                        <a:effectLst/>
                        <a:ea typeface="Times New Roman" panose="02020603050405020304" pitchFamily="18" charset="0"/>
                      </a:endParaRPr>
                    </a:p>
                  </a:txBody>
                  <a:tcPr marL="45720" marR="4572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2" name="Cím 1"/>
          <p:cNvSpPr>
            <a:spLocks noGrp="1"/>
          </p:cNvSpPr>
          <p:nvPr>
            <p:ph type="title"/>
          </p:nvPr>
        </p:nvSpPr>
        <p:spPr>
          <a:xfrm>
            <a:off x="107950" y="-1"/>
            <a:ext cx="8928546" cy="919361"/>
          </a:xfrm>
        </p:spPr>
        <p:txBody>
          <a:bodyPr>
            <a:noAutofit/>
          </a:bodyPr>
          <a:lstStyle/>
          <a:p>
            <a:r>
              <a:rPr lang="en-US" sz="2200" dirty="0">
                <a:solidFill>
                  <a:srgbClr val="8D503B"/>
                </a:solidFill>
              </a:rPr>
              <a:t>The correlation between the level of collusive </a:t>
            </a:r>
            <a:r>
              <a:rPr lang="en-US" sz="2200" dirty="0" smtClean="0">
                <a:solidFill>
                  <a:srgbClr val="8D503B"/>
                </a:solidFill>
              </a:rPr>
              <a:t/>
            </a:r>
            <a:br>
              <a:rPr lang="en-US" sz="2200" dirty="0" smtClean="0">
                <a:solidFill>
                  <a:srgbClr val="8D503B"/>
                </a:solidFill>
              </a:rPr>
            </a:br>
            <a:r>
              <a:rPr lang="en-US" sz="2200" dirty="0" smtClean="0">
                <a:solidFill>
                  <a:srgbClr val="8D503B"/>
                </a:solidFill>
              </a:rPr>
              <a:t>corruption and </a:t>
            </a:r>
            <a:r>
              <a:rPr lang="en-US" sz="2200" dirty="0">
                <a:solidFill>
                  <a:srgbClr val="8D503B"/>
                </a:solidFill>
              </a:rPr>
              <a:t>the nature of state intervention</a:t>
            </a:r>
            <a:endParaRPr lang="hu-HU" sz="2200" dirty="0">
              <a:solidFill>
                <a:srgbClr val="8D50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5909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Csoportba foglalás 3"/>
          <p:cNvGrpSpPr>
            <a:grpSpLocks/>
          </p:cNvGrpSpPr>
          <p:nvPr/>
        </p:nvGrpSpPr>
        <p:grpSpPr>
          <a:xfrm>
            <a:off x="755576" y="175784"/>
            <a:ext cx="7814814" cy="3914574"/>
            <a:chOff x="73507" y="71312"/>
            <a:chExt cx="6439002" cy="3914574"/>
          </a:xfrm>
        </p:grpSpPr>
        <p:grpSp>
          <p:nvGrpSpPr>
            <p:cNvPr id="5" name="Csoportba foglalás 4"/>
            <p:cNvGrpSpPr/>
            <p:nvPr/>
          </p:nvGrpSpPr>
          <p:grpSpPr>
            <a:xfrm>
              <a:off x="73507" y="71312"/>
              <a:ext cx="6439002" cy="3914574"/>
              <a:chOff x="73507" y="71312"/>
              <a:chExt cx="6439002" cy="3914574"/>
            </a:xfrm>
          </p:grpSpPr>
          <p:grpSp>
            <p:nvGrpSpPr>
              <p:cNvPr id="9" name="Csoportba foglalás 8"/>
              <p:cNvGrpSpPr/>
              <p:nvPr/>
            </p:nvGrpSpPr>
            <p:grpSpPr>
              <a:xfrm>
                <a:off x="73507" y="71312"/>
                <a:ext cx="6439002" cy="3914574"/>
                <a:chOff x="142900" y="81427"/>
                <a:chExt cx="7345932" cy="4469806"/>
              </a:xfrm>
            </p:grpSpPr>
            <p:sp>
              <p:nvSpPr>
                <p:cNvPr id="30" name="Téglalap 29"/>
                <p:cNvSpPr/>
                <p:nvPr/>
              </p:nvSpPr>
              <p:spPr>
                <a:xfrm>
                  <a:off x="2312058" y="2304256"/>
                  <a:ext cx="2874941" cy="849288"/>
                </a:xfrm>
                <a:prstGeom prst="rect">
                  <a:avLst/>
                </a:prstGeom>
                <a:noFill/>
                <a:ln w="12700">
                  <a:solidFill>
                    <a:srgbClr val="50412B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hu-HU" sz="2800"/>
                </a:p>
              </p:txBody>
            </p:sp>
            <p:sp>
              <p:nvSpPr>
                <p:cNvPr id="32" name="Téglalap 31"/>
                <p:cNvSpPr/>
                <p:nvPr/>
              </p:nvSpPr>
              <p:spPr>
                <a:xfrm>
                  <a:off x="3022042" y="2304256"/>
                  <a:ext cx="1437470" cy="411061"/>
                </a:xfrm>
                <a:prstGeom prst="rect">
                  <a:avLst/>
                </a:prstGeom>
                <a:noFill/>
                <a:ln w="12700">
                  <a:solidFill>
                    <a:srgbClr val="50412B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hu-HU" sz="2800"/>
                </a:p>
              </p:txBody>
            </p:sp>
            <p:sp>
              <p:nvSpPr>
                <p:cNvPr id="31" name="Téglalap 30"/>
                <p:cNvSpPr/>
                <p:nvPr/>
              </p:nvSpPr>
              <p:spPr>
                <a:xfrm>
                  <a:off x="1585484" y="2304256"/>
                  <a:ext cx="4312411" cy="1267912"/>
                </a:xfrm>
                <a:prstGeom prst="rect">
                  <a:avLst/>
                </a:prstGeom>
                <a:noFill/>
                <a:ln w="12700">
                  <a:solidFill>
                    <a:srgbClr val="50412B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hu-HU" sz="2800"/>
                </a:p>
              </p:txBody>
            </p:sp>
            <p:sp>
              <p:nvSpPr>
                <p:cNvPr id="11" name="Téglalap 10"/>
                <p:cNvSpPr/>
                <p:nvPr/>
              </p:nvSpPr>
              <p:spPr>
                <a:xfrm>
                  <a:off x="1585483" y="931300"/>
                  <a:ext cx="4312411" cy="1382881"/>
                </a:xfrm>
                <a:prstGeom prst="rect">
                  <a:avLst/>
                </a:prstGeom>
                <a:solidFill>
                  <a:srgbClr val="A6BFC6"/>
                </a:solidFill>
                <a:ln w="19050">
                  <a:solidFill>
                    <a:srgbClr val="4D7C8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hu-HU" sz="2800"/>
                </a:p>
              </p:txBody>
            </p:sp>
            <p:sp>
              <p:nvSpPr>
                <p:cNvPr id="12" name="Téglalap 11"/>
                <p:cNvSpPr/>
                <p:nvPr/>
              </p:nvSpPr>
              <p:spPr>
                <a:xfrm>
                  <a:off x="2312058" y="1440161"/>
                  <a:ext cx="2874941" cy="864095"/>
                </a:xfrm>
                <a:prstGeom prst="rect">
                  <a:avLst/>
                </a:prstGeom>
                <a:solidFill>
                  <a:srgbClr val="A6BFC6"/>
                </a:solidFill>
                <a:ln w="19050">
                  <a:solidFill>
                    <a:srgbClr val="4D7C8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hu-HU" sz="2800"/>
                </a:p>
              </p:txBody>
            </p:sp>
            <p:cxnSp>
              <p:nvCxnSpPr>
                <p:cNvPr id="13" name="Egyenes összekötő 12"/>
                <p:cNvCxnSpPr/>
                <p:nvPr/>
              </p:nvCxnSpPr>
              <p:spPr>
                <a:xfrm flipH="1">
                  <a:off x="1368152" y="2304256"/>
                  <a:ext cx="2376264" cy="1382881"/>
                </a:xfrm>
                <a:prstGeom prst="line">
                  <a:avLst/>
                </a:prstGeom>
                <a:ln w="19050">
                  <a:solidFill>
                    <a:srgbClr val="4D7C8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Egyenes összekötő 13"/>
                <p:cNvCxnSpPr/>
                <p:nvPr/>
              </p:nvCxnSpPr>
              <p:spPr>
                <a:xfrm>
                  <a:off x="3744416" y="2304256"/>
                  <a:ext cx="2376264" cy="1382881"/>
                </a:xfrm>
                <a:prstGeom prst="line">
                  <a:avLst/>
                </a:prstGeom>
                <a:ln w="19050">
                  <a:solidFill>
                    <a:srgbClr val="4D7C8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" name="Szövegdoboz 16"/>
                <p:cNvSpPr txBox="1"/>
                <p:nvPr/>
              </p:nvSpPr>
              <p:spPr>
                <a:xfrm>
                  <a:off x="3346842" y="2336065"/>
                  <a:ext cx="936027" cy="33752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hu-HU" sz="1200" b="1" kern="1200">
                      <a:solidFill>
                        <a:srgbClr val="CD5F5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  <a:endParaRPr lang="hu-HU" sz="2000">
                    <a:solidFill>
                      <a:srgbClr val="CD5F5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16" name="Szövegdoboz 17"/>
                <p:cNvSpPr txBox="1"/>
                <p:nvPr/>
              </p:nvSpPr>
              <p:spPr>
                <a:xfrm>
                  <a:off x="2304256" y="2304256"/>
                  <a:ext cx="1082083" cy="2332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hu-HU" sz="1200" b="1" kern="1200">
                      <a:solidFill>
                        <a:srgbClr val="CD5F5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D</a:t>
                  </a:r>
                  <a:r>
                    <a:rPr lang="hu-HU" sz="1200" b="1" kern="1200" baseline="-25000">
                      <a:solidFill>
                        <a:srgbClr val="CD5F5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</a:rPr>
                    <a:t>1</a:t>
                  </a:r>
                  <a:endParaRPr lang="hu-HU" sz="2000">
                    <a:solidFill>
                      <a:srgbClr val="CD5F5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  <a:p>
                  <a:pPr algn="ctr">
                    <a:spcAft>
                      <a:spcPts val="0"/>
                    </a:spcAft>
                  </a:pPr>
                  <a:r>
                    <a:rPr lang="hu-HU" sz="2000">
                      <a:solidFill>
                        <a:srgbClr val="CD5F50"/>
                      </a:solidFill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 </a:t>
                  </a:r>
                </a:p>
              </p:txBody>
            </p:sp>
            <p:sp>
              <p:nvSpPr>
                <p:cNvPr id="17" name="Szövegdoboz 18"/>
                <p:cNvSpPr txBox="1"/>
                <p:nvPr/>
              </p:nvSpPr>
              <p:spPr>
                <a:xfrm>
                  <a:off x="1698471" y="2310611"/>
                  <a:ext cx="968413" cy="37310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hu-HU" sz="1200" b="1" kern="1200" dirty="0">
                      <a:solidFill>
                        <a:srgbClr val="CD5F5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D</a:t>
                  </a:r>
                  <a:r>
                    <a:rPr lang="hu-HU" sz="1200" b="1" kern="1200" baseline="-25000" dirty="0">
                      <a:solidFill>
                        <a:srgbClr val="CD5F5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</a:rPr>
                    <a:t>2</a:t>
                  </a:r>
                  <a:endParaRPr lang="hu-HU" sz="2000" dirty="0">
                    <a:solidFill>
                      <a:srgbClr val="CD5F5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18" name="Szövegdoboz 21"/>
                <p:cNvSpPr txBox="1"/>
                <p:nvPr/>
              </p:nvSpPr>
              <p:spPr>
                <a:xfrm>
                  <a:off x="2191364" y="1136811"/>
                  <a:ext cx="1194975" cy="276451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US" sz="1100" b="1" kern="1200" dirty="0">
                      <a:solidFill>
                        <a:srgbClr val="50412B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captured state</a:t>
                  </a:r>
                  <a:endParaRPr lang="hu-HU" dirty="0">
                    <a:solidFill>
                      <a:srgbClr val="50412B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20" name="Szövegdoboz 23"/>
                <p:cNvSpPr txBox="1"/>
                <p:nvPr/>
              </p:nvSpPr>
              <p:spPr>
                <a:xfrm>
                  <a:off x="1446801" y="589268"/>
                  <a:ext cx="1341766" cy="3356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US" sz="1100" b="1" kern="1200" dirty="0">
                      <a:solidFill>
                        <a:srgbClr val="50412B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criminal state</a:t>
                  </a:r>
                  <a:endParaRPr lang="hu-HU" dirty="0">
                    <a:solidFill>
                      <a:srgbClr val="50412B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21" name="Szövegdoboz 25"/>
                <p:cNvSpPr txBox="1"/>
                <p:nvPr/>
              </p:nvSpPr>
              <p:spPr>
                <a:xfrm>
                  <a:off x="2868240" y="1584199"/>
                  <a:ext cx="948184" cy="28800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US" sz="1100" b="1" kern="1200" dirty="0">
                      <a:solidFill>
                        <a:srgbClr val="50412B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corrupt state</a:t>
                  </a:r>
                  <a:endParaRPr lang="hu-HU" dirty="0">
                    <a:solidFill>
                      <a:srgbClr val="50412B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cxnSp>
              <p:nvCxnSpPr>
                <p:cNvPr id="22" name="Egyenes összekötő 21"/>
                <p:cNvCxnSpPr/>
                <p:nvPr/>
              </p:nvCxnSpPr>
              <p:spPr>
                <a:xfrm>
                  <a:off x="3600400" y="3157476"/>
                  <a:ext cx="288033" cy="0"/>
                </a:xfrm>
                <a:prstGeom prst="line">
                  <a:avLst/>
                </a:prstGeom>
                <a:ln w="22225">
                  <a:solidFill>
                    <a:srgbClr val="4D7C8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Egyenes összekötő 22"/>
                <p:cNvCxnSpPr/>
                <p:nvPr/>
              </p:nvCxnSpPr>
              <p:spPr>
                <a:xfrm>
                  <a:off x="3600400" y="3567734"/>
                  <a:ext cx="288033" cy="0"/>
                </a:xfrm>
                <a:prstGeom prst="line">
                  <a:avLst/>
                </a:prstGeom>
                <a:ln w="22225">
                  <a:solidFill>
                    <a:srgbClr val="4D7C8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4" name="Szövegdoboz 38"/>
                <p:cNvSpPr txBox="1"/>
                <p:nvPr/>
              </p:nvSpPr>
              <p:spPr>
                <a:xfrm>
                  <a:off x="3693945" y="3153544"/>
                  <a:ext cx="1455305" cy="427639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US" sz="1100" b="1" kern="1200" dirty="0">
                      <a:solidFill>
                        <a:srgbClr val="50412B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corrupting </a:t>
                  </a:r>
                  <a:r>
                    <a:rPr lang="en-US" sz="1100" b="1" kern="1200" dirty="0" err="1">
                      <a:solidFill>
                        <a:srgbClr val="50412B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subregime</a:t>
                  </a:r>
                  <a:r>
                    <a:rPr lang="en-US" sz="1100" b="1" kern="1200" dirty="0">
                      <a:solidFill>
                        <a:srgbClr val="50412B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-level controls</a:t>
                  </a:r>
                  <a:endParaRPr lang="hu-HU" dirty="0">
                    <a:solidFill>
                      <a:srgbClr val="50412B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25" name="Szövegdoboz 39"/>
                <p:cNvSpPr txBox="1"/>
                <p:nvPr/>
              </p:nvSpPr>
              <p:spPr>
                <a:xfrm>
                  <a:off x="3708570" y="3574990"/>
                  <a:ext cx="1656184" cy="454179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US" sz="1100" b="1" kern="1200" dirty="0">
                      <a:solidFill>
                        <a:srgbClr val="50412B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corrupting regime-level controls </a:t>
                  </a:r>
                  <a:endParaRPr lang="hu-HU" dirty="0">
                    <a:solidFill>
                      <a:srgbClr val="50412B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26" name="Szövegdoboz 41"/>
                <p:cNvSpPr txBox="1"/>
                <p:nvPr/>
              </p:nvSpPr>
              <p:spPr>
                <a:xfrm>
                  <a:off x="4056301" y="2294964"/>
                  <a:ext cx="1082083" cy="23116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hu-HU" sz="1200" b="1" kern="1200">
                      <a:solidFill>
                        <a:srgbClr val="CD5F5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D</a:t>
                  </a:r>
                  <a:r>
                    <a:rPr lang="hu-HU" sz="1200" b="1" kern="1200" baseline="-25000">
                      <a:solidFill>
                        <a:srgbClr val="CD5F5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</a:rPr>
                    <a:t>1</a:t>
                  </a:r>
                  <a:endParaRPr lang="hu-HU" sz="2000">
                    <a:solidFill>
                      <a:srgbClr val="CD5F5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27" name="Szövegdoboz 42"/>
                <p:cNvSpPr txBox="1"/>
                <p:nvPr/>
              </p:nvSpPr>
              <p:spPr>
                <a:xfrm>
                  <a:off x="4863636" y="2290093"/>
                  <a:ext cx="900465" cy="40644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hu-HU" sz="1200" b="1" kern="1200">
                      <a:solidFill>
                        <a:srgbClr val="CD5F5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D</a:t>
                  </a:r>
                  <a:r>
                    <a:rPr lang="hu-HU" sz="1200" b="1" kern="1200" baseline="-25000">
                      <a:solidFill>
                        <a:srgbClr val="CD5F5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</a:rPr>
                    <a:t>2</a:t>
                  </a:r>
                  <a:r>
                    <a:rPr lang="hu-HU" sz="1200" b="1" kern="1200">
                      <a:solidFill>
                        <a:srgbClr val="CD5F5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endParaRPr lang="hu-HU" sz="2000">
                    <a:solidFill>
                      <a:srgbClr val="CD5F5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  <a:p>
                  <a:pPr algn="ctr">
                    <a:spcAft>
                      <a:spcPts val="0"/>
                    </a:spcAft>
                  </a:pPr>
                  <a:r>
                    <a:rPr lang="hu-HU" sz="2000">
                      <a:solidFill>
                        <a:srgbClr val="CD5F50"/>
                      </a:solidFill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 </a:t>
                  </a:r>
                </a:p>
              </p:txBody>
            </p:sp>
            <p:sp>
              <p:nvSpPr>
                <p:cNvPr id="28" name="Szövegdoboz 43"/>
                <p:cNvSpPr txBox="1"/>
                <p:nvPr/>
              </p:nvSpPr>
              <p:spPr>
                <a:xfrm>
                  <a:off x="1193364" y="2294174"/>
                  <a:ext cx="403599" cy="37941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hu-HU" sz="1200" b="1" kern="1200">
                      <a:solidFill>
                        <a:srgbClr val="CD5F5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D</a:t>
                  </a:r>
                  <a:r>
                    <a:rPr lang="hu-HU" sz="1200" b="1" kern="1200" baseline="-25000">
                      <a:solidFill>
                        <a:srgbClr val="CD5F5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</a:rPr>
                    <a:t>3</a:t>
                  </a:r>
                  <a:endParaRPr lang="hu-HU" sz="2000">
                    <a:solidFill>
                      <a:srgbClr val="CD5F5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  <a:p>
                  <a:pPr algn="ctr">
                    <a:spcAft>
                      <a:spcPts val="0"/>
                    </a:spcAft>
                  </a:pPr>
                  <a:r>
                    <a:rPr lang="hu-HU" sz="2000">
                      <a:solidFill>
                        <a:srgbClr val="CD5F50"/>
                      </a:solidFill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 </a:t>
                  </a:r>
                </a:p>
              </p:txBody>
            </p:sp>
            <p:sp>
              <p:nvSpPr>
                <p:cNvPr id="29" name="Szövegdoboz 44"/>
                <p:cNvSpPr txBox="1"/>
                <p:nvPr/>
              </p:nvSpPr>
              <p:spPr>
                <a:xfrm>
                  <a:off x="5924692" y="2306389"/>
                  <a:ext cx="414043" cy="36720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hu-HU" sz="1200" b="1" kern="1200" dirty="0">
                      <a:solidFill>
                        <a:srgbClr val="CD5F5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D</a:t>
                  </a:r>
                  <a:r>
                    <a:rPr lang="hu-HU" sz="1200" b="1" kern="1200" baseline="-25000" dirty="0">
                      <a:solidFill>
                        <a:srgbClr val="CD5F5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</a:rPr>
                    <a:t>3</a:t>
                  </a:r>
                  <a:endParaRPr lang="hu-HU" sz="2000" dirty="0">
                    <a:solidFill>
                      <a:srgbClr val="CD5F5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33" name="Téglalap 32"/>
                <p:cNvSpPr/>
                <p:nvPr/>
              </p:nvSpPr>
              <p:spPr>
                <a:xfrm>
                  <a:off x="3022042" y="1868959"/>
                  <a:ext cx="1437470" cy="432048"/>
                </a:xfrm>
                <a:prstGeom prst="rect">
                  <a:avLst/>
                </a:prstGeom>
                <a:solidFill>
                  <a:srgbClr val="A6BFC6"/>
                </a:solidFill>
                <a:ln w="19050">
                  <a:solidFill>
                    <a:srgbClr val="4D7C8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hu-HU" sz="2800"/>
                </a:p>
              </p:txBody>
            </p:sp>
            <p:sp>
              <p:nvSpPr>
                <p:cNvPr id="34" name="Szövegdoboz 68"/>
                <p:cNvSpPr txBox="1"/>
                <p:nvPr/>
              </p:nvSpPr>
              <p:spPr>
                <a:xfrm>
                  <a:off x="6441801" y="2436868"/>
                  <a:ext cx="1031161" cy="43204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 algn="r">
                    <a:spcAft>
                      <a:spcPts val="0"/>
                    </a:spcAft>
                  </a:pPr>
                  <a:r>
                    <a:rPr lang="en-US" sz="1100" b="1" kern="1200" dirty="0">
                      <a:solidFill>
                        <a:srgbClr val="50412B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means of state intervention</a:t>
                  </a:r>
                  <a:endParaRPr lang="hu-HU" dirty="0">
                    <a:solidFill>
                      <a:srgbClr val="50412B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35" name="Szövegdoboz 69"/>
                <p:cNvSpPr txBox="1"/>
                <p:nvPr/>
              </p:nvSpPr>
              <p:spPr>
                <a:xfrm>
                  <a:off x="3816423" y="81427"/>
                  <a:ext cx="1150131" cy="29519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US" sz="1100" b="1" kern="1200" dirty="0">
                      <a:solidFill>
                        <a:srgbClr val="50412B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level of collusive corruption</a:t>
                  </a:r>
                  <a:endParaRPr lang="hu-HU" dirty="0">
                    <a:solidFill>
                      <a:srgbClr val="50412B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36" name="Szövegdoboz 70"/>
                <p:cNvSpPr txBox="1"/>
                <p:nvPr/>
              </p:nvSpPr>
              <p:spPr>
                <a:xfrm>
                  <a:off x="6843053" y="1901977"/>
                  <a:ext cx="629909" cy="287108"/>
                </a:xfrm>
                <a:prstGeom prst="rect">
                  <a:avLst/>
                </a:prstGeom>
                <a:noFill/>
              </p:spPr>
              <p:txBody>
                <a:bodyPr wrap="square" rtlCol="0" anchor="b">
                  <a:noAutofit/>
                </a:bodyPr>
                <a:lstStyle/>
                <a:p>
                  <a:pPr algn="r">
                    <a:spcAft>
                      <a:spcPts val="0"/>
                    </a:spcAft>
                  </a:pPr>
                  <a:r>
                    <a:rPr lang="en-US" sz="1100" b="1" kern="1200" dirty="0">
                      <a:solidFill>
                        <a:srgbClr val="50412B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positive</a:t>
                  </a:r>
                  <a:endParaRPr lang="hu-HU" dirty="0">
                    <a:solidFill>
                      <a:srgbClr val="50412B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37" name="Szövegdoboz 71"/>
                <p:cNvSpPr txBox="1"/>
                <p:nvPr/>
              </p:nvSpPr>
              <p:spPr>
                <a:xfrm>
                  <a:off x="142900" y="1890298"/>
                  <a:ext cx="1189248" cy="298787"/>
                </a:xfrm>
                <a:prstGeom prst="rect">
                  <a:avLst/>
                </a:prstGeom>
                <a:noFill/>
              </p:spPr>
              <p:txBody>
                <a:bodyPr wrap="square" rtlCol="0" anchor="b">
                  <a:no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US" sz="1100" b="1" kern="1200" dirty="0">
                      <a:solidFill>
                        <a:srgbClr val="50412B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negative</a:t>
                  </a:r>
                  <a:endParaRPr lang="hu-HU" dirty="0">
                    <a:solidFill>
                      <a:srgbClr val="50412B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38" name="Szövegdoboz 31"/>
                <p:cNvSpPr txBox="1"/>
                <p:nvPr/>
              </p:nvSpPr>
              <p:spPr>
                <a:xfrm>
                  <a:off x="3816422" y="4233371"/>
                  <a:ext cx="1551871" cy="17667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US" sz="1100" b="1" kern="1200" dirty="0">
                      <a:solidFill>
                        <a:srgbClr val="50412B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corruption of controls</a:t>
                  </a:r>
                  <a:endParaRPr lang="hu-HU" dirty="0">
                    <a:solidFill>
                      <a:srgbClr val="50412B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39" name="Szövegdoboz 32"/>
                <p:cNvSpPr txBox="1"/>
                <p:nvPr/>
              </p:nvSpPr>
              <p:spPr>
                <a:xfrm>
                  <a:off x="142901" y="2444906"/>
                  <a:ext cx="1017119" cy="40644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US" sz="1100" b="1" kern="1200" dirty="0">
                      <a:solidFill>
                        <a:srgbClr val="50412B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means of state intervention</a:t>
                  </a:r>
                  <a:endParaRPr lang="hu-HU" dirty="0">
                    <a:solidFill>
                      <a:srgbClr val="50412B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40" name="Bal oldali kapcsos zárójel 39"/>
                <p:cNvSpPr/>
                <p:nvPr/>
              </p:nvSpPr>
              <p:spPr>
                <a:xfrm rot="16200000" flipV="1">
                  <a:off x="3516461" y="1656996"/>
                  <a:ext cx="450457" cy="4312411"/>
                </a:xfrm>
                <a:prstGeom prst="leftBrace">
                  <a:avLst>
                    <a:gd name="adj1" fmla="val 70143"/>
                    <a:gd name="adj2" fmla="val 72863"/>
                  </a:avLst>
                </a:prstGeom>
                <a:ln w="19050">
                  <a:solidFill>
                    <a:srgbClr val="CD5F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endParaRPr lang="hu-HU" sz="2800"/>
                </a:p>
              </p:txBody>
            </p:sp>
            <p:sp>
              <p:nvSpPr>
                <p:cNvPr id="41" name="Szövegdoboz 37"/>
                <p:cNvSpPr txBox="1"/>
                <p:nvPr/>
              </p:nvSpPr>
              <p:spPr>
                <a:xfrm>
                  <a:off x="2041948" y="4002943"/>
                  <a:ext cx="1443838" cy="54829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en-US" sz="1100" b="1" kern="1200" dirty="0">
                      <a:solidFill>
                        <a:srgbClr val="50412B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maximum amplitude of vulnerability</a:t>
                  </a:r>
                  <a:endParaRPr lang="hu-HU" dirty="0">
                    <a:solidFill>
                      <a:srgbClr val="50412B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cxnSp>
              <p:nvCxnSpPr>
                <p:cNvPr id="42" name="Egyenes összekötő nyíllal 41"/>
                <p:cNvCxnSpPr/>
                <p:nvPr/>
              </p:nvCxnSpPr>
              <p:spPr>
                <a:xfrm>
                  <a:off x="144016" y="2304256"/>
                  <a:ext cx="7344816" cy="0"/>
                </a:xfrm>
                <a:prstGeom prst="straightConnector1">
                  <a:avLst/>
                </a:prstGeom>
                <a:ln w="34925">
                  <a:solidFill>
                    <a:srgbClr val="4D7C85"/>
                  </a:solidFill>
                  <a:headEnd type="arrow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Egyenes összekötő nyíllal 42"/>
                <p:cNvCxnSpPr/>
                <p:nvPr/>
              </p:nvCxnSpPr>
              <p:spPr>
                <a:xfrm>
                  <a:off x="3744416" y="144016"/>
                  <a:ext cx="0" cy="4248472"/>
                </a:xfrm>
                <a:prstGeom prst="straightConnector1">
                  <a:avLst/>
                </a:prstGeom>
                <a:ln w="34925">
                  <a:solidFill>
                    <a:srgbClr val="4D7C85"/>
                  </a:solidFill>
                  <a:headEnd type="arrow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" name="Szövegdoboz 25"/>
              <p:cNvSpPr txBox="1"/>
              <p:nvPr/>
            </p:nvSpPr>
            <p:spPr>
              <a:xfrm>
                <a:off x="2843964" y="1773687"/>
                <a:ext cx="814162" cy="252233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sz="1100" b="1" kern="1200" dirty="0">
                    <a:solidFill>
                      <a:srgbClr val="50412B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state</a:t>
                </a:r>
                <a:endParaRPr lang="hu-HU" dirty="0">
                  <a:solidFill>
                    <a:srgbClr val="50412B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p:grpSp>
        <p:cxnSp>
          <p:nvCxnSpPr>
            <p:cNvPr id="6" name="Egyenes összekötő 5"/>
            <p:cNvCxnSpPr/>
            <p:nvPr/>
          </p:nvCxnSpPr>
          <p:spPr>
            <a:xfrm>
              <a:off x="3113189" y="2380590"/>
              <a:ext cx="252472" cy="0"/>
            </a:xfrm>
            <a:prstGeom prst="line">
              <a:avLst/>
            </a:prstGeom>
            <a:ln w="22225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Скругленный прямоугольник 43"/>
          <p:cNvSpPr/>
          <p:nvPr/>
        </p:nvSpPr>
        <p:spPr>
          <a:xfrm>
            <a:off x="107953" y="4149992"/>
            <a:ext cx="8928099" cy="879751"/>
          </a:xfrm>
          <a:prstGeom prst="roundRect">
            <a:avLst>
              <a:gd name="adj" fmla="val 5023"/>
            </a:avLst>
          </a:prstGeom>
          <a:solidFill>
            <a:srgbClr val="B3A99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45" name="Таблица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2701980"/>
              </p:ext>
            </p:extLst>
          </p:nvPr>
        </p:nvGraphicFramePr>
        <p:xfrm>
          <a:off x="107950" y="4142097"/>
          <a:ext cx="8928102" cy="8648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60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520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486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u="sng" kern="120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Legend:</a:t>
                      </a:r>
                      <a:endParaRPr lang="hu-HU" sz="1050" b="0" dirty="0" smtClean="0">
                        <a:solidFill>
                          <a:srgbClr val="504131"/>
                        </a:solidFill>
                        <a:effectLst/>
                        <a:ea typeface="Times New Roman" panose="02020603050405020304" pitchFamily="18" charset="0"/>
                      </a:endParaRPr>
                    </a:p>
                    <a:p>
                      <a:r>
                        <a:rPr lang="en-US" sz="1050" b="1" kern="120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N: normative budgetary/regulatory/property-taking intervention</a:t>
                      </a:r>
                    </a:p>
                    <a:p>
                      <a:r>
                        <a:rPr lang="en-US" sz="1050" b="1" kern="120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1050" b="1" kern="1200" baseline="-2500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50" b="1" kern="120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 discretional implementation of intervention</a:t>
                      </a:r>
                    </a:p>
                  </a:txBody>
                  <a:tcPr marL="45720" marR="4572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kern="120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1050" b="1" kern="1200" baseline="-2500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50" b="1" kern="120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 discretional </a:t>
                      </a:r>
                      <a:r>
                        <a:rPr lang="en-US" sz="1050" b="1" kern="1200" dirty="0" err="1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subregime</a:t>
                      </a:r>
                      <a:r>
                        <a:rPr lang="en-US" sz="1050" b="1" kern="120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-level budgetary/regulatory/property-taking intervention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kern="120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1050" b="1" kern="1200" baseline="-2500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50" b="1" kern="120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 discretional regime-level budgetary/regulatory/property-taking intervention</a:t>
                      </a:r>
                      <a:endParaRPr lang="hu-HU" sz="1050" dirty="0" smtClean="0">
                        <a:solidFill>
                          <a:srgbClr val="504131"/>
                        </a:solidFill>
                        <a:effectLst/>
                        <a:ea typeface="Times New Roman" panose="02020603050405020304" pitchFamily="18" charset="0"/>
                      </a:endParaRPr>
                    </a:p>
                  </a:txBody>
                  <a:tcPr marL="45720" marR="4572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961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1" i="1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</a:rPr>
                        <a:t>Note: the dotted lines are added lines for the sake of clarity. In all four points, supervisory intervention is included.</a:t>
                      </a:r>
                      <a:endParaRPr lang="hu-HU" sz="1050" b="1" i="1" dirty="0" smtClean="0">
                        <a:solidFill>
                          <a:srgbClr val="504131"/>
                        </a:solidFill>
                        <a:effectLst/>
                        <a:ea typeface="Times New Roman" panose="02020603050405020304" pitchFamily="18" charset="0"/>
                      </a:endParaRP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hu-HU" sz="1050" dirty="0" smtClean="0">
                        <a:solidFill>
                          <a:srgbClr val="504131"/>
                        </a:solidFill>
                        <a:effectLst/>
                        <a:ea typeface="Times New Roman" panose="02020603050405020304" pitchFamily="18" charset="0"/>
                      </a:endParaRPr>
                    </a:p>
                  </a:txBody>
                  <a:tcPr marL="45720" marR="4572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10248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915988"/>
          </a:xfrm>
        </p:spPr>
        <p:txBody>
          <a:bodyPr>
            <a:noAutofit/>
          </a:bodyPr>
          <a:lstStyle/>
          <a:p>
            <a:r>
              <a:rPr lang="en-US" sz="2200" dirty="0" smtClean="0">
                <a:solidFill>
                  <a:srgbClr val="8D503B"/>
                </a:solidFill>
              </a:rPr>
              <a:t>Rent-seeking: normatively and discretionally closed markets</a:t>
            </a:r>
            <a:endParaRPr lang="hu-HU" sz="2200" dirty="0">
              <a:solidFill>
                <a:srgbClr val="8D503B"/>
              </a:solidFill>
            </a:endParaRPr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0477200"/>
              </p:ext>
            </p:extLst>
          </p:nvPr>
        </p:nvGraphicFramePr>
        <p:xfrm>
          <a:off x="107951" y="915988"/>
          <a:ext cx="8928099" cy="410368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99340">
                  <a:extLst>
                    <a:ext uri="{9D8B030D-6E8A-4147-A177-3AD203B41FA5}">
                      <a16:colId xmlns:a16="http://schemas.microsoft.com/office/drawing/2014/main" val="443597539"/>
                    </a:ext>
                  </a:extLst>
                </a:gridCol>
                <a:gridCol w="3297557">
                  <a:extLst>
                    <a:ext uri="{9D8B030D-6E8A-4147-A177-3AD203B41FA5}">
                      <a16:colId xmlns:a16="http://schemas.microsoft.com/office/drawing/2014/main" val="3711585305"/>
                    </a:ext>
                  </a:extLst>
                </a:gridCol>
                <a:gridCol w="3431202">
                  <a:extLst>
                    <a:ext uri="{9D8B030D-6E8A-4147-A177-3AD203B41FA5}">
                      <a16:colId xmlns:a16="http://schemas.microsoft.com/office/drawing/2014/main" val="1560512196"/>
                    </a:ext>
                  </a:extLst>
                </a:gridCol>
              </a:tblGrid>
              <a:tr h="54351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hu-HU" sz="20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4D7C85"/>
                          </a:solidFill>
                          <a:effectLst/>
                        </a:rPr>
                        <a:t>Normatively closed market</a:t>
                      </a:r>
                      <a:endParaRPr lang="hu-HU" sz="1800" b="1" dirty="0">
                        <a:solidFill>
                          <a:srgbClr val="4D7C8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4D7C85"/>
                          </a:solidFill>
                          <a:effectLst/>
                        </a:rPr>
                        <a:t>Discretionally closed market</a:t>
                      </a:r>
                      <a:endParaRPr lang="hu-HU" sz="1800" b="1" dirty="0">
                        <a:solidFill>
                          <a:srgbClr val="4D7C8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6247455"/>
                  </a:ext>
                </a:extLst>
              </a:tr>
              <a:tr h="56767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50412B"/>
                          </a:solidFill>
                          <a:effectLst/>
                        </a:rPr>
                        <a:t>Decision about entry or exclusion</a:t>
                      </a:r>
                      <a:endParaRPr lang="hu-HU" sz="20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50412B"/>
                          </a:solidFill>
                          <a:effectLst/>
                        </a:rPr>
                        <a:t>normative</a:t>
                      </a:r>
                      <a:endParaRPr lang="hu-HU" sz="20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50412B"/>
                          </a:solidFill>
                          <a:effectLst/>
                        </a:rPr>
                        <a:t>discretional</a:t>
                      </a:r>
                      <a:endParaRPr lang="hu-HU" sz="20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3337502"/>
                  </a:ext>
                </a:extLst>
              </a:tr>
              <a:tr h="47648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50412B"/>
                          </a:solidFill>
                          <a:effectLst/>
                        </a:rPr>
                        <a:t>Formality of regulations</a:t>
                      </a:r>
                      <a:endParaRPr lang="hu-HU" sz="20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50412B"/>
                          </a:solidFill>
                          <a:effectLst/>
                        </a:rPr>
                        <a:t>formal</a:t>
                      </a:r>
                      <a:endParaRPr lang="hu-HU" sz="20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50412B"/>
                          </a:solidFill>
                          <a:effectLst/>
                        </a:rPr>
                        <a:t>formal/informal</a:t>
                      </a:r>
                      <a:endParaRPr lang="hu-HU" sz="20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1943142"/>
                  </a:ext>
                </a:extLst>
              </a:tr>
              <a:tr h="56767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50412B"/>
                          </a:solidFill>
                          <a:effectLst/>
                        </a:rPr>
                        <a:t>Benefits and losses of incumbents</a:t>
                      </a:r>
                      <a:endParaRPr lang="hu-HU" sz="20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50412B"/>
                          </a:solidFill>
                          <a:effectLst/>
                        </a:rPr>
                        <a:t>normative (sectoral) and non-excludable</a:t>
                      </a:r>
                      <a:endParaRPr lang="hu-HU" sz="20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50412B"/>
                          </a:solidFill>
                          <a:effectLst/>
                        </a:rPr>
                        <a:t>discretional (individual) and excludable</a:t>
                      </a:r>
                      <a:endParaRPr lang="hu-HU" sz="20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2782560"/>
                  </a:ext>
                </a:extLst>
              </a:tr>
              <a:tr h="56767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50412B"/>
                          </a:solidFill>
                          <a:effectLst/>
                        </a:rPr>
                        <a:t>Payment for entry (non-exclusion)</a:t>
                      </a:r>
                      <a:endParaRPr lang="hu-HU" sz="20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2075" lvl="0" indent="-92075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4D7C85"/>
                        </a:buClr>
                        <a:buFont typeface="Arial" panose="020B0604020202020204" pitchFamily="34" charset="0"/>
                        <a:buChar char="•"/>
                        <a:tabLst>
                          <a:tab pos="92075" algn="l"/>
                        </a:tabLst>
                      </a:pPr>
                      <a:r>
                        <a:rPr lang="en-US" sz="1400" b="1" dirty="0">
                          <a:solidFill>
                            <a:srgbClr val="50412B"/>
                          </a:solidFill>
                          <a:effectLst/>
                        </a:rPr>
                        <a:t>normative fee</a:t>
                      </a:r>
                      <a:endParaRPr lang="hu-HU" sz="20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92075" lvl="0" indent="-92075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4D7C85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1400" b="1" dirty="0">
                          <a:solidFill>
                            <a:srgbClr val="50412B"/>
                          </a:solidFill>
                          <a:effectLst/>
                        </a:rPr>
                        <a:t>personal benefit (kickback money / protection money)</a:t>
                      </a:r>
                      <a:endParaRPr lang="hu-HU" sz="2000" b="1" dirty="0">
                        <a:solidFill>
                          <a:srgbClr val="50412B"/>
                        </a:solidFill>
                        <a:effectLst/>
                      </a:endParaRPr>
                    </a:p>
                    <a:p>
                      <a:pPr marL="92075" lvl="0" indent="-92075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4D7C85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1400" b="1" dirty="0">
                          <a:solidFill>
                            <a:srgbClr val="50412B"/>
                          </a:solidFill>
                          <a:effectLst/>
                        </a:rPr>
                        <a:t>economic benefit (ownership rights)</a:t>
                      </a:r>
                      <a:endParaRPr lang="hu-HU" sz="2000" b="1" dirty="0">
                        <a:solidFill>
                          <a:srgbClr val="50412B"/>
                        </a:solidFill>
                        <a:effectLst/>
                      </a:endParaRPr>
                    </a:p>
                    <a:p>
                      <a:pPr marL="92075" lvl="0" indent="-92075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4D7C85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1400" b="1" dirty="0">
                          <a:solidFill>
                            <a:srgbClr val="50412B"/>
                          </a:solidFill>
                          <a:effectLst/>
                        </a:rPr>
                        <a:t>patronal benefit (loyalty)</a:t>
                      </a:r>
                      <a:endParaRPr lang="hu-HU" sz="20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0637037"/>
                  </a:ext>
                </a:extLst>
              </a:tr>
              <a:tr h="81300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50412B"/>
                          </a:solidFill>
                          <a:effectLst/>
                        </a:rPr>
                        <a:t>Payment for rent-creation (and maintenance)</a:t>
                      </a:r>
                      <a:endParaRPr lang="hu-HU" sz="20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2075" lvl="0" indent="-92075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4D7C85"/>
                        </a:buClr>
                        <a:buFont typeface="Arial" panose="020B0604020202020204" pitchFamily="34" charset="0"/>
                        <a:buChar char="•"/>
                        <a:tabLst>
                          <a:tab pos="541338" algn="l"/>
                        </a:tabLst>
                      </a:pPr>
                      <a:r>
                        <a:rPr lang="en-US" sz="1400" b="1" dirty="0">
                          <a:solidFill>
                            <a:srgbClr val="50412B"/>
                          </a:solidFill>
                          <a:effectLst/>
                        </a:rPr>
                        <a:t>political benefits (e.g. campaign contribution)</a:t>
                      </a:r>
                      <a:endParaRPr lang="hu-HU" sz="2000" b="1" dirty="0">
                        <a:solidFill>
                          <a:srgbClr val="50412B"/>
                        </a:solidFill>
                        <a:effectLst/>
                      </a:endParaRPr>
                    </a:p>
                    <a:p>
                      <a:pPr marL="92075" lvl="0" indent="-92075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4D7C85"/>
                        </a:buClr>
                        <a:buFont typeface="Arial" panose="020B0604020202020204" pitchFamily="34" charset="0"/>
                        <a:buChar char="•"/>
                        <a:tabLst>
                          <a:tab pos="541338" algn="l"/>
                        </a:tabLst>
                      </a:pPr>
                      <a:r>
                        <a:rPr lang="en-US" sz="1400" b="1" dirty="0">
                          <a:solidFill>
                            <a:srgbClr val="50412B"/>
                          </a:solidFill>
                          <a:effectLst/>
                        </a:rPr>
                        <a:t>personal benefit (kickback money)</a:t>
                      </a:r>
                      <a:endParaRPr lang="hu-HU" sz="20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4203334"/>
                  </a:ext>
                </a:extLst>
              </a:tr>
              <a:tr h="56767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50412B"/>
                          </a:solidFill>
                          <a:effectLst/>
                        </a:rPr>
                        <a:t>The nature of rent-seeking</a:t>
                      </a:r>
                      <a:endParaRPr lang="hu-HU" sz="20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50412B"/>
                          </a:solidFill>
                          <a:effectLst/>
                        </a:rPr>
                        <a:t>open/competitive (no state-imposed barrier to entry)</a:t>
                      </a:r>
                      <a:endParaRPr lang="hu-HU" sz="20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50412B"/>
                          </a:solidFill>
                          <a:effectLst/>
                        </a:rPr>
                        <a:t>closed/non-competitive (state-imposed barrier to entry)</a:t>
                      </a:r>
                      <a:endParaRPr lang="hu-HU" sz="20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22055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737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504" y="0"/>
            <a:ext cx="8928992" cy="915988"/>
          </a:xfrm>
        </p:spPr>
        <p:txBody>
          <a:bodyPr>
            <a:noAutofit/>
          </a:bodyPr>
          <a:lstStyle/>
          <a:p>
            <a:r>
              <a:rPr lang="hu-HU" sz="2200" dirty="0" err="1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Relational</a:t>
            </a:r>
            <a:r>
              <a:rPr lang="hu-HU" sz="2200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2200" dirty="0" err="1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economics</a:t>
            </a:r>
            <a:r>
              <a:rPr lang="hu-HU" sz="2200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2200" dirty="0" err="1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</a:t>
            </a:r>
            <a:r>
              <a:rPr lang="hu-HU" sz="2200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 </a:t>
            </a:r>
            <a:r>
              <a:rPr lang="hu-HU" sz="2200" dirty="0" err="1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challenger</a:t>
            </a:r>
            <a:r>
              <a:rPr lang="hu-HU" sz="2200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2200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GB" sz="2200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hu-HU" sz="2200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 </a:t>
            </a:r>
            <a:r>
              <a:rPr lang="hu-HU" sz="2200" dirty="0" err="1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</a:t>
            </a:r>
            <a:r>
              <a:rPr lang="hu-HU" sz="2200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2200" dirty="0" err="1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neoclassical</a:t>
            </a:r>
            <a:r>
              <a:rPr lang="hu-HU" sz="2200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2200" dirty="0" err="1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synthesis</a:t>
            </a:r>
            <a:endParaRPr lang="hu-HU" sz="2200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Téglalap 5"/>
          <p:cNvSpPr>
            <a:spLocks noChangeArrowheads="1"/>
          </p:cNvSpPr>
          <p:nvPr/>
        </p:nvSpPr>
        <p:spPr bwMode="auto">
          <a:xfrm>
            <a:off x="105249" y="2099544"/>
            <a:ext cx="2844866" cy="688230"/>
          </a:xfrm>
          <a:prstGeom prst="roundRect">
            <a:avLst/>
          </a:prstGeom>
          <a:solidFill>
            <a:srgbClr val="D1C9BE">
              <a:alpha val="90000"/>
            </a:srgbClr>
          </a:solidFill>
          <a:ln w="25400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1400" b="1" u="sng" kern="1200" dirty="0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Axiom about economic actors:</a:t>
            </a:r>
            <a:endParaRPr lang="hu-HU" sz="1400" dirty="0">
              <a:solidFill>
                <a:srgbClr val="50412B"/>
              </a:solidFill>
              <a:effectLst/>
              <a:ea typeface="SimSun" panose="02010600030101010101" pitchFamily="2" charset="-122"/>
            </a:endParaRPr>
          </a:p>
          <a:p>
            <a:pPr algn="ctr">
              <a:spcAft>
                <a:spcPts val="0"/>
              </a:spcAft>
            </a:pPr>
            <a:r>
              <a:rPr lang="en-US" sz="1400" b="1" kern="1200" dirty="0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rational choice</a:t>
            </a:r>
            <a:endParaRPr lang="hu-HU" sz="1400" dirty="0">
              <a:solidFill>
                <a:srgbClr val="50412B"/>
              </a:solidFill>
              <a:effectLst/>
              <a:ea typeface="SimSun" panose="02010600030101010101" pitchFamily="2" charset="-122"/>
            </a:endParaRPr>
          </a:p>
        </p:txBody>
      </p:sp>
      <p:sp>
        <p:nvSpPr>
          <p:cNvPr id="7" name="Téglalap 6"/>
          <p:cNvSpPr>
            <a:spLocks noChangeArrowheads="1"/>
          </p:cNvSpPr>
          <p:nvPr/>
        </p:nvSpPr>
        <p:spPr bwMode="auto">
          <a:xfrm>
            <a:off x="107950" y="3177705"/>
            <a:ext cx="2842165" cy="725850"/>
          </a:xfrm>
          <a:prstGeom prst="roundRect">
            <a:avLst/>
          </a:prstGeom>
          <a:solidFill>
            <a:srgbClr val="D1C9BE">
              <a:alpha val="90000"/>
            </a:srgbClr>
          </a:solidFill>
          <a:ln w="25400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1400" b="1" u="sng" kern="1200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Augmented axiom:</a:t>
            </a:r>
            <a:endParaRPr lang="hu-HU" sz="1400">
              <a:solidFill>
                <a:srgbClr val="50412B"/>
              </a:solidFill>
              <a:effectLst/>
              <a:ea typeface="SimSun" panose="02010600030101010101" pitchFamily="2" charset="-122"/>
            </a:endParaRPr>
          </a:p>
          <a:p>
            <a:pPr algn="ctr">
              <a:spcAft>
                <a:spcPts val="0"/>
              </a:spcAft>
            </a:pPr>
            <a:r>
              <a:rPr lang="en-US" sz="1400" b="1" kern="1200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bounded rationality</a:t>
            </a:r>
            <a:endParaRPr lang="hu-HU" sz="1400">
              <a:solidFill>
                <a:srgbClr val="50412B"/>
              </a:solidFill>
              <a:effectLst/>
              <a:ea typeface="SimSun" panose="02010600030101010101" pitchFamily="2" charset="-122"/>
            </a:endParaRPr>
          </a:p>
        </p:txBody>
      </p:sp>
      <p:sp>
        <p:nvSpPr>
          <p:cNvPr id="8" name="Téglalap 7"/>
          <p:cNvSpPr>
            <a:spLocks noChangeArrowheads="1"/>
          </p:cNvSpPr>
          <p:nvPr/>
        </p:nvSpPr>
        <p:spPr bwMode="auto">
          <a:xfrm>
            <a:off x="3175119" y="2099544"/>
            <a:ext cx="2807081" cy="688230"/>
          </a:xfrm>
          <a:prstGeom prst="roundRect">
            <a:avLst/>
          </a:prstGeom>
          <a:solidFill>
            <a:srgbClr val="D1C9BE">
              <a:alpha val="90000"/>
            </a:srgbClr>
          </a:solidFill>
          <a:ln w="25400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1400" b="1" u="sng" kern="1200" dirty="0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Axiom about the market:</a:t>
            </a:r>
            <a:endParaRPr lang="hu-HU" sz="1400" dirty="0">
              <a:solidFill>
                <a:srgbClr val="50412B"/>
              </a:solidFill>
              <a:effectLst/>
              <a:ea typeface="SimSun" panose="02010600030101010101" pitchFamily="2" charset="-122"/>
            </a:endParaRPr>
          </a:p>
          <a:p>
            <a:pPr algn="ctr">
              <a:spcAft>
                <a:spcPts val="0"/>
              </a:spcAft>
            </a:pPr>
            <a:r>
              <a:rPr lang="en-US" sz="1400" b="1" kern="1200" dirty="0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exchange on the basis of supply and demand</a:t>
            </a:r>
            <a:endParaRPr lang="hu-HU" sz="1400" dirty="0">
              <a:solidFill>
                <a:srgbClr val="50412B"/>
              </a:solidFill>
              <a:effectLst/>
              <a:ea typeface="SimSun" panose="02010600030101010101" pitchFamily="2" charset="-122"/>
            </a:endParaRPr>
          </a:p>
        </p:txBody>
      </p:sp>
      <p:sp>
        <p:nvSpPr>
          <p:cNvPr id="9" name="Téglalap 8"/>
          <p:cNvSpPr>
            <a:spLocks noChangeArrowheads="1"/>
          </p:cNvSpPr>
          <p:nvPr/>
        </p:nvSpPr>
        <p:spPr bwMode="auto">
          <a:xfrm>
            <a:off x="3175120" y="3177705"/>
            <a:ext cx="2807080" cy="725850"/>
          </a:xfrm>
          <a:prstGeom prst="roundRect">
            <a:avLst/>
          </a:prstGeom>
          <a:solidFill>
            <a:srgbClr val="D1C9BE">
              <a:alpha val="90000"/>
            </a:srgbClr>
          </a:solidFill>
          <a:ln w="25400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1400" b="1" u="sng" kern="1200" dirty="0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Augmented axiom:</a:t>
            </a:r>
            <a:endParaRPr lang="hu-HU" sz="1400" dirty="0">
              <a:solidFill>
                <a:srgbClr val="50412B"/>
              </a:solidFill>
              <a:effectLst/>
              <a:ea typeface="SimSun" panose="02010600030101010101" pitchFamily="2" charset="-122"/>
            </a:endParaRPr>
          </a:p>
          <a:p>
            <a:pPr algn="ctr">
              <a:spcAft>
                <a:spcPts val="0"/>
              </a:spcAft>
            </a:pPr>
            <a:r>
              <a:rPr lang="en-US" sz="1400" b="1" kern="1200" dirty="0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formal and informal limits</a:t>
            </a:r>
            <a:endParaRPr lang="hu-HU" sz="1400" dirty="0">
              <a:solidFill>
                <a:srgbClr val="50412B"/>
              </a:solidFill>
              <a:effectLst/>
              <a:ea typeface="SimSun" panose="02010600030101010101" pitchFamily="2" charset="-122"/>
            </a:endParaRPr>
          </a:p>
        </p:txBody>
      </p:sp>
      <p:sp>
        <p:nvSpPr>
          <p:cNvPr id="10" name="Téglalap 9"/>
          <p:cNvSpPr>
            <a:spLocks noChangeArrowheads="1"/>
          </p:cNvSpPr>
          <p:nvPr/>
        </p:nvSpPr>
        <p:spPr bwMode="auto">
          <a:xfrm>
            <a:off x="6216192" y="2099544"/>
            <a:ext cx="2819858" cy="688230"/>
          </a:xfrm>
          <a:prstGeom prst="roundRect">
            <a:avLst/>
          </a:prstGeom>
          <a:solidFill>
            <a:srgbClr val="D1C9BE">
              <a:alpha val="90000"/>
            </a:srgbClr>
          </a:solidFill>
          <a:ln w="25400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1400" b="1" u="sng" kern="1200" dirty="0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Axiom about the state:</a:t>
            </a:r>
            <a:endParaRPr lang="hu-HU" sz="1400" dirty="0">
              <a:solidFill>
                <a:srgbClr val="50412B"/>
              </a:solidFill>
              <a:effectLst/>
              <a:ea typeface="SimSun" panose="02010600030101010101" pitchFamily="2" charset="-122"/>
            </a:endParaRPr>
          </a:p>
          <a:p>
            <a:pPr algn="ctr">
              <a:spcAft>
                <a:spcPts val="0"/>
              </a:spcAft>
            </a:pPr>
            <a:r>
              <a:rPr lang="en-US" sz="1400" b="1" kern="1200" dirty="0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its function is to correct market failures</a:t>
            </a:r>
            <a:endParaRPr lang="hu-HU" sz="1400" dirty="0">
              <a:solidFill>
                <a:srgbClr val="50412B"/>
              </a:solidFill>
              <a:effectLst/>
              <a:ea typeface="SimSun" panose="02010600030101010101" pitchFamily="2" charset="-122"/>
            </a:endParaRPr>
          </a:p>
        </p:txBody>
      </p:sp>
      <p:sp>
        <p:nvSpPr>
          <p:cNvPr id="11" name="Téglalap 10"/>
          <p:cNvSpPr>
            <a:spLocks noChangeArrowheads="1"/>
          </p:cNvSpPr>
          <p:nvPr/>
        </p:nvSpPr>
        <p:spPr bwMode="auto">
          <a:xfrm>
            <a:off x="6216192" y="3177705"/>
            <a:ext cx="2819858" cy="725850"/>
          </a:xfrm>
          <a:prstGeom prst="roundRect">
            <a:avLst/>
          </a:prstGeom>
          <a:solidFill>
            <a:srgbClr val="D1C9BE">
              <a:alpha val="90000"/>
            </a:srgbClr>
          </a:solidFill>
          <a:ln w="25400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1400" b="1" u="sng" kern="1200" dirty="0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Augmented axiom:</a:t>
            </a:r>
            <a:endParaRPr lang="hu-HU" sz="1400" dirty="0">
              <a:solidFill>
                <a:srgbClr val="50412B"/>
              </a:solidFill>
              <a:effectLst/>
              <a:ea typeface="SimSun" panose="02010600030101010101" pitchFamily="2" charset="-122"/>
            </a:endParaRPr>
          </a:p>
          <a:p>
            <a:pPr algn="ctr">
              <a:spcAft>
                <a:spcPts val="0"/>
              </a:spcAft>
            </a:pPr>
            <a:r>
              <a:rPr lang="en-US" sz="1400" b="1" kern="1200" dirty="0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related political and economic actors</a:t>
            </a:r>
            <a:endParaRPr lang="hu-HU" sz="1400" dirty="0">
              <a:solidFill>
                <a:srgbClr val="50412B"/>
              </a:solidFill>
              <a:effectLst/>
              <a:ea typeface="SimSun" panose="02010600030101010101" pitchFamily="2" charset="-122"/>
            </a:endParaRPr>
          </a:p>
        </p:txBody>
      </p:sp>
      <p:sp>
        <p:nvSpPr>
          <p:cNvPr id="12" name="Lekerekített téglalap 11"/>
          <p:cNvSpPr>
            <a:spLocks noChangeArrowheads="1"/>
          </p:cNvSpPr>
          <p:nvPr/>
        </p:nvSpPr>
        <p:spPr bwMode="auto">
          <a:xfrm>
            <a:off x="105249" y="4293486"/>
            <a:ext cx="2844866" cy="726189"/>
          </a:xfrm>
          <a:prstGeom prst="roundRect">
            <a:avLst>
              <a:gd name="adj" fmla="val 16667"/>
            </a:avLst>
          </a:prstGeom>
          <a:solidFill>
            <a:srgbClr val="6B95A1">
              <a:alpha val="60000"/>
            </a:srgbClr>
          </a:solidFill>
          <a:ln w="25400">
            <a:noFill/>
            <a:round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2000" b="1" kern="1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Behavioral economics</a:t>
            </a:r>
            <a:endParaRPr lang="hu-HU" sz="1400" dirty="0">
              <a:solidFill>
                <a:srgbClr val="50412B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13" name="Lekerekített téglalap 12"/>
          <p:cNvSpPr>
            <a:spLocks noChangeArrowheads="1"/>
          </p:cNvSpPr>
          <p:nvPr/>
        </p:nvSpPr>
        <p:spPr bwMode="auto">
          <a:xfrm>
            <a:off x="3175119" y="4293485"/>
            <a:ext cx="2807081" cy="726189"/>
          </a:xfrm>
          <a:prstGeom prst="roundRect">
            <a:avLst>
              <a:gd name="adj" fmla="val 16667"/>
            </a:avLst>
          </a:prstGeom>
          <a:solidFill>
            <a:srgbClr val="6B95A1">
              <a:alpha val="60000"/>
            </a:srgbClr>
          </a:solidFill>
          <a:ln w="25400">
            <a:noFill/>
            <a:round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2000" b="1" kern="1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Institutional economics</a:t>
            </a:r>
            <a:endParaRPr lang="hu-HU" sz="1400" dirty="0">
              <a:solidFill>
                <a:srgbClr val="50412B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14" name="Lekerekített téglalap 13"/>
          <p:cNvSpPr>
            <a:spLocks noChangeArrowheads="1"/>
          </p:cNvSpPr>
          <p:nvPr/>
        </p:nvSpPr>
        <p:spPr bwMode="auto">
          <a:xfrm>
            <a:off x="6216193" y="4293486"/>
            <a:ext cx="2819858" cy="726189"/>
          </a:xfrm>
          <a:prstGeom prst="roundRect">
            <a:avLst>
              <a:gd name="adj" fmla="val 16667"/>
            </a:avLst>
          </a:prstGeom>
          <a:solidFill>
            <a:srgbClr val="6B95A1">
              <a:alpha val="60000"/>
            </a:srgbClr>
          </a:solidFill>
          <a:ln w="25400">
            <a:noFill/>
            <a:round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2000" b="1" kern="1200">
                <a:solidFill>
                  <a:srgbClr val="50412B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Relational economics</a:t>
            </a:r>
            <a:endParaRPr lang="hu-HU" sz="1400">
              <a:solidFill>
                <a:srgbClr val="50412B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cxnSp>
        <p:nvCxnSpPr>
          <p:cNvPr id="25" name="AutoShape 56"/>
          <p:cNvCxnSpPr>
            <a:cxnSpLocks noChangeShapeType="1"/>
            <a:endCxn id="6" idx="0"/>
          </p:cNvCxnSpPr>
          <p:nvPr/>
        </p:nvCxnSpPr>
        <p:spPr bwMode="auto">
          <a:xfrm flipH="1">
            <a:off x="1527682" y="1604218"/>
            <a:ext cx="308014" cy="495326"/>
          </a:xfrm>
          <a:prstGeom prst="straightConnector1">
            <a:avLst/>
          </a:prstGeom>
          <a:noFill/>
          <a:ln w="76200">
            <a:solidFill>
              <a:srgbClr val="4D7C85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" name="AutoShape 56"/>
          <p:cNvCxnSpPr>
            <a:cxnSpLocks noChangeShapeType="1"/>
            <a:stCxn id="6" idx="2"/>
            <a:endCxn id="7" idx="0"/>
          </p:cNvCxnSpPr>
          <p:nvPr/>
        </p:nvCxnSpPr>
        <p:spPr bwMode="auto">
          <a:xfrm>
            <a:off x="1527682" y="2787774"/>
            <a:ext cx="1351" cy="389931"/>
          </a:xfrm>
          <a:prstGeom prst="straightConnector1">
            <a:avLst/>
          </a:prstGeom>
          <a:noFill/>
          <a:ln w="76200">
            <a:solidFill>
              <a:srgbClr val="4D7C85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" name="AutoShape 56"/>
          <p:cNvCxnSpPr>
            <a:cxnSpLocks noChangeShapeType="1"/>
            <a:stCxn id="7" idx="2"/>
            <a:endCxn id="12" idx="0"/>
          </p:cNvCxnSpPr>
          <p:nvPr/>
        </p:nvCxnSpPr>
        <p:spPr bwMode="auto">
          <a:xfrm flipH="1">
            <a:off x="1527682" y="3903555"/>
            <a:ext cx="1351" cy="389931"/>
          </a:xfrm>
          <a:prstGeom prst="straightConnector1">
            <a:avLst/>
          </a:prstGeom>
          <a:noFill/>
          <a:ln w="76200">
            <a:solidFill>
              <a:srgbClr val="4D7C85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" name="AutoShape 56"/>
          <p:cNvCxnSpPr>
            <a:cxnSpLocks noChangeShapeType="1"/>
            <a:stCxn id="8" idx="2"/>
            <a:endCxn id="9" idx="0"/>
          </p:cNvCxnSpPr>
          <p:nvPr/>
        </p:nvCxnSpPr>
        <p:spPr bwMode="auto">
          <a:xfrm>
            <a:off x="4578660" y="2787774"/>
            <a:ext cx="0" cy="389931"/>
          </a:xfrm>
          <a:prstGeom prst="straightConnector1">
            <a:avLst/>
          </a:prstGeom>
          <a:noFill/>
          <a:ln w="76200">
            <a:solidFill>
              <a:srgbClr val="4D7C85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4" name="AutoShape 56"/>
          <p:cNvCxnSpPr>
            <a:cxnSpLocks noChangeShapeType="1"/>
            <a:stCxn id="9" idx="2"/>
            <a:endCxn id="13" idx="0"/>
          </p:cNvCxnSpPr>
          <p:nvPr/>
        </p:nvCxnSpPr>
        <p:spPr bwMode="auto">
          <a:xfrm>
            <a:off x="4578660" y="3903555"/>
            <a:ext cx="0" cy="389930"/>
          </a:xfrm>
          <a:prstGeom prst="straightConnector1">
            <a:avLst/>
          </a:prstGeom>
          <a:noFill/>
          <a:ln w="76200">
            <a:solidFill>
              <a:srgbClr val="4D7C85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" name="AutoShape 56"/>
          <p:cNvCxnSpPr>
            <a:cxnSpLocks noChangeShapeType="1"/>
            <a:stCxn id="10" idx="2"/>
            <a:endCxn id="11" idx="0"/>
          </p:cNvCxnSpPr>
          <p:nvPr/>
        </p:nvCxnSpPr>
        <p:spPr bwMode="auto">
          <a:xfrm>
            <a:off x="7626121" y="2787774"/>
            <a:ext cx="0" cy="389931"/>
          </a:xfrm>
          <a:prstGeom prst="straightConnector1">
            <a:avLst/>
          </a:prstGeom>
          <a:noFill/>
          <a:ln w="76200">
            <a:solidFill>
              <a:srgbClr val="4D7C85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" name="AutoShape 56"/>
          <p:cNvCxnSpPr>
            <a:cxnSpLocks noChangeShapeType="1"/>
            <a:stCxn id="11" idx="2"/>
            <a:endCxn id="14" idx="0"/>
          </p:cNvCxnSpPr>
          <p:nvPr/>
        </p:nvCxnSpPr>
        <p:spPr bwMode="auto">
          <a:xfrm>
            <a:off x="7626121" y="3903555"/>
            <a:ext cx="1" cy="389931"/>
          </a:xfrm>
          <a:prstGeom prst="straightConnector1">
            <a:avLst/>
          </a:prstGeom>
          <a:noFill/>
          <a:ln w="76200">
            <a:solidFill>
              <a:srgbClr val="4D7C85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" name="AutoShape 56"/>
          <p:cNvCxnSpPr>
            <a:cxnSpLocks noChangeShapeType="1"/>
            <a:stCxn id="5" idx="2"/>
            <a:endCxn id="8" idx="0"/>
          </p:cNvCxnSpPr>
          <p:nvPr/>
        </p:nvCxnSpPr>
        <p:spPr bwMode="auto">
          <a:xfrm>
            <a:off x="4578659" y="1612407"/>
            <a:ext cx="1" cy="487137"/>
          </a:xfrm>
          <a:prstGeom prst="straightConnector1">
            <a:avLst/>
          </a:prstGeom>
          <a:noFill/>
          <a:ln w="76200">
            <a:solidFill>
              <a:srgbClr val="4D7C85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" name="AutoShape 56"/>
          <p:cNvCxnSpPr>
            <a:cxnSpLocks noChangeShapeType="1"/>
            <a:endCxn id="10" idx="0"/>
          </p:cNvCxnSpPr>
          <p:nvPr/>
        </p:nvCxnSpPr>
        <p:spPr bwMode="auto">
          <a:xfrm>
            <a:off x="7308304" y="1604218"/>
            <a:ext cx="317817" cy="495326"/>
          </a:xfrm>
          <a:prstGeom prst="straightConnector1">
            <a:avLst/>
          </a:prstGeom>
          <a:noFill/>
          <a:ln w="76200">
            <a:solidFill>
              <a:srgbClr val="4D7C85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" name="Ellipszis 4"/>
          <p:cNvSpPr>
            <a:spLocks noChangeArrowheads="1"/>
          </p:cNvSpPr>
          <p:nvPr/>
        </p:nvSpPr>
        <p:spPr bwMode="auto">
          <a:xfrm>
            <a:off x="1761000" y="999429"/>
            <a:ext cx="5635317" cy="612978"/>
          </a:xfrm>
          <a:prstGeom prst="roundRect">
            <a:avLst/>
          </a:prstGeom>
          <a:solidFill>
            <a:srgbClr val="B3AA9D">
              <a:alpha val="90000"/>
            </a:srgbClr>
          </a:solidFill>
          <a:ln w="25400">
            <a:noFill/>
            <a:round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2400" b="1" kern="1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Neoclassical synthesis</a:t>
            </a:r>
            <a:endParaRPr lang="hu-HU" sz="1600" dirty="0">
              <a:solidFill>
                <a:srgbClr val="50412B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47871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546" cy="915988"/>
          </a:xfrm>
        </p:spPr>
        <p:txBody>
          <a:bodyPr>
            <a:noAutofit/>
          </a:bodyPr>
          <a:lstStyle/>
          <a:p>
            <a:r>
              <a:rPr lang="en-US" sz="2200" dirty="0">
                <a:solidFill>
                  <a:srgbClr val="8D503B"/>
                </a:solidFill>
              </a:rPr>
              <a:t>The main features of business groups </a:t>
            </a:r>
            <a:r>
              <a:rPr lang="en-US" sz="2200" dirty="0" smtClean="0">
                <a:solidFill>
                  <a:srgbClr val="8D503B"/>
                </a:solidFill>
              </a:rPr>
              <a:t/>
            </a:r>
            <a:br>
              <a:rPr lang="en-US" sz="2200" dirty="0" smtClean="0">
                <a:solidFill>
                  <a:srgbClr val="8D503B"/>
                </a:solidFill>
              </a:rPr>
            </a:br>
            <a:r>
              <a:rPr lang="en-US" sz="2200" dirty="0" smtClean="0">
                <a:solidFill>
                  <a:srgbClr val="8D503B"/>
                </a:solidFill>
              </a:rPr>
              <a:t>and </a:t>
            </a:r>
            <a:r>
              <a:rPr lang="en-US" sz="2200" dirty="0">
                <a:solidFill>
                  <a:srgbClr val="8D503B"/>
                </a:solidFill>
              </a:rPr>
              <a:t>informal patronal networks</a:t>
            </a:r>
            <a:endParaRPr lang="hu-HU" sz="2200" dirty="0">
              <a:solidFill>
                <a:srgbClr val="8D503B"/>
              </a:solidFill>
            </a:endParaRPr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0374312"/>
              </p:ext>
            </p:extLst>
          </p:nvPr>
        </p:nvGraphicFramePr>
        <p:xfrm>
          <a:off x="107950" y="987426"/>
          <a:ext cx="8928546" cy="403224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464273">
                  <a:extLst>
                    <a:ext uri="{9D8B030D-6E8A-4147-A177-3AD203B41FA5}">
                      <a16:colId xmlns:a16="http://schemas.microsoft.com/office/drawing/2014/main" val="101596240"/>
                    </a:ext>
                  </a:extLst>
                </a:gridCol>
                <a:gridCol w="4464273">
                  <a:extLst>
                    <a:ext uri="{9D8B030D-6E8A-4147-A177-3AD203B41FA5}">
                      <a16:colId xmlns:a16="http://schemas.microsoft.com/office/drawing/2014/main" val="2751753856"/>
                    </a:ext>
                  </a:extLst>
                </a:gridCol>
              </a:tblGrid>
              <a:tr h="4115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i="0" dirty="0">
                          <a:solidFill>
                            <a:srgbClr val="4D7C85"/>
                          </a:solidFill>
                          <a:effectLst/>
                        </a:rPr>
                        <a:t>Business group</a:t>
                      </a:r>
                      <a:endParaRPr lang="hu-HU" sz="2000" b="1" i="0" dirty="0">
                        <a:solidFill>
                          <a:srgbClr val="4D7C8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i="0" dirty="0">
                          <a:solidFill>
                            <a:srgbClr val="4D7C85"/>
                          </a:solidFill>
                          <a:effectLst/>
                        </a:rPr>
                        <a:t>Informal patronal network</a:t>
                      </a:r>
                      <a:endParaRPr lang="hu-HU" sz="2000" b="1" i="0" dirty="0">
                        <a:solidFill>
                          <a:srgbClr val="4D7C8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3722625"/>
                  </a:ext>
                </a:extLst>
              </a:tr>
              <a:tr h="66749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i="0" dirty="0">
                          <a:solidFill>
                            <a:srgbClr val="50412B"/>
                          </a:solidFill>
                          <a:effectLst/>
                        </a:rPr>
                        <a:t>composed of actors of separated spheres (entrepreneurs from the sphere of market action)</a:t>
                      </a:r>
                      <a:endParaRPr lang="hu-HU" sz="1500" b="1" i="0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i="0">
                          <a:solidFill>
                            <a:srgbClr val="50412B"/>
                          </a:solidFill>
                          <a:effectLst/>
                        </a:rPr>
                        <a:t>composed of actors of colluding spheres (oligarchs and poligarchs)</a:t>
                      </a:r>
                      <a:endParaRPr lang="hu-HU" sz="1500" b="1" i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0241590"/>
                  </a:ext>
                </a:extLst>
              </a:tr>
              <a:tr h="32364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i="0">
                          <a:solidFill>
                            <a:srgbClr val="50412B"/>
                          </a:solidFill>
                          <a:effectLst/>
                        </a:rPr>
                        <a:t>activity of participants is homogeneous</a:t>
                      </a:r>
                      <a:endParaRPr lang="hu-HU" sz="1500" b="1" i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i="0">
                          <a:solidFill>
                            <a:srgbClr val="50412B"/>
                          </a:solidFill>
                          <a:effectLst/>
                        </a:rPr>
                        <a:t>activity of participants is heterogeneous</a:t>
                      </a:r>
                      <a:endParaRPr lang="hu-HU" sz="1500" b="1" i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5429143"/>
                  </a:ext>
                </a:extLst>
              </a:tr>
              <a:tr h="32364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i="0">
                          <a:solidFill>
                            <a:srgbClr val="50412B"/>
                          </a:solidFill>
                          <a:effectLst/>
                        </a:rPr>
                        <a:t>sector specific</a:t>
                      </a:r>
                      <a:endParaRPr lang="hu-HU" sz="1500" b="1" i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i="0" dirty="0">
                          <a:solidFill>
                            <a:srgbClr val="50412B"/>
                          </a:solidFill>
                          <a:effectLst/>
                        </a:rPr>
                        <a:t>sector neutral (“all-eater”)</a:t>
                      </a:r>
                      <a:endParaRPr lang="hu-HU" sz="1500" b="1" i="0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1570956"/>
                  </a:ext>
                </a:extLst>
              </a:tr>
              <a:tr h="66749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i="0" dirty="0">
                          <a:solidFill>
                            <a:srgbClr val="50412B"/>
                          </a:solidFill>
                          <a:effectLst/>
                        </a:rPr>
                        <a:t>uses lobbyists</a:t>
                      </a:r>
                      <a:endParaRPr lang="hu-HU" sz="1500" b="1" i="0" dirty="0">
                        <a:solidFill>
                          <a:srgbClr val="50412B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i="0" dirty="0">
                          <a:solidFill>
                            <a:srgbClr val="50412B"/>
                          </a:solidFill>
                          <a:effectLst/>
                        </a:rPr>
                        <a:t>to carry out interest representation</a:t>
                      </a:r>
                      <a:endParaRPr lang="hu-HU" sz="1500" b="1" i="0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i="0" dirty="0">
                          <a:solidFill>
                            <a:srgbClr val="50412B"/>
                          </a:solidFill>
                          <a:effectLst/>
                        </a:rPr>
                        <a:t>uses corruption brokers</a:t>
                      </a:r>
                      <a:endParaRPr lang="hu-HU" sz="1500" b="1" i="0" dirty="0">
                        <a:solidFill>
                          <a:srgbClr val="50412B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i="0" dirty="0">
                          <a:solidFill>
                            <a:srgbClr val="50412B"/>
                          </a:solidFill>
                          <a:effectLst/>
                        </a:rPr>
                        <a:t>to carry out interest collusion</a:t>
                      </a:r>
                      <a:endParaRPr lang="hu-HU" sz="1500" b="1" i="0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3586788"/>
                  </a:ext>
                </a:extLst>
              </a:tr>
              <a:tr h="32364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i="0">
                          <a:solidFill>
                            <a:srgbClr val="50412B"/>
                          </a:solidFill>
                          <a:effectLst/>
                        </a:rPr>
                        <a:t>respective state regulations are normative</a:t>
                      </a:r>
                      <a:endParaRPr lang="hu-HU" sz="1500" b="1" i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i="0" dirty="0">
                          <a:solidFill>
                            <a:srgbClr val="50412B"/>
                          </a:solidFill>
                          <a:effectLst/>
                        </a:rPr>
                        <a:t>respective state regulations are discretional</a:t>
                      </a:r>
                      <a:endParaRPr lang="hu-HU" sz="1500" b="1" i="0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377864"/>
                  </a:ext>
                </a:extLst>
              </a:tr>
              <a:tr h="32364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i="0">
                          <a:solidFill>
                            <a:srgbClr val="50412B"/>
                          </a:solidFill>
                          <a:effectLst/>
                        </a:rPr>
                        <a:t>benefits and losses are non-excludable</a:t>
                      </a:r>
                      <a:endParaRPr lang="hu-HU" sz="1500" b="1" i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i="0" dirty="0">
                          <a:solidFill>
                            <a:srgbClr val="50412B"/>
                          </a:solidFill>
                          <a:effectLst/>
                        </a:rPr>
                        <a:t>benefits and losses are excludable</a:t>
                      </a:r>
                      <a:endParaRPr lang="hu-HU" sz="1500" b="1" i="0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3001507"/>
                  </a:ext>
                </a:extLst>
              </a:tr>
              <a:tr h="66749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i="0">
                          <a:solidFill>
                            <a:srgbClr val="50412B"/>
                          </a:solidFill>
                          <a:effectLst/>
                        </a:rPr>
                        <a:t>cohesion of the group is provided by sector specific activity and benefits</a:t>
                      </a:r>
                      <a:endParaRPr lang="hu-HU" sz="1500" b="1" i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i="0">
                          <a:solidFill>
                            <a:srgbClr val="50412B"/>
                          </a:solidFill>
                          <a:effectLst/>
                        </a:rPr>
                        <a:t>cohesion of the group is provided by belonging to the same chain of vassalage</a:t>
                      </a:r>
                      <a:endParaRPr lang="hu-HU" sz="1500" b="1" i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1697593"/>
                  </a:ext>
                </a:extLst>
              </a:tr>
              <a:tr h="32364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i="0">
                          <a:solidFill>
                            <a:srgbClr val="50412B"/>
                          </a:solidFill>
                          <a:effectLst/>
                        </a:rPr>
                        <a:t>horizontal alliance of autonomous actors</a:t>
                      </a:r>
                      <a:endParaRPr lang="hu-HU" sz="1500" b="1" i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i="0" dirty="0">
                          <a:solidFill>
                            <a:srgbClr val="50412B"/>
                          </a:solidFill>
                          <a:effectLst/>
                        </a:rPr>
                        <a:t>vertical patron-client relation of dependent actors</a:t>
                      </a:r>
                      <a:endParaRPr lang="hu-HU" sz="1500" b="1" i="0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60721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49137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1203598"/>
          </a:xfrm>
        </p:spPr>
        <p:txBody>
          <a:bodyPr>
            <a:noAutofit/>
          </a:bodyPr>
          <a:lstStyle/>
          <a:p>
            <a:pPr lvl="0" fontAlgn="base">
              <a:spcAft>
                <a:spcPct val="0"/>
              </a:spcAft>
            </a:pPr>
            <a:r>
              <a:rPr lang="hu-HU" sz="2200" b="1" dirty="0" err="1" smtClean="0">
                <a:solidFill>
                  <a:srgbClr val="8D503B"/>
                </a:solidFill>
              </a:rPr>
              <a:t>Intersections</a:t>
            </a:r>
            <a:r>
              <a:rPr lang="hu-HU" sz="2200" b="1" dirty="0" smtClean="0">
                <a:solidFill>
                  <a:srgbClr val="8D503B"/>
                </a:solidFill>
              </a:rPr>
              <a:t> </a:t>
            </a:r>
            <a:r>
              <a:rPr lang="hu-HU" sz="2200" b="1" dirty="0" err="1" smtClean="0">
                <a:solidFill>
                  <a:srgbClr val="8D503B"/>
                </a:solidFill>
              </a:rPr>
              <a:t>between</a:t>
            </a:r>
            <a:r>
              <a:rPr lang="hu-HU" sz="2200" b="1" dirty="0" smtClean="0">
                <a:solidFill>
                  <a:srgbClr val="8D503B"/>
                </a:solidFill>
              </a:rPr>
              <a:t> </a:t>
            </a:r>
            <a:r>
              <a:rPr lang="hu-HU" sz="2200" b="1" dirty="0" err="1" smtClean="0">
                <a:solidFill>
                  <a:srgbClr val="8D503B"/>
                </a:solidFill>
              </a:rPr>
              <a:t>interpretative</a:t>
            </a:r>
            <a:r>
              <a:rPr lang="hu-HU" sz="2200" b="1" dirty="0" smtClean="0">
                <a:solidFill>
                  <a:srgbClr val="8D503B"/>
                </a:solidFill>
              </a:rPr>
              <a:t> </a:t>
            </a:r>
            <a:r>
              <a:rPr lang="en-GB" sz="2200" b="1" dirty="0" smtClean="0">
                <a:solidFill>
                  <a:srgbClr val="8D503B"/>
                </a:solidFill>
              </a:rPr>
              <a:t/>
            </a:r>
            <a:br>
              <a:rPr lang="en-GB" sz="2200" b="1" dirty="0" smtClean="0">
                <a:solidFill>
                  <a:srgbClr val="8D503B"/>
                </a:solidFill>
              </a:rPr>
            </a:br>
            <a:r>
              <a:rPr lang="hu-HU" sz="2200" b="1" dirty="0" err="1" smtClean="0">
                <a:solidFill>
                  <a:srgbClr val="8D503B"/>
                </a:solidFill>
              </a:rPr>
              <a:t>layers</a:t>
            </a:r>
            <a:r>
              <a:rPr lang="hu-HU" sz="2200" b="1" dirty="0" smtClean="0">
                <a:solidFill>
                  <a:srgbClr val="8D503B"/>
                </a:solidFill>
              </a:rPr>
              <a:t> of </a:t>
            </a:r>
            <a:r>
              <a:rPr lang="hu-HU" sz="2200" b="1" dirty="0" err="1" smtClean="0">
                <a:solidFill>
                  <a:srgbClr val="8D503B"/>
                </a:solidFill>
              </a:rPr>
              <a:t>state</a:t>
            </a:r>
            <a:r>
              <a:rPr lang="hu-HU" sz="2200" b="1" dirty="0" smtClean="0">
                <a:solidFill>
                  <a:srgbClr val="8D503B"/>
                </a:solidFill>
              </a:rPr>
              <a:t> </a:t>
            </a:r>
            <a:r>
              <a:rPr lang="hu-HU" sz="2200" b="1" dirty="0" err="1" smtClean="0">
                <a:solidFill>
                  <a:srgbClr val="8D503B"/>
                </a:solidFill>
              </a:rPr>
              <a:t>action</a:t>
            </a:r>
            <a:r>
              <a:rPr lang="hu-HU" sz="2200" b="1" dirty="0" smtClean="0">
                <a:solidFill>
                  <a:srgbClr val="8D503B"/>
                </a:solidFill>
              </a:rPr>
              <a:t> and </a:t>
            </a:r>
            <a:r>
              <a:rPr lang="hu-HU" sz="2200" b="1" dirty="0" err="1" smtClean="0">
                <a:solidFill>
                  <a:srgbClr val="8D503B"/>
                </a:solidFill>
              </a:rPr>
              <a:t>legality</a:t>
            </a:r>
            <a:endParaRPr lang="hu-HU" sz="2200" b="1" dirty="0">
              <a:solidFill>
                <a:srgbClr val="8D503B"/>
              </a:solidFill>
            </a:endParaRPr>
          </a:p>
        </p:txBody>
      </p:sp>
      <p:graphicFrame>
        <p:nvGraphicFramePr>
          <p:cNvPr id="4" name="Tartalom helye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8550471"/>
              </p:ext>
            </p:extLst>
          </p:nvPr>
        </p:nvGraphicFramePr>
        <p:xfrm>
          <a:off x="467543" y="1203598"/>
          <a:ext cx="8208913" cy="34505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224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46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24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535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256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0805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The type of state</a:t>
                      </a:r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hu-HU" sz="18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4D7C8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State</a:t>
                      </a:r>
                      <a:r>
                        <a:rPr kumimoji="0" lang="en-GB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D7C8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hu-H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D7C8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hu-HU" sz="14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4D7C8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driven</a:t>
                      </a:r>
                      <a:r>
                        <a:rPr kumimoji="0" lang="hu-H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D7C8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hu-HU" sz="14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4D7C8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by</a:t>
                      </a:r>
                      <a:r>
                        <a:rPr kumimoji="0" lang="hu-H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D7C8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hu-HU" sz="14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4D7C8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public</a:t>
                      </a:r>
                      <a:r>
                        <a:rPr kumimoji="0" lang="hu-H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D7C8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hu-HU" sz="14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4D7C8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good</a:t>
                      </a:r>
                      <a:r>
                        <a:rPr kumimoji="0" lang="hu-H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D7C8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hu-HU" sz="2000" b="1" dirty="0">
                        <a:solidFill>
                          <a:srgbClr val="4D7C85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800" b="1" dirty="0" err="1" smtClean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Rent-seeking</a:t>
                      </a:r>
                      <a:r>
                        <a:rPr lang="hu-HU" sz="1800" b="1" dirty="0" smtClean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hu-HU" sz="1800" b="1" dirty="0" err="1" smtClean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state</a:t>
                      </a:r>
                      <a:endParaRPr lang="hu-HU" sz="1800" b="1" dirty="0">
                        <a:solidFill>
                          <a:srgbClr val="4D7C85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b="1" dirty="0" err="1" smtClean="0">
                          <a:solidFill>
                            <a:srgbClr val="4D7C85"/>
                          </a:solidFill>
                        </a:rPr>
                        <a:t>Kleptocratic</a:t>
                      </a:r>
                      <a:r>
                        <a:rPr lang="hu-HU" b="1" dirty="0" smtClean="0">
                          <a:solidFill>
                            <a:srgbClr val="4D7C85"/>
                          </a:solidFill>
                        </a:rPr>
                        <a:t> </a:t>
                      </a:r>
                      <a:r>
                        <a:rPr lang="hu-HU" b="1" dirty="0" err="1" smtClean="0">
                          <a:solidFill>
                            <a:srgbClr val="4D7C85"/>
                          </a:solidFill>
                        </a:rPr>
                        <a:t>state</a:t>
                      </a:r>
                      <a:endParaRPr lang="hu-HU" b="1" dirty="0">
                        <a:solidFill>
                          <a:srgbClr val="4D7C85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b="1" dirty="0" err="1" smtClean="0">
                          <a:solidFill>
                            <a:srgbClr val="4D7C85"/>
                          </a:solidFill>
                        </a:rPr>
                        <a:t>Predatory</a:t>
                      </a:r>
                      <a:r>
                        <a:rPr lang="hu-HU" b="1" dirty="0" smtClean="0">
                          <a:solidFill>
                            <a:srgbClr val="4D7C85"/>
                          </a:solidFill>
                        </a:rPr>
                        <a:t> </a:t>
                      </a:r>
                      <a:r>
                        <a:rPr lang="hu-HU" b="1" dirty="0" err="1" smtClean="0">
                          <a:solidFill>
                            <a:srgbClr val="4D7C85"/>
                          </a:solidFill>
                        </a:rPr>
                        <a:t>state</a:t>
                      </a:r>
                      <a:endParaRPr lang="hu-HU" b="1" dirty="0" smtClean="0">
                        <a:solidFill>
                          <a:srgbClr val="4D7C85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56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b="1" dirty="0" err="1" smtClean="0">
                          <a:solidFill>
                            <a:srgbClr val="4D7C85"/>
                          </a:solidFill>
                        </a:rPr>
                        <a:t>State</a:t>
                      </a:r>
                      <a:endParaRPr lang="hu-HU" b="1" dirty="0" smtClean="0">
                        <a:solidFill>
                          <a:srgbClr val="4D7C85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000" b="1" dirty="0" smtClean="0">
                          <a:solidFill>
                            <a:srgbClr val="50412B"/>
                          </a:solidFill>
                        </a:rPr>
                        <a:t>+</a:t>
                      </a:r>
                      <a:endParaRPr lang="hu-HU" sz="20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A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000" b="1" dirty="0" smtClean="0">
                          <a:solidFill>
                            <a:srgbClr val="50412B"/>
                          </a:solidFill>
                        </a:rPr>
                        <a:t>+</a:t>
                      </a:r>
                      <a:endParaRPr lang="hu-HU" sz="20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A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hu-HU" sz="20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hu-HU" sz="20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5636">
                <a:tc>
                  <a:txBody>
                    <a:bodyPr/>
                    <a:lstStyle/>
                    <a:p>
                      <a:r>
                        <a:rPr lang="hu-HU" b="1" dirty="0" err="1" smtClean="0">
                          <a:solidFill>
                            <a:srgbClr val="4D7C85"/>
                          </a:solidFill>
                        </a:rPr>
                        <a:t>Corrupt</a:t>
                      </a:r>
                      <a:r>
                        <a:rPr lang="hu-HU" b="1" dirty="0" smtClean="0">
                          <a:solidFill>
                            <a:srgbClr val="4D7C85"/>
                          </a:solidFill>
                        </a:rPr>
                        <a:t> </a:t>
                      </a:r>
                      <a:r>
                        <a:rPr lang="hu-HU" b="1" dirty="0" err="1" smtClean="0">
                          <a:solidFill>
                            <a:srgbClr val="4D7C85"/>
                          </a:solidFill>
                        </a:rPr>
                        <a:t>state</a:t>
                      </a:r>
                      <a:endParaRPr lang="hu-HU" b="1" dirty="0">
                        <a:solidFill>
                          <a:srgbClr val="4D7C85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hu-HU" sz="20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2000" b="1" dirty="0" smtClean="0">
                          <a:solidFill>
                            <a:srgbClr val="50412B"/>
                          </a:solidFill>
                        </a:rPr>
                        <a:t>+</a:t>
                      </a:r>
                      <a:endParaRPr lang="hu-HU" sz="20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A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000" b="1" dirty="0" smtClean="0">
                          <a:solidFill>
                            <a:srgbClr val="50412B"/>
                          </a:solidFill>
                        </a:rPr>
                        <a:t>+</a:t>
                      </a:r>
                      <a:endParaRPr lang="hu-HU" sz="20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A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hu-HU" sz="20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5636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4D7C85"/>
                          </a:solidFill>
                        </a:rPr>
                        <a:t>C</a:t>
                      </a:r>
                      <a:r>
                        <a:rPr lang="hu-HU" b="1" dirty="0" err="1" smtClean="0">
                          <a:solidFill>
                            <a:srgbClr val="4D7C85"/>
                          </a:solidFill>
                        </a:rPr>
                        <a:t>aptured</a:t>
                      </a:r>
                      <a:r>
                        <a:rPr lang="hu-HU" b="1" dirty="0" smtClean="0">
                          <a:solidFill>
                            <a:srgbClr val="4D7C85"/>
                          </a:solidFill>
                        </a:rPr>
                        <a:t> </a:t>
                      </a:r>
                      <a:r>
                        <a:rPr lang="hu-HU" b="1" dirty="0" err="1" smtClean="0">
                          <a:solidFill>
                            <a:srgbClr val="4D7C85"/>
                          </a:solidFill>
                        </a:rPr>
                        <a:t>state</a:t>
                      </a:r>
                      <a:endParaRPr lang="hu-HU" b="1" dirty="0">
                        <a:solidFill>
                          <a:srgbClr val="4D7C85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hu-HU" sz="20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hu-HU" sz="20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000" b="1" dirty="0" smtClean="0">
                          <a:solidFill>
                            <a:srgbClr val="50412B"/>
                          </a:solidFill>
                        </a:rPr>
                        <a:t>+</a:t>
                      </a:r>
                      <a:endParaRPr lang="hu-HU" sz="20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A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000" b="1" dirty="0" smtClean="0">
                          <a:solidFill>
                            <a:srgbClr val="50412B"/>
                          </a:solidFill>
                        </a:rPr>
                        <a:t>+</a:t>
                      </a:r>
                      <a:endParaRPr lang="hu-HU" sz="20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A9D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35636">
                <a:tc>
                  <a:txBody>
                    <a:bodyPr/>
                    <a:lstStyle/>
                    <a:p>
                      <a:r>
                        <a:rPr lang="hu-HU" b="1" dirty="0" err="1" smtClean="0">
                          <a:solidFill>
                            <a:srgbClr val="4D7C85"/>
                          </a:solidFill>
                        </a:rPr>
                        <a:t>Criminal</a:t>
                      </a:r>
                      <a:r>
                        <a:rPr lang="hu-HU" b="1" dirty="0" smtClean="0">
                          <a:solidFill>
                            <a:srgbClr val="4D7C85"/>
                          </a:solidFill>
                        </a:rPr>
                        <a:t> </a:t>
                      </a:r>
                      <a:r>
                        <a:rPr lang="hu-HU" b="1" dirty="0" err="1" smtClean="0">
                          <a:solidFill>
                            <a:srgbClr val="4D7C85"/>
                          </a:solidFill>
                        </a:rPr>
                        <a:t>state</a:t>
                      </a:r>
                      <a:endParaRPr lang="hu-HU" b="1" dirty="0">
                        <a:solidFill>
                          <a:srgbClr val="4D7C85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hu-HU" sz="20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hu-HU" sz="20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hu-HU" sz="20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000" b="1" dirty="0" smtClean="0">
                          <a:solidFill>
                            <a:srgbClr val="50412B"/>
                          </a:solidFill>
                        </a:rPr>
                        <a:t>+</a:t>
                      </a:r>
                      <a:endParaRPr lang="hu-HU" sz="20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A9D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16131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992189"/>
          </a:xfrm>
        </p:spPr>
        <p:txBody>
          <a:bodyPr>
            <a:normAutofit/>
          </a:bodyPr>
          <a:lstStyle/>
          <a:p>
            <a:r>
              <a:rPr lang="en-US" sz="2200" dirty="0">
                <a:solidFill>
                  <a:srgbClr val="8D503B"/>
                </a:solidFill>
              </a:rPr>
              <a:t>The possible functions of the three types of taxes</a:t>
            </a:r>
            <a:endParaRPr lang="hu-HU" sz="2200" dirty="0">
              <a:solidFill>
                <a:srgbClr val="8D503B"/>
              </a:solidFill>
            </a:endParaRPr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5915843"/>
              </p:ext>
            </p:extLst>
          </p:nvPr>
        </p:nvGraphicFramePr>
        <p:xfrm>
          <a:off x="107949" y="1004953"/>
          <a:ext cx="8928101" cy="30002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55739">
                  <a:extLst>
                    <a:ext uri="{9D8B030D-6E8A-4147-A177-3AD203B41FA5}">
                      <a16:colId xmlns:a16="http://schemas.microsoft.com/office/drawing/2014/main" val="847060599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195839120"/>
                    </a:ext>
                  </a:extLst>
                </a:gridCol>
                <a:gridCol w="1620180">
                  <a:extLst>
                    <a:ext uri="{9D8B030D-6E8A-4147-A177-3AD203B41FA5}">
                      <a16:colId xmlns:a16="http://schemas.microsoft.com/office/drawing/2014/main" val="1359224553"/>
                    </a:ext>
                  </a:extLst>
                </a:gridCol>
                <a:gridCol w="1620180">
                  <a:extLst>
                    <a:ext uri="{9D8B030D-6E8A-4147-A177-3AD203B41FA5}">
                      <a16:colId xmlns:a16="http://schemas.microsoft.com/office/drawing/2014/main" val="55711146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823719210"/>
                    </a:ext>
                  </a:extLst>
                </a:gridCol>
                <a:gridCol w="1439714">
                  <a:extLst>
                    <a:ext uri="{9D8B030D-6E8A-4147-A177-3AD203B41FA5}">
                      <a16:colId xmlns:a16="http://schemas.microsoft.com/office/drawing/2014/main" val="1545948471"/>
                    </a:ext>
                  </a:extLst>
                </a:gridCol>
              </a:tblGrid>
              <a:tr h="9362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hu-HU" sz="20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4D7C85"/>
                          </a:solidFill>
                          <a:effectLst/>
                        </a:rPr>
                        <a:t>Generating revenue</a:t>
                      </a:r>
                      <a:endParaRPr lang="hu-HU" sz="2400" b="1" dirty="0">
                        <a:solidFill>
                          <a:srgbClr val="4D7C8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4D7C85"/>
                          </a:solidFill>
                          <a:effectLst/>
                        </a:rPr>
                        <a:t>Inter-sectoral discrimination</a:t>
                      </a:r>
                      <a:endParaRPr lang="hu-HU" sz="2400" b="1" dirty="0">
                        <a:solidFill>
                          <a:srgbClr val="4D7C8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4D7C85"/>
                          </a:solidFill>
                          <a:effectLst/>
                        </a:rPr>
                        <a:t>Intra-sectoral discrimination</a:t>
                      </a:r>
                      <a:endParaRPr lang="hu-HU" sz="2400" b="1" dirty="0">
                        <a:solidFill>
                          <a:srgbClr val="4D7C8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4D7C85"/>
                          </a:solidFill>
                          <a:effectLst/>
                        </a:rPr>
                        <a:t>Market acquisition</a:t>
                      </a:r>
                      <a:endParaRPr lang="hu-HU" sz="2400" b="1" dirty="0">
                        <a:solidFill>
                          <a:srgbClr val="4D7C8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R="184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4D7C85"/>
                          </a:solidFill>
                          <a:effectLst/>
                        </a:rPr>
                        <a:t>Political penalization</a:t>
                      </a:r>
                      <a:endParaRPr lang="hu-HU" sz="2400" b="1" dirty="0">
                        <a:solidFill>
                          <a:srgbClr val="4D7C8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1524231"/>
                  </a:ext>
                </a:extLst>
              </a:tr>
              <a:tr h="6879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50412B"/>
                          </a:solidFill>
                          <a:effectLst/>
                        </a:rPr>
                        <a:t>General tax</a:t>
                      </a:r>
                      <a:endParaRPr lang="hu-HU" sz="24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+++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6880076"/>
                  </a:ext>
                </a:extLst>
              </a:tr>
              <a:tr h="6879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effectLst/>
                        </a:rPr>
                        <a:t>Sectoral tax</a:t>
                      </a:r>
                      <a:endParaRPr lang="hu-HU" sz="24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50412B"/>
                          </a:solidFill>
                          <a:effectLst/>
                        </a:rPr>
                        <a:t>++</a:t>
                      </a:r>
                      <a:endParaRPr lang="hu-HU" sz="32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50412B"/>
                          </a:solidFill>
                          <a:effectLst/>
                        </a:rPr>
                        <a:t>+++</a:t>
                      </a:r>
                      <a:endParaRPr lang="hu-HU" sz="32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50412B"/>
                          </a:solidFill>
                          <a:effectLst/>
                        </a:rPr>
                        <a:t>­-</a:t>
                      </a:r>
                      <a:endParaRPr lang="hu-HU" sz="32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++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3346991"/>
                  </a:ext>
                </a:extLst>
              </a:tr>
              <a:tr h="6879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effectLst/>
                        </a:rPr>
                        <a:t>Discretional tax</a:t>
                      </a:r>
                      <a:endParaRPr lang="hu-HU" sz="24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A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+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A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A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+++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A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+++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A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+++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A9D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7615699"/>
                  </a:ext>
                </a:extLst>
              </a:tr>
            </a:tbl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600200" y="22764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6" name="Szövegdoboz 85"/>
          <p:cNvSpPr txBox="1">
            <a:spLocks/>
          </p:cNvSpPr>
          <p:nvPr/>
        </p:nvSpPr>
        <p:spPr bwMode="auto">
          <a:xfrm>
            <a:off x="107950" y="4094161"/>
            <a:ext cx="8928101" cy="781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l"/>
              </a:tabLst>
            </a:pPr>
            <a:r>
              <a:rPr kumimoji="0" lang="en-US" altLang="hu-HU" sz="1400" b="1" i="0" u="sng" strike="noStrike" cap="none" normalizeH="0" baseline="0" dirty="0" smtClean="0">
                <a:ln>
                  <a:noFill/>
                </a:ln>
                <a:solidFill>
                  <a:srgbClr val="50412B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Legend:</a:t>
            </a:r>
            <a:r>
              <a:rPr kumimoji="0" lang="en-US" altLang="hu-HU" sz="1400" b="1" i="0" strike="noStrike" cap="none" normalizeH="0" baseline="0" dirty="0" smtClean="0">
                <a:ln>
                  <a:noFill/>
                </a:ln>
                <a:solidFill>
                  <a:srgbClr val="50412B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  </a:t>
            </a:r>
            <a:r>
              <a:rPr kumimoji="0" lang="en-US" altLang="hu-HU" sz="2000" b="1" i="0" u="none" strike="noStrike" cap="none" normalizeH="0" baseline="0" dirty="0" smtClean="0">
                <a:ln>
                  <a:noFill/>
                </a:ln>
                <a:solidFill>
                  <a:srgbClr val="50412B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+++</a:t>
            </a:r>
            <a:r>
              <a:rPr kumimoji="0" lang="en-US" altLang="hu-HU" sz="1400" b="1" i="0" u="none" strike="noStrike" cap="none" normalizeH="0" baseline="0" dirty="0" smtClean="0">
                <a:ln>
                  <a:noFill/>
                </a:ln>
                <a:solidFill>
                  <a:srgbClr val="50412B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: primary function;    </a:t>
            </a:r>
            <a:r>
              <a:rPr kumimoji="0" lang="en-US" altLang="hu-HU" sz="2000" b="1" i="0" u="none" strike="noStrike" cap="none" normalizeH="0" baseline="0" dirty="0" smtClean="0">
                <a:ln>
                  <a:noFill/>
                </a:ln>
                <a:solidFill>
                  <a:srgbClr val="50412B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++</a:t>
            </a:r>
            <a:r>
              <a:rPr kumimoji="0" lang="en-US" altLang="hu-HU" sz="1400" b="1" i="0" u="none" strike="noStrike" cap="none" normalizeH="0" baseline="0" dirty="0" smtClean="0">
                <a:ln>
                  <a:noFill/>
                </a:ln>
                <a:solidFill>
                  <a:srgbClr val="50412B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: secondary function;    </a:t>
            </a:r>
            <a:r>
              <a:rPr kumimoji="0" lang="en-US" altLang="hu-HU" sz="2000" b="1" i="0" u="none" strike="noStrike" cap="none" normalizeH="0" baseline="0" dirty="0" smtClean="0">
                <a:ln>
                  <a:noFill/>
                </a:ln>
                <a:solidFill>
                  <a:srgbClr val="50412B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+</a:t>
            </a:r>
            <a:r>
              <a:rPr kumimoji="0" lang="en-US" altLang="hu-HU" sz="1400" b="1" i="0" u="none" strike="noStrike" cap="none" normalizeH="0" baseline="0" dirty="0" smtClean="0">
                <a:ln>
                  <a:noFill/>
                </a:ln>
                <a:solidFill>
                  <a:srgbClr val="50412B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: tertiary function.</a:t>
            </a:r>
            <a:endParaRPr kumimoji="0" lang="en-US" altLang="hu-HU" sz="1400" b="0" i="0" u="none" strike="noStrike" cap="none" normalizeH="0" baseline="0" dirty="0" smtClean="0">
              <a:ln>
                <a:noFill/>
              </a:ln>
              <a:solidFill>
                <a:srgbClr val="50412B"/>
              </a:solidFill>
              <a:effectLst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l"/>
              </a:tabLst>
            </a:pPr>
            <a:r>
              <a:rPr kumimoji="0" lang="en-US" altLang="hu-HU" sz="1400" b="1" i="0" u="none" strike="noStrike" cap="none" normalizeH="0" baseline="0" dirty="0" smtClean="0">
                <a:ln>
                  <a:noFill/>
                </a:ln>
                <a:solidFill>
                  <a:srgbClr val="50412B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Light background refers to the normative and dark background, to the discretional functions.</a:t>
            </a:r>
            <a:endParaRPr kumimoji="0" lang="en-US" altLang="hu-HU" sz="1400" b="0" i="0" u="none" strike="noStrike" cap="none" normalizeH="0" baseline="0" dirty="0" smtClean="0">
              <a:ln>
                <a:noFill/>
              </a:ln>
              <a:solidFill>
                <a:srgbClr val="50412B"/>
              </a:solidFill>
              <a:effectLst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600200" y="28098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650959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-1"/>
            <a:ext cx="8928100" cy="987425"/>
          </a:xfrm>
        </p:spPr>
        <p:txBody>
          <a:bodyPr>
            <a:noAutofit/>
          </a:bodyPr>
          <a:lstStyle/>
          <a:p>
            <a:r>
              <a:rPr lang="en-US" sz="2200" dirty="0">
                <a:solidFill>
                  <a:srgbClr val="8D503B"/>
                </a:solidFill>
              </a:rPr>
              <a:t>The ideal typical modes of government </a:t>
            </a:r>
            <a:r>
              <a:rPr lang="en-US" sz="2200" dirty="0" smtClean="0">
                <a:solidFill>
                  <a:srgbClr val="8D503B"/>
                </a:solidFill>
              </a:rPr>
              <a:t>expenditure</a:t>
            </a:r>
            <a:endParaRPr lang="hu-HU" sz="1600" dirty="0">
              <a:solidFill>
                <a:srgbClr val="50412B"/>
              </a:solidFill>
            </a:endParaRPr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2548572"/>
              </p:ext>
            </p:extLst>
          </p:nvPr>
        </p:nvGraphicFramePr>
        <p:xfrm>
          <a:off x="107950" y="987425"/>
          <a:ext cx="8928101" cy="367255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83731">
                  <a:extLst>
                    <a:ext uri="{9D8B030D-6E8A-4147-A177-3AD203B41FA5}">
                      <a16:colId xmlns:a16="http://schemas.microsoft.com/office/drawing/2014/main" val="702051365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242862291"/>
                    </a:ext>
                  </a:extLst>
                </a:gridCol>
                <a:gridCol w="2736081">
                  <a:extLst>
                    <a:ext uri="{9D8B030D-6E8A-4147-A177-3AD203B41FA5}">
                      <a16:colId xmlns:a16="http://schemas.microsoft.com/office/drawing/2014/main" val="3557919303"/>
                    </a:ext>
                  </a:extLst>
                </a:gridCol>
                <a:gridCol w="2592065">
                  <a:extLst>
                    <a:ext uri="{9D8B030D-6E8A-4147-A177-3AD203B41FA5}">
                      <a16:colId xmlns:a16="http://schemas.microsoft.com/office/drawing/2014/main" val="1644381983"/>
                    </a:ext>
                  </a:extLst>
                </a:gridCol>
              </a:tblGrid>
              <a:tr h="439752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hu-HU" sz="18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50412B"/>
                          </a:solidFill>
                          <a:effectLst/>
                        </a:rPr>
                        <a:t>Beneficiaries</a:t>
                      </a:r>
                      <a:endParaRPr lang="hu-HU" sz="18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50412B"/>
                          </a:solidFill>
                          <a:effectLst/>
                        </a:rPr>
                        <a:t>Form of government expenditure</a:t>
                      </a:r>
                      <a:endParaRPr lang="hu-HU" sz="18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9440889"/>
                  </a:ext>
                </a:extLst>
              </a:tr>
              <a:tr h="439752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50412B"/>
                          </a:solidFill>
                          <a:effectLst/>
                        </a:rPr>
                        <a:t>Transfer payments</a:t>
                      </a:r>
                      <a:endParaRPr lang="hu-HU" sz="18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50412B"/>
                          </a:solidFill>
                          <a:effectLst/>
                        </a:rPr>
                        <a:t>Resource-using activities</a:t>
                      </a:r>
                      <a:endParaRPr lang="hu-HU" sz="18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4924155"/>
                  </a:ext>
                </a:extLst>
              </a:tr>
              <a:tr h="67093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50412B"/>
                          </a:solidFill>
                          <a:effectLst/>
                        </a:rPr>
                        <a:t>Egalitarian mode</a:t>
                      </a:r>
                      <a:endParaRPr lang="hu-HU" sz="18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</a:rPr>
                        <a:t>the poor (up to the lower middle class)</a:t>
                      </a:r>
                      <a:endParaRPr lang="hu-HU" sz="18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</a:rPr>
                        <a:t>direct payment (e.g. subsidies for the poor)</a:t>
                      </a:r>
                      <a:endParaRPr lang="hu-HU" sz="18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</a:rPr>
                        <a:t>serving redistributive goals (equality of opportunity)</a:t>
                      </a:r>
                      <a:endParaRPr lang="hu-HU" sz="18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3443952"/>
                  </a:ext>
                </a:extLst>
              </a:tr>
              <a:tr h="93101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50412B"/>
                          </a:solidFill>
                          <a:effectLst/>
                        </a:rPr>
                        <a:t>Elitist mode</a:t>
                      </a:r>
                      <a:endParaRPr lang="hu-HU" sz="18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</a:rPr>
                        <a:t>the rich (down to the upper middle class)</a:t>
                      </a:r>
                      <a:endParaRPr lang="hu-HU" sz="18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</a:rPr>
                        <a:t>direct payment (e.g. subsidies to major entrepreneurs)</a:t>
                      </a:r>
                      <a:endParaRPr lang="hu-HU" sz="1800" b="1" dirty="0">
                        <a:solidFill>
                          <a:srgbClr val="50412B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</a:rPr>
                        <a:t>indirect payment (e.g. tax cuts)</a:t>
                      </a:r>
                      <a:endParaRPr lang="hu-HU" sz="18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</a:rPr>
                        <a:t>perverting redistributive goals (increasing inequalities)</a:t>
                      </a:r>
                      <a:endParaRPr lang="hu-HU" sz="18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4561314"/>
                  </a:ext>
                </a:extLst>
              </a:tr>
              <a:tr h="11910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50412B"/>
                          </a:solidFill>
                          <a:effectLst/>
                        </a:rPr>
                        <a:t>Cash cow mode</a:t>
                      </a:r>
                      <a:endParaRPr lang="hu-HU" sz="18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A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</a:rPr>
                        <a:t>the leading political elite (</a:t>
                      </a:r>
                      <a:r>
                        <a:rPr lang="en-US" sz="1200" b="1" dirty="0" err="1">
                          <a:solidFill>
                            <a:srgbClr val="50412B"/>
                          </a:solidFill>
                          <a:effectLst/>
                        </a:rPr>
                        <a:t>subregime</a:t>
                      </a: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</a:rPr>
                        <a:t>- or regime-level)</a:t>
                      </a:r>
                      <a:endParaRPr lang="hu-HU" sz="18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A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</a:rPr>
                        <a:t>direct payment (e.g. subsidies to the members of the leading political elite, overpricing)</a:t>
                      </a:r>
                      <a:endParaRPr lang="hu-HU" sz="1800" b="1" dirty="0">
                        <a:solidFill>
                          <a:srgbClr val="50412B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</a:rPr>
                        <a:t>indirect payment (e.g.  tax exemptions)</a:t>
                      </a:r>
                      <a:endParaRPr lang="hu-HU" sz="18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A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</a:rPr>
                        <a:t>neglecting redistributive goals (turning activities into de facto transfer payments)</a:t>
                      </a:r>
                      <a:endParaRPr lang="hu-HU" sz="18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A9D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780443"/>
                  </a:ext>
                </a:extLst>
              </a:tr>
            </a:tbl>
          </a:graphicData>
        </a:graphic>
      </p:graphicFrame>
      <p:sp>
        <p:nvSpPr>
          <p:cNvPr id="5" name="Szövegdoboz 85"/>
          <p:cNvSpPr txBox="1">
            <a:spLocks/>
          </p:cNvSpPr>
          <p:nvPr/>
        </p:nvSpPr>
        <p:spPr bwMode="auto">
          <a:xfrm>
            <a:off x="107950" y="4659982"/>
            <a:ext cx="8928101" cy="359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l"/>
              </a:tabLst>
            </a:pPr>
            <a:r>
              <a:rPr kumimoji="0" lang="en-US" altLang="hu-HU" sz="1400" b="1" i="0" u="sng" strike="noStrike" cap="none" normalizeH="0" baseline="0" dirty="0" smtClean="0">
                <a:ln>
                  <a:noFill/>
                </a:ln>
                <a:solidFill>
                  <a:srgbClr val="50412B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Legend:</a:t>
            </a:r>
            <a:r>
              <a:rPr kumimoji="0" lang="en-US" altLang="hu-HU" sz="1400" b="1" i="0" strike="noStrike" cap="none" normalizeH="0" baseline="0" dirty="0" smtClean="0">
                <a:ln>
                  <a:noFill/>
                </a:ln>
                <a:solidFill>
                  <a:srgbClr val="50412B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GB" altLang="hu-HU" sz="1400" b="1" dirty="0" smtClean="0">
                <a:solidFill>
                  <a:srgbClr val="50412B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Dark </a:t>
            </a:r>
            <a:r>
              <a:rPr lang="en-GB" altLang="hu-HU" sz="1400" b="1" dirty="0">
                <a:solidFill>
                  <a:srgbClr val="50412B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refers to the discretional </a:t>
            </a:r>
            <a:r>
              <a:rPr lang="en-GB" altLang="hu-HU" sz="1400" b="1" dirty="0" smtClean="0">
                <a:solidFill>
                  <a:srgbClr val="50412B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mode.</a:t>
            </a:r>
            <a:endParaRPr lang="en-GB" altLang="hu-HU" sz="1400" b="1" dirty="0">
              <a:solidFill>
                <a:srgbClr val="50412B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20528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915988"/>
          </a:xfrm>
        </p:spPr>
        <p:txBody>
          <a:bodyPr>
            <a:noAutofit/>
          </a:bodyPr>
          <a:lstStyle/>
          <a:p>
            <a:pPr>
              <a:lnSpc>
                <a:spcPct val="75000"/>
              </a:lnSpc>
            </a:pPr>
            <a:r>
              <a:rPr lang="hu-HU" sz="2200" dirty="0" err="1" smtClean="0">
                <a:solidFill>
                  <a:srgbClr val="8D503B"/>
                </a:solidFill>
              </a:rPr>
              <a:t>Relation</a:t>
            </a:r>
            <a:r>
              <a:rPr lang="hu-HU" sz="2200" dirty="0" smtClean="0">
                <a:solidFill>
                  <a:srgbClr val="8D503B"/>
                </a:solidFill>
              </a:rPr>
              <a:t> </a:t>
            </a:r>
            <a:r>
              <a:rPr lang="en-US" sz="2200" dirty="0" smtClean="0">
                <a:solidFill>
                  <a:srgbClr val="8D503B"/>
                </a:solidFill>
              </a:rPr>
              <a:t>in the three polar type regimes</a:t>
            </a:r>
            <a:endParaRPr lang="hu-HU" sz="2200" dirty="0">
              <a:solidFill>
                <a:srgbClr val="8D503B"/>
              </a:solidFill>
            </a:endParaRPr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1814751"/>
              </p:ext>
            </p:extLst>
          </p:nvPr>
        </p:nvGraphicFramePr>
        <p:xfrm>
          <a:off x="107951" y="915988"/>
          <a:ext cx="8928099" cy="4103686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909790">
                  <a:extLst>
                    <a:ext uri="{9D8B030D-6E8A-4147-A177-3AD203B41FA5}">
                      <a16:colId xmlns:a16="http://schemas.microsoft.com/office/drawing/2014/main" val="2988024501"/>
                    </a:ext>
                  </a:extLst>
                </a:gridCol>
                <a:gridCol w="3009155">
                  <a:extLst>
                    <a:ext uri="{9D8B030D-6E8A-4147-A177-3AD203B41FA5}">
                      <a16:colId xmlns:a16="http://schemas.microsoft.com/office/drawing/2014/main" val="1363450606"/>
                    </a:ext>
                  </a:extLst>
                </a:gridCol>
                <a:gridCol w="3009154">
                  <a:extLst>
                    <a:ext uri="{9D8B030D-6E8A-4147-A177-3AD203B41FA5}">
                      <a16:colId xmlns:a16="http://schemas.microsoft.com/office/drawing/2014/main" val="2828575883"/>
                    </a:ext>
                  </a:extLst>
                </a:gridCol>
              </a:tblGrid>
              <a:tr h="4085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4D7C85"/>
                          </a:solidFill>
                          <a:effectLst/>
                        </a:rPr>
                        <a:t>Liberal democracy</a:t>
                      </a:r>
                      <a:endParaRPr lang="hu-HU" sz="1800" b="1" dirty="0">
                        <a:solidFill>
                          <a:srgbClr val="4D7C8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446" marR="32446" marT="4506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4D7C85"/>
                          </a:solidFill>
                          <a:effectLst/>
                        </a:rPr>
                        <a:t>Patronal autocracy</a:t>
                      </a:r>
                      <a:endParaRPr lang="hu-HU" sz="1800" b="1">
                        <a:solidFill>
                          <a:srgbClr val="4D7C8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446" marR="32446" marT="4506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4D7C85"/>
                          </a:solidFill>
                          <a:effectLst/>
                        </a:rPr>
                        <a:t>Communist </a:t>
                      </a:r>
                      <a:r>
                        <a:rPr lang="hu-HU" sz="2000" b="1" dirty="0" err="1" smtClean="0">
                          <a:solidFill>
                            <a:srgbClr val="4D7C85"/>
                          </a:solidFill>
                          <a:effectLst/>
                        </a:rPr>
                        <a:t>dictatorship</a:t>
                      </a:r>
                      <a:endParaRPr lang="hu-HU" sz="1800" b="1" dirty="0">
                        <a:solidFill>
                          <a:srgbClr val="4D7C8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446" marR="32446" marT="4506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6372772"/>
                  </a:ext>
                </a:extLst>
              </a:tr>
              <a:tr h="101308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50412B"/>
                          </a:solidFill>
                          <a:effectLst/>
                        </a:rPr>
                        <a:t>relation between economic and political elites is voluntary (lobbying)</a:t>
                      </a:r>
                      <a:endParaRPr lang="hu-HU" sz="18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446" marR="32446" marT="4506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50412B"/>
                          </a:solidFill>
                          <a:effectLst/>
                        </a:rPr>
                        <a:t>relation between economic and political elites is coercive (patronalism)</a:t>
                      </a:r>
                      <a:endParaRPr lang="hu-HU" sz="18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446" marR="32446" marT="4506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09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rgbClr val="50412B"/>
                          </a:solidFill>
                          <a:effectLst/>
                        </a:rPr>
                        <a:t>n.a</a:t>
                      </a:r>
                      <a:r>
                        <a:rPr lang="en-US" sz="1600" b="1" dirty="0">
                          <a:solidFill>
                            <a:srgbClr val="50412B"/>
                          </a:solidFill>
                          <a:effectLst/>
                        </a:rPr>
                        <a:t>.</a:t>
                      </a:r>
                      <a:endParaRPr lang="hu-HU" sz="18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446" marR="32446" marT="4506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8140211"/>
                  </a:ext>
                </a:extLst>
              </a:tr>
              <a:tr h="32791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50412B"/>
                          </a:solidFill>
                          <a:effectLst/>
                        </a:rPr>
                        <a:t>interest representation</a:t>
                      </a:r>
                      <a:endParaRPr lang="hu-HU" sz="18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446" marR="32446" marT="4506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50412B"/>
                          </a:solidFill>
                          <a:effectLst/>
                        </a:rPr>
                        <a:t>interest collusion</a:t>
                      </a:r>
                      <a:endParaRPr lang="hu-HU" sz="18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446" marR="32446" marT="4506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09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50412B"/>
                          </a:solidFill>
                          <a:effectLst/>
                        </a:rPr>
                        <a:t>interest repression</a:t>
                      </a:r>
                      <a:endParaRPr lang="hu-HU" sz="18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446" marR="32446" marT="4506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6614327"/>
                  </a:ext>
                </a:extLst>
              </a:tr>
              <a:tr h="101308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50412B"/>
                          </a:solidFill>
                          <a:effectLst/>
                        </a:rPr>
                        <a:t>voluntary corruption</a:t>
                      </a:r>
                      <a:br>
                        <a:rPr lang="en-US" sz="1600" b="1">
                          <a:solidFill>
                            <a:srgbClr val="50412B"/>
                          </a:solidFill>
                          <a:effectLst/>
                        </a:rPr>
                      </a:br>
                      <a:r>
                        <a:rPr lang="en-US" sz="1600" b="1">
                          <a:solidFill>
                            <a:srgbClr val="50412B"/>
                          </a:solidFill>
                          <a:effectLst/>
                        </a:rPr>
                        <a:t>free market corruption</a:t>
                      </a:r>
                      <a:endParaRPr lang="hu-HU" sz="1800" b="1">
                        <a:solidFill>
                          <a:srgbClr val="50412B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50412B"/>
                          </a:solidFill>
                          <a:effectLst/>
                        </a:rPr>
                        <a:t>surplus/sellers’ corruption</a:t>
                      </a:r>
                      <a:endParaRPr lang="hu-HU" sz="18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446" marR="32446" marT="4506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50412B"/>
                          </a:solidFill>
                          <a:effectLst/>
                        </a:rPr>
                        <a:t>coercive corruption</a:t>
                      </a:r>
                      <a:br>
                        <a:rPr lang="en-US" sz="1600" b="1" dirty="0">
                          <a:solidFill>
                            <a:srgbClr val="50412B"/>
                          </a:solidFill>
                          <a:effectLst/>
                        </a:rPr>
                      </a:br>
                      <a:r>
                        <a:rPr lang="en-US" sz="1600" b="1" dirty="0">
                          <a:solidFill>
                            <a:srgbClr val="50412B"/>
                          </a:solidFill>
                          <a:effectLst/>
                        </a:rPr>
                        <a:t>criminal state</a:t>
                      </a:r>
                      <a:endParaRPr lang="hu-HU" sz="1800" b="1" dirty="0">
                        <a:solidFill>
                          <a:srgbClr val="50412B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rgbClr val="50412B"/>
                          </a:solidFill>
                          <a:effectLst/>
                        </a:rPr>
                        <a:t>n.a</a:t>
                      </a:r>
                      <a:r>
                        <a:rPr lang="en-US" sz="1600" b="1" dirty="0">
                          <a:solidFill>
                            <a:srgbClr val="50412B"/>
                          </a:solidFill>
                          <a:effectLst/>
                        </a:rPr>
                        <a:t>.</a:t>
                      </a:r>
                      <a:endParaRPr lang="hu-HU" sz="18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446" marR="32446" marT="4506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09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50412B"/>
                          </a:solidFill>
                          <a:effectLst/>
                        </a:rPr>
                        <a:t>voluntary corruption</a:t>
                      </a:r>
                      <a:br>
                        <a:rPr lang="en-US" sz="1600" b="1" dirty="0">
                          <a:solidFill>
                            <a:srgbClr val="50412B"/>
                          </a:solidFill>
                          <a:effectLst/>
                        </a:rPr>
                      </a:br>
                      <a:r>
                        <a:rPr lang="en-US" sz="1600" b="1" dirty="0">
                          <a:solidFill>
                            <a:srgbClr val="50412B"/>
                          </a:solidFill>
                          <a:effectLst/>
                        </a:rPr>
                        <a:t>blat (with </a:t>
                      </a:r>
                      <a:r>
                        <a:rPr lang="en-US" sz="1600" b="1" dirty="0" err="1">
                          <a:solidFill>
                            <a:srgbClr val="50412B"/>
                          </a:solidFill>
                          <a:effectLst/>
                        </a:rPr>
                        <a:t>nomenklaturists</a:t>
                      </a:r>
                      <a:r>
                        <a:rPr lang="en-US" sz="1600" b="1" dirty="0">
                          <a:solidFill>
                            <a:srgbClr val="50412B"/>
                          </a:solidFill>
                          <a:effectLst/>
                        </a:rPr>
                        <a:t>)</a:t>
                      </a:r>
                      <a:endParaRPr lang="hu-HU" sz="1800" b="1" dirty="0">
                        <a:solidFill>
                          <a:srgbClr val="50412B"/>
                        </a:solidFill>
                        <a:effectLst/>
                      </a:endParaRPr>
                    </a:p>
                    <a:p>
                      <a:pPr marL="209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50412B"/>
                          </a:solidFill>
                          <a:effectLst/>
                        </a:rPr>
                        <a:t>shortage/buyers’ corruption</a:t>
                      </a:r>
                      <a:endParaRPr lang="hu-HU" sz="18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446" marR="32446" marT="4506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6363758"/>
                  </a:ext>
                </a:extLst>
              </a:tr>
              <a:tr h="32791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50412B"/>
                          </a:solidFill>
                          <a:effectLst/>
                        </a:rPr>
                        <a:t>system-destroying corruption</a:t>
                      </a:r>
                      <a:endParaRPr lang="hu-HU" sz="18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446" marR="32446" marT="4506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50412B"/>
                          </a:solidFill>
                          <a:effectLst/>
                        </a:rPr>
                        <a:t>system-constituting corruption</a:t>
                      </a:r>
                      <a:endParaRPr lang="hu-HU" sz="18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446" marR="32446" marT="4506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09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50412B"/>
                          </a:solidFill>
                          <a:effectLst/>
                        </a:rPr>
                        <a:t>system-lubricating corruption</a:t>
                      </a:r>
                      <a:endParaRPr lang="hu-HU" sz="18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446" marR="32446" marT="4506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2327241"/>
                  </a:ext>
                </a:extLst>
              </a:tr>
              <a:tr h="101308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50412B"/>
                          </a:solidFill>
                          <a:effectLst/>
                        </a:rPr>
                        <a:t>no authorized illegality (only unauthorized) in the criminal ecosystem</a:t>
                      </a:r>
                      <a:endParaRPr lang="hu-HU" sz="18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446" marR="32446" marT="4506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50412B"/>
                          </a:solidFill>
                          <a:effectLst/>
                        </a:rPr>
                        <a:t>authorized + unauthorized illegality in the criminal ecosystem</a:t>
                      </a:r>
                      <a:endParaRPr lang="hu-HU" sz="18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446" marR="32446" marT="4506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09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50412B"/>
                          </a:solidFill>
                          <a:effectLst/>
                        </a:rPr>
                        <a:t>no authorized illegality (only unauthorized) in the criminal ecosystem</a:t>
                      </a:r>
                      <a:endParaRPr lang="hu-HU" sz="18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446" marR="32446" marT="4506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50850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22597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Táblázat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6188860"/>
              </p:ext>
            </p:extLst>
          </p:nvPr>
        </p:nvGraphicFramePr>
        <p:xfrm>
          <a:off x="107950" y="123478"/>
          <a:ext cx="8928102" cy="41040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53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03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28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8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628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628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628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580301">
                <a:tc gridSpan="2"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50412B"/>
                          </a:solidFill>
                        </a:rPr>
                        <a:t>Free</a:t>
                      </a:r>
                      <a:r>
                        <a:rPr lang="hu-HU" sz="2000" b="1" dirty="0" smtClean="0">
                          <a:solidFill>
                            <a:srgbClr val="50412B"/>
                          </a:solidFill>
                        </a:rPr>
                        <a:t>-</a:t>
                      </a:r>
                      <a:r>
                        <a:rPr lang="en-US" sz="2000" b="1" dirty="0" smtClean="0">
                          <a:solidFill>
                            <a:srgbClr val="50412B"/>
                          </a:solidFill>
                        </a:rPr>
                        <a:t>market</a:t>
                      </a:r>
                      <a:r>
                        <a:rPr lang="en-US" sz="2000" b="1" baseline="0" dirty="0" smtClean="0">
                          <a:solidFill>
                            <a:srgbClr val="50412B"/>
                          </a:solidFill>
                        </a:rPr>
                        <a:t> corruption</a:t>
                      </a:r>
                      <a:endParaRPr lang="hu-HU" sz="20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hu-HU" sz="2000" b="1" baseline="0" dirty="0" err="1" smtClean="0">
                          <a:solidFill>
                            <a:srgbClr val="50412B"/>
                          </a:solidFill>
                        </a:rPr>
                        <a:t>Cronyism</a:t>
                      </a:r>
                      <a:endParaRPr lang="hu-HU" sz="36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7289">
                <a:tc rowSpan="2">
                  <a:txBody>
                    <a:bodyPr/>
                    <a:lstStyle/>
                    <a:p>
                      <a:pPr algn="l"/>
                      <a:r>
                        <a:rPr lang="hu-HU" sz="1600" b="1" dirty="0" err="1" smtClean="0">
                          <a:solidFill>
                            <a:srgbClr val="50412B"/>
                          </a:solidFill>
                        </a:rPr>
                        <a:t>Political</a:t>
                      </a:r>
                      <a:r>
                        <a:rPr lang="hu-HU" sz="1600" b="1" baseline="0" dirty="0" smtClean="0">
                          <a:solidFill>
                            <a:srgbClr val="50412B"/>
                          </a:solidFill>
                        </a:rPr>
                        <a:t>/</a:t>
                      </a:r>
                      <a:endParaRPr lang="en-GB" sz="1600" b="1" baseline="0" dirty="0" smtClean="0">
                        <a:solidFill>
                          <a:srgbClr val="50412B"/>
                        </a:solidFill>
                      </a:endParaRPr>
                    </a:p>
                    <a:p>
                      <a:pPr algn="l"/>
                      <a:r>
                        <a:rPr lang="hu-HU" sz="1600" b="1" baseline="0" dirty="0" err="1" smtClean="0">
                          <a:solidFill>
                            <a:srgbClr val="50412B"/>
                          </a:solidFill>
                        </a:rPr>
                        <a:t>govern</a:t>
                      </a:r>
                      <a:r>
                        <a:rPr lang="en-US" sz="1600" b="1" baseline="0" dirty="0" smtClean="0">
                          <a:solidFill>
                            <a:srgbClr val="50412B"/>
                          </a:solidFill>
                        </a:rPr>
                        <a:t>-</a:t>
                      </a:r>
                      <a:r>
                        <a:rPr lang="hu-HU" sz="1600" b="1" baseline="0" dirty="0" err="1" smtClean="0">
                          <a:solidFill>
                            <a:srgbClr val="50412B"/>
                          </a:solidFill>
                        </a:rPr>
                        <a:t>mental</a:t>
                      </a:r>
                      <a:r>
                        <a:rPr lang="hu-HU" sz="1600" b="1" baseline="0" dirty="0" smtClean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hu-HU" sz="1600" b="1" baseline="0" dirty="0" err="1" smtClean="0">
                          <a:solidFill>
                            <a:srgbClr val="50412B"/>
                          </a:solidFill>
                        </a:rPr>
                        <a:t>actors</a:t>
                      </a:r>
                      <a:endParaRPr lang="hu-HU" sz="16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50412B"/>
                          </a:solidFill>
                        </a:rPr>
                        <a:t>High</a:t>
                      </a:r>
                      <a:r>
                        <a:rPr lang="en-US" sz="1600" b="1" baseline="0" dirty="0" smtClean="0">
                          <a:solidFill>
                            <a:srgbClr val="50412B"/>
                          </a:solidFill>
                        </a:rPr>
                        <a:t> level</a:t>
                      </a:r>
                      <a:endParaRPr lang="hu-HU" sz="16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7289">
                <a:tc vMerge="1">
                  <a:txBody>
                    <a:bodyPr/>
                    <a:lstStyle/>
                    <a:p>
                      <a:pPr algn="l"/>
                      <a:endParaRPr lang="hu-HU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50412B"/>
                          </a:solidFill>
                        </a:rPr>
                        <a:t>Low level</a:t>
                      </a:r>
                      <a:endParaRPr lang="hu-HU" sz="16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7289">
                <a:tc rowSpan="2"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50412B"/>
                          </a:solidFill>
                        </a:rPr>
                        <a:t>Public </a:t>
                      </a:r>
                      <a:r>
                        <a:rPr lang="en-US" sz="1600" b="1" dirty="0" err="1" smtClean="0">
                          <a:solidFill>
                            <a:srgbClr val="50412B"/>
                          </a:solidFill>
                        </a:rPr>
                        <a:t>admini-stration</a:t>
                      </a:r>
                      <a:endParaRPr lang="hu-HU" sz="16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50412B"/>
                          </a:solidFill>
                        </a:rPr>
                        <a:t>High</a:t>
                      </a:r>
                      <a:r>
                        <a:rPr lang="en-US" sz="1600" b="1" baseline="0" dirty="0" smtClean="0">
                          <a:solidFill>
                            <a:srgbClr val="50412B"/>
                          </a:solidFill>
                        </a:rPr>
                        <a:t> level</a:t>
                      </a:r>
                      <a:endParaRPr lang="hu-HU" sz="16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7289">
                <a:tc vMerge="1">
                  <a:txBody>
                    <a:bodyPr/>
                    <a:lstStyle/>
                    <a:p>
                      <a:pPr algn="l"/>
                      <a:endParaRPr lang="hu-HU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50412B"/>
                          </a:solidFill>
                        </a:rPr>
                        <a:t>Low level</a:t>
                      </a:r>
                      <a:endParaRPr lang="hu-HU" sz="16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87289">
                <a:tc rowSpan="2"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50412B"/>
                          </a:solidFill>
                        </a:rPr>
                        <a:t>Private</a:t>
                      </a:r>
                      <a:r>
                        <a:rPr lang="en-US" sz="1600" b="1" baseline="0" dirty="0" smtClean="0">
                          <a:solidFill>
                            <a:srgbClr val="50412B"/>
                          </a:solidFill>
                        </a:rPr>
                        <a:t> sector</a:t>
                      </a:r>
                      <a:endParaRPr lang="hu-HU" sz="16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50412B"/>
                          </a:solidFill>
                        </a:rPr>
                        <a:t>High</a:t>
                      </a:r>
                      <a:r>
                        <a:rPr lang="en-US" sz="1600" b="1" baseline="0" dirty="0" smtClean="0">
                          <a:solidFill>
                            <a:srgbClr val="50412B"/>
                          </a:solidFill>
                        </a:rPr>
                        <a:t> level</a:t>
                      </a:r>
                      <a:endParaRPr lang="hu-HU" sz="16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87289">
                <a:tc vMerge="1">
                  <a:txBody>
                    <a:bodyPr/>
                    <a:lstStyle/>
                    <a:p>
                      <a:pPr algn="l"/>
                      <a:endParaRPr lang="hu-HU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50412B"/>
                          </a:solidFill>
                        </a:rPr>
                        <a:t>Low level</a:t>
                      </a:r>
                      <a:endParaRPr lang="hu-HU" sz="16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5" name="Ellipszis 54"/>
          <p:cNvSpPr/>
          <p:nvPr/>
        </p:nvSpPr>
        <p:spPr>
          <a:xfrm>
            <a:off x="2348798" y="791835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90" name="Ellipszis 89"/>
          <p:cNvSpPr/>
          <p:nvPr/>
        </p:nvSpPr>
        <p:spPr>
          <a:xfrm>
            <a:off x="3202166" y="791835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91" name="Ellipszis 90"/>
          <p:cNvSpPr/>
          <p:nvPr/>
        </p:nvSpPr>
        <p:spPr>
          <a:xfrm>
            <a:off x="4051258" y="791835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92" name="Ellipszis 91"/>
          <p:cNvSpPr/>
          <p:nvPr/>
        </p:nvSpPr>
        <p:spPr>
          <a:xfrm>
            <a:off x="4925206" y="791835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97" name="Ellipszis 96"/>
          <p:cNvSpPr/>
          <p:nvPr/>
        </p:nvSpPr>
        <p:spPr>
          <a:xfrm>
            <a:off x="2348798" y="1358906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98" name="Ellipszis 97"/>
          <p:cNvSpPr/>
          <p:nvPr/>
        </p:nvSpPr>
        <p:spPr>
          <a:xfrm>
            <a:off x="3202166" y="1358906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99" name="Ellipszis 98"/>
          <p:cNvSpPr/>
          <p:nvPr/>
        </p:nvSpPr>
        <p:spPr>
          <a:xfrm>
            <a:off x="4051258" y="1358906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00" name="Ellipszis 99"/>
          <p:cNvSpPr/>
          <p:nvPr/>
        </p:nvSpPr>
        <p:spPr>
          <a:xfrm>
            <a:off x="4925206" y="1358906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20" name="Ellipszis 119"/>
          <p:cNvSpPr/>
          <p:nvPr/>
        </p:nvSpPr>
        <p:spPr>
          <a:xfrm>
            <a:off x="2348798" y="1955980"/>
            <a:ext cx="430239" cy="430239"/>
          </a:xfrm>
          <a:prstGeom prst="ellipse">
            <a:avLst/>
          </a:prstGeom>
          <a:solidFill>
            <a:srgbClr val="D1C9BE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21" name="Ellipszis 120"/>
          <p:cNvSpPr/>
          <p:nvPr/>
        </p:nvSpPr>
        <p:spPr>
          <a:xfrm>
            <a:off x="3217169" y="1955980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22" name="Ellipszis 121"/>
          <p:cNvSpPr/>
          <p:nvPr/>
        </p:nvSpPr>
        <p:spPr>
          <a:xfrm>
            <a:off x="4066261" y="1955980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23" name="Ellipszis 122"/>
          <p:cNvSpPr/>
          <p:nvPr/>
        </p:nvSpPr>
        <p:spPr>
          <a:xfrm>
            <a:off x="4940209" y="1955980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28" name="Ellipszis 127"/>
          <p:cNvSpPr/>
          <p:nvPr/>
        </p:nvSpPr>
        <p:spPr>
          <a:xfrm>
            <a:off x="2348798" y="2541842"/>
            <a:ext cx="430239" cy="430239"/>
          </a:xfrm>
          <a:prstGeom prst="ellipse">
            <a:avLst/>
          </a:prstGeom>
          <a:solidFill>
            <a:srgbClr val="6B95A1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29" name="Ellipszis 128"/>
          <p:cNvSpPr/>
          <p:nvPr/>
        </p:nvSpPr>
        <p:spPr>
          <a:xfrm>
            <a:off x="3220624" y="2541842"/>
            <a:ext cx="430239" cy="430239"/>
          </a:xfrm>
          <a:prstGeom prst="ellipse">
            <a:avLst/>
          </a:prstGeom>
          <a:solidFill>
            <a:srgbClr val="6B95A1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30" name="Ellipszis 129"/>
          <p:cNvSpPr/>
          <p:nvPr/>
        </p:nvSpPr>
        <p:spPr>
          <a:xfrm>
            <a:off x="4069716" y="2541842"/>
            <a:ext cx="430239" cy="430239"/>
          </a:xfrm>
          <a:prstGeom prst="ellipse">
            <a:avLst/>
          </a:prstGeom>
          <a:solidFill>
            <a:srgbClr val="D1C9BE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31" name="Ellipszis 130"/>
          <p:cNvSpPr/>
          <p:nvPr/>
        </p:nvSpPr>
        <p:spPr>
          <a:xfrm>
            <a:off x="4943664" y="2541842"/>
            <a:ext cx="430239" cy="430239"/>
          </a:xfrm>
          <a:prstGeom prst="ellipse">
            <a:avLst/>
          </a:prstGeom>
          <a:solidFill>
            <a:srgbClr val="6B95A1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52" name="Ellipszis 151"/>
          <p:cNvSpPr/>
          <p:nvPr/>
        </p:nvSpPr>
        <p:spPr>
          <a:xfrm>
            <a:off x="2348798" y="3136727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53" name="Ellipszis 152"/>
          <p:cNvSpPr/>
          <p:nvPr/>
        </p:nvSpPr>
        <p:spPr>
          <a:xfrm>
            <a:off x="3224900" y="3136727"/>
            <a:ext cx="430239" cy="430239"/>
          </a:xfrm>
          <a:prstGeom prst="ellipse">
            <a:avLst/>
          </a:prstGeom>
          <a:solidFill>
            <a:srgbClr val="D1C9BE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54" name="Ellipszis 153"/>
          <p:cNvSpPr/>
          <p:nvPr/>
        </p:nvSpPr>
        <p:spPr>
          <a:xfrm>
            <a:off x="4073992" y="3136727"/>
            <a:ext cx="430239" cy="430239"/>
          </a:xfrm>
          <a:prstGeom prst="ellipse">
            <a:avLst/>
          </a:prstGeom>
          <a:solidFill>
            <a:srgbClr val="CD5F50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55" name="Ellipszis 154"/>
          <p:cNvSpPr/>
          <p:nvPr/>
        </p:nvSpPr>
        <p:spPr>
          <a:xfrm>
            <a:off x="4947940" y="3136727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0" name="Ellipszis 159"/>
          <p:cNvSpPr/>
          <p:nvPr/>
        </p:nvSpPr>
        <p:spPr>
          <a:xfrm>
            <a:off x="2348798" y="3720853"/>
            <a:ext cx="430239" cy="430239"/>
          </a:xfrm>
          <a:prstGeom prst="ellipse">
            <a:avLst/>
          </a:prstGeom>
          <a:solidFill>
            <a:srgbClr val="CD5F50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1" name="Ellipszis 160"/>
          <p:cNvSpPr/>
          <p:nvPr/>
        </p:nvSpPr>
        <p:spPr>
          <a:xfrm>
            <a:off x="3218165" y="3720853"/>
            <a:ext cx="430239" cy="430239"/>
          </a:xfrm>
          <a:prstGeom prst="ellipse">
            <a:avLst/>
          </a:prstGeom>
          <a:solidFill>
            <a:srgbClr val="CD5F50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2" name="Ellipszis 161"/>
          <p:cNvSpPr/>
          <p:nvPr/>
        </p:nvSpPr>
        <p:spPr>
          <a:xfrm>
            <a:off x="4067257" y="3720853"/>
            <a:ext cx="430239" cy="430239"/>
          </a:xfrm>
          <a:prstGeom prst="ellipse">
            <a:avLst/>
          </a:prstGeom>
          <a:solidFill>
            <a:srgbClr val="D1C9BE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3" name="Ellipszis 162"/>
          <p:cNvSpPr/>
          <p:nvPr/>
        </p:nvSpPr>
        <p:spPr>
          <a:xfrm>
            <a:off x="4941205" y="3720853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cxnSp>
        <p:nvCxnSpPr>
          <p:cNvPr id="169" name="Egyenes összekötő nyíllal 168"/>
          <p:cNvCxnSpPr>
            <a:stCxn id="128" idx="4"/>
            <a:endCxn id="160" idx="0"/>
          </p:cNvCxnSpPr>
          <p:nvPr/>
        </p:nvCxnSpPr>
        <p:spPr>
          <a:xfrm>
            <a:off x="2563918" y="2972081"/>
            <a:ext cx="0" cy="748772"/>
          </a:xfrm>
          <a:prstGeom prst="straightConnector1">
            <a:avLst/>
          </a:prstGeom>
          <a:ln w="31750" cap="flat">
            <a:solidFill>
              <a:srgbClr val="50412B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Egyenes összekötő nyíllal 170"/>
          <p:cNvCxnSpPr>
            <a:stCxn id="129" idx="4"/>
            <a:endCxn id="161" idx="0"/>
          </p:cNvCxnSpPr>
          <p:nvPr/>
        </p:nvCxnSpPr>
        <p:spPr>
          <a:xfrm flipH="1">
            <a:off x="3433285" y="2972081"/>
            <a:ext cx="2459" cy="748772"/>
          </a:xfrm>
          <a:prstGeom prst="straightConnector1">
            <a:avLst/>
          </a:prstGeom>
          <a:ln w="31750" cap="flat">
            <a:solidFill>
              <a:srgbClr val="50412B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Egyenes összekötő nyíllal 172"/>
          <p:cNvCxnSpPr>
            <a:stCxn id="154" idx="2"/>
            <a:endCxn id="129" idx="5"/>
          </p:cNvCxnSpPr>
          <p:nvPr/>
        </p:nvCxnSpPr>
        <p:spPr>
          <a:xfrm flipH="1" flipV="1">
            <a:off x="3587856" y="2909074"/>
            <a:ext cx="486136" cy="442773"/>
          </a:xfrm>
          <a:prstGeom prst="straightConnector1">
            <a:avLst/>
          </a:prstGeom>
          <a:ln w="31750" cap="flat">
            <a:solidFill>
              <a:srgbClr val="50412B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Egyenes összekötő nyíllal 175"/>
          <p:cNvCxnSpPr>
            <a:stCxn id="154" idx="6"/>
            <a:endCxn id="131" idx="3"/>
          </p:cNvCxnSpPr>
          <p:nvPr/>
        </p:nvCxnSpPr>
        <p:spPr>
          <a:xfrm flipV="1">
            <a:off x="4504231" y="2909074"/>
            <a:ext cx="502440" cy="442773"/>
          </a:xfrm>
          <a:prstGeom prst="straightConnector1">
            <a:avLst/>
          </a:prstGeom>
          <a:ln w="31750" cap="flat">
            <a:solidFill>
              <a:srgbClr val="50412B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Ellipszis 64"/>
          <p:cNvSpPr/>
          <p:nvPr/>
        </p:nvSpPr>
        <p:spPr>
          <a:xfrm>
            <a:off x="5791642" y="791835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6" name="Ellipszis 65"/>
          <p:cNvSpPr/>
          <p:nvPr/>
        </p:nvSpPr>
        <p:spPr>
          <a:xfrm>
            <a:off x="6663468" y="791835"/>
            <a:ext cx="430239" cy="430239"/>
          </a:xfrm>
          <a:prstGeom prst="ellipse">
            <a:avLst/>
          </a:prstGeom>
          <a:solidFill>
            <a:srgbClr val="6B95A1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7" name="Ellipszis 66"/>
          <p:cNvSpPr/>
          <p:nvPr/>
        </p:nvSpPr>
        <p:spPr>
          <a:xfrm>
            <a:off x="7539340" y="791835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8" name="Ellipszis 67"/>
          <p:cNvSpPr/>
          <p:nvPr/>
        </p:nvSpPr>
        <p:spPr>
          <a:xfrm>
            <a:off x="8393255" y="791835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9" name="Ellipszis 68"/>
          <p:cNvSpPr/>
          <p:nvPr/>
        </p:nvSpPr>
        <p:spPr>
          <a:xfrm>
            <a:off x="5791642" y="1358906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70" name="Ellipszis 69"/>
          <p:cNvSpPr/>
          <p:nvPr/>
        </p:nvSpPr>
        <p:spPr>
          <a:xfrm>
            <a:off x="6663468" y="1358906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71" name="Ellipszis 70"/>
          <p:cNvSpPr/>
          <p:nvPr/>
        </p:nvSpPr>
        <p:spPr>
          <a:xfrm>
            <a:off x="7539340" y="1358906"/>
            <a:ext cx="430239" cy="430239"/>
          </a:xfrm>
          <a:prstGeom prst="ellipse">
            <a:avLst/>
          </a:prstGeom>
          <a:solidFill>
            <a:srgbClr val="D1C9BE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72" name="Ellipszis 71"/>
          <p:cNvSpPr/>
          <p:nvPr/>
        </p:nvSpPr>
        <p:spPr>
          <a:xfrm>
            <a:off x="8393255" y="1358906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73" name="Ellipszis 72"/>
          <p:cNvSpPr/>
          <p:nvPr/>
        </p:nvSpPr>
        <p:spPr>
          <a:xfrm>
            <a:off x="5806645" y="1955980"/>
            <a:ext cx="430239" cy="430239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74" name="Ellipszis 73"/>
          <p:cNvSpPr/>
          <p:nvPr/>
        </p:nvSpPr>
        <p:spPr>
          <a:xfrm>
            <a:off x="6678471" y="1955980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75" name="Ellipszis 74"/>
          <p:cNvSpPr/>
          <p:nvPr/>
        </p:nvSpPr>
        <p:spPr>
          <a:xfrm>
            <a:off x="7539340" y="1955980"/>
            <a:ext cx="430239" cy="430239"/>
          </a:xfrm>
          <a:prstGeom prst="ellipse">
            <a:avLst/>
          </a:prstGeom>
          <a:solidFill>
            <a:srgbClr val="6B95A1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76" name="Ellipszis 75"/>
          <p:cNvSpPr/>
          <p:nvPr/>
        </p:nvSpPr>
        <p:spPr>
          <a:xfrm>
            <a:off x="8393255" y="1955980"/>
            <a:ext cx="430239" cy="430239"/>
          </a:xfrm>
          <a:prstGeom prst="ellipse">
            <a:avLst/>
          </a:prstGeom>
          <a:solidFill>
            <a:srgbClr val="D1C9BE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77" name="Ellipszis 76"/>
          <p:cNvSpPr/>
          <p:nvPr/>
        </p:nvSpPr>
        <p:spPr>
          <a:xfrm>
            <a:off x="5810100" y="2541842"/>
            <a:ext cx="430239" cy="430239"/>
          </a:xfrm>
          <a:prstGeom prst="ellipse">
            <a:avLst/>
          </a:prstGeom>
          <a:solidFill>
            <a:srgbClr val="D1C9BE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78" name="Ellipszis 77"/>
          <p:cNvSpPr/>
          <p:nvPr/>
        </p:nvSpPr>
        <p:spPr>
          <a:xfrm>
            <a:off x="6681926" y="2541842"/>
            <a:ext cx="430239" cy="430239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79" name="Ellipszis 78"/>
          <p:cNvSpPr/>
          <p:nvPr/>
        </p:nvSpPr>
        <p:spPr>
          <a:xfrm>
            <a:off x="7539340" y="2541842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80" name="Ellipszis 79"/>
          <p:cNvSpPr/>
          <p:nvPr/>
        </p:nvSpPr>
        <p:spPr>
          <a:xfrm>
            <a:off x="8393255" y="2541842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81" name="Ellipszis 80"/>
          <p:cNvSpPr/>
          <p:nvPr/>
        </p:nvSpPr>
        <p:spPr>
          <a:xfrm>
            <a:off x="5814376" y="3136727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82" name="Ellipszis 81"/>
          <p:cNvSpPr/>
          <p:nvPr/>
        </p:nvSpPr>
        <p:spPr>
          <a:xfrm>
            <a:off x="6686202" y="3136727"/>
            <a:ext cx="430239" cy="430239"/>
          </a:xfrm>
          <a:prstGeom prst="ellipse">
            <a:avLst/>
          </a:prstGeom>
          <a:solidFill>
            <a:srgbClr val="CD5F50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83" name="Ellipszis 82"/>
          <p:cNvSpPr/>
          <p:nvPr/>
        </p:nvSpPr>
        <p:spPr>
          <a:xfrm>
            <a:off x="7539340" y="3136727"/>
            <a:ext cx="430239" cy="430239"/>
          </a:xfrm>
          <a:prstGeom prst="ellipse">
            <a:avLst/>
          </a:prstGeom>
          <a:solidFill>
            <a:srgbClr val="D1C9BE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84" name="Ellipszis 83"/>
          <p:cNvSpPr/>
          <p:nvPr/>
        </p:nvSpPr>
        <p:spPr>
          <a:xfrm>
            <a:off x="8393255" y="3136727"/>
            <a:ext cx="430239" cy="430239"/>
          </a:xfrm>
          <a:prstGeom prst="ellipse">
            <a:avLst/>
          </a:prstGeom>
          <a:solidFill>
            <a:srgbClr val="CD5F50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85" name="Ellipszis 84"/>
          <p:cNvSpPr/>
          <p:nvPr/>
        </p:nvSpPr>
        <p:spPr>
          <a:xfrm>
            <a:off x="5807641" y="3720853"/>
            <a:ext cx="430239" cy="430239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86" name="Ellipszis 85"/>
          <p:cNvSpPr/>
          <p:nvPr/>
        </p:nvSpPr>
        <p:spPr>
          <a:xfrm>
            <a:off x="6679467" y="3720853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87" name="Ellipszis 86"/>
          <p:cNvSpPr/>
          <p:nvPr/>
        </p:nvSpPr>
        <p:spPr>
          <a:xfrm>
            <a:off x="7539340" y="3720853"/>
            <a:ext cx="430239" cy="430239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88" name="Ellipszis 87"/>
          <p:cNvSpPr/>
          <p:nvPr/>
        </p:nvSpPr>
        <p:spPr>
          <a:xfrm>
            <a:off x="8393255" y="3720853"/>
            <a:ext cx="430239" cy="430239"/>
          </a:xfrm>
          <a:prstGeom prst="ellipse">
            <a:avLst/>
          </a:prstGeom>
          <a:solidFill>
            <a:srgbClr val="D1C9BE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cxnSp>
        <p:nvCxnSpPr>
          <p:cNvPr id="89" name="Egyenes összekötő nyíllal 88"/>
          <p:cNvCxnSpPr>
            <a:stCxn id="82" idx="2"/>
            <a:endCxn id="85" idx="7"/>
          </p:cNvCxnSpPr>
          <p:nvPr/>
        </p:nvCxnSpPr>
        <p:spPr>
          <a:xfrm flipH="1">
            <a:off x="6174873" y="3351847"/>
            <a:ext cx="511329" cy="432013"/>
          </a:xfrm>
          <a:prstGeom prst="straightConnector1">
            <a:avLst/>
          </a:prstGeom>
          <a:ln w="31750" cap="flat">
            <a:solidFill>
              <a:srgbClr val="50412B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Egyenes összekötő nyíllal 105"/>
          <p:cNvCxnSpPr>
            <a:stCxn id="66" idx="4"/>
            <a:endCxn id="82" idx="0"/>
          </p:cNvCxnSpPr>
          <p:nvPr/>
        </p:nvCxnSpPr>
        <p:spPr>
          <a:xfrm>
            <a:off x="6878588" y="1222074"/>
            <a:ext cx="22734" cy="1914653"/>
          </a:xfrm>
          <a:prstGeom prst="straightConnector1">
            <a:avLst/>
          </a:prstGeom>
          <a:ln w="31750" cap="flat">
            <a:solidFill>
              <a:srgbClr val="50412B"/>
            </a:solidFill>
            <a:prstDash val="solid"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Egyenes összekötő nyíllal 107"/>
          <p:cNvCxnSpPr>
            <a:stCxn id="82" idx="6"/>
            <a:endCxn id="87" idx="1"/>
          </p:cNvCxnSpPr>
          <p:nvPr/>
        </p:nvCxnSpPr>
        <p:spPr>
          <a:xfrm>
            <a:off x="7116441" y="3351847"/>
            <a:ext cx="485906" cy="432013"/>
          </a:xfrm>
          <a:prstGeom prst="straightConnector1">
            <a:avLst/>
          </a:prstGeom>
          <a:ln w="31750" cap="flat">
            <a:solidFill>
              <a:srgbClr val="50412B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Egyenes összekötő nyíllal 108"/>
          <p:cNvCxnSpPr>
            <a:stCxn id="73" idx="5"/>
            <a:endCxn id="78" idx="2"/>
          </p:cNvCxnSpPr>
          <p:nvPr/>
        </p:nvCxnSpPr>
        <p:spPr>
          <a:xfrm>
            <a:off x="6173877" y="2323212"/>
            <a:ext cx="508049" cy="433750"/>
          </a:xfrm>
          <a:prstGeom prst="straightConnector1">
            <a:avLst/>
          </a:prstGeom>
          <a:ln w="31750" cap="flat">
            <a:solidFill>
              <a:srgbClr val="50412B"/>
            </a:solidFill>
            <a:prstDash val="solid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gyenes összekötő nyíllal 115"/>
          <p:cNvCxnSpPr>
            <a:stCxn id="75" idx="5"/>
            <a:endCxn id="84" idx="1"/>
          </p:cNvCxnSpPr>
          <p:nvPr/>
        </p:nvCxnSpPr>
        <p:spPr>
          <a:xfrm>
            <a:off x="7906572" y="2323212"/>
            <a:ext cx="549690" cy="876522"/>
          </a:xfrm>
          <a:prstGeom prst="straightConnector1">
            <a:avLst/>
          </a:prstGeom>
          <a:ln w="31750" cap="flat">
            <a:solidFill>
              <a:srgbClr val="50412B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Egyenes összekötő nyíllal 92"/>
          <p:cNvCxnSpPr>
            <a:stCxn id="66" idx="3"/>
            <a:endCxn id="73" idx="7"/>
          </p:cNvCxnSpPr>
          <p:nvPr/>
        </p:nvCxnSpPr>
        <p:spPr>
          <a:xfrm flipH="1">
            <a:off x="6173877" y="1159067"/>
            <a:ext cx="552598" cy="859920"/>
          </a:xfrm>
          <a:prstGeom prst="straightConnector1">
            <a:avLst/>
          </a:prstGeom>
          <a:ln w="31750" cap="flat">
            <a:solidFill>
              <a:srgbClr val="50412B"/>
            </a:solidFill>
            <a:prstDash val="sysDot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Szövegdoboz 63"/>
          <p:cNvSpPr txBox="1"/>
          <p:nvPr/>
        </p:nvSpPr>
        <p:spPr>
          <a:xfrm>
            <a:off x="963089" y="4244656"/>
            <a:ext cx="2886683" cy="8925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300" b="1" u="sng" dirty="0" smtClean="0">
                <a:solidFill>
                  <a:srgbClr val="50412B"/>
                </a:solidFill>
              </a:rPr>
              <a:t>Continuous line</a:t>
            </a:r>
            <a:r>
              <a:rPr lang="en-US" sz="1300" b="1" dirty="0" smtClean="0">
                <a:solidFill>
                  <a:srgbClr val="50412B"/>
                </a:solidFill>
              </a:rPr>
              <a:t>: </a:t>
            </a:r>
            <a:r>
              <a:rPr lang="en-US" sz="1300" dirty="0" smtClean="0">
                <a:solidFill>
                  <a:srgbClr val="50412B"/>
                </a:solidFill>
              </a:rPr>
              <a:t>regular transaction; </a:t>
            </a:r>
          </a:p>
          <a:p>
            <a:r>
              <a:rPr lang="en-US" sz="1300" b="1" u="dashHeavy" dirty="0" smtClean="0">
                <a:solidFill>
                  <a:srgbClr val="50412B"/>
                </a:solidFill>
              </a:rPr>
              <a:t>Dashed line</a:t>
            </a:r>
            <a:r>
              <a:rPr lang="en-US" sz="1300" b="1" dirty="0" smtClean="0">
                <a:solidFill>
                  <a:srgbClr val="50412B"/>
                </a:solidFill>
              </a:rPr>
              <a:t>: </a:t>
            </a:r>
            <a:r>
              <a:rPr lang="hu-HU" sz="1300" dirty="0" err="1" smtClean="0">
                <a:solidFill>
                  <a:srgbClr val="50412B"/>
                </a:solidFill>
              </a:rPr>
              <a:t>occasional</a:t>
            </a:r>
            <a:r>
              <a:rPr lang="hu-HU" sz="1300" dirty="0" smtClean="0">
                <a:solidFill>
                  <a:srgbClr val="50412B"/>
                </a:solidFill>
              </a:rPr>
              <a:t> </a:t>
            </a:r>
            <a:r>
              <a:rPr lang="en-US" sz="1300" dirty="0" smtClean="0">
                <a:solidFill>
                  <a:srgbClr val="50412B"/>
                </a:solidFill>
              </a:rPr>
              <a:t>transaction;</a:t>
            </a:r>
            <a:r>
              <a:rPr lang="hu-HU" sz="1300" dirty="0" smtClean="0">
                <a:solidFill>
                  <a:srgbClr val="50412B"/>
                </a:solidFill>
              </a:rPr>
              <a:t/>
            </a:r>
            <a:br>
              <a:rPr lang="hu-HU" sz="1300" dirty="0" smtClean="0">
                <a:solidFill>
                  <a:srgbClr val="50412B"/>
                </a:solidFill>
              </a:rPr>
            </a:br>
            <a:r>
              <a:rPr lang="en-US" sz="1300" b="1" dirty="0" smtClean="0">
                <a:solidFill>
                  <a:srgbClr val="50412B"/>
                </a:solidFill>
              </a:rPr>
              <a:t>Double arrow: </a:t>
            </a:r>
            <a:r>
              <a:rPr lang="en-US" sz="1300" dirty="0" smtClean="0">
                <a:solidFill>
                  <a:srgbClr val="50412B"/>
                </a:solidFill>
              </a:rPr>
              <a:t>voluntary transaction; </a:t>
            </a:r>
          </a:p>
          <a:p>
            <a:r>
              <a:rPr lang="en-US" sz="1300" b="1" dirty="0" smtClean="0">
                <a:solidFill>
                  <a:srgbClr val="50412B"/>
                </a:solidFill>
              </a:rPr>
              <a:t>Single arrow: </a:t>
            </a:r>
            <a:r>
              <a:rPr lang="en-US" sz="1300" dirty="0" smtClean="0">
                <a:solidFill>
                  <a:srgbClr val="50412B"/>
                </a:solidFill>
              </a:rPr>
              <a:t>subordination</a:t>
            </a:r>
            <a:endParaRPr lang="hu-HU" sz="1300" dirty="0" smtClean="0">
              <a:solidFill>
                <a:srgbClr val="50412B"/>
              </a:solidFill>
            </a:endParaRPr>
          </a:p>
        </p:txBody>
      </p:sp>
      <p:sp>
        <p:nvSpPr>
          <p:cNvPr id="125" name="Ellipszis 74"/>
          <p:cNvSpPr/>
          <p:nvPr/>
        </p:nvSpPr>
        <p:spPr>
          <a:xfrm>
            <a:off x="3849772" y="4358870"/>
            <a:ext cx="288032" cy="288032"/>
          </a:xfrm>
          <a:prstGeom prst="ellipse">
            <a:avLst/>
          </a:prstGeom>
          <a:solidFill>
            <a:srgbClr val="CD5F50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26" name="Ellipszis 76"/>
          <p:cNvSpPr/>
          <p:nvPr/>
        </p:nvSpPr>
        <p:spPr>
          <a:xfrm>
            <a:off x="6535011" y="4358870"/>
            <a:ext cx="288032" cy="288032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27" name="Ellipszis 93"/>
          <p:cNvSpPr/>
          <p:nvPr/>
        </p:nvSpPr>
        <p:spPr>
          <a:xfrm>
            <a:off x="3837382" y="4749620"/>
            <a:ext cx="288032" cy="288032"/>
          </a:xfrm>
          <a:prstGeom prst="ellipse">
            <a:avLst/>
          </a:prstGeom>
          <a:solidFill>
            <a:srgbClr val="6B95A1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32" name="Прямоугольник 131"/>
          <p:cNvSpPr/>
          <p:nvPr/>
        </p:nvSpPr>
        <p:spPr>
          <a:xfrm>
            <a:off x="4137804" y="4356692"/>
            <a:ext cx="2205476" cy="29238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GB" sz="1300" dirty="0" smtClean="0">
                <a:solidFill>
                  <a:srgbClr val="50412B"/>
                </a:solidFill>
              </a:rPr>
              <a:t>: </a:t>
            </a:r>
            <a:r>
              <a:rPr lang="en-US" sz="1300" dirty="0" smtClean="0">
                <a:solidFill>
                  <a:srgbClr val="50412B"/>
                </a:solidFill>
              </a:rPr>
              <a:t>demander </a:t>
            </a:r>
            <a:r>
              <a:rPr lang="en-US" sz="1300" dirty="0">
                <a:solidFill>
                  <a:srgbClr val="50412B"/>
                </a:solidFill>
              </a:rPr>
              <a:t>of corrupt service</a:t>
            </a:r>
            <a:endParaRPr lang="en-GB" sz="1300" dirty="0">
              <a:solidFill>
                <a:srgbClr val="50412B"/>
              </a:solidFill>
            </a:endParaRPr>
          </a:p>
        </p:txBody>
      </p:sp>
      <p:sp>
        <p:nvSpPr>
          <p:cNvPr id="133" name="Прямоугольник 132"/>
          <p:cNvSpPr/>
          <p:nvPr/>
        </p:nvSpPr>
        <p:spPr>
          <a:xfrm>
            <a:off x="6823043" y="4356692"/>
            <a:ext cx="2216504" cy="29238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GB" sz="1300" dirty="0" smtClean="0">
                <a:solidFill>
                  <a:srgbClr val="50412B"/>
                </a:solidFill>
              </a:rPr>
              <a:t>: server of corrupt transaction</a:t>
            </a:r>
            <a:endParaRPr lang="en-GB" sz="1300" dirty="0">
              <a:solidFill>
                <a:srgbClr val="50412B"/>
              </a:solidFill>
            </a:endParaRPr>
          </a:p>
        </p:txBody>
      </p:sp>
      <p:sp>
        <p:nvSpPr>
          <p:cNvPr id="134" name="Прямоугольник 133"/>
          <p:cNvSpPr/>
          <p:nvPr/>
        </p:nvSpPr>
        <p:spPr>
          <a:xfrm>
            <a:off x="4137804" y="4747442"/>
            <a:ext cx="2051587" cy="29238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GB" sz="1300" dirty="0">
                <a:solidFill>
                  <a:srgbClr val="50412B"/>
                </a:solidFill>
              </a:rPr>
              <a:t>: supplier of corrupt service</a:t>
            </a:r>
          </a:p>
        </p:txBody>
      </p:sp>
      <p:sp>
        <p:nvSpPr>
          <p:cNvPr id="135" name="Прямоугольник 134"/>
          <p:cNvSpPr/>
          <p:nvPr/>
        </p:nvSpPr>
        <p:spPr>
          <a:xfrm>
            <a:off x="117217" y="4537043"/>
            <a:ext cx="845872" cy="30777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sz="1400" b="1" u="sng" dirty="0">
                <a:solidFill>
                  <a:srgbClr val="50413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Legend:</a:t>
            </a:r>
            <a:endParaRPr lang="hu-HU" sz="1400" dirty="0">
              <a:solidFill>
                <a:srgbClr val="504131"/>
              </a:solidFill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3668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Táblázat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2198855"/>
              </p:ext>
            </p:extLst>
          </p:nvPr>
        </p:nvGraphicFramePr>
        <p:xfrm>
          <a:off x="107950" y="123478"/>
          <a:ext cx="8928102" cy="41040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53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03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28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8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628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628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628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580301">
                <a:tc gridSpan="2"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hu-HU" sz="2000" b="1" dirty="0" err="1" smtClean="0">
                          <a:solidFill>
                            <a:srgbClr val="50412B"/>
                          </a:solidFill>
                        </a:rPr>
                        <a:t>State</a:t>
                      </a:r>
                      <a:r>
                        <a:rPr lang="hu-HU" sz="2000" b="1" dirty="0" smtClean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hu-HU" sz="2000" b="1" dirty="0" err="1" smtClean="0">
                          <a:solidFill>
                            <a:srgbClr val="50412B"/>
                          </a:solidFill>
                        </a:rPr>
                        <a:t>organization</a:t>
                      </a:r>
                      <a:r>
                        <a:rPr lang="hu-HU" sz="2000" b="1" dirty="0" smtClean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hu-HU" sz="2000" b="1" dirty="0" err="1" smtClean="0">
                          <a:solidFill>
                            <a:srgbClr val="50412B"/>
                          </a:solidFill>
                        </a:rPr>
                        <a:t>collusion</a:t>
                      </a:r>
                      <a:endParaRPr lang="hu-HU" sz="20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rgbClr val="50412B"/>
                          </a:solidFill>
                        </a:rPr>
                        <a:t>Bottom-up state capture</a:t>
                      </a:r>
                      <a:endParaRPr lang="hu-HU" sz="2000" b="1" dirty="0" smtClean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7289">
                <a:tc rowSpan="2">
                  <a:txBody>
                    <a:bodyPr/>
                    <a:lstStyle/>
                    <a:p>
                      <a:pPr algn="l"/>
                      <a:r>
                        <a:rPr lang="hu-HU" sz="1600" b="1" dirty="0" err="1" smtClean="0">
                          <a:solidFill>
                            <a:srgbClr val="50412B"/>
                          </a:solidFill>
                        </a:rPr>
                        <a:t>Political</a:t>
                      </a:r>
                      <a:r>
                        <a:rPr lang="hu-HU" sz="1600" b="1" baseline="0" dirty="0" smtClean="0">
                          <a:solidFill>
                            <a:srgbClr val="50412B"/>
                          </a:solidFill>
                        </a:rPr>
                        <a:t>/</a:t>
                      </a:r>
                      <a:endParaRPr lang="en-GB" sz="1600" b="1" baseline="0" dirty="0" smtClean="0">
                        <a:solidFill>
                          <a:srgbClr val="50412B"/>
                        </a:solidFill>
                      </a:endParaRPr>
                    </a:p>
                    <a:p>
                      <a:pPr algn="l"/>
                      <a:r>
                        <a:rPr lang="hu-HU" sz="1600" b="1" baseline="0" dirty="0" err="1" smtClean="0">
                          <a:solidFill>
                            <a:srgbClr val="50412B"/>
                          </a:solidFill>
                        </a:rPr>
                        <a:t>govern</a:t>
                      </a:r>
                      <a:r>
                        <a:rPr lang="en-US" sz="1600" b="1" baseline="0" dirty="0" smtClean="0">
                          <a:solidFill>
                            <a:srgbClr val="50412B"/>
                          </a:solidFill>
                        </a:rPr>
                        <a:t>-</a:t>
                      </a:r>
                      <a:r>
                        <a:rPr lang="hu-HU" sz="1600" b="1" baseline="0" dirty="0" err="1" smtClean="0">
                          <a:solidFill>
                            <a:srgbClr val="50412B"/>
                          </a:solidFill>
                        </a:rPr>
                        <a:t>mental</a:t>
                      </a:r>
                      <a:r>
                        <a:rPr lang="hu-HU" sz="1600" b="1" baseline="0" dirty="0" smtClean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hu-HU" sz="1600" b="1" baseline="0" dirty="0" err="1" smtClean="0">
                          <a:solidFill>
                            <a:srgbClr val="50412B"/>
                          </a:solidFill>
                        </a:rPr>
                        <a:t>actors</a:t>
                      </a:r>
                      <a:endParaRPr lang="hu-HU" sz="16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50412B"/>
                          </a:solidFill>
                        </a:rPr>
                        <a:t>High</a:t>
                      </a:r>
                      <a:r>
                        <a:rPr lang="en-US" sz="1600" b="1" baseline="0" dirty="0" smtClean="0">
                          <a:solidFill>
                            <a:srgbClr val="50412B"/>
                          </a:solidFill>
                        </a:rPr>
                        <a:t> level</a:t>
                      </a:r>
                      <a:endParaRPr lang="hu-HU" sz="16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7289">
                <a:tc vMerge="1">
                  <a:txBody>
                    <a:bodyPr/>
                    <a:lstStyle/>
                    <a:p>
                      <a:pPr algn="l"/>
                      <a:endParaRPr lang="hu-HU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50412B"/>
                          </a:solidFill>
                        </a:rPr>
                        <a:t>Low level</a:t>
                      </a:r>
                      <a:endParaRPr lang="hu-HU" sz="16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7289">
                <a:tc rowSpan="2"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50412B"/>
                          </a:solidFill>
                        </a:rPr>
                        <a:t>Public </a:t>
                      </a:r>
                      <a:r>
                        <a:rPr lang="en-US" sz="1600" b="1" dirty="0" err="1" smtClean="0">
                          <a:solidFill>
                            <a:srgbClr val="50412B"/>
                          </a:solidFill>
                        </a:rPr>
                        <a:t>admini-stration</a:t>
                      </a:r>
                      <a:endParaRPr lang="hu-HU" sz="16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50412B"/>
                          </a:solidFill>
                        </a:rPr>
                        <a:t>High</a:t>
                      </a:r>
                      <a:r>
                        <a:rPr lang="en-US" sz="1600" b="1" baseline="0" dirty="0" smtClean="0">
                          <a:solidFill>
                            <a:srgbClr val="50412B"/>
                          </a:solidFill>
                        </a:rPr>
                        <a:t> level</a:t>
                      </a:r>
                      <a:endParaRPr lang="hu-HU" sz="16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7289">
                <a:tc vMerge="1">
                  <a:txBody>
                    <a:bodyPr/>
                    <a:lstStyle/>
                    <a:p>
                      <a:pPr algn="l"/>
                      <a:endParaRPr lang="hu-HU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50412B"/>
                          </a:solidFill>
                        </a:rPr>
                        <a:t>Low level</a:t>
                      </a:r>
                      <a:endParaRPr lang="hu-HU" sz="16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87289">
                <a:tc rowSpan="2"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50412B"/>
                          </a:solidFill>
                        </a:rPr>
                        <a:t>Private</a:t>
                      </a:r>
                      <a:r>
                        <a:rPr lang="en-US" sz="1600" b="1" baseline="0" dirty="0" smtClean="0">
                          <a:solidFill>
                            <a:srgbClr val="50412B"/>
                          </a:solidFill>
                        </a:rPr>
                        <a:t> sector</a:t>
                      </a:r>
                      <a:endParaRPr lang="hu-HU" sz="16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50412B"/>
                          </a:solidFill>
                        </a:rPr>
                        <a:t>High</a:t>
                      </a:r>
                      <a:r>
                        <a:rPr lang="en-US" sz="1600" b="1" baseline="0" dirty="0" smtClean="0">
                          <a:solidFill>
                            <a:srgbClr val="50412B"/>
                          </a:solidFill>
                        </a:rPr>
                        <a:t> level</a:t>
                      </a:r>
                      <a:endParaRPr lang="hu-HU" sz="16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87289">
                <a:tc vMerge="1">
                  <a:txBody>
                    <a:bodyPr/>
                    <a:lstStyle/>
                    <a:p>
                      <a:pPr algn="l"/>
                      <a:endParaRPr lang="hu-HU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50412B"/>
                          </a:solidFill>
                        </a:rPr>
                        <a:t>Low level</a:t>
                      </a:r>
                      <a:endParaRPr lang="hu-HU" sz="16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24" name="Szövegdoboz 63"/>
          <p:cNvSpPr txBox="1"/>
          <p:nvPr/>
        </p:nvSpPr>
        <p:spPr>
          <a:xfrm>
            <a:off x="963089" y="4244656"/>
            <a:ext cx="2886683" cy="8925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300" b="1" u="sng" dirty="0" smtClean="0">
                <a:solidFill>
                  <a:srgbClr val="50412B"/>
                </a:solidFill>
              </a:rPr>
              <a:t>Continuous line</a:t>
            </a:r>
            <a:r>
              <a:rPr lang="en-US" sz="1300" b="1" dirty="0" smtClean="0">
                <a:solidFill>
                  <a:srgbClr val="50412B"/>
                </a:solidFill>
              </a:rPr>
              <a:t>: </a:t>
            </a:r>
            <a:r>
              <a:rPr lang="en-US" sz="1300" dirty="0" smtClean="0">
                <a:solidFill>
                  <a:srgbClr val="50412B"/>
                </a:solidFill>
              </a:rPr>
              <a:t>regular transaction; </a:t>
            </a:r>
          </a:p>
          <a:p>
            <a:r>
              <a:rPr lang="en-US" sz="1300" b="1" u="dashHeavy" dirty="0" smtClean="0">
                <a:solidFill>
                  <a:srgbClr val="50412B"/>
                </a:solidFill>
              </a:rPr>
              <a:t>Dashed line</a:t>
            </a:r>
            <a:r>
              <a:rPr lang="en-US" sz="1300" b="1" dirty="0" smtClean="0">
                <a:solidFill>
                  <a:srgbClr val="50412B"/>
                </a:solidFill>
              </a:rPr>
              <a:t>: </a:t>
            </a:r>
            <a:r>
              <a:rPr lang="hu-HU" sz="1300" dirty="0" err="1" smtClean="0">
                <a:solidFill>
                  <a:srgbClr val="50412B"/>
                </a:solidFill>
              </a:rPr>
              <a:t>occasional</a:t>
            </a:r>
            <a:r>
              <a:rPr lang="hu-HU" sz="1300" dirty="0" smtClean="0">
                <a:solidFill>
                  <a:srgbClr val="50412B"/>
                </a:solidFill>
              </a:rPr>
              <a:t> </a:t>
            </a:r>
            <a:r>
              <a:rPr lang="en-US" sz="1300" dirty="0" smtClean="0">
                <a:solidFill>
                  <a:srgbClr val="50412B"/>
                </a:solidFill>
              </a:rPr>
              <a:t>transaction;</a:t>
            </a:r>
            <a:r>
              <a:rPr lang="hu-HU" sz="1300" dirty="0" smtClean="0">
                <a:solidFill>
                  <a:srgbClr val="50412B"/>
                </a:solidFill>
              </a:rPr>
              <a:t/>
            </a:r>
            <a:br>
              <a:rPr lang="hu-HU" sz="1300" dirty="0" smtClean="0">
                <a:solidFill>
                  <a:srgbClr val="50412B"/>
                </a:solidFill>
              </a:rPr>
            </a:br>
            <a:r>
              <a:rPr lang="en-US" sz="1300" b="1" dirty="0" smtClean="0">
                <a:solidFill>
                  <a:srgbClr val="50412B"/>
                </a:solidFill>
              </a:rPr>
              <a:t>Double arrow: </a:t>
            </a:r>
            <a:r>
              <a:rPr lang="en-US" sz="1300" dirty="0" smtClean="0">
                <a:solidFill>
                  <a:srgbClr val="50412B"/>
                </a:solidFill>
              </a:rPr>
              <a:t>voluntary transaction; </a:t>
            </a:r>
          </a:p>
          <a:p>
            <a:r>
              <a:rPr lang="en-US" sz="1300" b="1" dirty="0" smtClean="0">
                <a:solidFill>
                  <a:srgbClr val="50412B"/>
                </a:solidFill>
              </a:rPr>
              <a:t>Single arrow: </a:t>
            </a:r>
            <a:r>
              <a:rPr lang="en-US" sz="1300" dirty="0" smtClean="0">
                <a:solidFill>
                  <a:srgbClr val="50412B"/>
                </a:solidFill>
              </a:rPr>
              <a:t>subordination</a:t>
            </a:r>
            <a:endParaRPr lang="hu-HU" sz="1300" dirty="0" smtClean="0">
              <a:solidFill>
                <a:srgbClr val="50412B"/>
              </a:solidFill>
            </a:endParaRPr>
          </a:p>
        </p:txBody>
      </p:sp>
      <p:sp>
        <p:nvSpPr>
          <p:cNvPr id="125" name="Ellipszis 74"/>
          <p:cNvSpPr/>
          <p:nvPr/>
        </p:nvSpPr>
        <p:spPr>
          <a:xfrm>
            <a:off x="3849772" y="4358870"/>
            <a:ext cx="288032" cy="288032"/>
          </a:xfrm>
          <a:prstGeom prst="ellipse">
            <a:avLst/>
          </a:prstGeom>
          <a:solidFill>
            <a:srgbClr val="CD5F50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26" name="Ellipszis 76"/>
          <p:cNvSpPr/>
          <p:nvPr/>
        </p:nvSpPr>
        <p:spPr>
          <a:xfrm>
            <a:off x="6535011" y="4358870"/>
            <a:ext cx="288032" cy="288032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27" name="Ellipszis 93"/>
          <p:cNvSpPr/>
          <p:nvPr/>
        </p:nvSpPr>
        <p:spPr>
          <a:xfrm>
            <a:off x="3837382" y="4749620"/>
            <a:ext cx="288032" cy="288032"/>
          </a:xfrm>
          <a:prstGeom prst="ellipse">
            <a:avLst/>
          </a:prstGeom>
          <a:solidFill>
            <a:srgbClr val="6B95A1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32" name="Прямоугольник 131"/>
          <p:cNvSpPr/>
          <p:nvPr/>
        </p:nvSpPr>
        <p:spPr>
          <a:xfrm>
            <a:off x="4137804" y="4356692"/>
            <a:ext cx="2205476" cy="29238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GB" sz="1300" dirty="0" smtClean="0">
                <a:solidFill>
                  <a:srgbClr val="50412B"/>
                </a:solidFill>
              </a:rPr>
              <a:t>: </a:t>
            </a:r>
            <a:r>
              <a:rPr lang="en-US" sz="1300" dirty="0" smtClean="0">
                <a:solidFill>
                  <a:srgbClr val="50412B"/>
                </a:solidFill>
              </a:rPr>
              <a:t>demander </a:t>
            </a:r>
            <a:r>
              <a:rPr lang="en-US" sz="1300" dirty="0">
                <a:solidFill>
                  <a:srgbClr val="50412B"/>
                </a:solidFill>
              </a:rPr>
              <a:t>of corrupt service</a:t>
            </a:r>
            <a:endParaRPr lang="en-GB" sz="1300" dirty="0">
              <a:solidFill>
                <a:srgbClr val="50412B"/>
              </a:solidFill>
            </a:endParaRPr>
          </a:p>
        </p:txBody>
      </p:sp>
      <p:sp>
        <p:nvSpPr>
          <p:cNvPr id="133" name="Прямоугольник 132"/>
          <p:cNvSpPr/>
          <p:nvPr/>
        </p:nvSpPr>
        <p:spPr>
          <a:xfrm>
            <a:off x="6823043" y="4356692"/>
            <a:ext cx="2216504" cy="29238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GB" sz="1300" dirty="0" smtClean="0">
                <a:solidFill>
                  <a:srgbClr val="50412B"/>
                </a:solidFill>
              </a:rPr>
              <a:t>: server of corrupt transaction</a:t>
            </a:r>
            <a:endParaRPr lang="en-GB" sz="1300" dirty="0">
              <a:solidFill>
                <a:srgbClr val="50412B"/>
              </a:solidFill>
            </a:endParaRPr>
          </a:p>
        </p:txBody>
      </p:sp>
      <p:sp>
        <p:nvSpPr>
          <p:cNvPr id="134" name="Прямоугольник 133"/>
          <p:cNvSpPr/>
          <p:nvPr/>
        </p:nvSpPr>
        <p:spPr>
          <a:xfrm>
            <a:off x="4137804" y="4747442"/>
            <a:ext cx="2051587" cy="29238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GB" sz="1300" dirty="0">
                <a:solidFill>
                  <a:srgbClr val="50412B"/>
                </a:solidFill>
              </a:rPr>
              <a:t>: supplier of corrupt service</a:t>
            </a:r>
          </a:p>
        </p:txBody>
      </p:sp>
      <p:sp>
        <p:nvSpPr>
          <p:cNvPr id="135" name="Прямоугольник 134"/>
          <p:cNvSpPr/>
          <p:nvPr/>
        </p:nvSpPr>
        <p:spPr>
          <a:xfrm>
            <a:off x="117217" y="4537043"/>
            <a:ext cx="845872" cy="30777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sz="1400" b="1" u="sng" dirty="0">
                <a:solidFill>
                  <a:srgbClr val="50413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Legend:</a:t>
            </a:r>
            <a:endParaRPr lang="hu-HU" sz="1400" dirty="0">
              <a:solidFill>
                <a:srgbClr val="504131"/>
              </a:solidFill>
              <a:ea typeface="Times New Roman" panose="02020603050405020304" pitchFamily="18" charset="0"/>
            </a:endParaRPr>
          </a:p>
        </p:txBody>
      </p:sp>
      <p:sp>
        <p:nvSpPr>
          <p:cNvPr id="94" name="Ellipszis 93"/>
          <p:cNvSpPr/>
          <p:nvPr/>
        </p:nvSpPr>
        <p:spPr>
          <a:xfrm>
            <a:off x="6649469" y="789023"/>
            <a:ext cx="430239" cy="430239"/>
          </a:xfrm>
          <a:prstGeom prst="ellipse">
            <a:avLst/>
          </a:prstGeom>
          <a:solidFill>
            <a:srgbClr val="6B95A1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95" name="Ellipszis 92"/>
          <p:cNvSpPr/>
          <p:nvPr/>
        </p:nvSpPr>
        <p:spPr>
          <a:xfrm>
            <a:off x="5786461" y="789023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96" name="Ellipszis 94"/>
          <p:cNvSpPr/>
          <p:nvPr/>
        </p:nvSpPr>
        <p:spPr>
          <a:xfrm>
            <a:off x="7512477" y="789023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01" name="Ellipszis 95"/>
          <p:cNvSpPr/>
          <p:nvPr/>
        </p:nvSpPr>
        <p:spPr>
          <a:xfrm>
            <a:off x="8375485" y="789023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02" name="Ellipszis 100"/>
          <p:cNvSpPr/>
          <p:nvPr/>
        </p:nvSpPr>
        <p:spPr>
          <a:xfrm>
            <a:off x="5786461" y="1373493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03" name="Ellipszis 101"/>
          <p:cNvSpPr/>
          <p:nvPr/>
        </p:nvSpPr>
        <p:spPr>
          <a:xfrm>
            <a:off x="6649469" y="1373493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04" name="Ellipszis 102"/>
          <p:cNvSpPr/>
          <p:nvPr/>
        </p:nvSpPr>
        <p:spPr>
          <a:xfrm>
            <a:off x="7512477" y="1373493"/>
            <a:ext cx="430239" cy="430239"/>
          </a:xfrm>
          <a:prstGeom prst="ellipse">
            <a:avLst/>
          </a:prstGeom>
          <a:solidFill>
            <a:srgbClr val="D1C9BE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05" name="Ellipszis 103"/>
          <p:cNvSpPr/>
          <p:nvPr/>
        </p:nvSpPr>
        <p:spPr>
          <a:xfrm>
            <a:off x="8375485" y="1373493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07" name="Ellipszis 123"/>
          <p:cNvSpPr/>
          <p:nvPr/>
        </p:nvSpPr>
        <p:spPr>
          <a:xfrm>
            <a:off x="6649469" y="1972621"/>
            <a:ext cx="430239" cy="430239"/>
          </a:xfrm>
          <a:prstGeom prst="ellipse">
            <a:avLst/>
          </a:prstGeom>
          <a:noFill/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10" name="Ellipszis 124"/>
          <p:cNvSpPr/>
          <p:nvPr/>
        </p:nvSpPr>
        <p:spPr>
          <a:xfrm>
            <a:off x="5786461" y="1972621"/>
            <a:ext cx="430239" cy="430239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11" name="Ellipszis 125"/>
          <p:cNvSpPr/>
          <p:nvPr/>
        </p:nvSpPr>
        <p:spPr>
          <a:xfrm>
            <a:off x="7512477" y="1972621"/>
            <a:ext cx="430239" cy="430239"/>
          </a:xfrm>
          <a:prstGeom prst="ellipse">
            <a:avLst/>
          </a:prstGeom>
          <a:solidFill>
            <a:srgbClr val="6B95A1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12" name="Ellipszis 126"/>
          <p:cNvSpPr/>
          <p:nvPr/>
        </p:nvSpPr>
        <p:spPr>
          <a:xfrm>
            <a:off x="8375485" y="1972621"/>
            <a:ext cx="430239" cy="430239"/>
          </a:xfrm>
          <a:prstGeom prst="ellipse">
            <a:avLst/>
          </a:prstGeom>
          <a:solidFill>
            <a:srgbClr val="D1C9BE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13" name="Ellipszis 131"/>
          <p:cNvSpPr/>
          <p:nvPr/>
        </p:nvSpPr>
        <p:spPr>
          <a:xfrm>
            <a:off x="6649469" y="2543224"/>
            <a:ext cx="430239" cy="430239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14" name="Ellipszis 132"/>
          <p:cNvSpPr/>
          <p:nvPr/>
        </p:nvSpPr>
        <p:spPr>
          <a:xfrm>
            <a:off x="5786461" y="2543224"/>
            <a:ext cx="430239" cy="430239"/>
          </a:xfrm>
          <a:prstGeom prst="ellipse">
            <a:avLst/>
          </a:prstGeom>
          <a:noFill/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15" name="Ellipszis 133"/>
          <p:cNvSpPr/>
          <p:nvPr/>
        </p:nvSpPr>
        <p:spPr>
          <a:xfrm>
            <a:off x="7512477" y="2543224"/>
            <a:ext cx="430239" cy="430239"/>
          </a:xfrm>
          <a:prstGeom prst="ellipse">
            <a:avLst/>
          </a:prstGeom>
          <a:noFill/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17" name="Ellipszis 134"/>
          <p:cNvSpPr/>
          <p:nvPr/>
        </p:nvSpPr>
        <p:spPr>
          <a:xfrm>
            <a:off x="8375485" y="2543224"/>
            <a:ext cx="430239" cy="430239"/>
          </a:xfrm>
          <a:prstGeom prst="ellipse">
            <a:avLst/>
          </a:prstGeom>
          <a:solidFill>
            <a:srgbClr val="D1C9BE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18" name="Ellipszis 155"/>
          <p:cNvSpPr/>
          <p:nvPr/>
        </p:nvSpPr>
        <p:spPr>
          <a:xfrm>
            <a:off x="6649469" y="3133550"/>
            <a:ext cx="430239" cy="430239"/>
          </a:xfrm>
          <a:prstGeom prst="ellipse">
            <a:avLst/>
          </a:prstGeom>
          <a:solidFill>
            <a:srgbClr val="CD5F50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19" name="Ellipszis 156"/>
          <p:cNvSpPr/>
          <p:nvPr/>
        </p:nvSpPr>
        <p:spPr>
          <a:xfrm>
            <a:off x="5786461" y="3133550"/>
            <a:ext cx="430239" cy="430239"/>
          </a:xfrm>
          <a:prstGeom prst="ellipse">
            <a:avLst/>
          </a:prstGeom>
          <a:noFill/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36" name="Ellipszis 157"/>
          <p:cNvSpPr/>
          <p:nvPr/>
        </p:nvSpPr>
        <p:spPr>
          <a:xfrm>
            <a:off x="7512477" y="3133550"/>
            <a:ext cx="430239" cy="430239"/>
          </a:xfrm>
          <a:prstGeom prst="ellipse">
            <a:avLst/>
          </a:prstGeom>
          <a:noFill/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37" name="Ellipszis 158"/>
          <p:cNvSpPr/>
          <p:nvPr/>
        </p:nvSpPr>
        <p:spPr>
          <a:xfrm>
            <a:off x="8375485" y="3133550"/>
            <a:ext cx="430239" cy="430239"/>
          </a:xfrm>
          <a:prstGeom prst="ellipse">
            <a:avLst/>
          </a:prstGeom>
          <a:solidFill>
            <a:srgbClr val="CD5F50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38" name="Ellipszis 163"/>
          <p:cNvSpPr/>
          <p:nvPr/>
        </p:nvSpPr>
        <p:spPr>
          <a:xfrm>
            <a:off x="6649469" y="3733916"/>
            <a:ext cx="430239" cy="430239"/>
          </a:xfrm>
          <a:prstGeom prst="ellipse">
            <a:avLst/>
          </a:prstGeom>
          <a:noFill/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39" name="Ellipszis 164"/>
          <p:cNvSpPr/>
          <p:nvPr/>
        </p:nvSpPr>
        <p:spPr>
          <a:xfrm>
            <a:off x="5786461" y="3733916"/>
            <a:ext cx="430239" cy="430239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40" name="Ellipszis 165"/>
          <p:cNvSpPr/>
          <p:nvPr/>
        </p:nvSpPr>
        <p:spPr>
          <a:xfrm>
            <a:off x="7512477" y="3733916"/>
            <a:ext cx="430239" cy="430239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41" name="Ellipszis 166"/>
          <p:cNvSpPr/>
          <p:nvPr/>
        </p:nvSpPr>
        <p:spPr>
          <a:xfrm>
            <a:off x="8375485" y="3733916"/>
            <a:ext cx="430239" cy="430239"/>
          </a:xfrm>
          <a:prstGeom prst="ellipse">
            <a:avLst/>
          </a:prstGeom>
          <a:noFill/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cxnSp>
        <p:nvCxnSpPr>
          <p:cNvPr id="142" name="Egyenes összekötő nyíllal 179"/>
          <p:cNvCxnSpPr>
            <a:stCxn id="118" idx="3"/>
            <a:endCxn id="139" idx="7"/>
          </p:cNvCxnSpPr>
          <p:nvPr/>
        </p:nvCxnSpPr>
        <p:spPr>
          <a:xfrm flipH="1">
            <a:off x="6153693" y="3500782"/>
            <a:ext cx="558783" cy="296141"/>
          </a:xfrm>
          <a:prstGeom prst="straightConnector1">
            <a:avLst/>
          </a:prstGeom>
          <a:ln w="28575">
            <a:solidFill>
              <a:srgbClr val="50412B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Egyenes összekötő nyíllal 181"/>
          <p:cNvCxnSpPr>
            <a:stCxn id="118" idx="5"/>
            <a:endCxn id="140" idx="1"/>
          </p:cNvCxnSpPr>
          <p:nvPr/>
        </p:nvCxnSpPr>
        <p:spPr>
          <a:xfrm>
            <a:off x="7016701" y="3500782"/>
            <a:ext cx="558783" cy="296141"/>
          </a:xfrm>
          <a:prstGeom prst="straightConnector1">
            <a:avLst/>
          </a:prstGeom>
          <a:ln w="28575">
            <a:solidFill>
              <a:srgbClr val="50412B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Egyenes összekötő nyíllal 188"/>
          <p:cNvCxnSpPr>
            <a:stCxn id="118" idx="0"/>
            <a:endCxn id="94" idx="4"/>
          </p:cNvCxnSpPr>
          <p:nvPr/>
        </p:nvCxnSpPr>
        <p:spPr>
          <a:xfrm flipV="1">
            <a:off x="6864589" y="1219262"/>
            <a:ext cx="0" cy="1914288"/>
          </a:xfrm>
          <a:prstGeom prst="straightConnector1">
            <a:avLst/>
          </a:prstGeom>
          <a:ln w="28575">
            <a:solidFill>
              <a:srgbClr val="50412B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Egyenes összekötő nyíllal 190"/>
          <p:cNvCxnSpPr>
            <a:stCxn id="111" idx="5"/>
            <a:endCxn id="137" idx="1"/>
          </p:cNvCxnSpPr>
          <p:nvPr/>
        </p:nvCxnSpPr>
        <p:spPr>
          <a:xfrm>
            <a:off x="7879709" y="2339853"/>
            <a:ext cx="558783" cy="856704"/>
          </a:xfrm>
          <a:prstGeom prst="straightConnector1">
            <a:avLst/>
          </a:prstGeom>
          <a:ln w="28575">
            <a:solidFill>
              <a:srgbClr val="50412B"/>
            </a:solidFill>
            <a:prstDash val="sysDot"/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Egyenes összekötő nyíllal 192"/>
          <p:cNvCxnSpPr>
            <a:stCxn id="94" idx="3"/>
            <a:endCxn id="110" idx="7"/>
          </p:cNvCxnSpPr>
          <p:nvPr/>
        </p:nvCxnSpPr>
        <p:spPr>
          <a:xfrm flipH="1">
            <a:off x="6153693" y="1156255"/>
            <a:ext cx="558783" cy="879373"/>
          </a:xfrm>
          <a:prstGeom prst="straightConnector1">
            <a:avLst/>
          </a:prstGeom>
          <a:ln w="28575">
            <a:solidFill>
              <a:srgbClr val="50412B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Egyenes összekötő nyíllal 2"/>
          <p:cNvCxnSpPr>
            <a:stCxn id="110" idx="5"/>
            <a:endCxn id="113" idx="1"/>
          </p:cNvCxnSpPr>
          <p:nvPr/>
        </p:nvCxnSpPr>
        <p:spPr>
          <a:xfrm>
            <a:off x="6153693" y="2339853"/>
            <a:ext cx="558783" cy="266378"/>
          </a:xfrm>
          <a:prstGeom prst="straightConnector1">
            <a:avLst/>
          </a:prstGeom>
          <a:ln w="28575">
            <a:solidFill>
              <a:srgbClr val="50412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Ellipszis 64"/>
          <p:cNvSpPr/>
          <p:nvPr/>
        </p:nvSpPr>
        <p:spPr>
          <a:xfrm>
            <a:off x="3175293" y="789023"/>
            <a:ext cx="430239" cy="430239"/>
          </a:xfrm>
          <a:prstGeom prst="ellipse">
            <a:avLst/>
          </a:prstGeom>
          <a:solidFill>
            <a:srgbClr val="D1C9BE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49" name="Ellipszis 65"/>
          <p:cNvSpPr/>
          <p:nvPr/>
        </p:nvSpPr>
        <p:spPr>
          <a:xfrm>
            <a:off x="2318515" y="789023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50" name="Ellipszis 66"/>
          <p:cNvSpPr/>
          <p:nvPr/>
        </p:nvSpPr>
        <p:spPr>
          <a:xfrm>
            <a:off x="4064183" y="789023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51" name="Ellipszis 67"/>
          <p:cNvSpPr/>
          <p:nvPr/>
        </p:nvSpPr>
        <p:spPr>
          <a:xfrm>
            <a:off x="4893157" y="789023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56" name="Ellipszis 68"/>
          <p:cNvSpPr/>
          <p:nvPr/>
        </p:nvSpPr>
        <p:spPr>
          <a:xfrm>
            <a:off x="2318515" y="1373493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57" name="Ellipszis 69"/>
          <p:cNvSpPr/>
          <p:nvPr/>
        </p:nvSpPr>
        <p:spPr>
          <a:xfrm>
            <a:off x="3175293" y="1373493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58" name="Ellipszis 70"/>
          <p:cNvSpPr/>
          <p:nvPr/>
        </p:nvSpPr>
        <p:spPr>
          <a:xfrm>
            <a:off x="4064183" y="1373493"/>
            <a:ext cx="430239" cy="430239"/>
          </a:xfrm>
          <a:prstGeom prst="ellipse">
            <a:avLst/>
          </a:prstGeom>
          <a:solidFill>
            <a:srgbClr val="D1C9BE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59" name="Ellipszis 71"/>
          <p:cNvSpPr/>
          <p:nvPr/>
        </p:nvSpPr>
        <p:spPr>
          <a:xfrm>
            <a:off x="4893157" y="1373493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4" name="Ellipszis 72"/>
          <p:cNvSpPr/>
          <p:nvPr/>
        </p:nvSpPr>
        <p:spPr>
          <a:xfrm>
            <a:off x="3175293" y="1972621"/>
            <a:ext cx="430239" cy="430239"/>
          </a:xfrm>
          <a:prstGeom prst="ellipse">
            <a:avLst/>
          </a:prstGeom>
          <a:noFill/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5" name="Ellipszis 73"/>
          <p:cNvSpPr/>
          <p:nvPr/>
        </p:nvSpPr>
        <p:spPr>
          <a:xfrm>
            <a:off x="2318515" y="1972621"/>
            <a:ext cx="430239" cy="430239"/>
          </a:xfrm>
          <a:prstGeom prst="ellipse">
            <a:avLst/>
          </a:prstGeom>
          <a:solidFill>
            <a:srgbClr val="D1C9BE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6" name="Ellipszis 74"/>
          <p:cNvSpPr/>
          <p:nvPr/>
        </p:nvSpPr>
        <p:spPr>
          <a:xfrm>
            <a:off x="4064183" y="1972621"/>
            <a:ext cx="430239" cy="430239"/>
          </a:xfrm>
          <a:prstGeom prst="ellipse">
            <a:avLst/>
          </a:prstGeom>
          <a:solidFill>
            <a:srgbClr val="CD5F50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7" name="Ellipszis 75"/>
          <p:cNvSpPr/>
          <p:nvPr/>
        </p:nvSpPr>
        <p:spPr>
          <a:xfrm>
            <a:off x="4893157" y="1972621"/>
            <a:ext cx="430239" cy="430239"/>
          </a:xfrm>
          <a:prstGeom prst="ellipse">
            <a:avLst/>
          </a:prstGeom>
          <a:solidFill>
            <a:srgbClr val="D1C9BE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8" name="Ellipszis 76"/>
          <p:cNvSpPr/>
          <p:nvPr/>
        </p:nvSpPr>
        <p:spPr>
          <a:xfrm>
            <a:off x="3175293" y="2543224"/>
            <a:ext cx="430239" cy="430239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70" name="Ellipszis 77"/>
          <p:cNvSpPr/>
          <p:nvPr/>
        </p:nvSpPr>
        <p:spPr>
          <a:xfrm>
            <a:off x="2318515" y="2543224"/>
            <a:ext cx="430239" cy="430239"/>
          </a:xfrm>
          <a:prstGeom prst="ellipse">
            <a:avLst/>
          </a:prstGeom>
          <a:noFill/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72" name="Ellipszis 78"/>
          <p:cNvSpPr/>
          <p:nvPr/>
        </p:nvSpPr>
        <p:spPr>
          <a:xfrm>
            <a:off x="4064183" y="2543224"/>
            <a:ext cx="430239" cy="430239"/>
          </a:xfrm>
          <a:prstGeom prst="ellipse">
            <a:avLst/>
          </a:prstGeom>
          <a:noFill/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74" name="Ellipszis 79"/>
          <p:cNvSpPr/>
          <p:nvPr/>
        </p:nvSpPr>
        <p:spPr>
          <a:xfrm>
            <a:off x="4893157" y="2543224"/>
            <a:ext cx="430239" cy="430239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75" name="Ellipszis 80"/>
          <p:cNvSpPr/>
          <p:nvPr/>
        </p:nvSpPr>
        <p:spPr>
          <a:xfrm>
            <a:off x="3175293" y="3133550"/>
            <a:ext cx="430239" cy="430239"/>
          </a:xfrm>
          <a:prstGeom prst="ellipse">
            <a:avLst/>
          </a:prstGeom>
          <a:solidFill>
            <a:srgbClr val="D1C9BE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77" name="Ellipszis 81"/>
          <p:cNvSpPr/>
          <p:nvPr/>
        </p:nvSpPr>
        <p:spPr>
          <a:xfrm>
            <a:off x="2318515" y="3133550"/>
            <a:ext cx="430239" cy="430239"/>
          </a:xfrm>
          <a:prstGeom prst="ellipse">
            <a:avLst/>
          </a:prstGeom>
          <a:noFill/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78" name="Ellipszis 82"/>
          <p:cNvSpPr/>
          <p:nvPr/>
        </p:nvSpPr>
        <p:spPr>
          <a:xfrm>
            <a:off x="4064183" y="3133550"/>
            <a:ext cx="430239" cy="430239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79" name="Ellipszis 83"/>
          <p:cNvSpPr/>
          <p:nvPr/>
        </p:nvSpPr>
        <p:spPr>
          <a:xfrm>
            <a:off x="4893157" y="3133550"/>
            <a:ext cx="430239" cy="430239"/>
          </a:xfrm>
          <a:prstGeom prst="ellipse">
            <a:avLst/>
          </a:prstGeom>
          <a:solidFill>
            <a:srgbClr val="D1C9BE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80" name="Ellipszis 84"/>
          <p:cNvSpPr/>
          <p:nvPr/>
        </p:nvSpPr>
        <p:spPr>
          <a:xfrm>
            <a:off x="3175293" y="3733916"/>
            <a:ext cx="430239" cy="430239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81" name="Ellipszis 85"/>
          <p:cNvSpPr/>
          <p:nvPr/>
        </p:nvSpPr>
        <p:spPr>
          <a:xfrm>
            <a:off x="2318515" y="3733916"/>
            <a:ext cx="430239" cy="430239"/>
          </a:xfrm>
          <a:prstGeom prst="ellipse">
            <a:avLst/>
          </a:prstGeom>
          <a:solidFill>
            <a:srgbClr val="D1C9BE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82" name="Ellipszis 86"/>
          <p:cNvSpPr/>
          <p:nvPr/>
        </p:nvSpPr>
        <p:spPr>
          <a:xfrm>
            <a:off x="4064183" y="3733916"/>
            <a:ext cx="430239" cy="430239"/>
          </a:xfrm>
          <a:prstGeom prst="ellipse">
            <a:avLst/>
          </a:prstGeom>
          <a:solidFill>
            <a:srgbClr val="D1C9BE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83" name="Ellipszis 87"/>
          <p:cNvSpPr/>
          <p:nvPr/>
        </p:nvSpPr>
        <p:spPr>
          <a:xfrm>
            <a:off x="4893157" y="3733916"/>
            <a:ext cx="430239" cy="430239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cxnSp>
        <p:nvCxnSpPr>
          <p:cNvPr id="184" name="Egyenes összekötő nyíllal 88"/>
          <p:cNvCxnSpPr>
            <a:stCxn id="166" idx="3"/>
            <a:endCxn id="180" idx="7"/>
          </p:cNvCxnSpPr>
          <p:nvPr/>
        </p:nvCxnSpPr>
        <p:spPr>
          <a:xfrm flipH="1">
            <a:off x="3542525" y="2339853"/>
            <a:ext cx="584665" cy="1457070"/>
          </a:xfrm>
          <a:prstGeom prst="straightConnector1">
            <a:avLst/>
          </a:prstGeom>
          <a:ln w="28575">
            <a:solidFill>
              <a:srgbClr val="50412B"/>
            </a:solidFill>
            <a:prstDash val="solid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Egyenes összekötő nyíllal 105"/>
          <p:cNvCxnSpPr>
            <a:stCxn id="183" idx="1"/>
            <a:endCxn id="166" idx="5"/>
          </p:cNvCxnSpPr>
          <p:nvPr/>
        </p:nvCxnSpPr>
        <p:spPr>
          <a:xfrm flipH="1" flipV="1">
            <a:off x="4431415" y="2339853"/>
            <a:ext cx="524749" cy="1457070"/>
          </a:xfrm>
          <a:prstGeom prst="straightConnector1">
            <a:avLst/>
          </a:prstGeom>
          <a:ln w="28575">
            <a:solidFill>
              <a:srgbClr val="50412B"/>
            </a:solidFill>
            <a:prstDash val="solid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Egyenes összekötő nyíllal 109"/>
          <p:cNvCxnSpPr>
            <a:stCxn id="166" idx="2"/>
            <a:endCxn id="168" idx="7"/>
          </p:cNvCxnSpPr>
          <p:nvPr/>
        </p:nvCxnSpPr>
        <p:spPr>
          <a:xfrm flipH="1">
            <a:off x="3542525" y="2187741"/>
            <a:ext cx="521658" cy="418490"/>
          </a:xfrm>
          <a:prstGeom prst="straightConnector1">
            <a:avLst/>
          </a:prstGeom>
          <a:ln w="28575">
            <a:solidFill>
              <a:srgbClr val="50412B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Egyenes összekötő nyíllal 111"/>
          <p:cNvCxnSpPr>
            <a:stCxn id="166" idx="6"/>
            <a:endCxn id="174" idx="1"/>
          </p:cNvCxnSpPr>
          <p:nvPr/>
        </p:nvCxnSpPr>
        <p:spPr>
          <a:xfrm>
            <a:off x="4494422" y="2187741"/>
            <a:ext cx="461742" cy="418490"/>
          </a:xfrm>
          <a:prstGeom prst="straightConnector1">
            <a:avLst/>
          </a:prstGeom>
          <a:ln w="28575">
            <a:solidFill>
              <a:srgbClr val="50412B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Egyenes összekötő nyíllal 89"/>
          <p:cNvCxnSpPr/>
          <p:nvPr/>
        </p:nvCxnSpPr>
        <p:spPr>
          <a:xfrm flipV="1">
            <a:off x="4279302" y="2402860"/>
            <a:ext cx="0" cy="730690"/>
          </a:xfrm>
          <a:prstGeom prst="straightConnector1">
            <a:avLst/>
          </a:prstGeom>
          <a:ln w="28575">
            <a:solidFill>
              <a:srgbClr val="50412B"/>
            </a:solidFill>
            <a:prstDash val="solid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814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Táblázat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7096469"/>
              </p:ext>
            </p:extLst>
          </p:nvPr>
        </p:nvGraphicFramePr>
        <p:xfrm>
          <a:off x="107950" y="123478"/>
          <a:ext cx="8928102" cy="41040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53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03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28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8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628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628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628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580301">
                <a:tc gridSpan="2"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50412B"/>
                          </a:solidFill>
                        </a:rPr>
                        <a:t>Top-down</a:t>
                      </a:r>
                      <a:r>
                        <a:rPr lang="en-US" sz="2000" b="1" baseline="0" dirty="0" smtClean="0">
                          <a:solidFill>
                            <a:srgbClr val="50412B"/>
                          </a:solidFill>
                        </a:rPr>
                        <a:t> state capture</a:t>
                      </a:r>
                      <a:endParaRPr lang="hu-HU" sz="20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50412B"/>
                          </a:solidFill>
                        </a:rPr>
                        <a:t>Criminal state</a:t>
                      </a:r>
                      <a:endParaRPr lang="hu-HU" sz="20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7289">
                <a:tc rowSpan="2">
                  <a:txBody>
                    <a:bodyPr/>
                    <a:lstStyle/>
                    <a:p>
                      <a:pPr algn="l"/>
                      <a:r>
                        <a:rPr lang="hu-HU" sz="1600" b="1" dirty="0" err="1" smtClean="0">
                          <a:solidFill>
                            <a:srgbClr val="50412B"/>
                          </a:solidFill>
                        </a:rPr>
                        <a:t>Political</a:t>
                      </a:r>
                      <a:r>
                        <a:rPr lang="hu-HU" sz="1600" b="1" baseline="0" dirty="0" smtClean="0">
                          <a:solidFill>
                            <a:srgbClr val="50412B"/>
                          </a:solidFill>
                        </a:rPr>
                        <a:t>/</a:t>
                      </a:r>
                      <a:endParaRPr lang="en-GB" sz="1600" b="1" baseline="0" dirty="0" smtClean="0">
                        <a:solidFill>
                          <a:srgbClr val="50412B"/>
                        </a:solidFill>
                      </a:endParaRPr>
                    </a:p>
                    <a:p>
                      <a:pPr algn="l"/>
                      <a:r>
                        <a:rPr lang="hu-HU" sz="1600" b="1" baseline="0" dirty="0" err="1" smtClean="0">
                          <a:solidFill>
                            <a:srgbClr val="50412B"/>
                          </a:solidFill>
                        </a:rPr>
                        <a:t>govern</a:t>
                      </a:r>
                      <a:r>
                        <a:rPr lang="en-US" sz="1600" b="1" baseline="0" dirty="0" smtClean="0">
                          <a:solidFill>
                            <a:srgbClr val="50412B"/>
                          </a:solidFill>
                        </a:rPr>
                        <a:t>-</a:t>
                      </a:r>
                      <a:r>
                        <a:rPr lang="hu-HU" sz="1600" b="1" baseline="0" dirty="0" err="1" smtClean="0">
                          <a:solidFill>
                            <a:srgbClr val="50412B"/>
                          </a:solidFill>
                        </a:rPr>
                        <a:t>mental</a:t>
                      </a:r>
                      <a:r>
                        <a:rPr lang="hu-HU" sz="1600" b="1" baseline="0" dirty="0" smtClean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hu-HU" sz="1600" b="1" baseline="0" dirty="0" err="1" smtClean="0">
                          <a:solidFill>
                            <a:srgbClr val="50412B"/>
                          </a:solidFill>
                        </a:rPr>
                        <a:t>actors</a:t>
                      </a:r>
                      <a:endParaRPr lang="hu-HU" sz="16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50412B"/>
                          </a:solidFill>
                        </a:rPr>
                        <a:t>High</a:t>
                      </a:r>
                      <a:r>
                        <a:rPr lang="en-US" sz="1600" b="1" baseline="0" dirty="0" smtClean="0">
                          <a:solidFill>
                            <a:srgbClr val="50412B"/>
                          </a:solidFill>
                        </a:rPr>
                        <a:t> level</a:t>
                      </a:r>
                      <a:endParaRPr lang="hu-HU" sz="16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7289">
                <a:tc vMerge="1">
                  <a:txBody>
                    <a:bodyPr/>
                    <a:lstStyle/>
                    <a:p>
                      <a:pPr algn="l"/>
                      <a:endParaRPr lang="hu-HU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50412B"/>
                          </a:solidFill>
                        </a:rPr>
                        <a:t>Low level</a:t>
                      </a:r>
                      <a:endParaRPr lang="hu-HU" sz="16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7289">
                <a:tc rowSpan="2"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50412B"/>
                          </a:solidFill>
                        </a:rPr>
                        <a:t>Public </a:t>
                      </a:r>
                      <a:r>
                        <a:rPr lang="en-US" sz="1600" b="1" dirty="0" err="1" smtClean="0">
                          <a:solidFill>
                            <a:srgbClr val="50412B"/>
                          </a:solidFill>
                        </a:rPr>
                        <a:t>admini-stration</a:t>
                      </a:r>
                      <a:endParaRPr lang="hu-HU" sz="16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50412B"/>
                          </a:solidFill>
                        </a:rPr>
                        <a:t>High</a:t>
                      </a:r>
                      <a:r>
                        <a:rPr lang="en-US" sz="1600" b="1" baseline="0" dirty="0" smtClean="0">
                          <a:solidFill>
                            <a:srgbClr val="50412B"/>
                          </a:solidFill>
                        </a:rPr>
                        <a:t> level</a:t>
                      </a:r>
                      <a:endParaRPr lang="hu-HU" sz="16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7289">
                <a:tc vMerge="1">
                  <a:txBody>
                    <a:bodyPr/>
                    <a:lstStyle/>
                    <a:p>
                      <a:pPr algn="l"/>
                      <a:endParaRPr lang="hu-HU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50412B"/>
                          </a:solidFill>
                        </a:rPr>
                        <a:t>Low level</a:t>
                      </a:r>
                      <a:endParaRPr lang="hu-HU" sz="16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87289">
                <a:tc rowSpan="2"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50412B"/>
                          </a:solidFill>
                        </a:rPr>
                        <a:t>Private</a:t>
                      </a:r>
                      <a:r>
                        <a:rPr lang="en-US" sz="1600" b="1" baseline="0" dirty="0" smtClean="0">
                          <a:solidFill>
                            <a:srgbClr val="50412B"/>
                          </a:solidFill>
                        </a:rPr>
                        <a:t> sector</a:t>
                      </a:r>
                      <a:endParaRPr lang="hu-HU" sz="16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50412B"/>
                          </a:solidFill>
                        </a:rPr>
                        <a:t>High</a:t>
                      </a:r>
                      <a:r>
                        <a:rPr lang="en-US" sz="1600" b="1" baseline="0" dirty="0" smtClean="0">
                          <a:solidFill>
                            <a:srgbClr val="50412B"/>
                          </a:solidFill>
                        </a:rPr>
                        <a:t> level</a:t>
                      </a:r>
                      <a:endParaRPr lang="hu-HU" sz="16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87289">
                <a:tc vMerge="1">
                  <a:txBody>
                    <a:bodyPr/>
                    <a:lstStyle/>
                    <a:p>
                      <a:pPr algn="l"/>
                      <a:endParaRPr lang="hu-HU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50412B"/>
                          </a:solidFill>
                        </a:rPr>
                        <a:t>Low level</a:t>
                      </a:r>
                      <a:endParaRPr lang="hu-HU" sz="16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24" name="Szövegdoboz 63"/>
          <p:cNvSpPr txBox="1"/>
          <p:nvPr/>
        </p:nvSpPr>
        <p:spPr>
          <a:xfrm>
            <a:off x="963089" y="4244656"/>
            <a:ext cx="2886683" cy="8925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300" b="1" u="sng" dirty="0" smtClean="0">
                <a:solidFill>
                  <a:srgbClr val="50412B"/>
                </a:solidFill>
              </a:rPr>
              <a:t>Continuous line</a:t>
            </a:r>
            <a:r>
              <a:rPr lang="en-US" sz="1300" b="1" dirty="0" smtClean="0">
                <a:solidFill>
                  <a:srgbClr val="50412B"/>
                </a:solidFill>
              </a:rPr>
              <a:t>: </a:t>
            </a:r>
            <a:r>
              <a:rPr lang="en-US" sz="1300" dirty="0" smtClean="0">
                <a:solidFill>
                  <a:srgbClr val="50412B"/>
                </a:solidFill>
              </a:rPr>
              <a:t>regular transaction; </a:t>
            </a:r>
          </a:p>
          <a:p>
            <a:r>
              <a:rPr lang="en-US" sz="1300" b="1" u="dashHeavy" dirty="0" smtClean="0">
                <a:solidFill>
                  <a:srgbClr val="50412B"/>
                </a:solidFill>
              </a:rPr>
              <a:t>Dashed line</a:t>
            </a:r>
            <a:r>
              <a:rPr lang="en-US" sz="1300" b="1" dirty="0" smtClean="0">
                <a:solidFill>
                  <a:srgbClr val="50412B"/>
                </a:solidFill>
              </a:rPr>
              <a:t>: </a:t>
            </a:r>
            <a:r>
              <a:rPr lang="hu-HU" sz="1300" dirty="0" err="1" smtClean="0">
                <a:solidFill>
                  <a:srgbClr val="50412B"/>
                </a:solidFill>
              </a:rPr>
              <a:t>occasional</a:t>
            </a:r>
            <a:r>
              <a:rPr lang="hu-HU" sz="1300" dirty="0" smtClean="0">
                <a:solidFill>
                  <a:srgbClr val="50412B"/>
                </a:solidFill>
              </a:rPr>
              <a:t> </a:t>
            </a:r>
            <a:r>
              <a:rPr lang="en-US" sz="1300" dirty="0" smtClean="0">
                <a:solidFill>
                  <a:srgbClr val="50412B"/>
                </a:solidFill>
              </a:rPr>
              <a:t>transaction;</a:t>
            </a:r>
            <a:r>
              <a:rPr lang="hu-HU" sz="1300" dirty="0" smtClean="0">
                <a:solidFill>
                  <a:srgbClr val="50412B"/>
                </a:solidFill>
              </a:rPr>
              <a:t/>
            </a:r>
            <a:br>
              <a:rPr lang="hu-HU" sz="1300" dirty="0" smtClean="0">
                <a:solidFill>
                  <a:srgbClr val="50412B"/>
                </a:solidFill>
              </a:rPr>
            </a:br>
            <a:r>
              <a:rPr lang="en-US" sz="1300" b="1" dirty="0" smtClean="0">
                <a:solidFill>
                  <a:srgbClr val="50412B"/>
                </a:solidFill>
              </a:rPr>
              <a:t>Double arrow: </a:t>
            </a:r>
            <a:r>
              <a:rPr lang="en-US" sz="1300" dirty="0" smtClean="0">
                <a:solidFill>
                  <a:srgbClr val="50412B"/>
                </a:solidFill>
              </a:rPr>
              <a:t>voluntary transaction; </a:t>
            </a:r>
          </a:p>
          <a:p>
            <a:r>
              <a:rPr lang="en-US" sz="1300" b="1" dirty="0" smtClean="0">
                <a:solidFill>
                  <a:srgbClr val="50412B"/>
                </a:solidFill>
              </a:rPr>
              <a:t>Single arrow: </a:t>
            </a:r>
            <a:r>
              <a:rPr lang="en-US" sz="1300" dirty="0" smtClean="0">
                <a:solidFill>
                  <a:srgbClr val="50412B"/>
                </a:solidFill>
              </a:rPr>
              <a:t>subordination</a:t>
            </a:r>
            <a:endParaRPr lang="hu-HU" sz="1300" dirty="0" smtClean="0">
              <a:solidFill>
                <a:srgbClr val="50412B"/>
              </a:solidFill>
            </a:endParaRPr>
          </a:p>
        </p:txBody>
      </p:sp>
      <p:sp>
        <p:nvSpPr>
          <p:cNvPr id="125" name="Ellipszis 74"/>
          <p:cNvSpPr/>
          <p:nvPr/>
        </p:nvSpPr>
        <p:spPr>
          <a:xfrm>
            <a:off x="3849772" y="4358870"/>
            <a:ext cx="288032" cy="288032"/>
          </a:xfrm>
          <a:prstGeom prst="ellipse">
            <a:avLst/>
          </a:prstGeom>
          <a:solidFill>
            <a:srgbClr val="CD5F50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26" name="Ellipszis 76"/>
          <p:cNvSpPr/>
          <p:nvPr/>
        </p:nvSpPr>
        <p:spPr>
          <a:xfrm>
            <a:off x="6535011" y="4358870"/>
            <a:ext cx="288032" cy="288032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27" name="Ellipszis 93"/>
          <p:cNvSpPr/>
          <p:nvPr/>
        </p:nvSpPr>
        <p:spPr>
          <a:xfrm>
            <a:off x="3837382" y="4749620"/>
            <a:ext cx="288032" cy="288032"/>
          </a:xfrm>
          <a:prstGeom prst="ellipse">
            <a:avLst/>
          </a:prstGeom>
          <a:solidFill>
            <a:srgbClr val="6B95A1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32" name="Прямоугольник 131"/>
          <p:cNvSpPr/>
          <p:nvPr/>
        </p:nvSpPr>
        <p:spPr>
          <a:xfrm>
            <a:off x="4137804" y="4356692"/>
            <a:ext cx="2205476" cy="29238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GB" sz="1300" dirty="0" smtClean="0">
                <a:solidFill>
                  <a:srgbClr val="50412B"/>
                </a:solidFill>
              </a:rPr>
              <a:t>: </a:t>
            </a:r>
            <a:r>
              <a:rPr lang="en-US" sz="1300" dirty="0" smtClean="0">
                <a:solidFill>
                  <a:srgbClr val="50412B"/>
                </a:solidFill>
              </a:rPr>
              <a:t>demander </a:t>
            </a:r>
            <a:r>
              <a:rPr lang="en-US" sz="1300" dirty="0">
                <a:solidFill>
                  <a:srgbClr val="50412B"/>
                </a:solidFill>
              </a:rPr>
              <a:t>of corrupt service</a:t>
            </a:r>
            <a:endParaRPr lang="en-GB" sz="1300" dirty="0">
              <a:solidFill>
                <a:srgbClr val="50412B"/>
              </a:solidFill>
            </a:endParaRPr>
          </a:p>
        </p:txBody>
      </p:sp>
      <p:sp>
        <p:nvSpPr>
          <p:cNvPr id="133" name="Прямоугольник 132"/>
          <p:cNvSpPr/>
          <p:nvPr/>
        </p:nvSpPr>
        <p:spPr>
          <a:xfrm>
            <a:off x="6823043" y="4356692"/>
            <a:ext cx="2216504" cy="29238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GB" sz="1300" dirty="0" smtClean="0">
                <a:solidFill>
                  <a:srgbClr val="50412B"/>
                </a:solidFill>
              </a:rPr>
              <a:t>: server of corrupt transaction</a:t>
            </a:r>
            <a:endParaRPr lang="en-GB" sz="1300" dirty="0">
              <a:solidFill>
                <a:srgbClr val="50412B"/>
              </a:solidFill>
            </a:endParaRPr>
          </a:p>
        </p:txBody>
      </p:sp>
      <p:sp>
        <p:nvSpPr>
          <p:cNvPr id="134" name="Прямоугольник 133"/>
          <p:cNvSpPr/>
          <p:nvPr/>
        </p:nvSpPr>
        <p:spPr>
          <a:xfrm>
            <a:off x="4137804" y="4747442"/>
            <a:ext cx="2051587" cy="29238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GB" sz="1300" dirty="0">
                <a:solidFill>
                  <a:srgbClr val="50412B"/>
                </a:solidFill>
              </a:rPr>
              <a:t>: supplier of corrupt service</a:t>
            </a:r>
          </a:p>
        </p:txBody>
      </p:sp>
      <p:sp>
        <p:nvSpPr>
          <p:cNvPr id="135" name="Прямоугольник 134"/>
          <p:cNvSpPr/>
          <p:nvPr/>
        </p:nvSpPr>
        <p:spPr>
          <a:xfrm>
            <a:off x="117217" y="4537043"/>
            <a:ext cx="845872" cy="30777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sz="1400" b="1" u="sng" dirty="0">
                <a:solidFill>
                  <a:srgbClr val="50413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Legend:</a:t>
            </a:r>
            <a:endParaRPr lang="hu-HU" sz="1400" dirty="0">
              <a:solidFill>
                <a:srgbClr val="504131"/>
              </a:solidFill>
              <a:ea typeface="Times New Roman" panose="02020603050405020304" pitchFamily="18" charset="0"/>
            </a:endParaRPr>
          </a:p>
        </p:txBody>
      </p:sp>
      <p:sp>
        <p:nvSpPr>
          <p:cNvPr id="70" name="Ellipszis 54"/>
          <p:cNvSpPr/>
          <p:nvPr/>
        </p:nvSpPr>
        <p:spPr>
          <a:xfrm>
            <a:off x="3194361" y="790441"/>
            <a:ext cx="430239" cy="430239"/>
          </a:xfrm>
          <a:prstGeom prst="ellipse">
            <a:avLst/>
          </a:prstGeom>
          <a:solidFill>
            <a:srgbClr val="CD5F50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71" name="Ellipszis 90"/>
          <p:cNvSpPr/>
          <p:nvPr/>
        </p:nvSpPr>
        <p:spPr>
          <a:xfrm>
            <a:off x="4051939" y="790441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72" name="Ellipszis 91"/>
          <p:cNvSpPr/>
          <p:nvPr/>
        </p:nvSpPr>
        <p:spPr>
          <a:xfrm>
            <a:off x="4896026" y="790441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73" name="Ellipszis 93"/>
          <p:cNvSpPr/>
          <p:nvPr/>
        </p:nvSpPr>
        <p:spPr>
          <a:xfrm>
            <a:off x="7094741" y="790441"/>
            <a:ext cx="430239" cy="430239"/>
          </a:xfrm>
          <a:prstGeom prst="ellipse">
            <a:avLst/>
          </a:prstGeom>
          <a:solidFill>
            <a:srgbClr val="CD5F50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74" name="Ellipszis 96"/>
          <p:cNvSpPr/>
          <p:nvPr/>
        </p:nvSpPr>
        <p:spPr>
          <a:xfrm>
            <a:off x="2339035" y="1362392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75" name="Ellipszis 97"/>
          <p:cNvSpPr/>
          <p:nvPr/>
        </p:nvSpPr>
        <p:spPr>
          <a:xfrm>
            <a:off x="3194361" y="1362392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76" name="Ellipszis 98"/>
          <p:cNvSpPr/>
          <p:nvPr/>
        </p:nvSpPr>
        <p:spPr>
          <a:xfrm>
            <a:off x="4051939" y="1362392"/>
            <a:ext cx="430239" cy="430239"/>
          </a:xfrm>
          <a:prstGeom prst="ellipse">
            <a:avLst/>
          </a:prstGeom>
          <a:solidFill>
            <a:srgbClr val="CD5F50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77" name="Ellipszis 99"/>
          <p:cNvSpPr/>
          <p:nvPr/>
        </p:nvSpPr>
        <p:spPr>
          <a:xfrm>
            <a:off x="4896026" y="1362392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78" name="Ellipszis 101"/>
          <p:cNvSpPr/>
          <p:nvPr/>
        </p:nvSpPr>
        <p:spPr>
          <a:xfrm>
            <a:off x="6208095" y="1362392"/>
            <a:ext cx="430239" cy="430239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79" name="Ellipszis 102"/>
          <p:cNvSpPr/>
          <p:nvPr/>
        </p:nvSpPr>
        <p:spPr>
          <a:xfrm>
            <a:off x="7959060" y="1362392"/>
            <a:ext cx="430239" cy="430239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80" name="Ellipszis 119"/>
          <p:cNvSpPr/>
          <p:nvPr/>
        </p:nvSpPr>
        <p:spPr>
          <a:xfrm>
            <a:off x="2339035" y="1959481"/>
            <a:ext cx="430239" cy="430239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81" name="Ellipszis 120"/>
          <p:cNvSpPr/>
          <p:nvPr/>
        </p:nvSpPr>
        <p:spPr>
          <a:xfrm>
            <a:off x="3194361" y="1959481"/>
            <a:ext cx="430239" cy="430239"/>
          </a:xfrm>
          <a:prstGeom prst="ellipse">
            <a:avLst/>
          </a:prstGeom>
          <a:solidFill>
            <a:srgbClr val="D1C9BE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82" name="Ellipszis 121"/>
          <p:cNvSpPr/>
          <p:nvPr/>
        </p:nvSpPr>
        <p:spPr>
          <a:xfrm>
            <a:off x="4051939" y="1959481"/>
            <a:ext cx="430239" cy="430239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83" name="Ellipszis 122"/>
          <p:cNvSpPr/>
          <p:nvPr/>
        </p:nvSpPr>
        <p:spPr>
          <a:xfrm>
            <a:off x="4896026" y="1959481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84" name="Ellipszis 123"/>
          <p:cNvSpPr/>
          <p:nvPr/>
        </p:nvSpPr>
        <p:spPr>
          <a:xfrm>
            <a:off x="6668629" y="1959481"/>
            <a:ext cx="430239" cy="430239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85" name="Ellipszis 124"/>
          <p:cNvSpPr/>
          <p:nvPr/>
        </p:nvSpPr>
        <p:spPr>
          <a:xfrm>
            <a:off x="5765708" y="1959481"/>
            <a:ext cx="430239" cy="430239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86" name="Ellipszis 125"/>
          <p:cNvSpPr/>
          <p:nvPr/>
        </p:nvSpPr>
        <p:spPr>
          <a:xfrm>
            <a:off x="7524980" y="1959481"/>
            <a:ext cx="430239" cy="430239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87" name="Ellipszis 126"/>
          <p:cNvSpPr/>
          <p:nvPr/>
        </p:nvSpPr>
        <p:spPr>
          <a:xfrm>
            <a:off x="8393142" y="1959481"/>
            <a:ext cx="430239" cy="430239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88" name="Ellipszis 127"/>
          <p:cNvSpPr/>
          <p:nvPr/>
        </p:nvSpPr>
        <p:spPr>
          <a:xfrm>
            <a:off x="2339035" y="2543951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89" name="Ellipszis 128"/>
          <p:cNvSpPr/>
          <p:nvPr/>
        </p:nvSpPr>
        <p:spPr>
          <a:xfrm>
            <a:off x="3194361" y="2543951"/>
            <a:ext cx="430239" cy="430239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90" name="Ellipszis 129"/>
          <p:cNvSpPr/>
          <p:nvPr/>
        </p:nvSpPr>
        <p:spPr>
          <a:xfrm>
            <a:off x="4051939" y="2543951"/>
            <a:ext cx="430239" cy="430239"/>
          </a:xfrm>
          <a:prstGeom prst="ellipse">
            <a:avLst/>
          </a:prstGeom>
          <a:solidFill>
            <a:srgbClr val="D1C9BE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91" name="Ellipszis 130"/>
          <p:cNvSpPr/>
          <p:nvPr/>
        </p:nvSpPr>
        <p:spPr>
          <a:xfrm>
            <a:off x="4896026" y="2543951"/>
            <a:ext cx="430239" cy="430239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92" name="Ellipszis 131"/>
          <p:cNvSpPr/>
          <p:nvPr/>
        </p:nvSpPr>
        <p:spPr>
          <a:xfrm>
            <a:off x="6668629" y="2543951"/>
            <a:ext cx="430239" cy="430239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93" name="Ellipszis 132"/>
          <p:cNvSpPr/>
          <p:nvPr/>
        </p:nvSpPr>
        <p:spPr>
          <a:xfrm>
            <a:off x="5765708" y="2543951"/>
            <a:ext cx="430239" cy="430239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97" name="Ellipszis 133"/>
          <p:cNvSpPr/>
          <p:nvPr/>
        </p:nvSpPr>
        <p:spPr>
          <a:xfrm>
            <a:off x="7524980" y="2543951"/>
            <a:ext cx="430239" cy="430239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98" name="Ellipszis 134"/>
          <p:cNvSpPr/>
          <p:nvPr/>
        </p:nvSpPr>
        <p:spPr>
          <a:xfrm>
            <a:off x="8393142" y="2543951"/>
            <a:ext cx="430239" cy="430239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99" name="Ellipszis 151"/>
          <p:cNvSpPr/>
          <p:nvPr/>
        </p:nvSpPr>
        <p:spPr>
          <a:xfrm>
            <a:off x="2339035" y="3138368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00" name="Ellipszis 152"/>
          <p:cNvSpPr/>
          <p:nvPr/>
        </p:nvSpPr>
        <p:spPr>
          <a:xfrm>
            <a:off x="3194361" y="3138368"/>
            <a:ext cx="430239" cy="430239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06" name="Ellipszis 153"/>
          <p:cNvSpPr/>
          <p:nvPr/>
        </p:nvSpPr>
        <p:spPr>
          <a:xfrm>
            <a:off x="4051939" y="3138368"/>
            <a:ext cx="430239" cy="430239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08" name="Ellipszis 154"/>
          <p:cNvSpPr/>
          <p:nvPr/>
        </p:nvSpPr>
        <p:spPr>
          <a:xfrm>
            <a:off x="4896026" y="3138368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09" name="Ellipszis 155"/>
          <p:cNvSpPr/>
          <p:nvPr/>
        </p:nvSpPr>
        <p:spPr>
          <a:xfrm>
            <a:off x="6668629" y="3138368"/>
            <a:ext cx="430239" cy="430239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16" name="Ellipszis 156"/>
          <p:cNvSpPr/>
          <p:nvPr/>
        </p:nvSpPr>
        <p:spPr>
          <a:xfrm>
            <a:off x="5765708" y="3138368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20" name="Ellipszis 157"/>
          <p:cNvSpPr/>
          <p:nvPr/>
        </p:nvSpPr>
        <p:spPr>
          <a:xfrm>
            <a:off x="7524980" y="3138368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21" name="Ellipszis 158"/>
          <p:cNvSpPr/>
          <p:nvPr/>
        </p:nvSpPr>
        <p:spPr>
          <a:xfrm>
            <a:off x="8393142" y="3138368"/>
            <a:ext cx="430239" cy="430239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22" name="Ellipszis 159"/>
          <p:cNvSpPr/>
          <p:nvPr/>
        </p:nvSpPr>
        <p:spPr>
          <a:xfrm>
            <a:off x="2339034" y="3732785"/>
            <a:ext cx="430239" cy="430239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23" name="Ellipszis 160"/>
          <p:cNvSpPr/>
          <p:nvPr/>
        </p:nvSpPr>
        <p:spPr>
          <a:xfrm>
            <a:off x="3194360" y="3732785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28" name="Ellipszis 161"/>
          <p:cNvSpPr/>
          <p:nvPr/>
        </p:nvSpPr>
        <p:spPr>
          <a:xfrm>
            <a:off x="4051938" y="3732785"/>
            <a:ext cx="430239" cy="430239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29" name="Ellipszis 162"/>
          <p:cNvSpPr/>
          <p:nvPr/>
        </p:nvSpPr>
        <p:spPr>
          <a:xfrm>
            <a:off x="4896025" y="3732785"/>
            <a:ext cx="430239" cy="430239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30" name="Ellipszis 163"/>
          <p:cNvSpPr/>
          <p:nvPr/>
        </p:nvSpPr>
        <p:spPr>
          <a:xfrm>
            <a:off x="6668628" y="3732785"/>
            <a:ext cx="430239" cy="430239"/>
          </a:xfrm>
          <a:prstGeom prst="ellipse">
            <a:avLst/>
          </a:prstGeom>
          <a:solidFill>
            <a:srgbClr val="D1C9BE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31" name="Ellipszis 164"/>
          <p:cNvSpPr/>
          <p:nvPr/>
        </p:nvSpPr>
        <p:spPr>
          <a:xfrm>
            <a:off x="5765707" y="3732785"/>
            <a:ext cx="430239" cy="430239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52" name="Ellipszis 165"/>
          <p:cNvSpPr/>
          <p:nvPr/>
        </p:nvSpPr>
        <p:spPr>
          <a:xfrm>
            <a:off x="7524979" y="3732785"/>
            <a:ext cx="430239" cy="430239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53" name="Ellipszis 166"/>
          <p:cNvSpPr/>
          <p:nvPr/>
        </p:nvSpPr>
        <p:spPr>
          <a:xfrm>
            <a:off x="8393141" y="3732785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cxnSp>
        <p:nvCxnSpPr>
          <p:cNvPr id="154" name="Egyenes összekötő nyíllal 179"/>
          <p:cNvCxnSpPr>
            <a:stCxn id="109" idx="3"/>
            <a:endCxn id="131" idx="7"/>
          </p:cNvCxnSpPr>
          <p:nvPr/>
        </p:nvCxnSpPr>
        <p:spPr>
          <a:xfrm flipH="1">
            <a:off x="6132939" y="3505600"/>
            <a:ext cx="598697" cy="290192"/>
          </a:xfrm>
          <a:prstGeom prst="straightConnector1">
            <a:avLst/>
          </a:prstGeom>
          <a:ln w="31750">
            <a:solidFill>
              <a:srgbClr val="50412B"/>
            </a:solidFill>
            <a:prstDash val="sysDot"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Egyenes összekötő nyíllal 181"/>
          <p:cNvCxnSpPr>
            <a:stCxn id="109" idx="5"/>
            <a:endCxn id="152" idx="1"/>
          </p:cNvCxnSpPr>
          <p:nvPr/>
        </p:nvCxnSpPr>
        <p:spPr>
          <a:xfrm>
            <a:off x="7035861" y="3505600"/>
            <a:ext cx="552125" cy="290192"/>
          </a:xfrm>
          <a:prstGeom prst="straightConnector1">
            <a:avLst/>
          </a:prstGeom>
          <a:ln w="31750">
            <a:solidFill>
              <a:srgbClr val="50412B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Egyenes összekötő nyíllal 184"/>
          <p:cNvCxnSpPr>
            <a:stCxn id="121" idx="3"/>
            <a:endCxn id="152" idx="7"/>
          </p:cNvCxnSpPr>
          <p:nvPr/>
        </p:nvCxnSpPr>
        <p:spPr>
          <a:xfrm flipH="1">
            <a:off x="7892211" y="3505600"/>
            <a:ext cx="563938" cy="290192"/>
          </a:xfrm>
          <a:prstGeom prst="straightConnector1">
            <a:avLst/>
          </a:prstGeom>
          <a:ln w="31750">
            <a:solidFill>
              <a:srgbClr val="50412B"/>
            </a:solidFill>
            <a:prstDash val="sysDot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Egyenes összekötő nyíllal 192"/>
          <p:cNvCxnSpPr>
            <a:stCxn id="73" idx="2"/>
            <a:endCxn id="78" idx="0"/>
          </p:cNvCxnSpPr>
          <p:nvPr/>
        </p:nvCxnSpPr>
        <p:spPr>
          <a:xfrm flipH="1">
            <a:off x="6423215" y="1005561"/>
            <a:ext cx="671526" cy="356831"/>
          </a:xfrm>
          <a:prstGeom prst="straightConnector1">
            <a:avLst/>
          </a:prstGeom>
          <a:ln w="31750">
            <a:solidFill>
              <a:srgbClr val="50412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Egyenes összekötő nyíllal 199"/>
          <p:cNvCxnSpPr>
            <a:stCxn id="79" idx="5"/>
            <a:endCxn id="87" idx="0"/>
          </p:cNvCxnSpPr>
          <p:nvPr/>
        </p:nvCxnSpPr>
        <p:spPr>
          <a:xfrm>
            <a:off x="8326292" y="1729624"/>
            <a:ext cx="281970" cy="229857"/>
          </a:xfrm>
          <a:prstGeom prst="straightConnector1">
            <a:avLst/>
          </a:prstGeom>
          <a:ln w="31750">
            <a:solidFill>
              <a:srgbClr val="50412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Egyenes összekötő nyíllal 8"/>
          <p:cNvCxnSpPr>
            <a:stCxn id="70" idx="3"/>
            <a:endCxn id="80" idx="0"/>
          </p:cNvCxnSpPr>
          <p:nvPr/>
        </p:nvCxnSpPr>
        <p:spPr>
          <a:xfrm flipH="1">
            <a:off x="2554155" y="1157673"/>
            <a:ext cx="703213" cy="801808"/>
          </a:xfrm>
          <a:prstGeom prst="straightConnector1">
            <a:avLst/>
          </a:prstGeom>
          <a:ln w="31750">
            <a:solidFill>
              <a:srgbClr val="50412B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Egyenes összekötő nyíllal 10"/>
          <p:cNvCxnSpPr>
            <a:stCxn id="80" idx="5"/>
            <a:endCxn id="89" idx="2"/>
          </p:cNvCxnSpPr>
          <p:nvPr/>
        </p:nvCxnSpPr>
        <p:spPr>
          <a:xfrm>
            <a:off x="2706267" y="2326713"/>
            <a:ext cx="488094" cy="432358"/>
          </a:xfrm>
          <a:prstGeom prst="straightConnector1">
            <a:avLst/>
          </a:prstGeom>
          <a:ln w="31750">
            <a:solidFill>
              <a:srgbClr val="50412B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Egyenes összekötő nyíllal 25"/>
          <p:cNvCxnSpPr>
            <a:stCxn id="106" idx="5"/>
            <a:endCxn id="129" idx="1"/>
          </p:cNvCxnSpPr>
          <p:nvPr/>
        </p:nvCxnSpPr>
        <p:spPr>
          <a:xfrm>
            <a:off x="4419171" y="3505600"/>
            <a:ext cx="539861" cy="290192"/>
          </a:xfrm>
          <a:prstGeom prst="straightConnector1">
            <a:avLst/>
          </a:prstGeom>
          <a:ln w="31750">
            <a:solidFill>
              <a:srgbClr val="50412B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Egyenes összekötő nyíllal 29"/>
          <p:cNvCxnSpPr>
            <a:stCxn id="89" idx="5"/>
            <a:endCxn id="128" idx="1"/>
          </p:cNvCxnSpPr>
          <p:nvPr/>
        </p:nvCxnSpPr>
        <p:spPr>
          <a:xfrm>
            <a:off x="3561593" y="2911183"/>
            <a:ext cx="553352" cy="884609"/>
          </a:xfrm>
          <a:prstGeom prst="straightConnector1">
            <a:avLst/>
          </a:prstGeom>
          <a:ln w="31750">
            <a:solidFill>
              <a:srgbClr val="50412B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Egyenes összekötő nyíllal 31"/>
          <p:cNvCxnSpPr>
            <a:stCxn id="100" idx="3"/>
            <a:endCxn id="122" idx="7"/>
          </p:cNvCxnSpPr>
          <p:nvPr/>
        </p:nvCxnSpPr>
        <p:spPr>
          <a:xfrm flipH="1">
            <a:off x="2706266" y="3505600"/>
            <a:ext cx="551102" cy="290192"/>
          </a:xfrm>
          <a:prstGeom prst="straightConnector1">
            <a:avLst/>
          </a:prstGeom>
          <a:ln w="31750">
            <a:solidFill>
              <a:srgbClr val="50412B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Egyenes összekötő nyíllal 104"/>
          <p:cNvCxnSpPr>
            <a:stCxn id="73" idx="6"/>
            <a:endCxn id="79" idx="0"/>
          </p:cNvCxnSpPr>
          <p:nvPr/>
        </p:nvCxnSpPr>
        <p:spPr>
          <a:xfrm>
            <a:off x="7524980" y="1005561"/>
            <a:ext cx="649200" cy="356831"/>
          </a:xfrm>
          <a:prstGeom prst="straightConnector1">
            <a:avLst/>
          </a:prstGeom>
          <a:ln w="31750">
            <a:solidFill>
              <a:srgbClr val="50412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Egyenes összekötő nyíllal 106"/>
          <p:cNvCxnSpPr>
            <a:stCxn id="78" idx="3"/>
            <a:endCxn id="85" idx="0"/>
          </p:cNvCxnSpPr>
          <p:nvPr/>
        </p:nvCxnSpPr>
        <p:spPr>
          <a:xfrm flipH="1">
            <a:off x="5980828" y="1729624"/>
            <a:ext cx="290274" cy="229857"/>
          </a:xfrm>
          <a:prstGeom prst="straightConnector1">
            <a:avLst/>
          </a:prstGeom>
          <a:ln w="31750">
            <a:solidFill>
              <a:srgbClr val="50412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Egyenes összekötő nyíllal 48"/>
          <p:cNvCxnSpPr>
            <a:stCxn id="78" idx="5"/>
            <a:endCxn id="84" idx="0"/>
          </p:cNvCxnSpPr>
          <p:nvPr/>
        </p:nvCxnSpPr>
        <p:spPr>
          <a:xfrm>
            <a:off x="6575327" y="1729624"/>
            <a:ext cx="308422" cy="229857"/>
          </a:xfrm>
          <a:prstGeom prst="straightConnector1">
            <a:avLst/>
          </a:prstGeom>
          <a:ln w="31750">
            <a:solidFill>
              <a:srgbClr val="50412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Egyenes összekötő nyíllal 110"/>
          <p:cNvCxnSpPr>
            <a:stCxn id="79" idx="3"/>
            <a:endCxn id="86" idx="0"/>
          </p:cNvCxnSpPr>
          <p:nvPr/>
        </p:nvCxnSpPr>
        <p:spPr>
          <a:xfrm flipH="1">
            <a:off x="7740100" y="1729624"/>
            <a:ext cx="281967" cy="229857"/>
          </a:xfrm>
          <a:prstGeom prst="straightConnector1">
            <a:avLst/>
          </a:prstGeom>
          <a:ln w="31750">
            <a:solidFill>
              <a:srgbClr val="50412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Egyenes összekötő nyíllal 63"/>
          <p:cNvCxnSpPr>
            <a:stCxn id="85" idx="4"/>
            <a:endCxn id="93" idx="0"/>
          </p:cNvCxnSpPr>
          <p:nvPr/>
        </p:nvCxnSpPr>
        <p:spPr>
          <a:xfrm>
            <a:off x="5980828" y="2389720"/>
            <a:ext cx="0" cy="154231"/>
          </a:xfrm>
          <a:prstGeom prst="straightConnector1">
            <a:avLst/>
          </a:prstGeom>
          <a:ln w="31750">
            <a:solidFill>
              <a:srgbClr val="50412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Egyenes összekötő nyíllal 135"/>
          <p:cNvCxnSpPr>
            <a:stCxn id="84" idx="4"/>
            <a:endCxn id="92" idx="0"/>
          </p:cNvCxnSpPr>
          <p:nvPr/>
        </p:nvCxnSpPr>
        <p:spPr>
          <a:xfrm>
            <a:off x="6883749" y="2389720"/>
            <a:ext cx="0" cy="154231"/>
          </a:xfrm>
          <a:prstGeom prst="straightConnector1">
            <a:avLst/>
          </a:prstGeom>
          <a:ln w="31750">
            <a:solidFill>
              <a:srgbClr val="50412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Egyenes összekötő nyíllal 137"/>
          <p:cNvCxnSpPr>
            <a:stCxn id="86" idx="4"/>
            <a:endCxn id="97" idx="0"/>
          </p:cNvCxnSpPr>
          <p:nvPr/>
        </p:nvCxnSpPr>
        <p:spPr>
          <a:xfrm>
            <a:off x="7740100" y="2389720"/>
            <a:ext cx="0" cy="154231"/>
          </a:xfrm>
          <a:prstGeom prst="straightConnector1">
            <a:avLst/>
          </a:prstGeom>
          <a:ln w="31750">
            <a:solidFill>
              <a:srgbClr val="50412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Egyenes összekötő nyíllal 138"/>
          <p:cNvCxnSpPr>
            <a:stCxn id="87" idx="4"/>
            <a:endCxn id="98" idx="0"/>
          </p:cNvCxnSpPr>
          <p:nvPr/>
        </p:nvCxnSpPr>
        <p:spPr>
          <a:xfrm>
            <a:off x="8608262" y="2389720"/>
            <a:ext cx="0" cy="154231"/>
          </a:xfrm>
          <a:prstGeom prst="straightConnector1">
            <a:avLst/>
          </a:prstGeom>
          <a:ln w="31750">
            <a:solidFill>
              <a:srgbClr val="50412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Egyenes összekötő nyíllal 66"/>
          <p:cNvCxnSpPr>
            <a:stCxn id="93" idx="5"/>
            <a:endCxn id="109" idx="1"/>
          </p:cNvCxnSpPr>
          <p:nvPr/>
        </p:nvCxnSpPr>
        <p:spPr>
          <a:xfrm>
            <a:off x="6132940" y="2911183"/>
            <a:ext cx="598696" cy="290192"/>
          </a:xfrm>
          <a:prstGeom prst="straightConnector1">
            <a:avLst/>
          </a:prstGeom>
          <a:ln w="31750">
            <a:solidFill>
              <a:srgbClr val="50412B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Egyenes összekötő nyíllal 68"/>
          <p:cNvCxnSpPr>
            <a:stCxn id="97" idx="5"/>
            <a:endCxn id="121" idx="1"/>
          </p:cNvCxnSpPr>
          <p:nvPr/>
        </p:nvCxnSpPr>
        <p:spPr>
          <a:xfrm>
            <a:off x="7892212" y="2911183"/>
            <a:ext cx="563937" cy="290192"/>
          </a:xfrm>
          <a:prstGeom prst="straightConnector1">
            <a:avLst/>
          </a:prstGeom>
          <a:ln w="31750">
            <a:solidFill>
              <a:srgbClr val="50412B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Egyenes összekötő nyíllal 2"/>
          <p:cNvCxnSpPr>
            <a:stCxn id="76" idx="4"/>
            <a:endCxn id="82" idx="0"/>
          </p:cNvCxnSpPr>
          <p:nvPr/>
        </p:nvCxnSpPr>
        <p:spPr>
          <a:xfrm>
            <a:off x="4267059" y="1792631"/>
            <a:ext cx="0" cy="166850"/>
          </a:xfrm>
          <a:prstGeom prst="straightConnector1">
            <a:avLst/>
          </a:prstGeom>
          <a:ln w="31750">
            <a:solidFill>
              <a:srgbClr val="50412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Egyenes összekötő nyíllal 4"/>
          <p:cNvCxnSpPr>
            <a:stCxn id="82" idx="5"/>
            <a:endCxn id="91" idx="1"/>
          </p:cNvCxnSpPr>
          <p:nvPr/>
        </p:nvCxnSpPr>
        <p:spPr>
          <a:xfrm>
            <a:off x="4419171" y="2326713"/>
            <a:ext cx="539862" cy="280245"/>
          </a:xfrm>
          <a:prstGeom prst="straightConnector1">
            <a:avLst/>
          </a:prstGeom>
          <a:ln w="31750">
            <a:solidFill>
              <a:srgbClr val="50412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Egyenes összekötő nyíllal 72"/>
          <p:cNvCxnSpPr>
            <a:stCxn id="91" idx="3"/>
            <a:endCxn id="106" idx="7"/>
          </p:cNvCxnSpPr>
          <p:nvPr/>
        </p:nvCxnSpPr>
        <p:spPr>
          <a:xfrm flipH="1">
            <a:off x="4419171" y="2911183"/>
            <a:ext cx="539862" cy="290192"/>
          </a:xfrm>
          <a:prstGeom prst="straightConnector1">
            <a:avLst/>
          </a:prstGeom>
          <a:ln w="31750">
            <a:solidFill>
              <a:srgbClr val="50412B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Egyenes összekötő nyíllal 73"/>
          <p:cNvCxnSpPr>
            <a:stCxn id="89" idx="4"/>
            <a:endCxn id="100" idx="0"/>
          </p:cNvCxnSpPr>
          <p:nvPr/>
        </p:nvCxnSpPr>
        <p:spPr>
          <a:xfrm>
            <a:off x="3409481" y="2974190"/>
            <a:ext cx="0" cy="164178"/>
          </a:xfrm>
          <a:prstGeom prst="straightConnector1">
            <a:avLst/>
          </a:prstGeom>
          <a:ln w="31750">
            <a:solidFill>
              <a:srgbClr val="50412B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3" name="Ellipszis 78"/>
          <p:cNvSpPr/>
          <p:nvPr/>
        </p:nvSpPr>
        <p:spPr>
          <a:xfrm>
            <a:off x="2339035" y="790441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69266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-1"/>
            <a:ext cx="8928100" cy="700091"/>
          </a:xfrm>
          <a:noFill/>
        </p:spPr>
        <p:txBody>
          <a:bodyPr>
            <a:noAutofit/>
          </a:bodyPr>
          <a:lstStyle/>
          <a:p>
            <a:r>
              <a:rPr lang="hu-HU" sz="2200" dirty="0">
                <a:solidFill>
                  <a:srgbClr val="8D503B"/>
                </a:solidFill>
              </a:rPr>
              <a:t>Main </a:t>
            </a:r>
            <a:r>
              <a:rPr lang="hu-HU" sz="2200" dirty="0" err="1">
                <a:solidFill>
                  <a:srgbClr val="8D503B"/>
                </a:solidFill>
              </a:rPr>
              <a:t>characteristics</a:t>
            </a:r>
            <a:r>
              <a:rPr lang="hu-HU" sz="2200" dirty="0">
                <a:solidFill>
                  <a:srgbClr val="8D503B"/>
                </a:solidFill>
              </a:rPr>
              <a:t> of </a:t>
            </a:r>
            <a:r>
              <a:rPr lang="hu-HU" sz="2200" dirty="0" err="1">
                <a:solidFill>
                  <a:srgbClr val="8D503B"/>
                </a:solidFill>
              </a:rPr>
              <a:t>the</a:t>
            </a:r>
            <a:r>
              <a:rPr lang="hu-HU" sz="2200" dirty="0">
                <a:solidFill>
                  <a:srgbClr val="8D503B"/>
                </a:solidFill>
              </a:rPr>
              <a:t> </a:t>
            </a:r>
            <a:r>
              <a:rPr lang="hu-HU" sz="2200" dirty="0" err="1">
                <a:solidFill>
                  <a:srgbClr val="8D503B"/>
                </a:solidFill>
              </a:rPr>
              <a:t>six</a:t>
            </a:r>
            <a:r>
              <a:rPr lang="hu-HU" sz="2200" dirty="0">
                <a:solidFill>
                  <a:srgbClr val="8D503B"/>
                </a:solidFill>
              </a:rPr>
              <a:t> </a:t>
            </a:r>
            <a:r>
              <a:rPr lang="hu-HU" sz="2200" dirty="0" err="1">
                <a:solidFill>
                  <a:srgbClr val="8D503B"/>
                </a:solidFill>
              </a:rPr>
              <a:t>corruption</a:t>
            </a:r>
            <a:r>
              <a:rPr lang="hu-HU" sz="2200" dirty="0">
                <a:solidFill>
                  <a:srgbClr val="8D503B"/>
                </a:solidFill>
              </a:rPr>
              <a:t> </a:t>
            </a:r>
            <a:r>
              <a:rPr lang="hu-HU" sz="2200" dirty="0" err="1">
                <a:solidFill>
                  <a:srgbClr val="8D503B"/>
                </a:solidFill>
              </a:rPr>
              <a:t>patterns</a:t>
            </a:r>
            <a:endParaRPr lang="hu-HU" sz="2200" b="1" dirty="0">
              <a:solidFill>
                <a:srgbClr val="8D503B"/>
              </a:solidFill>
            </a:endParaRPr>
          </a:p>
        </p:txBody>
      </p:sp>
      <p:graphicFrame>
        <p:nvGraphicFramePr>
          <p:cNvPr id="10" name="Táblázat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5902129"/>
              </p:ext>
            </p:extLst>
          </p:nvPr>
        </p:nvGraphicFramePr>
        <p:xfrm>
          <a:off x="107951" y="700090"/>
          <a:ext cx="8928102" cy="4319934"/>
        </p:xfrm>
        <a:graphic>
          <a:graphicData uri="http://schemas.openxmlformats.org/drawingml/2006/table">
            <a:tbl>
              <a:tblPr firstRow="1" bandRow="1"/>
              <a:tblGrid>
                <a:gridCol w="1172549">
                  <a:extLst>
                    <a:ext uri="{9D8B030D-6E8A-4147-A177-3AD203B41FA5}">
                      <a16:colId xmlns:a16="http://schemas.microsoft.com/office/drawing/2014/main" val="3969904484"/>
                    </a:ext>
                  </a:extLst>
                </a:gridCol>
                <a:gridCol w="1012698">
                  <a:extLst>
                    <a:ext uri="{9D8B030D-6E8A-4147-A177-3AD203B41FA5}">
                      <a16:colId xmlns:a16="http://schemas.microsoft.com/office/drawing/2014/main" val="2433442659"/>
                    </a:ext>
                  </a:extLst>
                </a:gridCol>
                <a:gridCol w="906445">
                  <a:extLst>
                    <a:ext uri="{9D8B030D-6E8A-4147-A177-3AD203B41FA5}">
                      <a16:colId xmlns:a16="http://schemas.microsoft.com/office/drawing/2014/main" val="2535036126"/>
                    </a:ext>
                  </a:extLst>
                </a:gridCol>
                <a:gridCol w="1146219">
                  <a:extLst>
                    <a:ext uri="{9D8B030D-6E8A-4147-A177-3AD203B41FA5}">
                      <a16:colId xmlns:a16="http://schemas.microsoft.com/office/drawing/2014/main" val="2957850610"/>
                    </a:ext>
                  </a:extLst>
                </a:gridCol>
                <a:gridCol w="959100">
                  <a:extLst>
                    <a:ext uri="{9D8B030D-6E8A-4147-A177-3AD203B41FA5}">
                      <a16:colId xmlns:a16="http://schemas.microsoft.com/office/drawing/2014/main" val="3209201728"/>
                    </a:ext>
                  </a:extLst>
                </a:gridCol>
                <a:gridCol w="1226145">
                  <a:extLst>
                    <a:ext uri="{9D8B030D-6E8A-4147-A177-3AD203B41FA5}">
                      <a16:colId xmlns:a16="http://schemas.microsoft.com/office/drawing/2014/main" val="1777398963"/>
                    </a:ext>
                  </a:extLst>
                </a:gridCol>
                <a:gridCol w="1332397">
                  <a:extLst>
                    <a:ext uri="{9D8B030D-6E8A-4147-A177-3AD203B41FA5}">
                      <a16:colId xmlns:a16="http://schemas.microsoft.com/office/drawing/2014/main" val="1028324181"/>
                    </a:ext>
                  </a:extLst>
                </a:gridCol>
                <a:gridCol w="1172549">
                  <a:extLst>
                    <a:ext uri="{9D8B030D-6E8A-4147-A177-3AD203B41FA5}">
                      <a16:colId xmlns:a16="http://schemas.microsoft.com/office/drawing/2014/main" val="2256610896"/>
                    </a:ext>
                  </a:extLst>
                </a:gridCol>
              </a:tblGrid>
              <a:tr h="64381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hu-HU" sz="16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785" marR="81785" marT="40892" marB="40892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i="1" dirty="0">
                          <a:solidFill>
                            <a:srgbClr val="4D7C85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Nature of corruption</a:t>
                      </a:r>
                      <a:endParaRPr lang="hu-HU" sz="1600" b="1" dirty="0">
                        <a:solidFill>
                          <a:srgbClr val="4D7C8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5461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i="1">
                          <a:solidFill>
                            <a:srgbClr val="4D7C85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Entry of corrupt parties</a:t>
                      </a:r>
                      <a:endParaRPr lang="hu-HU" sz="1600" b="1">
                        <a:solidFill>
                          <a:srgbClr val="4D7C8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i="1" dirty="0">
                          <a:solidFill>
                            <a:srgbClr val="4D7C85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Distribution of corrupt transactions</a:t>
                      </a:r>
                      <a:endParaRPr lang="hu-HU" sz="1600" b="1" dirty="0">
                        <a:solidFill>
                          <a:srgbClr val="4D7C8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785" marR="81785" marT="40892" marB="40892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80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i="1" dirty="0">
                          <a:solidFill>
                            <a:srgbClr val="4D7C85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Direction of corrupt action</a:t>
                      </a:r>
                      <a:endParaRPr lang="hu-HU" sz="1600" b="1" dirty="0">
                        <a:solidFill>
                          <a:srgbClr val="4D7C8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i="1" dirty="0">
                          <a:solidFill>
                            <a:srgbClr val="4D7C85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Economic nature of corruption</a:t>
                      </a:r>
                      <a:endParaRPr lang="hu-HU" sz="1600" b="1" dirty="0">
                        <a:solidFill>
                          <a:srgbClr val="4D7C8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785" marR="81785" marT="40892" marB="40892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i="1" dirty="0">
                          <a:solidFill>
                            <a:srgbClr val="4D7C85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Regularity and scope of corrupt actions</a:t>
                      </a:r>
                      <a:endParaRPr lang="hu-HU" sz="1600" b="1" dirty="0">
                        <a:solidFill>
                          <a:srgbClr val="4D7C8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785" marR="81785" marT="40892" marB="40892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i="1" dirty="0">
                          <a:solidFill>
                            <a:srgbClr val="4D7C85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Medium of corrupt exchange</a:t>
                      </a:r>
                      <a:endParaRPr lang="hu-HU" sz="1600" b="1" dirty="0">
                        <a:solidFill>
                          <a:srgbClr val="4D7C8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785" marR="81785" marT="40892" marB="40892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5816687"/>
                  </a:ext>
                </a:extLst>
              </a:tr>
              <a:tr h="4570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Free-market corruption</a:t>
                      </a:r>
                      <a:endParaRPr lang="hu-HU" sz="16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785" marR="81785" marT="40892" marB="40892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Petty corruption</a:t>
                      </a:r>
                      <a:endParaRPr lang="hu-HU" sz="16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b="1" dirty="0" smtClean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200" b="1" dirty="0" smtClean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200" b="1" dirty="0" smtClean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200" b="1" dirty="0" smtClean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hu-HU" sz="16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hu-HU" sz="16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5461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Voluntary</a:t>
                      </a:r>
                      <a:endParaRPr lang="hu-HU" sz="16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Non-centralized</a:t>
                      </a:r>
                      <a:endParaRPr lang="hu-HU" sz="16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785" marR="81785" marT="40892" marB="40892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Horizontal</a:t>
                      </a:r>
                      <a:endParaRPr lang="hu-HU" sz="16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Competitive</a:t>
                      </a:r>
                      <a:endParaRPr lang="hu-HU" sz="16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785" marR="81785" marT="40892" marB="40892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Occasional</a:t>
                      </a:r>
                      <a:r>
                        <a:rPr lang="en-US" sz="1200" b="1" i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and partial</a:t>
                      </a:r>
                      <a:endParaRPr lang="hu-HU" sz="16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785" marR="81785" marT="40892" marB="40892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Kickback money</a:t>
                      </a:r>
                      <a:endParaRPr lang="hu-HU" sz="16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785" marR="81785" marT="40892" marB="40892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6987734"/>
                  </a:ext>
                </a:extLst>
              </a:tr>
              <a:tr h="6438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Cronyism</a:t>
                      </a:r>
                      <a:endParaRPr lang="hu-HU" sz="16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785" marR="81785" marT="40892" marB="40892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hu-H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461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Voluntary</a:t>
                      </a:r>
                      <a:endParaRPr lang="hu-HU" sz="16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Non-centralized</a:t>
                      </a:r>
                      <a:endParaRPr lang="hu-HU" sz="16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785" marR="81785" marT="40892" marB="40892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Horizontal</a:t>
                      </a:r>
                      <a:endParaRPr lang="hu-HU" sz="16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Competitive</a:t>
                      </a:r>
                      <a:endParaRPr lang="hu-HU" sz="16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785" marR="81785" marT="40892" marB="40892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Occasional / permanent and partial</a:t>
                      </a:r>
                      <a:endParaRPr lang="hu-HU" sz="16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785" marR="81785" marT="40892" marB="40892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Kickback money</a:t>
                      </a:r>
                      <a:endParaRPr lang="hu-HU" sz="16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785" marR="81785" marT="40892" marB="40892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2110270"/>
                  </a:ext>
                </a:extLst>
              </a:tr>
              <a:tr h="6438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State organization collusion</a:t>
                      </a:r>
                      <a:endParaRPr lang="hu-HU" sz="16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785" marR="81785" marT="40892" marB="40892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hu-H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461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Voluntary</a:t>
                      </a:r>
                      <a:endParaRPr lang="hu-HU" sz="16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Non-centralized</a:t>
                      </a:r>
                      <a:endParaRPr lang="hu-HU" sz="16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785" marR="81785" marT="40892" marB="40892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Vertical (top-down)</a:t>
                      </a:r>
                      <a:endParaRPr lang="hu-HU" sz="16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Oligopolistic / locally monopolistic</a:t>
                      </a:r>
                      <a:endParaRPr lang="hu-HU" sz="16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785" marR="81785" marT="40892" marB="40892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Occasional and partial</a:t>
                      </a:r>
                      <a:endParaRPr lang="hu-HU" sz="16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785" marR="81785" marT="40892" marB="40892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Kickback money</a:t>
                      </a:r>
                      <a:endParaRPr lang="hu-HU" sz="16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785" marR="81785" marT="40892" marB="40892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1957222"/>
                  </a:ext>
                </a:extLst>
              </a:tr>
              <a:tr h="6438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Bottom-up state</a:t>
                      </a:r>
                      <a:endParaRPr lang="hu-HU" sz="16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capture</a:t>
                      </a:r>
                      <a:endParaRPr lang="hu-HU" sz="16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785" marR="81785" marT="40892" marB="40892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3AA9D">
                        <a:alpha val="50000"/>
                      </a:srgbClr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b="1" dirty="0" smtClean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200" b="1" dirty="0" smtClean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200" b="1" dirty="0" smtClean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200" b="1" dirty="0" smtClean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200" b="1" dirty="0" smtClean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hu-HU" sz="16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hu-HU" sz="16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Grand corruption</a:t>
                      </a:r>
                      <a:endParaRPr lang="hu-HU" sz="16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3AA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5461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Coercive</a:t>
                      </a:r>
                      <a:endParaRPr lang="hu-HU" sz="16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3AA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Moderately centralized</a:t>
                      </a:r>
                      <a:endParaRPr lang="hu-HU" sz="16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785" marR="81785" marT="40892" marB="40892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3AA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Vertical (bottom-up)</a:t>
                      </a:r>
                      <a:endParaRPr lang="hu-HU" sz="16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3AA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Oligopolistic / locally monopolistic</a:t>
                      </a:r>
                      <a:endParaRPr lang="hu-HU" sz="16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785" marR="81785" marT="40892" marB="40892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3AA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Occasional / permanent and partial</a:t>
                      </a:r>
                      <a:endParaRPr lang="hu-HU" sz="16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785" marR="81785" marT="40892" marB="40892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3AA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Kickback money</a:t>
                      </a:r>
                      <a:endParaRPr lang="hu-HU" sz="16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785" marR="81785" marT="40892" marB="40892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3AA9D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0240845"/>
                  </a:ext>
                </a:extLst>
              </a:tr>
              <a:tr h="6438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Top-down state capture</a:t>
                      </a:r>
                      <a:endParaRPr lang="hu-HU" sz="16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785" marR="81785" marT="40892" marB="40892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3AA9D">
                        <a:alpha val="5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hu-H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5461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Coercive</a:t>
                      </a:r>
                      <a:endParaRPr lang="hu-HU" sz="16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3AA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Partially centralized</a:t>
                      </a:r>
                      <a:endParaRPr lang="hu-HU" sz="16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785" marR="81785" marT="40892" marB="40892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3AA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Vertical (top-down)</a:t>
                      </a:r>
                      <a:endParaRPr lang="hu-HU" sz="16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3AA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Oligopolistic / locally monopolistic</a:t>
                      </a:r>
                      <a:endParaRPr lang="hu-HU" sz="16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785" marR="81785" marT="40892" marB="40892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3AA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Permanent and partial</a:t>
                      </a:r>
                      <a:endParaRPr lang="hu-HU" sz="16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(vassal chains)</a:t>
                      </a:r>
                      <a:endParaRPr lang="hu-HU" sz="16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785" marR="81785" marT="40892" marB="40892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3AA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Protection money</a:t>
                      </a:r>
                      <a:endParaRPr lang="hu-HU" sz="16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785" marR="81785" marT="40892" marB="40892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3AA9D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9045058"/>
                  </a:ext>
                </a:extLst>
              </a:tr>
              <a:tr h="6438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Criminal state pattern</a:t>
                      </a:r>
                      <a:endParaRPr lang="hu-HU" sz="16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785" marR="81785" marT="40892" marB="40892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3AA9D">
                        <a:alpha val="5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hu-H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5461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Coercive</a:t>
                      </a:r>
                      <a:endParaRPr lang="hu-HU" sz="16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3AA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Centralized</a:t>
                      </a:r>
                      <a:endParaRPr lang="hu-HU" sz="16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785" marR="81785" marT="40892" marB="40892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3AA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Vertical (top-down)</a:t>
                      </a:r>
                      <a:endParaRPr lang="hu-HU" sz="16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3AA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Monopolistic</a:t>
                      </a:r>
                      <a:endParaRPr lang="hu-HU" sz="16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785" marR="81785" marT="40892" marB="40892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3AA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Permanent and general</a:t>
                      </a:r>
                      <a:endParaRPr lang="hu-HU" sz="16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(vassal chains)</a:t>
                      </a:r>
                      <a:endParaRPr lang="hu-HU" sz="16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785" marR="81785" marT="40892" marB="40892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3AA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Protection money</a:t>
                      </a:r>
                      <a:endParaRPr lang="hu-HU" sz="16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785" marR="81785" marT="40892" marB="40892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3AA9D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7975574"/>
                  </a:ext>
                </a:extLst>
              </a:tr>
            </a:tbl>
          </a:graphicData>
        </a:graphic>
      </p:graphicFrame>
      <p:cxnSp>
        <p:nvCxnSpPr>
          <p:cNvPr id="7" name="Egyenes összekötő nyíllal 4"/>
          <p:cNvCxnSpPr/>
          <p:nvPr/>
        </p:nvCxnSpPr>
        <p:spPr>
          <a:xfrm>
            <a:off x="1763688" y="1923678"/>
            <a:ext cx="0" cy="2520280"/>
          </a:xfrm>
          <a:prstGeom prst="straightConnector1">
            <a:avLst/>
          </a:prstGeom>
          <a:ln w="69850">
            <a:solidFill>
              <a:srgbClr val="4D7C8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020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49" y="0"/>
            <a:ext cx="8928101" cy="620688"/>
          </a:xfrm>
        </p:spPr>
        <p:txBody>
          <a:bodyPr>
            <a:normAutofit/>
          </a:bodyPr>
          <a:lstStyle/>
          <a:p>
            <a:r>
              <a:rPr lang="en-US" sz="2200" dirty="0" smtClean="0">
                <a:solidFill>
                  <a:srgbClr val="8D503B"/>
                </a:solidFill>
              </a:rPr>
              <a:t>Types of corruption brokers</a:t>
            </a:r>
            <a:endParaRPr lang="hu-HU" sz="2200" dirty="0">
              <a:solidFill>
                <a:srgbClr val="8D503B"/>
              </a:solidFill>
            </a:endParaRPr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4077624"/>
              </p:ext>
            </p:extLst>
          </p:nvPr>
        </p:nvGraphicFramePr>
        <p:xfrm>
          <a:off x="107950" y="620688"/>
          <a:ext cx="8928101" cy="444516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397047">
                  <a:extLst>
                    <a:ext uri="{9D8B030D-6E8A-4147-A177-3AD203B41FA5}">
                      <a16:colId xmlns:a16="http://schemas.microsoft.com/office/drawing/2014/main" val="986080778"/>
                    </a:ext>
                  </a:extLst>
                </a:gridCol>
                <a:gridCol w="1143173">
                  <a:extLst>
                    <a:ext uri="{9D8B030D-6E8A-4147-A177-3AD203B41FA5}">
                      <a16:colId xmlns:a16="http://schemas.microsoft.com/office/drawing/2014/main" val="671191558"/>
                    </a:ext>
                  </a:extLst>
                </a:gridCol>
                <a:gridCol w="1995838">
                  <a:extLst>
                    <a:ext uri="{9D8B030D-6E8A-4147-A177-3AD203B41FA5}">
                      <a16:colId xmlns:a16="http://schemas.microsoft.com/office/drawing/2014/main" val="1487928874"/>
                    </a:ext>
                  </a:extLst>
                </a:gridCol>
                <a:gridCol w="1428453">
                  <a:extLst>
                    <a:ext uri="{9D8B030D-6E8A-4147-A177-3AD203B41FA5}">
                      <a16:colId xmlns:a16="http://schemas.microsoft.com/office/drawing/2014/main" val="1163019737"/>
                    </a:ext>
                  </a:extLst>
                </a:gridCol>
                <a:gridCol w="1566543">
                  <a:extLst>
                    <a:ext uri="{9D8B030D-6E8A-4147-A177-3AD203B41FA5}">
                      <a16:colId xmlns:a16="http://schemas.microsoft.com/office/drawing/2014/main" val="1094867733"/>
                    </a:ext>
                  </a:extLst>
                </a:gridCol>
                <a:gridCol w="1397047">
                  <a:extLst>
                    <a:ext uri="{9D8B030D-6E8A-4147-A177-3AD203B41FA5}">
                      <a16:colId xmlns:a16="http://schemas.microsoft.com/office/drawing/2014/main" val="3303035739"/>
                    </a:ext>
                  </a:extLst>
                </a:gridCol>
              </a:tblGrid>
              <a:tr h="51090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hu-HU" sz="14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971" marR="55971" marT="792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7239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4D7C85"/>
                          </a:solidFill>
                          <a:effectLst/>
                        </a:rPr>
                        <a:t>Corruption type</a:t>
                      </a:r>
                      <a:endParaRPr lang="hu-HU" sz="1400" b="1" dirty="0">
                        <a:solidFill>
                          <a:srgbClr val="4D7C8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4D7C85"/>
                          </a:solidFill>
                          <a:effectLst/>
                        </a:rPr>
                        <a:t>The broker’s principal</a:t>
                      </a:r>
                      <a:endParaRPr lang="hu-HU" sz="1400" b="1" dirty="0">
                        <a:solidFill>
                          <a:srgbClr val="4D7C8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971" marR="55971" marT="792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4D7C85"/>
                          </a:solidFill>
                          <a:effectLst/>
                        </a:rPr>
                        <a:t>Structural holes between…</a:t>
                      </a:r>
                      <a:endParaRPr lang="hu-HU" sz="1400" b="1" dirty="0">
                        <a:solidFill>
                          <a:srgbClr val="4D7C8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971" marR="55971" marT="792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4D7C85"/>
                          </a:solidFill>
                          <a:effectLst/>
                        </a:rPr>
                        <a:t>Basic function(s) of brokers</a:t>
                      </a:r>
                      <a:endParaRPr lang="hu-HU" sz="1400" b="1" dirty="0">
                        <a:solidFill>
                          <a:srgbClr val="4D7C8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971" marR="55971" marT="792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4D7C85"/>
                          </a:solidFill>
                          <a:effectLst/>
                        </a:rPr>
                        <a:t>Actors the broker </a:t>
                      </a:r>
                      <a:r>
                        <a:rPr lang="en-US" sz="1100" b="1" dirty="0">
                          <a:solidFill>
                            <a:srgbClr val="4D7C85"/>
                          </a:solidFill>
                          <a:effectLst/>
                        </a:rPr>
                        <a:t>integrates into the network</a:t>
                      </a:r>
                      <a:endParaRPr lang="hu-HU" sz="1200" b="1" dirty="0">
                        <a:solidFill>
                          <a:srgbClr val="4D7C8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971" marR="55971" marT="792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8614590"/>
                  </a:ext>
                </a:extLst>
              </a:tr>
              <a:tr h="33732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50412B"/>
                          </a:solidFill>
                          <a:effectLst/>
                        </a:rPr>
                        <a:t>Freelance broker</a:t>
                      </a:r>
                      <a:endParaRPr lang="hu-HU" sz="14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971" marR="55971" marT="792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239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50412B"/>
                          </a:solidFill>
                          <a:effectLst/>
                        </a:rPr>
                        <a:t>Free market corruption, cronyism</a:t>
                      </a:r>
                      <a:endParaRPr lang="hu-HU" sz="14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50412B"/>
                          </a:solidFill>
                          <a:effectLst/>
                        </a:rPr>
                        <a:t>Private actor (elite or non-elite), public administrator (non-elite)</a:t>
                      </a:r>
                      <a:endParaRPr lang="hu-HU" sz="14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971" marR="55971" marT="792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50412B"/>
                          </a:solidFill>
                          <a:effectLst/>
                        </a:rPr>
                        <a:t>Corrupt demand and supply</a:t>
                      </a:r>
                      <a:endParaRPr lang="hu-HU" sz="14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971" marR="55971" marT="792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50412B"/>
                          </a:solidFill>
                          <a:effectLst/>
                        </a:rPr>
                        <a:t>Linking corrupt supply and demand</a:t>
                      </a:r>
                      <a:endParaRPr lang="hu-HU" sz="14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971" marR="55971" marT="792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solidFill>
                            <a:srgbClr val="50412B"/>
                          </a:solidFill>
                          <a:effectLst/>
                        </a:rPr>
                        <a:t>n.a</a:t>
                      </a:r>
                      <a:r>
                        <a:rPr lang="en-US" sz="1100" b="1" dirty="0">
                          <a:solidFill>
                            <a:srgbClr val="50412B"/>
                          </a:solidFill>
                          <a:effectLst/>
                        </a:rPr>
                        <a:t>.</a:t>
                      </a:r>
                      <a:endParaRPr lang="hu-HU" sz="14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971" marR="55971" marT="792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0147454"/>
                  </a:ext>
                </a:extLst>
              </a:tr>
              <a:tr h="6668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50412B"/>
                          </a:solidFill>
                          <a:effectLst/>
                        </a:rPr>
                        <a:t>Crony’s representative broker</a:t>
                      </a:r>
                      <a:endParaRPr lang="hu-HU" sz="14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971" marR="55971" marT="792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50412B"/>
                          </a:solidFill>
                          <a:effectLst/>
                        </a:rPr>
                        <a:t>Private actor (elite), public administrator (elite), governmental actor (elite or non-elite)</a:t>
                      </a:r>
                      <a:endParaRPr lang="hu-HU" sz="14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971" marR="55971" marT="792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0956761"/>
                  </a:ext>
                </a:extLst>
              </a:tr>
              <a:tr h="50209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50412B"/>
                          </a:solidFill>
                          <a:effectLst/>
                        </a:rPr>
                        <a:t>State organization’s</a:t>
                      </a:r>
                      <a:endParaRPr lang="hu-HU" sz="1400" b="1">
                        <a:solidFill>
                          <a:srgbClr val="50412B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50412B"/>
                          </a:solidFill>
                          <a:effectLst/>
                        </a:rPr>
                        <a:t>representative broker</a:t>
                      </a:r>
                      <a:endParaRPr lang="hu-HU" sz="14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971" marR="55971" marT="792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7239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82663" algn="l"/>
                        </a:tabLst>
                      </a:pPr>
                      <a:r>
                        <a:rPr lang="en-US" sz="1100" b="1" dirty="0">
                          <a:solidFill>
                            <a:srgbClr val="50412B"/>
                          </a:solidFill>
                          <a:effectLst/>
                        </a:rPr>
                        <a:t>State organization collusion</a:t>
                      </a:r>
                      <a:endParaRPr lang="hu-HU" sz="14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50412B"/>
                          </a:solidFill>
                          <a:effectLst/>
                        </a:rPr>
                        <a:t>Public administrator (elite)</a:t>
                      </a:r>
                      <a:endParaRPr lang="hu-HU" sz="14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971" marR="55971" marT="792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50412B"/>
                          </a:solidFill>
                          <a:effectLst/>
                        </a:rPr>
                        <a:t>Systemic corruption and legality</a:t>
                      </a:r>
                      <a:endParaRPr lang="hu-HU" sz="14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971" marR="55971" marT="792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50412B"/>
                          </a:solidFill>
                          <a:effectLst/>
                        </a:rPr>
                        <a:t>Disabling control mechanisms</a:t>
                      </a:r>
                      <a:endParaRPr lang="hu-HU" sz="14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971" marR="55971" marT="792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50412B"/>
                          </a:solidFill>
                          <a:effectLst/>
                        </a:rPr>
                        <a:t>Private entrepreneurs  (subcontractors), money-launderers</a:t>
                      </a:r>
                      <a:endParaRPr lang="hu-HU" sz="14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971" marR="55971" marT="792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134128"/>
                  </a:ext>
                </a:extLst>
              </a:tr>
              <a:tr h="50209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50412B"/>
                          </a:solidFill>
                          <a:effectLst/>
                        </a:rPr>
                        <a:t>Oligarch’s representative broker</a:t>
                      </a:r>
                      <a:endParaRPr lang="hu-HU" sz="14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971" marR="55971" marT="792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7239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50412B"/>
                          </a:solidFill>
                          <a:effectLst/>
                        </a:rPr>
                        <a:t>Bottom-up state capture</a:t>
                      </a:r>
                      <a:endParaRPr lang="hu-HU" sz="14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50412B"/>
                          </a:solidFill>
                          <a:effectLst/>
                        </a:rPr>
                        <a:t>Private actor (elite)</a:t>
                      </a:r>
                      <a:endParaRPr lang="hu-HU" sz="14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971" marR="55971" marT="792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50412B"/>
                          </a:solidFill>
                          <a:effectLst/>
                        </a:rPr>
                        <a:t>Disabling control mechanisms, supervising corrupt transaction</a:t>
                      </a:r>
                      <a:endParaRPr lang="hu-HU" sz="14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971" marR="55971" marT="792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50412B"/>
                          </a:solidFill>
                          <a:effectLst/>
                        </a:rPr>
                        <a:t>Politicians, money-launderers</a:t>
                      </a:r>
                      <a:endParaRPr lang="hu-HU" sz="14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971" marR="55971" marT="792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7218725"/>
                  </a:ext>
                </a:extLst>
              </a:tr>
              <a:tr h="50209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solidFill>
                            <a:srgbClr val="50412B"/>
                          </a:solidFill>
                          <a:effectLst/>
                        </a:rPr>
                        <a:t>Poligarch’s</a:t>
                      </a:r>
                      <a:r>
                        <a:rPr lang="en-US" sz="1100" b="1" dirty="0">
                          <a:solidFill>
                            <a:srgbClr val="50412B"/>
                          </a:solidFill>
                          <a:effectLst/>
                        </a:rPr>
                        <a:t> representative broker</a:t>
                      </a:r>
                      <a:endParaRPr lang="hu-HU" sz="14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971" marR="55971" marT="792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7239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50412B"/>
                          </a:solidFill>
                          <a:effectLst/>
                        </a:rPr>
                        <a:t>Top-down state capture</a:t>
                      </a:r>
                      <a:endParaRPr lang="hu-HU" sz="14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50412B"/>
                          </a:solidFill>
                          <a:effectLst/>
                        </a:rPr>
                        <a:t>Governmental actor (elite or non-elite)</a:t>
                      </a:r>
                      <a:endParaRPr lang="hu-HU" sz="14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971" marR="55971" marT="792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50412B"/>
                          </a:solidFill>
                          <a:effectLst/>
                        </a:rPr>
                        <a:t>Disabling control mechanisms, supervising corrupt transaction</a:t>
                      </a:r>
                      <a:endParaRPr lang="hu-HU" sz="14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971" marR="55971" marT="792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50412B"/>
                          </a:solidFill>
                          <a:effectLst/>
                        </a:rPr>
                        <a:t>Private entrepreneurs, money-launderers</a:t>
                      </a:r>
                      <a:endParaRPr lang="hu-HU" sz="14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971" marR="55971" marT="792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37289"/>
                  </a:ext>
                </a:extLst>
              </a:tr>
              <a:tr h="33732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50412B"/>
                          </a:solidFill>
                          <a:effectLst/>
                        </a:rPr>
                        <a:t>Gatekeeper</a:t>
                      </a:r>
                      <a:endParaRPr lang="hu-HU" sz="14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971" marR="55971" marT="792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7239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50412B"/>
                          </a:solidFill>
                          <a:effectLst/>
                        </a:rPr>
                        <a:t>Top-down state capture, criminal state</a:t>
                      </a:r>
                      <a:endParaRPr lang="hu-HU" sz="14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50412B"/>
                          </a:solidFill>
                          <a:effectLst/>
                        </a:rPr>
                        <a:t>Governmental actor (elite)</a:t>
                      </a:r>
                      <a:endParaRPr lang="hu-HU" sz="14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971" marR="55971" marT="792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50412B"/>
                          </a:solidFill>
                          <a:effectLst/>
                        </a:rPr>
                        <a:t>Hindering legal accountability</a:t>
                      </a:r>
                      <a:endParaRPr lang="hu-HU" sz="14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971" marR="55971" marT="792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solidFill>
                            <a:srgbClr val="50412B"/>
                          </a:solidFill>
                          <a:effectLst/>
                        </a:rPr>
                        <a:t>n.a</a:t>
                      </a:r>
                      <a:r>
                        <a:rPr lang="en-US" sz="1100" b="1" dirty="0">
                          <a:solidFill>
                            <a:srgbClr val="50412B"/>
                          </a:solidFill>
                          <a:effectLst/>
                        </a:rPr>
                        <a:t>.</a:t>
                      </a:r>
                      <a:endParaRPr lang="hu-HU" sz="14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971" marR="55971" marT="792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7807490"/>
                  </a:ext>
                </a:extLst>
              </a:tr>
              <a:tr h="50209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50412B"/>
                          </a:solidFill>
                          <a:effectLst/>
                        </a:rPr>
                        <a:t>Corruption designer</a:t>
                      </a:r>
                      <a:endParaRPr lang="hu-HU" sz="14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971" marR="55971" marT="792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50412B"/>
                          </a:solidFill>
                          <a:effectLst/>
                        </a:rPr>
                        <a:t>Private actor (elite) or governmental actor (elite)</a:t>
                      </a:r>
                      <a:endParaRPr lang="hu-HU" sz="14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971" marR="55971" marT="792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50412B"/>
                          </a:solidFill>
                          <a:effectLst/>
                        </a:rPr>
                        <a:t>Formalize illegitimate business deals</a:t>
                      </a:r>
                      <a:endParaRPr lang="hu-HU" sz="14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971" marR="55971" marT="792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50412B"/>
                          </a:solidFill>
                          <a:effectLst/>
                        </a:rPr>
                        <a:t>Private entrepreneurs  (subcontractors), money-launderers</a:t>
                      </a:r>
                      <a:endParaRPr lang="hu-HU" sz="14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971" marR="55971" marT="792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9882031"/>
                  </a:ext>
                </a:extLst>
              </a:tr>
              <a:tr h="50209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50412B"/>
                          </a:solidFill>
                          <a:effectLst/>
                        </a:rPr>
                        <a:t>Economic stooge</a:t>
                      </a:r>
                      <a:endParaRPr lang="hu-HU" sz="14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971" marR="55971" marT="792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50412B"/>
                          </a:solidFill>
                          <a:effectLst/>
                        </a:rPr>
                        <a:t>Private actor (elite) or governmental actor (elite)</a:t>
                      </a:r>
                      <a:endParaRPr lang="hu-HU" sz="14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971" marR="55971" marT="792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50412B"/>
                          </a:solidFill>
                          <a:effectLst/>
                        </a:rPr>
                        <a:t>Oligarch’s / poligarch’s wealth and formal position</a:t>
                      </a:r>
                      <a:endParaRPr lang="hu-HU" sz="14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971" marR="55971" marT="792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50412B"/>
                          </a:solidFill>
                          <a:effectLst/>
                        </a:rPr>
                        <a:t>Holding illegal wealth, hindering economic accountability</a:t>
                      </a:r>
                      <a:endParaRPr lang="hu-HU" sz="14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971" marR="55971" marT="792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solidFill>
                            <a:srgbClr val="50412B"/>
                          </a:solidFill>
                          <a:effectLst/>
                        </a:rPr>
                        <a:t>n.a</a:t>
                      </a:r>
                      <a:r>
                        <a:rPr lang="en-US" sz="1100" b="1" dirty="0">
                          <a:solidFill>
                            <a:srgbClr val="50412B"/>
                          </a:solidFill>
                          <a:effectLst/>
                        </a:rPr>
                        <a:t>.</a:t>
                      </a:r>
                      <a:endParaRPr lang="hu-HU" sz="14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971" marR="55971" marT="792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60625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5955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7950" y="915988"/>
            <a:ext cx="6336258" cy="4103687"/>
          </a:xfrm>
          <a:prstGeom prst="rect">
            <a:avLst/>
          </a:prstGeom>
          <a:solidFill>
            <a:srgbClr val="EFEAE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4127434449"/>
              </p:ext>
            </p:extLst>
          </p:nvPr>
        </p:nvGraphicFramePr>
        <p:xfrm>
          <a:off x="107950" y="934973"/>
          <a:ext cx="7776418" cy="39987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6516688" y="3363913"/>
            <a:ext cx="251936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1400" i="1" dirty="0" err="1" smtClean="0">
                <a:solidFill>
                  <a:srgbClr val="50412B"/>
                </a:solidFill>
              </a:rPr>
              <a:t>Corruption</a:t>
            </a:r>
            <a:r>
              <a:rPr lang="hu-HU" sz="1400" i="1" dirty="0" smtClean="0">
                <a:solidFill>
                  <a:srgbClr val="50412B"/>
                </a:solidFill>
              </a:rPr>
              <a:t> </a:t>
            </a:r>
            <a:r>
              <a:rPr lang="hu-HU" sz="1400" i="1" dirty="0" err="1">
                <a:solidFill>
                  <a:srgbClr val="50412B"/>
                </a:solidFill>
              </a:rPr>
              <a:t>risk</a:t>
            </a:r>
            <a:r>
              <a:rPr lang="hu-HU" sz="1400" i="1" dirty="0">
                <a:solidFill>
                  <a:srgbClr val="50412B"/>
                </a:solidFill>
              </a:rPr>
              <a:t> index: 0 = </a:t>
            </a:r>
            <a:r>
              <a:rPr lang="hu-HU" sz="1400" i="1" dirty="0" err="1">
                <a:solidFill>
                  <a:srgbClr val="50412B"/>
                </a:solidFill>
              </a:rPr>
              <a:t>if</a:t>
            </a:r>
            <a:r>
              <a:rPr lang="hu-HU" sz="1400" i="1" dirty="0">
                <a:solidFill>
                  <a:srgbClr val="50412B"/>
                </a:solidFill>
              </a:rPr>
              <a:t> </a:t>
            </a:r>
            <a:r>
              <a:rPr lang="hu-HU" sz="1400" i="1" dirty="0" err="1">
                <a:solidFill>
                  <a:srgbClr val="50412B"/>
                </a:solidFill>
              </a:rPr>
              <a:t>there</a:t>
            </a:r>
            <a:r>
              <a:rPr lang="hu-HU" sz="1400" i="1" dirty="0">
                <a:solidFill>
                  <a:srgbClr val="50412B"/>
                </a:solidFill>
              </a:rPr>
              <a:t> is </a:t>
            </a:r>
            <a:r>
              <a:rPr lang="hu-HU" sz="1400" i="1" dirty="0" err="1">
                <a:solidFill>
                  <a:srgbClr val="50412B"/>
                </a:solidFill>
              </a:rPr>
              <a:t>competition</a:t>
            </a:r>
            <a:r>
              <a:rPr lang="hu-HU" sz="1400" i="1" dirty="0">
                <a:solidFill>
                  <a:srgbClr val="50412B"/>
                </a:solidFill>
              </a:rPr>
              <a:t> and </a:t>
            </a:r>
            <a:r>
              <a:rPr lang="hu-HU" sz="1400" i="1" dirty="0" err="1">
                <a:solidFill>
                  <a:srgbClr val="50412B"/>
                </a:solidFill>
              </a:rPr>
              <a:t>public</a:t>
            </a:r>
            <a:r>
              <a:rPr lang="hu-HU" sz="1400" i="1" dirty="0">
                <a:solidFill>
                  <a:srgbClr val="50412B"/>
                </a:solidFill>
              </a:rPr>
              <a:t> </a:t>
            </a:r>
            <a:r>
              <a:rPr lang="hu-HU" sz="1400" i="1" dirty="0" err="1">
                <a:solidFill>
                  <a:srgbClr val="50412B"/>
                </a:solidFill>
              </a:rPr>
              <a:t>notice</a:t>
            </a:r>
            <a:r>
              <a:rPr lang="hu-HU" sz="1400" i="1" dirty="0">
                <a:solidFill>
                  <a:srgbClr val="50412B"/>
                </a:solidFill>
              </a:rPr>
              <a:t>; </a:t>
            </a:r>
            <a:r>
              <a:rPr lang="hu-HU" sz="1400" i="1" dirty="0" smtClean="0">
                <a:solidFill>
                  <a:srgbClr val="50412B"/>
                </a:solidFill>
              </a:rPr>
              <a:t>0,5 </a:t>
            </a:r>
            <a:r>
              <a:rPr lang="hu-HU" sz="1400" i="1" dirty="0">
                <a:solidFill>
                  <a:srgbClr val="50412B"/>
                </a:solidFill>
              </a:rPr>
              <a:t>= </a:t>
            </a:r>
            <a:r>
              <a:rPr lang="hu-HU" sz="1400" i="1" dirty="0" err="1">
                <a:solidFill>
                  <a:srgbClr val="50412B"/>
                </a:solidFill>
              </a:rPr>
              <a:t>if</a:t>
            </a:r>
            <a:r>
              <a:rPr lang="hu-HU" sz="1400" i="1" dirty="0">
                <a:solidFill>
                  <a:srgbClr val="50412B"/>
                </a:solidFill>
              </a:rPr>
              <a:t> </a:t>
            </a:r>
            <a:r>
              <a:rPr lang="hu-HU" sz="1400" i="1" dirty="0" err="1">
                <a:solidFill>
                  <a:srgbClr val="50412B"/>
                </a:solidFill>
              </a:rPr>
              <a:t>one</a:t>
            </a:r>
            <a:r>
              <a:rPr lang="hu-HU" sz="1400" i="1" dirty="0">
                <a:solidFill>
                  <a:srgbClr val="50412B"/>
                </a:solidFill>
              </a:rPr>
              <a:t> of </a:t>
            </a:r>
            <a:r>
              <a:rPr lang="hu-HU" sz="1400" i="1" dirty="0" err="1">
                <a:solidFill>
                  <a:srgbClr val="50412B"/>
                </a:solidFill>
              </a:rPr>
              <a:t>them</a:t>
            </a:r>
            <a:r>
              <a:rPr lang="hu-HU" sz="1400" i="1" dirty="0">
                <a:solidFill>
                  <a:srgbClr val="50412B"/>
                </a:solidFill>
              </a:rPr>
              <a:t> is </a:t>
            </a:r>
            <a:r>
              <a:rPr lang="hu-HU" sz="1400" i="1" dirty="0" err="1">
                <a:solidFill>
                  <a:srgbClr val="50412B"/>
                </a:solidFill>
              </a:rPr>
              <a:t>missing</a:t>
            </a:r>
            <a:r>
              <a:rPr lang="hu-HU" sz="1400" i="1" dirty="0">
                <a:solidFill>
                  <a:srgbClr val="50412B"/>
                </a:solidFill>
              </a:rPr>
              <a:t>; 1 = </a:t>
            </a:r>
            <a:r>
              <a:rPr lang="hu-HU" sz="1400" i="1" dirty="0" err="1">
                <a:solidFill>
                  <a:srgbClr val="50412B"/>
                </a:solidFill>
              </a:rPr>
              <a:t>if</a:t>
            </a:r>
            <a:r>
              <a:rPr lang="hu-HU" sz="1400" i="1" dirty="0">
                <a:solidFill>
                  <a:srgbClr val="50412B"/>
                </a:solidFill>
              </a:rPr>
              <a:t> </a:t>
            </a:r>
            <a:r>
              <a:rPr lang="hu-HU" sz="1400" i="1" dirty="0" err="1">
                <a:solidFill>
                  <a:srgbClr val="50412B"/>
                </a:solidFill>
              </a:rPr>
              <a:t>both</a:t>
            </a:r>
            <a:r>
              <a:rPr lang="hu-HU" sz="1400" i="1" dirty="0">
                <a:solidFill>
                  <a:srgbClr val="50412B"/>
                </a:solidFill>
              </a:rPr>
              <a:t> of </a:t>
            </a:r>
            <a:r>
              <a:rPr lang="hu-HU" sz="1400" i="1" dirty="0" err="1">
                <a:solidFill>
                  <a:srgbClr val="50412B"/>
                </a:solidFill>
              </a:rPr>
              <a:t>them</a:t>
            </a:r>
            <a:r>
              <a:rPr lang="hu-HU" sz="1400" i="1" dirty="0">
                <a:solidFill>
                  <a:srgbClr val="50412B"/>
                </a:solidFill>
              </a:rPr>
              <a:t> is </a:t>
            </a:r>
            <a:r>
              <a:rPr lang="hu-HU" sz="1400" i="1" dirty="0" err="1" smtClean="0">
                <a:solidFill>
                  <a:srgbClr val="50412B"/>
                </a:solidFill>
              </a:rPr>
              <a:t>missing</a:t>
            </a:r>
            <a:endParaRPr lang="hu-HU" sz="1400" i="1" dirty="0">
              <a:solidFill>
                <a:srgbClr val="50412B"/>
              </a:solidFill>
            </a:endParaRPr>
          </a:p>
        </p:txBody>
      </p:sp>
      <p:sp>
        <p:nvSpPr>
          <p:cNvPr id="6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915988"/>
          </a:xfrm>
        </p:spPr>
        <p:txBody>
          <a:bodyPr>
            <a:noAutofit/>
          </a:bodyPr>
          <a:lstStyle/>
          <a:p>
            <a:r>
              <a:rPr lang="en-GB" sz="2200" dirty="0" smtClean="0">
                <a:solidFill>
                  <a:srgbClr val="8D503B"/>
                </a:solidFill>
              </a:rPr>
              <a:t>Corruption </a:t>
            </a:r>
            <a:r>
              <a:rPr lang="en-GB" sz="2200" dirty="0">
                <a:solidFill>
                  <a:srgbClr val="8D503B"/>
                </a:solidFill>
              </a:rPr>
              <a:t>risk at the public procurements </a:t>
            </a:r>
            <a:br>
              <a:rPr lang="en-GB" sz="2200" dirty="0">
                <a:solidFill>
                  <a:srgbClr val="8D503B"/>
                </a:solidFill>
              </a:rPr>
            </a:br>
            <a:r>
              <a:rPr lang="en-GB" sz="2200" dirty="0">
                <a:solidFill>
                  <a:srgbClr val="8D503B"/>
                </a:solidFill>
              </a:rPr>
              <a:t>in Hungary between 2009 and 2015</a:t>
            </a:r>
            <a:endParaRPr lang="hu-HU" sz="2200" dirty="0">
              <a:solidFill>
                <a:srgbClr val="8D503B"/>
              </a:solidFill>
            </a:endParaRPr>
          </a:p>
        </p:txBody>
      </p:sp>
      <p:sp>
        <p:nvSpPr>
          <p:cNvPr id="9" name="Téglalap 16"/>
          <p:cNvSpPr/>
          <p:nvPr/>
        </p:nvSpPr>
        <p:spPr>
          <a:xfrm>
            <a:off x="6444208" y="4835723"/>
            <a:ext cx="26970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400" b="1" dirty="0">
                <a:solidFill>
                  <a:srgbClr val="8D503B"/>
                </a:solidFill>
              </a:rPr>
              <a:t>(N: 118.843; source CRCB 2016)</a:t>
            </a:r>
          </a:p>
        </p:txBody>
      </p:sp>
    </p:spTree>
    <p:extLst>
      <p:ext uri="{BB962C8B-B14F-4D97-AF65-F5344CB8AC3E}">
        <p14:creationId xmlns:p14="http://schemas.microsoft.com/office/powerpoint/2010/main" val="4196750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Open Sans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3772</TotalTime>
  <Words>2058</Words>
  <Application>Microsoft Office PowerPoint</Application>
  <PresentationFormat>On-screen Show (16:9)</PresentationFormat>
  <Paragraphs>489</Paragraphs>
  <Slides>23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SimSun</vt:lpstr>
      <vt:lpstr>Arial</vt:lpstr>
      <vt:lpstr>Calibri</vt:lpstr>
      <vt:lpstr>Open Sans</vt:lpstr>
      <vt:lpstr>Times New Roman</vt:lpstr>
      <vt:lpstr>Office-téma</vt:lpstr>
      <vt:lpstr>Relational economics:  forms of corruption and  state intervention</vt:lpstr>
      <vt:lpstr>Relational economics as a challenger  of the neoclassical synthesis</vt:lpstr>
      <vt:lpstr>Relation in the three polar type regimes</vt:lpstr>
      <vt:lpstr>PowerPoint Presentation</vt:lpstr>
      <vt:lpstr>PowerPoint Presentation</vt:lpstr>
      <vt:lpstr>PowerPoint Presentation</vt:lpstr>
      <vt:lpstr>Main characteristics of the six corruption patterns</vt:lpstr>
      <vt:lpstr>Types of corruption brokers</vt:lpstr>
      <vt:lpstr>Corruption risk at the public procurements  in Hungary between 2009 and 2015</vt:lpstr>
      <vt:lpstr>Share of public procurements without public notice  in Hungary between 2009 and 2015 (%)</vt:lpstr>
      <vt:lpstr>The change of overpricing in Hungarian  public procurements between 2009 and 2015 </vt:lpstr>
      <vt:lpstr>Changing odds of major construction companies in Hungarian public procurement tenders</vt:lpstr>
      <vt:lpstr>Modes of control of unauthorized illegality</vt:lpstr>
      <vt:lpstr>Comparing types of corruption by the dimensions  of collusion and the separation of supply and demand</vt:lpstr>
      <vt:lpstr>The status of corruption in states of different legal status</vt:lpstr>
      <vt:lpstr>State intervention in the three polar type regimes</vt:lpstr>
      <vt:lpstr>The correlation between the level of collusive  corruption and the nature of state intervention</vt:lpstr>
      <vt:lpstr>PowerPoint Presentation</vt:lpstr>
      <vt:lpstr>Rent-seeking: normatively and discretionally closed markets</vt:lpstr>
      <vt:lpstr>The main features of business groups  and informal patronal networks</vt:lpstr>
      <vt:lpstr>Intersections between interpretative  layers of state action and legality</vt:lpstr>
      <vt:lpstr>The possible functions of the three types of taxes</vt:lpstr>
      <vt:lpstr>The ideal typical modes of government expenditure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dia</dc:title>
  <dc:creator>Magyar Bálint</dc:creator>
  <cp:lastModifiedBy>Balint</cp:lastModifiedBy>
  <cp:revision>639</cp:revision>
  <dcterms:created xsi:type="dcterms:W3CDTF">2017-05-01T09:52:15Z</dcterms:created>
  <dcterms:modified xsi:type="dcterms:W3CDTF">2020-03-13T08:07:51Z</dcterms:modified>
</cp:coreProperties>
</file>