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25" r:id="rId3"/>
    <p:sldId id="339" r:id="rId4"/>
    <p:sldId id="340" r:id="rId5"/>
    <p:sldId id="341" r:id="rId6"/>
    <p:sldId id="343" r:id="rId7"/>
    <p:sldId id="351" r:id="rId8"/>
    <p:sldId id="336" r:id="rId9"/>
    <p:sldId id="350" r:id="rId10"/>
    <p:sldId id="344" r:id="rId11"/>
    <p:sldId id="334" r:id="rId12"/>
    <p:sldId id="331" r:id="rId13"/>
    <p:sldId id="346" r:id="rId14"/>
    <p:sldId id="335" r:id="rId15"/>
    <p:sldId id="347" r:id="rId16"/>
    <p:sldId id="338" r:id="rId17"/>
    <p:sldId id="332" r:id="rId18"/>
    <p:sldId id="333" r:id="rId19"/>
    <p:sldId id="299" r:id="rId20"/>
    <p:sldId id="349" r:id="rId21"/>
    <p:sldId id="348" r:id="rId22"/>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 userDrawn="1">
          <p15:clr>
            <a:srgbClr val="A4A3A4"/>
          </p15:clr>
        </p15:guide>
        <p15:guide id="2" pos="2880" userDrawn="1">
          <p15:clr>
            <a:srgbClr val="A4A3A4"/>
          </p15:clr>
        </p15:guide>
        <p15:guide id="3" pos="68" userDrawn="1">
          <p15:clr>
            <a:srgbClr val="A4A3A4"/>
          </p15:clr>
        </p15:guide>
        <p15:guide id="4" pos="5692" userDrawn="1">
          <p15:clr>
            <a:srgbClr val="A4A3A4"/>
          </p15:clr>
        </p15:guide>
        <p15:guide id="5" orient="horz" pos="3162" userDrawn="1">
          <p15:clr>
            <a:srgbClr val="A4A3A4"/>
          </p15:clr>
        </p15:guide>
        <p15:guide id="6" orient="horz" pos="577" userDrawn="1">
          <p15:clr>
            <a:srgbClr val="A4A3A4"/>
          </p15:clr>
        </p15:guide>
        <p15:guide id="7" orient="horz" pos="622" userDrawn="1">
          <p15:clr>
            <a:srgbClr val="A4A3A4"/>
          </p15:clr>
        </p15:guide>
        <p15:guide id="8" pos="249" userDrawn="1">
          <p15:clr>
            <a:srgbClr val="A4A3A4"/>
          </p15:clr>
        </p15:guide>
        <p15:guide id="9" pos="5511" userDrawn="1">
          <p15:clr>
            <a:srgbClr val="A4A3A4"/>
          </p15:clr>
        </p15:guide>
        <p15:guide id="10" orient="horz" pos="1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C84"/>
    <a:srgbClr val="4F56B4"/>
    <a:srgbClr val="38AFD0"/>
    <a:srgbClr val="5CAF51"/>
    <a:srgbClr val="C3C3C3"/>
    <a:srgbClr val="C25000"/>
    <a:srgbClr val="CC9F1A"/>
    <a:srgbClr val="CC0000"/>
    <a:srgbClr val="FF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4" autoAdjust="0"/>
    <p:restoredTop sz="91903" autoAdjust="0"/>
  </p:normalViewPr>
  <p:slideViewPr>
    <p:cSldViewPr>
      <p:cViewPr varScale="1">
        <p:scale>
          <a:sx n="90" d="100"/>
          <a:sy n="90" d="100"/>
        </p:scale>
        <p:origin x="726" y="84"/>
      </p:cViewPr>
      <p:guideLst>
        <p:guide orient="horz" pos="1348"/>
        <p:guide pos="2880"/>
        <p:guide pos="68"/>
        <p:guide pos="5692"/>
        <p:guide orient="horz" pos="3162"/>
        <p:guide orient="horz" pos="577"/>
        <p:guide orient="horz" pos="622"/>
        <p:guide pos="249"/>
        <p:guide pos="5511"/>
        <p:guide orient="horz" pos="17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hu-HU" sz="1300" b="1" dirty="0" smtClean="0">
              <a:solidFill>
                <a:srgbClr val="4D7C85"/>
              </a:solidFill>
            </a:rPr>
            <a:t>Liberal democracy</a:t>
          </a: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300" b="1" dirty="0" smtClean="0">
              <a:solidFill>
                <a:srgbClr val="4D7C85"/>
              </a:solidFill>
            </a:rPr>
            <a:t>Patronal autocracy</a:t>
          </a: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300" b="1" dirty="0" smtClean="0">
              <a:solidFill>
                <a:srgbClr val="4D7C85"/>
              </a:solidFill>
            </a:rPr>
            <a:t>Market-exploiting dictatorship</a:t>
          </a: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300" b="1" dirty="0" smtClean="0">
              <a:solidFill>
                <a:srgbClr val="4D7C85"/>
              </a:solidFill>
            </a:rPr>
            <a:t>Patronal democracy</a:t>
          </a: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300" b="1" dirty="0" smtClean="0">
              <a:solidFill>
                <a:srgbClr val="4D7C85"/>
              </a:solidFill>
            </a:rPr>
            <a:t>Communist dictatorship</a:t>
          </a: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300" b="1" dirty="0" smtClean="0">
              <a:solidFill>
                <a:srgbClr val="4D7C85"/>
              </a:solidFill>
            </a:rPr>
            <a:t>Conservative autocracy</a:t>
          </a:r>
          <a:endParaRPr lang="hu-HU" sz="1300" b="1" dirty="0">
            <a:solidFill>
              <a:srgbClr val="4D7C85"/>
            </a:solidFill>
          </a:endParaRP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5964" custScaleY="61566" custLinFactNeighborX="1344" custLinFactNeighborY="-2143"/>
      <dgm:spPr>
        <a:solidFill>
          <a:srgbClr val="EFEAE4"/>
        </a:solidFill>
        <a:ln w="31750">
          <a:solidFill>
            <a:srgbClr val="B3A99D"/>
          </a:solidFill>
        </a:ln>
      </dgm:spPr>
      <dgm:t>
        <a:bodyPr/>
        <a:lstStyle/>
        <a:p>
          <a:endParaRPr lang="hu-HU"/>
        </a:p>
      </dgm:t>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46378" custScaleY="37620" custLinFactNeighborX="47933" custLinFactNeighborY="38884">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48228" custScaleY="34224" custLinFactX="-43498" custLinFactY="-3058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3482" custLinFactNeighborX="-47933"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40395" custLinFactNeighborX="-45566"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9988" custScaleY="35761" custLinFactY="-68314" custLinFactNeighborX="33756"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9314" custScaleY="33560" custLinFactX="-21680" custLinFactY="-100000" custLinFactNeighborX="-100000" custLinFactNeighborY="-194339">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EBFB9132-A1B1-44E3-85D0-3FC2D6AC6364}" type="presOf" srcId="{70972A96-F39F-4054-A5D9-CCAC350AB6EA}" destId="{6AFE05B7-991B-44DA-9843-39E3CC396A11}" srcOrd="0" destOrd="0" presId="urn:microsoft.com/office/officeart/2005/8/layout/pyramid2"/>
    <dgm:cxn modelId="{B13EAAE4-1F67-4A3A-9177-03A368343129}" srcId="{D75FEE30-628B-4BCD-B8C9-2BF3180BA3C0}" destId="{EA790760-0B03-448A-9F29-12DB28B7261E}" srcOrd="4" destOrd="0" parTransId="{5C7F6E41-DDEC-4FFD-ADF3-857A68ACE437}" sibTransId="{C852374C-469A-4298-974D-3B706E4B63CD}"/>
    <dgm:cxn modelId="{6116BD2D-F084-49B0-AC36-AC05B9CE156D}" srcId="{D75FEE30-628B-4BCD-B8C9-2BF3180BA3C0}" destId="{94EAB1EC-7FE9-40F9-8691-7534F2D2D13B}" srcOrd="2" destOrd="0" parTransId="{AC170853-3C5A-498C-AB0E-62BD539BDACB}" sibTransId="{6F2BECE1-1D30-4F39-BBB4-35324958AB70}"/>
    <dgm:cxn modelId="{2AB6FE2C-AEBA-495C-92E0-154F2C31F960}" type="presOf" srcId="{D75FEE30-628B-4BCD-B8C9-2BF3180BA3C0}" destId="{F9260225-45E3-4E83-A7B5-93BF7662486D}" srcOrd="0" destOrd="0" presId="urn:microsoft.com/office/officeart/2005/8/layout/pyramid2"/>
    <dgm:cxn modelId="{5FC4CDE5-AA19-4AFE-A51C-C60D0AC7FAF3}" type="presOf" srcId="{94EAB1EC-7FE9-40F9-8691-7534F2D2D13B}" destId="{AA40EDB2-9616-491E-8997-90DC3C7C7F8E}" srcOrd="0" destOrd="0" presId="urn:microsoft.com/office/officeart/2005/8/layout/pyramid2"/>
    <dgm:cxn modelId="{EC4312D3-961B-42DE-92A4-4FC0D326ED13}" type="presOf" srcId="{497908DE-4C30-428A-A555-3A6C2F4ADF7D}" destId="{C15E22B3-3295-4532-9D6A-325D45E50C1C}" srcOrd="0" destOrd="0" presId="urn:microsoft.com/office/officeart/2005/8/layout/pyramid2"/>
    <dgm:cxn modelId="{75CD19E2-F6DD-4B14-AC6C-EA0ACD1687C4}" type="presOf" srcId="{3CA4390E-8AEC-4EA2-A3EC-8DD042504D56}" destId="{585EDA03-E1D1-49E2-ABCC-D095A33C60CB}" srcOrd="0" destOrd="0" presId="urn:microsoft.com/office/officeart/2005/8/layout/pyramid2"/>
    <dgm:cxn modelId="{7F3FE700-1B5C-4D5E-A6DA-C2C295341AB0}" srcId="{D75FEE30-628B-4BCD-B8C9-2BF3180BA3C0}" destId="{497908DE-4C30-428A-A555-3A6C2F4ADF7D}" srcOrd="0" destOrd="0" parTransId="{271AECFB-B758-4170-9A56-A7A2099BC3ED}" sibTransId="{62CDFBF8-8475-41D6-A92F-79B3295FBB46}"/>
    <dgm:cxn modelId="{CBEF9A63-C4A8-4435-B53F-3311C5002E27}" srcId="{D75FEE30-628B-4BCD-B8C9-2BF3180BA3C0}" destId="{70972A96-F39F-4054-A5D9-CCAC350AB6EA}" srcOrd="3" destOrd="0" parTransId="{31D1D17A-6379-4E4F-BA5B-41C68FE7CA83}" sibTransId="{9245FA1F-2308-44B5-8473-F6C503401E93}"/>
    <dgm:cxn modelId="{120CE7F6-24F6-4539-9860-6A4E57F2EB20}" type="presOf" srcId="{EA790760-0B03-448A-9F29-12DB28B7261E}" destId="{40A06F75-CF71-4FF0-9476-F881F10B4C59}" srcOrd="0" destOrd="0" presId="urn:microsoft.com/office/officeart/2005/8/layout/pyramid2"/>
    <dgm:cxn modelId="{54D9A5D2-F06C-405E-887A-46CCA56CD4FD}" type="presOf" srcId="{83210F28-54C2-4E50-BA91-C30C7F5A925A}" destId="{0E6DB8B2-458A-4F73-AF77-E844E8685CD8}"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238E8032-8D87-408E-A872-7A74B256EB7F}" srcId="{D75FEE30-628B-4BCD-B8C9-2BF3180BA3C0}" destId="{3CA4390E-8AEC-4EA2-A3EC-8DD042504D56}" srcOrd="1" destOrd="0" parTransId="{A4B2B83E-EB6A-4359-B43A-DBC5C5DFCAEB}" sibTransId="{9BCEB788-24BE-4063-82CD-6618D9E746C1}"/>
    <dgm:cxn modelId="{69BC629F-7C7B-421C-A8D6-8A8867487D59}" type="presParOf" srcId="{F9260225-45E3-4E83-A7B5-93BF7662486D}" destId="{2CAB7AE0-F53F-477F-8596-08683A702DA4}" srcOrd="0" destOrd="0" presId="urn:microsoft.com/office/officeart/2005/8/layout/pyramid2"/>
    <dgm:cxn modelId="{67D758A4-CAB7-44BF-8C88-F0E59CF77CB1}" type="presParOf" srcId="{F9260225-45E3-4E83-A7B5-93BF7662486D}" destId="{54982EDE-BA38-419C-8C90-E7DF88B50825}" srcOrd="1" destOrd="0" presId="urn:microsoft.com/office/officeart/2005/8/layout/pyramid2"/>
    <dgm:cxn modelId="{5870299B-255D-4610-89F9-EE87244D315A}" type="presParOf" srcId="{54982EDE-BA38-419C-8C90-E7DF88B50825}" destId="{C15E22B3-3295-4532-9D6A-325D45E50C1C}" srcOrd="0" destOrd="0" presId="urn:microsoft.com/office/officeart/2005/8/layout/pyramid2"/>
    <dgm:cxn modelId="{8432208B-1479-464E-BCDA-989F43B114A6}" type="presParOf" srcId="{54982EDE-BA38-419C-8C90-E7DF88B50825}" destId="{E349127E-BD40-4FFD-98F7-AE53232D3317}" srcOrd="1" destOrd="0" presId="urn:microsoft.com/office/officeart/2005/8/layout/pyramid2"/>
    <dgm:cxn modelId="{800DCB13-4273-4B9D-BD41-56A93901BBF2}" type="presParOf" srcId="{54982EDE-BA38-419C-8C90-E7DF88B50825}" destId="{585EDA03-E1D1-49E2-ABCC-D095A33C60CB}" srcOrd="2" destOrd="0" presId="urn:microsoft.com/office/officeart/2005/8/layout/pyramid2"/>
    <dgm:cxn modelId="{1C389921-4407-44CF-A7B6-723E48F0FFD2}" type="presParOf" srcId="{54982EDE-BA38-419C-8C90-E7DF88B50825}" destId="{689CAA53-9D6E-44E6-B0D8-615A6D07FB5B}" srcOrd="3" destOrd="0" presId="urn:microsoft.com/office/officeart/2005/8/layout/pyramid2"/>
    <dgm:cxn modelId="{85290D38-E958-4CB4-A81F-568CD58293B0}" type="presParOf" srcId="{54982EDE-BA38-419C-8C90-E7DF88B50825}" destId="{AA40EDB2-9616-491E-8997-90DC3C7C7F8E}" srcOrd="4" destOrd="0" presId="urn:microsoft.com/office/officeart/2005/8/layout/pyramid2"/>
    <dgm:cxn modelId="{04C98D25-1923-4E8C-83AD-F9E1280E3F4B}" type="presParOf" srcId="{54982EDE-BA38-419C-8C90-E7DF88B50825}" destId="{9055E23A-F0BC-4AAF-9FF4-F780F02DFD21}" srcOrd="5" destOrd="0" presId="urn:microsoft.com/office/officeart/2005/8/layout/pyramid2"/>
    <dgm:cxn modelId="{B15DB5A3-A79C-4B9C-8F08-CFCCABC9324C}" type="presParOf" srcId="{54982EDE-BA38-419C-8C90-E7DF88B50825}" destId="{6AFE05B7-991B-44DA-9843-39E3CC396A11}" srcOrd="6" destOrd="0" presId="urn:microsoft.com/office/officeart/2005/8/layout/pyramid2"/>
    <dgm:cxn modelId="{052A4D31-3CF7-4BCA-ADAB-C5298425E609}" type="presParOf" srcId="{54982EDE-BA38-419C-8C90-E7DF88B50825}" destId="{B370853F-B4C8-494E-B10D-01EDE232E07B}" srcOrd="7" destOrd="0" presId="urn:microsoft.com/office/officeart/2005/8/layout/pyramid2"/>
    <dgm:cxn modelId="{418441CC-0AB9-4615-93C4-812811C70F62}" type="presParOf" srcId="{54982EDE-BA38-419C-8C90-E7DF88B50825}" destId="{40A06F75-CF71-4FF0-9476-F881F10B4C59}" srcOrd="8" destOrd="0" presId="urn:microsoft.com/office/officeart/2005/8/layout/pyramid2"/>
    <dgm:cxn modelId="{63D1FE90-DA6D-4D35-B41E-1D38301191F2}" type="presParOf" srcId="{54982EDE-BA38-419C-8C90-E7DF88B50825}" destId="{D5AAC021-0B13-4F18-8DC6-1FA6845FB348}" srcOrd="9" destOrd="0" presId="urn:microsoft.com/office/officeart/2005/8/layout/pyramid2"/>
    <dgm:cxn modelId="{A4F32746-8944-4F17-B0E1-8BC28EA9EC66}" type="presParOf" srcId="{54982EDE-BA38-419C-8C90-E7DF88B50825}" destId="{0E6DB8B2-458A-4F73-AF77-E844E8685CD8}" srcOrd="10" destOrd="0" presId="urn:microsoft.com/office/officeart/2005/8/layout/pyramid2"/>
    <dgm:cxn modelId="{03230E55-2482-4015-804F-1B59D3CDAC3B}"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2021. 03. 04.</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2</a:t>
            </a:fld>
            <a:endParaRPr lang="hu-HU"/>
          </a:p>
        </p:txBody>
      </p:sp>
    </p:spTree>
    <p:extLst>
      <p:ext uri="{BB962C8B-B14F-4D97-AF65-F5344CB8AC3E}">
        <p14:creationId xmlns:p14="http://schemas.microsoft.com/office/powerpoint/2010/main" val="205868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17</a:t>
            </a:fld>
            <a:endParaRPr lang="hu-HU"/>
          </a:p>
        </p:txBody>
      </p:sp>
    </p:spTree>
    <p:extLst>
      <p:ext uri="{BB962C8B-B14F-4D97-AF65-F5344CB8AC3E}">
        <p14:creationId xmlns:p14="http://schemas.microsoft.com/office/powerpoint/2010/main" val="96769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69C8E1-7FD2-4FF5-87B7-6BA787EFBDD0}" type="slidenum">
              <a:rPr lang="hu-HU" smtClean="0"/>
              <a:pPr/>
              <a:t>18</a:t>
            </a:fld>
            <a:endParaRPr lang="hu-HU"/>
          </a:p>
        </p:txBody>
      </p:sp>
    </p:spTree>
    <p:extLst>
      <p:ext uri="{BB962C8B-B14F-4D97-AF65-F5344CB8AC3E}">
        <p14:creationId xmlns:p14="http://schemas.microsoft.com/office/powerpoint/2010/main" val="163065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69C8E1-7FD2-4FF5-87B7-6BA787EFBDD0}" type="slidenum">
              <a:rPr lang="hu-HU" smtClean="0"/>
              <a:pPr/>
              <a:t>19</a:t>
            </a:fld>
            <a:endParaRPr lang="hu-HU"/>
          </a:p>
        </p:txBody>
      </p:sp>
    </p:spTree>
    <p:extLst>
      <p:ext uri="{BB962C8B-B14F-4D97-AF65-F5344CB8AC3E}">
        <p14:creationId xmlns:p14="http://schemas.microsoft.com/office/powerpoint/2010/main" val="74807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21</a:t>
            </a:fld>
            <a:endParaRPr lang="hu-HU"/>
          </a:p>
        </p:txBody>
      </p:sp>
    </p:spTree>
    <p:extLst>
      <p:ext uri="{BB962C8B-B14F-4D97-AF65-F5344CB8AC3E}">
        <p14:creationId xmlns:p14="http://schemas.microsoft.com/office/powerpoint/2010/main" val="237284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6</a:t>
            </a:fld>
            <a:endParaRPr lang="hu-HU"/>
          </a:p>
        </p:txBody>
      </p:sp>
    </p:spTree>
    <p:extLst>
      <p:ext uri="{BB962C8B-B14F-4D97-AF65-F5344CB8AC3E}">
        <p14:creationId xmlns:p14="http://schemas.microsoft.com/office/powerpoint/2010/main" val="326079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7</a:t>
            </a:fld>
            <a:endParaRPr lang="hu-HU"/>
          </a:p>
        </p:txBody>
      </p:sp>
    </p:spTree>
    <p:extLst>
      <p:ext uri="{BB962C8B-B14F-4D97-AF65-F5344CB8AC3E}">
        <p14:creationId xmlns:p14="http://schemas.microsoft.com/office/powerpoint/2010/main" val="77420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9</a:t>
            </a:fld>
            <a:endParaRPr lang="hu-HU"/>
          </a:p>
        </p:txBody>
      </p:sp>
    </p:spTree>
    <p:extLst>
      <p:ext uri="{BB962C8B-B14F-4D97-AF65-F5344CB8AC3E}">
        <p14:creationId xmlns:p14="http://schemas.microsoft.com/office/powerpoint/2010/main" val="19809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10</a:t>
            </a:fld>
            <a:endParaRPr lang="hu-HU"/>
          </a:p>
        </p:txBody>
      </p:sp>
    </p:spTree>
    <p:extLst>
      <p:ext uri="{BB962C8B-B14F-4D97-AF65-F5344CB8AC3E}">
        <p14:creationId xmlns:p14="http://schemas.microsoft.com/office/powerpoint/2010/main" val="306890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11</a:t>
            </a:fld>
            <a:endParaRPr lang="hu-HU"/>
          </a:p>
        </p:txBody>
      </p:sp>
    </p:spTree>
    <p:extLst>
      <p:ext uri="{BB962C8B-B14F-4D97-AF65-F5344CB8AC3E}">
        <p14:creationId xmlns:p14="http://schemas.microsoft.com/office/powerpoint/2010/main" val="74763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13</a:t>
            </a:fld>
            <a:endParaRPr lang="hu-HU"/>
          </a:p>
        </p:txBody>
      </p:sp>
    </p:spTree>
    <p:extLst>
      <p:ext uri="{BB962C8B-B14F-4D97-AF65-F5344CB8AC3E}">
        <p14:creationId xmlns:p14="http://schemas.microsoft.com/office/powerpoint/2010/main" val="313596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14</a:t>
            </a:fld>
            <a:endParaRPr lang="hu-HU"/>
          </a:p>
        </p:txBody>
      </p:sp>
    </p:spTree>
    <p:extLst>
      <p:ext uri="{BB962C8B-B14F-4D97-AF65-F5344CB8AC3E}">
        <p14:creationId xmlns:p14="http://schemas.microsoft.com/office/powerpoint/2010/main" val="35317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D310032B-C540-4B8C-810A-23960B1398D5}" type="slidenum">
              <a:rPr lang="hu-HU" smtClean="0"/>
              <a:pPr/>
              <a:t>16</a:t>
            </a:fld>
            <a:endParaRPr lang="hu-HU"/>
          </a:p>
        </p:txBody>
      </p:sp>
    </p:spTree>
    <p:extLst>
      <p:ext uri="{BB962C8B-B14F-4D97-AF65-F5344CB8AC3E}">
        <p14:creationId xmlns:p14="http://schemas.microsoft.com/office/powerpoint/2010/main" val="423238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2021. 03. 04.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279A9B-E3FB-4FD3-A5B2-9BF015E5B4AB}" type="datetimeFigureOut">
              <a:rPr lang="hu-HU" smtClean="0"/>
              <a:pPr/>
              <a:t>2021. 03. 04.</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9F92712-BF39-4E0E-BDA3-AE39BD0ACF9D}"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032000" ty="-444500" sx="35000" sy="35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8388424" y="4371950"/>
            <a:ext cx="647626" cy="662010"/>
          </a:xfrm>
          <a:prstGeom prst="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526957" y="4266337"/>
            <a:ext cx="370559" cy="877163"/>
          </a:xfrm>
          <a:prstGeom prst="rect">
            <a:avLst/>
          </a:prstGeom>
          <a:noFill/>
        </p:spPr>
        <p:txBody>
          <a:bodyPr wrap="square" rtlCol="0">
            <a:spAutoFit/>
          </a:bodyPr>
          <a:lstStyle/>
          <a:p>
            <a:pPr algn="ctr"/>
            <a:r>
              <a:rPr lang="en-GB" sz="51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2</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ím 1"/>
          <p:cNvSpPr txBox="1">
            <a:spLocks/>
          </p:cNvSpPr>
          <p:nvPr/>
        </p:nvSpPr>
        <p:spPr>
          <a:xfrm>
            <a:off x="107950" y="1563638"/>
            <a:ext cx="89281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Stubborn structures: </a:t>
            </a:r>
            <a:endParaRPr lang="en-GB"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an </a:t>
            </a:r>
            <a:r>
              <a:rPr lang="en-US"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explanation of the development </a:t>
            </a:r>
            <a:endPar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of </a:t>
            </a:r>
            <a:r>
              <a:rPr lang="en-US"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post-communist regimes</a:t>
            </a:r>
            <a:endParaRPr lang="hu-HU" sz="28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87424"/>
          </a:xfrm>
        </p:spPr>
        <p:txBody>
          <a:bodyPr>
            <a:noAutofit/>
          </a:bodyPr>
          <a:lstStyle/>
          <a:p>
            <a:r>
              <a:rPr lang="en-US" sz="2200" b="1" dirty="0" smtClean="0">
                <a:solidFill>
                  <a:srgbClr val="8D503B"/>
                </a:solidFill>
              </a:rPr>
              <a:t>Thesis C: Communist </a:t>
            </a:r>
            <a:r>
              <a:rPr lang="en-US" sz="2200" b="1" dirty="0">
                <a:solidFill>
                  <a:srgbClr val="8D503B"/>
                </a:solidFill>
              </a:rPr>
              <a:t>Dictatorships Arrested </a:t>
            </a:r>
            <a:r>
              <a:rPr lang="ru-RU" sz="2200" b="1" dirty="0" smtClean="0">
                <a:solidFill>
                  <a:srgbClr val="8D503B"/>
                </a:solidFill>
              </a:rPr>
              <a:t/>
            </a:r>
            <a:br>
              <a:rPr lang="ru-RU" sz="2200" b="1" dirty="0" smtClean="0">
                <a:solidFill>
                  <a:srgbClr val="8D503B"/>
                </a:solidFill>
              </a:rPr>
            </a:br>
            <a:r>
              <a:rPr lang="en-US" sz="2200" b="1" dirty="0" smtClean="0">
                <a:solidFill>
                  <a:srgbClr val="8D503B"/>
                </a:solidFill>
              </a:rPr>
              <a:t>and </a:t>
            </a:r>
            <a:r>
              <a:rPr lang="en-US" sz="2200" b="1" dirty="0">
                <a:solidFill>
                  <a:srgbClr val="8D503B"/>
                </a:solidFill>
              </a:rPr>
              <a:t>Reversed the Separation of Spheres</a:t>
            </a:r>
            <a:endParaRPr lang="hu-HU" sz="2200" b="1" dirty="0">
              <a:solidFill>
                <a:srgbClr val="8D503B"/>
              </a:solidFill>
            </a:endParaRPr>
          </a:p>
        </p:txBody>
      </p:sp>
      <p:sp>
        <p:nvSpPr>
          <p:cNvPr id="3" name="Tartalom helye 2"/>
          <p:cNvSpPr>
            <a:spLocks noGrp="1"/>
          </p:cNvSpPr>
          <p:nvPr>
            <p:ph idx="4294967295"/>
          </p:nvPr>
        </p:nvSpPr>
        <p:spPr>
          <a:xfrm>
            <a:off x="395288" y="987425"/>
            <a:ext cx="8353425" cy="3810001"/>
          </a:xfrm>
        </p:spPr>
        <p:txBody>
          <a:bodyPr>
            <a:noAutofit/>
          </a:bodyPr>
          <a:lstStyle/>
          <a:p>
            <a:pPr marL="0" indent="0">
              <a:spcBef>
                <a:spcPts val="0"/>
              </a:spcBef>
              <a:spcAft>
                <a:spcPts val="800"/>
              </a:spcAft>
              <a:buNone/>
            </a:pPr>
            <a:r>
              <a:rPr lang="en-US" sz="2200" b="1" dirty="0">
                <a:solidFill>
                  <a:srgbClr val="4D7C84"/>
                </a:solidFill>
              </a:rPr>
              <a:t>Thesis </a:t>
            </a:r>
            <a:r>
              <a:rPr lang="en-US" sz="2200" b="1" dirty="0" smtClean="0">
                <a:solidFill>
                  <a:srgbClr val="4D7C84"/>
                </a:solidFill>
              </a:rPr>
              <a:t>C:</a:t>
            </a:r>
            <a:endParaRPr lang="en-US" sz="2200" dirty="0" smtClean="0">
              <a:solidFill>
                <a:srgbClr val="4D7C84"/>
              </a:solidFill>
            </a:endParaRPr>
          </a:p>
          <a:p>
            <a:pPr marL="449263" indent="-266700">
              <a:spcBef>
                <a:spcPts val="0"/>
              </a:spcBef>
              <a:spcAft>
                <a:spcPts val="800"/>
              </a:spcAft>
              <a:buClr>
                <a:srgbClr val="4D7C84"/>
              </a:buClr>
              <a:buSzPct val="120000"/>
            </a:pPr>
            <a:r>
              <a:rPr lang="en-US" sz="1900" b="1" dirty="0" smtClean="0">
                <a:solidFill>
                  <a:srgbClr val="504131"/>
                </a:solidFill>
              </a:rPr>
              <a:t>in </a:t>
            </a:r>
            <a:r>
              <a:rPr lang="en-US" sz="1900" b="1" dirty="0">
                <a:solidFill>
                  <a:srgbClr val="504131"/>
                </a:solidFill>
              </a:rPr>
              <a:t>communist times, countries of different civilizations were put under the unifying “political lid” of </a:t>
            </a:r>
            <a:r>
              <a:rPr lang="en-US" sz="1900" b="1" dirty="0" smtClean="0">
                <a:solidFill>
                  <a:srgbClr val="504131"/>
                </a:solidFill>
              </a:rPr>
              <a:t>dictatorship;</a:t>
            </a:r>
          </a:p>
          <a:p>
            <a:pPr marL="449263" indent="-266700">
              <a:spcBef>
                <a:spcPts val="0"/>
              </a:spcBef>
              <a:spcAft>
                <a:spcPts val="800"/>
              </a:spcAft>
              <a:buClr>
                <a:srgbClr val="4D7C84"/>
              </a:buClr>
              <a:buSzPct val="120000"/>
            </a:pPr>
            <a:r>
              <a:rPr lang="en-US" sz="1900" b="1" dirty="0" smtClean="0">
                <a:solidFill>
                  <a:srgbClr val="504131"/>
                </a:solidFill>
              </a:rPr>
              <a:t>this </a:t>
            </a:r>
            <a:r>
              <a:rPr lang="en-US" sz="1900" b="1" dirty="0">
                <a:solidFill>
                  <a:srgbClr val="504131"/>
                </a:solidFill>
              </a:rPr>
              <a:t>arrested the social development that the countries had been </a:t>
            </a:r>
            <a:r>
              <a:rPr lang="en-US" sz="1900" b="1" dirty="0" smtClean="0">
                <a:solidFill>
                  <a:srgbClr val="504131"/>
                </a:solidFill>
              </a:rPr>
              <a:t>undergoing;</a:t>
            </a:r>
          </a:p>
          <a:p>
            <a:pPr marL="449263" indent="-266700">
              <a:spcBef>
                <a:spcPts val="0"/>
              </a:spcBef>
              <a:spcAft>
                <a:spcPts val="800"/>
              </a:spcAft>
              <a:buClr>
                <a:srgbClr val="4D7C84"/>
              </a:buClr>
              <a:buSzPct val="120000"/>
            </a:pPr>
            <a:r>
              <a:rPr lang="en-US" sz="1900" b="1" dirty="0" smtClean="0">
                <a:solidFill>
                  <a:srgbClr val="504131"/>
                </a:solidFill>
              </a:rPr>
              <a:t>the </a:t>
            </a:r>
            <a:r>
              <a:rPr lang="en-US" sz="1900" b="1" dirty="0">
                <a:solidFill>
                  <a:srgbClr val="504131"/>
                </a:solidFill>
              </a:rPr>
              <a:t>communist system brought an own series of interrelated phenomena that represented a merger of spheres of social action, reinforcing the preexisting patterns of (lack of) </a:t>
            </a:r>
            <a:r>
              <a:rPr lang="en-US" sz="1900" b="1" dirty="0" smtClean="0">
                <a:solidFill>
                  <a:srgbClr val="504131"/>
                </a:solidFill>
              </a:rPr>
              <a:t>separation;</a:t>
            </a:r>
          </a:p>
          <a:p>
            <a:pPr marL="449263" indent="-266700">
              <a:spcBef>
                <a:spcPts val="0"/>
              </a:spcBef>
              <a:spcAft>
                <a:spcPts val="800"/>
              </a:spcAft>
              <a:buClr>
                <a:srgbClr val="4D7C84"/>
              </a:buClr>
              <a:buSzPct val="120000"/>
            </a:pPr>
            <a:r>
              <a:rPr lang="en-US" sz="1900" b="1" dirty="0" smtClean="0">
                <a:solidFill>
                  <a:srgbClr val="504131"/>
                </a:solidFill>
              </a:rPr>
              <a:t>while different </a:t>
            </a:r>
            <a:r>
              <a:rPr lang="en-US" sz="1900" b="1" dirty="0">
                <a:solidFill>
                  <a:srgbClr val="504131"/>
                </a:solidFill>
              </a:rPr>
              <a:t>kinds of communism could develop in different civilizations, the one-party system and the monopoly of state property induced similar social phenomena and did unify the countries to some degree</a:t>
            </a:r>
            <a:r>
              <a:rPr lang="en-US" sz="1900" b="1" dirty="0" smtClean="0">
                <a:solidFill>
                  <a:srgbClr val="504131"/>
                </a:solidFill>
              </a:rPr>
              <a:t>.</a:t>
            </a:r>
            <a:endParaRPr lang="hu-HU" sz="1900" b="1" dirty="0">
              <a:solidFill>
                <a:srgbClr val="504131"/>
              </a:solidFill>
            </a:endParaRPr>
          </a:p>
        </p:txBody>
      </p:sp>
    </p:spTree>
    <p:extLst>
      <p:ext uri="{BB962C8B-B14F-4D97-AF65-F5344CB8AC3E}">
        <p14:creationId xmlns:p14="http://schemas.microsoft.com/office/powerpoint/2010/main" val="27412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03174"/>
          </a:xfrm>
        </p:spPr>
        <p:txBody>
          <a:bodyPr>
            <a:normAutofit/>
          </a:bodyPr>
          <a:lstStyle/>
          <a:p>
            <a:r>
              <a:rPr lang="hu-HU" sz="2200" b="1" dirty="0" smtClean="0">
                <a:solidFill>
                  <a:srgbClr val="8D503B"/>
                </a:solidFill>
              </a:rPr>
              <a:t>The </a:t>
            </a:r>
            <a:r>
              <a:rPr lang="hu-HU" sz="2200" b="1" dirty="0" err="1" smtClean="0">
                <a:solidFill>
                  <a:srgbClr val="8D503B"/>
                </a:solidFill>
              </a:rPr>
              <a:t>communist</a:t>
            </a:r>
            <a:r>
              <a:rPr lang="hu-HU" sz="2200" b="1" dirty="0" smtClean="0">
                <a:solidFill>
                  <a:srgbClr val="8D503B"/>
                </a:solidFill>
              </a:rPr>
              <a:t> form of s</a:t>
            </a:r>
            <a:r>
              <a:rPr lang="en-US" sz="2200" b="1" dirty="0" err="1" smtClean="0">
                <a:solidFill>
                  <a:srgbClr val="8D503B"/>
                </a:solidFill>
              </a:rPr>
              <a:t>tubborn</a:t>
            </a:r>
            <a:r>
              <a:rPr lang="en-US" sz="2200" b="1" dirty="0" smtClean="0">
                <a:solidFill>
                  <a:srgbClr val="8D503B"/>
                </a:solidFill>
              </a:rPr>
              <a:t> structures</a:t>
            </a:r>
            <a:endParaRPr lang="en-US" sz="2200" b="1" dirty="0">
              <a:solidFill>
                <a:srgbClr val="8D503B"/>
              </a:solidFill>
            </a:endParaRPr>
          </a:p>
        </p:txBody>
      </p:sp>
      <p:grpSp>
        <p:nvGrpSpPr>
          <p:cNvPr id="19" name="Group 221"/>
          <p:cNvGrpSpPr>
            <a:grpSpLocks/>
          </p:cNvGrpSpPr>
          <p:nvPr/>
        </p:nvGrpSpPr>
        <p:grpSpPr bwMode="auto">
          <a:xfrm>
            <a:off x="108171" y="987425"/>
            <a:ext cx="8937480" cy="3579680"/>
            <a:chOff x="89" y="6255"/>
            <a:chExt cx="10481" cy="3180"/>
          </a:xfrm>
        </p:grpSpPr>
        <p:grpSp>
          <p:nvGrpSpPr>
            <p:cNvPr id="26" name="Group 60"/>
            <p:cNvGrpSpPr>
              <a:grpSpLocks/>
            </p:cNvGrpSpPr>
            <p:nvPr/>
          </p:nvGrpSpPr>
          <p:grpSpPr bwMode="auto">
            <a:xfrm>
              <a:off x="2114" y="6255"/>
              <a:ext cx="8456" cy="3180"/>
              <a:chOff x="2135" y="5961"/>
              <a:chExt cx="8283" cy="3180"/>
            </a:xfrm>
          </p:grpSpPr>
          <p:sp>
            <p:nvSpPr>
              <p:cNvPr id="27" name="Szövegdoboz 4"/>
              <p:cNvSpPr txBox="1">
                <a:spLocks noChangeArrowheads="1"/>
              </p:cNvSpPr>
              <p:nvPr/>
            </p:nvSpPr>
            <p:spPr bwMode="auto">
              <a:xfrm>
                <a:off x="2136" y="5961"/>
                <a:ext cx="8282" cy="530"/>
              </a:xfrm>
              <a:prstGeom prst="roundRect">
                <a:avLst/>
              </a:prstGeom>
              <a:solidFill>
                <a:srgbClr val="B3AA9D"/>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Marxist-Leninist ideology driven party state</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28" name="Szövegdoboz 5"/>
              <p:cNvSpPr txBox="1">
                <a:spLocks noChangeArrowheads="1"/>
              </p:cNvSpPr>
              <p:nvPr/>
            </p:nvSpPr>
            <p:spPr bwMode="auto">
              <a:xfrm>
                <a:off x="2135" y="6983"/>
                <a:ext cx="3552" cy="833"/>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Formal (bureaucratic) networks</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29" name="Szövegdoboz 6"/>
              <p:cNvSpPr txBox="1">
                <a:spLocks noChangeArrowheads="1"/>
              </p:cNvSpPr>
              <p:nvPr/>
            </p:nvSpPr>
            <p:spPr bwMode="auto">
              <a:xfrm>
                <a:off x="6520" y="6985"/>
                <a:ext cx="3887" cy="833"/>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Monopoly of state ownership </a:t>
                </a:r>
                <a:endPar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of </a:t>
                </a: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the means of production</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0" name="Szövegdoboz 7"/>
              <p:cNvSpPr txBox="1">
                <a:spLocks noChangeArrowheads="1"/>
              </p:cNvSpPr>
              <p:nvPr/>
            </p:nvSpPr>
            <p:spPr bwMode="auto">
              <a:xfrm>
                <a:off x="2135" y="8308"/>
                <a:ext cx="3552" cy="833"/>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i="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Nomenklatura</a:t>
                </a: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bureaucratic patronal network</a:t>
                </a:r>
                <a:r>
                  <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1" name="Szövegdoboz 8"/>
              <p:cNvSpPr txBox="1">
                <a:spLocks noChangeArrowheads="1"/>
              </p:cNvSpPr>
              <p:nvPr/>
            </p:nvSpPr>
            <p:spPr bwMode="auto">
              <a:xfrm>
                <a:off x="6509" y="8308"/>
                <a:ext cx="3898" cy="833"/>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Treating society </a:t>
                </a:r>
                <a:endPar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as </a:t>
                </a: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 party domain</a:t>
                </a:r>
                <a:endParaRPr lang="hu-HU" dirty="0">
                  <a:solidFill>
                    <a:srgbClr val="504131"/>
                  </a:solidFill>
                  <a:effectLst/>
                  <a:latin typeface="Times New Roman" panose="02020603050405020304" pitchFamily="18" charset="0"/>
                  <a:ea typeface="Times New Roman" panose="02020603050405020304" pitchFamily="18" charset="0"/>
                </a:endParaRPr>
              </a:p>
            </p:txBody>
          </p:sp>
        </p:grpSp>
        <p:sp>
          <p:nvSpPr>
            <p:cNvPr id="21" name="Text Box 62"/>
            <p:cNvSpPr txBox="1">
              <a:spLocks noChangeArrowheads="1"/>
            </p:cNvSpPr>
            <p:nvPr/>
          </p:nvSpPr>
          <p:spPr bwMode="auto">
            <a:xfrm>
              <a:off x="89" y="6263"/>
              <a:ext cx="1858" cy="535"/>
            </a:xfrm>
            <a:prstGeom prst="roundRect">
              <a:avLst/>
            </a:prstGeom>
            <a:solidFill>
              <a:srgbClr val="B2654B"/>
            </a:solidFill>
            <a:ln w="9525">
              <a:noFill/>
              <a:miter lim="800000"/>
              <a:headEnd/>
              <a:tailEnd/>
            </a:ln>
          </p:spPr>
          <p:txBody>
            <a:bodyPr rot="0" vert="horz" wrap="square" lIns="54000" tIns="10800" rIns="54000" bIns="10800" anchor="ctr" anchorCtr="0" upright="1">
              <a:noAutofit/>
            </a:bodyPr>
            <a:lstStyle/>
            <a:p>
              <a:pPr algn="ctr">
                <a:lnSpc>
                  <a:spcPct val="115000"/>
                </a:lnSpc>
                <a:spcAft>
                  <a:spcPts val="0"/>
                </a:spcAft>
              </a:pPr>
              <a:r>
                <a:rPr lang="en-US" b="1"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Root cause</a:t>
              </a:r>
              <a:endParaRPr lang="hu-HU"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63"/>
            <p:cNvSpPr txBox="1">
              <a:spLocks noChangeArrowheads="1"/>
            </p:cNvSpPr>
            <p:nvPr/>
          </p:nvSpPr>
          <p:spPr bwMode="auto">
            <a:xfrm>
              <a:off x="89" y="7288"/>
              <a:ext cx="1858" cy="830"/>
            </a:xfrm>
            <a:prstGeom prst="roundRect">
              <a:avLst/>
            </a:prstGeom>
            <a:solidFill>
              <a:srgbClr val="B2654B"/>
            </a:solidFill>
            <a:ln w="9525">
              <a:noFill/>
              <a:miter lim="800000"/>
              <a:headEnd/>
              <a:tailEnd/>
            </a:ln>
          </p:spPr>
          <p:txBody>
            <a:bodyPr rot="0" vert="horz" wrap="square" lIns="54000" tIns="10800" rIns="54000" bIns="10800" anchor="ctr" anchorCtr="0" upright="1">
              <a:noAutofit/>
            </a:bodyPr>
            <a:lstStyle/>
            <a:p>
              <a:pPr algn="ctr">
                <a:lnSpc>
                  <a:spcPct val="115000"/>
                </a:lnSpc>
                <a:spcAft>
                  <a:spcPts val="0"/>
                </a:spcAft>
              </a:pPr>
              <a:r>
                <a:rPr lang="en-US" b="1"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Societal structures</a:t>
              </a:r>
              <a:endParaRPr lang="hu-HU"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64"/>
            <p:cNvSpPr txBox="1">
              <a:spLocks noChangeArrowheads="1"/>
            </p:cNvSpPr>
            <p:nvPr/>
          </p:nvSpPr>
          <p:spPr bwMode="auto">
            <a:xfrm>
              <a:off x="89" y="8608"/>
              <a:ext cx="1858" cy="827"/>
            </a:xfrm>
            <a:prstGeom prst="roundRect">
              <a:avLst/>
            </a:prstGeom>
            <a:solidFill>
              <a:srgbClr val="B2654B"/>
            </a:solidFill>
            <a:ln w="9525">
              <a:noFill/>
              <a:miter lim="800000"/>
              <a:headEnd/>
              <a:tailEnd/>
            </a:ln>
          </p:spPr>
          <p:txBody>
            <a:bodyPr rot="0" vert="horz" wrap="square" lIns="54000" tIns="10800" rIns="54000" bIns="10800" anchor="ctr" anchorCtr="0" upright="1">
              <a:noAutofit/>
            </a:bodyPr>
            <a:lstStyle/>
            <a:p>
              <a:pPr algn="ctr">
                <a:lnSpc>
                  <a:spcPct val="115000"/>
                </a:lnSpc>
                <a:spcAft>
                  <a:spcPts val="0"/>
                </a:spcAft>
              </a:pPr>
              <a:r>
                <a:rPr lang="en-US" b="1" dirty="0" err="1">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Rulership</a:t>
              </a:r>
              <a:r>
                <a:rPr lang="en-US" b="1"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 structures</a:t>
              </a:r>
              <a:endParaRPr lang="hu-HU"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Lefelé nyíl 33"/>
          <p:cNvSpPr>
            <a:spLocks noChangeArrowheads="1"/>
          </p:cNvSpPr>
          <p:nvPr/>
        </p:nvSpPr>
        <p:spPr bwMode="auto">
          <a:xfrm>
            <a:off x="3163138" y="1584048"/>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7" name="Balra-jobbra nyíl 25"/>
          <p:cNvSpPr>
            <a:spLocks noChangeArrowheads="1"/>
          </p:cNvSpPr>
          <p:nvPr/>
        </p:nvSpPr>
        <p:spPr bwMode="auto">
          <a:xfrm>
            <a:off x="4929907" y="2411854"/>
            <a:ext cx="722371" cy="389740"/>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9" name="Balra-jobbra nyíl 25"/>
          <p:cNvSpPr>
            <a:spLocks noChangeArrowheads="1"/>
          </p:cNvSpPr>
          <p:nvPr/>
        </p:nvSpPr>
        <p:spPr bwMode="auto">
          <a:xfrm>
            <a:off x="4929907" y="3903387"/>
            <a:ext cx="722371" cy="389740"/>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40" name="Lefelé nyíl 33"/>
          <p:cNvSpPr>
            <a:spLocks noChangeArrowheads="1"/>
          </p:cNvSpPr>
          <p:nvPr/>
        </p:nvSpPr>
        <p:spPr bwMode="auto">
          <a:xfrm>
            <a:off x="7082221" y="1584038"/>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41" name="Lefelé nyíl 33"/>
          <p:cNvSpPr>
            <a:spLocks noChangeArrowheads="1"/>
          </p:cNvSpPr>
          <p:nvPr/>
        </p:nvSpPr>
        <p:spPr bwMode="auto">
          <a:xfrm>
            <a:off x="3163138" y="3075572"/>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42" name="Lefelé nyíl 33"/>
          <p:cNvSpPr>
            <a:spLocks noChangeArrowheads="1"/>
          </p:cNvSpPr>
          <p:nvPr/>
        </p:nvSpPr>
        <p:spPr bwMode="auto">
          <a:xfrm>
            <a:off x="7082221" y="3071390"/>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Tree>
    <p:extLst>
      <p:ext uri="{BB962C8B-B14F-4D97-AF65-F5344CB8AC3E}">
        <p14:creationId xmlns:p14="http://schemas.microsoft.com/office/powerpoint/2010/main" val="74567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1397990"/>
          </a:xfrm>
        </p:spPr>
        <p:txBody>
          <a:bodyPr>
            <a:normAutofit/>
          </a:bodyPr>
          <a:lstStyle/>
          <a:p>
            <a:r>
              <a:rPr lang="en-US" sz="2200" b="1" dirty="0" smtClean="0">
                <a:solidFill>
                  <a:srgbClr val="8D503B"/>
                </a:solidFill>
              </a:rPr>
              <a:t>Henry Hale: Legacies of </a:t>
            </a:r>
            <a:r>
              <a:rPr lang="en-US" sz="2200" b="1" dirty="0" err="1" smtClean="0">
                <a:solidFill>
                  <a:srgbClr val="8D503B"/>
                </a:solidFill>
              </a:rPr>
              <a:t>Patronalism</a:t>
            </a:r>
            <a:r>
              <a:rPr lang="en-US" sz="2200" b="1" dirty="0" smtClean="0">
                <a:solidFill>
                  <a:srgbClr val="8D503B"/>
                </a:solidFill>
              </a:rPr>
              <a:t> </a:t>
            </a:r>
            <a:r>
              <a:rPr lang="ru-RU" sz="2200" b="1" dirty="0" smtClean="0">
                <a:solidFill>
                  <a:srgbClr val="8D503B"/>
                </a:solidFill>
              </a:rPr>
              <a:t/>
            </a:r>
            <a:br>
              <a:rPr lang="ru-RU" sz="2200" b="1" dirty="0" smtClean="0">
                <a:solidFill>
                  <a:srgbClr val="8D503B"/>
                </a:solidFill>
              </a:rPr>
            </a:br>
            <a:r>
              <a:rPr lang="en-US" sz="2200" b="1" dirty="0" smtClean="0">
                <a:solidFill>
                  <a:srgbClr val="8D503B"/>
                </a:solidFill>
              </a:rPr>
              <a:t>at the End of Communist Rule</a:t>
            </a:r>
            <a:endParaRPr lang="hu-HU" sz="2200" dirty="0">
              <a:solidFill>
                <a:srgbClr val="8D503B"/>
              </a:solidFill>
            </a:endParaRPr>
          </a:p>
        </p:txBody>
      </p:sp>
      <p:sp>
        <p:nvSpPr>
          <p:cNvPr id="5" name="Téglalap 14"/>
          <p:cNvSpPr/>
          <p:nvPr/>
        </p:nvSpPr>
        <p:spPr>
          <a:xfrm>
            <a:off x="782766" y="3872263"/>
            <a:ext cx="7555667" cy="523220"/>
          </a:xfrm>
          <a:prstGeom prst="rect">
            <a:avLst/>
          </a:prstGeom>
        </p:spPr>
        <p:txBody>
          <a:bodyPr wrap="square">
            <a:spAutoFit/>
          </a:bodyPr>
          <a:lstStyle/>
          <a:p>
            <a:pPr marL="285750" indent="-285750">
              <a:buClr>
                <a:srgbClr val="4D7C8B"/>
              </a:buClr>
              <a:buSzPct val="120000"/>
              <a:buFont typeface="Wingdings" panose="05000000000000000000" pitchFamily="2" charset="2"/>
              <a:buChar char="Ø"/>
            </a:pPr>
            <a:r>
              <a:rPr lang="en-GB" sz="1400" b="1" i="1" dirty="0">
                <a:solidFill>
                  <a:srgbClr val="50412B"/>
                </a:solidFill>
              </a:rPr>
              <a:t>Source: </a:t>
            </a:r>
            <a:r>
              <a:rPr lang="en-GB" sz="1400" dirty="0">
                <a:solidFill>
                  <a:srgbClr val="50412B"/>
                </a:solidFill>
              </a:rPr>
              <a:t>Henry E. Hale, Patronal Politics – Eurasian Regime Dynamics in Comparative Perspective, Cambridge University Press, 2015, p. 60</a:t>
            </a:r>
          </a:p>
        </p:txBody>
      </p:sp>
      <p:graphicFrame>
        <p:nvGraphicFramePr>
          <p:cNvPr id="6" name="Таблица 5"/>
          <p:cNvGraphicFramePr>
            <a:graphicFrameLocks noGrp="1"/>
          </p:cNvGraphicFramePr>
          <p:nvPr>
            <p:extLst>
              <p:ext uri="{D42A27DB-BD31-4B8C-83A1-F6EECF244321}">
                <p14:modId xmlns:p14="http://schemas.microsoft.com/office/powerpoint/2010/main" val="887714537"/>
              </p:ext>
            </p:extLst>
          </p:nvPr>
        </p:nvGraphicFramePr>
        <p:xfrm>
          <a:off x="794166" y="1397990"/>
          <a:ext cx="7555667" cy="234752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5035387">
                  <a:extLst>
                    <a:ext uri="{9D8B030D-6E8A-4147-A177-3AD203B41FA5}">
                      <a16:colId xmlns:a16="http://schemas.microsoft.com/office/drawing/2014/main" xmlns="" val="20001"/>
                    </a:ext>
                  </a:extLst>
                </a:gridCol>
              </a:tblGrid>
              <a:tr h="986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4D7C85"/>
                          </a:solidFill>
                          <a:latin typeface="+mn-lt"/>
                          <a:ea typeface="Open Sans" panose="020B0606030504020204" pitchFamily="34" charset="0"/>
                          <a:cs typeface="Open Sans" panose="020B0606030504020204" pitchFamily="34" charset="0"/>
                        </a:rPr>
                        <a:t>Most </a:t>
                      </a:r>
                      <a:r>
                        <a:rPr lang="en-US" sz="1600" b="1" dirty="0" err="1" smtClean="0">
                          <a:solidFill>
                            <a:srgbClr val="4D7C85"/>
                          </a:solidFill>
                          <a:latin typeface="+mn-lt"/>
                          <a:ea typeface="Open Sans" panose="020B0606030504020204" pitchFamily="34" charset="0"/>
                          <a:cs typeface="Open Sans" panose="020B0606030504020204" pitchFamily="34" charset="0"/>
                        </a:rPr>
                        <a:t>Patronalistic</a:t>
                      </a:r>
                      <a:endParaRPr lang="en-US" sz="1600" b="1" dirty="0" smtClean="0">
                        <a:solidFill>
                          <a:srgbClr val="4D7C85"/>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r>
                        <a:rPr lang="en-GB" sz="1500" b="1" dirty="0" smtClean="0">
                          <a:solidFill>
                            <a:srgbClr val="50412B"/>
                          </a:solidFill>
                          <a:latin typeface="+mn-lt"/>
                          <a:ea typeface="Open Sans" panose="020B0606030504020204" pitchFamily="34" charset="0"/>
                          <a:cs typeface="Open Sans" panose="020B0606030504020204" pitchFamily="34" charset="0"/>
                        </a:rPr>
                        <a:t>Albania, Armenia, Azerbaijan, Belarus, Bulgaria, Georgia, Kazakhstan, Kyrgyzstan, Macedonia, Moldova, Romania, Russia, Tajikistan, Turkmenistan, Ukraine, Uzbekistan</a:t>
                      </a: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0"/>
                  </a:ext>
                </a:extLst>
              </a:tr>
              <a:tr h="667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4D7C85"/>
                          </a:solidFill>
                          <a:latin typeface="+mn-lt"/>
                          <a:ea typeface="Open Sans" panose="020B0606030504020204" pitchFamily="34" charset="0"/>
                          <a:cs typeface="Open Sans" panose="020B0606030504020204" pitchFamily="34" charset="0"/>
                        </a:rPr>
                        <a:t>Moderately </a:t>
                      </a:r>
                      <a:r>
                        <a:rPr lang="en-US" sz="1600" b="1" dirty="0" err="1" smtClean="0">
                          <a:solidFill>
                            <a:srgbClr val="4D7C85"/>
                          </a:solidFill>
                          <a:latin typeface="+mn-lt"/>
                          <a:ea typeface="Open Sans" panose="020B0606030504020204" pitchFamily="34" charset="0"/>
                          <a:cs typeface="Open Sans" panose="020B0606030504020204" pitchFamily="34" charset="0"/>
                        </a:rPr>
                        <a:t>Patronalistic</a:t>
                      </a:r>
                      <a:endParaRPr lang="en-US" sz="1600" b="1" dirty="0" smtClean="0">
                        <a:solidFill>
                          <a:srgbClr val="4D7C85"/>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r>
                        <a:rPr lang="it-IT" sz="1500" b="1" dirty="0" smtClean="0">
                          <a:solidFill>
                            <a:srgbClr val="50412B"/>
                          </a:solidFill>
                          <a:latin typeface="+mn-lt"/>
                          <a:ea typeface="Open Sans" panose="020B0606030504020204" pitchFamily="34" charset="0"/>
                          <a:cs typeface="Open Sans" panose="020B0606030504020204" pitchFamily="34" charset="0"/>
                        </a:rPr>
                        <a:t>Estonia, Latvia, Lithuania, Serbia, Slovakia</a:t>
                      </a: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1"/>
                  </a:ext>
                </a:extLst>
              </a:tr>
              <a:tr h="694068">
                <a:tc>
                  <a:txBody>
                    <a:bodyPr/>
                    <a:lstStyle/>
                    <a:p>
                      <a:pPr algn="ctr"/>
                      <a:r>
                        <a:rPr lang="en-US" sz="1600" b="1" dirty="0" smtClean="0">
                          <a:solidFill>
                            <a:srgbClr val="4D7C85"/>
                          </a:solidFill>
                          <a:latin typeface="+mn-lt"/>
                          <a:ea typeface="Open Sans" panose="020B0606030504020204" pitchFamily="34" charset="0"/>
                          <a:cs typeface="Open Sans" panose="020B0606030504020204" pitchFamily="34" charset="0"/>
                        </a:rPr>
                        <a:t>Least </a:t>
                      </a:r>
                      <a:r>
                        <a:rPr lang="en-US" sz="1600" b="1" dirty="0" err="1" smtClean="0">
                          <a:solidFill>
                            <a:srgbClr val="4D7C85"/>
                          </a:solidFill>
                          <a:latin typeface="+mn-lt"/>
                          <a:ea typeface="Open Sans" panose="020B0606030504020204" pitchFamily="34" charset="0"/>
                          <a:cs typeface="Open Sans" panose="020B0606030504020204" pitchFamily="34" charset="0"/>
                        </a:rPr>
                        <a:t>Patronalistic</a:t>
                      </a:r>
                      <a:endParaRPr lang="en-US" sz="1600" b="1" dirty="0" smtClean="0">
                        <a:solidFill>
                          <a:srgbClr val="4D7C85"/>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l"/>
                      <a:r>
                        <a:rPr lang="en-GB" sz="1500" b="1" dirty="0" smtClean="0">
                          <a:solidFill>
                            <a:srgbClr val="50412B"/>
                          </a:solidFill>
                          <a:latin typeface="+mn-lt"/>
                          <a:ea typeface="Open Sans" panose="020B0606030504020204" pitchFamily="34" charset="0"/>
                          <a:cs typeface="Open Sans" panose="020B0606030504020204" pitchFamily="34" charset="0"/>
                        </a:rPr>
                        <a:t>Croatia, Czech Republic, East Germany (DDR), Hungary, Poland, Slovenia</a:t>
                      </a: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2432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87424"/>
          </a:xfrm>
        </p:spPr>
        <p:txBody>
          <a:bodyPr>
            <a:noAutofit/>
          </a:bodyPr>
          <a:lstStyle/>
          <a:p>
            <a:r>
              <a:rPr lang="en-US" sz="2200" b="1" dirty="0" smtClean="0">
                <a:solidFill>
                  <a:srgbClr val="8D503B"/>
                </a:solidFill>
              </a:rPr>
              <a:t>Thesis D: </a:t>
            </a:r>
            <a:r>
              <a:rPr lang="en-US" sz="2200" b="1" dirty="0">
                <a:solidFill>
                  <a:srgbClr val="8D503B"/>
                </a:solidFill>
              </a:rPr>
              <a:t>Democratization Did Not Change </a:t>
            </a:r>
            <a:r>
              <a:rPr lang="ru-RU" sz="2200" b="1" dirty="0" smtClean="0">
                <a:solidFill>
                  <a:srgbClr val="8D503B"/>
                </a:solidFill>
              </a:rPr>
              <a:t/>
            </a:r>
            <a:br>
              <a:rPr lang="ru-RU" sz="2200" b="1" dirty="0" smtClean="0">
                <a:solidFill>
                  <a:srgbClr val="8D503B"/>
                </a:solidFill>
              </a:rPr>
            </a:br>
            <a:r>
              <a:rPr lang="en-US" sz="2200" b="1" dirty="0" smtClean="0">
                <a:solidFill>
                  <a:srgbClr val="8D503B"/>
                </a:solidFill>
              </a:rPr>
              <a:t>the </a:t>
            </a:r>
            <a:r>
              <a:rPr lang="en-US" sz="2200" b="1" dirty="0">
                <a:solidFill>
                  <a:srgbClr val="8D503B"/>
                </a:solidFill>
              </a:rPr>
              <a:t>Separation of Spheres</a:t>
            </a:r>
            <a:endParaRPr lang="hu-HU" sz="2200" b="1" dirty="0">
              <a:solidFill>
                <a:srgbClr val="8D503B"/>
              </a:solidFill>
            </a:endParaRPr>
          </a:p>
        </p:txBody>
      </p:sp>
      <p:sp>
        <p:nvSpPr>
          <p:cNvPr id="3" name="Tartalom helye 2"/>
          <p:cNvSpPr>
            <a:spLocks noGrp="1"/>
          </p:cNvSpPr>
          <p:nvPr>
            <p:ph idx="4294967295"/>
          </p:nvPr>
        </p:nvSpPr>
        <p:spPr>
          <a:xfrm>
            <a:off x="395287" y="987425"/>
            <a:ext cx="8353425" cy="4032250"/>
          </a:xfrm>
        </p:spPr>
        <p:txBody>
          <a:bodyPr>
            <a:noAutofit/>
          </a:bodyPr>
          <a:lstStyle/>
          <a:p>
            <a:pPr marL="0" indent="0">
              <a:spcBef>
                <a:spcPts val="0"/>
              </a:spcBef>
              <a:spcAft>
                <a:spcPts val="800"/>
              </a:spcAft>
              <a:buNone/>
            </a:pPr>
            <a:r>
              <a:rPr lang="en-US" sz="2200" b="1" dirty="0">
                <a:solidFill>
                  <a:srgbClr val="4D7C85"/>
                </a:solidFill>
              </a:rPr>
              <a:t>Thesis D</a:t>
            </a:r>
            <a:r>
              <a:rPr lang="en-US" sz="2200" b="1" dirty="0" smtClean="0">
                <a:solidFill>
                  <a:srgbClr val="4D7C85"/>
                </a:solidFill>
              </a:rPr>
              <a:t>:</a:t>
            </a:r>
            <a:endParaRPr lang="en-US" sz="2200" dirty="0" smtClean="0">
              <a:solidFill>
                <a:srgbClr val="4D7C85"/>
              </a:solidFill>
            </a:endParaRPr>
          </a:p>
          <a:p>
            <a:pPr marL="449263" indent="-266700">
              <a:spcBef>
                <a:spcPts val="0"/>
              </a:spcBef>
              <a:spcAft>
                <a:spcPts val="800"/>
              </a:spcAft>
              <a:buClr>
                <a:srgbClr val="4D7C85"/>
              </a:buClr>
              <a:buSzPct val="120000"/>
            </a:pPr>
            <a:r>
              <a:rPr lang="en-US" sz="1800" b="1" dirty="0" smtClean="0">
                <a:solidFill>
                  <a:srgbClr val="504131"/>
                </a:solidFill>
              </a:rPr>
              <a:t>in </a:t>
            </a:r>
            <a:r>
              <a:rPr lang="en-US" sz="1800" b="1" dirty="0">
                <a:solidFill>
                  <a:srgbClr val="504131"/>
                </a:solidFill>
              </a:rPr>
              <a:t>post-communist times, regime changes involved the change of the formal institutional setting but not of the actors’ informal understanding of the separation of spheres of social </a:t>
            </a:r>
            <a:r>
              <a:rPr lang="en-US" sz="1800" b="1" dirty="0" smtClean="0">
                <a:solidFill>
                  <a:srgbClr val="504131"/>
                </a:solidFill>
              </a:rPr>
              <a:t>action;</a:t>
            </a:r>
          </a:p>
          <a:p>
            <a:pPr marL="449263" indent="-266700">
              <a:spcBef>
                <a:spcPts val="0"/>
              </a:spcBef>
              <a:spcAft>
                <a:spcPts val="800"/>
              </a:spcAft>
              <a:buClr>
                <a:srgbClr val="4D7C85"/>
              </a:buClr>
              <a:buSzPct val="120000"/>
            </a:pPr>
            <a:r>
              <a:rPr lang="en-US" sz="1800" b="1" dirty="0">
                <a:solidFill>
                  <a:srgbClr val="504131"/>
                </a:solidFill>
              </a:rPr>
              <a:t>l</a:t>
            </a:r>
            <a:r>
              <a:rPr lang="en-US" sz="1800" b="1" dirty="0" smtClean="0">
                <a:solidFill>
                  <a:srgbClr val="504131"/>
                </a:solidFill>
              </a:rPr>
              <a:t>iberal </a:t>
            </a:r>
            <a:r>
              <a:rPr lang="en-US" sz="1800" b="1" dirty="0">
                <a:solidFill>
                  <a:srgbClr val="504131"/>
                </a:solidFill>
              </a:rPr>
              <a:t>democracy was feasible only in countries where the actors’ informal understanding was to separate the spheres of social action (Thesis </a:t>
            </a:r>
            <a:r>
              <a:rPr lang="en-US" sz="1800" b="1" dirty="0" smtClean="0">
                <a:solidFill>
                  <a:srgbClr val="504131"/>
                </a:solidFill>
              </a:rPr>
              <a:t>A);</a:t>
            </a:r>
          </a:p>
          <a:p>
            <a:pPr marL="449263" indent="-266700">
              <a:spcBef>
                <a:spcPts val="0"/>
              </a:spcBef>
              <a:spcAft>
                <a:spcPts val="800"/>
              </a:spcAft>
              <a:buClr>
                <a:srgbClr val="4D7C85"/>
              </a:buClr>
              <a:buSzPct val="120000"/>
            </a:pPr>
            <a:r>
              <a:rPr lang="en-US" sz="1800" b="1" dirty="0">
                <a:solidFill>
                  <a:srgbClr val="504131"/>
                </a:solidFill>
              </a:rPr>
              <a:t>t</a:t>
            </a:r>
            <a:r>
              <a:rPr lang="en-US" sz="1800" b="1" dirty="0" smtClean="0">
                <a:solidFill>
                  <a:srgbClr val="504131"/>
                </a:solidFill>
              </a:rPr>
              <a:t>he </a:t>
            </a:r>
            <a:r>
              <a:rPr lang="en-US" sz="1800" b="1" dirty="0">
                <a:solidFill>
                  <a:srgbClr val="504131"/>
                </a:solidFill>
              </a:rPr>
              <a:t>more unseparated spheres were produced by civilizational belonging (Thesis B) and the influence of the communist regime (Thesis C) on the level of actors, the more patronal regimes came into </a:t>
            </a:r>
            <a:r>
              <a:rPr lang="en-US" sz="1800" b="1" dirty="0" smtClean="0">
                <a:solidFill>
                  <a:srgbClr val="504131"/>
                </a:solidFill>
              </a:rPr>
              <a:t>being</a:t>
            </a:r>
            <a:r>
              <a:rPr lang="en-GB" sz="1800" b="1" dirty="0" smtClean="0">
                <a:solidFill>
                  <a:srgbClr val="504131"/>
                </a:solidFill>
              </a:rPr>
              <a:t>;</a:t>
            </a:r>
            <a:endParaRPr lang="en-US" sz="1800" b="1" dirty="0" smtClean="0">
              <a:solidFill>
                <a:srgbClr val="504131"/>
              </a:solidFill>
            </a:endParaRPr>
          </a:p>
          <a:p>
            <a:pPr marL="449263" indent="-266700">
              <a:spcBef>
                <a:spcPts val="0"/>
              </a:spcBef>
              <a:spcAft>
                <a:spcPts val="800"/>
              </a:spcAft>
              <a:buClr>
                <a:srgbClr val="4D7C85"/>
              </a:buClr>
              <a:buSzPct val="120000"/>
            </a:pPr>
            <a:r>
              <a:rPr lang="en-US" sz="1800" b="1" dirty="0">
                <a:solidFill>
                  <a:srgbClr val="504131"/>
                </a:solidFill>
              </a:rPr>
              <a:t>w</a:t>
            </a:r>
            <a:r>
              <a:rPr lang="en-US" sz="1800" b="1" dirty="0" smtClean="0">
                <a:solidFill>
                  <a:srgbClr val="504131"/>
                </a:solidFill>
              </a:rPr>
              <a:t>hether </a:t>
            </a:r>
            <a:r>
              <a:rPr lang="en-US" sz="1800" b="1" dirty="0">
                <a:solidFill>
                  <a:srgbClr val="504131"/>
                </a:solidFill>
              </a:rPr>
              <a:t>the regimes became democratic/multi-pyramid or autocratic/single-pyramid depended mainly on two factors: (1) the presence or lack of </a:t>
            </a:r>
            <a:r>
              <a:rPr lang="en-US" sz="1800" b="1" dirty="0" err="1">
                <a:solidFill>
                  <a:srgbClr val="504131"/>
                </a:solidFill>
              </a:rPr>
              <a:t>presidentialism</a:t>
            </a:r>
            <a:r>
              <a:rPr lang="en-US" sz="1800" b="1" dirty="0">
                <a:solidFill>
                  <a:srgbClr val="504131"/>
                </a:solidFill>
              </a:rPr>
              <a:t> and proportionate electoral system and (2) Western linkage and leverage</a:t>
            </a:r>
            <a:r>
              <a:rPr lang="en-US" sz="1800" b="1" dirty="0" smtClean="0">
                <a:solidFill>
                  <a:srgbClr val="504131"/>
                </a:solidFill>
              </a:rPr>
              <a:t>.</a:t>
            </a:r>
            <a:endParaRPr lang="hu-HU" sz="1800" b="1" dirty="0">
              <a:solidFill>
                <a:srgbClr val="504131"/>
              </a:solidFill>
            </a:endParaRPr>
          </a:p>
        </p:txBody>
      </p:sp>
    </p:spTree>
    <p:extLst>
      <p:ext uri="{BB962C8B-B14F-4D97-AF65-F5344CB8AC3E}">
        <p14:creationId xmlns:p14="http://schemas.microsoft.com/office/powerpoint/2010/main" val="339123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rmAutofit/>
          </a:bodyPr>
          <a:lstStyle/>
          <a:p>
            <a:r>
              <a:rPr lang="en-US" sz="2200" b="1" dirty="0" smtClean="0">
                <a:solidFill>
                  <a:srgbClr val="8D503B"/>
                </a:solidFill>
              </a:rPr>
              <a:t>The post-communist stubborn structures</a:t>
            </a:r>
            <a:endParaRPr lang="en-US" sz="2200" b="1" dirty="0">
              <a:solidFill>
                <a:srgbClr val="8D503B"/>
              </a:solidFill>
            </a:endParaRPr>
          </a:p>
        </p:txBody>
      </p:sp>
      <p:grpSp>
        <p:nvGrpSpPr>
          <p:cNvPr id="19" name="Group 238"/>
          <p:cNvGrpSpPr>
            <a:grpSpLocks/>
          </p:cNvGrpSpPr>
          <p:nvPr/>
        </p:nvGrpSpPr>
        <p:grpSpPr bwMode="auto">
          <a:xfrm>
            <a:off x="115228" y="931630"/>
            <a:ext cx="8920822" cy="4080100"/>
            <a:chOff x="-286" y="5780"/>
            <a:chExt cx="10774" cy="4918"/>
          </a:xfrm>
        </p:grpSpPr>
        <p:grpSp>
          <p:nvGrpSpPr>
            <p:cNvPr id="20" name="Group 101"/>
            <p:cNvGrpSpPr>
              <a:grpSpLocks/>
            </p:cNvGrpSpPr>
            <p:nvPr/>
          </p:nvGrpSpPr>
          <p:grpSpPr bwMode="auto">
            <a:xfrm>
              <a:off x="1792" y="5780"/>
              <a:ext cx="8696" cy="4918"/>
              <a:chOff x="3324" y="-1436"/>
              <a:chExt cx="77324" cy="43749"/>
            </a:xfrm>
          </p:grpSpPr>
          <p:grpSp>
            <p:nvGrpSpPr>
              <p:cNvPr id="25" name="Group 102"/>
              <p:cNvGrpSpPr>
                <a:grpSpLocks/>
              </p:cNvGrpSpPr>
              <p:nvPr/>
            </p:nvGrpSpPr>
            <p:grpSpPr bwMode="auto">
              <a:xfrm>
                <a:off x="3324" y="-1436"/>
                <a:ext cx="77324" cy="43749"/>
                <a:chOff x="3324" y="-1436"/>
                <a:chExt cx="77324" cy="43749"/>
              </a:xfrm>
            </p:grpSpPr>
            <p:sp>
              <p:nvSpPr>
                <p:cNvPr id="28" name="Szövegdoboz 4"/>
                <p:cNvSpPr txBox="1">
                  <a:spLocks noChangeArrowheads="1"/>
                </p:cNvSpPr>
                <p:nvPr/>
              </p:nvSpPr>
              <p:spPr bwMode="auto">
                <a:xfrm>
                  <a:off x="3324" y="-1436"/>
                  <a:ext cx="77324" cy="6476"/>
                </a:xfrm>
                <a:prstGeom prst="roundRect">
                  <a:avLst/>
                </a:prstGeom>
                <a:solidFill>
                  <a:srgbClr val="B3AA9D"/>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Lack of separation of spheres of social action </a:t>
                  </a:r>
                  <a:endPar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in democratic environment)</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29" name="Szövegdoboz 5"/>
                <p:cNvSpPr txBox="1">
                  <a:spLocks noChangeArrowheads="1"/>
                </p:cNvSpPr>
                <p:nvPr/>
              </p:nvSpPr>
              <p:spPr bwMode="auto">
                <a:xfrm>
                  <a:off x="3324" y="10117"/>
                  <a:ext cx="35235" cy="7920"/>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Informal networks</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0" name="Szövegdoboz 6"/>
                <p:cNvSpPr txBox="1">
                  <a:spLocks noChangeArrowheads="1"/>
                </p:cNvSpPr>
                <p:nvPr/>
              </p:nvSpPr>
              <p:spPr bwMode="auto">
                <a:xfrm>
                  <a:off x="45405" y="10088"/>
                  <a:ext cx="35243" cy="7920"/>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Patronal </a:t>
                  </a:r>
                  <a:r>
                    <a:rPr lang="en-US"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power&amp;ownership</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1" name="Szövegdoboz 7"/>
                <p:cNvSpPr txBox="1">
                  <a:spLocks noChangeArrowheads="1"/>
                </p:cNvSpPr>
                <p:nvPr/>
              </p:nvSpPr>
              <p:spPr bwMode="auto">
                <a:xfrm>
                  <a:off x="3324" y="22839"/>
                  <a:ext cx="35235" cy="7920"/>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Adopted political families (informal patronal networks</a:t>
                  </a:r>
                  <a:r>
                    <a:rPr lang="en-US" b="1" kern="1200" dirty="0"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dirty="0">
                      <a:solidFill>
                        <a:srgbClr val="504131"/>
                      </a:solidFill>
                      <a:effectLst/>
                      <a:latin typeface="Times New Roman" panose="02020603050405020304" pitchFamily="18" charset="0"/>
                      <a:ea typeface="Times New Roman" panose="02020603050405020304" pitchFamily="18" charset="0"/>
                    </a:rPr>
                    <a:t> </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2" name="Szövegdoboz 8"/>
                <p:cNvSpPr txBox="1">
                  <a:spLocks noChangeArrowheads="1"/>
                </p:cNvSpPr>
                <p:nvPr/>
              </p:nvSpPr>
              <p:spPr bwMode="auto">
                <a:xfrm>
                  <a:off x="45405" y="23095"/>
                  <a:ext cx="35243" cy="7920"/>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kern="120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Patrimonialization</a:t>
                  </a:r>
                  <a:endParaRPr lang="hu-HU">
                    <a:solidFill>
                      <a:srgbClr val="504131"/>
                    </a:solidFill>
                    <a:effectLst/>
                    <a:latin typeface="Times New Roman" panose="02020603050405020304" pitchFamily="18" charset="0"/>
                    <a:ea typeface="Times New Roman" panose="02020603050405020304" pitchFamily="18" charset="0"/>
                  </a:endParaRPr>
                </a:p>
              </p:txBody>
            </p:sp>
            <p:sp>
              <p:nvSpPr>
                <p:cNvPr id="33" name="Szövegdoboz 9"/>
                <p:cNvSpPr txBox="1">
                  <a:spLocks noChangeArrowheads="1"/>
                </p:cNvSpPr>
                <p:nvPr/>
              </p:nvSpPr>
              <p:spPr bwMode="auto">
                <a:xfrm>
                  <a:off x="3324" y="35938"/>
                  <a:ext cx="77324" cy="6375"/>
                </a:xfrm>
                <a:prstGeom prst="roundRect">
                  <a:avLst/>
                </a:prstGeom>
                <a:solidFill>
                  <a:srgbClr val="E9B178"/>
                </a:solidFill>
                <a:ln w="9525">
                  <a:noFill/>
                  <a:miter lim="800000"/>
                  <a:headEnd/>
                  <a:tailEnd/>
                </a:ln>
              </p:spPr>
              <p:txBody>
                <a:bodyPr rot="0" vert="horz" wrap="square" lIns="54000" tIns="10800" rIns="54000" bIns="10800" anchor="ctr" anchorCtr="0" upright="1">
                  <a:noAutofit/>
                </a:bodyPr>
                <a:lstStyle>
                  <a:defPPr>
                    <a:defRPr lang="hu-HU"/>
                  </a:defPPr>
                  <a:lvl1pPr algn="ctr">
                    <a:lnSpc>
                      <a:spcPct val="115000"/>
                    </a:lnSpc>
                    <a:spcAft>
                      <a:spcPts val="0"/>
                    </a:spcAft>
                    <a:defRPr b="1">
                      <a:solidFill>
                        <a:srgbClr val="50413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Centralized/monopolized forms of corruption</a:t>
                  </a:r>
                  <a:endParaRPr lang="hu-HU" dirty="0"/>
                </a:p>
              </p:txBody>
            </p:sp>
            <p:sp>
              <p:nvSpPr>
                <p:cNvPr id="34" name="Lefelé nyíl 33"/>
                <p:cNvSpPr>
                  <a:spLocks noChangeArrowheads="1"/>
                </p:cNvSpPr>
                <p:nvPr/>
              </p:nvSpPr>
              <p:spPr bwMode="auto">
                <a:xfrm>
                  <a:off x="18560" y="5040"/>
                  <a:ext cx="4680" cy="504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5" name="Lefelé nyíl 34"/>
                <p:cNvSpPr>
                  <a:spLocks noChangeArrowheads="1"/>
                </p:cNvSpPr>
                <p:nvPr/>
              </p:nvSpPr>
              <p:spPr bwMode="auto">
                <a:xfrm>
                  <a:off x="60724" y="5059"/>
                  <a:ext cx="4680" cy="5058"/>
                </a:xfrm>
                <a:prstGeom prst="downArrow">
                  <a:avLst>
                    <a:gd name="adj1" fmla="val 50000"/>
                    <a:gd name="adj2" fmla="val 4999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6" name="Lefelé nyíl 35"/>
                <p:cNvSpPr>
                  <a:spLocks noChangeArrowheads="1"/>
                </p:cNvSpPr>
                <p:nvPr/>
              </p:nvSpPr>
              <p:spPr bwMode="auto">
                <a:xfrm>
                  <a:off x="18643" y="18036"/>
                  <a:ext cx="4680" cy="4803"/>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7" name="Lefelé nyíl 36"/>
                <p:cNvSpPr>
                  <a:spLocks noChangeArrowheads="1"/>
                </p:cNvSpPr>
                <p:nvPr/>
              </p:nvSpPr>
              <p:spPr bwMode="auto">
                <a:xfrm>
                  <a:off x="60724" y="18008"/>
                  <a:ext cx="4680" cy="504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8" name="Lefelé nyíl 37"/>
                <p:cNvSpPr>
                  <a:spLocks noChangeArrowheads="1"/>
                </p:cNvSpPr>
                <p:nvPr/>
              </p:nvSpPr>
              <p:spPr bwMode="auto">
                <a:xfrm>
                  <a:off x="18643" y="30758"/>
                  <a:ext cx="4680" cy="5079"/>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9" name="Lefelé nyíl 38"/>
                <p:cNvSpPr>
                  <a:spLocks noChangeArrowheads="1"/>
                </p:cNvSpPr>
                <p:nvPr/>
              </p:nvSpPr>
              <p:spPr bwMode="auto">
                <a:xfrm>
                  <a:off x="60724" y="31015"/>
                  <a:ext cx="4680" cy="4822"/>
                </a:xfrm>
                <a:prstGeom prst="downArrow">
                  <a:avLst>
                    <a:gd name="adj1" fmla="val 50000"/>
                    <a:gd name="adj2" fmla="val 4999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grpSp>
          <p:sp>
            <p:nvSpPr>
              <p:cNvPr id="26" name="Balra-jobbra nyíl 25"/>
              <p:cNvSpPr>
                <a:spLocks noChangeArrowheads="1"/>
              </p:cNvSpPr>
              <p:nvPr/>
            </p:nvSpPr>
            <p:spPr bwMode="auto">
              <a:xfrm>
                <a:off x="38559" y="11987"/>
                <a:ext cx="6846" cy="4179"/>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27" name="Balra-jobbra nyíl 26"/>
              <p:cNvSpPr>
                <a:spLocks noChangeArrowheads="1"/>
              </p:cNvSpPr>
              <p:nvPr/>
            </p:nvSpPr>
            <p:spPr bwMode="auto">
              <a:xfrm>
                <a:off x="38559" y="24966"/>
                <a:ext cx="6846" cy="4179"/>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grpSp>
        <p:sp>
          <p:nvSpPr>
            <p:cNvPr id="21" name="Text Box 117"/>
            <p:cNvSpPr txBox="1">
              <a:spLocks noChangeArrowheads="1"/>
            </p:cNvSpPr>
            <p:nvPr/>
          </p:nvSpPr>
          <p:spPr bwMode="auto">
            <a:xfrm>
              <a:off x="-286" y="5780"/>
              <a:ext cx="1904" cy="738"/>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a:solidFill>
                    <a:srgbClr val="EFEAE4"/>
                  </a:solidFill>
                </a:rPr>
                <a:t>Root cause</a:t>
              </a:r>
              <a:endParaRPr lang="hu-HU" dirty="0">
                <a:solidFill>
                  <a:srgbClr val="EFEAE4"/>
                </a:solidFill>
              </a:endParaRPr>
            </a:p>
          </p:txBody>
        </p:sp>
        <p:sp>
          <p:nvSpPr>
            <p:cNvPr id="22" name="Text Box 118"/>
            <p:cNvSpPr txBox="1">
              <a:spLocks noChangeArrowheads="1"/>
            </p:cNvSpPr>
            <p:nvPr/>
          </p:nvSpPr>
          <p:spPr bwMode="auto">
            <a:xfrm>
              <a:off x="-286" y="7069"/>
              <a:ext cx="1904" cy="899"/>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a:solidFill>
                    <a:srgbClr val="EFEAE4"/>
                  </a:solidFill>
                </a:rPr>
                <a:t>Societal structures</a:t>
              </a:r>
              <a:endParaRPr lang="hu-HU" dirty="0">
                <a:solidFill>
                  <a:srgbClr val="EFEAE4"/>
                </a:solidFill>
              </a:endParaRPr>
            </a:p>
          </p:txBody>
        </p:sp>
        <p:sp>
          <p:nvSpPr>
            <p:cNvPr id="23" name="Text Box 119"/>
            <p:cNvSpPr txBox="1">
              <a:spLocks noChangeArrowheads="1"/>
            </p:cNvSpPr>
            <p:nvPr/>
          </p:nvSpPr>
          <p:spPr bwMode="auto">
            <a:xfrm>
              <a:off x="-286" y="8509"/>
              <a:ext cx="1904" cy="891"/>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err="1">
                  <a:solidFill>
                    <a:srgbClr val="EFEAE4"/>
                  </a:solidFill>
                </a:rPr>
                <a:t>Rulership</a:t>
              </a:r>
              <a:r>
                <a:rPr lang="en-US" dirty="0">
                  <a:solidFill>
                    <a:srgbClr val="EFEAE4"/>
                  </a:solidFill>
                </a:rPr>
                <a:t> structures</a:t>
              </a:r>
              <a:endParaRPr lang="hu-HU" dirty="0">
                <a:solidFill>
                  <a:srgbClr val="EFEAE4"/>
                </a:solidFill>
              </a:endParaRPr>
            </a:p>
          </p:txBody>
        </p:sp>
        <p:sp>
          <p:nvSpPr>
            <p:cNvPr id="24" name="Text Box 120"/>
            <p:cNvSpPr txBox="1">
              <a:spLocks noChangeArrowheads="1"/>
            </p:cNvSpPr>
            <p:nvPr/>
          </p:nvSpPr>
          <p:spPr bwMode="auto">
            <a:xfrm>
              <a:off x="-286" y="9970"/>
              <a:ext cx="1904" cy="728"/>
            </a:xfrm>
            <a:prstGeom prst="roundRect">
              <a:avLst/>
            </a:prstGeom>
            <a:solidFill>
              <a:srgbClr val="B2654B"/>
            </a:solidFill>
            <a:ln w="19050">
              <a:noFill/>
              <a:miter lim="800000"/>
              <a:headEnd/>
              <a:tailEnd/>
            </a:ln>
          </p:spPr>
          <p:txBody>
            <a:bodyPr rot="0" vert="horz" wrap="square" lIns="91440" tIns="45720" rIns="91440" bIns="45720" anchor="ctr" anchorCtr="0" upright="1">
              <a:noAutofit/>
            </a:bodyPr>
            <a:lstStyle>
              <a:defPPr>
                <a:defRPr lang="hu-HU"/>
              </a:defPPr>
              <a:lvl1pPr algn="ctr">
                <a:spcAft>
                  <a:spcPts val="0"/>
                </a:spcAft>
                <a:defRPr b="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dirty="0">
                  <a:solidFill>
                    <a:srgbClr val="EFEAE4"/>
                  </a:solidFill>
                </a:rPr>
                <a:t>Systemic distortion</a:t>
              </a:r>
              <a:endParaRPr lang="hu-HU" dirty="0">
                <a:solidFill>
                  <a:srgbClr val="EFEAE4"/>
                </a:solidFill>
              </a:endParaRPr>
            </a:p>
          </p:txBody>
        </p:sp>
      </p:grpSp>
    </p:spTree>
    <p:extLst>
      <p:ext uri="{BB962C8B-B14F-4D97-AF65-F5344CB8AC3E}">
        <p14:creationId xmlns:p14="http://schemas.microsoft.com/office/powerpoint/2010/main" val="123751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ttp://www.worldvaluessurvey.org/images/Cultural_map_WVS4_19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474" y="125535"/>
            <a:ext cx="5184576" cy="4894140"/>
          </a:xfrm>
          <a:prstGeom prst="rect">
            <a:avLst/>
          </a:prstGeom>
          <a:noFill/>
          <a:ln>
            <a:noFill/>
          </a:ln>
        </p:spPr>
      </p:pic>
      <p:sp>
        <p:nvSpPr>
          <p:cNvPr id="5" name="Tartalom helye 2"/>
          <p:cNvSpPr>
            <a:spLocks noGrp="1"/>
          </p:cNvSpPr>
          <p:nvPr>
            <p:ph idx="4294967295"/>
          </p:nvPr>
        </p:nvSpPr>
        <p:spPr>
          <a:xfrm>
            <a:off x="107950" y="1112960"/>
            <a:ext cx="3743970" cy="3476724"/>
          </a:xfrm>
        </p:spPr>
        <p:txBody>
          <a:bodyPr>
            <a:noAutofit/>
          </a:bodyPr>
          <a:lstStyle/>
          <a:p>
            <a:pPr marL="182563" indent="-182563" fontAlgn="base">
              <a:spcBef>
                <a:spcPts val="500"/>
              </a:spcBef>
              <a:buClr>
                <a:srgbClr val="4D7C84"/>
              </a:buClr>
              <a:buSzPct val="120000"/>
            </a:pPr>
            <a:r>
              <a:rPr lang="en-US" sz="1600" b="1" dirty="0" smtClean="0">
                <a:solidFill>
                  <a:srgbClr val="504131"/>
                </a:solidFill>
              </a:rPr>
              <a:t>traditional values emphasize </a:t>
            </a:r>
            <a:r>
              <a:rPr lang="en-US" sz="1600" b="1" dirty="0">
                <a:solidFill>
                  <a:srgbClr val="504131"/>
                </a:solidFill>
              </a:rPr>
              <a:t>religion, parent-child </a:t>
            </a:r>
            <a:r>
              <a:rPr lang="en-US" sz="1600" b="1" dirty="0" smtClean="0">
                <a:solidFill>
                  <a:srgbClr val="504131"/>
                </a:solidFill>
              </a:rPr>
              <a:t>ties, deference </a:t>
            </a:r>
            <a:r>
              <a:rPr lang="en-US" sz="1600" b="1" dirty="0">
                <a:solidFill>
                  <a:srgbClr val="504131"/>
                </a:solidFill>
              </a:rPr>
              <a:t>to authority and </a:t>
            </a:r>
            <a:r>
              <a:rPr lang="en-US" sz="1600" b="1" dirty="0" smtClean="0">
                <a:solidFill>
                  <a:srgbClr val="504131"/>
                </a:solidFill>
              </a:rPr>
              <a:t>traditional family values;</a:t>
            </a:r>
          </a:p>
          <a:p>
            <a:pPr marL="182563" indent="-182563" fontAlgn="base">
              <a:spcBef>
                <a:spcPts val="500"/>
              </a:spcBef>
              <a:buClr>
                <a:srgbClr val="4D7C84"/>
              </a:buClr>
              <a:buSzPct val="120000"/>
            </a:pPr>
            <a:r>
              <a:rPr lang="en-US" sz="1600" b="1" dirty="0" smtClean="0">
                <a:solidFill>
                  <a:srgbClr val="504131"/>
                </a:solidFill>
              </a:rPr>
              <a:t>secular-rational values represent </a:t>
            </a:r>
            <a:r>
              <a:rPr lang="en-US" sz="1600" b="1" dirty="0">
                <a:solidFill>
                  <a:srgbClr val="504131"/>
                </a:solidFill>
              </a:rPr>
              <a:t>less emphasis on </a:t>
            </a:r>
            <a:r>
              <a:rPr lang="en-US" sz="1600" b="1" dirty="0" smtClean="0">
                <a:solidFill>
                  <a:srgbClr val="504131"/>
                </a:solidFill>
              </a:rPr>
              <a:t>religion, traditional </a:t>
            </a:r>
            <a:r>
              <a:rPr lang="en-US" sz="1600" b="1" dirty="0">
                <a:solidFill>
                  <a:srgbClr val="504131"/>
                </a:solidFill>
              </a:rPr>
              <a:t>family values and </a:t>
            </a:r>
            <a:r>
              <a:rPr lang="en-US" sz="1600" b="1" dirty="0" smtClean="0">
                <a:solidFill>
                  <a:srgbClr val="504131"/>
                </a:solidFill>
              </a:rPr>
              <a:t>authority;</a:t>
            </a:r>
          </a:p>
          <a:p>
            <a:pPr marL="182563" indent="-182563" fontAlgn="base">
              <a:spcBef>
                <a:spcPts val="500"/>
              </a:spcBef>
              <a:buClr>
                <a:srgbClr val="4D7C84"/>
              </a:buClr>
              <a:buSzPct val="120000"/>
            </a:pPr>
            <a:r>
              <a:rPr lang="en-US" sz="1600" b="1" dirty="0" smtClean="0">
                <a:solidFill>
                  <a:srgbClr val="504131"/>
                </a:solidFill>
              </a:rPr>
              <a:t>self-expression </a:t>
            </a:r>
            <a:r>
              <a:rPr lang="en-US" sz="1600" b="1" dirty="0">
                <a:solidFill>
                  <a:srgbClr val="504131"/>
                </a:solidFill>
              </a:rPr>
              <a:t>values give high </a:t>
            </a:r>
            <a:r>
              <a:rPr lang="en-US" sz="1600" b="1" dirty="0" smtClean="0">
                <a:solidFill>
                  <a:srgbClr val="504131"/>
                </a:solidFill>
              </a:rPr>
              <a:t>priority to </a:t>
            </a:r>
            <a:r>
              <a:rPr lang="en-US" sz="1600" b="1" dirty="0">
                <a:solidFill>
                  <a:srgbClr val="504131"/>
                </a:solidFill>
              </a:rPr>
              <a:t>environmental protection, </a:t>
            </a:r>
            <a:r>
              <a:rPr lang="en-US" sz="1600" b="1" dirty="0" smtClean="0">
                <a:solidFill>
                  <a:srgbClr val="504131"/>
                </a:solidFill>
              </a:rPr>
              <a:t>tolerance, and </a:t>
            </a:r>
            <a:r>
              <a:rPr lang="en-US" sz="1600" b="1" dirty="0">
                <a:solidFill>
                  <a:srgbClr val="504131"/>
                </a:solidFill>
              </a:rPr>
              <a:t>rising demands for participation </a:t>
            </a:r>
            <a:r>
              <a:rPr lang="en-US" sz="1600" b="1" dirty="0" smtClean="0">
                <a:solidFill>
                  <a:srgbClr val="504131"/>
                </a:solidFill>
              </a:rPr>
              <a:t>in decision-making </a:t>
            </a:r>
            <a:r>
              <a:rPr lang="en-US" sz="1600" b="1" dirty="0">
                <a:solidFill>
                  <a:srgbClr val="504131"/>
                </a:solidFill>
              </a:rPr>
              <a:t>in economic </a:t>
            </a:r>
            <a:r>
              <a:rPr lang="en-US" sz="1600" b="1" dirty="0" smtClean="0">
                <a:solidFill>
                  <a:srgbClr val="504131"/>
                </a:solidFill>
              </a:rPr>
              <a:t>and political life;</a:t>
            </a:r>
          </a:p>
          <a:p>
            <a:pPr marL="182563" indent="-182563" fontAlgn="base">
              <a:spcBef>
                <a:spcPts val="500"/>
              </a:spcBef>
              <a:buClr>
                <a:srgbClr val="4D7C84"/>
              </a:buClr>
              <a:buSzPct val="120000"/>
            </a:pPr>
            <a:r>
              <a:rPr lang="en-US" sz="1600" b="1" dirty="0" smtClean="0">
                <a:solidFill>
                  <a:srgbClr val="504131"/>
                </a:solidFill>
              </a:rPr>
              <a:t>survival </a:t>
            </a:r>
            <a:r>
              <a:rPr lang="en-US" sz="1600" b="1" dirty="0">
                <a:solidFill>
                  <a:srgbClr val="504131"/>
                </a:solidFill>
              </a:rPr>
              <a:t>values </a:t>
            </a:r>
            <a:r>
              <a:rPr lang="en-US" sz="1600" b="1" dirty="0" smtClean="0">
                <a:solidFill>
                  <a:srgbClr val="504131"/>
                </a:solidFill>
              </a:rPr>
              <a:t>place emphasis </a:t>
            </a:r>
            <a:r>
              <a:rPr lang="en-US" sz="1600" b="1" dirty="0">
                <a:solidFill>
                  <a:srgbClr val="504131"/>
                </a:solidFill>
              </a:rPr>
              <a:t>on economic and </a:t>
            </a:r>
            <a:r>
              <a:rPr lang="en-US" sz="1600" b="1" dirty="0" smtClean="0">
                <a:solidFill>
                  <a:srgbClr val="504131"/>
                </a:solidFill>
              </a:rPr>
              <a:t>physical security</a:t>
            </a:r>
            <a:r>
              <a:rPr lang="en-US" sz="1600" b="1" dirty="0">
                <a:solidFill>
                  <a:srgbClr val="504131"/>
                </a:solidFill>
              </a:rPr>
              <a:t>. </a:t>
            </a:r>
            <a:endParaRPr lang="hu-HU" sz="1600" dirty="0" smtClean="0">
              <a:solidFill>
                <a:srgbClr val="504131"/>
              </a:solidFill>
            </a:endParaRPr>
          </a:p>
        </p:txBody>
      </p:sp>
      <p:sp>
        <p:nvSpPr>
          <p:cNvPr id="6" name="Cím 1"/>
          <p:cNvSpPr txBox="1">
            <a:spLocks/>
          </p:cNvSpPr>
          <p:nvPr/>
        </p:nvSpPr>
        <p:spPr>
          <a:xfrm>
            <a:off x="107950" y="-1"/>
            <a:ext cx="3743970" cy="11129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en-US" sz="2000" b="1" dirty="0">
                <a:solidFill>
                  <a:srgbClr val="8D503B"/>
                </a:solidFill>
              </a:rPr>
              <a:t>Cultural map of World Values Survey wave 4 (1996)</a:t>
            </a:r>
          </a:p>
        </p:txBody>
      </p:sp>
    </p:spTree>
    <p:extLst>
      <p:ext uri="{BB962C8B-B14F-4D97-AF65-F5344CB8AC3E}">
        <p14:creationId xmlns:p14="http://schemas.microsoft.com/office/powerpoint/2010/main" val="103547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1275606"/>
          </a:xfrm>
        </p:spPr>
        <p:txBody>
          <a:bodyPr>
            <a:noAutofit/>
          </a:bodyPr>
          <a:lstStyle/>
          <a:p>
            <a:r>
              <a:rPr lang="en-US" sz="2200" b="1" dirty="0" smtClean="0">
                <a:solidFill>
                  <a:srgbClr val="8D503B"/>
                </a:solidFill>
              </a:rPr>
              <a:t>The formal position of the chief patron, the decision making “body” and the type of patronal networks in Russia</a:t>
            </a:r>
            <a:endParaRPr lang="hu-HU" sz="2200" dirty="0">
              <a:solidFill>
                <a:srgbClr val="8D503B"/>
              </a:solidFill>
            </a:endParaRPr>
          </a:p>
        </p:txBody>
      </p:sp>
      <p:graphicFrame>
        <p:nvGraphicFramePr>
          <p:cNvPr id="4" name="Tartalom helye 3"/>
          <p:cNvGraphicFramePr>
            <a:graphicFrameLocks noGrp="1"/>
          </p:cNvGraphicFramePr>
          <p:nvPr>
            <p:ph idx="4294967295"/>
            <p:extLst>
              <p:ext uri="{D42A27DB-BD31-4B8C-83A1-F6EECF244321}">
                <p14:modId xmlns:p14="http://schemas.microsoft.com/office/powerpoint/2010/main" val="2336292547"/>
              </p:ext>
            </p:extLst>
          </p:nvPr>
        </p:nvGraphicFramePr>
        <p:xfrm>
          <a:off x="107950" y="1275606"/>
          <a:ext cx="8928099" cy="3079154"/>
        </p:xfrm>
        <a:graphic>
          <a:graphicData uri="http://schemas.openxmlformats.org/drawingml/2006/table">
            <a:tbl>
              <a:tblPr firstRow="1" bandRow="1">
                <a:tableStyleId>{5940675A-B579-460E-94D1-54222C63F5DA}</a:tableStyleId>
              </a:tblPr>
              <a:tblGrid>
                <a:gridCol w="1223690">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1800051">
                  <a:extLst>
                    <a:ext uri="{9D8B030D-6E8A-4147-A177-3AD203B41FA5}">
                      <a16:colId xmlns:a16="http://schemas.microsoft.com/office/drawing/2014/main" xmlns="" val="20002"/>
                    </a:ext>
                  </a:extLst>
                </a:gridCol>
                <a:gridCol w="2016373">
                  <a:extLst>
                    <a:ext uri="{9D8B030D-6E8A-4147-A177-3AD203B41FA5}">
                      <a16:colId xmlns:a16="http://schemas.microsoft.com/office/drawing/2014/main" xmlns="" val="20003"/>
                    </a:ext>
                  </a:extLst>
                </a:gridCol>
                <a:gridCol w="1583729">
                  <a:extLst>
                    <a:ext uri="{9D8B030D-6E8A-4147-A177-3AD203B41FA5}">
                      <a16:colId xmlns:a16="http://schemas.microsoft.com/office/drawing/2014/main" xmlns="" val="20004"/>
                    </a:ext>
                  </a:extLst>
                </a:gridCol>
              </a:tblGrid>
              <a:tr h="1155576">
                <a:tc>
                  <a:txBody>
                    <a:bodyPr/>
                    <a:lstStyle/>
                    <a:p>
                      <a:pPr algn="just">
                        <a:lnSpc>
                          <a:spcPct val="115000"/>
                        </a:lnSpc>
                        <a:spcBef>
                          <a:spcPts val="1200"/>
                        </a:spcBef>
                        <a:spcAft>
                          <a:spcPts val="0"/>
                        </a:spcAft>
                      </a:pPr>
                      <a:endParaRPr lang="en-US" sz="1800" dirty="0">
                        <a:solidFill>
                          <a:srgbClr val="504131"/>
                        </a:solidFill>
                        <a:latin typeface="Calibri"/>
                        <a:ea typeface="Calibri"/>
                        <a:cs typeface="Times New Roman"/>
                      </a:endParaRPr>
                    </a:p>
                  </a:txBody>
                  <a:tcPr marL="68580" marR="6858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4D7C84"/>
                          </a:solidFill>
                          <a:latin typeface="Calibri"/>
                          <a:ea typeface="Calibri"/>
                          <a:cs typeface="Times New Roman"/>
                        </a:rPr>
                        <a:t>The formal position of chief patron (as the head of executive power)</a:t>
                      </a:r>
                      <a:endParaRPr lang="hu-HU" sz="1600" dirty="0">
                        <a:solidFill>
                          <a:srgbClr val="4D7C84"/>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4D7C84"/>
                          </a:solidFill>
                          <a:latin typeface="Calibri"/>
                          <a:ea typeface="Calibri"/>
                          <a:cs typeface="Times New Roman"/>
                        </a:rPr>
                        <a:t>The ruling „body” (the decision making center)</a:t>
                      </a:r>
                      <a:endParaRPr lang="hu-HU" sz="1600" dirty="0">
                        <a:solidFill>
                          <a:srgbClr val="4D7C84"/>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4D7C84"/>
                          </a:solidFill>
                          <a:latin typeface="Calibri"/>
                          <a:ea typeface="Calibri"/>
                          <a:cs typeface="Times New Roman"/>
                        </a:rPr>
                        <a:t>Ruling elite according to the type of </a:t>
                      </a:r>
                      <a:r>
                        <a:rPr lang="en-US" sz="1600" b="1" dirty="0" err="1">
                          <a:solidFill>
                            <a:srgbClr val="4D7C84"/>
                          </a:solidFill>
                          <a:latin typeface="Calibri"/>
                          <a:ea typeface="Calibri"/>
                          <a:cs typeface="Times New Roman"/>
                        </a:rPr>
                        <a:t>patronal</a:t>
                      </a:r>
                      <a:r>
                        <a:rPr lang="en-US" sz="1600" b="1" dirty="0">
                          <a:solidFill>
                            <a:srgbClr val="4D7C84"/>
                          </a:solidFill>
                          <a:latin typeface="Calibri"/>
                          <a:ea typeface="Calibri"/>
                          <a:cs typeface="Times New Roman"/>
                        </a:rPr>
                        <a:t> networks</a:t>
                      </a:r>
                      <a:endParaRPr lang="hu-HU" sz="1600" dirty="0">
                        <a:solidFill>
                          <a:srgbClr val="4D7C84"/>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hu-HU" sz="1600" b="1" dirty="0" err="1" smtClean="0">
                          <a:solidFill>
                            <a:srgbClr val="4D7C84"/>
                          </a:solidFill>
                          <a:latin typeface="Calibri"/>
                          <a:ea typeface="Calibri"/>
                          <a:cs typeface="Times New Roman"/>
                        </a:rPr>
                        <a:t>Type</a:t>
                      </a:r>
                      <a:r>
                        <a:rPr lang="hu-HU" sz="1600" b="1" baseline="0" dirty="0" smtClean="0">
                          <a:solidFill>
                            <a:srgbClr val="4D7C84"/>
                          </a:solidFill>
                          <a:latin typeface="Calibri"/>
                          <a:ea typeface="Calibri"/>
                          <a:cs typeface="Times New Roman"/>
                        </a:rPr>
                        <a:t> of </a:t>
                      </a:r>
                      <a:r>
                        <a:rPr lang="hu-HU" sz="1600" b="1" baseline="0" dirty="0" err="1" smtClean="0">
                          <a:solidFill>
                            <a:srgbClr val="4D7C84"/>
                          </a:solidFill>
                          <a:latin typeface="Calibri"/>
                          <a:ea typeface="Calibri"/>
                          <a:cs typeface="Times New Roman"/>
                        </a:rPr>
                        <a:t>the</a:t>
                      </a:r>
                      <a:r>
                        <a:rPr lang="hu-HU" sz="1600" b="1" baseline="0" dirty="0" smtClean="0">
                          <a:solidFill>
                            <a:srgbClr val="4D7C84"/>
                          </a:solidFill>
                          <a:latin typeface="Calibri"/>
                          <a:ea typeface="Calibri"/>
                          <a:cs typeface="Times New Roman"/>
                        </a:rPr>
                        <a:t> </a:t>
                      </a:r>
                      <a:r>
                        <a:rPr lang="hu-HU" sz="1600" b="1" baseline="0" dirty="0" err="1" smtClean="0">
                          <a:solidFill>
                            <a:srgbClr val="4D7C84"/>
                          </a:solidFill>
                          <a:latin typeface="Calibri"/>
                          <a:ea typeface="Calibri"/>
                          <a:cs typeface="Times New Roman"/>
                        </a:rPr>
                        <a:t>patronal</a:t>
                      </a:r>
                      <a:r>
                        <a:rPr lang="hu-HU" sz="1600" b="1" baseline="0" dirty="0" smtClean="0">
                          <a:solidFill>
                            <a:srgbClr val="4D7C84"/>
                          </a:solidFill>
                          <a:latin typeface="Calibri"/>
                          <a:ea typeface="Calibri"/>
                          <a:cs typeface="Times New Roman"/>
                        </a:rPr>
                        <a:t> </a:t>
                      </a:r>
                      <a:r>
                        <a:rPr lang="hu-HU" sz="1600" b="1" baseline="0" dirty="0" err="1" smtClean="0">
                          <a:solidFill>
                            <a:srgbClr val="4D7C84"/>
                          </a:solidFill>
                          <a:latin typeface="Calibri"/>
                          <a:ea typeface="Calibri"/>
                          <a:cs typeface="Times New Roman"/>
                        </a:rPr>
                        <a:t>state</a:t>
                      </a:r>
                      <a:endParaRPr lang="hu-HU" sz="1600" b="1" dirty="0">
                        <a:solidFill>
                          <a:srgbClr val="4D7C84"/>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0"/>
                  </a:ext>
                </a:extLst>
              </a:tr>
              <a:tr h="696120">
                <a:tc>
                  <a:txBody>
                    <a:bodyPr/>
                    <a:lstStyle/>
                    <a:p>
                      <a:pPr algn="just">
                        <a:lnSpc>
                          <a:spcPct val="100000"/>
                        </a:lnSpc>
                        <a:spcBef>
                          <a:spcPts val="1200"/>
                        </a:spcBef>
                        <a:spcAft>
                          <a:spcPts val="0"/>
                        </a:spcAft>
                      </a:pPr>
                      <a:r>
                        <a:rPr lang="en-US" sz="1600" b="1" dirty="0">
                          <a:solidFill>
                            <a:srgbClr val="4D7C84"/>
                          </a:solidFill>
                          <a:latin typeface="Calibri"/>
                          <a:ea typeface="Calibri"/>
                          <a:cs typeface="Times New Roman"/>
                        </a:rPr>
                        <a:t>before</a:t>
                      </a:r>
                      <a:r>
                        <a:rPr lang="en-US" sz="1800" b="1" dirty="0">
                          <a:solidFill>
                            <a:srgbClr val="4D7C84"/>
                          </a:solidFill>
                          <a:latin typeface="Calibri"/>
                          <a:ea typeface="Calibri"/>
                          <a:cs typeface="Times New Roman"/>
                        </a:rPr>
                        <a:t> </a:t>
                      </a:r>
                      <a:r>
                        <a:rPr lang="en-US" sz="1800" b="1" dirty="0" smtClean="0">
                          <a:solidFill>
                            <a:srgbClr val="4D7C84"/>
                          </a:solidFill>
                          <a:latin typeface="Calibri"/>
                          <a:ea typeface="Calibri"/>
                          <a:cs typeface="Times New Roman"/>
                        </a:rPr>
                        <a:t>1917</a:t>
                      </a:r>
                      <a:endParaRPr lang="hu-HU" sz="1800" dirty="0">
                        <a:solidFill>
                          <a:srgbClr val="4D7C84"/>
                        </a:solidFill>
                        <a:latin typeface="Calibri"/>
                        <a:ea typeface="Calibri"/>
                        <a:cs typeface="Times New Roman"/>
                      </a:endParaRPr>
                    </a:p>
                  </a:txBody>
                  <a:tcPr marL="68580" marR="6858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tsar</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court</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service gentry, </a:t>
                      </a:r>
                      <a:r>
                        <a:rPr lang="en-US" sz="1600" b="1" dirty="0" smtClean="0">
                          <a:solidFill>
                            <a:srgbClr val="504131"/>
                          </a:solidFill>
                          <a:latin typeface="Calibri"/>
                          <a:ea typeface="Calibri"/>
                          <a:cs typeface="Times New Roman"/>
                        </a:rPr>
                        <a:t>feudal </a:t>
                      </a:r>
                      <a:r>
                        <a:rPr lang="hu-HU" sz="1600" b="1" dirty="0" smtClean="0">
                          <a:solidFill>
                            <a:srgbClr val="504131"/>
                          </a:solidFill>
                          <a:latin typeface="Calibri"/>
                          <a:ea typeface="Calibri"/>
                          <a:cs typeface="Times New Roman"/>
                        </a:rPr>
                        <a:t>„</a:t>
                      </a:r>
                      <a:r>
                        <a:rPr lang="en-US" sz="1600" b="1" dirty="0" smtClean="0">
                          <a:solidFill>
                            <a:srgbClr val="504131"/>
                          </a:solidFill>
                          <a:latin typeface="Calibri"/>
                          <a:ea typeface="Calibri"/>
                          <a:cs typeface="Times New Roman"/>
                        </a:rPr>
                        <a:t>orders</a:t>
                      </a:r>
                      <a:r>
                        <a:rPr lang="hu-HU" sz="1600" b="1" dirty="0" smtClean="0">
                          <a:solidFill>
                            <a:srgbClr val="504131"/>
                          </a:solidFill>
                          <a:latin typeface="Calibri"/>
                          <a:ea typeface="Calibri"/>
                          <a:cs typeface="Times New Roman"/>
                        </a:rPr>
                        <a:t>”</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hu-HU" sz="1600" b="1" dirty="0" err="1" smtClean="0">
                          <a:solidFill>
                            <a:srgbClr val="504131"/>
                          </a:solidFill>
                          <a:latin typeface="Calibri"/>
                          <a:ea typeface="Calibri"/>
                          <a:cs typeface="Times New Roman"/>
                        </a:rPr>
                        <a:t>feudal</a:t>
                      </a:r>
                      <a:r>
                        <a:rPr lang="hu-HU" sz="1600" b="1" baseline="0" dirty="0" smtClean="0">
                          <a:solidFill>
                            <a:srgbClr val="504131"/>
                          </a:solidFill>
                          <a:latin typeface="Calibri"/>
                          <a:ea typeface="Calibri"/>
                          <a:cs typeface="Times New Roman"/>
                        </a:rPr>
                        <a:t> </a:t>
                      </a:r>
                      <a:r>
                        <a:rPr lang="hu-HU" sz="1600" b="1" baseline="0" dirty="0" err="1" smtClean="0">
                          <a:solidFill>
                            <a:srgbClr val="504131"/>
                          </a:solidFill>
                          <a:latin typeface="Calibri"/>
                          <a:ea typeface="Calibri"/>
                          <a:cs typeface="Times New Roman"/>
                        </a:rPr>
                        <a:t>state</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1"/>
                  </a:ext>
                </a:extLst>
              </a:tr>
              <a:tr h="613729">
                <a:tc>
                  <a:txBody>
                    <a:bodyPr/>
                    <a:lstStyle/>
                    <a:p>
                      <a:pPr algn="just">
                        <a:lnSpc>
                          <a:spcPct val="100000"/>
                        </a:lnSpc>
                        <a:spcBef>
                          <a:spcPts val="1200"/>
                        </a:spcBef>
                        <a:spcAft>
                          <a:spcPts val="0"/>
                        </a:spcAft>
                      </a:pPr>
                      <a:r>
                        <a:rPr lang="en-US" sz="1800" b="1" dirty="0">
                          <a:solidFill>
                            <a:srgbClr val="4D7C84"/>
                          </a:solidFill>
                          <a:latin typeface="Calibri"/>
                          <a:ea typeface="Calibri"/>
                          <a:cs typeface="Times New Roman"/>
                        </a:rPr>
                        <a:t>1917-1991</a:t>
                      </a:r>
                      <a:endParaRPr lang="hu-HU" sz="1800" dirty="0">
                        <a:solidFill>
                          <a:srgbClr val="4D7C84"/>
                        </a:solidFill>
                        <a:latin typeface="Calibri"/>
                        <a:ea typeface="Calibri"/>
                        <a:cs typeface="Times New Roman"/>
                      </a:endParaRPr>
                    </a:p>
                  </a:txBody>
                  <a:tcPr marL="68580" marR="6858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party general secretary</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politburo</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err="1">
                          <a:solidFill>
                            <a:srgbClr val="504131"/>
                          </a:solidFill>
                          <a:latin typeface="Calibri"/>
                          <a:ea typeface="Calibri"/>
                          <a:cs typeface="Times New Roman"/>
                        </a:rPr>
                        <a:t>nomenklatura</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hu-HU" sz="1600" b="1" dirty="0" err="1" smtClean="0">
                          <a:solidFill>
                            <a:srgbClr val="504131"/>
                          </a:solidFill>
                          <a:latin typeface="Calibri"/>
                          <a:ea typeface="Calibri"/>
                          <a:cs typeface="Times New Roman"/>
                        </a:rPr>
                        <a:t>party</a:t>
                      </a:r>
                      <a:r>
                        <a:rPr lang="hu-HU" sz="1600" b="1" baseline="0" dirty="0" smtClean="0">
                          <a:solidFill>
                            <a:srgbClr val="504131"/>
                          </a:solidFill>
                          <a:latin typeface="Calibri"/>
                          <a:ea typeface="Calibri"/>
                          <a:cs typeface="Times New Roman"/>
                        </a:rPr>
                        <a:t> </a:t>
                      </a:r>
                      <a:r>
                        <a:rPr lang="hu-HU" sz="1600" b="1" baseline="0" dirty="0" err="1" smtClean="0">
                          <a:solidFill>
                            <a:srgbClr val="504131"/>
                          </a:solidFill>
                          <a:latin typeface="Calibri"/>
                          <a:ea typeface="Calibri"/>
                          <a:cs typeface="Times New Roman"/>
                        </a:rPr>
                        <a:t>state</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2"/>
                  </a:ext>
                </a:extLst>
              </a:tr>
              <a:tr h="613729">
                <a:tc>
                  <a:txBody>
                    <a:bodyPr/>
                    <a:lstStyle/>
                    <a:p>
                      <a:pPr algn="just">
                        <a:lnSpc>
                          <a:spcPct val="100000"/>
                        </a:lnSpc>
                        <a:spcBef>
                          <a:spcPts val="1200"/>
                        </a:spcBef>
                        <a:spcAft>
                          <a:spcPts val="0"/>
                        </a:spcAft>
                      </a:pPr>
                      <a:r>
                        <a:rPr lang="en-US" sz="1800" b="1" dirty="0" smtClean="0">
                          <a:solidFill>
                            <a:srgbClr val="4D7C84"/>
                          </a:solidFill>
                          <a:latin typeface="Calibri"/>
                          <a:ea typeface="Calibri"/>
                          <a:cs typeface="Times New Roman"/>
                        </a:rPr>
                        <a:t>2003-</a:t>
                      </a:r>
                      <a:endParaRPr lang="hu-HU" sz="1800" b="1" dirty="0">
                        <a:solidFill>
                          <a:srgbClr val="4D7C84"/>
                        </a:solidFill>
                        <a:latin typeface="Calibri"/>
                        <a:ea typeface="Calibri"/>
                        <a:cs typeface="Times New Roman"/>
                      </a:endParaRPr>
                    </a:p>
                  </a:txBody>
                  <a:tcPr marL="68580" marR="6858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president</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patron’s </a:t>
                      </a:r>
                      <a:r>
                        <a:rPr lang="en-US" sz="1600" b="1" dirty="0" smtClean="0">
                          <a:solidFill>
                            <a:srgbClr val="504131"/>
                          </a:solidFill>
                          <a:latin typeface="Calibri"/>
                          <a:ea typeface="Calibri"/>
                          <a:cs typeface="Times New Roman"/>
                        </a:rPr>
                        <a:t>court</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en-US" sz="1600" b="1" dirty="0">
                          <a:solidFill>
                            <a:srgbClr val="504131"/>
                          </a:solidFill>
                          <a:latin typeface="Calibri"/>
                          <a:ea typeface="Calibri"/>
                          <a:cs typeface="Times New Roman"/>
                        </a:rPr>
                        <a:t>adopted political family</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Bef>
                          <a:spcPts val="1200"/>
                        </a:spcBef>
                        <a:spcAft>
                          <a:spcPts val="0"/>
                        </a:spcAft>
                      </a:pPr>
                      <a:r>
                        <a:rPr lang="hu-HU" sz="1600" b="1" dirty="0" err="1" smtClean="0">
                          <a:solidFill>
                            <a:srgbClr val="504131"/>
                          </a:solidFill>
                          <a:latin typeface="Calibri"/>
                          <a:ea typeface="Calibri"/>
                          <a:cs typeface="Times New Roman"/>
                        </a:rPr>
                        <a:t>mafia</a:t>
                      </a:r>
                      <a:r>
                        <a:rPr lang="hu-HU" sz="1600" b="1" dirty="0" smtClean="0">
                          <a:solidFill>
                            <a:srgbClr val="504131"/>
                          </a:solidFill>
                          <a:latin typeface="Calibri"/>
                          <a:ea typeface="Calibri"/>
                          <a:cs typeface="Times New Roman"/>
                        </a:rPr>
                        <a:t> </a:t>
                      </a:r>
                      <a:r>
                        <a:rPr lang="hu-HU" sz="1600" b="1" dirty="0" err="1" smtClean="0">
                          <a:solidFill>
                            <a:srgbClr val="504131"/>
                          </a:solidFill>
                          <a:latin typeface="Calibri"/>
                          <a:ea typeface="Calibri"/>
                          <a:cs typeface="Times New Roman"/>
                        </a:rPr>
                        <a:t>state</a:t>
                      </a:r>
                      <a:endParaRPr lang="hu-HU" sz="1600" b="1" dirty="0">
                        <a:solidFill>
                          <a:srgbClr val="504131"/>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3458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Autofit/>
          </a:bodyPr>
          <a:lstStyle/>
          <a:p>
            <a:r>
              <a:rPr lang="en-US" sz="2200" b="1" dirty="0" smtClean="0">
                <a:solidFill>
                  <a:srgbClr val="8D503B"/>
                </a:solidFill>
              </a:rPr>
              <a:t>Henry Hale: Formal Constitutions and </a:t>
            </a:r>
            <a:r>
              <a:rPr lang="en-US" sz="2200" b="1" dirty="0" err="1" smtClean="0">
                <a:solidFill>
                  <a:srgbClr val="8D503B"/>
                </a:solidFill>
              </a:rPr>
              <a:t>Patronalism</a:t>
            </a:r>
            <a:r>
              <a:rPr lang="en-US" sz="2200" b="1" dirty="0" smtClean="0">
                <a:solidFill>
                  <a:srgbClr val="8D503B"/>
                </a:solidFill>
              </a:rPr>
              <a:t> </a:t>
            </a:r>
            <a:r>
              <a:rPr lang="ru-RU" sz="2200" b="1" dirty="0" smtClean="0">
                <a:solidFill>
                  <a:srgbClr val="8D503B"/>
                </a:solidFill>
              </a:rPr>
              <a:t/>
            </a:r>
            <a:br>
              <a:rPr lang="ru-RU" sz="2200" b="1" dirty="0" smtClean="0">
                <a:solidFill>
                  <a:srgbClr val="8D503B"/>
                </a:solidFill>
              </a:rPr>
            </a:br>
            <a:r>
              <a:rPr lang="en-US" sz="2200" b="1" dirty="0" smtClean="0">
                <a:solidFill>
                  <a:srgbClr val="8D503B"/>
                </a:solidFill>
              </a:rPr>
              <a:t>in Post-Communist Countries since the Mid-1990s</a:t>
            </a:r>
            <a:endParaRPr lang="hu-HU" sz="2200" dirty="0">
              <a:solidFill>
                <a:srgbClr val="8D503B"/>
              </a:solidFill>
            </a:endParaRPr>
          </a:p>
        </p:txBody>
      </p:sp>
      <p:graphicFrame>
        <p:nvGraphicFramePr>
          <p:cNvPr id="4" name="Tartalom helye 3"/>
          <p:cNvGraphicFramePr>
            <a:graphicFrameLocks noGrp="1"/>
          </p:cNvGraphicFramePr>
          <p:nvPr>
            <p:ph idx="4294967295"/>
            <p:extLst>
              <p:ext uri="{D42A27DB-BD31-4B8C-83A1-F6EECF244321}">
                <p14:modId xmlns:p14="http://schemas.microsoft.com/office/powerpoint/2010/main" val="865771780"/>
              </p:ext>
            </p:extLst>
          </p:nvPr>
        </p:nvGraphicFramePr>
        <p:xfrm>
          <a:off x="395289" y="987425"/>
          <a:ext cx="8353175" cy="3386896"/>
        </p:xfrm>
        <a:graphic>
          <a:graphicData uri="http://schemas.openxmlformats.org/drawingml/2006/table">
            <a:tbl>
              <a:tblPr firstRow="1" bandRow="1">
                <a:tableStyleId>{5940675A-B579-460E-94D1-54222C63F5DA}</a:tableStyleId>
              </a:tblPr>
              <a:tblGrid>
                <a:gridCol w="1080367">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2268252">
                  <a:extLst>
                    <a:ext uri="{9D8B030D-6E8A-4147-A177-3AD203B41FA5}">
                      <a16:colId xmlns:a16="http://schemas.microsoft.com/office/drawing/2014/main" xmlns="" val="20002"/>
                    </a:ext>
                  </a:extLst>
                </a:gridCol>
                <a:gridCol w="2268252">
                  <a:extLst>
                    <a:ext uri="{9D8B030D-6E8A-4147-A177-3AD203B41FA5}">
                      <a16:colId xmlns:a16="http://schemas.microsoft.com/office/drawing/2014/main" xmlns="" val="20003"/>
                    </a:ext>
                  </a:extLst>
                </a:gridCol>
              </a:tblGrid>
              <a:tr h="388371">
                <a:tc rowSpan="2">
                  <a:txBody>
                    <a:bodyPr/>
                    <a:lstStyle/>
                    <a:p>
                      <a:pPr marL="0" indent="0" algn="ctr">
                        <a:lnSpc>
                          <a:spcPct val="100000"/>
                        </a:lnSpc>
                        <a:spcBef>
                          <a:spcPts val="1200"/>
                        </a:spcBef>
                        <a:spcAft>
                          <a:spcPts val="0"/>
                        </a:spcAft>
                      </a:pPr>
                      <a:r>
                        <a:rPr lang="en-US" sz="1400" b="1" dirty="0">
                          <a:solidFill>
                            <a:srgbClr val="504131"/>
                          </a:solidFill>
                          <a:latin typeface="+mn-lt"/>
                          <a:ea typeface="Calibri"/>
                          <a:cs typeface="Times New Roman"/>
                        </a:rPr>
                        <a:t>Degree of </a:t>
                      </a:r>
                      <a:r>
                        <a:rPr lang="en-US" sz="1400" b="1" dirty="0" err="1">
                          <a:solidFill>
                            <a:srgbClr val="504131"/>
                          </a:solidFill>
                          <a:latin typeface="+mn-lt"/>
                          <a:ea typeface="Calibri"/>
                          <a:cs typeface="Times New Roman"/>
                        </a:rPr>
                        <a:t>Patronalism</a:t>
                      </a:r>
                      <a:endParaRPr lang="hu-HU" sz="1400" dirty="0">
                        <a:solidFill>
                          <a:srgbClr val="504131"/>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gridSpan="3">
                  <a:txBody>
                    <a:bodyPr/>
                    <a:lstStyle/>
                    <a:p>
                      <a:pPr marL="457200" algn="ctr">
                        <a:lnSpc>
                          <a:spcPct val="115000"/>
                        </a:lnSpc>
                        <a:spcBef>
                          <a:spcPts val="1200"/>
                        </a:spcBef>
                        <a:spcAft>
                          <a:spcPts val="0"/>
                        </a:spcAft>
                      </a:pPr>
                      <a:r>
                        <a:rPr lang="en-US" sz="1400" b="1" dirty="0">
                          <a:solidFill>
                            <a:srgbClr val="504131"/>
                          </a:solidFill>
                          <a:latin typeface="+mn-lt"/>
                          <a:ea typeface="Calibri"/>
                          <a:cs typeface="Times New Roman"/>
                        </a:rPr>
                        <a:t>Type of Executive Power</a:t>
                      </a:r>
                      <a:endParaRPr lang="hu-HU" sz="1400" dirty="0">
                        <a:solidFill>
                          <a:srgbClr val="504131"/>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xmlns="" val="10000"/>
                  </a:ext>
                </a:extLst>
              </a:tr>
              <a:tr h="343859">
                <a:tc vMerge="1">
                  <a:txBody>
                    <a:bodyPr/>
                    <a:lstStyle/>
                    <a:p>
                      <a:endParaRPr lang="hu-HU"/>
                    </a:p>
                  </a:txBody>
                  <a:tcPr/>
                </a:tc>
                <a:tc>
                  <a:txBody>
                    <a:bodyPr/>
                    <a:lstStyle/>
                    <a:p>
                      <a:pPr marL="0" indent="0" algn="ctr">
                        <a:lnSpc>
                          <a:spcPct val="115000"/>
                        </a:lnSpc>
                        <a:spcBef>
                          <a:spcPts val="1200"/>
                        </a:spcBef>
                        <a:spcAft>
                          <a:spcPts val="0"/>
                        </a:spcAft>
                      </a:pPr>
                      <a:r>
                        <a:rPr lang="en-US" sz="1400" b="1" dirty="0" err="1">
                          <a:solidFill>
                            <a:srgbClr val="4D7C84"/>
                          </a:solidFill>
                          <a:latin typeface="+mn-lt"/>
                          <a:ea typeface="Calibri"/>
                          <a:cs typeface="Times New Roman"/>
                        </a:rPr>
                        <a:t>Presidentialism</a:t>
                      </a:r>
                      <a:endParaRPr lang="hu-HU" sz="1400" dirty="0">
                        <a:solidFill>
                          <a:srgbClr val="4D7C84"/>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gn="ctr">
                        <a:lnSpc>
                          <a:spcPct val="115000"/>
                        </a:lnSpc>
                        <a:spcBef>
                          <a:spcPts val="1200"/>
                        </a:spcBef>
                        <a:spcAft>
                          <a:spcPts val="0"/>
                        </a:spcAft>
                      </a:pPr>
                      <a:r>
                        <a:rPr lang="en-US" sz="1400" b="1" dirty="0">
                          <a:solidFill>
                            <a:srgbClr val="4D7C84"/>
                          </a:solidFill>
                          <a:latin typeface="+mn-lt"/>
                          <a:ea typeface="Calibri"/>
                          <a:cs typeface="Times New Roman"/>
                        </a:rPr>
                        <a:t>Divided Executive</a:t>
                      </a:r>
                      <a:endParaRPr lang="hu-HU" sz="1400" dirty="0">
                        <a:solidFill>
                          <a:srgbClr val="4D7C84"/>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gn="ctr">
                        <a:lnSpc>
                          <a:spcPct val="115000"/>
                        </a:lnSpc>
                        <a:spcBef>
                          <a:spcPts val="1200"/>
                        </a:spcBef>
                        <a:spcAft>
                          <a:spcPts val="0"/>
                        </a:spcAft>
                      </a:pPr>
                      <a:r>
                        <a:rPr lang="en-US" sz="1400" b="1" dirty="0" err="1">
                          <a:solidFill>
                            <a:srgbClr val="4D7C84"/>
                          </a:solidFill>
                          <a:latin typeface="+mn-lt"/>
                          <a:ea typeface="Calibri"/>
                          <a:cs typeface="Times New Roman"/>
                        </a:rPr>
                        <a:t>Parliamentarism</a:t>
                      </a:r>
                      <a:endParaRPr lang="hu-HU" sz="1400" dirty="0">
                        <a:solidFill>
                          <a:srgbClr val="4D7C84"/>
                        </a:solidFill>
                        <a:latin typeface="+mn-lt"/>
                        <a:ea typeface="Calibri"/>
                        <a:cs typeface="Times New Roman"/>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1"/>
                  </a:ext>
                </a:extLst>
              </a:tr>
              <a:tr h="1166942">
                <a:tc>
                  <a:txBody>
                    <a:bodyPr/>
                    <a:lstStyle/>
                    <a:p>
                      <a:pPr marL="0" indent="0" algn="ctr">
                        <a:lnSpc>
                          <a:spcPct val="115000"/>
                        </a:lnSpc>
                        <a:spcBef>
                          <a:spcPts val="1200"/>
                        </a:spcBef>
                        <a:spcAft>
                          <a:spcPts val="0"/>
                        </a:spcAft>
                      </a:pPr>
                      <a:r>
                        <a:rPr lang="en-US" sz="1400" b="1" dirty="0">
                          <a:solidFill>
                            <a:srgbClr val="4D7C84"/>
                          </a:solidFill>
                          <a:latin typeface="+mn-lt"/>
                          <a:ea typeface="Calibri"/>
                          <a:cs typeface="Times New Roman"/>
                        </a:rPr>
                        <a:t>High</a:t>
                      </a:r>
                      <a:endParaRPr lang="hu-HU"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gn="l">
                        <a:lnSpc>
                          <a:spcPct val="115000"/>
                        </a:lnSpc>
                        <a:spcBef>
                          <a:spcPts val="1200"/>
                        </a:spcBef>
                        <a:spcAft>
                          <a:spcPts val="0"/>
                        </a:spcAft>
                      </a:pPr>
                      <a:r>
                        <a:rPr lang="en-US" sz="1200" b="1" dirty="0">
                          <a:solidFill>
                            <a:srgbClr val="504131"/>
                          </a:solidFill>
                          <a:latin typeface="+mn-lt"/>
                          <a:ea typeface="Calibri"/>
                          <a:cs typeface="Times New Roman"/>
                        </a:rPr>
                        <a:t>Azerbaijan*, Belarus*, Georgia*, Kazakhstan*, Kyrgyzstan (until 2010*), Moldova (until 2000*), Russia*, Tajikistan*, Turkmenistan*, Ukraine* (1991-2006; 2010-2014), Uzbekistan*</a:t>
                      </a:r>
                      <a:endParaRPr lang="hu-HU" sz="1200" b="1"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nSpc>
                          <a:spcPct val="115000"/>
                        </a:lnSpc>
                        <a:spcBef>
                          <a:spcPts val="1200"/>
                        </a:spcBef>
                        <a:spcAft>
                          <a:spcPts val="0"/>
                        </a:spcAft>
                      </a:pPr>
                      <a:r>
                        <a:rPr lang="en-US" sz="1200" b="1" dirty="0">
                          <a:solidFill>
                            <a:srgbClr val="504131"/>
                          </a:solidFill>
                          <a:latin typeface="+mn-lt"/>
                          <a:ea typeface="Calibri"/>
                          <a:cs typeface="Times New Roman"/>
                        </a:rPr>
                        <a:t>Armenia</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Ukraine </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(2006-10; 2014-), </a:t>
                      </a:r>
                      <a:r>
                        <a:rPr lang="en-US" sz="1200" b="1" dirty="0">
                          <a:solidFill>
                            <a:srgbClr val="504131"/>
                          </a:solidFill>
                          <a:latin typeface="+mn-lt"/>
                          <a:ea typeface="Calibri"/>
                          <a:cs typeface="Times New Roman"/>
                        </a:rPr>
                        <a:t>Kyrgyzstan (2010-*), </a:t>
                      </a:r>
                      <a:r>
                        <a:rPr lang="en-US" sz="1200" b="1" dirty="0" smtClean="0">
                          <a:solidFill>
                            <a:srgbClr val="504131"/>
                          </a:solidFill>
                          <a:latin typeface="+mn-lt"/>
                          <a:ea typeface="Calibri"/>
                          <a:cs typeface="Times New Roman"/>
                        </a:rPr>
                        <a:t>Moldova </a:t>
                      </a:r>
                      <a:r>
                        <a:rPr lang="en-US" sz="1200" b="1" dirty="0">
                          <a:solidFill>
                            <a:srgbClr val="504131"/>
                          </a:solidFill>
                          <a:latin typeface="+mn-lt"/>
                          <a:ea typeface="Calibri"/>
                          <a:cs typeface="Times New Roman"/>
                        </a:rPr>
                        <a:t>(2016-</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Romania</a:t>
                      </a:r>
                      <a:r>
                        <a:rPr lang="en-US" sz="1200" b="1" dirty="0">
                          <a:solidFill>
                            <a:srgbClr val="504131"/>
                          </a:solidFill>
                          <a:latin typeface="+mn-lt"/>
                          <a:ea typeface="Calibri"/>
                          <a:cs typeface="Times New Roman"/>
                        </a:rPr>
                        <a:t>*</a:t>
                      </a:r>
                      <a:endParaRPr lang="hu-HU" sz="1200" b="1"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nSpc>
                          <a:spcPct val="115000"/>
                        </a:lnSpc>
                        <a:spcBef>
                          <a:spcPts val="1200"/>
                        </a:spcBef>
                        <a:spcAft>
                          <a:spcPts val="0"/>
                        </a:spcAft>
                      </a:pPr>
                      <a:r>
                        <a:rPr lang="en-US" sz="1200" b="1" dirty="0">
                          <a:solidFill>
                            <a:srgbClr val="504131"/>
                          </a:solidFill>
                          <a:latin typeface="+mn-lt"/>
                          <a:ea typeface="Calibri"/>
                          <a:cs typeface="Times New Roman"/>
                        </a:rPr>
                        <a:t>Albania, </a:t>
                      </a:r>
                      <a:r>
                        <a:rPr lang="en-US" sz="1200" b="1" dirty="0" smtClean="0">
                          <a:solidFill>
                            <a:srgbClr val="504131"/>
                          </a:solidFill>
                          <a:latin typeface="+mn-lt"/>
                          <a:ea typeface="Calibri"/>
                          <a:cs typeface="Times New Roman"/>
                        </a:rPr>
                        <a:t>Bulgaria*,</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Hungary </a:t>
                      </a:r>
                      <a:r>
                        <a:rPr lang="en-US" sz="1200" b="1" dirty="0">
                          <a:solidFill>
                            <a:srgbClr val="504131"/>
                          </a:solidFill>
                          <a:latin typeface="+mn-lt"/>
                          <a:ea typeface="Calibri"/>
                          <a:cs typeface="Times New Roman"/>
                        </a:rPr>
                        <a:t>(2010-), Macedonia</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Moldova </a:t>
                      </a:r>
                      <a:r>
                        <a:rPr lang="en-US" sz="1200" b="1" dirty="0">
                          <a:solidFill>
                            <a:srgbClr val="504131"/>
                          </a:solidFill>
                          <a:latin typeface="+mn-lt"/>
                          <a:ea typeface="Calibri"/>
                          <a:cs typeface="Times New Roman"/>
                        </a:rPr>
                        <a:t>(2000-2016)</a:t>
                      </a:r>
                      <a:endParaRPr lang="hu-HU" sz="1200" b="1"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2"/>
                  </a:ext>
                </a:extLst>
              </a:tr>
              <a:tr h="737507">
                <a:tc>
                  <a:txBody>
                    <a:bodyPr/>
                    <a:lstStyle/>
                    <a:p>
                      <a:pPr marL="0" indent="0" algn="ctr">
                        <a:lnSpc>
                          <a:spcPct val="115000"/>
                        </a:lnSpc>
                        <a:spcBef>
                          <a:spcPts val="1200"/>
                        </a:spcBef>
                        <a:spcAft>
                          <a:spcPts val="0"/>
                        </a:spcAft>
                      </a:pPr>
                      <a:r>
                        <a:rPr lang="en-US" sz="1400" b="1" dirty="0">
                          <a:solidFill>
                            <a:srgbClr val="4D7C84"/>
                          </a:solidFill>
                          <a:latin typeface="+mn-lt"/>
                          <a:ea typeface="Calibri"/>
                          <a:cs typeface="Times New Roman"/>
                        </a:rPr>
                        <a:t>Moderate</a:t>
                      </a:r>
                      <a:endParaRPr lang="hu-HU"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gn="just">
                        <a:lnSpc>
                          <a:spcPct val="115000"/>
                        </a:lnSpc>
                        <a:spcBef>
                          <a:spcPts val="1200"/>
                        </a:spcBef>
                        <a:spcAft>
                          <a:spcPts val="0"/>
                        </a:spcAft>
                      </a:pPr>
                      <a:endParaRPr lang="en-US" sz="100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gn="just">
                        <a:lnSpc>
                          <a:spcPct val="115000"/>
                        </a:lnSpc>
                        <a:spcBef>
                          <a:spcPts val="1200"/>
                        </a:spcBef>
                        <a:spcAft>
                          <a:spcPts val="0"/>
                        </a:spcAft>
                      </a:pPr>
                      <a:endParaRPr lang="en-US" sz="100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nSpc>
                          <a:spcPct val="115000"/>
                        </a:lnSpc>
                        <a:spcBef>
                          <a:spcPts val="1200"/>
                        </a:spcBef>
                        <a:spcAft>
                          <a:spcPts val="0"/>
                        </a:spcAft>
                      </a:pPr>
                      <a:r>
                        <a:rPr lang="en-US" sz="1200" b="1" dirty="0">
                          <a:solidFill>
                            <a:srgbClr val="504131"/>
                          </a:solidFill>
                          <a:latin typeface="+mn-lt"/>
                          <a:ea typeface="Calibri"/>
                          <a:cs typeface="Times New Roman"/>
                        </a:rPr>
                        <a:t>Estonia</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Hungary </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1998-2010</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Latvia</a:t>
                      </a:r>
                      <a:r>
                        <a:rPr lang="en-US" sz="1200" b="1" dirty="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Lithuania*,</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Serbia*,</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Slovakia</a:t>
                      </a:r>
                      <a:r>
                        <a:rPr lang="en-US" sz="1200" b="1" dirty="0">
                          <a:solidFill>
                            <a:srgbClr val="504131"/>
                          </a:solidFill>
                          <a:latin typeface="+mn-lt"/>
                          <a:ea typeface="Calibri"/>
                          <a:cs typeface="Times New Roman"/>
                        </a:rPr>
                        <a:t>*</a:t>
                      </a:r>
                      <a:endParaRPr lang="hu-HU" sz="1200" b="1"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3"/>
                  </a:ext>
                </a:extLst>
              </a:tr>
              <a:tr h="750217">
                <a:tc>
                  <a:txBody>
                    <a:bodyPr/>
                    <a:lstStyle/>
                    <a:p>
                      <a:pPr marL="0" indent="0" algn="ctr">
                        <a:lnSpc>
                          <a:spcPct val="115000"/>
                        </a:lnSpc>
                        <a:spcBef>
                          <a:spcPts val="1200"/>
                        </a:spcBef>
                        <a:spcAft>
                          <a:spcPts val="0"/>
                        </a:spcAft>
                      </a:pPr>
                      <a:r>
                        <a:rPr lang="en-US" sz="1400" b="1" dirty="0">
                          <a:solidFill>
                            <a:srgbClr val="4D7C84"/>
                          </a:solidFill>
                          <a:latin typeface="+mn-lt"/>
                          <a:ea typeface="Calibri"/>
                          <a:cs typeface="Times New Roman"/>
                        </a:rPr>
                        <a:t>Low</a:t>
                      </a:r>
                      <a:endParaRPr lang="hu-HU" sz="1400" dirty="0">
                        <a:solidFill>
                          <a:srgbClr val="4D7C84"/>
                        </a:solidFill>
                        <a:latin typeface="+mn-lt"/>
                        <a:ea typeface="Calibri"/>
                        <a:cs typeface="Times New Roman"/>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gn="just">
                        <a:lnSpc>
                          <a:spcPct val="115000"/>
                        </a:lnSpc>
                        <a:spcBef>
                          <a:spcPts val="1200"/>
                        </a:spcBef>
                        <a:spcAft>
                          <a:spcPts val="0"/>
                        </a:spcAft>
                      </a:pPr>
                      <a:endParaRPr lang="en-US" sz="100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gn="just">
                        <a:lnSpc>
                          <a:spcPct val="115000"/>
                        </a:lnSpc>
                        <a:spcBef>
                          <a:spcPts val="1200"/>
                        </a:spcBef>
                        <a:spcAft>
                          <a:spcPts val="0"/>
                        </a:spcAft>
                      </a:pPr>
                      <a:r>
                        <a:rPr lang="en-US" sz="1200" b="1" dirty="0">
                          <a:solidFill>
                            <a:srgbClr val="504131"/>
                          </a:solidFill>
                          <a:latin typeface="+mn-lt"/>
                          <a:ea typeface="Calibri"/>
                          <a:cs typeface="Times New Roman"/>
                        </a:rPr>
                        <a:t>Croatia (until 2000</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Poland</a:t>
                      </a:r>
                      <a:r>
                        <a:rPr lang="en-US" sz="1200" b="1" dirty="0">
                          <a:solidFill>
                            <a:srgbClr val="504131"/>
                          </a:solidFill>
                          <a:latin typeface="+mn-lt"/>
                          <a:ea typeface="Calibri"/>
                          <a:cs typeface="Times New Roman"/>
                        </a:rPr>
                        <a:t>*</a:t>
                      </a:r>
                      <a:endParaRPr lang="hu-HU" sz="1200" b="1"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0" indent="0">
                        <a:lnSpc>
                          <a:spcPct val="115000"/>
                        </a:lnSpc>
                        <a:spcBef>
                          <a:spcPts val="1200"/>
                        </a:spcBef>
                        <a:spcAft>
                          <a:spcPts val="0"/>
                        </a:spcAft>
                      </a:pPr>
                      <a:r>
                        <a:rPr lang="en-US" sz="1200" b="1" dirty="0">
                          <a:solidFill>
                            <a:srgbClr val="504131"/>
                          </a:solidFill>
                          <a:latin typeface="+mn-lt"/>
                          <a:ea typeface="Calibri"/>
                          <a:cs typeface="Times New Roman"/>
                        </a:rPr>
                        <a:t>Croatia (2001-</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Czech </a:t>
                      </a:r>
                      <a:r>
                        <a:rPr lang="en-US" sz="1200" b="1" dirty="0">
                          <a:solidFill>
                            <a:srgbClr val="504131"/>
                          </a:solidFill>
                          <a:latin typeface="+mn-lt"/>
                          <a:ea typeface="Calibri"/>
                          <a:cs typeface="Times New Roman"/>
                        </a:rPr>
                        <a:t>Republic (2012-</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Hungary (</a:t>
                      </a:r>
                      <a:r>
                        <a:rPr lang="hu-HU" sz="1200" b="1" dirty="0" err="1" smtClean="0">
                          <a:solidFill>
                            <a:srgbClr val="504131"/>
                          </a:solidFill>
                          <a:latin typeface="+mn-lt"/>
                          <a:ea typeface="Calibri"/>
                          <a:cs typeface="Times New Roman"/>
                        </a:rPr>
                        <a:t>until</a:t>
                      </a:r>
                      <a:r>
                        <a:rPr lang="hu-HU" sz="1200" b="1" baseline="0" dirty="0" smtClean="0">
                          <a:solidFill>
                            <a:srgbClr val="504131"/>
                          </a:solidFill>
                          <a:latin typeface="+mn-lt"/>
                          <a:ea typeface="Calibri"/>
                          <a:cs typeface="Times New Roman"/>
                        </a:rPr>
                        <a:t> </a:t>
                      </a:r>
                      <a:r>
                        <a:rPr lang="hu-HU" sz="1200" b="1" dirty="0" smtClean="0">
                          <a:solidFill>
                            <a:srgbClr val="504131"/>
                          </a:solidFill>
                          <a:latin typeface="+mn-lt"/>
                          <a:ea typeface="Calibri"/>
                          <a:cs typeface="Times New Roman"/>
                        </a:rPr>
                        <a:t>1998</a:t>
                      </a:r>
                      <a:r>
                        <a:rPr lang="en-US" sz="1200" b="1" dirty="0" smtClean="0">
                          <a:solidFill>
                            <a:srgbClr val="504131"/>
                          </a:solidFill>
                          <a:latin typeface="+mn-lt"/>
                          <a:ea typeface="Calibri"/>
                          <a:cs typeface="Times New Roman"/>
                        </a:rPr>
                        <a:t>),</a:t>
                      </a:r>
                      <a:r>
                        <a:rPr lang="hu-HU" sz="1200" b="1" dirty="0" smtClean="0">
                          <a:solidFill>
                            <a:srgbClr val="504131"/>
                          </a:solidFill>
                          <a:latin typeface="+mn-lt"/>
                          <a:ea typeface="Calibri"/>
                          <a:cs typeface="Times New Roman"/>
                        </a:rPr>
                        <a:t> </a:t>
                      </a:r>
                      <a:r>
                        <a:rPr lang="en-US" sz="1200" b="1" dirty="0" smtClean="0">
                          <a:solidFill>
                            <a:srgbClr val="504131"/>
                          </a:solidFill>
                          <a:latin typeface="+mn-lt"/>
                          <a:ea typeface="Calibri"/>
                          <a:cs typeface="Times New Roman"/>
                        </a:rPr>
                        <a:t>Slovenia</a:t>
                      </a:r>
                      <a:r>
                        <a:rPr lang="en-US" sz="1200" b="1" dirty="0">
                          <a:solidFill>
                            <a:srgbClr val="504131"/>
                          </a:solidFill>
                          <a:latin typeface="+mn-lt"/>
                          <a:ea typeface="Calibri"/>
                          <a:cs typeface="Times New Roman"/>
                        </a:rPr>
                        <a:t>*</a:t>
                      </a:r>
                      <a:endParaRPr lang="hu-HU" sz="1200" b="1"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4"/>
                  </a:ext>
                </a:extLst>
              </a:tr>
            </a:tbl>
          </a:graphicData>
        </a:graphic>
      </p:graphicFrame>
      <p:sp>
        <p:nvSpPr>
          <p:cNvPr id="28673" name="Rectangle 1"/>
          <p:cNvSpPr>
            <a:spLocks noChangeArrowheads="1"/>
          </p:cNvSpPr>
          <p:nvPr/>
        </p:nvSpPr>
        <p:spPr bwMode="auto">
          <a:xfrm>
            <a:off x="5219379" y="4416776"/>
            <a:ext cx="35290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504131"/>
                </a:solidFill>
                <a:effectLst/>
                <a:latin typeface="Calibri" pitchFamily="34" charset="0"/>
                <a:ea typeface="Calibri" pitchFamily="34" charset="0"/>
                <a:cs typeface="Times New Roman" pitchFamily="18" charset="0"/>
              </a:rPr>
              <a:t>*</a:t>
            </a:r>
            <a:r>
              <a:rPr kumimoji="0" lang="en-US" sz="1200" b="0" i="0" u="none" strike="noStrike" cap="none" normalizeH="0" baseline="0" dirty="0" smtClean="0">
                <a:ln>
                  <a:noFill/>
                </a:ln>
                <a:solidFill>
                  <a:srgbClr val="504131"/>
                </a:solidFill>
                <a:effectLst/>
                <a:latin typeface="Calibri" pitchFamily="34" charset="0"/>
                <a:ea typeface="Calibri" pitchFamily="34" charset="0"/>
                <a:cs typeface="Times New Roman" pitchFamily="18" charset="0"/>
              </a:rPr>
              <a:t> Countries having direct presidential elections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églalap 14"/>
          <p:cNvSpPr/>
          <p:nvPr/>
        </p:nvSpPr>
        <p:spPr>
          <a:xfrm>
            <a:off x="395288" y="4419896"/>
            <a:ext cx="4824091" cy="646331"/>
          </a:xfrm>
          <a:prstGeom prst="rect">
            <a:avLst/>
          </a:prstGeom>
        </p:spPr>
        <p:txBody>
          <a:bodyPr wrap="square">
            <a:spAutoFit/>
          </a:bodyPr>
          <a:lstStyle/>
          <a:p>
            <a:pPr marL="285750" indent="-285750">
              <a:buClr>
                <a:srgbClr val="4D7C8B"/>
              </a:buClr>
              <a:buSzPct val="120000"/>
              <a:buFont typeface="Wingdings" panose="05000000000000000000" pitchFamily="2" charset="2"/>
              <a:buChar char="Ø"/>
            </a:pPr>
            <a:r>
              <a:rPr lang="en-GB" sz="1200" b="1" i="1" dirty="0">
                <a:solidFill>
                  <a:srgbClr val="50412B"/>
                </a:solidFill>
              </a:rPr>
              <a:t> Source: </a:t>
            </a:r>
            <a:r>
              <a:rPr lang="en-GB" sz="1200" dirty="0">
                <a:solidFill>
                  <a:srgbClr val="50412B"/>
                </a:solidFill>
              </a:rPr>
              <a:t>based on Henry E. Hale, Patronal Politics—Eurasian Regime Dynamics in Comparative </a:t>
            </a:r>
            <a:r>
              <a:rPr lang="en-GB" sz="1200" dirty="0" err="1" smtClean="0">
                <a:solidFill>
                  <a:srgbClr val="50412B"/>
                </a:solidFill>
              </a:rPr>
              <a:t>Perspec</a:t>
            </a:r>
            <a:r>
              <a:rPr lang="en-GB" sz="1200" dirty="0" err="1">
                <a:solidFill>
                  <a:srgbClr val="50412B"/>
                </a:solidFill>
              </a:rPr>
              <a:t>Cambridge</a:t>
            </a:r>
            <a:r>
              <a:rPr lang="en-GB" sz="1200" dirty="0">
                <a:solidFill>
                  <a:srgbClr val="50412B"/>
                </a:solidFill>
              </a:rPr>
              <a:t> </a:t>
            </a:r>
            <a:r>
              <a:rPr lang="en-GB" sz="1200" dirty="0" err="1" smtClean="0">
                <a:solidFill>
                  <a:srgbClr val="50412B"/>
                </a:solidFill>
              </a:rPr>
              <a:t>tive</a:t>
            </a:r>
            <a:r>
              <a:rPr lang="en-GB" sz="1200" dirty="0">
                <a:solidFill>
                  <a:srgbClr val="50412B"/>
                </a:solidFill>
              </a:rPr>
              <a:t>, </a:t>
            </a:r>
            <a:r>
              <a:rPr lang="en-GB" sz="1200" dirty="0" smtClean="0">
                <a:solidFill>
                  <a:srgbClr val="50412B"/>
                </a:solidFill>
              </a:rPr>
              <a:t>University </a:t>
            </a:r>
            <a:r>
              <a:rPr lang="en-GB" sz="1200" dirty="0">
                <a:solidFill>
                  <a:srgbClr val="50412B"/>
                </a:solidFill>
              </a:rPr>
              <a:t>Press, 2015, p. 459, but revised and modified in some particulars.</a:t>
            </a:r>
          </a:p>
        </p:txBody>
      </p:sp>
    </p:spTree>
    <p:extLst>
      <p:ext uri="{BB962C8B-B14F-4D97-AF65-F5344CB8AC3E}">
        <p14:creationId xmlns:p14="http://schemas.microsoft.com/office/powerpoint/2010/main" val="303552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Autofit/>
          </a:bodyPr>
          <a:lstStyle/>
          <a:p>
            <a:r>
              <a:rPr lang="hu-HU" sz="2200" b="1" dirty="0">
                <a:solidFill>
                  <a:srgbClr val="8D503B"/>
                </a:solidFill>
                <a:ea typeface="Calibri"/>
                <a:cs typeface="Times New Roman"/>
              </a:rPr>
              <a:t>János </a:t>
            </a:r>
            <a:r>
              <a:rPr lang="hu-HU" sz="2200" b="1" dirty="0" err="1">
                <a:solidFill>
                  <a:srgbClr val="8D503B"/>
                </a:solidFill>
                <a:ea typeface="Calibri"/>
                <a:cs typeface="Times New Roman"/>
              </a:rPr>
              <a:t>Kornai</a:t>
            </a:r>
            <a:r>
              <a:rPr lang="hu-HU" sz="2200" b="1" dirty="0">
                <a:solidFill>
                  <a:srgbClr val="8D503B"/>
                </a:solidFill>
                <a:ea typeface="Calibri"/>
                <a:cs typeface="Times New Roman"/>
              </a:rPr>
              <a:t>: </a:t>
            </a:r>
            <a:r>
              <a:rPr lang="en-US" sz="2200" b="1" dirty="0">
                <a:solidFill>
                  <a:srgbClr val="8D503B"/>
                </a:solidFill>
              </a:rPr>
              <a:t>Characteristics of Democracy, </a:t>
            </a:r>
            <a:r>
              <a:rPr lang="en-US" sz="2200" b="1" dirty="0" smtClean="0">
                <a:solidFill>
                  <a:srgbClr val="8D503B"/>
                </a:solidFill>
              </a:rPr>
              <a:t/>
            </a:r>
            <a:br>
              <a:rPr lang="en-US" sz="2200" b="1" dirty="0" smtClean="0">
                <a:solidFill>
                  <a:srgbClr val="8D503B"/>
                </a:solidFill>
              </a:rPr>
            </a:br>
            <a:r>
              <a:rPr lang="en-US" sz="2200" b="1" dirty="0" smtClean="0">
                <a:solidFill>
                  <a:srgbClr val="8D503B"/>
                </a:solidFill>
              </a:rPr>
              <a:t>Autocracy</a:t>
            </a:r>
            <a:r>
              <a:rPr lang="en-US" sz="2200" b="1" dirty="0">
                <a:solidFill>
                  <a:srgbClr val="8D503B"/>
                </a:solidFill>
              </a:rPr>
              <a:t>, and </a:t>
            </a:r>
            <a:r>
              <a:rPr lang="en-US" sz="2200" b="1" dirty="0" smtClean="0">
                <a:solidFill>
                  <a:srgbClr val="8D503B"/>
                </a:solidFill>
              </a:rPr>
              <a:t>Dictatorship</a:t>
            </a:r>
            <a:endParaRPr lang="hu-HU" sz="2200" dirty="0">
              <a:solidFill>
                <a:srgbClr val="8D503B"/>
              </a:solidFill>
            </a:endParaRPr>
          </a:p>
        </p:txBody>
      </p:sp>
      <p:graphicFrame>
        <p:nvGraphicFramePr>
          <p:cNvPr id="6" name="Táblázat 5"/>
          <p:cNvGraphicFramePr>
            <a:graphicFrameLocks noGrp="1"/>
          </p:cNvGraphicFramePr>
          <p:nvPr>
            <p:extLst>
              <p:ext uri="{D42A27DB-BD31-4B8C-83A1-F6EECF244321}">
                <p14:modId xmlns:p14="http://schemas.microsoft.com/office/powerpoint/2010/main" val="3985319238"/>
              </p:ext>
            </p:extLst>
          </p:nvPr>
        </p:nvGraphicFramePr>
        <p:xfrm>
          <a:off x="107949" y="987425"/>
          <a:ext cx="8928102" cy="3672840"/>
        </p:xfrm>
        <a:graphic>
          <a:graphicData uri="http://schemas.openxmlformats.org/drawingml/2006/table">
            <a:tbl>
              <a:tblPr/>
              <a:tblGrid>
                <a:gridCol w="287587">
                  <a:extLst>
                    <a:ext uri="{9D8B030D-6E8A-4147-A177-3AD203B41FA5}">
                      <a16:colId xmlns:a16="http://schemas.microsoft.com/office/drawing/2014/main" xmlns="" val="20000"/>
                    </a:ext>
                  </a:extLst>
                </a:gridCol>
                <a:gridCol w="288032">
                  <a:extLst>
                    <a:ext uri="{9D8B030D-6E8A-4147-A177-3AD203B41FA5}">
                      <a16:colId xmlns:a16="http://schemas.microsoft.com/office/drawing/2014/main" xmlns="" val="20001"/>
                    </a:ext>
                  </a:extLst>
                </a:gridCol>
                <a:gridCol w="2698019">
                  <a:extLst>
                    <a:ext uri="{9D8B030D-6E8A-4147-A177-3AD203B41FA5}">
                      <a16:colId xmlns:a16="http://schemas.microsoft.com/office/drawing/2014/main" xmlns="" val="20002"/>
                    </a:ext>
                  </a:extLst>
                </a:gridCol>
                <a:gridCol w="2976034">
                  <a:extLst>
                    <a:ext uri="{9D8B030D-6E8A-4147-A177-3AD203B41FA5}">
                      <a16:colId xmlns:a16="http://schemas.microsoft.com/office/drawing/2014/main" xmlns="" val="20003"/>
                    </a:ext>
                  </a:extLst>
                </a:gridCol>
                <a:gridCol w="2678430">
                  <a:extLst>
                    <a:ext uri="{9D8B030D-6E8A-4147-A177-3AD203B41FA5}">
                      <a16:colId xmlns:a16="http://schemas.microsoft.com/office/drawing/2014/main" xmlns="" val="20004"/>
                    </a:ext>
                  </a:extLst>
                </a:gridCol>
              </a:tblGrid>
              <a:tr h="216024">
                <a:tc>
                  <a:txBody>
                    <a:bodyPr/>
                    <a:lstStyle/>
                    <a:p>
                      <a:pPr>
                        <a:lnSpc>
                          <a:spcPct val="100000"/>
                        </a:lnSpc>
                        <a:spcAft>
                          <a:spcPts val="0"/>
                        </a:spcAft>
                      </a:pPr>
                      <a:endParaRPr lang="hu-HU" sz="1600" dirty="0">
                        <a:latin typeface="+mn-lt"/>
                        <a:ea typeface="Calibri"/>
                        <a:cs typeface="Times New Roman"/>
                      </a:endParaRPr>
                    </a:p>
                  </a:txBody>
                  <a:tcPr marL="29449" marR="29449" marT="0" marB="0">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endParaRPr lang="hu-HU" sz="1600">
                        <a:latin typeface="+mn-lt"/>
                        <a:ea typeface="Calibri"/>
                        <a:cs typeface="Times New Roman"/>
                      </a:endParaRPr>
                    </a:p>
                  </a:txBody>
                  <a:tcPr marL="29449" marR="29449" marT="0"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4"/>
                          </a:solidFill>
                          <a:latin typeface="+mn-lt"/>
                          <a:ea typeface="Calibri"/>
                          <a:cs typeface="Times New Roman"/>
                        </a:rPr>
                        <a:t>Democracy</a:t>
                      </a:r>
                      <a:endParaRPr lang="hu-HU" sz="1600" dirty="0">
                        <a:solidFill>
                          <a:srgbClr val="4D7C84"/>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4"/>
                          </a:solidFill>
                          <a:latin typeface="+mn-lt"/>
                          <a:ea typeface="Calibri"/>
                          <a:cs typeface="Times New Roman"/>
                        </a:rPr>
                        <a:t>Autocracy</a:t>
                      </a:r>
                      <a:endParaRPr lang="hu-HU" sz="1600" dirty="0">
                        <a:solidFill>
                          <a:srgbClr val="4D7C84"/>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4"/>
                          </a:solidFill>
                          <a:latin typeface="+mn-lt"/>
                          <a:ea typeface="Calibri"/>
                          <a:cs typeface="Times New Roman"/>
                        </a:rPr>
                        <a:t>Dictatorship</a:t>
                      </a:r>
                      <a:endParaRPr lang="hu-HU" sz="1600" dirty="0">
                        <a:solidFill>
                          <a:srgbClr val="4D7C84"/>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0"/>
                  </a:ext>
                </a:extLst>
              </a:tr>
              <a:tr h="332489">
                <a:tc rowSpan="4">
                  <a:txBody>
                    <a:bodyPr/>
                    <a:lstStyle/>
                    <a:p>
                      <a:pPr algn="ctr">
                        <a:lnSpc>
                          <a:spcPct val="100000"/>
                        </a:lnSpc>
                        <a:spcAft>
                          <a:spcPts val="0"/>
                        </a:spcAft>
                      </a:pPr>
                      <a:r>
                        <a:rPr lang="en-US" sz="1400" b="1" dirty="0" smtClean="0">
                          <a:solidFill>
                            <a:srgbClr val="8D503B"/>
                          </a:solidFill>
                          <a:latin typeface="+mn-lt"/>
                          <a:ea typeface="Calibri"/>
                          <a:cs typeface="Times New Roman"/>
                        </a:rPr>
                        <a:t>P</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R</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I</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M</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A</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R</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Y</a:t>
                      </a:r>
                      <a:endParaRPr lang="hu-HU" sz="1400" dirty="0">
                        <a:solidFill>
                          <a:srgbClr val="8D503B"/>
                        </a:solidFill>
                        <a:latin typeface="+mn-lt"/>
                        <a:ea typeface="Calibri"/>
                        <a:cs typeface="Times New Roman"/>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i="0" dirty="0">
                          <a:solidFill>
                            <a:srgbClr val="4D7C84"/>
                          </a:solidFill>
                          <a:latin typeface="+mn-lt"/>
                          <a:ea typeface="Calibri"/>
                          <a:cs typeface="Times New Roman"/>
                        </a:rPr>
                        <a:t>1</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The government can be removed through a peaceful and civilized procedure</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The government cannot be removed through a peaceful and civilized procedure</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The government cannot be removed through a peaceful and civilized procedure</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1"/>
                  </a:ext>
                </a:extLst>
              </a:tr>
              <a:tr h="332489">
                <a:tc vMerge="1">
                  <a:txBody>
                    <a:bodyPr/>
                    <a:lstStyle/>
                    <a:p>
                      <a:endParaRPr lang="hu-HU"/>
                    </a:p>
                  </a:txBody>
                  <a:tcPr/>
                </a:tc>
                <a:tc>
                  <a:txBody>
                    <a:bodyPr/>
                    <a:lstStyle/>
                    <a:p>
                      <a:pPr algn="ctr">
                        <a:lnSpc>
                          <a:spcPct val="100000"/>
                        </a:lnSpc>
                        <a:spcAft>
                          <a:spcPts val="0"/>
                        </a:spcAft>
                      </a:pPr>
                      <a:r>
                        <a:rPr lang="en-US" sz="1400" b="1" i="0" dirty="0">
                          <a:solidFill>
                            <a:srgbClr val="4D7C84"/>
                          </a:solidFill>
                          <a:latin typeface="+mn-lt"/>
                          <a:ea typeface="Calibri"/>
                          <a:cs typeface="Times New Roman"/>
                        </a:rPr>
                        <a:t>2</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Institutions which concertedly guarantee accountability are well-established</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Institutions which could concertedly guarantee accountability are either formal or weak</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Institutions which could allow/guarantee accountability do not exist</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2"/>
                  </a:ext>
                </a:extLst>
              </a:tr>
              <a:tr h="332489">
                <a:tc vMerge="1">
                  <a:txBody>
                    <a:bodyPr/>
                    <a:lstStyle/>
                    <a:p>
                      <a:endParaRPr lang="hu-HU"/>
                    </a:p>
                  </a:txBody>
                  <a:tcPr/>
                </a:tc>
                <a:tc>
                  <a:txBody>
                    <a:bodyPr/>
                    <a:lstStyle/>
                    <a:p>
                      <a:pPr algn="ctr">
                        <a:lnSpc>
                          <a:spcPct val="100000"/>
                        </a:lnSpc>
                        <a:spcAft>
                          <a:spcPts val="0"/>
                        </a:spcAft>
                      </a:pPr>
                      <a:r>
                        <a:rPr lang="en-US" sz="1400" b="1" i="0" dirty="0">
                          <a:solidFill>
                            <a:srgbClr val="4D7C84"/>
                          </a:solidFill>
                          <a:latin typeface="+mn-lt"/>
                          <a:ea typeface="Calibri"/>
                          <a:cs typeface="Times New Roman"/>
                        </a:rPr>
                        <a:t>3</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smtClean="0">
                          <a:solidFill>
                            <a:srgbClr val="504131"/>
                          </a:solidFill>
                          <a:latin typeface="+mn-lt"/>
                          <a:ea typeface="Calibri"/>
                          <a:cs typeface="Times New Roman"/>
                        </a:rPr>
                        <a:t>Legal parliamentary </a:t>
                      </a:r>
                      <a:r>
                        <a:rPr lang="en-US" sz="1300" b="1" i="0" dirty="0">
                          <a:solidFill>
                            <a:srgbClr val="504131"/>
                          </a:solidFill>
                          <a:latin typeface="+mn-lt"/>
                          <a:ea typeface="Calibri"/>
                          <a:cs typeface="Times New Roman"/>
                        </a:rPr>
                        <a:t>opposition exists; multiple parties run for elections</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Legal parliamentary opposition exists; multiple parties run for elections</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No legal parliamentary opposition; only one party runs for elections</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3"/>
                  </a:ext>
                </a:extLst>
              </a:tr>
              <a:tr h="664979">
                <a:tc vMerge="1">
                  <a:txBody>
                    <a:bodyPr/>
                    <a:lstStyle/>
                    <a:p>
                      <a:endParaRPr lang="hu-HU"/>
                    </a:p>
                  </a:txBody>
                  <a:tcPr/>
                </a:tc>
                <a:tc>
                  <a:txBody>
                    <a:bodyPr/>
                    <a:lstStyle/>
                    <a:p>
                      <a:pPr algn="ctr">
                        <a:lnSpc>
                          <a:spcPct val="100000"/>
                        </a:lnSpc>
                        <a:spcAft>
                          <a:spcPts val="0"/>
                        </a:spcAft>
                      </a:pPr>
                      <a:r>
                        <a:rPr lang="en-US" sz="1400" b="1" i="0" dirty="0" smtClean="0">
                          <a:solidFill>
                            <a:srgbClr val="4D7C84"/>
                          </a:solidFill>
                          <a:latin typeface="+mn-lt"/>
                          <a:ea typeface="Calibri"/>
                          <a:cs typeface="Times New Roman"/>
                        </a:rPr>
                        <a:t>4</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smtClean="0">
                          <a:solidFill>
                            <a:srgbClr val="504131"/>
                          </a:solidFill>
                          <a:latin typeface="+mn-lt"/>
                          <a:ea typeface="Calibri"/>
                          <a:cs typeface="Times New Roman"/>
                        </a:rPr>
                        <a:t>No terror (large-scale detention in forced-labor camps and executions)</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No terror (large-scale detention in forced-labor camps and executions), but various means of coercion </a:t>
                      </a:r>
                      <a:r>
                        <a:rPr lang="en-US" sz="1300" b="1" i="0" dirty="0" smtClean="0">
                          <a:solidFill>
                            <a:srgbClr val="504131"/>
                          </a:solidFill>
                          <a:latin typeface="+mn-lt"/>
                          <a:ea typeface="Calibri"/>
                          <a:cs typeface="Times New Roman"/>
                        </a:rPr>
                        <a:t>are </a:t>
                      </a:r>
                      <a:r>
                        <a:rPr lang="en-US" sz="1300" b="1" i="0" dirty="0">
                          <a:solidFill>
                            <a:srgbClr val="504131"/>
                          </a:solidFill>
                          <a:latin typeface="+mn-lt"/>
                          <a:ea typeface="Calibri"/>
                          <a:cs typeface="Times New Roman"/>
                        </a:rPr>
                        <a:t>used against political adversaries (imprisonment with false allegation, </a:t>
                      </a:r>
                      <a:r>
                        <a:rPr lang="en-US" sz="1300" b="1" i="0" dirty="0" smtClean="0">
                          <a:solidFill>
                            <a:srgbClr val="504131"/>
                          </a:solidFill>
                          <a:latin typeface="+mn-lt"/>
                          <a:ea typeface="Calibri"/>
                          <a:cs typeface="Times New Roman"/>
                        </a:rPr>
                        <a:t>or </a:t>
                      </a:r>
                      <a:r>
                        <a:rPr lang="en-US" sz="1300" b="1" i="0" dirty="0">
                          <a:solidFill>
                            <a:srgbClr val="504131"/>
                          </a:solidFill>
                          <a:latin typeface="+mn-lt"/>
                          <a:ea typeface="Calibri"/>
                          <a:cs typeface="Times New Roman"/>
                        </a:rPr>
                        <a:t>politically motivated murder)</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300" b="1" i="0" dirty="0">
                          <a:solidFill>
                            <a:srgbClr val="504131"/>
                          </a:solidFill>
                          <a:latin typeface="+mn-lt"/>
                          <a:ea typeface="Calibri"/>
                          <a:cs typeface="Times New Roman"/>
                        </a:rPr>
                        <a:t>Terror (large-scale detention in forced-labor camps and executions)</a:t>
                      </a:r>
                      <a:endParaRPr lang="hu-HU" sz="1300" b="1"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4"/>
                  </a:ext>
                </a:extLst>
              </a:tr>
            </a:tbl>
          </a:graphicData>
        </a:graphic>
      </p:graphicFrame>
      <p:sp>
        <p:nvSpPr>
          <p:cNvPr id="4" name="Прямоугольник 3"/>
          <p:cNvSpPr/>
          <p:nvPr/>
        </p:nvSpPr>
        <p:spPr>
          <a:xfrm>
            <a:off x="6876256" y="474226"/>
            <a:ext cx="2159794" cy="369332"/>
          </a:xfrm>
          <a:prstGeom prst="rect">
            <a:avLst/>
          </a:prstGeom>
        </p:spPr>
        <p:txBody>
          <a:bodyPr wrap="square">
            <a:spAutoFit/>
          </a:bodyPr>
          <a:lstStyle/>
          <a:p>
            <a:pPr algn="r"/>
            <a:r>
              <a:rPr lang="hu-HU" b="1" dirty="0">
                <a:solidFill>
                  <a:srgbClr val="504131"/>
                </a:solidFill>
              </a:rPr>
              <a:t>(</a:t>
            </a:r>
            <a:r>
              <a:rPr lang="hu-HU" b="1" dirty="0" err="1">
                <a:solidFill>
                  <a:srgbClr val="504131"/>
                </a:solidFill>
              </a:rPr>
              <a:t>Primary</a:t>
            </a:r>
            <a:r>
              <a:rPr lang="hu-HU" b="1" dirty="0">
                <a:solidFill>
                  <a:srgbClr val="504131"/>
                </a:solidFill>
              </a:rPr>
              <a:t> </a:t>
            </a:r>
            <a:r>
              <a:rPr lang="hu-HU" b="1" dirty="0" err="1">
                <a:solidFill>
                  <a:srgbClr val="504131"/>
                </a:solidFill>
              </a:rPr>
              <a:t>features</a:t>
            </a:r>
            <a:r>
              <a:rPr lang="hu-HU" b="1" dirty="0">
                <a:solidFill>
                  <a:srgbClr val="504131"/>
                </a:solidFill>
              </a:rPr>
              <a:t>)</a:t>
            </a:r>
            <a:endParaRPr lang="en-GB" dirty="0">
              <a:solidFill>
                <a:srgbClr val="504131"/>
              </a:solidFill>
            </a:endParaRPr>
          </a:p>
        </p:txBody>
      </p:sp>
    </p:spTree>
    <p:extLst>
      <p:ext uri="{BB962C8B-B14F-4D97-AF65-F5344CB8AC3E}">
        <p14:creationId xmlns:p14="http://schemas.microsoft.com/office/powerpoint/2010/main" val="82401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Autofit/>
          </a:bodyPr>
          <a:lstStyle/>
          <a:p>
            <a:r>
              <a:rPr lang="hu-HU" sz="2200" b="1" dirty="0">
                <a:solidFill>
                  <a:srgbClr val="8D503B"/>
                </a:solidFill>
                <a:ea typeface="Calibri"/>
                <a:cs typeface="Times New Roman"/>
              </a:rPr>
              <a:t>János </a:t>
            </a:r>
            <a:r>
              <a:rPr lang="hu-HU" sz="2200" b="1" dirty="0" err="1">
                <a:solidFill>
                  <a:srgbClr val="8D503B"/>
                </a:solidFill>
                <a:ea typeface="Calibri"/>
                <a:cs typeface="Times New Roman"/>
              </a:rPr>
              <a:t>Kornai</a:t>
            </a:r>
            <a:r>
              <a:rPr lang="hu-HU" sz="2200" b="1" dirty="0">
                <a:solidFill>
                  <a:srgbClr val="8D503B"/>
                </a:solidFill>
                <a:ea typeface="Calibri"/>
                <a:cs typeface="Times New Roman"/>
              </a:rPr>
              <a:t>: </a:t>
            </a:r>
            <a:r>
              <a:rPr lang="en-US" sz="2200" b="1" dirty="0" smtClean="0">
                <a:solidFill>
                  <a:srgbClr val="8D503B"/>
                </a:solidFill>
              </a:rPr>
              <a:t>Characteristics </a:t>
            </a:r>
            <a:r>
              <a:rPr lang="en-US" sz="2200" b="1" dirty="0">
                <a:solidFill>
                  <a:srgbClr val="8D503B"/>
                </a:solidFill>
              </a:rPr>
              <a:t>of Democracy, </a:t>
            </a:r>
            <a:r>
              <a:rPr lang="en-US" sz="2200" b="1" dirty="0" smtClean="0">
                <a:solidFill>
                  <a:srgbClr val="8D503B"/>
                </a:solidFill>
              </a:rPr>
              <a:t/>
            </a:r>
            <a:br>
              <a:rPr lang="en-US" sz="2200" b="1" dirty="0" smtClean="0">
                <a:solidFill>
                  <a:srgbClr val="8D503B"/>
                </a:solidFill>
              </a:rPr>
            </a:br>
            <a:r>
              <a:rPr lang="en-US" sz="2200" b="1" dirty="0" smtClean="0">
                <a:solidFill>
                  <a:srgbClr val="8D503B"/>
                </a:solidFill>
              </a:rPr>
              <a:t>Autocracy</a:t>
            </a:r>
            <a:r>
              <a:rPr lang="en-US" sz="2200" b="1" dirty="0">
                <a:solidFill>
                  <a:srgbClr val="8D503B"/>
                </a:solidFill>
              </a:rPr>
              <a:t>, </a:t>
            </a:r>
            <a:r>
              <a:rPr lang="en-US" sz="2200" b="1" dirty="0" smtClean="0">
                <a:solidFill>
                  <a:srgbClr val="8D503B"/>
                </a:solidFill>
              </a:rPr>
              <a:t>and</a:t>
            </a:r>
            <a:r>
              <a:rPr lang="hu-HU" sz="2200" b="1" dirty="0" smtClean="0">
                <a:solidFill>
                  <a:srgbClr val="8D503B"/>
                </a:solidFill>
              </a:rPr>
              <a:t> </a:t>
            </a:r>
            <a:r>
              <a:rPr lang="en-US" sz="2200" b="1" dirty="0" smtClean="0">
                <a:solidFill>
                  <a:srgbClr val="8D503B"/>
                </a:solidFill>
              </a:rPr>
              <a:t>Dictatorship</a:t>
            </a:r>
            <a:endParaRPr lang="hu-HU" sz="2200" dirty="0">
              <a:solidFill>
                <a:srgbClr val="8D503B"/>
              </a:solidFill>
            </a:endParaRPr>
          </a:p>
        </p:txBody>
      </p:sp>
      <p:graphicFrame>
        <p:nvGraphicFramePr>
          <p:cNvPr id="6" name="Táblázat 5"/>
          <p:cNvGraphicFramePr>
            <a:graphicFrameLocks noGrp="1"/>
          </p:cNvGraphicFramePr>
          <p:nvPr>
            <p:extLst>
              <p:ext uri="{D42A27DB-BD31-4B8C-83A1-F6EECF244321}">
                <p14:modId xmlns:p14="http://schemas.microsoft.com/office/powerpoint/2010/main" val="2754603085"/>
              </p:ext>
            </p:extLst>
          </p:nvPr>
        </p:nvGraphicFramePr>
        <p:xfrm>
          <a:off x="117510" y="915990"/>
          <a:ext cx="8918541" cy="4143696"/>
        </p:xfrm>
        <a:graphic>
          <a:graphicData uri="http://schemas.openxmlformats.org/drawingml/2006/table">
            <a:tbl>
              <a:tblPr/>
              <a:tblGrid>
                <a:gridCol w="278026">
                  <a:extLst>
                    <a:ext uri="{9D8B030D-6E8A-4147-A177-3AD203B41FA5}">
                      <a16:colId xmlns:a16="http://schemas.microsoft.com/office/drawing/2014/main" xmlns="" val="20000"/>
                    </a:ext>
                  </a:extLst>
                </a:gridCol>
                <a:gridCol w="288032">
                  <a:extLst>
                    <a:ext uri="{9D8B030D-6E8A-4147-A177-3AD203B41FA5}">
                      <a16:colId xmlns:a16="http://schemas.microsoft.com/office/drawing/2014/main" xmlns="" val="20001"/>
                    </a:ext>
                  </a:extLst>
                </a:gridCol>
                <a:gridCol w="2704074">
                  <a:extLst>
                    <a:ext uri="{9D8B030D-6E8A-4147-A177-3AD203B41FA5}">
                      <a16:colId xmlns:a16="http://schemas.microsoft.com/office/drawing/2014/main" xmlns="" val="20002"/>
                    </a:ext>
                  </a:extLst>
                </a:gridCol>
                <a:gridCol w="2972847">
                  <a:extLst>
                    <a:ext uri="{9D8B030D-6E8A-4147-A177-3AD203B41FA5}">
                      <a16:colId xmlns:a16="http://schemas.microsoft.com/office/drawing/2014/main" xmlns="" val="20003"/>
                    </a:ext>
                  </a:extLst>
                </a:gridCol>
                <a:gridCol w="2675562">
                  <a:extLst>
                    <a:ext uri="{9D8B030D-6E8A-4147-A177-3AD203B41FA5}">
                      <a16:colId xmlns:a16="http://schemas.microsoft.com/office/drawing/2014/main" xmlns="" val="20004"/>
                    </a:ext>
                  </a:extLst>
                </a:gridCol>
              </a:tblGrid>
              <a:tr h="295270">
                <a:tc>
                  <a:txBody>
                    <a:bodyPr/>
                    <a:lstStyle/>
                    <a:p>
                      <a:pPr>
                        <a:lnSpc>
                          <a:spcPct val="100000"/>
                        </a:lnSpc>
                        <a:spcAft>
                          <a:spcPts val="0"/>
                        </a:spcAft>
                      </a:pPr>
                      <a:endParaRPr lang="hu-HU" sz="1050" dirty="0">
                        <a:solidFill>
                          <a:srgbClr val="504131"/>
                        </a:solidFill>
                        <a:latin typeface="+mn-lt"/>
                        <a:ea typeface="Calibri"/>
                        <a:cs typeface="Times New Roman"/>
                      </a:endParaRPr>
                    </a:p>
                  </a:txBody>
                  <a:tcPr marL="29449" marR="29449"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endParaRPr lang="hu-HU" sz="1050" b="1" i="0">
                        <a:solidFill>
                          <a:srgbClr val="504131"/>
                        </a:solidFill>
                        <a:latin typeface="+mn-lt"/>
                        <a:ea typeface="Calibri"/>
                        <a:cs typeface="Times New Roman"/>
                      </a:endParaRPr>
                    </a:p>
                  </a:txBody>
                  <a:tcPr marL="29449" marR="29449" marT="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4"/>
                          </a:solidFill>
                          <a:latin typeface="+mn-lt"/>
                          <a:ea typeface="Calibri"/>
                          <a:cs typeface="Times New Roman"/>
                        </a:rPr>
                        <a:t>Democracy</a:t>
                      </a:r>
                      <a:endParaRPr lang="hu-HU" sz="1600" dirty="0">
                        <a:solidFill>
                          <a:srgbClr val="4D7C84"/>
                        </a:solidFill>
                        <a:latin typeface="+mn-lt"/>
                        <a:ea typeface="Calibri"/>
                        <a:cs typeface="Times New Roman"/>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4"/>
                          </a:solidFill>
                          <a:latin typeface="+mn-lt"/>
                          <a:ea typeface="Calibri"/>
                          <a:cs typeface="Times New Roman"/>
                        </a:rPr>
                        <a:t>Autocracy</a:t>
                      </a:r>
                      <a:endParaRPr lang="hu-HU" sz="1600" dirty="0">
                        <a:solidFill>
                          <a:srgbClr val="4D7C84"/>
                        </a:solidFill>
                        <a:latin typeface="+mn-lt"/>
                        <a:ea typeface="Calibri"/>
                        <a:cs typeface="Times New Roman"/>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4"/>
                          </a:solidFill>
                          <a:latin typeface="+mn-lt"/>
                          <a:ea typeface="Calibri"/>
                          <a:cs typeface="Times New Roman"/>
                        </a:rPr>
                        <a:t>Dictatorship</a:t>
                      </a:r>
                      <a:endParaRPr lang="hu-HU" sz="1600" dirty="0">
                        <a:solidFill>
                          <a:srgbClr val="4D7C84"/>
                        </a:solidFill>
                        <a:latin typeface="+mn-lt"/>
                        <a:ea typeface="Calibri"/>
                        <a:cs typeface="Times New Roman"/>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0"/>
                  </a:ext>
                </a:extLst>
              </a:tr>
              <a:tr h="457202">
                <a:tc rowSpan="6">
                  <a:txBody>
                    <a:bodyPr/>
                    <a:lstStyle/>
                    <a:p>
                      <a:pPr algn="ctr">
                        <a:lnSpc>
                          <a:spcPct val="100000"/>
                        </a:lnSpc>
                        <a:spcAft>
                          <a:spcPts val="0"/>
                        </a:spcAft>
                      </a:pPr>
                      <a:r>
                        <a:rPr lang="en-US" sz="1400" b="1" dirty="0" smtClean="0">
                          <a:solidFill>
                            <a:srgbClr val="8D503B"/>
                          </a:solidFill>
                          <a:latin typeface="+mn-lt"/>
                          <a:ea typeface="Calibri"/>
                          <a:cs typeface="Times New Roman"/>
                        </a:rPr>
                        <a:t>S</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E</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C</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O</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N</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D</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A</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R</a:t>
                      </a:r>
                      <a:endParaRPr lang="hu-HU" sz="1400" b="1" dirty="0" smtClean="0">
                        <a:solidFill>
                          <a:srgbClr val="8D503B"/>
                        </a:solidFill>
                        <a:latin typeface="+mn-lt"/>
                        <a:ea typeface="Calibri"/>
                        <a:cs typeface="Times New Roman"/>
                      </a:endParaRPr>
                    </a:p>
                    <a:p>
                      <a:pPr algn="ctr">
                        <a:lnSpc>
                          <a:spcPct val="100000"/>
                        </a:lnSpc>
                        <a:spcAft>
                          <a:spcPts val="0"/>
                        </a:spcAft>
                      </a:pPr>
                      <a:r>
                        <a:rPr lang="en-US" sz="1400" b="1" dirty="0" smtClean="0">
                          <a:solidFill>
                            <a:srgbClr val="8D503B"/>
                          </a:solidFill>
                          <a:latin typeface="+mn-lt"/>
                          <a:ea typeface="Calibri"/>
                          <a:cs typeface="Times New Roman"/>
                        </a:rPr>
                        <a:t>Y</a:t>
                      </a:r>
                      <a:endParaRPr lang="hu-HU" sz="1400" b="1" dirty="0" smtClean="0">
                        <a:solidFill>
                          <a:srgbClr val="8D503B"/>
                        </a:solidFill>
                        <a:latin typeface="+mn-lt"/>
                        <a:ea typeface="Calibri"/>
                        <a:cs typeface="Times New Roman"/>
                      </a:endParaRPr>
                    </a:p>
                    <a:p>
                      <a:pPr>
                        <a:lnSpc>
                          <a:spcPct val="100000"/>
                        </a:lnSpc>
                        <a:spcAft>
                          <a:spcPts val="0"/>
                        </a:spcAft>
                      </a:pPr>
                      <a:endParaRPr lang="hu-HU" sz="1400" dirty="0">
                        <a:solidFill>
                          <a:srgbClr val="504131"/>
                        </a:solidFill>
                        <a:latin typeface="+mn-lt"/>
                        <a:ea typeface="Calibri"/>
                        <a:cs typeface="Times New Roman"/>
                      </a:endParaRPr>
                    </a:p>
                  </a:txBody>
                  <a:tcPr marL="29449" marR="29449"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i="0">
                          <a:solidFill>
                            <a:srgbClr val="4D7C84"/>
                          </a:solidFill>
                          <a:latin typeface="+mn-lt"/>
                          <a:ea typeface="Calibri"/>
                          <a:cs typeface="Times New Roman"/>
                        </a:rPr>
                        <a:t>5</a:t>
                      </a:r>
                      <a:endParaRPr lang="hu-HU" sz="1400" b="1" i="0">
                        <a:solidFill>
                          <a:srgbClr val="4D7C84"/>
                        </a:solidFill>
                        <a:latin typeface="+mn-lt"/>
                        <a:ea typeface="Calibri"/>
                        <a:cs typeface="Times New Roman"/>
                      </a:endParaRPr>
                    </a:p>
                  </a:txBody>
                  <a:tcPr marL="29449" marR="29449" marT="3600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No repressive means are used against parliamentary opposition</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Repressive means are used against parliamentary opposition</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No parliamentary opposition</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1"/>
                  </a:ext>
                </a:extLst>
              </a:tr>
              <a:tr h="568429">
                <a:tc vMerge="1">
                  <a:txBody>
                    <a:bodyPr/>
                    <a:lstStyle/>
                    <a:p>
                      <a:endParaRPr lang="hu-HU"/>
                    </a:p>
                  </a:txBody>
                  <a:tcPr/>
                </a:tc>
                <a:tc>
                  <a:txBody>
                    <a:bodyPr/>
                    <a:lstStyle/>
                    <a:p>
                      <a:pPr algn="ctr">
                        <a:lnSpc>
                          <a:spcPct val="100000"/>
                        </a:lnSpc>
                        <a:spcAft>
                          <a:spcPts val="0"/>
                        </a:spcAft>
                      </a:pPr>
                      <a:r>
                        <a:rPr lang="en-US" sz="1400" b="1" i="0" dirty="0">
                          <a:solidFill>
                            <a:srgbClr val="4D7C84"/>
                          </a:solidFill>
                          <a:latin typeface="+mn-lt"/>
                          <a:ea typeface="Calibri"/>
                          <a:cs typeface="Times New Roman"/>
                        </a:rPr>
                        <a:t>6</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Institutions of “checks and balances” are active and independent</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Institutions functioning as “checks and balances” are weak and non-independent</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No institutions have been created to act as “checks and balances”</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2"/>
                  </a:ext>
                </a:extLst>
              </a:tr>
              <a:tr h="568429">
                <a:tc vMerge="1">
                  <a:txBody>
                    <a:bodyPr/>
                    <a:lstStyle/>
                    <a:p>
                      <a:endParaRPr lang="hu-HU"/>
                    </a:p>
                  </a:txBody>
                  <a:tcPr/>
                </a:tc>
                <a:tc>
                  <a:txBody>
                    <a:bodyPr/>
                    <a:lstStyle/>
                    <a:p>
                      <a:pPr algn="ctr">
                        <a:lnSpc>
                          <a:spcPct val="100000"/>
                        </a:lnSpc>
                        <a:spcAft>
                          <a:spcPts val="0"/>
                        </a:spcAft>
                      </a:pPr>
                      <a:r>
                        <a:rPr lang="en-US" sz="1400" b="1" i="0" dirty="0">
                          <a:solidFill>
                            <a:srgbClr val="4D7C84"/>
                          </a:solidFill>
                          <a:latin typeface="+mn-lt"/>
                          <a:ea typeface="Calibri"/>
                          <a:cs typeface="Times New Roman"/>
                        </a:rPr>
                        <a:t>7</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Relatively few officials are appointed by the ruling political group</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The ruling political group appoints its own cadres to virtually all important offices</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The ruling political group appoints its own cadres to all important offices</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3"/>
                  </a:ext>
                </a:extLst>
              </a:tr>
              <a:tr h="640083">
                <a:tc vMerge="1">
                  <a:txBody>
                    <a:bodyPr/>
                    <a:lstStyle/>
                    <a:p>
                      <a:endParaRPr lang="hu-HU"/>
                    </a:p>
                  </a:txBody>
                  <a:tcPr/>
                </a:tc>
                <a:tc>
                  <a:txBody>
                    <a:bodyPr/>
                    <a:lstStyle/>
                    <a:p>
                      <a:pPr algn="ctr">
                        <a:lnSpc>
                          <a:spcPct val="100000"/>
                        </a:lnSpc>
                        <a:spcAft>
                          <a:spcPts val="0"/>
                        </a:spcAft>
                      </a:pPr>
                      <a:r>
                        <a:rPr lang="en-US" sz="1400" b="1" i="0" dirty="0">
                          <a:solidFill>
                            <a:srgbClr val="4D7C84"/>
                          </a:solidFill>
                          <a:latin typeface="+mn-lt"/>
                          <a:ea typeface="Calibri"/>
                          <a:cs typeface="Times New Roman"/>
                        </a:rPr>
                        <a:t>8</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Civil protest against the government has no legal boundary; strong civil society</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Civil protest against the government has no legal boundary; weak civil society</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Civil protest against the government is prohibited by law</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4"/>
                  </a:ext>
                </a:extLst>
              </a:tr>
              <a:tr h="1005844">
                <a:tc vMerge="1">
                  <a:txBody>
                    <a:bodyPr/>
                    <a:lstStyle/>
                    <a:p>
                      <a:endParaRPr lang="hu-HU"/>
                    </a:p>
                  </a:txBody>
                  <a:tcPr/>
                </a:tc>
                <a:tc>
                  <a:txBody>
                    <a:bodyPr/>
                    <a:lstStyle/>
                    <a:p>
                      <a:pPr algn="ctr">
                        <a:lnSpc>
                          <a:spcPct val="100000"/>
                        </a:lnSpc>
                        <a:spcAft>
                          <a:spcPts val="0"/>
                        </a:spcAft>
                      </a:pPr>
                      <a:r>
                        <a:rPr lang="en-US" sz="1400" b="1" i="0" dirty="0">
                          <a:solidFill>
                            <a:srgbClr val="4D7C84"/>
                          </a:solidFill>
                          <a:latin typeface="+mn-lt"/>
                          <a:ea typeface="Calibri"/>
                          <a:cs typeface="Times New Roman"/>
                        </a:rPr>
                        <a:t>9</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Interested persons and their organizations take part in many forms and to relevant degrees in preparations for decision-making (significant levels of participation)</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There are legal frameworks for participation but they are practically dysfunctional</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Participation is not even formally prescribed</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5"/>
                  </a:ext>
                </a:extLst>
              </a:tr>
              <a:tr h="568429">
                <a:tc vMerge="1">
                  <a:txBody>
                    <a:bodyPr/>
                    <a:lstStyle/>
                    <a:p>
                      <a:endParaRPr lang="hu-HU"/>
                    </a:p>
                  </a:txBody>
                  <a:tcPr/>
                </a:tc>
                <a:tc>
                  <a:txBody>
                    <a:bodyPr/>
                    <a:lstStyle/>
                    <a:p>
                      <a:pPr algn="ctr">
                        <a:lnSpc>
                          <a:spcPct val="100000"/>
                        </a:lnSpc>
                        <a:spcAft>
                          <a:spcPts val="0"/>
                        </a:spcAft>
                      </a:pPr>
                      <a:r>
                        <a:rPr lang="en-US" sz="1400" b="1" i="0" dirty="0">
                          <a:solidFill>
                            <a:srgbClr val="4D7C84"/>
                          </a:solidFill>
                          <a:latin typeface="+mn-lt"/>
                          <a:ea typeface="Calibri"/>
                          <a:cs typeface="Times New Roman"/>
                        </a:rPr>
                        <a:t>10</a:t>
                      </a:r>
                      <a:endParaRPr lang="hu-HU" sz="1400" b="1" i="0" dirty="0">
                        <a:solidFill>
                          <a:srgbClr val="4D7C84"/>
                        </a:solidFill>
                        <a:latin typeface="+mn-lt"/>
                        <a:ea typeface="Calibri"/>
                        <a:cs typeface="Times New Roman"/>
                      </a:endParaRPr>
                    </a:p>
                  </a:txBody>
                  <a:tcPr marL="29449" marR="29449" marT="3600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Freedom of the press is guaranteed by law, and is actually enforced</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Freedom of the press is constrained by legal and economic means</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00000"/>
                        </a:lnSpc>
                        <a:spcAft>
                          <a:spcPts val="0"/>
                        </a:spcAft>
                      </a:pPr>
                      <a:r>
                        <a:rPr lang="en-US" sz="1200" b="1" i="0" dirty="0">
                          <a:solidFill>
                            <a:srgbClr val="504131"/>
                          </a:solidFill>
                          <a:latin typeface="+mn-lt"/>
                          <a:ea typeface="Calibri"/>
                          <a:cs typeface="Times New Roman"/>
                        </a:rPr>
                        <a:t>No freedom of the press</a:t>
                      </a:r>
                      <a:endParaRPr lang="hu-HU" sz="1200" b="1" i="0" dirty="0">
                        <a:solidFill>
                          <a:srgbClr val="504131"/>
                        </a:solidFill>
                        <a:latin typeface="+mn-lt"/>
                        <a:ea typeface="Calibri"/>
                        <a:cs typeface="Times New Roman"/>
                      </a:endParaRPr>
                    </a:p>
                  </a:txBody>
                  <a:tcP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6"/>
                  </a:ext>
                </a:extLst>
              </a:tr>
            </a:tbl>
          </a:graphicData>
        </a:graphic>
      </p:graphicFrame>
      <p:sp>
        <p:nvSpPr>
          <p:cNvPr id="3" name="Прямоугольник 2"/>
          <p:cNvSpPr/>
          <p:nvPr/>
        </p:nvSpPr>
        <p:spPr>
          <a:xfrm>
            <a:off x="6876256" y="474226"/>
            <a:ext cx="2159794" cy="369332"/>
          </a:xfrm>
          <a:prstGeom prst="rect">
            <a:avLst/>
          </a:prstGeom>
        </p:spPr>
        <p:txBody>
          <a:bodyPr wrap="square">
            <a:spAutoFit/>
          </a:bodyPr>
          <a:lstStyle/>
          <a:p>
            <a:r>
              <a:rPr lang="hu-HU" b="1" dirty="0">
                <a:solidFill>
                  <a:srgbClr val="504131"/>
                </a:solidFill>
              </a:rPr>
              <a:t>(</a:t>
            </a:r>
            <a:r>
              <a:rPr lang="hu-HU" b="1" dirty="0" err="1">
                <a:solidFill>
                  <a:srgbClr val="504131"/>
                </a:solidFill>
              </a:rPr>
              <a:t>Secondary</a:t>
            </a:r>
            <a:r>
              <a:rPr lang="hu-HU" b="1" dirty="0">
                <a:solidFill>
                  <a:srgbClr val="504131"/>
                </a:solidFill>
              </a:rPr>
              <a:t> </a:t>
            </a:r>
            <a:r>
              <a:rPr lang="hu-HU" b="1" dirty="0" err="1">
                <a:solidFill>
                  <a:srgbClr val="504131"/>
                </a:solidFill>
              </a:rPr>
              <a:t>features</a:t>
            </a:r>
            <a:r>
              <a:rPr lang="hu-HU" b="1" dirty="0">
                <a:solidFill>
                  <a:srgbClr val="504131"/>
                </a:solidFill>
              </a:rPr>
              <a:t>)</a:t>
            </a:r>
            <a:endParaRPr lang="en-GB" dirty="0">
              <a:solidFill>
                <a:srgbClr val="504131"/>
              </a:solidFill>
            </a:endParaRPr>
          </a:p>
        </p:txBody>
      </p:sp>
    </p:spTree>
    <p:extLst>
      <p:ext uri="{BB962C8B-B14F-4D97-AF65-F5344CB8AC3E}">
        <p14:creationId xmlns:p14="http://schemas.microsoft.com/office/powerpoint/2010/main" val="25331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546" cy="987423"/>
          </a:xfrm>
        </p:spPr>
        <p:txBody>
          <a:bodyPr>
            <a:normAutofit/>
          </a:bodyPr>
          <a:lstStyle/>
          <a:p>
            <a:pPr>
              <a:spcAft>
                <a:spcPts val="400"/>
              </a:spcAft>
            </a:pPr>
            <a:r>
              <a:rPr lang="hu-HU" sz="3200" b="1" dirty="0" err="1" smtClean="0">
                <a:solidFill>
                  <a:srgbClr val="8D503B"/>
                </a:solidFill>
              </a:rPr>
              <a:t>Stubborn</a:t>
            </a:r>
            <a:r>
              <a:rPr lang="hu-HU" sz="3200" b="1" dirty="0" smtClean="0">
                <a:solidFill>
                  <a:srgbClr val="8D503B"/>
                </a:solidFill>
              </a:rPr>
              <a:t> </a:t>
            </a:r>
            <a:r>
              <a:rPr lang="hu-HU" sz="3200" b="1" dirty="0" err="1" smtClean="0">
                <a:solidFill>
                  <a:srgbClr val="8D503B"/>
                </a:solidFill>
              </a:rPr>
              <a:t>structures</a:t>
            </a:r>
            <a:endParaRPr lang="hu-HU" sz="3200" b="1" dirty="0">
              <a:solidFill>
                <a:srgbClr val="4D7C84"/>
              </a:solidFill>
            </a:endParaRPr>
          </a:p>
        </p:txBody>
      </p:sp>
      <p:sp>
        <p:nvSpPr>
          <p:cNvPr id="3" name="Tartalom helye 2"/>
          <p:cNvSpPr>
            <a:spLocks noGrp="1"/>
          </p:cNvSpPr>
          <p:nvPr>
            <p:ph idx="4294967295"/>
          </p:nvPr>
        </p:nvSpPr>
        <p:spPr>
          <a:xfrm>
            <a:off x="395536" y="1203598"/>
            <a:ext cx="8353177" cy="3096495"/>
          </a:xfrm>
        </p:spPr>
        <p:txBody>
          <a:bodyPr>
            <a:noAutofit/>
          </a:bodyPr>
          <a:lstStyle/>
          <a:p>
            <a:pPr marL="898525" lvl="2" indent="-182563">
              <a:spcBef>
                <a:spcPts val="0"/>
              </a:spcBef>
              <a:spcAft>
                <a:spcPts val="800"/>
              </a:spcAft>
              <a:buClr>
                <a:srgbClr val="4D7C84"/>
              </a:buClr>
              <a:buSzPct val="120000"/>
            </a:pPr>
            <a:r>
              <a:rPr lang="en-US" sz="2000" b="1" dirty="0" smtClean="0">
                <a:solidFill>
                  <a:srgbClr val="504131"/>
                </a:solidFill>
              </a:rPr>
              <a:t>the lack of proper separation of the three spheres of social action (political, market, communal) (Claus </a:t>
            </a:r>
            <a:r>
              <a:rPr lang="en-US" sz="2000" b="1" dirty="0" err="1" smtClean="0">
                <a:solidFill>
                  <a:srgbClr val="504131"/>
                </a:solidFill>
              </a:rPr>
              <a:t>Offe</a:t>
            </a:r>
            <a:r>
              <a:rPr lang="en-US" sz="2000" b="1" dirty="0" smtClean="0">
                <a:solidFill>
                  <a:srgbClr val="504131"/>
                </a:solidFill>
              </a:rPr>
              <a:t>)</a:t>
            </a:r>
          </a:p>
          <a:p>
            <a:pPr marL="898525" lvl="2" indent="-182563">
              <a:spcBef>
                <a:spcPts val="0"/>
              </a:spcBef>
              <a:spcAft>
                <a:spcPts val="800"/>
              </a:spcAft>
              <a:buClr>
                <a:srgbClr val="4D7C84"/>
              </a:buClr>
              <a:buSzPct val="120000"/>
            </a:pPr>
            <a:r>
              <a:rPr lang="en-US" sz="2000" b="1" dirty="0" smtClean="0">
                <a:solidFill>
                  <a:srgbClr val="504131"/>
                </a:solidFill>
              </a:rPr>
              <a:t>collusion of </a:t>
            </a:r>
            <a:r>
              <a:rPr lang="en-US" sz="2000" b="1" dirty="0" err="1" smtClean="0">
                <a:solidFill>
                  <a:srgbClr val="504131"/>
                </a:solidFill>
              </a:rPr>
              <a:t>power&amp;ownership</a:t>
            </a:r>
            <a:r>
              <a:rPr lang="en-US" sz="2000" b="1" dirty="0" smtClean="0">
                <a:solidFill>
                  <a:srgbClr val="504131"/>
                </a:solidFill>
              </a:rPr>
              <a:t> (</a:t>
            </a:r>
            <a:r>
              <a:rPr lang="en-US" sz="2000" b="1" dirty="0" err="1" smtClean="0">
                <a:solidFill>
                  <a:srgbClr val="504131"/>
                </a:solidFill>
              </a:rPr>
              <a:t>Rusztem</a:t>
            </a:r>
            <a:r>
              <a:rPr lang="en-US" sz="2000" b="1" dirty="0" smtClean="0">
                <a:solidFill>
                  <a:srgbClr val="504131"/>
                </a:solidFill>
              </a:rPr>
              <a:t> </a:t>
            </a:r>
            <a:r>
              <a:rPr lang="en-US" sz="2000" b="1" dirty="0" err="1" smtClean="0">
                <a:solidFill>
                  <a:srgbClr val="504131"/>
                </a:solidFill>
              </a:rPr>
              <a:t>Nureev</a:t>
            </a:r>
            <a:r>
              <a:rPr lang="en-US" sz="2000" b="1" dirty="0" smtClean="0">
                <a:solidFill>
                  <a:srgbClr val="504131"/>
                </a:solidFill>
              </a:rPr>
              <a:t>, Andrey </a:t>
            </a:r>
            <a:r>
              <a:rPr lang="en-US" sz="2000" b="1" dirty="0" err="1" smtClean="0">
                <a:solidFill>
                  <a:srgbClr val="504131"/>
                </a:solidFill>
              </a:rPr>
              <a:t>Ryabov</a:t>
            </a:r>
            <a:r>
              <a:rPr lang="en-US" sz="2000" b="1" dirty="0" smtClean="0">
                <a:solidFill>
                  <a:srgbClr val="504131"/>
                </a:solidFill>
              </a:rPr>
              <a:t>)</a:t>
            </a:r>
          </a:p>
          <a:p>
            <a:pPr marL="898525" lvl="2" indent="-182563">
              <a:spcBef>
                <a:spcPts val="0"/>
              </a:spcBef>
              <a:spcAft>
                <a:spcPts val="800"/>
              </a:spcAft>
              <a:buClr>
                <a:srgbClr val="4D7C84"/>
              </a:buClr>
              <a:buSzPct val="120000"/>
            </a:pPr>
            <a:r>
              <a:rPr lang="en-US" sz="2000" b="1" dirty="0" err="1" smtClean="0">
                <a:solidFill>
                  <a:srgbClr val="504131"/>
                </a:solidFill>
              </a:rPr>
              <a:t>patrimonialization</a:t>
            </a:r>
            <a:r>
              <a:rPr lang="en-US" sz="2000" b="1" dirty="0" smtClean="0">
                <a:solidFill>
                  <a:srgbClr val="504131"/>
                </a:solidFill>
              </a:rPr>
              <a:t>: private appropriation of the public authority (Max Weber, </a:t>
            </a:r>
            <a:r>
              <a:rPr lang="en-US" sz="2000" b="1" dirty="0" err="1" smtClean="0">
                <a:solidFill>
                  <a:srgbClr val="504131"/>
                </a:solidFill>
              </a:rPr>
              <a:t>Oleksandr</a:t>
            </a:r>
            <a:r>
              <a:rPr lang="en-US" sz="2000" b="1" dirty="0" smtClean="0">
                <a:solidFill>
                  <a:srgbClr val="504131"/>
                </a:solidFill>
              </a:rPr>
              <a:t> </a:t>
            </a:r>
            <a:r>
              <a:rPr lang="en-US" sz="2000" b="1" dirty="0" err="1" smtClean="0">
                <a:solidFill>
                  <a:srgbClr val="504131"/>
                </a:solidFill>
              </a:rPr>
              <a:t>Fisun</a:t>
            </a:r>
            <a:r>
              <a:rPr lang="en-US" sz="2000" b="1" dirty="0" smtClean="0">
                <a:solidFill>
                  <a:srgbClr val="504131"/>
                </a:solidFill>
              </a:rPr>
              <a:t>)</a:t>
            </a:r>
          </a:p>
          <a:p>
            <a:pPr marL="898525" lvl="2" indent="-182563">
              <a:spcBef>
                <a:spcPts val="0"/>
              </a:spcBef>
              <a:spcAft>
                <a:spcPts val="800"/>
              </a:spcAft>
              <a:buClr>
                <a:srgbClr val="4D7C84"/>
              </a:buClr>
              <a:buSzPct val="120000"/>
            </a:pPr>
            <a:r>
              <a:rPr lang="en-US" sz="2000" b="1" dirty="0" smtClean="0">
                <a:solidFill>
                  <a:srgbClr val="504131"/>
                </a:solidFill>
              </a:rPr>
              <a:t>patron-client relations (Henry Hale)</a:t>
            </a:r>
          </a:p>
          <a:p>
            <a:pPr marL="898525" lvl="2" indent="-182563">
              <a:spcBef>
                <a:spcPts val="0"/>
              </a:spcBef>
              <a:spcAft>
                <a:spcPts val="800"/>
              </a:spcAft>
              <a:buClr>
                <a:srgbClr val="4D7C84"/>
              </a:buClr>
              <a:buSzPct val="120000"/>
            </a:pPr>
            <a:r>
              <a:rPr lang="en-US" sz="2000" b="1" dirty="0" smtClean="0">
                <a:solidFill>
                  <a:srgbClr val="504131"/>
                </a:solidFill>
              </a:rPr>
              <a:t>informality / </a:t>
            </a:r>
            <a:r>
              <a:rPr lang="en-US" sz="2000" b="1" dirty="0" err="1" smtClean="0">
                <a:solidFill>
                  <a:srgbClr val="504131"/>
                </a:solidFill>
              </a:rPr>
              <a:t>discretionality</a:t>
            </a:r>
            <a:r>
              <a:rPr lang="en-US" sz="2000" b="1" dirty="0" smtClean="0">
                <a:solidFill>
                  <a:srgbClr val="504131"/>
                </a:solidFill>
              </a:rPr>
              <a:t> (Alena </a:t>
            </a:r>
            <a:r>
              <a:rPr lang="en-US" sz="2000" b="1" dirty="0" err="1" smtClean="0">
                <a:solidFill>
                  <a:srgbClr val="504131"/>
                </a:solidFill>
              </a:rPr>
              <a:t>Ledeneva</a:t>
            </a:r>
            <a:r>
              <a:rPr lang="en-US" sz="2000" b="1" dirty="0" smtClean="0">
                <a:solidFill>
                  <a:srgbClr val="504131"/>
                </a:solidFill>
              </a:rPr>
              <a:t>)</a:t>
            </a:r>
          </a:p>
          <a:p>
            <a:pPr marL="898525" lvl="2" indent="-182563">
              <a:spcBef>
                <a:spcPts val="0"/>
              </a:spcBef>
              <a:spcAft>
                <a:spcPts val="800"/>
              </a:spcAft>
              <a:buClr>
                <a:srgbClr val="4D7C84"/>
              </a:buClr>
              <a:buSzPct val="120000"/>
            </a:pPr>
            <a:r>
              <a:rPr lang="en-US" sz="2000" b="1" dirty="0" smtClean="0">
                <a:solidFill>
                  <a:srgbClr val="504131"/>
                </a:solidFill>
              </a:rPr>
              <a:t>centralized and monopolized forms of corruption </a:t>
            </a:r>
          </a:p>
        </p:txBody>
      </p:sp>
      <p:sp>
        <p:nvSpPr>
          <p:cNvPr id="5" name="Прямоугольник 4"/>
          <p:cNvSpPr/>
          <p:nvPr/>
        </p:nvSpPr>
        <p:spPr>
          <a:xfrm>
            <a:off x="395536" y="4227934"/>
            <a:ext cx="8353176" cy="935756"/>
          </a:xfrm>
          <a:prstGeom prst="rect">
            <a:avLst/>
          </a:prstGeom>
        </p:spPr>
        <p:txBody>
          <a:bodyPr wrap="square">
            <a:noAutofit/>
          </a:bodyPr>
          <a:lstStyle/>
          <a:p>
            <a:pPr marL="525463" indent="-342900">
              <a:spcAft>
                <a:spcPts val="800"/>
              </a:spcAft>
              <a:buClr>
                <a:srgbClr val="4D7C84"/>
              </a:buClr>
              <a:buFont typeface="Wingdings" panose="05000000000000000000" pitchFamily="2" charset="2"/>
              <a:buChar char="Ø"/>
            </a:pPr>
            <a:r>
              <a:rPr lang="en-US" sz="2000" b="1" dirty="0" smtClean="0">
                <a:solidFill>
                  <a:srgbClr val="504131"/>
                </a:solidFill>
              </a:rPr>
              <a:t>system </a:t>
            </a:r>
            <a:r>
              <a:rPr lang="en-US" sz="2000" b="1" dirty="0">
                <a:solidFill>
                  <a:srgbClr val="504131"/>
                </a:solidFill>
              </a:rPr>
              <a:t>defining features of these regimes , or </a:t>
            </a:r>
          </a:p>
          <a:p>
            <a:pPr marL="525463" indent="-342900">
              <a:spcAft>
                <a:spcPts val="800"/>
              </a:spcAft>
              <a:buClr>
                <a:srgbClr val="4D7C84"/>
              </a:buClr>
              <a:buFont typeface="Wingdings" panose="05000000000000000000" pitchFamily="2" charset="2"/>
              <a:buChar char="Ø"/>
            </a:pPr>
            <a:r>
              <a:rPr lang="en-US" sz="2000" b="1" dirty="0" smtClean="0">
                <a:solidFill>
                  <a:srgbClr val="504131"/>
                </a:solidFill>
              </a:rPr>
              <a:t>just </a:t>
            </a:r>
            <a:r>
              <a:rPr lang="en-US" sz="2000" b="1" dirty="0">
                <a:solidFill>
                  <a:srgbClr val="504131"/>
                </a:solidFill>
              </a:rPr>
              <a:t>unpleasant side-effects?</a:t>
            </a:r>
          </a:p>
        </p:txBody>
      </p:sp>
      <p:sp>
        <p:nvSpPr>
          <p:cNvPr id="4" name="TextBox 3"/>
          <p:cNvSpPr txBox="1"/>
          <p:nvPr/>
        </p:nvSpPr>
        <p:spPr>
          <a:xfrm>
            <a:off x="179512" y="843558"/>
            <a:ext cx="1584176" cy="400110"/>
          </a:xfrm>
          <a:prstGeom prst="rect">
            <a:avLst/>
          </a:prstGeom>
          <a:noFill/>
        </p:spPr>
        <p:txBody>
          <a:bodyPr wrap="square" rtlCol="0">
            <a:spAutoFit/>
          </a:bodyPr>
          <a:lstStyle/>
          <a:p>
            <a:pPr marL="898525" lvl="2" indent="-182563">
              <a:spcBef>
                <a:spcPts val="0"/>
              </a:spcBef>
              <a:spcAft>
                <a:spcPts val="800"/>
              </a:spcAft>
              <a:buClr>
                <a:srgbClr val="4D7C84"/>
              </a:buClr>
              <a:buSzPct val="120000"/>
            </a:pPr>
            <a:r>
              <a:rPr lang="hu-HU" sz="2000" b="1" dirty="0" err="1" smtClean="0">
                <a:solidFill>
                  <a:srgbClr val="504131"/>
                </a:solidFill>
              </a:rPr>
              <a:t>Are</a:t>
            </a:r>
            <a:endParaRPr lang="en-US" sz="2000" b="1" dirty="0">
              <a:solidFill>
                <a:srgbClr val="504131"/>
              </a:solidFill>
            </a:endParaRPr>
          </a:p>
        </p:txBody>
      </p:sp>
    </p:spTree>
    <p:extLst>
      <p:ext uri="{BB962C8B-B14F-4D97-AF65-F5344CB8AC3E}">
        <p14:creationId xmlns:p14="http://schemas.microsoft.com/office/powerpoint/2010/main" val="117629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4294967295"/>
            <p:extLst>
              <p:ext uri="{D42A27DB-BD31-4B8C-83A1-F6EECF244321}">
                <p14:modId xmlns:p14="http://schemas.microsoft.com/office/powerpoint/2010/main" val="375756263"/>
              </p:ext>
            </p:extLst>
          </p:nvPr>
        </p:nvGraphicFramePr>
        <p:xfrm>
          <a:off x="611562" y="1419622"/>
          <a:ext cx="7920879" cy="3172706"/>
        </p:xfrm>
        <a:graphic>
          <a:graphicData uri="http://schemas.openxmlformats.org/drawingml/2006/table">
            <a:tbl>
              <a:tblPr firstRow="1" bandRow="1">
                <a:tableStyleId>{5940675A-B579-460E-94D1-54222C63F5DA}</a:tableStyleId>
              </a:tblPr>
              <a:tblGrid>
                <a:gridCol w="2640293">
                  <a:extLst>
                    <a:ext uri="{9D8B030D-6E8A-4147-A177-3AD203B41FA5}">
                      <a16:colId xmlns:a16="http://schemas.microsoft.com/office/drawing/2014/main" xmlns="" val="20000"/>
                    </a:ext>
                  </a:extLst>
                </a:gridCol>
                <a:gridCol w="2640293">
                  <a:extLst>
                    <a:ext uri="{9D8B030D-6E8A-4147-A177-3AD203B41FA5}">
                      <a16:colId xmlns:a16="http://schemas.microsoft.com/office/drawing/2014/main" xmlns="" val="20001"/>
                    </a:ext>
                  </a:extLst>
                </a:gridCol>
                <a:gridCol w="2640293">
                  <a:extLst>
                    <a:ext uri="{9D8B030D-6E8A-4147-A177-3AD203B41FA5}">
                      <a16:colId xmlns:a16="http://schemas.microsoft.com/office/drawing/2014/main" xmlns="" val="20002"/>
                    </a:ext>
                  </a:extLst>
                </a:gridCol>
              </a:tblGrid>
              <a:tr h="576064">
                <a:tc>
                  <a:txBody>
                    <a:bodyPr/>
                    <a:lstStyle/>
                    <a:p>
                      <a:pPr algn="ctr">
                        <a:lnSpc>
                          <a:spcPct val="115000"/>
                        </a:lnSpc>
                        <a:spcBef>
                          <a:spcPts val="1200"/>
                        </a:spcBef>
                        <a:spcAft>
                          <a:spcPts val="0"/>
                        </a:spcAft>
                      </a:pPr>
                      <a:r>
                        <a:rPr lang="en-US" sz="2200" b="1" dirty="0">
                          <a:solidFill>
                            <a:srgbClr val="4D7C84"/>
                          </a:solidFill>
                          <a:latin typeface="Calibri"/>
                          <a:ea typeface="Calibri"/>
                          <a:cs typeface="Times New Roman"/>
                        </a:rPr>
                        <a:t>Democracies</a:t>
                      </a:r>
                      <a:endParaRPr lang="hu-HU" sz="2200" dirty="0">
                        <a:solidFill>
                          <a:srgbClr val="4D7C84"/>
                        </a:solidFill>
                        <a:latin typeface="Calibri"/>
                        <a:ea typeface="Calibri"/>
                        <a:cs typeface="Times New Roman"/>
                      </a:endParaRPr>
                    </a:p>
                  </a:txBody>
                  <a:tcPr marL="68580" marR="6858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Bef>
                          <a:spcPts val="1200"/>
                        </a:spcBef>
                        <a:spcAft>
                          <a:spcPts val="0"/>
                        </a:spcAft>
                      </a:pPr>
                      <a:r>
                        <a:rPr lang="en-US" sz="2200" b="1" dirty="0">
                          <a:solidFill>
                            <a:srgbClr val="4D7C84"/>
                          </a:solidFill>
                          <a:latin typeface="Calibri"/>
                          <a:ea typeface="Calibri"/>
                          <a:cs typeface="Times New Roman"/>
                        </a:rPr>
                        <a:t>Autocracies</a:t>
                      </a:r>
                      <a:endParaRPr lang="hu-HU" sz="2200" dirty="0">
                        <a:solidFill>
                          <a:srgbClr val="4D7C84"/>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Bef>
                          <a:spcPts val="1200"/>
                        </a:spcBef>
                        <a:spcAft>
                          <a:spcPts val="0"/>
                        </a:spcAft>
                      </a:pPr>
                      <a:r>
                        <a:rPr lang="en-US" sz="2200" b="1" dirty="0">
                          <a:solidFill>
                            <a:srgbClr val="4D7C84"/>
                          </a:solidFill>
                          <a:latin typeface="Calibri"/>
                          <a:ea typeface="Calibri"/>
                          <a:cs typeface="Times New Roman"/>
                        </a:rPr>
                        <a:t>Dictatorships</a:t>
                      </a:r>
                      <a:endParaRPr lang="hu-HU" sz="2200" dirty="0">
                        <a:solidFill>
                          <a:srgbClr val="4D7C84"/>
                        </a:solidFill>
                        <a:latin typeface="Calibri"/>
                        <a:ea typeface="Calibri"/>
                        <a:cs typeface="Times New Roman"/>
                      </a:endParaRPr>
                    </a:p>
                  </a:txBody>
                  <a:tcPr marL="68580" marR="6858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000"/>
                  </a:ext>
                </a:extLst>
              </a:tr>
              <a:tr h="1916421">
                <a:tc>
                  <a:txBody>
                    <a:bodyPr/>
                    <a:lstStyle/>
                    <a:p>
                      <a:pPr>
                        <a:lnSpc>
                          <a:spcPct val="115000"/>
                        </a:lnSpc>
                        <a:spcBef>
                          <a:spcPts val="1200"/>
                        </a:spcBef>
                        <a:spcAft>
                          <a:spcPts val="0"/>
                        </a:spcAft>
                      </a:pPr>
                      <a:r>
                        <a:rPr lang="en-US" sz="1800" b="0" i="0" dirty="0">
                          <a:solidFill>
                            <a:srgbClr val="504131"/>
                          </a:solidFill>
                          <a:latin typeface="+mn-lt"/>
                          <a:ea typeface="Calibri"/>
                          <a:cs typeface="Times New Roman"/>
                        </a:rPr>
                        <a:t>Albania, </a:t>
                      </a:r>
                      <a:r>
                        <a:rPr lang="en-US" sz="1800" b="0" i="0" dirty="0" smtClean="0">
                          <a:solidFill>
                            <a:srgbClr val="504131"/>
                          </a:solidFill>
                          <a:latin typeface="+mn-lt"/>
                          <a:ea typeface="Calibri"/>
                          <a:cs typeface="Times New Roman"/>
                        </a:rPr>
                        <a:t>Armenia</a:t>
                      </a:r>
                      <a:r>
                        <a:rPr lang="hu-HU" sz="1800" b="0" i="0" dirty="0" smtClean="0">
                          <a:solidFill>
                            <a:srgbClr val="504131"/>
                          </a:solidFill>
                          <a:latin typeface="+mn-lt"/>
                          <a:ea typeface="Calibri"/>
                          <a:cs typeface="Times New Roman"/>
                        </a:rPr>
                        <a:t>, </a:t>
                      </a:r>
                      <a:r>
                        <a:rPr lang="en-US" sz="1800" b="0" i="0" dirty="0" smtClean="0">
                          <a:solidFill>
                            <a:srgbClr val="504131"/>
                          </a:solidFill>
                          <a:latin typeface="+mn-lt"/>
                          <a:ea typeface="Calibri"/>
                          <a:cs typeface="Times New Roman"/>
                        </a:rPr>
                        <a:t>Bulgaria</a:t>
                      </a:r>
                      <a:r>
                        <a:rPr lang="en-US" sz="1800" b="0" i="0" dirty="0">
                          <a:solidFill>
                            <a:srgbClr val="504131"/>
                          </a:solidFill>
                          <a:latin typeface="+mn-lt"/>
                          <a:ea typeface="Calibri"/>
                          <a:cs typeface="Times New Roman"/>
                        </a:rPr>
                        <a:t>, Croatia, Czech Republic, Estonia, Georgia, Latvia, Lithuania, Macedonia </a:t>
                      </a:r>
                      <a:r>
                        <a:rPr lang="en-US" sz="1800" b="0" i="0" dirty="0" smtClean="0">
                          <a:solidFill>
                            <a:srgbClr val="504131"/>
                          </a:solidFill>
                          <a:latin typeface="+mn-lt"/>
                          <a:ea typeface="Calibri"/>
                          <a:cs typeface="Times New Roman"/>
                        </a:rPr>
                        <a:t>, </a:t>
                      </a:r>
                      <a:r>
                        <a:rPr lang="en-US" sz="1800" b="0" i="0" dirty="0">
                          <a:solidFill>
                            <a:srgbClr val="504131"/>
                          </a:solidFill>
                          <a:latin typeface="+mn-lt"/>
                          <a:ea typeface="Calibri"/>
                          <a:cs typeface="Times New Roman"/>
                        </a:rPr>
                        <a:t>Moldova, Poland, Romania, Serbia, Slovakia, Slovenia, Ukraine</a:t>
                      </a:r>
                      <a:endParaRPr lang="hu-HU" sz="1800" b="0" i="0" dirty="0">
                        <a:solidFill>
                          <a:srgbClr val="504131"/>
                        </a:solidFill>
                        <a:latin typeface="+mn-lt"/>
                        <a:ea typeface="Calibri"/>
                        <a:cs typeface="Times New Roman"/>
                      </a:endParaRPr>
                    </a:p>
                  </a:txBody>
                  <a:tcP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Bef>
                          <a:spcPts val="1200"/>
                        </a:spcBef>
                        <a:spcAft>
                          <a:spcPts val="0"/>
                        </a:spcAft>
                      </a:pPr>
                      <a:r>
                        <a:rPr lang="en-US" sz="1800" b="0" i="0" dirty="0" smtClean="0">
                          <a:solidFill>
                            <a:srgbClr val="504131"/>
                          </a:solidFill>
                          <a:latin typeface="+mn-lt"/>
                          <a:ea typeface="Calibri"/>
                          <a:cs typeface="Times New Roman"/>
                        </a:rPr>
                        <a:t>Azerbaijan</a:t>
                      </a:r>
                      <a:r>
                        <a:rPr lang="en-US" sz="1800" b="0" i="0" dirty="0">
                          <a:solidFill>
                            <a:srgbClr val="504131"/>
                          </a:solidFill>
                          <a:latin typeface="+mn-lt"/>
                          <a:ea typeface="Calibri"/>
                          <a:cs typeface="Times New Roman"/>
                        </a:rPr>
                        <a:t>, Belarus, Hungary, Kazakhstan, Kyrgyzstan, Russia, Tajikistan, Turkmenistan, Uzbekistan</a:t>
                      </a:r>
                      <a:endParaRPr lang="hu-HU" sz="1800" b="0"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15000"/>
                        </a:lnSpc>
                        <a:spcBef>
                          <a:spcPts val="1200"/>
                        </a:spcBef>
                        <a:spcAft>
                          <a:spcPts val="0"/>
                        </a:spcAft>
                      </a:pPr>
                      <a:r>
                        <a:rPr lang="en-US" sz="1800" b="0" i="0" dirty="0">
                          <a:solidFill>
                            <a:srgbClr val="504131"/>
                          </a:solidFill>
                          <a:latin typeface="+mn-lt"/>
                          <a:ea typeface="Calibri"/>
                          <a:cs typeface="Times New Roman"/>
                        </a:rPr>
                        <a:t>China</a:t>
                      </a:r>
                      <a:r>
                        <a:rPr lang="en-US" sz="1800" b="0" i="0" dirty="0" smtClean="0">
                          <a:solidFill>
                            <a:srgbClr val="504131"/>
                          </a:solidFill>
                          <a:latin typeface="+mn-lt"/>
                          <a:ea typeface="Calibri"/>
                          <a:cs typeface="Times New Roman"/>
                        </a:rPr>
                        <a:t>, </a:t>
                      </a:r>
                      <a:r>
                        <a:rPr lang="en-US" sz="1800" b="0" i="0" dirty="0" smtClean="0">
                          <a:solidFill>
                            <a:srgbClr val="504131"/>
                          </a:solidFill>
                          <a:latin typeface="+mn-lt"/>
                          <a:ea typeface="Calibri"/>
                          <a:cs typeface="Times New Roman"/>
                        </a:rPr>
                        <a:t>Vietnam</a:t>
                      </a:r>
                      <a:endParaRPr lang="hu-HU" sz="1800" b="0" i="0" dirty="0">
                        <a:solidFill>
                          <a:srgbClr val="504131"/>
                        </a:solidFill>
                        <a:latin typeface="+mn-lt"/>
                        <a:ea typeface="Calibri"/>
                        <a:cs typeface="Times New Roman"/>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001"/>
                  </a:ext>
                </a:extLst>
              </a:tr>
            </a:tbl>
          </a:graphicData>
        </a:graphic>
      </p:graphicFrame>
      <p:sp>
        <p:nvSpPr>
          <p:cNvPr id="2" name="Cím 1"/>
          <p:cNvSpPr>
            <a:spLocks noGrp="1"/>
          </p:cNvSpPr>
          <p:nvPr>
            <p:ph type="title" idx="4294967295"/>
          </p:nvPr>
        </p:nvSpPr>
        <p:spPr>
          <a:xfrm>
            <a:off x="107950" y="1"/>
            <a:ext cx="8928100" cy="1419621"/>
          </a:xfrm>
        </p:spPr>
        <p:txBody>
          <a:bodyPr>
            <a:noAutofit/>
          </a:bodyPr>
          <a:lstStyle/>
          <a:p>
            <a:r>
              <a:rPr lang="en-US" sz="2200" b="1" dirty="0" err="1" smtClean="0">
                <a:solidFill>
                  <a:srgbClr val="8D503B"/>
                </a:solidFill>
              </a:rPr>
              <a:t>János</a:t>
            </a:r>
            <a:r>
              <a:rPr lang="en-US" sz="2200" b="1" dirty="0" smtClean="0">
                <a:solidFill>
                  <a:srgbClr val="8D503B"/>
                </a:solidFill>
              </a:rPr>
              <a:t> </a:t>
            </a:r>
            <a:r>
              <a:rPr lang="en-US" sz="2200" b="1" dirty="0" err="1" smtClean="0">
                <a:solidFill>
                  <a:srgbClr val="8D503B"/>
                </a:solidFill>
              </a:rPr>
              <a:t>Kornai</a:t>
            </a:r>
            <a:r>
              <a:rPr lang="en-US" sz="2200" b="1" dirty="0" smtClean="0">
                <a:solidFill>
                  <a:srgbClr val="8D503B"/>
                </a:solidFill>
              </a:rPr>
              <a:t>: Post-communist countries </a:t>
            </a:r>
            <a:br>
              <a:rPr lang="en-US" sz="2200" b="1" dirty="0" smtClean="0">
                <a:solidFill>
                  <a:srgbClr val="8D503B"/>
                </a:solidFill>
              </a:rPr>
            </a:br>
            <a:r>
              <a:rPr lang="en-US" sz="2200" b="1" dirty="0" smtClean="0">
                <a:solidFill>
                  <a:srgbClr val="8D503B"/>
                </a:solidFill>
              </a:rPr>
              <a:t>of Eurasia by political institutional system</a:t>
            </a:r>
            <a:endParaRPr lang="hu-HU" sz="2200" dirty="0">
              <a:solidFill>
                <a:srgbClr val="8D503B"/>
              </a:solidFill>
            </a:endParaRPr>
          </a:p>
        </p:txBody>
      </p:sp>
    </p:spTree>
    <p:extLst>
      <p:ext uri="{BB962C8B-B14F-4D97-AF65-F5344CB8AC3E}">
        <p14:creationId xmlns:p14="http://schemas.microsoft.com/office/powerpoint/2010/main" val="352886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rtalom helye 4"/>
          <p:cNvGraphicFramePr>
            <a:graphicFrameLocks/>
          </p:cNvGraphicFramePr>
          <p:nvPr>
            <p:extLst>
              <p:ext uri="{D42A27DB-BD31-4B8C-83A1-F6EECF244321}">
                <p14:modId xmlns:p14="http://schemas.microsoft.com/office/powerpoint/2010/main" val="831579706"/>
              </p:ext>
            </p:extLst>
          </p:nvPr>
        </p:nvGraphicFramePr>
        <p:xfrm>
          <a:off x="0" y="699542"/>
          <a:ext cx="91440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Oval 12"/>
          <p:cNvSpPr/>
          <p:nvPr/>
        </p:nvSpPr>
        <p:spPr>
          <a:xfrm>
            <a:off x="3343176" y="2468742"/>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2"/>
          <p:cNvSpPr/>
          <p:nvPr/>
        </p:nvSpPr>
        <p:spPr>
          <a:xfrm>
            <a:off x="4075831" y="2511894"/>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2"/>
          <p:cNvSpPr/>
          <p:nvPr/>
        </p:nvSpPr>
        <p:spPr>
          <a:xfrm>
            <a:off x="5462858" y="2383357"/>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2"/>
          <p:cNvSpPr/>
          <p:nvPr/>
        </p:nvSpPr>
        <p:spPr>
          <a:xfrm>
            <a:off x="3861532" y="2824540"/>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2"/>
          <p:cNvSpPr/>
          <p:nvPr/>
        </p:nvSpPr>
        <p:spPr>
          <a:xfrm>
            <a:off x="3612620" y="2655463"/>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2"/>
          <p:cNvSpPr/>
          <p:nvPr/>
        </p:nvSpPr>
        <p:spPr>
          <a:xfrm>
            <a:off x="3623277" y="158484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2"/>
          <p:cNvSpPr/>
          <p:nvPr/>
        </p:nvSpPr>
        <p:spPr>
          <a:xfrm>
            <a:off x="3013951" y="1647481"/>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ím 1"/>
          <p:cNvSpPr txBox="1">
            <a:spLocks/>
          </p:cNvSpPr>
          <p:nvPr/>
        </p:nvSpPr>
        <p:spPr>
          <a:xfrm>
            <a:off x="107949" y="0"/>
            <a:ext cx="8928101" cy="915558"/>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8D503B"/>
                </a:solidFill>
              </a:rPr>
              <a:t>Interpretative Framework of Post-Communist Regimes</a:t>
            </a:r>
            <a:br>
              <a:rPr lang="en-US" sz="2200" b="1" dirty="0" smtClean="0">
                <a:solidFill>
                  <a:srgbClr val="8D503B"/>
                </a:solidFill>
              </a:rPr>
            </a:br>
            <a:r>
              <a:rPr lang="en-US" sz="1800" b="1" dirty="0" smtClean="0">
                <a:solidFill>
                  <a:srgbClr val="8D503B"/>
                </a:solidFill>
              </a:rPr>
              <a:t>(combining the political, economic and sociological dimensions)</a:t>
            </a:r>
            <a:endParaRPr lang="en-US" sz="1800" b="1" dirty="0">
              <a:solidFill>
                <a:srgbClr val="8D503B"/>
              </a:solidFill>
            </a:endParaRPr>
          </a:p>
        </p:txBody>
      </p:sp>
      <p:sp>
        <p:nvSpPr>
          <p:cNvPr id="40" name="TextBox 39"/>
          <p:cNvSpPr txBox="1"/>
          <p:nvPr/>
        </p:nvSpPr>
        <p:spPr>
          <a:xfrm>
            <a:off x="6588224" y="4835723"/>
            <a:ext cx="2555776" cy="307777"/>
          </a:xfrm>
          <a:prstGeom prst="rect">
            <a:avLst/>
          </a:prstGeom>
          <a:noFill/>
        </p:spPr>
        <p:txBody>
          <a:bodyPr wrap="square" rtlCol="0">
            <a:spAutoFit/>
          </a:bodyPr>
          <a:lstStyle/>
          <a:p>
            <a:r>
              <a:rPr lang="hu-HU" sz="1400" b="1" dirty="0" smtClean="0">
                <a:solidFill>
                  <a:srgbClr val="8D503B"/>
                </a:solidFill>
              </a:rPr>
              <a:t>(Countries depicted as of 201</a:t>
            </a:r>
            <a:r>
              <a:rPr lang="en-GB" sz="1400" b="1" dirty="0" smtClean="0">
                <a:solidFill>
                  <a:srgbClr val="8D503B"/>
                </a:solidFill>
              </a:rPr>
              <a:t>9</a:t>
            </a:r>
            <a:r>
              <a:rPr lang="hu-HU" sz="1400" b="1" dirty="0" smtClean="0">
                <a:solidFill>
                  <a:srgbClr val="8D503B"/>
                </a:solidFill>
              </a:rPr>
              <a:t>)</a:t>
            </a:r>
            <a:endParaRPr lang="en-US" sz="1400" b="1" dirty="0">
              <a:solidFill>
                <a:srgbClr val="8D503B"/>
              </a:solidFill>
            </a:endParaRPr>
          </a:p>
        </p:txBody>
      </p:sp>
      <p:grpSp>
        <p:nvGrpSpPr>
          <p:cNvPr id="41" name="Csoportba foglalás 1043"/>
          <p:cNvGrpSpPr>
            <a:grpSpLocks/>
          </p:cNvGrpSpPr>
          <p:nvPr/>
        </p:nvGrpSpPr>
        <p:grpSpPr bwMode="auto">
          <a:xfrm>
            <a:off x="2758562" y="1398077"/>
            <a:ext cx="2867725" cy="2504940"/>
            <a:chOff x="17350" y="5021"/>
            <a:chExt cx="20853" cy="18212"/>
          </a:xfrm>
        </p:grpSpPr>
        <p:sp>
          <p:nvSpPr>
            <p:cNvPr id="42" name="Szövegdoboz 5"/>
            <p:cNvSpPr txBox="1">
              <a:spLocks noChangeArrowheads="1"/>
            </p:cNvSpPr>
            <p:nvPr/>
          </p:nvSpPr>
          <p:spPr bwMode="auto">
            <a:xfrm>
              <a:off x="33664" y="12072"/>
              <a:ext cx="3874" cy="1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China</a:t>
              </a:r>
              <a:endParaRPr kumimoji="0" lang="en-US" sz="3200" b="0" i="0" u="none" strike="noStrike" cap="none" normalizeH="0" baseline="0" dirty="0" smtClean="0">
                <a:ln>
                  <a:noFill/>
                </a:ln>
                <a:solidFill>
                  <a:srgbClr val="385A61"/>
                </a:solidFill>
                <a:effectLst/>
                <a:latin typeface="Arial" pitchFamily="34" charset="0"/>
              </a:endParaRPr>
            </a:p>
          </p:txBody>
        </p:sp>
        <p:sp>
          <p:nvSpPr>
            <p:cNvPr id="43" name="Szövegdoboz 1033"/>
            <p:cNvSpPr txBox="1">
              <a:spLocks noChangeArrowheads="1"/>
            </p:cNvSpPr>
            <p:nvPr/>
          </p:nvSpPr>
          <p:spPr bwMode="auto">
            <a:xfrm>
              <a:off x="24211" y="6379"/>
              <a:ext cx="4712" cy="1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Poland</a:t>
              </a:r>
              <a:endParaRPr kumimoji="0" lang="en-US" sz="3200" b="0" i="0" u="none" strike="noStrike" cap="none" normalizeH="0" baseline="0" dirty="0" smtClean="0">
                <a:ln>
                  <a:noFill/>
                </a:ln>
                <a:solidFill>
                  <a:srgbClr val="385A61"/>
                </a:solidFill>
                <a:effectLst/>
                <a:latin typeface="Arial" pitchFamily="34" charset="0"/>
              </a:endParaRPr>
            </a:p>
          </p:txBody>
        </p:sp>
        <p:sp>
          <p:nvSpPr>
            <p:cNvPr id="44" name="Szövegdoboz 1034"/>
            <p:cNvSpPr txBox="1">
              <a:spLocks noChangeArrowheads="1"/>
            </p:cNvSpPr>
            <p:nvPr/>
          </p:nvSpPr>
          <p:spPr bwMode="auto">
            <a:xfrm>
              <a:off x="17350" y="5021"/>
              <a:ext cx="3715" cy="1195"/>
            </a:xfrm>
            <a:prstGeom prst="rect">
              <a:avLst/>
            </a:prstGeom>
            <a:solidFill>
              <a:srgbClr val="EFEAE4"/>
            </a:solidFill>
            <a:ln w="9525">
              <a:noFill/>
              <a:miter lim="800000"/>
              <a:headEnd/>
              <a:tailEnd/>
            </a:ln>
          </p:spPr>
          <p:txBody>
            <a:bodyPr vert="horz" wrap="square" lIns="36000" tIns="45720" rIns="3600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b="1" dirty="0">
                  <a:solidFill>
                    <a:srgbClr val="385A61"/>
                  </a:solidFill>
                  <a:latin typeface="Calibri" pitchFamily="34" charset="0"/>
                </a:rPr>
                <a:t>Estonia</a:t>
              </a:r>
            </a:p>
          </p:txBody>
        </p:sp>
        <p:sp>
          <p:nvSpPr>
            <p:cNvPr id="45" name="Szövegdoboz 1035"/>
            <p:cNvSpPr txBox="1">
              <a:spLocks noChangeArrowheads="1"/>
            </p:cNvSpPr>
            <p:nvPr/>
          </p:nvSpPr>
          <p:spPr bwMode="auto">
            <a:xfrm>
              <a:off x="22125" y="12875"/>
              <a:ext cx="5186" cy="8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Romania</a:t>
              </a:r>
              <a:endParaRPr kumimoji="0" lang="en-US" sz="3200" b="0" i="0" u="none" strike="noStrike" cap="none" normalizeH="0" baseline="0" dirty="0" smtClean="0">
                <a:ln>
                  <a:noFill/>
                </a:ln>
                <a:solidFill>
                  <a:srgbClr val="385A61"/>
                </a:solidFill>
                <a:effectLst/>
                <a:latin typeface="Arial" pitchFamily="34" charset="0"/>
              </a:endParaRPr>
            </a:p>
          </p:txBody>
        </p:sp>
        <p:sp>
          <p:nvSpPr>
            <p:cNvPr id="46" name="Szövegdoboz 1036"/>
            <p:cNvSpPr txBox="1">
              <a:spLocks noChangeArrowheads="1"/>
            </p:cNvSpPr>
            <p:nvPr/>
          </p:nvSpPr>
          <p:spPr bwMode="auto">
            <a:xfrm>
              <a:off x="23986" y="13829"/>
              <a:ext cx="6160" cy="1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Macedonia</a:t>
              </a:r>
              <a:endParaRPr kumimoji="0" lang="en-US" sz="3200" b="0" i="0" u="none" strike="noStrike" cap="none" normalizeH="0" baseline="0" dirty="0" smtClean="0">
                <a:ln>
                  <a:noFill/>
                </a:ln>
                <a:solidFill>
                  <a:srgbClr val="385A61"/>
                </a:solidFill>
                <a:effectLst/>
                <a:latin typeface="Arial" pitchFamily="34" charset="0"/>
              </a:endParaRPr>
            </a:p>
          </p:txBody>
        </p:sp>
        <p:sp>
          <p:nvSpPr>
            <p:cNvPr id="47" name="Szövegdoboz 1037"/>
            <p:cNvSpPr txBox="1">
              <a:spLocks noChangeArrowheads="1"/>
            </p:cNvSpPr>
            <p:nvPr/>
          </p:nvSpPr>
          <p:spPr bwMode="auto">
            <a:xfrm>
              <a:off x="27526" y="13119"/>
              <a:ext cx="4870" cy="9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Georgia</a:t>
              </a:r>
              <a:endParaRPr kumimoji="0" lang="en-US" sz="3200" b="0" i="0" u="none" strike="noStrike" cap="none" normalizeH="0" baseline="0" dirty="0" smtClean="0">
                <a:ln>
                  <a:noFill/>
                </a:ln>
                <a:solidFill>
                  <a:srgbClr val="385A61"/>
                </a:solidFill>
                <a:effectLst/>
                <a:latin typeface="Arial" pitchFamily="34" charset="0"/>
              </a:endParaRPr>
            </a:p>
          </p:txBody>
        </p:sp>
        <p:sp>
          <p:nvSpPr>
            <p:cNvPr id="48" name="Szövegdoboz 1038"/>
            <p:cNvSpPr txBox="1">
              <a:spLocks noChangeArrowheads="1"/>
            </p:cNvSpPr>
            <p:nvPr/>
          </p:nvSpPr>
          <p:spPr bwMode="auto">
            <a:xfrm>
              <a:off x="25896" y="15078"/>
              <a:ext cx="4907" cy="15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Ukraine</a:t>
              </a:r>
              <a:endParaRPr kumimoji="0" lang="en-US" sz="3200" b="0" i="0" u="none" strike="noStrike" cap="none" normalizeH="0" baseline="0" dirty="0" smtClean="0">
                <a:ln>
                  <a:noFill/>
                </a:ln>
                <a:solidFill>
                  <a:srgbClr val="385A61"/>
                </a:solidFill>
                <a:effectLst/>
                <a:latin typeface="Arial" pitchFamily="34" charset="0"/>
              </a:endParaRPr>
            </a:p>
          </p:txBody>
        </p:sp>
        <p:sp>
          <p:nvSpPr>
            <p:cNvPr id="49" name="Szövegdoboz 1040"/>
            <p:cNvSpPr txBox="1">
              <a:spLocks noChangeArrowheads="1"/>
            </p:cNvSpPr>
            <p:nvPr/>
          </p:nvSpPr>
          <p:spPr bwMode="auto">
            <a:xfrm>
              <a:off x="22798" y="21044"/>
              <a:ext cx="5256" cy="962"/>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Hungary</a:t>
              </a:r>
              <a:endParaRPr kumimoji="0" lang="en-US" sz="3200" b="0" i="0" u="none" strike="noStrike" cap="none" normalizeH="0" baseline="0" dirty="0" smtClean="0">
                <a:ln>
                  <a:noFill/>
                </a:ln>
                <a:solidFill>
                  <a:srgbClr val="385A61"/>
                </a:solidFill>
                <a:effectLst/>
                <a:latin typeface="Arial" pitchFamily="34" charset="0"/>
              </a:endParaRPr>
            </a:p>
          </p:txBody>
        </p:sp>
        <p:sp>
          <p:nvSpPr>
            <p:cNvPr id="50" name="Szövegdoboz 1041"/>
            <p:cNvSpPr txBox="1">
              <a:spLocks noChangeArrowheads="1"/>
            </p:cNvSpPr>
            <p:nvPr/>
          </p:nvSpPr>
          <p:spPr bwMode="auto">
            <a:xfrm>
              <a:off x="30187" y="22057"/>
              <a:ext cx="4024" cy="1176"/>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Russia</a:t>
              </a:r>
              <a:endParaRPr kumimoji="0" lang="en-US" sz="3200" b="0" i="0" u="none" strike="noStrike" cap="none" normalizeH="0" baseline="0" dirty="0" smtClean="0">
                <a:ln>
                  <a:noFill/>
                </a:ln>
                <a:solidFill>
                  <a:srgbClr val="385A61"/>
                </a:solidFill>
                <a:effectLst/>
                <a:latin typeface="Arial" pitchFamily="34" charset="0"/>
              </a:endParaRPr>
            </a:p>
          </p:txBody>
        </p:sp>
        <p:sp>
          <p:nvSpPr>
            <p:cNvPr id="51" name="Szövegdoboz 1042"/>
            <p:cNvSpPr txBox="1">
              <a:spLocks noChangeArrowheads="1"/>
            </p:cNvSpPr>
            <p:nvPr/>
          </p:nvSpPr>
          <p:spPr bwMode="auto">
            <a:xfrm>
              <a:off x="32022" y="20075"/>
              <a:ext cx="6181" cy="1113"/>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u-HU" sz="1100" b="1" i="0" u="none" strike="noStrike" cap="none" normalizeH="0" baseline="0" dirty="0" smtClean="0">
                  <a:ln>
                    <a:noFill/>
                  </a:ln>
                  <a:solidFill>
                    <a:srgbClr val="385A61"/>
                  </a:solidFill>
                  <a:effectLst/>
                  <a:latin typeface="Calibri" pitchFamily="34" charset="0"/>
                </a:rPr>
                <a:t>Kazakhstan</a:t>
              </a:r>
              <a:endParaRPr kumimoji="0" lang="en-US" sz="3200" b="0" i="0" u="none" strike="noStrike" cap="none" normalizeH="0" baseline="0" dirty="0" smtClean="0">
                <a:ln>
                  <a:noFill/>
                </a:ln>
                <a:solidFill>
                  <a:srgbClr val="385A61"/>
                </a:solidFill>
                <a:effectLst/>
                <a:latin typeface="Arial" pitchFamily="34" charset="0"/>
              </a:endParaRPr>
            </a:p>
          </p:txBody>
        </p:sp>
      </p:grpSp>
      <p:sp>
        <p:nvSpPr>
          <p:cNvPr id="52" name="Szövegdoboz 1033"/>
          <p:cNvSpPr txBox="1">
            <a:spLocks noChangeArrowheads="1"/>
          </p:cNvSpPr>
          <p:nvPr/>
        </p:nvSpPr>
        <p:spPr bwMode="auto">
          <a:xfrm>
            <a:off x="2958479" y="1737026"/>
            <a:ext cx="1077807" cy="2174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ts val="1000"/>
              </a:spcAft>
            </a:pPr>
            <a:r>
              <a:rPr lang="hu-HU" sz="1100" b="1" dirty="0" err="1">
                <a:solidFill>
                  <a:srgbClr val="385A61"/>
                </a:solidFill>
                <a:latin typeface="Calibri" pitchFamily="34" charset="0"/>
              </a:rPr>
              <a:t>Czech</a:t>
            </a:r>
            <a:r>
              <a:rPr lang="hu-HU" sz="1100" b="1" dirty="0">
                <a:solidFill>
                  <a:srgbClr val="385A61"/>
                </a:solidFill>
                <a:latin typeface="Calibri" pitchFamily="34" charset="0"/>
              </a:rPr>
              <a:t> </a:t>
            </a:r>
            <a:r>
              <a:rPr lang="hu-HU" sz="1100" b="1" dirty="0" err="1">
                <a:solidFill>
                  <a:srgbClr val="385A61"/>
                </a:solidFill>
                <a:latin typeface="Calibri" pitchFamily="34" charset="0"/>
              </a:rPr>
              <a:t>Republic</a:t>
            </a:r>
            <a:endParaRPr kumimoji="0" lang="en-US" sz="3200" b="0" i="0" u="none" strike="noStrike" cap="none" normalizeH="0" baseline="0" dirty="0" smtClean="0">
              <a:ln>
                <a:noFill/>
              </a:ln>
              <a:solidFill>
                <a:srgbClr val="385A61"/>
              </a:solidFill>
              <a:effectLst/>
              <a:latin typeface="Arial" pitchFamily="34" charset="0"/>
            </a:endParaRPr>
          </a:p>
        </p:txBody>
      </p:sp>
      <p:sp>
        <p:nvSpPr>
          <p:cNvPr id="53" name="Oval 12"/>
          <p:cNvSpPr/>
          <p:nvPr/>
        </p:nvSpPr>
        <p:spPr>
          <a:xfrm>
            <a:off x="4684358" y="348329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2"/>
          <p:cNvSpPr/>
          <p:nvPr/>
        </p:nvSpPr>
        <p:spPr>
          <a:xfrm>
            <a:off x="4446272" y="375804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2"/>
          <p:cNvSpPr/>
          <p:nvPr/>
        </p:nvSpPr>
        <p:spPr>
          <a:xfrm>
            <a:off x="4167463" y="360928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zövegdoboz 1040"/>
          <p:cNvSpPr txBox="1">
            <a:spLocks noChangeArrowheads="1"/>
          </p:cNvSpPr>
          <p:nvPr/>
        </p:nvSpPr>
        <p:spPr bwMode="auto">
          <a:xfrm>
            <a:off x="3056030" y="2918345"/>
            <a:ext cx="578044" cy="186702"/>
          </a:xfrm>
          <a:prstGeom prst="rect">
            <a:avLst/>
          </a:prstGeom>
          <a:solidFill>
            <a:srgbClr val="EFEAE4"/>
          </a:solidFill>
          <a:ln w="9525">
            <a:noFill/>
            <a:miter lim="800000"/>
            <a:headEnd/>
            <a:tailEnd/>
          </a:ln>
        </p:spPr>
        <p:txBody>
          <a:bodyPr vert="horz" wrap="square" lIns="0" tIns="45720" rIns="3600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385A61"/>
                </a:solidFill>
                <a:effectLst/>
                <a:latin typeface="Calibri" pitchFamily="34" charset="0"/>
              </a:rPr>
              <a:t>Moldova</a:t>
            </a:r>
            <a:endParaRPr kumimoji="0" lang="en-US" sz="3200" b="0" i="0" u="none" strike="noStrike" cap="none" normalizeH="0" baseline="0" dirty="0" smtClean="0">
              <a:ln>
                <a:noFill/>
              </a:ln>
              <a:solidFill>
                <a:srgbClr val="385A61"/>
              </a:solidFill>
              <a:effectLst/>
              <a:latin typeface="Arial" pitchFamily="34" charset="0"/>
            </a:endParaRPr>
          </a:p>
        </p:txBody>
      </p:sp>
      <p:sp>
        <p:nvSpPr>
          <p:cNvPr id="57" name="Oval 12"/>
          <p:cNvSpPr/>
          <p:nvPr/>
        </p:nvSpPr>
        <p:spPr>
          <a:xfrm>
            <a:off x="3525958" y="2831218"/>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2"/>
          <p:cNvSpPr/>
          <p:nvPr/>
        </p:nvSpPr>
        <p:spPr>
          <a:xfrm>
            <a:off x="2735647" y="1577757"/>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89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87424"/>
          </a:xfrm>
        </p:spPr>
        <p:txBody>
          <a:bodyPr>
            <a:noAutofit/>
          </a:bodyPr>
          <a:lstStyle/>
          <a:p>
            <a:r>
              <a:rPr lang="en-US" sz="2200" b="1" dirty="0" smtClean="0">
                <a:solidFill>
                  <a:srgbClr val="8D503B"/>
                </a:solidFill>
              </a:rPr>
              <a:t>Thesis A: Regime Type Depends on the </a:t>
            </a:r>
            <a:r>
              <a:rPr lang="ru-RU" sz="2200" b="1" dirty="0" smtClean="0">
                <a:solidFill>
                  <a:srgbClr val="8D503B"/>
                </a:solidFill>
              </a:rPr>
              <a:t/>
            </a:r>
            <a:br>
              <a:rPr lang="ru-RU" sz="2200" b="1" dirty="0" smtClean="0">
                <a:solidFill>
                  <a:srgbClr val="8D503B"/>
                </a:solidFill>
              </a:rPr>
            </a:br>
            <a:r>
              <a:rPr lang="en-US" sz="2200" b="1" dirty="0" smtClean="0">
                <a:solidFill>
                  <a:srgbClr val="8D503B"/>
                </a:solidFill>
              </a:rPr>
              <a:t>Separation of Spheres of Social Action</a:t>
            </a:r>
            <a:endParaRPr lang="hu-HU" sz="2200" b="1" dirty="0">
              <a:solidFill>
                <a:srgbClr val="8D503B"/>
              </a:solidFill>
            </a:endParaRPr>
          </a:p>
        </p:txBody>
      </p:sp>
      <p:sp>
        <p:nvSpPr>
          <p:cNvPr id="3" name="Tartalom helye 2"/>
          <p:cNvSpPr>
            <a:spLocks noGrp="1"/>
          </p:cNvSpPr>
          <p:nvPr>
            <p:ph idx="4294967295"/>
          </p:nvPr>
        </p:nvSpPr>
        <p:spPr>
          <a:xfrm>
            <a:off x="395288" y="987425"/>
            <a:ext cx="8353425" cy="3795886"/>
          </a:xfrm>
        </p:spPr>
        <p:txBody>
          <a:bodyPr>
            <a:noAutofit/>
          </a:bodyPr>
          <a:lstStyle/>
          <a:p>
            <a:pPr marL="0" indent="0">
              <a:spcBef>
                <a:spcPts val="0"/>
              </a:spcBef>
              <a:spcAft>
                <a:spcPts val="800"/>
              </a:spcAft>
              <a:buNone/>
            </a:pPr>
            <a:r>
              <a:rPr lang="en-US" sz="2200" b="1" dirty="0">
                <a:solidFill>
                  <a:srgbClr val="4D7C84"/>
                </a:solidFill>
              </a:rPr>
              <a:t>Thesis </a:t>
            </a:r>
            <a:r>
              <a:rPr lang="en-US" sz="2200" b="1" dirty="0" smtClean="0">
                <a:solidFill>
                  <a:srgbClr val="4D7C84"/>
                </a:solidFill>
              </a:rPr>
              <a:t>A:</a:t>
            </a:r>
          </a:p>
          <a:p>
            <a:pPr marL="449263" indent="-266700">
              <a:spcBef>
                <a:spcPts val="0"/>
              </a:spcBef>
              <a:spcAft>
                <a:spcPts val="800"/>
              </a:spcAft>
              <a:buClr>
                <a:srgbClr val="4D7C84"/>
              </a:buClr>
              <a:buSzPct val="120000"/>
            </a:pPr>
            <a:r>
              <a:rPr lang="en-US" sz="1900" b="1" dirty="0">
                <a:solidFill>
                  <a:srgbClr val="504131"/>
                </a:solidFill>
              </a:rPr>
              <a:t>t</a:t>
            </a:r>
            <a:r>
              <a:rPr lang="en-US" sz="1900" b="1" dirty="0" smtClean="0">
                <a:solidFill>
                  <a:srgbClr val="504131"/>
                </a:solidFill>
              </a:rPr>
              <a:t>he </a:t>
            </a:r>
            <a:r>
              <a:rPr lang="en-US" sz="1900" b="1" dirty="0">
                <a:solidFill>
                  <a:srgbClr val="504131"/>
                </a:solidFill>
              </a:rPr>
              <a:t>level of separation of spheres of social action makes certain regime types feasible, while others, unfeasible in a </a:t>
            </a:r>
            <a:r>
              <a:rPr lang="en-US" sz="1900" b="1" dirty="0" smtClean="0">
                <a:solidFill>
                  <a:srgbClr val="504131"/>
                </a:solidFill>
              </a:rPr>
              <a:t>country</a:t>
            </a:r>
            <a:r>
              <a:rPr lang="en-GB" sz="1900" b="1" dirty="0" smtClean="0">
                <a:solidFill>
                  <a:srgbClr val="504131"/>
                </a:solidFill>
              </a:rPr>
              <a:t>;</a:t>
            </a:r>
            <a:endParaRPr lang="en-US" sz="1900" b="1" dirty="0" smtClean="0">
              <a:solidFill>
                <a:srgbClr val="504131"/>
              </a:solidFill>
            </a:endParaRPr>
          </a:p>
          <a:p>
            <a:pPr marL="449263" indent="-266700">
              <a:spcBef>
                <a:spcPts val="0"/>
              </a:spcBef>
              <a:spcAft>
                <a:spcPts val="800"/>
              </a:spcAft>
              <a:buClr>
                <a:srgbClr val="4D7C84"/>
              </a:buClr>
              <a:buSzPct val="120000"/>
            </a:pPr>
            <a:r>
              <a:rPr lang="en-US" sz="1900" b="1" dirty="0">
                <a:solidFill>
                  <a:srgbClr val="504131"/>
                </a:solidFill>
              </a:rPr>
              <a:t>t</a:t>
            </a:r>
            <a:r>
              <a:rPr lang="en-US" sz="1900" b="1" dirty="0" smtClean="0">
                <a:solidFill>
                  <a:srgbClr val="504131"/>
                </a:solidFill>
              </a:rPr>
              <a:t>he </a:t>
            </a:r>
            <a:r>
              <a:rPr lang="en-US" sz="1900" b="1" dirty="0">
                <a:solidFill>
                  <a:srgbClr val="504131"/>
                </a:solidFill>
              </a:rPr>
              <a:t>separation of spheres manifests as the norms of the actors who populate the </a:t>
            </a:r>
            <a:r>
              <a:rPr lang="en-US" sz="1900" b="1" dirty="0" smtClean="0">
                <a:solidFill>
                  <a:srgbClr val="504131"/>
                </a:solidFill>
              </a:rPr>
              <a:t>regime;</a:t>
            </a:r>
          </a:p>
          <a:p>
            <a:pPr marL="449263" indent="-266700">
              <a:spcBef>
                <a:spcPts val="0"/>
              </a:spcBef>
              <a:spcAft>
                <a:spcPts val="800"/>
              </a:spcAft>
              <a:buClr>
                <a:srgbClr val="4D7C84"/>
              </a:buClr>
              <a:buSzPct val="120000"/>
            </a:pPr>
            <a:r>
              <a:rPr lang="en-US" sz="1900" b="1" dirty="0">
                <a:solidFill>
                  <a:srgbClr val="504131"/>
                </a:solidFill>
              </a:rPr>
              <a:t>t</a:t>
            </a:r>
            <a:r>
              <a:rPr lang="en-US" sz="1900" b="1" dirty="0" smtClean="0">
                <a:solidFill>
                  <a:srgbClr val="504131"/>
                </a:solidFill>
              </a:rPr>
              <a:t>hose </a:t>
            </a:r>
            <a:r>
              <a:rPr lang="en-US" sz="1900" b="1" dirty="0">
                <a:solidFill>
                  <a:srgbClr val="504131"/>
                </a:solidFill>
              </a:rPr>
              <a:t>regimes are feasible which presume the same level of separation as its </a:t>
            </a:r>
            <a:r>
              <a:rPr lang="en-US" sz="1900" b="1" dirty="0" smtClean="0">
                <a:solidFill>
                  <a:srgbClr val="504131"/>
                </a:solidFill>
              </a:rPr>
              <a:t>actors / those </a:t>
            </a:r>
            <a:r>
              <a:rPr lang="en-US" sz="1900" b="1" dirty="0">
                <a:solidFill>
                  <a:srgbClr val="504131"/>
                </a:solidFill>
              </a:rPr>
              <a:t>regimes are unfeasible which presume a different level of separation than its </a:t>
            </a:r>
            <a:r>
              <a:rPr lang="en-US" sz="1900" b="1" dirty="0" smtClean="0">
                <a:solidFill>
                  <a:srgbClr val="504131"/>
                </a:solidFill>
              </a:rPr>
              <a:t>actors;</a:t>
            </a:r>
          </a:p>
          <a:p>
            <a:pPr marL="449263" indent="-266700">
              <a:spcBef>
                <a:spcPts val="0"/>
              </a:spcBef>
              <a:spcAft>
                <a:spcPts val="800"/>
              </a:spcAft>
              <a:buClr>
                <a:srgbClr val="4D7C84"/>
              </a:buClr>
              <a:buSzPct val="120000"/>
            </a:pPr>
            <a:r>
              <a:rPr lang="en-US" sz="1900" b="1" dirty="0">
                <a:solidFill>
                  <a:srgbClr val="504131"/>
                </a:solidFill>
              </a:rPr>
              <a:t>s</a:t>
            </a:r>
            <a:r>
              <a:rPr lang="en-US" sz="1900" b="1" dirty="0" smtClean="0">
                <a:solidFill>
                  <a:srgbClr val="504131"/>
                </a:solidFill>
              </a:rPr>
              <a:t>hould </a:t>
            </a:r>
            <a:r>
              <a:rPr lang="en-US" sz="1900" b="1" dirty="0">
                <a:solidFill>
                  <a:srgbClr val="504131"/>
                </a:solidFill>
              </a:rPr>
              <a:t>an unfeasible regime be established, it will (a) either be weak and prone to degenerate into a more feasible type or (b) have to institute specific (effective) mechanisms to avoid degeneration.</a:t>
            </a:r>
            <a:endParaRPr lang="hu-HU" sz="1900" b="1" dirty="0">
              <a:solidFill>
                <a:srgbClr val="504131"/>
              </a:solidFill>
            </a:endParaRPr>
          </a:p>
        </p:txBody>
      </p:sp>
    </p:spTree>
    <p:extLst>
      <p:ext uri="{BB962C8B-B14F-4D97-AF65-F5344CB8AC3E}">
        <p14:creationId xmlns:p14="http://schemas.microsoft.com/office/powerpoint/2010/main" val="3000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87424"/>
          </a:xfrm>
        </p:spPr>
        <p:txBody>
          <a:bodyPr>
            <a:noAutofit/>
          </a:bodyPr>
          <a:lstStyle/>
          <a:p>
            <a:r>
              <a:rPr lang="en-US" sz="2200" b="1" dirty="0">
                <a:solidFill>
                  <a:srgbClr val="8D503B"/>
                </a:solidFill>
              </a:rPr>
              <a:t>Thesis B: </a:t>
            </a:r>
            <a:r>
              <a:rPr lang="en-US" sz="2200" b="1" dirty="0" smtClean="0">
                <a:solidFill>
                  <a:srgbClr val="8D503B"/>
                </a:solidFill>
              </a:rPr>
              <a:t>The </a:t>
            </a:r>
            <a:r>
              <a:rPr lang="en-US" sz="2200" b="1" dirty="0">
                <a:solidFill>
                  <a:srgbClr val="8D503B"/>
                </a:solidFill>
              </a:rPr>
              <a:t>Separation of Spheres </a:t>
            </a:r>
            <a:r>
              <a:rPr lang="ru-RU" sz="2200" b="1" dirty="0" smtClean="0">
                <a:solidFill>
                  <a:srgbClr val="8D503B"/>
                </a:solidFill>
              </a:rPr>
              <a:t/>
            </a:r>
            <a:br>
              <a:rPr lang="ru-RU" sz="2200" b="1" dirty="0" smtClean="0">
                <a:solidFill>
                  <a:srgbClr val="8D503B"/>
                </a:solidFill>
              </a:rPr>
            </a:br>
            <a:r>
              <a:rPr lang="en-US" sz="2200" b="1" dirty="0" smtClean="0">
                <a:solidFill>
                  <a:srgbClr val="8D503B"/>
                </a:solidFill>
              </a:rPr>
              <a:t>Followed </a:t>
            </a:r>
            <a:r>
              <a:rPr lang="en-US" sz="2200" b="1" dirty="0">
                <a:solidFill>
                  <a:srgbClr val="8D503B"/>
                </a:solidFill>
              </a:rPr>
              <a:t>Civilizational Boundaries</a:t>
            </a:r>
            <a:endParaRPr lang="hu-HU" sz="2200" b="1" dirty="0">
              <a:solidFill>
                <a:srgbClr val="8D503B"/>
              </a:solidFill>
            </a:endParaRPr>
          </a:p>
        </p:txBody>
      </p:sp>
      <p:sp>
        <p:nvSpPr>
          <p:cNvPr id="3" name="Tartalom helye 2"/>
          <p:cNvSpPr>
            <a:spLocks noGrp="1"/>
          </p:cNvSpPr>
          <p:nvPr>
            <p:ph idx="4294967295"/>
          </p:nvPr>
        </p:nvSpPr>
        <p:spPr>
          <a:xfrm>
            <a:off x="395288" y="987424"/>
            <a:ext cx="8353425" cy="4032251"/>
          </a:xfrm>
        </p:spPr>
        <p:txBody>
          <a:bodyPr>
            <a:noAutofit/>
          </a:bodyPr>
          <a:lstStyle/>
          <a:p>
            <a:pPr marL="0" indent="0">
              <a:spcAft>
                <a:spcPts val="800"/>
              </a:spcAft>
              <a:buNone/>
            </a:pPr>
            <a:r>
              <a:rPr lang="en-US" sz="2200" b="1" dirty="0">
                <a:solidFill>
                  <a:srgbClr val="4D7C84"/>
                </a:solidFill>
              </a:rPr>
              <a:t>Thesis B</a:t>
            </a:r>
            <a:r>
              <a:rPr lang="en-US" sz="2200" b="1" dirty="0" smtClean="0">
                <a:solidFill>
                  <a:srgbClr val="4D7C84"/>
                </a:solidFill>
              </a:rPr>
              <a:t>:</a:t>
            </a:r>
          </a:p>
          <a:p>
            <a:pPr marL="449263" indent="-250825">
              <a:spcBef>
                <a:spcPts val="0"/>
              </a:spcBef>
              <a:spcAft>
                <a:spcPts val="800"/>
              </a:spcAft>
              <a:buClr>
                <a:srgbClr val="4D7C84"/>
              </a:buClr>
              <a:buSzPct val="120000"/>
            </a:pPr>
            <a:r>
              <a:rPr lang="en-US" sz="1900" b="1" dirty="0" smtClean="0">
                <a:solidFill>
                  <a:srgbClr val="504131"/>
                </a:solidFill>
              </a:rPr>
              <a:t>in pre-communist times, the separation of spheres of social action followed civilizational boundaries;</a:t>
            </a:r>
          </a:p>
          <a:p>
            <a:pPr marL="449263" indent="-250825">
              <a:spcBef>
                <a:spcPts val="0"/>
              </a:spcBef>
              <a:spcAft>
                <a:spcPts val="800"/>
              </a:spcAft>
              <a:buClr>
                <a:srgbClr val="4D7C84"/>
              </a:buClr>
              <a:buSzPct val="120000"/>
            </a:pPr>
            <a:r>
              <a:rPr lang="en-US" sz="1900" b="1" dirty="0" smtClean="0">
                <a:solidFill>
                  <a:srgbClr val="504131"/>
                </a:solidFill>
              </a:rPr>
              <a:t>countries that belonged to Western Christianity featured most separation, followed by less separation in the Eastern Orthodox and the least separation in the Islamic and </a:t>
            </a:r>
            <a:r>
              <a:rPr lang="en-US" sz="1900" b="1" dirty="0" err="1" smtClean="0">
                <a:solidFill>
                  <a:srgbClr val="504131"/>
                </a:solidFill>
              </a:rPr>
              <a:t>Sinic</a:t>
            </a:r>
            <a:r>
              <a:rPr lang="en-US" sz="1900" b="1" dirty="0" smtClean="0">
                <a:solidFill>
                  <a:srgbClr val="504131"/>
                </a:solidFill>
              </a:rPr>
              <a:t> civilizations;</a:t>
            </a:r>
          </a:p>
          <a:p>
            <a:pPr marL="449263" indent="-250825">
              <a:spcBef>
                <a:spcPts val="0"/>
              </a:spcBef>
              <a:spcAft>
                <a:spcPts val="800"/>
              </a:spcAft>
              <a:buClr>
                <a:srgbClr val="4D7C84"/>
              </a:buClr>
              <a:buSzPct val="120000"/>
            </a:pPr>
            <a:r>
              <a:rPr lang="en-US" sz="1900" b="1" dirty="0" smtClean="0">
                <a:solidFill>
                  <a:srgbClr val="504131"/>
                </a:solidFill>
              </a:rPr>
              <a:t>the lack of separation was represented by a series of interrelated phenomena, which were present with different strength in different civilizations.</a:t>
            </a:r>
            <a:endParaRPr lang="hu-HU" sz="1900" b="1" dirty="0">
              <a:solidFill>
                <a:srgbClr val="504131"/>
              </a:solidFill>
            </a:endParaRPr>
          </a:p>
        </p:txBody>
      </p:sp>
    </p:spTree>
    <p:extLst>
      <p:ext uri="{BB962C8B-B14F-4D97-AF65-F5344CB8AC3E}">
        <p14:creationId xmlns:p14="http://schemas.microsoft.com/office/powerpoint/2010/main" val="103180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751360"/>
          </a:xfrm>
        </p:spPr>
        <p:txBody>
          <a:bodyPr>
            <a:normAutofit/>
          </a:bodyPr>
          <a:lstStyle/>
          <a:p>
            <a:r>
              <a:rPr lang="en-US" sz="2200" b="1" dirty="0" smtClean="0">
                <a:solidFill>
                  <a:srgbClr val="8D503B"/>
                </a:solidFill>
              </a:rPr>
              <a:t>Huntington about Western civilization</a:t>
            </a:r>
            <a:endParaRPr lang="hu-HU" sz="2200" b="1" dirty="0">
              <a:solidFill>
                <a:srgbClr val="8D503B"/>
              </a:solidFill>
            </a:endParaRPr>
          </a:p>
        </p:txBody>
      </p:sp>
      <p:sp>
        <p:nvSpPr>
          <p:cNvPr id="3" name="Tartalom helye 2"/>
          <p:cNvSpPr>
            <a:spLocks noGrp="1"/>
          </p:cNvSpPr>
          <p:nvPr>
            <p:ph idx="4294967295"/>
          </p:nvPr>
        </p:nvSpPr>
        <p:spPr>
          <a:xfrm>
            <a:off x="107950" y="751360"/>
            <a:ext cx="8928100" cy="4268316"/>
          </a:xfrm>
        </p:spPr>
        <p:txBody>
          <a:bodyPr lIns="0" tIns="0">
            <a:noAutofit/>
          </a:bodyPr>
          <a:lstStyle/>
          <a:p>
            <a:pPr marL="180975" lvl="0" indent="-180975">
              <a:buClr>
                <a:srgbClr val="4D7C84"/>
              </a:buClr>
              <a:buSzPct val="120000"/>
            </a:pPr>
            <a:r>
              <a:rPr lang="en-US" sz="1300" b="1" i="1" dirty="0" smtClean="0">
                <a:solidFill>
                  <a:srgbClr val="4D7C84"/>
                </a:solidFill>
              </a:rPr>
              <a:t>The </a:t>
            </a:r>
            <a:r>
              <a:rPr lang="en-US" sz="1300" b="1" i="1" dirty="0">
                <a:solidFill>
                  <a:srgbClr val="4D7C84"/>
                </a:solidFill>
              </a:rPr>
              <a:t>Classical legacy</a:t>
            </a:r>
            <a:r>
              <a:rPr lang="en-US" sz="1300" dirty="0">
                <a:solidFill>
                  <a:srgbClr val="4D7C84"/>
                </a:solidFill>
              </a:rPr>
              <a:t>: </a:t>
            </a:r>
            <a:r>
              <a:rPr lang="en-US" sz="1300" dirty="0">
                <a:solidFill>
                  <a:srgbClr val="504131"/>
                </a:solidFill>
              </a:rPr>
              <a:t>“the West inherited much from previous civilizations, […] including Greek philosophy and rationalism, Roman law, Latin, and Christianity;”</a:t>
            </a:r>
            <a:endParaRPr lang="hu-HU" sz="1300" dirty="0">
              <a:solidFill>
                <a:srgbClr val="504131"/>
              </a:solidFill>
            </a:endParaRPr>
          </a:p>
          <a:p>
            <a:pPr marL="180975" lvl="0" indent="-180975">
              <a:buClr>
                <a:srgbClr val="4D7C84"/>
              </a:buClr>
              <a:buSzPct val="120000"/>
            </a:pPr>
            <a:r>
              <a:rPr lang="en-US" sz="1300" b="1" i="1" dirty="0">
                <a:solidFill>
                  <a:srgbClr val="4D7C84"/>
                </a:solidFill>
              </a:rPr>
              <a:t>Catholicism and Protestantism</a:t>
            </a:r>
            <a:r>
              <a:rPr lang="en-US" sz="1300" dirty="0">
                <a:solidFill>
                  <a:srgbClr val="4D7C84"/>
                </a:solidFill>
              </a:rPr>
              <a:t>: </a:t>
            </a:r>
            <a:r>
              <a:rPr lang="en-US" sz="1300" dirty="0">
                <a:solidFill>
                  <a:srgbClr val="504131"/>
                </a:solidFill>
              </a:rPr>
              <a:t>“historically the single most important characteristic of Western civilization. […] The Reformation and Counter-Reformation and the division of Western Christendom into a Protestant north and a Catholic south are also distinctive features of Western history, totally absent from Eastern Orthodoxy;”</a:t>
            </a:r>
            <a:endParaRPr lang="hu-HU" sz="1300" dirty="0">
              <a:solidFill>
                <a:srgbClr val="504131"/>
              </a:solidFill>
            </a:endParaRPr>
          </a:p>
          <a:p>
            <a:pPr marL="180975" lvl="0" indent="-180975">
              <a:buClr>
                <a:srgbClr val="4D7C84"/>
              </a:buClr>
              <a:buSzPct val="120000"/>
            </a:pPr>
            <a:r>
              <a:rPr lang="en-US" sz="1300" b="1" i="1" dirty="0">
                <a:solidFill>
                  <a:srgbClr val="4D7C84"/>
                </a:solidFill>
              </a:rPr>
              <a:t>European languages</a:t>
            </a:r>
            <a:r>
              <a:rPr lang="en-US" sz="1300" dirty="0">
                <a:solidFill>
                  <a:srgbClr val="4D7C84"/>
                </a:solidFill>
              </a:rPr>
              <a:t>: </a:t>
            </a:r>
            <a:r>
              <a:rPr lang="en-US" sz="1300" dirty="0">
                <a:solidFill>
                  <a:srgbClr val="504131"/>
                </a:solidFill>
              </a:rPr>
              <a:t>“[the] West differs from most other civilizations in its multiplicity of languages;”</a:t>
            </a:r>
            <a:endParaRPr lang="hu-HU" sz="1300" dirty="0">
              <a:solidFill>
                <a:srgbClr val="504131"/>
              </a:solidFill>
            </a:endParaRPr>
          </a:p>
          <a:p>
            <a:pPr marL="180975" lvl="0" indent="-180975">
              <a:buClr>
                <a:srgbClr val="4D7C84"/>
              </a:buClr>
              <a:buSzPct val="120000"/>
            </a:pPr>
            <a:r>
              <a:rPr lang="en-US" sz="1300" b="1" i="1" dirty="0">
                <a:solidFill>
                  <a:srgbClr val="4D7C84"/>
                </a:solidFill>
              </a:rPr>
              <a:t>Separation of spiritual and temporal authority</a:t>
            </a:r>
            <a:r>
              <a:rPr lang="en-US" sz="1300" dirty="0">
                <a:solidFill>
                  <a:srgbClr val="4D7C84"/>
                </a:solidFill>
              </a:rPr>
              <a:t>: </a:t>
            </a:r>
            <a:r>
              <a:rPr lang="en-US" sz="1300" dirty="0">
                <a:solidFill>
                  <a:srgbClr val="504131"/>
                </a:solidFill>
              </a:rPr>
              <a:t>“[throughout] Western history first the Church and then many churches existed apart from the state. […] This division of authority contributed immeasurably to the development of freedom in the West;”</a:t>
            </a:r>
            <a:endParaRPr lang="hu-HU" sz="1300" dirty="0">
              <a:solidFill>
                <a:srgbClr val="504131"/>
              </a:solidFill>
            </a:endParaRPr>
          </a:p>
          <a:p>
            <a:pPr marL="180975" lvl="0" indent="-180975">
              <a:buClr>
                <a:srgbClr val="4D7C84"/>
              </a:buClr>
              <a:buSzPct val="120000"/>
            </a:pPr>
            <a:r>
              <a:rPr lang="en-US" sz="1300" b="1" i="1" dirty="0">
                <a:solidFill>
                  <a:srgbClr val="4D7C84"/>
                </a:solidFill>
              </a:rPr>
              <a:t>Rule of law</a:t>
            </a:r>
            <a:r>
              <a:rPr lang="en-US" sz="1300" dirty="0">
                <a:solidFill>
                  <a:srgbClr val="4D7C84"/>
                </a:solidFill>
              </a:rPr>
              <a:t>: </a:t>
            </a:r>
            <a:r>
              <a:rPr lang="en-US" sz="1300" dirty="0">
                <a:solidFill>
                  <a:srgbClr val="504131"/>
                </a:solidFill>
              </a:rPr>
              <a:t>“inherited from the Romans[, the] tradition of the rule of law laid the basis for constitutionalism and the protection of human rights, including property rights, against the exercise of arbitrary power;”</a:t>
            </a:r>
            <a:endParaRPr lang="hu-HU" sz="1300" dirty="0">
              <a:solidFill>
                <a:srgbClr val="504131"/>
              </a:solidFill>
            </a:endParaRPr>
          </a:p>
          <a:p>
            <a:pPr marL="180975" lvl="0" indent="-180975">
              <a:buClr>
                <a:srgbClr val="4D7C84"/>
              </a:buClr>
              <a:buSzPct val="120000"/>
            </a:pPr>
            <a:r>
              <a:rPr lang="en-US" sz="1300" b="1" i="1" dirty="0">
                <a:solidFill>
                  <a:srgbClr val="4D7C84"/>
                </a:solidFill>
              </a:rPr>
              <a:t>Social pluralism</a:t>
            </a:r>
            <a:r>
              <a:rPr lang="en-US" sz="1300" dirty="0">
                <a:solidFill>
                  <a:srgbClr val="4D7C84"/>
                </a:solidFill>
              </a:rPr>
              <a:t>: </a:t>
            </a:r>
            <a:r>
              <a:rPr lang="en-US" sz="1300" dirty="0">
                <a:solidFill>
                  <a:srgbClr val="504131"/>
                </a:solidFill>
              </a:rPr>
              <a:t>“Western society has been highly pluralistic. […] Associational pluralism was supplemented by class pluralism. Most Western European societies included a relatively strong and autonomous aristocracy, a substantial peasantry, and a small but significant class of merchants and traders. The strength of the feudal aristocracy was particularly significant in limiting the extent to which absolutism was able to take firm root in most European nations. This […] contrasts sharply with […] the strength of the centralized bureaucratic empires which simultaneously existed in Russia, China;”</a:t>
            </a:r>
            <a:endParaRPr lang="hu-HU" sz="1300" dirty="0">
              <a:solidFill>
                <a:srgbClr val="504131"/>
              </a:solidFill>
            </a:endParaRPr>
          </a:p>
          <a:p>
            <a:pPr marL="180975" lvl="0" indent="-180975">
              <a:buClr>
                <a:srgbClr val="4D7C84"/>
              </a:buClr>
              <a:buSzPct val="120000"/>
            </a:pPr>
            <a:r>
              <a:rPr lang="en-US" sz="1300" b="1" i="1" dirty="0">
                <a:solidFill>
                  <a:srgbClr val="4D7C84"/>
                </a:solidFill>
              </a:rPr>
              <a:t>Representative bodies</a:t>
            </a:r>
            <a:r>
              <a:rPr lang="en-US" sz="1300" dirty="0">
                <a:solidFill>
                  <a:srgbClr val="4D7C84"/>
                </a:solidFill>
              </a:rPr>
              <a:t>: </a:t>
            </a:r>
            <a:r>
              <a:rPr lang="en-US" sz="1300" dirty="0">
                <a:solidFill>
                  <a:srgbClr val="504131"/>
                </a:solidFill>
              </a:rPr>
              <a:t>“[social] pluralism early gave rise to estates, parliaments, and other institutions to represent the interests of the aristocracy, clergy, merchants, and other groups;”</a:t>
            </a:r>
            <a:endParaRPr lang="hu-HU" sz="1300" dirty="0">
              <a:solidFill>
                <a:srgbClr val="504131"/>
              </a:solidFill>
            </a:endParaRPr>
          </a:p>
          <a:p>
            <a:pPr marL="180975" lvl="0" indent="-180975">
              <a:buClr>
                <a:srgbClr val="4D7C84"/>
              </a:buClr>
              <a:buSzPct val="120000"/>
            </a:pPr>
            <a:r>
              <a:rPr lang="en-US" sz="1300" b="1" i="1" dirty="0">
                <a:solidFill>
                  <a:srgbClr val="4D7C84"/>
                </a:solidFill>
              </a:rPr>
              <a:t>Individualism</a:t>
            </a:r>
            <a:r>
              <a:rPr lang="en-US" sz="1300" dirty="0">
                <a:solidFill>
                  <a:srgbClr val="4D7C84"/>
                </a:solidFill>
              </a:rPr>
              <a:t>: </a:t>
            </a:r>
            <a:r>
              <a:rPr lang="en-US" sz="1300" dirty="0">
                <a:solidFill>
                  <a:srgbClr val="504131"/>
                </a:solidFill>
              </a:rPr>
              <a:t>“[it] developed in the fourteenth and fifteenth centuries and the […] acceptance of the right of individual choice […] prevailed in the West by the seventeenth century. Even claims for equal rights for all individuals — ‘the poorest he in England has a life to live as much as the richest he’ — were articulated if not universally accepted</a:t>
            </a:r>
            <a:r>
              <a:rPr lang="en-US" sz="1300" dirty="0" smtClean="0">
                <a:solidFill>
                  <a:srgbClr val="504131"/>
                </a:solidFill>
              </a:rPr>
              <a:t>.”</a:t>
            </a:r>
            <a:endParaRPr lang="hu-HU" sz="1300" dirty="0">
              <a:solidFill>
                <a:srgbClr val="504131"/>
              </a:solidFill>
            </a:endParaRPr>
          </a:p>
        </p:txBody>
      </p:sp>
    </p:spTree>
    <p:extLst>
      <p:ext uri="{BB962C8B-B14F-4D97-AF65-F5344CB8AC3E}">
        <p14:creationId xmlns:p14="http://schemas.microsoft.com/office/powerpoint/2010/main" val="168629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843558"/>
          </a:xfrm>
        </p:spPr>
        <p:txBody>
          <a:bodyPr>
            <a:normAutofit/>
          </a:bodyPr>
          <a:lstStyle/>
          <a:p>
            <a:r>
              <a:rPr lang="en-US" sz="2200" b="1" dirty="0" err="1" smtClean="0">
                <a:solidFill>
                  <a:srgbClr val="8D503B"/>
                </a:solidFill>
              </a:rPr>
              <a:t>Katzenstein’s</a:t>
            </a:r>
            <a:r>
              <a:rPr lang="en-US" sz="2200" b="1" dirty="0" smtClean="0">
                <a:solidFill>
                  <a:srgbClr val="8D503B"/>
                </a:solidFill>
              </a:rPr>
              <a:t> reconstruction</a:t>
            </a:r>
            <a:endParaRPr lang="hu-HU" sz="2200" b="1" dirty="0">
              <a:solidFill>
                <a:srgbClr val="8D503B"/>
              </a:solidFill>
            </a:endParaRPr>
          </a:p>
        </p:txBody>
      </p:sp>
      <p:sp>
        <p:nvSpPr>
          <p:cNvPr id="3" name="Tartalom helye 2"/>
          <p:cNvSpPr>
            <a:spLocks noGrp="1"/>
          </p:cNvSpPr>
          <p:nvPr>
            <p:ph idx="4294967295"/>
          </p:nvPr>
        </p:nvSpPr>
        <p:spPr>
          <a:xfrm>
            <a:off x="395288" y="1491630"/>
            <a:ext cx="8353427" cy="3519299"/>
          </a:xfrm>
        </p:spPr>
        <p:txBody>
          <a:bodyPr>
            <a:noAutofit/>
          </a:bodyPr>
          <a:lstStyle/>
          <a:p>
            <a:pPr marL="449263" lvl="1" indent="-266700">
              <a:spcBef>
                <a:spcPts val="0"/>
              </a:spcBef>
              <a:spcAft>
                <a:spcPts val="800"/>
              </a:spcAft>
              <a:buClr>
                <a:srgbClr val="4D7C84"/>
              </a:buClr>
              <a:buSzPct val="120000"/>
              <a:buFont typeface="Arial" panose="020B0604020202020204" pitchFamily="34" charset="0"/>
              <a:buChar char="•"/>
            </a:pPr>
            <a:r>
              <a:rPr lang="en-US" sz="1600" b="1" dirty="0" smtClean="0">
                <a:solidFill>
                  <a:srgbClr val="504131"/>
                </a:solidFill>
              </a:rPr>
              <a:t>there is large consensus in Huntington’s claim that civilizations are “plural” (there are multiple civilizations in the world), but civilizations are also “pluralist” (they are not homogeneous and unidirectional)</a:t>
            </a:r>
          </a:p>
          <a:p>
            <a:pPr marL="449263" lvl="1" indent="-266700">
              <a:spcBef>
                <a:spcPts val="0"/>
              </a:spcBef>
              <a:spcAft>
                <a:spcPts val="800"/>
              </a:spcAft>
              <a:buClr>
                <a:srgbClr val="4D7C84"/>
              </a:buClr>
              <a:buSzPct val="120000"/>
              <a:buFont typeface="Arial" panose="020B0604020202020204" pitchFamily="34" charset="0"/>
              <a:buChar char="•"/>
            </a:pPr>
            <a:r>
              <a:rPr lang="en-US" sz="1600" b="1" dirty="0" smtClean="0">
                <a:solidFill>
                  <a:srgbClr val="504131"/>
                </a:solidFill>
              </a:rPr>
              <a:t>yet countries of a civilization are still brought together “under the emblem of ‘unity in diversity’” by two factors:</a:t>
            </a:r>
          </a:p>
          <a:p>
            <a:pPr marL="808038" lvl="2" indent="-182563">
              <a:spcBef>
                <a:spcPts val="0"/>
              </a:spcBef>
              <a:spcAft>
                <a:spcPts val="800"/>
              </a:spcAft>
              <a:buClr>
                <a:srgbClr val="4D7C84"/>
              </a:buClr>
              <a:buSzPct val="120000"/>
            </a:pPr>
            <a:r>
              <a:rPr lang="en-US" sz="1400" b="1" dirty="0" smtClean="0">
                <a:solidFill>
                  <a:srgbClr val="504131"/>
                </a:solidFill>
              </a:rPr>
              <a:t>on the level of elites: the particular types of interactions, underlining the role of civilizational actors (states, polities, and empires) and techniques of silent spread, social emulation (copying), self-affirmation, and explicit export;</a:t>
            </a:r>
          </a:p>
          <a:p>
            <a:pPr marL="808038" lvl="2" indent="-182563">
              <a:spcBef>
                <a:spcPts val="0"/>
              </a:spcBef>
              <a:spcAft>
                <a:spcPts val="800"/>
              </a:spcAft>
              <a:buClr>
                <a:srgbClr val="4D7C84"/>
              </a:buClr>
              <a:buSzPct val="120000"/>
            </a:pPr>
            <a:r>
              <a:rPr lang="en-US" sz="1400" b="1" dirty="0" smtClean="0">
                <a:solidFill>
                  <a:srgbClr val="504131"/>
                </a:solidFill>
              </a:rPr>
              <a:t>on the level of the people: the created civilizational identity, which is “a taken-for-granted sense of reality that helps in distinguishing between self and other and right and wrong.”</a:t>
            </a:r>
          </a:p>
          <a:p>
            <a:pPr marL="449263" lvl="1" indent="-266700">
              <a:spcBef>
                <a:spcPts val="0"/>
              </a:spcBef>
              <a:spcAft>
                <a:spcPts val="800"/>
              </a:spcAft>
              <a:buClr>
                <a:srgbClr val="4D7C84"/>
              </a:buClr>
              <a:buSzPct val="120000"/>
              <a:buFont typeface="Arial" panose="020B0604020202020204" pitchFamily="34" charset="0"/>
              <a:buChar char="•"/>
            </a:pPr>
            <a:r>
              <a:rPr lang="en-US" sz="1600" b="1" dirty="0" smtClean="0">
                <a:solidFill>
                  <a:srgbClr val="504131"/>
                </a:solidFill>
              </a:rPr>
              <a:t>in the end, civilizations exist and, “under specific conditions […] political coalitions and intellectual currents can create primordial civilizational categories that are believed to be unitary and may even be believed to have the capacity to act.”</a:t>
            </a:r>
            <a:endParaRPr lang="hu-HU" sz="1600" b="1" dirty="0">
              <a:solidFill>
                <a:srgbClr val="504131"/>
              </a:solidFill>
            </a:endParaRPr>
          </a:p>
        </p:txBody>
      </p:sp>
      <p:sp>
        <p:nvSpPr>
          <p:cNvPr id="4" name="Прямоугольник 3"/>
          <p:cNvSpPr/>
          <p:nvPr/>
        </p:nvSpPr>
        <p:spPr>
          <a:xfrm>
            <a:off x="395290" y="843558"/>
            <a:ext cx="8353425" cy="575642"/>
          </a:xfrm>
          <a:prstGeom prst="rect">
            <a:avLst/>
          </a:prstGeom>
        </p:spPr>
        <p:txBody>
          <a:bodyPr wrap="square" anchor="ctr">
            <a:noAutofit/>
          </a:bodyPr>
          <a:lstStyle/>
          <a:p>
            <a:r>
              <a:rPr lang="en-GB" b="1" dirty="0">
                <a:solidFill>
                  <a:srgbClr val="504131"/>
                </a:solidFill>
              </a:rPr>
              <a:t>B</a:t>
            </a:r>
            <a:r>
              <a:rPr lang="en-US" b="1" dirty="0" err="1" smtClean="0">
                <a:solidFill>
                  <a:srgbClr val="504131"/>
                </a:solidFill>
              </a:rPr>
              <a:t>ased</a:t>
            </a:r>
            <a:r>
              <a:rPr lang="en-US" b="1" dirty="0" smtClean="0">
                <a:solidFill>
                  <a:srgbClr val="504131"/>
                </a:solidFill>
              </a:rPr>
              <a:t> </a:t>
            </a:r>
            <a:r>
              <a:rPr lang="en-US" b="1" dirty="0">
                <a:solidFill>
                  <a:srgbClr val="504131"/>
                </a:solidFill>
              </a:rPr>
              <a:t>on numerous criticisms and civilizational analysis</a:t>
            </a:r>
            <a:r>
              <a:rPr lang="hu-HU" b="1" dirty="0">
                <a:solidFill>
                  <a:srgbClr val="504131"/>
                </a:solidFill>
              </a:rPr>
              <a:t>, </a:t>
            </a:r>
            <a:r>
              <a:rPr lang="en-US" b="1" dirty="0" err="1">
                <a:solidFill>
                  <a:srgbClr val="504131"/>
                </a:solidFill>
              </a:rPr>
              <a:t>Katzenstein</a:t>
            </a:r>
            <a:r>
              <a:rPr lang="en-US" b="1" dirty="0">
                <a:solidFill>
                  <a:srgbClr val="504131"/>
                </a:solidFill>
              </a:rPr>
              <a:t> reconstruct</a:t>
            </a:r>
            <a:r>
              <a:rPr lang="hu-HU" b="1" dirty="0" err="1" smtClean="0">
                <a:solidFill>
                  <a:srgbClr val="504131"/>
                </a:solidFill>
              </a:rPr>
              <a:t>ed</a:t>
            </a:r>
            <a:r>
              <a:rPr lang="ru-RU" b="1" dirty="0" smtClean="0">
                <a:solidFill>
                  <a:srgbClr val="504131"/>
                </a:solidFill>
              </a:rPr>
              <a:t> </a:t>
            </a:r>
            <a:r>
              <a:rPr lang="en-US" b="1" dirty="0" smtClean="0">
                <a:solidFill>
                  <a:srgbClr val="504131"/>
                </a:solidFill>
              </a:rPr>
              <a:t>Huntington’s </a:t>
            </a:r>
            <a:r>
              <a:rPr lang="en-US" b="1" dirty="0">
                <a:solidFill>
                  <a:srgbClr val="504131"/>
                </a:solidFill>
              </a:rPr>
              <a:t>approach in a more valid </a:t>
            </a:r>
            <a:r>
              <a:rPr lang="en-US" b="1" dirty="0" smtClean="0">
                <a:solidFill>
                  <a:srgbClr val="504131"/>
                </a:solidFill>
              </a:rPr>
              <a:t>form. </a:t>
            </a:r>
            <a:r>
              <a:rPr lang="en-US" b="1" dirty="0" err="1">
                <a:solidFill>
                  <a:srgbClr val="504131"/>
                </a:solidFill>
              </a:rPr>
              <a:t>Katzenstein’s</a:t>
            </a:r>
            <a:r>
              <a:rPr lang="en-US" b="1" dirty="0">
                <a:solidFill>
                  <a:srgbClr val="504131"/>
                </a:solidFill>
              </a:rPr>
              <a:t> reconstruction</a:t>
            </a:r>
            <a:r>
              <a:rPr lang="en-US" b="1" dirty="0" smtClean="0">
                <a:solidFill>
                  <a:srgbClr val="504131"/>
                </a:solidFill>
              </a:rPr>
              <a:t>:</a:t>
            </a:r>
            <a:endParaRPr lang="en-US" b="1" dirty="0">
              <a:solidFill>
                <a:srgbClr val="504131"/>
              </a:solidFill>
            </a:endParaRPr>
          </a:p>
        </p:txBody>
      </p:sp>
    </p:spTree>
    <p:extLst>
      <p:ext uri="{BB962C8B-B14F-4D97-AF65-F5344CB8AC3E}">
        <p14:creationId xmlns:p14="http://schemas.microsoft.com/office/powerpoint/2010/main" val="322893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504" y="0"/>
            <a:ext cx="8928546" cy="771550"/>
          </a:xfrm>
        </p:spPr>
        <p:txBody>
          <a:bodyPr>
            <a:normAutofit/>
          </a:bodyPr>
          <a:lstStyle/>
          <a:p>
            <a:r>
              <a:rPr lang="en-US" sz="2200" b="1" dirty="0">
                <a:solidFill>
                  <a:srgbClr val="8D503B"/>
                </a:solidFill>
              </a:rPr>
              <a:t>Civilizations in post-communist </a:t>
            </a:r>
            <a:r>
              <a:rPr lang="en-US" sz="2200" b="1" dirty="0" smtClean="0">
                <a:solidFill>
                  <a:srgbClr val="8D503B"/>
                </a:solidFill>
              </a:rPr>
              <a:t>Eurasia</a:t>
            </a:r>
            <a:endParaRPr lang="hu-HU" sz="2200" dirty="0">
              <a:solidFill>
                <a:srgbClr val="8D503B"/>
              </a:solidFill>
            </a:endParaRPr>
          </a:p>
        </p:txBody>
      </p:sp>
      <p:sp>
        <p:nvSpPr>
          <p:cNvPr id="5" name="Szövegdoboz 4"/>
          <p:cNvSpPr txBox="1"/>
          <p:nvPr/>
        </p:nvSpPr>
        <p:spPr>
          <a:xfrm>
            <a:off x="680324" y="4353366"/>
            <a:ext cx="1944217" cy="738664"/>
          </a:xfrm>
          <a:prstGeom prst="rect">
            <a:avLst/>
          </a:prstGeom>
          <a:noFill/>
        </p:spPr>
        <p:txBody>
          <a:bodyPr wrap="square" numCol="1" rtlCol="0">
            <a:spAutoFit/>
          </a:bodyPr>
          <a:lstStyle/>
          <a:p>
            <a:r>
              <a:rPr lang="en-US" sz="1400" b="1" dirty="0" smtClean="0">
                <a:solidFill>
                  <a:srgbClr val="504131"/>
                </a:solidFill>
              </a:rPr>
              <a:t>Western Christianity </a:t>
            </a:r>
            <a:endParaRPr lang="ru-RU" sz="1400" b="1" dirty="0" smtClean="0">
              <a:solidFill>
                <a:srgbClr val="504131"/>
              </a:solidFill>
            </a:endParaRPr>
          </a:p>
          <a:p>
            <a:r>
              <a:rPr lang="en-US" sz="1400" b="1" dirty="0" smtClean="0">
                <a:solidFill>
                  <a:srgbClr val="504131"/>
                </a:solidFill>
              </a:rPr>
              <a:t>Orthodox Christianity </a:t>
            </a:r>
            <a:endParaRPr lang="ru-RU" sz="1400" b="1" dirty="0" smtClean="0">
              <a:solidFill>
                <a:srgbClr val="504131"/>
              </a:solidFill>
            </a:endParaRPr>
          </a:p>
          <a:p>
            <a:r>
              <a:rPr lang="en-US" sz="1400" b="1" dirty="0" smtClean="0">
                <a:solidFill>
                  <a:srgbClr val="504131"/>
                </a:solidFill>
              </a:rPr>
              <a:t>Islamic</a:t>
            </a:r>
            <a:endParaRPr lang="ru-RU" sz="1400" b="1" dirty="0" smtClean="0">
              <a:solidFill>
                <a:srgbClr val="504131"/>
              </a:solidFill>
            </a:endParaRPr>
          </a:p>
        </p:txBody>
      </p:sp>
      <p:sp>
        <p:nvSpPr>
          <p:cNvPr id="6" name="TextBox 5"/>
          <p:cNvSpPr txBox="1"/>
          <p:nvPr/>
        </p:nvSpPr>
        <p:spPr>
          <a:xfrm>
            <a:off x="6804248" y="4835723"/>
            <a:ext cx="2339752" cy="307777"/>
          </a:xfrm>
          <a:prstGeom prst="rect">
            <a:avLst/>
          </a:prstGeom>
          <a:noFill/>
        </p:spPr>
        <p:txBody>
          <a:bodyPr wrap="square" rtlCol="0">
            <a:spAutoFit/>
          </a:bodyPr>
          <a:lstStyle/>
          <a:p>
            <a:pPr algn="ctr"/>
            <a:r>
              <a:rPr lang="ru-RU" sz="1400" b="1" dirty="0" smtClean="0">
                <a:solidFill>
                  <a:srgbClr val="8D503B"/>
                </a:solidFill>
              </a:rPr>
              <a:t>(</a:t>
            </a:r>
            <a:r>
              <a:rPr lang="en-US" sz="1400" b="1" dirty="0" smtClean="0">
                <a:solidFill>
                  <a:srgbClr val="8D503B"/>
                </a:solidFill>
              </a:rPr>
              <a:t>Based </a:t>
            </a:r>
            <a:r>
              <a:rPr lang="en-US" sz="1400" b="1" dirty="0">
                <a:solidFill>
                  <a:srgbClr val="8D503B"/>
                </a:solidFill>
              </a:rPr>
              <a:t>on </a:t>
            </a:r>
            <a:r>
              <a:rPr lang="en-US" sz="1400" b="1" dirty="0" smtClean="0">
                <a:solidFill>
                  <a:srgbClr val="8D503B"/>
                </a:solidFill>
              </a:rPr>
              <a:t>Huntington</a:t>
            </a:r>
            <a:r>
              <a:rPr lang="en-GB" sz="1400" b="1" dirty="0" smtClean="0">
                <a:solidFill>
                  <a:srgbClr val="8D503B"/>
                </a:solidFill>
              </a:rPr>
              <a:t>, </a:t>
            </a:r>
            <a:r>
              <a:rPr lang="en-US" sz="1400" b="1" dirty="0" smtClean="0">
                <a:solidFill>
                  <a:srgbClr val="8D503B"/>
                </a:solidFill>
              </a:rPr>
              <a:t>1996)</a:t>
            </a:r>
            <a:endParaRPr lang="hu-HU" sz="1400" dirty="0">
              <a:solidFill>
                <a:srgbClr val="8D503B"/>
              </a:solidFill>
            </a:endParaRPr>
          </a:p>
        </p:txBody>
      </p:sp>
      <p:sp>
        <p:nvSpPr>
          <p:cNvPr id="3" name="Прямоугольник 2"/>
          <p:cNvSpPr/>
          <p:nvPr/>
        </p:nvSpPr>
        <p:spPr>
          <a:xfrm>
            <a:off x="2984580" y="4353366"/>
            <a:ext cx="3744739" cy="738664"/>
          </a:xfrm>
          <a:prstGeom prst="rect">
            <a:avLst/>
          </a:prstGeom>
        </p:spPr>
        <p:txBody>
          <a:bodyPr wrap="square">
            <a:spAutoFit/>
          </a:bodyPr>
          <a:lstStyle/>
          <a:p>
            <a:r>
              <a:rPr lang="en-US" sz="1400" b="1" dirty="0" err="1" smtClean="0">
                <a:solidFill>
                  <a:srgbClr val="504131"/>
                </a:solidFill>
              </a:rPr>
              <a:t>Buddist</a:t>
            </a:r>
            <a:endParaRPr lang="ru-RU" sz="1400" b="1" dirty="0">
              <a:solidFill>
                <a:srgbClr val="504131"/>
              </a:solidFill>
            </a:endParaRPr>
          </a:p>
          <a:p>
            <a:r>
              <a:rPr lang="en-US" sz="1400" b="1" dirty="0" err="1" smtClean="0">
                <a:solidFill>
                  <a:srgbClr val="504131"/>
                </a:solidFill>
              </a:rPr>
              <a:t>Sinic</a:t>
            </a:r>
            <a:endParaRPr lang="ru-RU" sz="1400" b="1" dirty="0">
              <a:solidFill>
                <a:srgbClr val="504131"/>
              </a:solidFill>
            </a:endParaRPr>
          </a:p>
          <a:p>
            <a:r>
              <a:rPr lang="en-US" sz="1400" b="1" dirty="0" smtClean="0">
                <a:solidFill>
                  <a:srgbClr val="504131"/>
                </a:solidFill>
              </a:rPr>
              <a:t>outside </a:t>
            </a:r>
            <a:r>
              <a:rPr lang="en-US" sz="1400" b="1" dirty="0">
                <a:solidFill>
                  <a:srgbClr val="504131"/>
                </a:solidFill>
              </a:rPr>
              <a:t>the post-communist region we </a:t>
            </a:r>
            <a:r>
              <a:rPr lang="en-US" sz="1400" b="1" dirty="0" smtClean="0">
                <a:solidFill>
                  <a:srgbClr val="504131"/>
                </a:solidFill>
              </a:rPr>
              <a:t>consider </a:t>
            </a:r>
            <a:endParaRPr lang="hu-HU" sz="1400" dirty="0">
              <a:solidFill>
                <a:srgbClr val="504131"/>
              </a:solidFill>
            </a:endParaRPr>
          </a:p>
        </p:txBody>
      </p:sp>
      <p:sp>
        <p:nvSpPr>
          <p:cNvPr id="7" name="Прямоугольник 6"/>
          <p:cNvSpPr/>
          <p:nvPr/>
        </p:nvSpPr>
        <p:spPr>
          <a:xfrm>
            <a:off x="392615" y="4445208"/>
            <a:ext cx="288031" cy="144016"/>
          </a:xfrm>
          <a:prstGeom prst="rect">
            <a:avLst/>
          </a:prstGeom>
          <a:solidFill>
            <a:srgbClr val="4F5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Прямоугольник 7"/>
          <p:cNvSpPr/>
          <p:nvPr/>
        </p:nvSpPr>
        <p:spPr>
          <a:xfrm>
            <a:off x="392615" y="4650690"/>
            <a:ext cx="288031" cy="144016"/>
          </a:xfrm>
          <a:prstGeom prst="rect">
            <a:avLst/>
          </a:prstGeom>
          <a:solidFill>
            <a:srgbClr val="38A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Прямоугольник 8"/>
          <p:cNvSpPr/>
          <p:nvPr/>
        </p:nvSpPr>
        <p:spPr>
          <a:xfrm>
            <a:off x="392292" y="4856172"/>
            <a:ext cx="288031" cy="144016"/>
          </a:xfrm>
          <a:prstGeom prst="rect">
            <a:avLst/>
          </a:prstGeom>
          <a:solidFill>
            <a:srgbClr val="5C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Прямоугольник 9"/>
          <p:cNvSpPr/>
          <p:nvPr/>
        </p:nvSpPr>
        <p:spPr>
          <a:xfrm>
            <a:off x="2696872" y="4445208"/>
            <a:ext cx="288031" cy="144016"/>
          </a:xfrm>
          <a:prstGeom prst="rect">
            <a:avLst/>
          </a:prstGeom>
          <a:solidFill>
            <a:srgbClr val="CC9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Прямоугольник 10"/>
          <p:cNvSpPr/>
          <p:nvPr/>
        </p:nvSpPr>
        <p:spPr>
          <a:xfrm>
            <a:off x="2696872" y="4650690"/>
            <a:ext cx="288031" cy="144016"/>
          </a:xfrm>
          <a:prstGeom prst="rect">
            <a:avLst/>
          </a:prstGeom>
          <a:solidFill>
            <a:srgbClr val="C2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Прямоугольник 11"/>
          <p:cNvSpPr/>
          <p:nvPr/>
        </p:nvSpPr>
        <p:spPr>
          <a:xfrm>
            <a:off x="2696549" y="4856172"/>
            <a:ext cx="288031" cy="144016"/>
          </a:xfrm>
          <a:prstGeom prst="rect">
            <a:avLst/>
          </a:prstGeom>
          <a:solidFill>
            <a:srgbClr val="C3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8" y="771550"/>
            <a:ext cx="8353425" cy="3524475"/>
          </a:xfrm>
          <a:prstGeom prst="rect">
            <a:avLst/>
          </a:prstGeom>
        </p:spPr>
      </p:pic>
    </p:spTree>
    <p:extLst>
      <p:ext uri="{BB962C8B-B14F-4D97-AF65-F5344CB8AC3E}">
        <p14:creationId xmlns:p14="http://schemas.microsoft.com/office/powerpoint/2010/main" val="402528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15988"/>
          </a:xfrm>
        </p:spPr>
        <p:txBody>
          <a:bodyPr>
            <a:noAutofit/>
          </a:bodyPr>
          <a:lstStyle/>
          <a:p>
            <a:r>
              <a:rPr lang="en-US" sz="2200" b="1" dirty="0">
                <a:solidFill>
                  <a:srgbClr val="8D503B"/>
                </a:solidFill>
              </a:rPr>
              <a:t>Comparing the paradigms of Western </a:t>
            </a:r>
            <a:r>
              <a:rPr lang="en-US" sz="2200" b="1" dirty="0" smtClean="0">
                <a:solidFill>
                  <a:srgbClr val="8D503B"/>
                </a:solidFill>
              </a:rPr>
              <a:t/>
            </a:r>
            <a:br>
              <a:rPr lang="en-US" sz="2200" b="1" dirty="0" smtClean="0">
                <a:solidFill>
                  <a:srgbClr val="8D503B"/>
                </a:solidFill>
              </a:rPr>
            </a:br>
            <a:r>
              <a:rPr lang="en-US" sz="2200" b="1" dirty="0" smtClean="0">
                <a:solidFill>
                  <a:srgbClr val="8D503B"/>
                </a:solidFill>
              </a:rPr>
              <a:t>Christianity </a:t>
            </a:r>
            <a:r>
              <a:rPr lang="en-US" sz="2200" b="1" dirty="0">
                <a:solidFill>
                  <a:srgbClr val="8D503B"/>
                </a:solidFill>
              </a:rPr>
              <a:t>and Eastern </a:t>
            </a:r>
            <a:r>
              <a:rPr lang="en-US" sz="2200" b="1" dirty="0" smtClean="0">
                <a:solidFill>
                  <a:srgbClr val="8D503B"/>
                </a:solidFill>
              </a:rPr>
              <a:t>Orthodoxy</a:t>
            </a:r>
            <a:endParaRPr lang="hu-HU" sz="2200" b="1" dirty="0">
              <a:solidFill>
                <a:srgbClr val="8D503B"/>
              </a:solidFill>
            </a:endParaRPr>
          </a:p>
        </p:txBody>
      </p:sp>
      <p:graphicFrame>
        <p:nvGraphicFramePr>
          <p:cNvPr id="4" name="Táblázat 3"/>
          <p:cNvGraphicFramePr>
            <a:graphicFrameLocks noGrp="1"/>
          </p:cNvGraphicFramePr>
          <p:nvPr>
            <p:extLst>
              <p:ext uri="{D42A27DB-BD31-4B8C-83A1-F6EECF244321}">
                <p14:modId xmlns:p14="http://schemas.microsoft.com/office/powerpoint/2010/main" val="877065280"/>
              </p:ext>
            </p:extLst>
          </p:nvPr>
        </p:nvGraphicFramePr>
        <p:xfrm>
          <a:off x="395536" y="987426"/>
          <a:ext cx="8352928" cy="4032248"/>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xmlns="" val="2553566677"/>
                    </a:ext>
                  </a:extLst>
                </a:gridCol>
                <a:gridCol w="4176464">
                  <a:extLst>
                    <a:ext uri="{9D8B030D-6E8A-4147-A177-3AD203B41FA5}">
                      <a16:colId xmlns:a16="http://schemas.microsoft.com/office/drawing/2014/main" xmlns="" val="2456190665"/>
                    </a:ext>
                  </a:extLst>
                </a:gridCol>
              </a:tblGrid>
              <a:tr h="532044">
                <a:tc>
                  <a:txBody>
                    <a:bodyPr/>
                    <a:lstStyle/>
                    <a:p>
                      <a:pPr algn="ctr">
                        <a:lnSpc>
                          <a:spcPct val="115000"/>
                        </a:lnSpc>
                        <a:spcAft>
                          <a:spcPts val="0"/>
                        </a:spcAft>
                      </a:pPr>
                      <a:r>
                        <a:rPr lang="en-US" sz="2000" b="1" dirty="0">
                          <a:solidFill>
                            <a:srgbClr val="4D7C84"/>
                          </a:solidFill>
                          <a:effectLst/>
                        </a:rPr>
                        <a:t>Western Christianity</a:t>
                      </a:r>
                      <a:endParaRPr lang="hu-HU" sz="18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2000" b="1" dirty="0">
                          <a:solidFill>
                            <a:srgbClr val="4D7C84"/>
                          </a:solidFill>
                          <a:effectLst/>
                        </a:rPr>
                        <a:t>Eastern Orthodoxy</a:t>
                      </a:r>
                      <a:endParaRPr lang="hu-HU" sz="18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19678374"/>
                  </a:ext>
                </a:extLst>
              </a:tr>
              <a:tr h="680371">
                <a:tc>
                  <a:txBody>
                    <a:bodyPr/>
                    <a:lstStyle/>
                    <a:p>
                      <a:pPr>
                        <a:lnSpc>
                          <a:spcPct val="115000"/>
                        </a:lnSpc>
                        <a:spcAft>
                          <a:spcPts val="0"/>
                        </a:spcAft>
                      </a:pPr>
                      <a:r>
                        <a:rPr lang="en-US" sz="1400" b="1" dirty="0">
                          <a:solidFill>
                            <a:srgbClr val="504131"/>
                          </a:solidFill>
                          <a:effectLst/>
                        </a:rPr>
                        <a:t>Own church law totally oriented around Pope as absolute ruler, lawgiver and </a:t>
                      </a:r>
                      <a:r>
                        <a:rPr lang="en-US" sz="1400" b="1" dirty="0" smtClean="0">
                          <a:solidFill>
                            <a:srgbClr val="504131"/>
                          </a:solidFill>
                          <a:effectLst/>
                        </a:rPr>
                        <a:t>judge.</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rPr>
                        <a:t>Church law incorporated into imperial state law under the authority of the imperial </a:t>
                      </a:r>
                      <a:r>
                        <a:rPr lang="en-US" sz="1400" b="1" dirty="0" smtClean="0">
                          <a:solidFill>
                            <a:srgbClr val="504131"/>
                          </a:solidFill>
                          <a:effectLst/>
                        </a:rPr>
                        <a:t>authorities.</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458643790"/>
                  </a:ext>
                </a:extLst>
              </a:tr>
              <a:tr h="680371">
                <a:tc>
                  <a:txBody>
                    <a:bodyPr/>
                    <a:lstStyle/>
                    <a:p>
                      <a:pPr>
                        <a:lnSpc>
                          <a:spcPct val="115000"/>
                        </a:lnSpc>
                        <a:spcAft>
                          <a:spcPts val="0"/>
                        </a:spcAft>
                      </a:pPr>
                      <a:r>
                        <a:rPr lang="en-US" sz="1400" b="1" dirty="0">
                          <a:solidFill>
                            <a:srgbClr val="504131"/>
                          </a:solidFill>
                          <a:effectLst/>
                        </a:rPr>
                        <a:t>Church presented itself as a completely independent ruling </a:t>
                      </a:r>
                      <a:r>
                        <a:rPr lang="en-US" sz="1400" b="1" dirty="0" smtClean="0">
                          <a:solidFill>
                            <a:srgbClr val="504131"/>
                          </a:solidFill>
                          <a:effectLst/>
                        </a:rPr>
                        <a:t>institution.</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rPr>
                        <a:t>Church incorporated into imperial system in which secular power dominated </a:t>
                      </a:r>
                      <a:r>
                        <a:rPr lang="en-US" sz="1400" b="1" dirty="0" smtClean="0">
                          <a:solidFill>
                            <a:srgbClr val="504131"/>
                          </a:solidFill>
                          <a:effectLst/>
                        </a:rPr>
                        <a:t>spiritual.</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4166053747"/>
                  </a:ext>
                </a:extLst>
              </a:tr>
              <a:tr h="1199517">
                <a:tc>
                  <a:txBody>
                    <a:bodyPr/>
                    <a:lstStyle/>
                    <a:p>
                      <a:pPr>
                        <a:lnSpc>
                          <a:spcPct val="115000"/>
                        </a:lnSpc>
                        <a:spcAft>
                          <a:spcPts val="0"/>
                        </a:spcAft>
                      </a:pPr>
                      <a:r>
                        <a:rPr lang="en-US" sz="1400" b="1" dirty="0">
                          <a:solidFill>
                            <a:srgbClr val="504131"/>
                          </a:solidFill>
                          <a:effectLst/>
                        </a:rPr>
                        <a:t>Approved wars to achieve spiritual ends (wars of conversion, wars against pagans and heretics, crusades etc</a:t>
                      </a:r>
                      <a:r>
                        <a:rPr lang="en-US" sz="1400" b="1" dirty="0" smtClean="0">
                          <a:solidFill>
                            <a:srgbClr val="504131"/>
                          </a:solidFill>
                          <a:effectLst/>
                        </a:rPr>
                        <a: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rPr>
                        <a:t>Entangled in most of the political and military conflicts of the secular power, the church often gave theological legitimization to wars, even inspired </a:t>
                      </a:r>
                      <a:r>
                        <a:rPr lang="en-US" sz="1400" b="1" dirty="0" smtClean="0">
                          <a:solidFill>
                            <a:srgbClr val="504131"/>
                          </a:solidFill>
                          <a:effectLst/>
                        </a:rPr>
                        <a:t>them.</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652129940"/>
                  </a:ext>
                </a:extLst>
              </a:tr>
              <a:tr h="939945">
                <a:tc>
                  <a:txBody>
                    <a:bodyPr/>
                    <a:lstStyle/>
                    <a:p>
                      <a:pPr>
                        <a:lnSpc>
                          <a:spcPct val="115000"/>
                        </a:lnSpc>
                        <a:spcAft>
                          <a:spcPts val="0"/>
                        </a:spcAft>
                      </a:pPr>
                      <a:r>
                        <a:rPr lang="en-US" sz="1400" b="1" dirty="0">
                          <a:solidFill>
                            <a:srgbClr val="504131"/>
                          </a:solidFill>
                          <a:effectLst/>
                        </a:rPr>
                        <a:t>Dominant social status, but with a celibate clergy, set apart from the people by </a:t>
                      </a:r>
                      <a:r>
                        <a:rPr lang="en-US" sz="1400" b="1" dirty="0" smtClean="0">
                          <a:solidFill>
                            <a:srgbClr val="504131"/>
                          </a:solidFill>
                          <a:effectLst/>
                        </a:rPr>
                        <a:t>celibacy.</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rPr>
                        <a:t>Clergy, apart from bishops, remained married and therefore closer to the people and more assimilated into the structure of </a:t>
                      </a:r>
                      <a:r>
                        <a:rPr lang="en-US" sz="1400" b="1" dirty="0" smtClean="0">
                          <a:solidFill>
                            <a:srgbClr val="504131"/>
                          </a:solidFill>
                          <a:effectLst/>
                        </a:rPr>
                        <a:t>society.</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76200" marB="762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603382650"/>
                  </a:ext>
                </a:extLst>
              </a:tr>
            </a:tbl>
          </a:graphicData>
        </a:graphic>
      </p:graphicFrame>
    </p:spTree>
    <p:extLst>
      <p:ext uri="{BB962C8B-B14F-4D97-AF65-F5344CB8AC3E}">
        <p14:creationId xmlns:p14="http://schemas.microsoft.com/office/powerpoint/2010/main" val="269165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03174"/>
          </a:xfrm>
        </p:spPr>
        <p:txBody>
          <a:bodyPr>
            <a:normAutofit/>
          </a:bodyPr>
          <a:lstStyle/>
          <a:p>
            <a:r>
              <a:rPr lang="en-GB" sz="2200" b="1" dirty="0" smtClean="0">
                <a:solidFill>
                  <a:srgbClr val="8D503B"/>
                </a:solidFill>
              </a:rPr>
              <a:t>The </a:t>
            </a:r>
            <a:r>
              <a:rPr lang="en-GB" sz="2200" b="1" dirty="0">
                <a:solidFill>
                  <a:srgbClr val="8D503B"/>
                </a:solidFill>
              </a:rPr>
              <a:t>pre-communist form of stubborn structures</a:t>
            </a:r>
            <a:endParaRPr lang="en-US" sz="2200" b="1" dirty="0">
              <a:solidFill>
                <a:srgbClr val="8D503B"/>
              </a:solidFill>
            </a:endParaRPr>
          </a:p>
        </p:txBody>
      </p:sp>
      <p:grpSp>
        <p:nvGrpSpPr>
          <p:cNvPr id="19" name="Group 221"/>
          <p:cNvGrpSpPr>
            <a:grpSpLocks/>
          </p:cNvGrpSpPr>
          <p:nvPr/>
        </p:nvGrpSpPr>
        <p:grpSpPr bwMode="auto">
          <a:xfrm>
            <a:off x="108171" y="987425"/>
            <a:ext cx="8937480" cy="3579680"/>
            <a:chOff x="89" y="6255"/>
            <a:chExt cx="10481" cy="3180"/>
          </a:xfrm>
        </p:grpSpPr>
        <p:grpSp>
          <p:nvGrpSpPr>
            <p:cNvPr id="26" name="Group 60"/>
            <p:cNvGrpSpPr>
              <a:grpSpLocks/>
            </p:cNvGrpSpPr>
            <p:nvPr/>
          </p:nvGrpSpPr>
          <p:grpSpPr bwMode="auto">
            <a:xfrm>
              <a:off x="2114" y="6255"/>
              <a:ext cx="8456" cy="3180"/>
              <a:chOff x="2135" y="5961"/>
              <a:chExt cx="8283" cy="3180"/>
            </a:xfrm>
          </p:grpSpPr>
          <p:sp>
            <p:nvSpPr>
              <p:cNvPr id="27" name="Szövegdoboz 4"/>
              <p:cNvSpPr txBox="1">
                <a:spLocks noChangeArrowheads="1"/>
              </p:cNvSpPr>
              <p:nvPr/>
            </p:nvSpPr>
            <p:spPr bwMode="auto">
              <a:xfrm>
                <a:off x="2136" y="5961"/>
                <a:ext cx="8282" cy="530"/>
              </a:xfrm>
              <a:prstGeom prst="roundRect">
                <a:avLst/>
              </a:prstGeom>
              <a:solidFill>
                <a:srgbClr val="B3AA9D"/>
              </a:solidFill>
              <a:ln w="9525">
                <a:noFill/>
                <a:miter lim="800000"/>
                <a:headEnd/>
                <a:tailEnd/>
              </a:ln>
            </p:spPr>
            <p:txBody>
              <a:bodyPr rot="0" vert="horz" wrap="square" lIns="91440" tIns="45720" rIns="91440" bIns="45720" anchor="ctr" anchorCtr="0" upright="1">
                <a:noAutofit/>
              </a:bodyPr>
              <a:lstStyle/>
              <a:p>
                <a:pPr algn="ctr">
                  <a:spcAft>
                    <a:spcPts val="0"/>
                  </a:spcAft>
                </a:pPr>
                <a:r>
                  <a:rPr lang="en-GB" b="1" dirty="0">
                    <a:solidFill>
                      <a:srgbClr val="504131"/>
                    </a:solidFill>
                    <a:latin typeface="Calibri" panose="020F0502020204030204" pitchFamily="34" charset="0"/>
                    <a:ea typeface="Times New Roman" panose="02020603050405020304" pitchFamily="18" charset="0"/>
                    <a:cs typeface="Times New Roman" panose="02020603050405020304" pitchFamily="18" charset="0"/>
                  </a:rPr>
                  <a:t>Rudimentary or lack of separation of spheres of social action </a:t>
                </a:r>
              </a:p>
            </p:txBody>
          </p:sp>
          <p:sp>
            <p:nvSpPr>
              <p:cNvPr id="28" name="Szövegdoboz 5"/>
              <p:cNvSpPr txBox="1">
                <a:spLocks noChangeArrowheads="1"/>
              </p:cNvSpPr>
              <p:nvPr/>
            </p:nvSpPr>
            <p:spPr bwMode="auto">
              <a:xfrm>
                <a:off x="2135" y="6983"/>
                <a:ext cx="3552" cy="833"/>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dirty="0">
                    <a:solidFill>
                      <a:srgbClr val="504131"/>
                    </a:solidFill>
                    <a:latin typeface="Calibri" panose="020F0502020204030204" pitchFamily="34" charset="0"/>
                    <a:ea typeface="Times New Roman" panose="02020603050405020304" pitchFamily="18" charset="0"/>
                    <a:cs typeface="Times New Roman" panose="02020603050405020304" pitchFamily="18" charset="0"/>
                  </a:rPr>
                  <a:t>Traditional (feudal) networks</a:t>
                </a:r>
              </a:p>
            </p:txBody>
          </p:sp>
          <p:sp>
            <p:nvSpPr>
              <p:cNvPr id="29" name="Szövegdoboz 6"/>
              <p:cNvSpPr txBox="1">
                <a:spLocks noChangeArrowheads="1"/>
              </p:cNvSpPr>
              <p:nvPr/>
            </p:nvSpPr>
            <p:spPr bwMode="auto">
              <a:xfrm>
                <a:off x="6520" y="6985"/>
                <a:ext cx="3887" cy="833"/>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GB" b="1" dirty="0">
                    <a:solidFill>
                      <a:srgbClr val="504131"/>
                    </a:solidFill>
                    <a:latin typeface="Calibri" panose="020F0502020204030204" pitchFamily="34" charset="0"/>
                    <a:ea typeface="Times New Roman" panose="02020603050405020304" pitchFamily="18" charset="0"/>
                    <a:cs typeface="Times New Roman" panose="02020603050405020304" pitchFamily="18" charset="0"/>
                  </a:rPr>
                  <a:t>Collusion of power and ownership</a:t>
                </a:r>
              </a:p>
            </p:txBody>
          </p:sp>
          <p:sp>
            <p:nvSpPr>
              <p:cNvPr id="30" name="Szövegdoboz 7"/>
              <p:cNvSpPr txBox="1">
                <a:spLocks noChangeArrowheads="1"/>
              </p:cNvSpPr>
              <p:nvPr/>
            </p:nvSpPr>
            <p:spPr bwMode="auto">
              <a:xfrm>
                <a:off x="2135" y="8308"/>
                <a:ext cx="3552" cy="833"/>
              </a:xfrm>
              <a:prstGeom prst="roundRect">
                <a:avLst/>
              </a:prstGeom>
              <a:solidFill>
                <a:srgbClr val="D1C9BE"/>
              </a:solidFill>
              <a:ln w="9525">
                <a:noFill/>
                <a:miter lim="800000"/>
                <a:headEnd/>
                <a:tailEnd/>
              </a:ln>
            </p:spPr>
            <p:txBody>
              <a:bodyPr rot="0" vert="horz" wrap="square" lIns="91440" tIns="45720" rIns="91440" bIns="45720" anchor="ctr" anchorCtr="0" upright="1">
                <a:noAutofit/>
              </a:bodyPr>
              <a:lstStyle/>
              <a:p>
                <a:pPr algn="ctr">
                  <a:spcAft>
                    <a:spcPts val="0"/>
                  </a:spcAft>
                </a:pPr>
                <a:r>
                  <a:rPr lang="hu-HU" b="1" dirty="0" err="1">
                    <a:solidFill>
                      <a:srgbClr val="504131"/>
                    </a:solidFill>
                    <a:latin typeface="Calibri" panose="020F0502020204030204" pitchFamily="34" charset="0"/>
                    <a:ea typeface="Times New Roman" panose="02020603050405020304" pitchFamily="18" charset="0"/>
                    <a:cs typeface="Times New Roman" panose="02020603050405020304" pitchFamily="18" charset="0"/>
                  </a:rPr>
                  <a:t>Patronalism</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1" name="Szövegdoboz 8"/>
              <p:cNvSpPr txBox="1">
                <a:spLocks noChangeArrowheads="1"/>
              </p:cNvSpPr>
              <p:nvPr/>
            </p:nvSpPr>
            <p:spPr bwMode="auto">
              <a:xfrm>
                <a:off x="6509" y="8308"/>
                <a:ext cx="3898" cy="833"/>
              </a:xfrm>
              <a:prstGeom prst="roundRect">
                <a:avLst/>
              </a:prstGeom>
              <a:solidFill>
                <a:srgbClr val="6B95A1">
                  <a:alpha val="50000"/>
                </a:srgbClr>
              </a:solidFill>
              <a:ln w="9525">
                <a:noFill/>
                <a:miter lim="800000"/>
                <a:headEnd/>
                <a:tailEnd/>
              </a:ln>
            </p:spPr>
            <p:txBody>
              <a:bodyPr rot="0" vert="horz" wrap="square" lIns="91440" tIns="45720" rIns="91440" bIns="45720" anchor="ctr" anchorCtr="0" upright="1">
                <a:noAutofit/>
              </a:bodyPr>
              <a:lstStyle/>
              <a:p>
                <a:pPr algn="ctr">
                  <a:spcAft>
                    <a:spcPts val="0"/>
                  </a:spcAft>
                </a:pPr>
                <a:r>
                  <a:rPr lang="en-US" b="1" dirty="0">
                    <a:solidFill>
                      <a:srgbClr val="504131"/>
                    </a:solidFill>
                    <a:latin typeface="Calibri" panose="020F0502020204030204" pitchFamily="34" charset="0"/>
                    <a:ea typeface="Times New Roman" panose="02020603050405020304" pitchFamily="18" charset="0"/>
                    <a:cs typeface="Times New Roman" panose="02020603050405020304" pitchFamily="18" charset="0"/>
                  </a:rPr>
                  <a:t>Patrimonialism</a:t>
                </a:r>
                <a:endParaRPr lang="hu-HU" dirty="0">
                  <a:solidFill>
                    <a:srgbClr val="504131"/>
                  </a:solidFill>
                  <a:effectLst/>
                  <a:latin typeface="Times New Roman" panose="02020603050405020304" pitchFamily="18" charset="0"/>
                  <a:ea typeface="Times New Roman" panose="02020603050405020304" pitchFamily="18" charset="0"/>
                </a:endParaRPr>
              </a:p>
            </p:txBody>
          </p:sp>
        </p:grpSp>
        <p:sp>
          <p:nvSpPr>
            <p:cNvPr id="21" name="Text Box 62"/>
            <p:cNvSpPr txBox="1">
              <a:spLocks noChangeArrowheads="1"/>
            </p:cNvSpPr>
            <p:nvPr/>
          </p:nvSpPr>
          <p:spPr bwMode="auto">
            <a:xfrm>
              <a:off x="89" y="6263"/>
              <a:ext cx="1858" cy="535"/>
            </a:xfrm>
            <a:prstGeom prst="roundRect">
              <a:avLst/>
            </a:prstGeom>
            <a:solidFill>
              <a:srgbClr val="B2654B"/>
            </a:solidFill>
            <a:ln w="9525">
              <a:noFill/>
              <a:miter lim="800000"/>
              <a:headEnd/>
              <a:tailEnd/>
            </a:ln>
          </p:spPr>
          <p:txBody>
            <a:bodyPr rot="0" vert="horz" wrap="square" lIns="54000" tIns="10800" rIns="54000" bIns="10800" anchor="ctr" anchorCtr="0" upright="1">
              <a:noAutofit/>
            </a:bodyPr>
            <a:lstStyle/>
            <a:p>
              <a:pPr algn="ctr">
                <a:lnSpc>
                  <a:spcPct val="115000"/>
                </a:lnSpc>
                <a:spcAft>
                  <a:spcPts val="0"/>
                </a:spcAft>
              </a:pPr>
              <a:r>
                <a:rPr lang="en-US" b="1"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Root cause</a:t>
              </a:r>
              <a:endParaRPr lang="hu-HU"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63"/>
            <p:cNvSpPr txBox="1">
              <a:spLocks noChangeArrowheads="1"/>
            </p:cNvSpPr>
            <p:nvPr/>
          </p:nvSpPr>
          <p:spPr bwMode="auto">
            <a:xfrm>
              <a:off x="89" y="7288"/>
              <a:ext cx="1858" cy="830"/>
            </a:xfrm>
            <a:prstGeom prst="roundRect">
              <a:avLst/>
            </a:prstGeom>
            <a:solidFill>
              <a:srgbClr val="B2654B"/>
            </a:solidFill>
            <a:ln w="9525">
              <a:noFill/>
              <a:miter lim="800000"/>
              <a:headEnd/>
              <a:tailEnd/>
            </a:ln>
          </p:spPr>
          <p:txBody>
            <a:bodyPr rot="0" vert="horz" wrap="square" lIns="54000" tIns="10800" rIns="54000" bIns="10800" anchor="ctr" anchorCtr="0" upright="1">
              <a:noAutofit/>
            </a:bodyPr>
            <a:lstStyle/>
            <a:p>
              <a:pPr algn="ctr">
                <a:lnSpc>
                  <a:spcPct val="115000"/>
                </a:lnSpc>
                <a:spcAft>
                  <a:spcPts val="0"/>
                </a:spcAft>
              </a:pPr>
              <a:r>
                <a:rPr lang="en-US" b="1"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Societal structures</a:t>
              </a:r>
              <a:endParaRPr lang="hu-HU"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64"/>
            <p:cNvSpPr txBox="1">
              <a:spLocks noChangeArrowheads="1"/>
            </p:cNvSpPr>
            <p:nvPr/>
          </p:nvSpPr>
          <p:spPr bwMode="auto">
            <a:xfrm>
              <a:off x="89" y="8608"/>
              <a:ext cx="1858" cy="827"/>
            </a:xfrm>
            <a:prstGeom prst="roundRect">
              <a:avLst/>
            </a:prstGeom>
            <a:solidFill>
              <a:srgbClr val="B2654B"/>
            </a:solidFill>
            <a:ln w="9525">
              <a:noFill/>
              <a:miter lim="800000"/>
              <a:headEnd/>
              <a:tailEnd/>
            </a:ln>
          </p:spPr>
          <p:txBody>
            <a:bodyPr rot="0" vert="horz" wrap="square" lIns="54000" tIns="10800" rIns="54000" bIns="10800" anchor="ctr" anchorCtr="0" upright="1">
              <a:noAutofit/>
            </a:bodyPr>
            <a:lstStyle/>
            <a:p>
              <a:pPr algn="ctr">
                <a:lnSpc>
                  <a:spcPct val="115000"/>
                </a:lnSpc>
                <a:spcAft>
                  <a:spcPts val="0"/>
                </a:spcAft>
              </a:pPr>
              <a:r>
                <a:rPr lang="en-US" b="1" dirty="0" err="1">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Rulership</a:t>
              </a:r>
              <a:r>
                <a:rPr lang="en-US" b="1"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rPr>
                <a:t> structures</a:t>
              </a:r>
              <a:endParaRPr lang="hu-HU" dirty="0">
                <a:solidFill>
                  <a:srgbClr val="EFEAE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Lefelé nyíl 33"/>
          <p:cNvSpPr>
            <a:spLocks noChangeArrowheads="1"/>
          </p:cNvSpPr>
          <p:nvPr/>
        </p:nvSpPr>
        <p:spPr bwMode="auto">
          <a:xfrm>
            <a:off x="3163138" y="1584048"/>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7" name="Balra-jobbra nyíl 25"/>
          <p:cNvSpPr>
            <a:spLocks noChangeArrowheads="1"/>
          </p:cNvSpPr>
          <p:nvPr/>
        </p:nvSpPr>
        <p:spPr bwMode="auto">
          <a:xfrm>
            <a:off x="4929907" y="2411854"/>
            <a:ext cx="722371" cy="389740"/>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39" name="Balra-jobbra nyíl 25"/>
          <p:cNvSpPr>
            <a:spLocks noChangeArrowheads="1"/>
          </p:cNvSpPr>
          <p:nvPr/>
        </p:nvSpPr>
        <p:spPr bwMode="auto">
          <a:xfrm>
            <a:off x="4929907" y="3903387"/>
            <a:ext cx="722371" cy="389740"/>
          </a:xfrm>
          <a:prstGeom prst="leftRightArrow">
            <a:avLst>
              <a:gd name="adj1" fmla="val 50000"/>
              <a:gd name="adj2" fmla="val 49995"/>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40" name="Lefelé nyíl 33"/>
          <p:cNvSpPr>
            <a:spLocks noChangeArrowheads="1"/>
          </p:cNvSpPr>
          <p:nvPr/>
        </p:nvSpPr>
        <p:spPr bwMode="auto">
          <a:xfrm>
            <a:off x="7082221" y="1584038"/>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41" name="Lefelé nyíl 33"/>
          <p:cNvSpPr>
            <a:spLocks noChangeArrowheads="1"/>
          </p:cNvSpPr>
          <p:nvPr/>
        </p:nvSpPr>
        <p:spPr bwMode="auto">
          <a:xfrm>
            <a:off x="3163138" y="3075572"/>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
        <p:nvSpPr>
          <p:cNvPr id="42" name="Lefelé nyíl 33"/>
          <p:cNvSpPr>
            <a:spLocks noChangeArrowheads="1"/>
          </p:cNvSpPr>
          <p:nvPr/>
        </p:nvSpPr>
        <p:spPr bwMode="auto">
          <a:xfrm>
            <a:off x="7082221" y="3071390"/>
            <a:ext cx="435792" cy="553828"/>
          </a:xfrm>
          <a:prstGeom prst="downArrow">
            <a:avLst>
              <a:gd name="adj1" fmla="val 50000"/>
              <a:gd name="adj2" fmla="val 50007"/>
            </a:avLst>
          </a:prstGeom>
          <a:solidFill>
            <a:srgbClr val="4D7C85"/>
          </a:solidFill>
          <a:ln w="25400">
            <a:noFill/>
            <a:miter lim="800000"/>
            <a:headEnd/>
            <a:tailEnd/>
          </a:ln>
        </p:spPr>
        <p:txBody>
          <a:bodyPr rot="0" vert="horz" wrap="square" lIns="91440" tIns="45720" rIns="91440" bIns="45720" anchor="ctr" anchorCtr="0" upright="1">
            <a:noAutofit/>
          </a:bodyPr>
          <a:lstStyle/>
          <a:p>
            <a:endParaRPr lang="hu-HU" sz="1500"/>
          </a:p>
        </p:txBody>
      </p:sp>
    </p:spTree>
    <p:extLst>
      <p:ext uri="{BB962C8B-B14F-4D97-AF65-F5344CB8AC3E}">
        <p14:creationId xmlns:p14="http://schemas.microsoft.com/office/powerpoint/2010/main" val="132935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4208</TotalTime>
  <Words>2336</Words>
  <Application>Microsoft Office PowerPoint</Application>
  <PresentationFormat>Diavetítés a képernyőre (16:9 oldalarány)</PresentationFormat>
  <Paragraphs>260</Paragraphs>
  <Slides>21</Slides>
  <Notes>13</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21</vt:i4>
      </vt:variant>
    </vt:vector>
  </HeadingPairs>
  <TitlesOfParts>
    <vt:vector size="27" baseType="lpstr">
      <vt:lpstr>Arial</vt:lpstr>
      <vt:lpstr>Calibri</vt:lpstr>
      <vt:lpstr>Open Sans</vt:lpstr>
      <vt:lpstr>Times New Roman</vt:lpstr>
      <vt:lpstr>Wingdings</vt:lpstr>
      <vt:lpstr>Office-téma</vt:lpstr>
      <vt:lpstr>PowerPoint bemutató</vt:lpstr>
      <vt:lpstr>Stubborn structures</vt:lpstr>
      <vt:lpstr>Thesis A: Regime Type Depends on the  Separation of Spheres of Social Action</vt:lpstr>
      <vt:lpstr>Thesis B: The Separation of Spheres  Followed Civilizational Boundaries</vt:lpstr>
      <vt:lpstr>Huntington about Western civilization</vt:lpstr>
      <vt:lpstr>Katzenstein’s reconstruction</vt:lpstr>
      <vt:lpstr>Civilizations in post-communist Eurasia</vt:lpstr>
      <vt:lpstr>Comparing the paradigms of Western  Christianity and Eastern Orthodoxy</vt:lpstr>
      <vt:lpstr>The pre-communist form of stubborn structures</vt:lpstr>
      <vt:lpstr>Thesis C: Communist Dictatorships Arrested  and Reversed the Separation of Spheres</vt:lpstr>
      <vt:lpstr>The communist form of stubborn structures</vt:lpstr>
      <vt:lpstr>Henry Hale: Legacies of Patronalism  at the End of Communist Rule</vt:lpstr>
      <vt:lpstr>Thesis D: Democratization Did Not Change  the Separation of Spheres</vt:lpstr>
      <vt:lpstr>The post-communist stubborn structures</vt:lpstr>
      <vt:lpstr>PowerPoint bemutató</vt:lpstr>
      <vt:lpstr>The formal position of the chief patron, the decision making “body” and the type of patronal networks in Russia</vt:lpstr>
      <vt:lpstr>Henry Hale: Formal Constitutions and Patronalism  in Post-Communist Countries since the Mid-1990s</vt:lpstr>
      <vt:lpstr>János Kornai: Characteristics of Democracy,  Autocracy, and Dictatorship</vt:lpstr>
      <vt:lpstr>János Kornai: Characteristics of Democracy,  Autocracy, and Dictatorship</vt:lpstr>
      <vt:lpstr>János Kornai: Post-communist countries  of Eurasia by political institutional system</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Bálint</cp:lastModifiedBy>
  <cp:revision>612</cp:revision>
  <dcterms:created xsi:type="dcterms:W3CDTF">2017-05-01T09:52:15Z</dcterms:created>
  <dcterms:modified xsi:type="dcterms:W3CDTF">2021-03-04T07:12:40Z</dcterms:modified>
</cp:coreProperties>
</file>