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35" r:id="rId3"/>
    <p:sldId id="337" r:id="rId4"/>
    <p:sldId id="347" r:id="rId5"/>
    <p:sldId id="336" r:id="rId6"/>
    <p:sldId id="338" r:id="rId7"/>
    <p:sldId id="339" r:id="rId8"/>
    <p:sldId id="340" r:id="rId9"/>
    <p:sldId id="341" r:id="rId10"/>
    <p:sldId id="342" r:id="rId11"/>
    <p:sldId id="343" r:id="rId12"/>
    <p:sldId id="344" r:id="rId13"/>
    <p:sldId id="345" r:id="rId14"/>
    <p:sldId id="348" r:id="rId15"/>
    <p:sldId id="346" r:id="rId16"/>
    <p:sldId id="349" r:id="rId17"/>
    <p:sldId id="350" r:id="rId18"/>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511" userDrawn="1">
          <p15:clr>
            <a:srgbClr val="A4A3A4"/>
          </p15:clr>
        </p15:guide>
        <p15:guide id="3" pos="68" userDrawn="1">
          <p15:clr>
            <a:srgbClr val="A4A3A4"/>
          </p15:clr>
        </p15:guide>
        <p15:guide id="4" pos="5692" userDrawn="1">
          <p15:clr>
            <a:srgbClr val="A4A3A4"/>
          </p15:clr>
        </p15:guide>
        <p15:guide id="5" orient="horz" pos="3162" userDrawn="1">
          <p15:clr>
            <a:srgbClr val="A4A3A4"/>
          </p15:clr>
        </p15:guide>
        <p15:guide id="6" orient="horz" pos="577" userDrawn="1">
          <p15:clr>
            <a:srgbClr val="A4A3A4"/>
          </p15:clr>
        </p15:guide>
        <p15:guide id="7" orient="horz" pos="622" userDrawn="1">
          <p15:clr>
            <a:srgbClr val="A4A3A4"/>
          </p15:clr>
        </p15:guide>
        <p15:guide id="8" pos="249" userDrawn="1">
          <p15:clr>
            <a:srgbClr val="A4A3A4"/>
          </p15:clr>
        </p15:guide>
        <p15:guide id="9" orient="horz" pos="1711" userDrawn="1">
          <p15:clr>
            <a:srgbClr val="A4A3A4"/>
          </p15:clr>
        </p15:guide>
        <p15:guide id="10"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C85"/>
    <a:srgbClr val="EFEAE4"/>
    <a:srgbClr val="B3A99D"/>
    <a:srgbClr val="6B95A1"/>
    <a:srgbClr val="504131"/>
    <a:srgbClr val="CD5F50"/>
    <a:srgbClr val="8D503B"/>
    <a:srgbClr val="9966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1903" autoAdjust="0"/>
  </p:normalViewPr>
  <p:slideViewPr>
    <p:cSldViewPr>
      <p:cViewPr varScale="1">
        <p:scale>
          <a:sx n="90" d="100"/>
          <a:sy n="90" d="100"/>
        </p:scale>
        <p:origin x="858" y="84"/>
      </p:cViewPr>
      <p:guideLst>
        <p:guide orient="horz" pos="1620"/>
        <p:guide pos="5511"/>
        <p:guide pos="68"/>
        <p:guide pos="5692"/>
        <p:guide orient="horz" pos="3162"/>
        <p:guide orient="horz" pos="577"/>
        <p:guide orient="horz" pos="622"/>
        <p:guide pos="249"/>
        <p:guide orient="horz" pos="171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2021. 03. 04.</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69C8E1-7FD2-4FF5-87B7-6BA787EFBDD0}" type="slidenum">
              <a:rPr lang="hu-HU" smtClean="0"/>
              <a:pPr/>
              <a:t>5</a:t>
            </a:fld>
            <a:endParaRPr lang="hu-HU"/>
          </a:p>
        </p:txBody>
      </p:sp>
    </p:spTree>
    <p:extLst>
      <p:ext uri="{BB962C8B-B14F-4D97-AF65-F5344CB8AC3E}">
        <p14:creationId xmlns:p14="http://schemas.microsoft.com/office/powerpoint/2010/main" val="1946424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15</a:t>
            </a:fld>
            <a:endParaRPr lang="hu-HU"/>
          </a:p>
        </p:txBody>
      </p:sp>
    </p:spTree>
    <p:extLst>
      <p:ext uri="{BB962C8B-B14F-4D97-AF65-F5344CB8AC3E}">
        <p14:creationId xmlns:p14="http://schemas.microsoft.com/office/powerpoint/2010/main" val="60477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6</a:t>
            </a:fld>
            <a:endParaRPr lang="hu-HU"/>
          </a:p>
        </p:txBody>
      </p:sp>
    </p:spTree>
    <p:extLst>
      <p:ext uri="{BB962C8B-B14F-4D97-AF65-F5344CB8AC3E}">
        <p14:creationId xmlns:p14="http://schemas.microsoft.com/office/powerpoint/2010/main" val="293389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baseline="0" dirty="0" smtClean="0"/>
          </a:p>
        </p:txBody>
      </p:sp>
      <p:sp>
        <p:nvSpPr>
          <p:cNvPr id="4" name="Dia számának helye 3"/>
          <p:cNvSpPr>
            <a:spLocks noGrp="1"/>
          </p:cNvSpPr>
          <p:nvPr>
            <p:ph type="sldNum" sz="quarter" idx="10"/>
          </p:nvPr>
        </p:nvSpPr>
        <p:spPr/>
        <p:txBody>
          <a:bodyPr/>
          <a:lstStyle/>
          <a:p>
            <a:fld id="{FE69C8E1-7FD2-4FF5-87B7-6BA787EFBDD0}" type="slidenum">
              <a:rPr lang="hu-HU" smtClean="0"/>
              <a:pPr/>
              <a:t>8</a:t>
            </a:fld>
            <a:endParaRPr lang="hu-HU"/>
          </a:p>
        </p:txBody>
      </p:sp>
    </p:spTree>
    <p:extLst>
      <p:ext uri="{BB962C8B-B14F-4D97-AF65-F5344CB8AC3E}">
        <p14:creationId xmlns:p14="http://schemas.microsoft.com/office/powerpoint/2010/main" val="147185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p:txBody>
      </p:sp>
      <p:sp>
        <p:nvSpPr>
          <p:cNvPr id="4" name="Dia számának helye 3"/>
          <p:cNvSpPr>
            <a:spLocks noGrp="1"/>
          </p:cNvSpPr>
          <p:nvPr>
            <p:ph type="sldNum" sz="quarter" idx="10"/>
          </p:nvPr>
        </p:nvSpPr>
        <p:spPr/>
        <p:txBody>
          <a:bodyPr/>
          <a:lstStyle/>
          <a:p>
            <a:fld id="{FE69C8E1-7FD2-4FF5-87B7-6BA787EFBDD0}" type="slidenum">
              <a:rPr lang="hu-HU" smtClean="0"/>
              <a:pPr/>
              <a:t>9</a:t>
            </a:fld>
            <a:endParaRPr lang="hu-HU"/>
          </a:p>
        </p:txBody>
      </p:sp>
    </p:spTree>
    <p:extLst>
      <p:ext uri="{BB962C8B-B14F-4D97-AF65-F5344CB8AC3E}">
        <p14:creationId xmlns:p14="http://schemas.microsoft.com/office/powerpoint/2010/main" val="287875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10</a:t>
            </a:fld>
            <a:endParaRPr lang="hu-HU"/>
          </a:p>
        </p:txBody>
      </p:sp>
    </p:spTree>
    <p:extLst>
      <p:ext uri="{BB962C8B-B14F-4D97-AF65-F5344CB8AC3E}">
        <p14:creationId xmlns:p14="http://schemas.microsoft.com/office/powerpoint/2010/main" val="371401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11</a:t>
            </a:fld>
            <a:endParaRPr lang="hu-HU"/>
          </a:p>
        </p:txBody>
      </p:sp>
    </p:spTree>
    <p:extLst>
      <p:ext uri="{BB962C8B-B14F-4D97-AF65-F5344CB8AC3E}">
        <p14:creationId xmlns:p14="http://schemas.microsoft.com/office/powerpoint/2010/main" val="290908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dirty="0" smtClean="0"/>
          </a:p>
        </p:txBody>
      </p:sp>
      <p:sp>
        <p:nvSpPr>
          <p:cNvPr id="4" name="Dia számának helye 3"/>
          <p:cNvSpPr>
            <a:spLocks noGrp="1"/>
          </p:cNvSpPr>
          <p:nvPr>
            <p:ph type="sldNum" sz="quarter" idx="10"/>
          </p:nvPr>
        </p:nvSpPr>
        <p:spPr/>
        <p:txBody>
          <a:bodyPr/>
          <a:lstStyle/>
          <a:p>
            <a:fld id="{2BD4A179-5995-42C8-A8DD-75973595F132}" type="slidenum">
              <a:rPr lang="hu-HU" smtClean="0"/>
              <a:pPr/>
              <a:t>12</a:t>
            </a:fld>
            <a:endParaRPr lang="hu-HU"/>
          </a:p>
        </p:txBody>
      </p:sp>
    </p:spTree>
    <p:extLst>
      <p:ext uri="{BB962C8B-B14F-4D97-AF65-F5344CB8AC3E}">
        <p14:creationId xmlns:p14="http://schemas.microsoft.com/office/powerpoint/2010/main" val="200697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baseline="0" dirty="0" smtClean="0"/>
          </a:p>
        </p:txBody>
      </p:sp>
      <p:sp>
        <p:nvSpPr>
          <p:cNvPr id="4" name="Dia számának helye 3"/>
          <p:cNvSpPr>
            <a:spLocks noGrp="1"/>
          </p:cNvSpPr>
          <p:nvPr>
            <p:ph type="sldNum" sz="quarter" idx="10"/>
          </p:nvPr>
        </p:nvSpPr>
        <p:spPr/>
        <p:txBody>
          <a:bodyPr/>
          <a:lstStyle/>
          <a:p>
            <a:fld id="{FE69C8E1-7FD2-4FF5-87B7-6BA787EFBDD0}" type="slidenum">
              <a:rPr lang="hu-HU" smtClean="0"/>
              <a:pPr/>
              <a:t>13</a:t>
            </a:fld>
            <a:endParaRPr lang="hu-HU"/>
          </a:p>
        </p:txBody>
      </p:sp>
    </p:spTree>
    <p:extLst>
      <p:ext uri="{BB962C8B-B14F-4D97-AF65-F5344CB8AC3E}">
        <p14:creationId xmlns:p14="http://schemas.microsoft.com/office/powerpoint/2010/main" val="78051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14</a:t>
            </a:fld>
            <a:endParaRPr lang="hu-HU"/>
          </a:p>
        </p:txBody>
      </p:sp>
    </p:spTree>
    <p:extLst>
      <p:ext uri="{BB962C8B-B14F-4D97-AF65-F5344CB8AC3E}">
        <p14:creationId xmlns:p14="http://schemas.microsoft.com/office/powerpoint/2010/main" val="313831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a:prstGeom prst="rect">
            <a:avLst/>
          </a:prstGeo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normAutofit/>
          </a:bodyPr>
          <a:lstStyle>
            <a:lvl1pPr>
              <a:defRPr sz="2200"/>
            </a:lvl1pPr>
          </a:lstStyle>
          <a:p>
            <a:r>
              <a:rPr lang="hu-HU" dirty="0" smtClean="0"/>
              <a:t>Mintacím szerkesztése</a:t>
            </a:r>
            <a:endParaRPr lang="hu-HU" dirty="0"/>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8" name="Élőláb helye 7"/>
          <p:cNvSpPr>
            <a:spLocks noGrp="1"/>
          </p:cNvSpPr>
          <p:nvPr>
            <p:ph type="ftr" sz="quarter" idx="11"/>
          </p:nvPr>
        </p:nvSpPr>
        <p:spPr>
          <a:xfrm>
            <a:off x="3124200" y="4767263"/>
            <a:ext cx="2895600" cy="273844"/>
          </a:xfrm>
          <a:prstGeom prst="rect">
            <a:avLst/>
          </a:prstGeom>
        </p:spPr>
        <p:txBody>
          <a:bodyPr/>
          <a:lstStyle/>
          <a:p>
            <a:endParaRPr lang="hu-HU"/>
          </a:p>
        </p:txBody>
      </p:sp>
      <p:sp>
        <p:nvSpPr>
          <p:cNvPr id="9" name="Dia számának helye 8"/>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Dátum helye 2"/>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4" name="Élőláb helye 3"/>
          <p:cNvSpPr>
            <a:spLocks noGrp="1"/>
          </p:cNvSpPr>
          <p:nvPr>
            <p:ph type="ftr" sz="quarter" idx="11"/>
          </p:nvPr>
        </p:nvSpPr>
        <p:spPr>
          <a:xfrm>
            <a:off x="3124200" y="4767263"/>
            <a:ext cx="2895600" cy="273844"/>
          </a:xfrm>
          <a:prstGeom prst="rect">
            <a:avLst/>
          </a:prstGeom>
        </p:spPr>
        <p:txBody>
          <a:bodyPr/>
          <a:lstStyle/>
          <a:p>
            <a:endParaRPr lang="hu-HU"/>
          </a:p>
        </p:txBody>
      </p:sp>
      <p:sp>
        <p:nvSpPr>
          <p:cNvPr id="5" name="Dia számának helye 4"/>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3" name="Élőláb helye 2"/>
          <p:cNvSpPr>
            <a:spLocks noGrp="1"/>
          </p:cNvSpPr>
          <p:nvPr>
            <p:ph type="ftr" sz="quarter" idx="11"/>
          </p:nvPr>
        </p:nvSpPr>
        <p:spPr>
          <a:xfrm>
            <a:off x="3124200" y="4767263"/>
            <a:ext cx="2895600" cy="273844"/>
          </a:xfrm>
          <a:prstGeom prst="rect">
            <a:avLst/>
          </a:prstGeom>
        </p:spPr>
        <p:txBody>
          <a:bodyPr/>
          <a:lstStyle/>
          <a:p>
            <a:endParaRPr lang="hu-HU"/>
          </a:p>
        </p:txBody>
      </p:sp>
      <p:sp>
        <p:nvSpPr>
          <p:cNvPr id="4" name="Dia számának helye 3"/>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a:prstGeom prst="rect">
            <a:avLst/>
          </a:prstGeo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a:prstGeom prst="rect">
            <a:avLst/>
          </a:prstGeo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2021. 03. 04.</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032000" ty="-444500" sx="35000" sy="35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8388424" y="4371950"/>
            <a:ext cx="647626" cy="662010"/>
          </a:xfrm>
          <a:prstGeom prst="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526957" y="4266337"/>
            <a:ext cx="370559" cy="877163"/>
          </a:xfrm>
          <a:prstGeom prst="rect">
            <a:avLst/>
          </a:prstGeom>
          <a:noFill/>
        </p:spPr>
        <p:txBody>
          <a:bodyPr wrap="square" rtlCol="0">
            <a:spAutoFit/>
          </a:bodyPr>
          <a:lstStyle/>
          <a:p>
            <a:pPr algn="ctr"/>
            <a:r>
              <a:rPr lang="en-GB"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3</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ím 1"/>
          <p:cNvSpPr txBox="1">
            <a:spLocks/>
          </p:cNvSpPr>
          <p:nvPr/>
        </p:nvSpPr>
        <p:spPr>
          <a:xfrm>
            <a:off x="107950" y="1563638"/>
            <a:ext cx="89281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Basic concepts: </a:t>
            </a:r>
            <a:endParaRPr lang="en-GB"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en-GB"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informality, </a:t>
            </a:r>
            <a:r>
              <a:rPr lang="en-GB" sz="2800" b="1" dirty="0" err="1">
                <a:solidFill>
                  <a:srgbClr val="8D503B"/>
                </a:solidFill>
                <a:latin typeface="Open Sans" panose="020B0606030504020204" pitchFamily="34" charset="0"/>
                <a:ea typeface="Open Sans" panose="020B0606030504020204" pitchFamily="34" charset="0"/>
                <a:cs typeface="Open Sans" panose="020B0606030504020204" pitchFamily="34" charset="0"/>
              </a:rPr>
              <a:t>patronalism</a:t>
            </a:r>
            <a:r>
              <a:rPr lang="en-GB"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 </a:t>
            </a:r>
            <a:endParaRPr lang="en-GB"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en-GB"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and </a:t>
            </a:r>
            <a:r>
              <a:rPr lang="en-GB" sz="28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types of state</a:t>
            </a:r>
            <a:endParaRPr lang="hu-HU" sz="28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7"/>
          </a:xfrm>
        </p:spPr>
        <p:txBody>
          <a:bodyPr anchor="ctr">
            <a:noAutofit/>
          </a:bodyPr>
          <a:lstStyle/>
          <a:p>
            <a:pPr lvl="0" fontAlgn="base">
              <a:spcAft>
                <a:spcPct val="0"/>
              </a:spcAft>
            </a:pPr>
            <a:r>
              <a:rPr lang="hu-HU" sz="2000" b="1" dirty="0" err="1" smtClean="0">
                <a:solidFill>
                  <a:srgbClr val="8D503B"/>
                </a:solidFill>
                <a:ea typeface="Calibri" pitchFamily="34" charset="0"/>
                <a:cs typeface="Times New Roman" pitchFamily="18" charset="0"/>
              </a:rPr>
              <a:t>What</a:t>
            </a:r>
            <a:r>
              <a:rPr lang="hu-HU" sz="2000" b="1" dirty="0" smtClean="0">
                <a:solidFill>
                  <a:srgbClr val="8D503B"/>
                </a:solidFill>
                <a:ea typeface="Calibri" pitchFamily="34" charset="0"/>
                <a:cs typeface="Times New Roman" pitchFamily="18" charset="0"/>
              </a:rPr>
              <a:t> is </a:t>
            </a:r>
            <a:r>
              <a:rPr lang="hu-HU" sz="2000" b="1" dirty="0" err="1" smtClean="0">
                <a:solidFill>
                  <a:srgbClr val="8D503B"/>
                </a:solidFill>
                <a:ea typeface="Calibri" pitchFamily="34" charset="0"/>
                <a:cs typeface="Times New Roman" pitchFamily="18" charset="0"/>
              </a:rPr>
              <a:t>the</a:t>
            </a:r>
            <a:r>
              <a:rPr lang="hu-HU" sz="2000" b="1" dirty="0" smtClean="0">
                <a:solidFill>
                  <a:srgbClr val="8D503B"/>
                </a:solidFill>
                <a:ea typeface="Calibri" pitchFamily="34" charset="0"/>
                <a:cs typeface="Times New Roman" pitchFamily="18" charset="0"/>
              </a:rPr>
              <a:t> </a:t>
            </a:r>
            <a:r>
              <a:rPr lang="hu-HU" sz="2000" b="1" dirty="0" err="1" smtClean="0">
                <a:solidFill>
                  <a:srgbClr val="8D503B"/>
                </a:solidFill>
                <a:ea typeface="Calibri" pitchFamily="34" charset="0"/>
                <a:cs typeface="Times New Roman" pitchFamily="18" charset="0"/>
              </a:rPr>
              <a:t>action</a:t>
            </a:r>
            <a:r>
              <a:rPr lang="en-US" sz="2000" b="1" dirty="0" smtClean="0">
                <a:solidFill>
                  <a:srgbClr val="8D503B"/>
                </a:solidFill>
                <a:ea typeface="Calibri" pitchFamily="34" charset="0"/>
                <a:cs typeface="Times New Roman" pitchFamily="18" charset="0"/>
              </a:rPr>
              <a:t> for </a:t>
            </a:r>
            <a:r>
              <a:rPr lang="hu-HU" sz="2000" b="1" dirty="0" err="1" smtClean="0">
                <a:solidFill>
                  <a:srgbClr val="8D503B"/>
                </a:solidFill>
                <a:ea typeface="Calibri" pitchFamily="34" charset="0"/>
                <a:cs typeface="Times New Roman" pitchFamily="18" charset="0"/>
              </a:rPr>
              <a:t>elite</a:t>
            </a:r>
            <a:r>
              <a:rPr lang="hu-HU" sz="2000" b="1" dirty="0" smtClean="0">
                <a:solidFill>
                  <a:srgbClr val="8D503B"/>
                </a:solidFill>
                <a:ea typeface="Calibri" pitchFamily="34" charset="0"/>
                <a:cs typeface="Times New Roman" pitchFamily="18" charset="0"/>
              </a:rPr>
              <a:t>-interest </a:t>
            </a:r>
            <a:r>
              <a:rPr lang="hu-HU" sz="2000" b="1" dirty="0" err="1" smtClean="0">
                <a:solidFill>
                  <a:srgbClr val="8D503B"/>
                </a:solidFill>
                <a:ea typeface="Calibri" pitchFamily="34" charset="0"/>
                <a:cs typeface="Times New Roman" pitchFamily="18" charset="0"/>
              </a:rPr>
              <a:t>based</a:t>
            </a:r>
            <a:r>
              <a:rPr lang="hu-HU" sz="2000" b="1" dirty="0" smtClean="0">
                <a:solidFill>
                  <a:srgbClr val="8D503B"/>
                </a:solidFill>
                <a:ea typeface="Calibri" pitchFamily="34" charset="0"/>
                <a:cs typeface="Times New Roman" pitchFamily="18" charset="0"/>
              </a:rPr>
              <a:t> </a:t>
            </a:r>
            <a:r>
              <a:rPr lang="en-US" sz="2000" b="1" dirty="0" smtClean="0">
                <a:solidFill>
                  <a:srgbClr val="8D503B"/>
                </a:solidFill>
                <a:ea typeface="Calibri" pitchFamily="34" charset="0"/>
                <a:cs typeface="Times New Roman" pitchFamily="18" charset="0"/>
              </a:rPr>
              <a:t>appropriation of </a:t>
            </a:r>
            <a:r>
              <a:rPr lang="hu-HU" sz="2000" b="1" dirty="0" err="1" smtClean="0">
                <a:solidFill>
                  <a:srgbClr val="8D503B"/>
                </a:solidFill>
                <a:ea typeface="Calibri" pitchFamily="34" charset="0"/>
                <a:cs typeface="Times New Roman" pitchFamily="18" charset="0"/>
              </a:rPr>
              <a:t>state</a:t>
            </a:r>
            <a:r>
              <a:rPr lang="hu-HU" sz="2000" b="1" dirty="0" smtClean="0">
                <a:solidFill>
                  <a:srgbClr val="8D503B"/>
                </a:solidFill>
                <a:ea typeface="Calibri" pitchFamily="34" charset="0"/>
                <a:cs typeface="Times New Roman" pitchFamily="18" charset="0"/>
              </a:rPr>
              <a:t> </a:t>
            </a:r>
            <a:r>
              <a:rPr lang="hu-HU" sz="2000" b="1" dirty="0" err="1" smtClean="0">
                <a:solidFill>
                  <a:srgbClr val="8D503B"/>
                </a:solidFill>
                <a:ea typeface="Calibri" pitchFamily="34" charset="0"/>
                <a:cs typeface="Times New Roman" pitchFamily="18" charset="0"/>
              </a:rPr>
              <a:t>institutions</a:t>
            </a:r>
            <a:r>
              <a:rPr lang="hu-HU" sz="2000" b="1" dirty="0" smtClean="0">
                <a:solidFill>
                  <a:srgbClr val="8D503B"/>
                </a:solidFill>
                <a:ea typeface="Calibri" pitchFamily="34" charset="0"/>
                <a:cs typeface="Times New Roman" pitchFamily="18" charset="0"/>
              </a:rPr>
              <a:t>? </a:t>
            </a:r>
            <a:br>
              <a:rPr lang="hu-HU" sz="2000" b="1" dirty="0" smtClean="0">
                <a:solidFill>
                  <a:srgbClr val="8D503B"/>
                </a:solidFill>
                <a:ea typeface="Calibri" pitchFamily="34" charset="0"/>
                <a:cs typeface="Times New Roman" pitchFamily="18" charset="0"/>
              </a:rPr>
            </a:br>
            <a:r>
              <a:rPr lang="en-US" sz="2000" b="1" dirty="0" smtClean="0">
                <a:solidFill>
                  <a:srgbClr val="8D503B"/>
                </a:solidFill>
                <a:ea typeface="Calibri" pitchFamily="34" charset="0"/>
                <a:cs typeface="Times New Roman" pitchFamily="18" charset="0"/>
              </a:rPr>
              <a:t>Interpretative layers of categories to describe patronage </a:t>
            </a:r>
            <a:r>
              <a:rPr lang="en-US" sz="2000" b="1" dirty="0">
                <a:solidFill>
                  <a:srgbClr val="8D503B"/>
                </a:solidFill>
                <a:ea typeface="Calibri" pitchFamily="34" charset="0"/>
                <a:cs typeface="Times New Roman" pitchFamily="18" charset="0"/>
              </a:rPr>
              <a:t>regimes</a:t>
            </a:r>
            <a:endParaRPr lang="hu-HU" sz="2000" dirty="0">
              <a:solidFill>
                <a:srgbClr val="8D503B"/>
              </a:solidFill>
            </a:endParaRPr>
          </a:p>
        </p:txBody>
      </p:sp>
      <p:graphicFrame>
        <p:nvGraphicFramePr>
          <p:cNvPr id="5" name="Táblázat 4"/>
          <p:cNvGraphicFramePr>
            <a:graphicFrameLocks noGrp="1"/>
          </p:cNvGraphicFramePr>
          <p:nvPr>
            <p:extLst>
              <p:ext uri="{D42A27DB-BD31-4B8C-83A1-F6EECF244321}">
                <p14:modId xmlns:p14="http://schemas.microsoft.com/office/powerpoint/2010/main" val="325181782"/>
              </p:ext>
            </p:extLst>
          </p:nvPr>
        </p:nvGraphicFramePr>
        <p:xfrm>
          <a:off x="107950" y="987425"/>
          <a:ext cx="8928100" cy="4032250"/>
        </p:xfrm>
        <a:graphic>
          <a:graphicData uri="http://schemas.openxmlformats.org/drawingml/2006/table">
            <a:tbl>
              <a:tblPr firstRow="1" bandRow="1">
                <a:tableStyleId>{5940675A-B579-460E-94D1-54222C63F5DA}</a:tableStyleId>
              </a:tblPr>
              <a:tblGrid>
                <a:gridCol w="503610">
                  <a:extLst>
                    <a:ext uri="{9D8B030D-6E8A-4147-A177-3AD203B41FA5}">
                      <a16:colId xmlns:a16="http://schemas.microsoft.com/office/drawing/2014/main" xmlns="" val="2485389507"/>
                    </a:ext>
                  </a:extLst>
                </a:gridCol>
                <a:gridCol w="1521470">
                  <a:extLst>
                    <a:ext uri="{9D8B030D-6E8A-4147-A177-3AD203B41FA5}">
                      <a16:colId xmlns:a16="http://schemas.microsoft.com/office/drawing/2014/main" xmlns="" val="1899412514"/>
                    </a:ext>
                  </a:extLst>
                </a:gridCol>
                <a:gridCol w="3451510">
                  <a:extLst>
                    <a:ext uri="{9D8B030D-6E8A-4147-A177-3AD203B41FA5}">
                      <a16:colId xmlns:a16="http://schemas.microsoft.com/office/drawing/2014/main" xmlns="" val="960447480"/>
                    </a:ext>
                  </a:extLst>
                </a:gridCol>
                <a:gridCol w="3451510">
                  <a:extLst>
                    <a:ext uri="{9D8B030D-6E8A-4147-A177-3AD203B41FA5}">
                      <a16:colId xmlns:a16="http://schemas.microsoft.com/office/drawing/2014/main" xmlns="" val="4273733797"/>
                    </a:ext>
                  </a:extLst>
                </a:gridCol>
              </a:tblGrid>
              <a:tr h="594213">
                <a:tc>
                  <a:txBody>
                    <a:bodyPr/>
                    <a:lstStyle/>
                    <a:p>
                      <a:pPr>
                        <a:lnSpc>
                          <a:spcPct val="115000"/>
                        </a:lnSpc>
                      </a:pPr>
                      <a:endParaRPr lang="hu-HU" sz="1800" b="1" dirty="0">
                        <a:effectLst/>
                        <a:latin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rPr>
                        <a:t>The type </a:t>
                      </a:r>
                      <a:endParaRPr lang="en-US" sz="1600" b="1" dirty="0" smtClean="0">
                        <a:solidFill>
                          <a:srgbClr val="4D7C85"/>
                        </a:solidFill>
                        <a:effectLst/>
                      </a:endParaRPr>
                    </a:p>
                    <a:p>
                      <a:pPr algn="ctr">
                        <a:lnSpc>
                          <a:spcPct val="100000"/>
                        </a:lnSpc>
                        <a:spcAft>
                          <a:spcPts val="0"/>
                        </a:spcAft>
                      </a:pPr>
                      <a:r>
                        <a:rPr lang="en-US" sz="1600" b="1" dirty="0" smtClean="0">
                          <a:solidFill>
                            <a:srgbClr val="4D7C85"/>
                          </a:solidFill>
                          <a:effectLst/>
                        </a:rPr>
                        <a:t>of </a:t>
                      </a:r>
                      <a:r>
                        <a:rPr lang="en-US" sz="1600" b="1" dirty="0">
                          <a:solidFill>
                            <a:srgbClr val="4D7C85"/>
                          </a:solidFill>
                          <a:effectLst/>
                        </a:rPr>
                        <a:t>state</a:t>
                      </a:r>
                      <a:endParaRPr lang="hu-HU" sz="16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rPr>
                        <a:t>Interpretive layers of the category</a:t>
                      </a:r>
                      <a:endParaRPr lang="hu-HU" sz="16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rPr>
                        <a:t>To  which features of the state the category refers to</a:t>
                      </a:r>
                      <a:endParaRPr lang="hu-HU" sz="16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587772244"/>
                  </a:ext>
                </a:extLst>
              </a:tr>
              <a:tr h="521243">
                <a:tc>
                  <a:txBody>
                    <a:bodyPr/>
                    <a:lstStyle/>
                    <a:p>
                      <a:pPr algn="ctr">
                        <a:lnSpc>
                          <a:spcPct val="115000"/>
                        </a:lnSpc>
                        <a:spcAft>
                          <a:spcPts val="0"/>
                        </a:spcAft>
                      </a:pPr>
                      <a:r>
                        <a:rPr lang="en-US" sz="1400" b="1">
                          <a:solidFill>
                            <a:srgbClr val="4D7C85"/>
                          </a:solidFill>
                          <a:effectLst/>
                        </a:rPr>
                        <a:t>1.</a:t>
                      </a:r>
                      <a:endParaRPr lang="hu-HU" sz="2000" b="1">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rPr>
                        <a:t>State</a:t>
                      </a:r>
                      <a:endParaRPr lang="hu-HU" sz="2400" b="1"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31"/>
                          </a:solidFill>
                          <a:effectLst/>
                        </a:rPr>
                        <a:t>Monopoly on the right to authorize the use of violence</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31"/>
                          </a:solidFill>
                          <a:effectLst/>
                        </a:rPr>
                        <a:t>Institution by which the ruling elite legally uses violence</a:t>
                      </a:r>
                      <a:endParaRPr lang="hu-HU" sz="1800" b="1">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31692424"/>
                  </a:ext>
                </a:extLst>
              </a:tr>
              <a:tr h="728010">
                <a:tc>
                  <a:txBody>
                    <a:bodyPr/>
                    <a:lstStyle/>
                    <a:p>
                      <a:pPr algn="ctr">
                        <a:lnSpc>
                          <a:spcPct val="115000"/>
                        </a:lnSpc>
                        <a:spcAft>
                          <a:spcPts val="0"/>
                        </a:spcAft>
                      </a:pPr>
                      <a:r>
                        <a:rPr lang="en-US" sz="1400" b="1">
                          <a:solidFill>
                            <a:srgbClr val="4D7C85"/>
                          </a:solidFill>
                          <a:effectLst/>
                        </a:rPr>
                        <a:t>2.</a:t>
                      </a:r>
                      <a:endParaRPr lang="hu-HU" sz="2000" b="1">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rPr>
                        <a:t>Patrimonial state</a:t>
                      </a:r>
                      <a:endParaRPr lang="hu-HU" sz="2400" b="1"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31"/>
                          </a:solidFill>
                          <a:effectLst/>
                        </a:rPr>
                        <a:t>1st feature + self-interested ruling elite aiming at the private appropriation of governmental sphere</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31"/>
                          </a:solidFill>
                          <a:effectLst/>
                        </a:rPr>
                        <a:t>Treatment of society as a private domain</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121510390"/>
                  </a:ext>
                </a:extLst>
              </a:tr>
              <a:tr h="521243">
                <a:tc>
                  <a:txBody>
                    <a:bodyPr/>
                    <a:lstStyle/>
                    <a:p>
                      <a:pPr algn="ctr">
                        <a:lnSpc>
                          <a:spcPct val="115000"/>
                        </a:lnSpc>
                        <a:spcAft>
                          <a:spcPts val="0"/>
                        </a:spcAft>
                      </a:pPr>
                      <a:r>
                        <a:rPr lang="en-US" sz="1400" b="1">
                          <a:solidFill>
                            <a:srgbClr val="4D7C85"/>
                          </a:solidFill>
                          <a:effectLst/>
                        </a:rPr>
                        <a:t>3a.</a:t>
                      </a:r>
                      <a:endParaRPr lang="hu-HU" sz="2000" b="1">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err="1">
                          <a:solidFill>
                            <a:srgbClr val="8D503B"/>
                          </a:solidFill>
                          <a:effectLst/>
                        </a:rPr>
                        <a:t>Sultanistic</a:t>
                      </a:r>
                      <a:r>
                        <a:rPr lang="en-US" sz="1600" b="1" dirty="0">
                          <a:solidFill>
                            <a:srgbClr val="8D503B"/>
                          </a:solidFill>
                          <a:effectLst/>
                        </a:rPr>
                        <a:t> state</a:t>
                      </a:r>
                      <a:endParaRPr lang="hu-HU" sz="2400" b="1"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31"/>
                          </a:solidFill>
                          <a:effectLst/>
                        </a:rPr>
                        <a:t>1st + 2nd features + operation in an environment of no constraints</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31"/>
                          </a:solidFill>
                          <a:effectLst/>
                        </a:rPr>
                        <a:t>Total arbitrariness in treating society as private domain</a:t>
                      </a:r>
                      <a:endParaRPr lang="hu-HU" sz="1800" b="1">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693387645"/>
                  </a:ext>
                </a:extLst>
              </a:tr>
              <a:tr h="935303">
                <a:tc>
                  <a:txBody>
                    <a:bodyPr/>
                    <a:lstStyle/>
                    <a:p>
                      <a:pPr algn="ctr">
                        <a:lnSpc>
                          <a:spcPct val="115000"/>
                        </a:lnSpc>
                        <a:spcAft>
                          <a:spcPts val="0"/>
                        </a:spcAft>
                      </a:pPr>
                      <a:r>
                        <a:rPr lang="en-US" sz="1400" b="1">
                          <a:solidFill>
                            <a:srgbClr val="4D7C85"/>
                          </a:solidFill>
                          <a:effectLst/>
                        </a:rPr>
                        <a:t>3b.</a:t>
                      </a:r>
                      <a:endParaRPr lang="hu-HU" sz="2000" b="1">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err="1">
                          <a:solidFill>
                            <a:srgbClr val="8D503B"/>
                          </a:solidFill>
                          <a:effectLst/>
                        </a:rPr>
                        <a:t>Neopatrimonial</a:t>
                      </a:r>
                      <a:r>
                        <a:rPr lang="en-US" sz="1600" b="1" dirty="0">
                          <a:solidFill>
                            <a:srgbClr val="8D503B"/>
                          </a:solidFill>
                          <a:effectLst/>
                        </a:rPr>
                        <a:t> state</a:t>
                      </a:r>
                      <a:endParaRPr lang="hu-HU" sz="2400" b="1"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31"/>
                          </a:solidFill>
                          <a:effectLst/>
                        </a:rPr>
                        <a:t>1st + 2nd features + operation in a democratic institutional setup</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31"/>
                          </a:solidFill>
                          <a:effectLst/>
                        </a:rPr>
                        <a:t>Patrimonial rule operating in a new institutional setting (where democratic institutions have a moderate constraining effect)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046423982"/>
                  </a:ext>
                </a:extLst>
              </a:tr>
              <a:tr h="732238">
                <a:tc>
                  <a:txBody>
                    <a:bodyPr/>
                    <a:lstStyle/>
                    <a:p>
                      <a:pPr algn="ctr">
                        <a:lnSpc>
                          <a:spcPct val="115000"/>
                        </a:lnSpc>
                        <a:spcAft>
                          <a:spcPts val="0"/>
                        </a:spcAft>
                      </a:pPr>
                      <a:r>
                        <a:rPr lang="en-US" sz="1400" b="1" dirty="0">
                          <a:solidFill>
                            <a:srgbClr val="4D7C85"/>
                          </a:solidFill>
                          <a:effectLst/>
                        </a:rPr>
                        <a:t>4.</a:t>
                      </a:r>
                      <a:endParaRPr lang="hu-HU" sz="20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err="1">
                          <a:solidFill>
                            <a:srgbClr val="8D503B"/>
                          </a:solidFill>
                          <a:effectLst/>
                        </a:rPr>
                        <a:t>Neosultanistic</a:t>
                      </a:r>
                      <a:r>
                        <a:rPr lang="en-US" sz="1600" b="1" dirty="0">
                          <a:solidFill>
                            <a:srgbClr val="8D503B"/>
                          </a:solidFill>
                          <a:effectLst/>
                        </a:rPr>
                        <a:t> state</a:t>
                      </a:r>
                      <a:endParaRPr lang="hu-HU" sz="2400" b="1"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31"/>
                          </a:solidFill>
                          <a:effectLst/>
                        </a:rPr>
                        <a:t>1st + 2nd + 3b</a:t>
                      </a:r>
                      <a:r>
                        <a:rPr lang="en-US" sz="1200" b="1" baseline="30000">
                          <a:solidFill>
                            <a:srgbClr val="504131"/>
                          </a:solidFill>
                          <a:effectLst/>
                        </a:rPr>
                        <a:t>rd</a:t>
                      </a:r>
                      <a:r>
                        <a:rPr lang="en-US" sz="1200" b="1">
                          <a:solidFill>
                            <a:srgbClr val="504131"/>
                          </a:solidFill>
                          <a:effectLst/>
                        </a:rPr>
                        <a:t> feature + the democratic institutional setup is purely instrumentalized</a:t>
                      </a:r>
                      <a:endParaRPr lang="hu-HU" sz="1800" b="1">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err="1">
                          <a:solidFill>
                            <a:srgbClr val="504131"/>
                          </a:solidFill>
                          <a:effectLst/>
                        </a:rPr>
                        <a:t>Sultanistic</a:t>
                      </a:r>
                      <a:r>
                        <a:rPr lang="en-US" sz="1200" b="1" dirty="0">
                          <a:solidFill>
                            <a:srgbClr val="504131"/>
                          </a:solidFill>
                          <a:effectLst/>
                        </a:rPr>
                        <a:t> rule operating in a new institutional setting (where democratic institutions have no constraining effect)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209659459"/>
                  </a:ext>
                </a:extLst>
              </a:tr>
            </a:tbl>
          </a:graphicData>
        </a:graphic>
      </p:graphicFrame>
    </p:spTree>
    <p:extLst>
      <p:ext uri="{BB962C8B-B14F-4D97-AF65-F5344CB8AC3E}">
        <p14:creationId xmlns:p14="http://schemas.microsoft.com/office/powerpoint/2010/main" val="215858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7"/>
          </a:xfrm>
        </p:spPr>
        <p:txBody>
          <a:bodyPr anchor="ctr">
            <a:noAutofit/>
          </a:bodyPr>
          <a:lstStyle/>
          <a:p>
            <a:pPr lvl="0" fontAlgn="base">
              <a:spcAft>
                <a:spcPct val="0"/>
              </a:spcAft>
            </a:pPr>
            <a:r>
              <a:rPr lang="hu-HU" sz="2000" b="1" dirty="0" err="1" smtClean="0">
                <a:solidFill>
                  <a:srgbClr val="8D503B"/>
                </a:solidFill>
                <a:ea typeface="Calibri" pitchFamily="34" charset="0"/>
                <a:cs typeface="Times New Roman" pitchFamily="18" charset="0"/>
              </a:rPr>
              <a:t>What</a:t>
            </a:r>
            <a:r>
              <a:rPr lang="hu-HU" sz="2000" b="1" dirty="0" smtClean="0">
                <a:solidFill>
                  <a:srgbClr val="8D503B"/>
                </a:solidFill>
                <a:ea typeface="Calibri" pitchFamily="34" charset="0"/>
                <a:cs typeface="Times New Roman" pitchFamily="18" charset="0"/>
              </a:rPr>
              <a:t> is </a:t>
            </a:r>
            <a:r>
              <a:rPr lang="hu-HU" sz="2000" b="1" dirty="0" err="1" smtClean="0">
                <a:solidFill>
                  <a:srgbClr val="8D503B"/>
                </a:solidFill>
                <a:ea typeface="Calibri" pitchFamily="34" charset="0"/>
                <a:cs typeface="Times New Roman" pitchFamily="18" charset="0"/>
              </a:rPr>
              <a:t>the</a:t>
            </a:r>
            <a:r>
              <a:rPr lang="hu-HU" sz="2000" b="1" dirty="0" smtClean="0">
                <a:solidFill>
                  <a:srgbClr val="8D503B"/>
                </a:solidFill>
                <a:ea typeface="Calibri" pitchFamily="34" charset="0"/>
                <a:cs typeface="Times New Roman" pitchFamily="18" charset="0"/>
              </a:rPr>
              <a:t> </a:t>
            </a:r>
            <a:r>
              <a:rPr lang="hu-HU" sz="2000" b="1" dirty="0" err="1" smtClean="0">
                <a:solidFill>
                  <a:srgbClr val="8D503B"/>
                </a:solidFill>
                <a:ea typeface="Calibri" pitchFamily="34" charset="0"/>
                <a:cs typeface="Times New Roman" pitchFamily="18" charset="0"/>
              </a:rPr>
              <a:t>action</a:t>
            </a:r>
            <a:r>
              <a:rPr lang="en-US" sz="2000" b="1" dirty="0" smtClean="0">
                <a:solidFill>
                  <a:srgbClr val="8D503B"/>
                </a:solidFill>
                <a:ea typeface="Calibri" pitchFamily="34" charset="0"/>
                <a:cs typeface="Times New Roman" pitchFamily="18" charset="0"/>
              </a:rPr>
              <a:t> for </a:t>
            </a:r>
            <a:r>
              <a:rPr lang="hu-HU" sz="2000" b="1" dirty="0" err="1" smtClean="0">
                <a:solidFill>
                  <a:srgbClr val="8D503B"/>
                </a:solidFill>
                <a:ea typeface="Calibri" pitchFamily="34" charset="0"/>
                <a:cs typeface="Times New Roman" pitchFamily="18" charset="0"/>
              </a:rPr>
              <a:t>elite</a:t>
            </a:r>
            <a:r>
              <a:rPr lang="hu-HU" sz="2000" b="1" dirty="0" smtClean="0">
                <a:solidFill>
                  <a:srgbClr val="8D503B"/>
                </a:solidFill>
                <a:ea typeface="Calibri" pitchFamily="34" charset="0"/>
                <a:cs typeface="Times New Roman" pitchFamily="18" charset="0"/>
              </a:rPr>
              <a:t>-interest </a:t>
            </a:r>
            <a:r>
              <a:rPr lang="hu-HU" sz="2000" b="1" dirty="0" err="1" smtClean="0">
                <a:solidFill>
                  <a:srgbClr val="8D503B"/>
                </a:solidFill>
                <a:ea typeface="Calibri" pitchFamily="34" charset="0"/>
                <a:cs typeface="Times New Roman" pitchFamily="18" charset="0"/>
              </a:rPr>
              <a:t>based</a:t>
            </a:r>
            <a:r>
              <a:rPr lang="hu-HU" sz="2000" b="1" dirty="0" smtClean="0">
                <a:solidFill>
                  <a:srgbClr val="8D503B"/>
                </a:solidFill>
                <a:ea typeface="Calibri" pitchFamily="34" charset="0"/>
                <a:cs typeface="Times New Roman" pitchFamily="18" charset="0"/>
              </a:rPr>
              <a:t> </a:t>
            </a:r>
            <a:r>
              <a:rPr lang="en-US" sz="2000" b="1" dirty="0" smtClean="0">
                <a:solidFill>
                  <a:srgbClr val="8D503B"/>
                </a:solidFill>
                <a:ea typeface="Calibri" pitchFamily="34" charset="0"/>
                <a:cs typeface="Times New Roman" pitchFamily="18" charset="0"/>
              </a:rPr>
              <a:t>appropriation of </a:t>
            </a:r>
            <a:r>
              <a:rPr lang="hu-HU" sz="2000" b="1" dirty="0" err="1" smtClean="0">
                <a:solidFill>
                  <a:srgbClr val="8D503B"/>
                </a:solidFill>
                <a:ea typeface="Calibri" pitchFamily="34" charset="0"/>
                <a:cs typeface="Times New Roman" pitchFamily="18" charset="0"/>
              </a:rPr>
              <a:t>property</a:t>
            </a:r>
            <a:r>
              <a:rPr lang="hu-HU" sz="2000" b="1" dirty="0" smtClean="0">
                <a:solidFill>
                  <a:srgbClr val="8D503B"/>
                </a:solidFill>
                <a:ea typeface="Calibri" pitchFamily="34" charset="0"/>
                <a:cs typeface="Times New Roman" pitchFamily="18" charset="0"/>
              </a:rPr>
              <a:t>? </a:t>
            </a:r>
            <a:br>
              <a:rPr lang="hu-HU" sz="2000" b="1" dirty="0" smtClean="0">
                <a:solidFill>
                  <a:srgbClr val="8D503B"/>
                </a:solidFill>
                <a:ea typeface="Calibri" pitchFamily="34" charset="0"/>
                <a:cs typeface="Times New Roman" pitchFamily="18" charset="0"/>
              </a:rPr>
            </a:br>
            <a:r>
              <a:rPr lang="en-US" sz="2000" b="1" dirty="0" smtClean="0">
                <a:solidFill>
                  <a:srgbClr val="8D503B"/>
                </a:solidFill>
                <a:ea typeface="Calibri" pitchFamily="34" charset="0"/>
                <a:cs typeface="Times New Roman" pitchFamily="18" charset="0"/>
              </a:rPr>
              <a:t>Interpretative layers of categories to describe patronage </a:t>
            </a:r>
            <a:r>
              <a:rPr lang="en-US" sz="2000" b="1" dirty="0">
                <a:solidFill>
                  <a:srgbClr val="8D503B"/>
                </a:solidFill>
                <a:ea typeface="Calibri" pitchFamily="34" charset="0"/>
                <a:cs typeface="Times New Roman" pitchFamily="18" charset="0"/>
              </a:rPr>
              <a:t>regimes</a:t>
            </a:r>
            <a:endParaRPr lang="hu-HU" sz="2000" dirty="0">
              <a:solidFill>
                <a:srgbClr val="8D503B"/>
              </a:solidFill>
            </a:endParaRPr>
          </a:p>
        </p:txBody>
      </p:sp>
      <p:graphicFrame>
        <p:nvGraphicFramePr>
          <p:cNvPr id="6" name="Táblázat 5"/>
          <p:cNvGraphicFramePr>
            <a:graphicFrameLocks noGrp="1"/>
          </p:cNvGraphicFramePr>
          <p:nvPr>
            <p:extLst>
              <p:ext uri="{D42A27DB-BD31-4B8C-83A1-F6EECF244321}">
                <p14:modId xmlns:p14="http://schemas.microsoft.com/office/powerpoint/2010/main" val="1051717554"/>
              </p:ext>
            </p:extLst>
          </p:nvPr>
        </p:nvGraphicFramePr>
        <p:xfrm>
          <a:off x="107950" y="987425"/>
          <a:ext cx="8928102" cy="4032249"/>
        </p:xfrm>
        <a:graphic>
          <a:graphicData uri="http://schemas.openxmlformats.org/drawingml/2006/table">
            <a:tbl>
              <a:tblPr firstRow="1" bandRow="1">
                <a:tableStyleId>{5940675A-B579-460E-94D1-54222C63F5DA}</a:tableStyleId>
              </a:tblPr>
              <a:tblGrid>
                <a:gridCol w="503610">
                  <a:extLst>
                    <a:ext uri="{9D8B030D-6E8A-4147-A177-3AD203B41FA5}">
                      <a16:colId xmlns:a16="http://schemas.microsoft.com/office/drawing/2014/main" xmlns="" val="74949273"/>
                    </a:ext>
                  </a:extLst>
                </a:gridCol>
                <a:gridCol w="1512168">
                  <a:extLst>
                    <a:ext uri="{9D8B030D-6E8A-4147-A177-3AD203B41FA5}">
                      <a16:colId xmlns:a16="http://schemas.microsoft.com/office/drawing/2014/main" xmlns="" val="3548829577"/>
                    </a:ext>
                  </a:extLst>
                </a:gridCol>
                <a:gridCol w="3456162">
                  <a:extLst>
                    <a:ext uri="{9D8B030D-6E8A-4147-A177-3AD203B41FA5}">
                      <a16:colId xmlns:a16="http://schemas.microsoft.com/office/drawing/2014/main" xmlns="" val="627258678"/>
                    </a:ext>
                  </a:extLst>
                </a:gridCol>
                <a:gridCol w="3456162">
                  <a:extLst>
                    <a:ext uri="{9D8B030D-6E8A-4147-A177-3AD203B41FA5}">
                      <a16:colId xmlns:a16="http://schemas.microsoft.com/office/drawing/2014/main" xmlns="" val="778979434"/>
                    </a:ext>
                  </a:extLst>
                </a:gridCol>
              </a:tblGrid>
              <a:tr h="738832">
                <a:tc>
                  <a:txBody>
                    <a:bodyPr/>
                    <a:lstStyle/>
                    <a:p>
                      <a:pPr algn="ctr">
                        <a:lnSpc>
                          <a:spcPct val="115000"/>
                        </a:lnSpc>
                      </a:pPr>
                      <a:endParaRPr lang="hu-HU" sz="2000" b="1" dirty="0">
                        <a:effectLst/>
                        <a:latin typeface="+mn-lt"/>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The type </a:t>
                      </a:r>
                      <a:endParaRPr lang="en-US" sz="1600" b="1" dirty="0" smtClean="0">
                        <a:solidFill>
                          <a:srgbClr val="4D7C85"/>
                        </a:solidFill>
                        <a:effectLst/>
                        <a:latin typeface="+mn-lt"/>
                      </a:endParaRPr>
                    </a:p>
                    <a:p>
                      <a:pPr algn="ctr">
                        <a:lnSpc>
                          <a:spcPct val="100000"/>
                        </a:lnSpc>
                        <a:spcAft>
                          <a:spcPts val="0"/>
                        </a:spcAft>
                      </a:pPr>
                      <a:r>
                        <a:rPr lang="en-US" sz="1600" b="1" dirty="0" smtClean="0">
                          <a:solidFill>
                            <a:srgbClr val="4D7C85"/>
                          </a:solidFill>
                          <a:effectLst/>
                          <a:latin typeface="+mn-lt"/>
                        </a:rPr>
                        <a:t>of </a:t>
                      </a:r>
                      <a:r>
                        <a:rPr lang="en-US" sz="1600" b="1" dirty="0">
                          <a:solidFill>
                            <a:srgbClr val="4D7C85"/>
                          </a:solidFill>
                          <a:effectLst/>
                          <a:latin typeface="+mn-lt"/>
                        </a:rPr>
                        <a:t>state</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Interpretive layers of the category</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To  which features of the state the category refers to</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828597568"/>
                  </a:ext>
                </a:extLst>
              </a:tr>
              <a:tr h="719771">
                <a:tc>
                  <a:txBody>
                    <a:bodyPr/>
                    <a:lstStyle/>
                    <a:p>
                      <a:pPr algn="ctr">
                        <a:lnSpc>
                          <a:spcPct val="115000"/>
                        </a:lnSpc>
                        <a:spcAft>
                          <a:spcPts val="0"/>
                        </a:spcAft>
                      </a:pPr>
                      <a:r>
                        <a:rPr lang="en-US" sz="1600" b="1">
                          <a:solidFill>
                            <a:srgbClr val="4D7C85"/>
                          </a:solidFill>
                          <a:effectLst/>
                          <a:latin typeface="+mn-lt"/>
                        </a:rPr>
                        <a:t>1.</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State</a:t>
                      </a:r>
                      <a:endParaRPr lang="hu-HU" sz="16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Monopoly of taxation (tax, rent, etc.) for maintaining public functions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Primary source of state revenues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455897994"/>
                  </a:ext>
                </a:extLst>
              </a:tr>
              <a:tr h="1005287">
                <a:tc>
                  <a:txBody>
                    <a:bodyPr/>
                    <a:lstStyle/>
                    <a:p>
                      <a:pPr algn="ctr">
                        <a:lnSpc>
                          <a:spcPct val="115000"/>
                        </a:lnSpc>
                        <a:spcAft>
                          <a:spcPts val="0"/>
                        </a:spcAft>
                      </a:pPr>
                      <a:r>
                        <a:rPr lang="en-US" sz="1600" b="1" dirty="0">
                          <a:solidFill>
                            <a:srgbClr val="4D7C85"/>
                          </a:solidFill>
                          <a:effectLst/>
                          <a:latin typeface="+mn-lt"/>
                        </a:rPr>
                        <a:t>2.</a:t>
                      </a:r>
                      <a:endParaRPr lang="hu-HU" sz="2400" b="1" dirty="0">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Rent-seeking state</a:t>
                      </a:r>
                      <a:endParaRPr lang="hu-HU" sz="16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feature + legal overtaxing in favor of the ruling elite and its beneficiaries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Favoritism to expand state bureaucracy/enterprises for the ruling elite and its beneficiaries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982701635"/>
                  </a:ext>
                </a:extLst>
              </a:tr>
              <a:tr h="730975">
                <a:tc>
                  <a:txBody>
                    <a:bodyPr/>
                    <a:lstStyle/>
                    <a:p>
                      <a:pPr algn="ctr">
                        <a:lnSpc>
                          <a:spcPct val="115000"/>
                        </a:lnSpc>
                        <a:spcAft>
                          <a:spcPts val="0"/>
                        </a:spcAft>
                      </a:pPr>
                      <a:r>
                        <a:rPr lang="en-US" sz="1600" b="1">
                          <a:solidFill>
                            <a:srgbClr val="4D7C85"/>
                          </a:solidFill>
                          <a:effectLst/>
                          <a:latin typeface="+mn-lt"/>
                        </a:rPr>
                        <a:t>3.</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err="1">
                          <a:solidFill>
                            <a:srgbClr val="8D503B"/>
                          </a:solidFill>
                          <a:effectLst/>
                          <a:latin typeface="+mn-lt"/>
                        </a:rPr>
                        <a:t>Kleptocratic</a:t>
                      </a:r>
                      <a:r>
                        <a:rPr lang="en-US" sz="1600" b="1" dirty="0">
                          <a:solidFill>
                            <a:srgbClr val="8D503B"/>
                          </a:solidFill>
                          <a:effectLst/>
                          <a:latin typeface="+mn-lt"/>
                        </a:rPr>
                        <a:t> state</a:t>
                      </a:r>
                      <a:endParaRPr lang="hu-HU" sz="16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+ 2nd features + illegal diverting of current incomes to private hands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Illegal favoritism</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784829482"/>
                  </a:ext>
                </a:extLst>
              </a:tr>
              <a:tr h="837384">
                <a:tc>
                  <a:txBody>
                    <a:bodyPr/>
                    <a:lstStyle/>
                    <a:p>
                      <a:pPr algn="ctr">
                        <a:lnSpc>
                          <a:spcPct val="115000"/>
                        </a:lnSpc>
                        <a:spcAft>
                          <a:spcPts val="0"/>
                        </a:spcAft>
                      </a:pPr>
                      <a:r>
                        <a:rPr lang="en-US" sz="1600" b="1" dirty="0">
                          <a:solidFill>
                            <a:srgbClr val="4D7C85"/>
                          </a:solidFill>
                          <a:effectLst/>
                          <a:latin typeface="+mn-lt"/>
                        </a:rPr>
                        <a:t>4.</a:t>
                      </a:r>
                      <a:endParaRPr lang="hu-HU" sz="2400" b="1" dirty="0">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Predatory state</a:t>
                      </a:r>
                      <a:endParaRPr lang="hu-HU" sz="16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+ 2nd + 3rd features + expropriation of non-monetary property using illegal state coercion</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Illegal predation</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322520850"/>
                  </a:ext>
                </a:extLst>
              </a:tr>
            </a:tbl>
          </a:graphicData>
        </a:graphic>
      </p:graphicFrame>
    </p:spTree>
    <p:extLst>
      <p:ext uri="{BB962C8B-B14F-4D97-AF65-F5344CB8AC3E}">
        <p14:creationId xmlns:p14="http://schemas.microsoft.com/office/powerpoint/2010/main" val="330478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0"/>
            <a:ext cx="8928100" cy="915987"/>
          </a:xfrm>
        </p:spPr>
        <p:txBody>
          <a:bodyPr anchor="ctr">
            <a:noAutofit/>
          </a:bodyPr>
          <a:lstStyle/>
          <a:p>
            <a:pPr lvl="0" fontAlgn="base">
              <a:spcAft>
                <a:spcPct val="0"/>
              </a:spcAft>
            </a:pPr>
            <a:r>
              <a:rPr lang="hu-HU" sz="2000" b="1" dirty="0" err="1" smtClean="0">
                <a:solidFill>
                  <a:srgbClr val="8D503B"/>
                </a:solidFill>
                <a:ea typeface="Calibri" pitchFamily="34" charset="0"/>
                <a:cs typeface="Times New Roman" pitchFamily="18" charset="0"/>
              </a:rPr>
              <a:t>What</a:t>
            </a:r>
            <a:r>
              <a:rPr lang="hu-HU" sz="2000" b="1" dirty="0" smtClean="0">
                <a:solidFill>
                  <a:srgbClr val="8D503B"/>
                </a:solidFill>
                <a:ea typeface="Calibri" pitchFamily="34" charset="0"/>
                <a:cs typeface="Times New Roman" pitchFamily="18" charset="0"/>
              </a:rPr>
              <a:t> is </a:t>
            </a:r>
            <a:r>
              <a:rPr lang="hu-HU" sz="2000" b="1" dirty="0" err="1" smtClean="0">
                <a:solidFill>
                  <a:srgbClr val="8D503B"/>
                </a:solidFill>
                <a:ea typeface="Calibri" pitchFamily="34" charset="0"/>
                <a:cs typeface="Times New Roman" pitchFamily="18" charset="0"/>
              </a:rPr>
              <a:t>the</a:t>
            </a:r>
            <a:r>
              <a:rPr lang="hu-HU" sz="2000" b="1" dirty="0" smtClean="0">
                <a:solidFill>
                  <a:srgbClr val="8D503B"/>
                </a:solidFill>
                <a:ea typeface="Calibri" pitchFamily="34" charset="0"/>
                <a:cs typeface="Times New Roman" pitchFamily="18" charset="0"/>
              </a:rPr>
              <a:t> </a:t>
            </a:r>
            <a:r>
              <a:rPr lang="hu-HU" sz="2000" b="1" dirty="0" err="1" smtClean="0">
                <a:solidFill>
                  <a:srgbClr val="8D503B"/>
                </a:solidFill>
                <a:ea typeface="Calibri" pitchFamily="34" charset="0"/>
                <a:cs typeface="Times New Roman" pitchFamily="18" charset="0"/>
              </a:rPr>
              <a:t>legal</a:t>
            </a:r>
            <a:r>
              <a:rPr lang="hu-HU" sz="2000" b="1" dirty="0" smtClean="0">
                <a:solidFill>
                  <a:srgbClr val="8D503B"/>
                </a:solidFill>
                <a:ea typeface="Calibri" pitchFamily="34" charset="0"/>
                <a:cs typeface="Times New Roman" pitchFamily="18" charset="0"/>
              </a:rPr>
              <a:t> status of </a:t>
            </a:r>
            <a:r>
              <a:rPr lang="hu-HU" sz="2000" b="1" dirty="0" err="1" smtClean="0">
                <a:solidFill>
                  <a:srgbClr val="8D503B"/>
                </a:solidFill>
                <a:ea typeface="Calibri" pitchFamily="34" charset="0"/>
                <a:cs typeface="Times New Roman" pitchFamily="18" charset="0"/>
              </a:rPr>
              <a:t>the</a:t>
            </a:r>
            <a:r>
              <a:rPr lang="hu-HU" sz="2000" b="1" dirty="0" smtClean="0">
                <a:solidFill>
                  <a:srgbClr val="8D503B"/>
                </a:solidFill>
                <a:ea typeface="Calibri" pitchFamily="34" charset="0"/>
                <a:cs typeface="Times New Roman" pitchFamily="18" charset="0"/>
              </a:rPr>
              <a:t> </a:t>
            </a:r>
            <a:r>
              <a:rPr lang="hu-HU" sz="2000" b="1" dirty="0" err="1" smtClean="0">
                <a:solidFill>
                  <a:srgbClr val="8D503B"/>
                </a:solidFill>
                <a:ea typeface="Calibri" pitchFamily="34" charset="0"/>
                <a:cs typeface="Times New Roman" pitchFamily="18" charset="0"/>
              </a:rPr>
              <a:t>elite</a:t>
            </a:r>
            <a:r>
              <a:rPr lang="hu-HU" sz="2000" b="1" dirty="0" smtClean="0">
                <a:solidFill>
                  <a:srgbClr val="8D503B"/>
                </a:solidFill>
                <a:ea typeface="Calibri" pitchFamily="34" charset="0"/>
                <a:cs typeface="Times New Roman" pitchFamily="18" charset="0"/>
              </a:rPr>
              <a:t>-interest </a:t>
            </a:r>
            <a:r>
              <a:rPr lang="hu-HU" sz="2000" b="1" dirty="0" err="1" smtClean="0">
                <a:solidFill>
                  <a:srgbClr val="8D503B"/>
                </a:solidFill>
                <a:ea typeface="Calibri" pitchFamily="34" charset="0"/>
                <a:cs typeface="Times New Roman" pitchFamily="18" charset="0"/>
              </a:rPr>
              <a:t>based</a:t>
            </a:r>
            <a:r>
              <a:rPr lang="hu-HU" sz="2000" b="1" dirty="0" smtClean="0">
                <a:solidFill>
                  <a:srgbClr val="8D503B"/>
                </a:solidFill>
                <a:ea typeface="Calibri" pitchFamily="34" charset="0"/>
                <a:cs typeface="Times New Roman" pitchFamily="18" charset="0"/>
              </a:rPr>
              <a:t> </a:t>
            </a:r>
            <a:r>
              <a:rPr lang="hu-HU" sz="2000" b="1" dirty="0" err="1" smtClean="0">
                <a:solidFill>
                  <a:srgbClr val="8D503B"/>
                </a:solidFill>
                <a:ea typeface="Calibri" pitchFamily="34" charset="0"/>
                <a:cs typeface="Times New Roman" pitchFamily="18" charset="0"/>
              </a:rPr>
              <a:t>action</a:t>
            </a:r>
            <a:r>
              <a:rPr lang="hu-HU" sz="2000" b="1" dirty="0" smtClean="0">
                <a:solidFill>
                  <a:srgbClr val="8D503B"/>
                </a:solidFill>
                <a:ea typeface="Calibri" pitchFamily="34" charset="0"/>
                <a:cs typeface="Times New Roman" pitchFamily="18" charset="0"/>
              </a:rPr>
              <a:t>? </a:t>
            </a:r>
            <a:br>
              <a:rPr lang="hu-HU" sz="2000" b="1" dirty="0" smtClean="0">
                <a:solidFill>
                  <a:srgbClr val="8D503B"/>
                </a:solidFill>
                <a:ea typeface="Calibri" pitchFamily="34" charset="0"/>
                <a:cs typeface="Times New Roman" pitchFamily="18" charset="0"/>
              </a:rPr>
            </a:br>
            <a:r>
              <a:rPr lang="en-US" sz="2000" b="1" dirty="0" smtClean="0">
                <a:solidFill>
                  <a:srgbClr val="8D503B"/>
                </a:solidFill>
                <a:ea typeface="Calibri" pitchFamily="34" charset="0"/>
                <a:cs typeface="Times New Roman" pitchFamily="18" charset="0"/>
              </a:rPr>
              <a:t>Interpretative layers of categories to describe patronage </a:t>
            </a:r>
            <a:r>
              <a:rPr lang="en-US" sz="2000" b="1" dirty="0">
                <a:solidFill>
                  <a:srgbClr val="8D503B"/>
                </a:solidFill>
                <a:ea typeface="Calibri" pitchFamily="34" charset="0"/>
                <a:cs typeface="Times New Roman" pitchFamily="18" charset="0"/>
              </a:rPr>
              <a:t>regimes</a:t>
            </a:r>
            <a:endParaRPr lang="hu-HU" sz="2000" dirty="0">
              <a:solidFill>
                <a:srgbClr val="8D503B"/>
              </a:solidFill>
            </a:endParaRPr>
          </a:p>
        </p:txBody>
      </p:sp>
      <p:graphicFrame>
        <p:nvGraphicFramePr>
          <p:cNvPr id="5" name="Táblázat 4"/>
          <p:cNvGraphicFramePr>
            <a:graphicFrameLocks noGrp="1"/>
          </p:cNvGraphicFramePr>
          <p:nvPr>
            <p:extLst>
              <p:ext uri="{D42A27DB-BD31-4B8C-83A1-F6EECF244321}">
                <p14:modId xmlns:p14="http://schemas.microsoft.com/office/powerpoint/2010/main" val="4103599452"/>
              </p:ext>
            </p:extLst>
          </p:nvPr>
        </p:nvGraphicFramePr>
        <p:xfrm>
          <a:off x="107950" y="987425"/>
          <a:ext cx="8928100" cy="3955149"/>
        </p:xfrm>
        <a:graphic>
          <a:graphicData uri="http://schemas.openxmlformats.org/drawingml/2006/table">
            <a:tbl>
              <a:tblPr firstRow="1" bandRow="1">
                <a:tableStyleId>{5940675A-B579-460E-94D1-54222C63F5DA}</a:tableStyleId>
              </a:tblPr>
              <a:tblGrid>
                <a:gridCol w="503610">
                  <a:extLst>
                    <a:ext uri="{9D8B030D-6E8A-4147-A177-3AD203B41FA5}">
                      <a16:colId xmlns:a16="http://schemas.microsoft.com/office/drawing/2014/main" xmlns="" val="453009653"/>
                    </a:ext>
                  </a:extLst>
                </a:gridCol>
                <a:gridCol w="1512168">
                  <a:extLst>
                    <a:ext uri="{9D8B030D-6E8A-4147-A177-3AD203B41FA5}">
                      <a16:colId xmlns:a16="http://schemas.microsoft.com/office/drawing/2014/main" xmlns="" val="4210386527"/>
                    </a:ext>
                  </a:extLst>
                </a:gridCol>
                <a:gridCol w="3712640">
                  <a:extLst>
                    <a:ext uri="{9D8B030D-6E8A-4147-A177-3AD203B41FA5}">
                      <a16:colId xmlns:a16="http://schemas.microsoft.com/office/drawing/2014/main" xmlns="" val="3505197887"/>
                    </a:ext>
                  </a:extLst>
                </a:gridCol>
                <a:gridCol w="3199682">
                  <a:extLst>
                    <a:ext uri="{9D8B030D-6E8A-4147-A177-3AD203B41FA5}">
                      <a16:colId xmlns:a16="http://schemas.microsoft.com/office/drawing/2014/main" xmlns="" val="1027141561"/>
                    </a:ext>
                  </a:extLst>
                </a:gridCol>
              </a:tblGrid>
              <a:tr h="792237">
                <a:tc>
                  <a:txBody>
                    <a:bodyPr/>
                    <a:lstStyle/>
                    <a:p>
                      <a:pPr>
                        <a:lnSpc>
                          <a:spcPct val="100000"/>
                        </a:lnSpc>
                      </a:pPr>
                      <a:endParaRPr lang="hu-HU" sz="1600" b="1" dirty="0">
                        <a:solidFill>
                          <a:srgbClr val="4D7C85"/>
                        </a:solidFill>
                        <a:effectLst/>
                        <a:latin typeface="+mn-lt"/>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The type </a:t>
                      </a:r>
                      <a:endParaRPr lang="en-US" sz="1600" b="1" dirty="0" smtClean="0">
                        <a:solidFill>
                          <a:srgbClr val="4D7C85"/>
                        </a:solidFill>
                        <a:effectLst/>
                        <a:latin typeface="+mn-lt"/>
                      </a:endParaRPr>
                    </a:p>
                    <a:p>
                      <a:pPr algn="ctr">
                        <a:lnSpc>
                          <a:spcPct val="100000"/>
                        </a:lnSpc>
                        <a:spcAft>
                          <a:spcPts val="0"/>
                        </a:spcAft>
                      </a:pPr>
                      <a:r>
                        <a:rPr lang="en-US" sz="1600" b="1" dirty="0" smtClean="0">
                          <a:solidFill>
                            <a:srgbClr val="4D7C85"/>
                          </a:solidFill>
                          <a:effectLst/>
                          <a:latin typeface="+mn-lt"/>
                        </a:rPr>
                        <a:t>of </a:t>
                      </a:r>
                      <a:r>
                        <a:rPr lang="en-US" sz="1600" b="1" dirty="0">
                          <a:solidFill>
                            <a:srgbClr val="4D7C85"/>
                          </a:solidFill>
                          <a:effectLst/>
                          <a:latin typeface="+mn-lt"/>
                        </a:rPr>
                        <a:t>state</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Interpretive layers of the category</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To  which features of the state the category refers to</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522185136"/>
                  </a:ext>
                </a:extLst>
              </a:tr>
              <a:tr h="659853">
                <a:tc>
                  <a:txBody>
                    <a:bodyPr/>
                    <a:lstStyle/>
                    <a:p>
                      <a:pPr algn="ctr">
                        <a:lnSpc>
                          <a:spcPct val="115000"/>
                        </a:lnSpc>
                        <a:spcAft>
                          <a:spcPts val="0"/>
                        </a:spcAft>
                      </a:pPr>
                      <a:r>
                        <a:rPr lang="en-US" sz="1600" b="1">
                          <a:solidFill>
                            <a:srgbClr val="4D7C85"/>
                          </a:solidFill>
                          <a:effectLst/>
                          <a:latin typeface="+mn-lt"/>
                        </a:rPr>
                        <a:t>1.</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Monopoly of taxation (tax, rent, etc.) for maintaining public functions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a:solidFill>
                            <a:srgbClr val="504131"/>
                          </a:solidFill>
                          <a:effectLst/>
                          <a:latin typeface="+mn-lt"/>
                        </a:rPr>
                        <a:t>Primary source of state revenues</a:t>
                      </a:r>
                      <a:endParaRPr lang="hu-HU" sz="2000" b="1">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4161962702"/>
                  </a:ext>
                </a:extLst>
              </a:tr>
              <a:tr h="921603">
                <a:tc>
                  <a:txBody>
                    <a:bodyPr/>
                    <a:lstStyle/>
                    <a:p>
                      <a:pPr algn="ctr">
                        <a:lnSpc>
                          <a:spcPct val="115000"/>
                        </a:lnSpc>
                        <a:spcAft>
                          <a:spcPts val="0"/>
                        </a:spcAft>
                      </a:pPr>
                      <a:r>
                        <a:rPr lang="en-US" sz="1600" b="1" dirty="0">
                          <a:solidFill>
                            <a:srgbClr val="4D7C85"/>
                          </a:solidFill>
                          <a:effectLst/>
                          <a:latin typeface="+mn-lt"/>
                        </a:rPr>
                        <a:t>2.</a:t>
                      </a:r>
                      <a:endParaRPr lang="hu-HU" sz="2400" b="1" dirty="0">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Corrupt 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feature + the abuse of entrusted power for private gain (occasional, non-stable chains of vassalage)</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a:solidFill>
                            <a:srgbClr val="504131"/>
                          </a:solidFill>
                          <a:effectLst/>
                          <a:latin typeface="+mn-lt"/>
                        </a:rPr>
                        <a:t>Corruption = deviant element of the system</a:t>
                      </a:r>
                      <a:endParaRPr lang="hu-HU" sz="2000" b="1">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894028933"/>
                  </a:ext>
                </a:extLst>
              </a:tr>
              <a:tr h="659853">
                <a:tc>
                  <a:txBody>
                    <a:bodyPr/>
                    <a:lstStyle/>
                    <a:p>
                      <a:pPr algn="ctr">
                        <a:lnSpc>
                          <a:spcPct val="115000"/>
                        </a:lnSpc>
                        <a:spcAft>
                          <a:spcPts val="0"/>
                        </a:spcAft>
                      </a:pPr>
                      <a:r>
                        <a:rPr lang="en-US" sz="1600" b="1">
                          <a:solidFill>
                            <a:srgbClr val="4D7C85"/>
                          </a:solidFill>
                          <a:effectLst/>
                          <a:latin typeface="+mn-lt"/>
                        </a:rPr>
                        <a:t>3.</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Captured 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+ 2nd features + chains of corrupt vassalage with a permanent character</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Corruption = structural element of the system</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387768357"/>
                  </a:ext>
                </a:extLst>
              </a:tr>
              <a:tr h="921603">
                <a:tc>
                  <a:txBody>
                    <a:bodyPr/>
                    <a:lstStyle/>
                    <a:p>
                      <a:pPr algn="ctr">
                        <a:lnSpc>
                          <a:spcPct val="115000"/>
                        </a:lnSpc>
                        <a:spcAft>
                          <a:spcPts val="0"/>
                        </a:spcAft>
                      </a:pPr>
                      <a:r>
                        <a:rPr lang="en-US" sz="1600" b="1" dirty="0">
                          <a:solidFill>
                            <a:srgbClr val="4D7C85"/>
                          </a:solidFill>
                          <a:effectLst/>
                          <a:latin typeface="+mn-lt"/>
                        </a:rPr>
                        <a:t>4.</a:t>
                      </a:r>
                      <a:endParaRPr lang="hu-HU" sz="2400" b="1" dirty="0">
                        <a:solidFill>
                          <a:srgbClr val="4D7C85"/>
                        </a:solidFill>
                        <a:effectLst/>
                        <a:latin typeface="+mn-lt"/>
                        <a:ea typeface="Calibri" panose="020F0502020204030204" pitchFamily="34" charset="0"/>
                        <a:cs typeface="Times New Roman" panose="02020603050405020304" pitchFamily="18" charset="0"/>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Criminal 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a:solidFill>
                            <a:srgbClr val="504131"/>
                          </a:solidFill>
                          <a:effectLst/>
                          <a:latin typeface="+mn-lt"/>
                        </a:rPr>
                        <a:t>1st + 2nd + 3rd features + subordinated to and monopolized by a political enterprise (governance led as a criminal organization)</a:t>
                      </a:r>
                      <a:endParaRPr lang="hu-HU" sz="2000" b="1">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Corruption = constituting element of the system</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762488468"/>
                  </a:ext>
                </a:extLst>
              </a:tr>
            </a:tbl>
          </a:graphicData>
        </a:graphic>
      </p:graphicFrame>
    </p:spTree>
    <p:extLst>
      <p:ext uri="{BB962C8B-B14F-4D97-AF65-F5344CB8AC3E}">
        <p14:creationId xmlns:p14="http://schemas.microsoft.com/office/powerpoint/2010/main" val="129592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7950" y="422678"/>
            <a:ext cx="8928100" cy="915988"/>
          </a:xfrm>
        </p:spPr>
        <p:txBody>
          <a:bodyPr anchor="ctr">
            <a:noAutofit/>
          </a:bodyPr>
          <a:lstStyle/>
          <a:p>
            <a:pPr marL="0" indent="0" algn="ctr">
              <a:spcBef>
                <a:spcPts val="0"/>
              </a:spcBef>
              <a:buNone/>
            </a:pPr>
            <a:r>
              <a:rPr lang="en-US" sz="2200" b="1" dirty="0">
                <a:solidFill>
                  <a:srgbClr val="8D503B"/>
                </a:solidFill>
                <a:latin typeface="+mj-lt"/>
              </a:rPr>
              <a:t>Conceptualization of states subordinated to elite interests</a:t>
            </a:r>
            <a:r>
              <a:rPr lang="hu-HU" sz="2200" b="1" dirty="0" smtClean="0">
                <a:solidFill>
                  <a:srgbClr val="8D503B"/>
                </a:solidFill>
                <a:latin typeface="+mj-lt"/>
              </a:rPr>
              <a:t>: </a:t>
            </a:r>
            <a:endParaRPr lang="ru-RU" sz="2200" b="1" dirty="0" smtClean="0">
              <a:solidFill>
                <a:srgbClr val="8D503B"/>
              </a:solidFill>
              <a:latin typeface="+mj-lt"/>
            </a:endParaRPr>
          </a:p>
          <a:p>
            <a:pPr marL="0" indent="0" algn="ctr">
              <a:spcBef>
                <a:spcPts val="0"/>
              </a:spcBef>
              <a:buNone/>
            </a:pPr>
            <a:r>
              <a:rPr lang="hu-HU" sz="2200" b="1" dirty="0" err="1" smtClean="0">
                <a:solidFill>
                  <a:srgbClr val="8D503B"/>
                </a:solidFill>
                <a:latin typeface="+mj-lt"/>
              </a:rPr>
              <a:t>the</a:t>
            </a:r>
            <a:r>
              <a:rPr lang="hu-HU" sz="2200" b="1" dirty="0" smtClean="0">
                <a:solidFill>
                  <a:srgbClr val="8D503B"/>
                </a:solidFill>
                <a:latin typeface="+mj-lt"/>
              </a:rPr>
              <a:t> </a:t>
            </a:r>
            <a:r>
              <a:rPr lang="hu-HU" sz="2200" b="1" dirty="0" err="1" smtClean="0">
                <a:solidFill>
                  <a:srgbClr val="8D503B"/>
                </a:solidFill>
                <a:latin typeface="+mj-lt"/>
              </a:rPr>
              <a:t>p</a:t>
            </a:r>
            <a:r>
              <a:rPr lang="hu-HU" sz="2200" b="1" dirty="0" err="1" smtClean="0">
                <a:solidFill>
                  <a:srgbClr val="8D503B"/>
                </a:solidFill>
                <a:latin typeface="+mj-lt"/>
              </a:rPr>
              <a:t>ost-communist</a:t>
            </a:r>
            <a:r>
              <a:rPr lang="hu-HU" sz="2200" b="1" dirty="0" smtClean="0">
                <a:solidFill>
                  <a:srgbClr val="8D503B"/>
                </a:solidFill>
                <a:latin typeface="+mj-lt"/>
              </a:rPr>
              <a:t> </a:t>
            </a:r>
            <a:r>
              <a:rPr lang="hu-HU" sz="2200" b="1" dirty="0" err="1">
                <a:solidFill>
                  <a:srgbClr val="8D503B"/>
                </a:solidFill>
                <a:latin typeface="+mj-lt"/>
              </a:rPr>
              <a:t>m</a:t>
            </a:r>
            <a:r>
              <a:rPr lang="hu-HU" sz="2200" b="1" dirty="0" err="1" smtClean="0">
                <a:solidFill>
                  <a:srgbClr val="8D503B"/>
                </a:solidFill>
                <a:latin typeface="+mj-lt"/>
              </a:rPr>
              <a:t>afia</a:t>
            </a:r>
            <a:r>
              <a:rPr lang="hu-HU" sz="2200" b="1" dirty="0" smtClean="0">
                <a:solidFill>
                  <a:srgbClr val="8D503B"/>
                </a:solidFill>
                <a:latin typeface="+mj-lt"/>
              </a:rPr>
              <a:t> </a:t>
            </a:r>
            <a:r>
              <a:rPr lang="hu-HU" sz="2200" b="1" dirty="0" err="1">
                <a:solidFill>
                  <a:srgbClr val="8D503B"/>
                </a:solidFill>
                <a:latin typeface="+mj-lt"/>
              </a:rPr>
              <a:t>s</a:t>
            </a:r>
            <a:r>
              <a:rPr lang="hu-HU" sz="2200" b="1" dirty="0" err="1" smtClean="0">
                <a:solidFill>
                  <a:srgbClr val="8D503B"/>
                </a:solidFill>
                <a:latin typeface="+mj-lt"/>
              </a:rPr>
              <a:t>tate</a:t>
            </a:r>
            <a:endParaRPr lang="en-US" sz="2200" b="1" dirty="0">
              <a:solidFill>
                <a:srgbClr val="8D503B"/>
              </a:solidFill>
              <a:latin typeface="+mj-lt"/>
            </a:endParaRPr>
          </a:p>
        </p:txBody>
      </p:sp>
      <p:graphicFrame>
        <p:nvGraphicFramePr>
          <p:cNvPr id="5" name="Táblázat 4"/>
          <p:cNvGraphicFramePr>
            <a:graphicFrameLocks noGrp="1"/>
          </p:cNvGraphicFramePr>
          <p:nvPr>
            <p:extLst>
              <p:ext uri="{D42A27DB-BD31-4B8C-83A1-F6EECF244321}">
                <p14:modId xmlns:p14="http://schemas.microsoft.com/office/powerpoint/2010/main" val="1701655246"/>
              </p:ext>
            </p:extLst>
          </p:nvPr>
        </p:nvGraphicFramePr>
        <p:xfrm>
          <a:off x="179513" y="1347614"/>
          <a:ext cx="8784975" cy="2952326"/>
        </p:xfrm>
        <a:graphic>
          <a:graphicData uri="http://schemas.openxmlformats.org/drawingml/2006/table">
            <a:tbl>
              <a:tblPr/>
              <a:tblGrid>
                <a:gridCol w="435618">
                  <a:extLst>
                    <a:ext uri="{9D8B030D-6E8A-4147-A177-3AD203B41FA5}">
                      <a16:colId xmlns:a16="http://schemas.microsoft.com/office/drawing/2014/main" xmlns="" val="20000"/>
                    </a:ext>
                  </a:extLst>
                </a:gridCol>
                <a:gridCol w="2300685">
                  <a:extLst>
                    <a:ext uri="{9D8B030D-6E8A-4147-A177-3AD203B41FA5}">
                      <a16:colId xmlns:a16="http://schemas.microsoft.com/office/drawing/2014/main" xmlns="" val="20001"/>
                    </a:ext>
                  </a:extLst>
                </a:gridCol>
                <a:gridCol w="3339972">
                  <a:extLst>
                    <a:ext uri="{9D8B030D-6E8A-4147-A177-3AD203B41FA5}">
                      <a16:colId xmlns:a16="http://schemas.microsoft.com/office/drawing/2014/main" xmlns="" val="20002"/>
                    </a:ext>
                  </a:extLst>
                </a:gridCol>
                <a:gridCol w="2708700">
                  <a:extLst>
                    <a:ext uri="{9D8B030D-6E8A-4147-A177-3AD203B41FA5}">
                      <a16:colId xmlns:a16="http://schemas.microsoft.com/office/drawing/2014/main" xmlns="" val="20003"/>
                    </a:ext>
                  </a:extLst>
                </a:gridCol>
              </a:tblGrid>
              <a:tr h="1004842">
                <a:tc>
                  <a:txBody>
                    <a:bodyPr/>
                    <a:lstStyle/>
                    <a:p>
                      <a:pPr algn="ctr">
                        <a:lnSpc>
                          <a:spcPct val="115000"/>
                        </a:lnSpc>
                        <a:spcAft>
                          <a:spcPts val="0"/>
                        </a:spcAft>
                      </a:pPr>
                      <a:endParaRPr lang="en-US" sz="1600" b="1" noProof="0" dirty="0">
                        <a:solidFill>
                          <a:srgbClr val="504131"/>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kern="1200" noProof="0" dirty="0" smtClean="0">
                          <a:solidFill>
                            <a:srgbClr val="4D7C85"/>
                          </a:solidFill>
                          <a:latin typeface="+mn-lt"/>
                          <a:ea typeface="+mn-ea"/>
                          <a:cs typeface="+mn-cs"/>
                        </a:rPr>
                        <a:t>The basis for </a:t>
                      </a:r>
                    </a:p>
                    <a:p>
                      <a:pPr algn="ctr">
                        <a:lnSpc>
                          <a:spcPct val="100000"/>
                        </a:lnSpc>
                        <a:spcAft>
                          <a:spcPts val="0"/>
                        </a:spcAft>
                      </a:pPr>
                      <a:r>
                        <a:rPr lang="en-US" sz="1600" b="1" kern="1200" noProof="0" dirty="0" smtClean="0">
                          <a:solidFill>
                            <a:srgbClr val="4D7C85"/>
                          </a:solidFill>
                          <a:latin typeface="+mn-lt"/>
                          <a:ea typeface="+mn-ea"/>
                          <a:cs typeface="+mn-cs"/>
                        </a:rPr>
                        <a:t>the term used</a:t>
                      </a:r>
                      <a:endParaRPr lang="en-US" sz="1600" b="1" noProof="0" dirty="0">
                        <a:solidFill>
                          <a:srgbClr val="4D7C85"/>
                        </a:solidFill>
                        <a:latin typeface="+mn-lt"/>
                        <a:ea typeface="Calibri"/>
                        <a:cs typeface="Times New Roman"/>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noProof="0" dirty="0" smtClean="0">
                          <a:solidFill>
                            <a:srgbClr val="4D7C85"/>
                          </a:solidFill>
                          <a:latin typeface="+mn-lt"/>
                          <a:ea typeface="+mn-ea"/>
                          <a:cs typeface="+mn-cs"/>
                        </a:rPr>
                        <a:t>Alternative terms used for the description o</a:t>
                      </a:r>
                      <a:r>
                        <a:rPr lang="en-US" sz="1600" b="1" kern="1200" baseline="0" noProof="0" dirty="0" smtClean="0">
                          <a:solidFill>
                            <a:srgbClr val="4D7C85"/>
                          </a:solidFill>
                          <a:latin typeface="+mn-lt"/>
                          <a:ea typeface="+mn-ea"/>
                          <a:cs typeface="+mn-cs"/>
                        </a:rPr>
                        <a:t>f patronage in post-communist regimes</a:t>
                      </a:r>
                      <a:endParaRPr lang="en-US" sz="1600" b="1" noProof="0" dirty="0">
                        <a:solidFill>
                          <a:srgbClr val="4D7C85"/>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0"/>
                  </a:ext>
                </a:extLst>
              </a:tr>
              <a:tr h="486871">
                <a:tc>
                  <a:txBody>
                    <a:bodyPr/>
                    <a:lstStyle/>
                    <a:p>
                      <a:pPr algn="ctr">
                        <a:lnSpc>
                          <a:spcPct val="115000"/>
                        </a:lnSpc>
                        <a:spcAft>
                          <a:spcPts val="0"/>
                        </a:spcAft>
                      </a:pPr>
                      <a:r>
                        <a:rPr lang="en-US" sz="1600" b="1" noProof="0" dirty="0" smtClean="0">
                          <a:solidFill>
                            <a:srgbClr val="4D7C85"/>
                          </a:solidFill>
                          <a:latin typeface="+mn-lt"/>
                          <a:ea typeface="Calibri"/>
                          <a:cs typeface="Times New Roman"/>
                        </a:rPr>
                        <a:t>1.</a:t>
                      </a:r>
                      <a:endParaRPr lang="en-US" sz="16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15000"/>
                        </a:lnSpc>
                        <a:spcAft>
                          <a:spcPts val="0"/>
                        </a:spcAft>
                      </a:pPr>
                      <a:r>
                        <a:rPr lang="en-US" sz="1600" b="1" noProof="0" dirty="0" smtClean="0">
                          <a:solidFill>
                            <a:srgbClr val="504131"/>
                          </a:solidFill>
                          <a:latin typeface="+mn-lt"/>
                          <a:ea typeface="Calibri"/>
                          <a:cs typeface="Times New Roman"/>
                        </a:rPr>
                        <a:t>Actor</a:t>
                      </a:r>
                      <a:endParaRPr lang="en-US" sz="1600" b="1" noProof="0" dirty="0">
                        <a:solidFill>
                          <a:srgbClr val="504131"/>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hu-HU" sz="1600" b="1" noProof="0" dirty="0" smtClean="0">
                          <a:solidFill>
                            <a:srgbClr val="504131"/>
                          </a:solidFill>
                          <a:latin typeface="+mn-lt"/>
                          <a:ea typeface="Calibri"/>
                          <a:cs typeface="Times New Roman"/>
                        </a:rPr>
                        <a:t>c</a:t>
                      </a:r>
                      <a:r>
                        <a:rPr lang="en-US" sz="1600" b="1" noProof="0" dirty="0" err="1" smtClean="0">
                          <a:solidFill>
                            <a:srgbClr val="504131"/>
                          </a:solidFill>
                          <a:latin typeface="+mn-lt"/>
                          <a:ea typeface="Calibri"/>
                          <a:cs typeface="Times New Roman"/>
                        </a:rPr>
                        <a:t>lan</a:t>
                      </a:r>
                      <a:r>
                        <a:rPr lang="hu-HU" sz="1600" b="1" noProof="0" dirty="0" smtClean="0">
                          <a:solidFill>
                            <a:srgbClr val="504131"/>
                          </a:solidFill>
                          <a:latin typeface="+mn-lt"/>
                          <a:ea typeface="Calibri"/>
                          <a:cs typeface="Times New Roman"/>
                        </a:rPr>
                        <a:t> </a:t>
                      </a:r>
                      <a:r>
                        <a:rPr lang="en-US" sz="1600" b="1" noProof="0" dirty="0" smtClean="0">
                          <a:solidFill>
                            <a:srgbClr val="504131"/>
                          </a:solidFill>
                          <a:latin typeface="+mn-lt"/>
                          <a:ea typeface="Calibri"/>
                          <a:cs typeface="Times New Roman"/>
                        </a:rPr>
                        <a:t>state</a:t>
                      </a:r>
                      <a:endParaRPr lang="en-US" sz="16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rowSpan="4">
                  <a:txBody>
                    <a:bodyPr/>
                    <a:lstStyle/>
                    <a:p>
                      <a:pPr marL="627063" indent="0" algn="ctr">
                        <a:lnSpc>
                          <a:spcPct val="115000"/>
                        </a:lnSpc>
                        <a:spcAft>
                          <a:spcPts val="0"/>
                        </a:spcAft>
                      </a:pPr>
                      <a:r>
                        <a:rPr lang="hu-HU" sz="2000" b="1" noProof="0" dirty="0" err="1" smtClean="0">
                          <a:solidFill>
                            <a:srgbClr val="504131"/>
                          </a:solidFill>
                          <a:latin typeface="+mn-lt"/>
                          <a:ea typeface="Calibri"/>
                          <a:cs typeface="Times New Roman"/>
                        </a:rPr>
                        <a:t>mafia</a:t>
                      </a:r>
                      <a:r>
                        <a:rPr lang="hu-HU" sz="2000" b="1" noProof="0" dirty="0" smtClean="0">
                          <a:solidFill>
                            <a:srgbClr val="504131"/>
                          </a:solidFill>
                          <a:latin typeface="+mn-lt"/>
                          <a:ea typeface="Calibri"/>
                          <a:cs typeface="Times New Roman"/>
                        </a:rPr>
                        <a:t> </a:t>
                      </a:r>
                      <a:r>
                        <a:rPr lang="hu-HU" sz="2000" b="1" noProof="0" dirty="0" err="1" smtClean="0">
                          <a:solidFill>
                            <a:srgbClr val="504131"/>
                          </a:solidFill>
                          <a:latin typeface="+mn-lt"/>
                          <a:ea typeface="Calibri"/>
                          <a:cs typeface="Times New Roman"/>
                        </a:rPr>
                        <a:t>state</a:t>
                      </a:r>
                      <a:endParaRPr lang="en-US" sz="20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r h="486871">
                <a:tc>
                  <a:txBody>
                    <a:bodyPr/>
                    <a:lstStyle/>
                    <a:p>
                      <a:pPr algn="ctr">
                        <a:lnSpc>
                          <a:spcPct val="115000"/>
                        </a:lnSpc>
                        <a:spcAft>
                          <a:spcPts val="0"/>
                        </a:spcAft>
                      </a:pPr>
                      <a:r>
                        <a:rPr lang="en-US" sz="1600" b="1" noProof="0" dirty="0" smtClean="0">
                          <a:solidFill>
                            <a:srgbClr val="4D7C85"/>
                          </a:solidFill>
                          <a:latin typeface="+mn-lt"/>
                          <a:ea typeface="Calibri"/>
                          <a:cs typeface="Times New Roman"/>
                        </a:rPr>
                        <a:t>2.</a:t>
                      </a:r>
                      <a:endParaRPr lang="en-US" sz="16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15000"/>
                        </a:lnSpc>
                        <a:spcAft>
                          <a:spcPts val="0"/>
                        </a:spcAft>
                      </a:pPr>
                      <a:r>
                        <a:rPr lang="en-US" sz="1600" b="1" kern="1200" dirty="0" smtClean="0">
                          <a:solidFill>
                            <a:srgbClr val="504131"/>
                          </a:solidFill>
                          <a:latin typeface="+mn-lt"/>
                          <a:ea typeface="Calibri"/>
                          <a:cs typeface="Times New Roman"/>
                        </a:rPr>
                        <a:t>Action</a:t>
                      </a:r>
                      <a:r>
                        <a:rPr lang="en-US" sz="1600" b="1" kern="1200" baseline="0" dirty="0" smtClean="0">
                          <a:solidFill>
                            <a:srgbClr val="504131"/>
                          </a:solidFill>
                          <a:latin typeface="+mn-lt"/>
                          <a:ea typeface="Calibri"/>
                          <a:cs typeface="Times New Roman"/>
                        </a:rPr>
                        <a:t> (targeting power)</a:t>
                      </a:r>
                      <a:endParaRPr lang="hu-HU" sz="1600" b="1" kern="1200" dirty="0">
                        <a:solidFill>
                          <a:srgbClr val="504131"/>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marL="0" algn="ctr" defTabSz="914400" rtl="0" eaLnBrk="1" latinLnBrk="0" hangingPunct="1">
                        <a:lnSpc>
                          <a:spcPct val="115000"/>
                        </a:lnSpc>
                        <a:spcAft>
                          <a:spcPts val="0"/>
                        </a:spcAft>
                      </a:pPr>
                      <a:r>
                        <a:rPr lang="en-US" sz="1600" b="1" kern="1200" dirty="0" err="1" smtClean="0">
                          <a:solidFill>
                            <a:srgbClr val="504131"/>
                          </a:solidFill>
                          <a:latin typeface="+mn-lt"/>
                          <a:ea typeface="Calibri"/>
                          <a:cs typeface="Times New Roman"/>
                        </a:rPr>
                        <a:t>neopatrimonial</a:t>
                      </a:r>
                      <a:r>
                        <a:rPr lang="en-US" sz="1600" b="1" kern="1200" dirty="0" smtClean="0">
                          <a:solidFill>
                            <a:srgbClr val="504131"/>
                          </a:solidFill>
                          <a:latin typeface="+mn-lt"/>
                          <a:ea typeface="Calibri"/>
                          <a:cs typeface="Times New Roman"/>
                        </a:rPr>
                        <a:t> /</a:t>
                      </a:r>
                      <a:r>
                        <a:rPr lang="en-US" sz="1600" b="1" kern="1200" baseline="0" dirty="0" smtClean="0">
                          <a:solidFill>
                            <a:srgbClr val="504131"/>
                          </a:solidFill>
                          <a:latin typeface="+mn-lt"/>
                          <a:ea typeface="Calibri"/>
                          <a:cs typeface="Times New Roman"/>
                        </a:rPr>
                        <a:t> </a:t>
                      </a:r>
                      <a:r>
                        <a:rPr lang="hu-HU" sz="1600" b="1" kern="1200" baseline="0" dirty="0" err="1" smtClean="0">
                          <a:solidFill>
                            <a:srgbClr val="504131"/>
                          </a:solidFill>
                          <a:latin typeface="+mn-lt"/>
                          <a:ea typeface="Calibri"/>
                          <a:cs typeface="Times New Roman"/>
                        </a:rPr>
                        <a:t>neo</a:t>
                      </a:r>
                      <a:r>
                        <a:rPr lang="en-US" sz="1600" b="1" kern="1200" baseline="0" dirty="0" err="1" smtClean="0">
                          <a:solidFill>
                            <a:srgbClr val="504131"/>
                          </a:solidFill>
                          <a:latin typeface="+mn-lt"/>
                          <a:ea typeface="Calibri"/>
                          <a:cs typeface="Times New Roman"/>
                        </a:rPr>
                        <a:t>sultanistic</a:t>
                      </a:r>
                      <a:r>
                        <a:rPr lang="en-US" sz="1600" b="1" kern="1200" baseline="0" dirty="0" smtClean="0">
                          <a:solidFill>
                            <a:srgbClr val="504131"/>
                          </a:solidFill>
                          <a:latin typeface="+mn-lt"/>
                          <a:ea typeface="Calibri"/>
                          <a:cs typeface="Times New Roman"/>
                        </a:rPr>
                        <a:t> </a:t>
                      </a:r>
                      <a:r>
                        <a:rPr lang="en-US" sz="1600" b="1" kern="1200" dirty="0" smtClean="0">
                          <a:solidFill>
                            <a:srgbClr val="504131"/>
                          </a:solidFill>
                          <a:latin typeface="+mn-lt"/>
                          <a:ea typeface="Calibri"/>
                          <a:cs typeface="Times New Roman"/>
                        </a:rPr>
                        <a:t>state</a:t>
                      </a:r>
                      <a:endParaRPr lang="hu-HU" sz="1600" b="1" kern="120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vMerge="1">
                  <a:txBody>
                    <a:bodyPr/>
                    <a:lstStyle/>
                    <a:p>
                      <a:pPr marL="0" algn="ctr" defTabSz="914400" rtl="0" eaLnBrk="1" latinLnBrk="0" hangingPunct="1">
                        <a:lnSpc>
                          <a:spcPct val="115000"/>
                        </a:lnSpc>
                        <a:spcAft>
                          <a:spcPts val="0"/>
                        </a:spcAft>
                      </a:pPr>
                      <a:endParaRPr lang="hu-HU" sz="1800" b="1" kern="12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486871">
                <a:tc>
                  <a:txBody>
                    <a:bodyPr/>
                    <a:lstStyle/>
                    <a:p>
                      <a:pPr algn="ctr">
                        <a:lnSpc>
                          <a:spcPct val="115000"/>
                        </a:lnSpc>
                        <a:spcAft>
                          <a:spcPts val="0"/>
                        </a:spcAft>
                      </a:pPr>
                      <a:r>
                        <a:rPr lang="en-US" sz="1600" b="1" noProof="0" dirty="0" smtClean="0">
                          <a:solidFill>
                            <a:srgbClr val="4D7C85"/>
                          </a:solidFill>
                          <a:latin typeface="+mn-lt"/>
                          <a:ea typeface="Calibri"/>
                          <a:cs typeface="Times New Roman"/>
                        </a:rPr>
                        <a:t>3.</a:t>
                      </a:r>
                      <a:endParaRPr lang="en-US" sz="16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l">
                        <a:lnSpc>
                          <a:spcPct val="115000"/>
                        </a:lnSpc>
                        <a:spcAft>
                          <a:spcPts val="0"/>
                        </a:spcAft>
                      </a:pPr>
                      <a:r>
                        <a:rPr lang="en-US" sz="1600" b="1" noProof="0" dirty="0" smtClean="0">
                          <a:solidFill>
                            <a:srgbClr val="504131"/>
                          </a:solidFill>
                          <a:latin typeface="+mn-lt"/>
                          <a:ea typeface="Calibri"/>
                          <a:cs typeface="Times New Roman"/>
                        </a:rPr>
                        <a:t>Action (targeting</a:t>
                      </a:r>
                      <a:r>
                        <a:rPr lang="en-US" sz="1600" b="1" baseline="0" noProof="0" dirty="0" smtClean="0">
                          <a:solidFill>
                            <a:srgbClr val="504131"/>
                          </a:solidFill>
                          <a:latin typeface="+mn-lt"/>
                          <a:ea typeface="Calibri"/>
                          <a:cs typeface="Times New Roman"/>
                        </a:rPr>
                        <a:t> goods)</a:t>
                      </a:r>
                      <a:endParaRPr lang="en-US" sz="1600" b="1" noProof="0" dirty="0">
                        <a:solidFill>
                          <a:srgbClr val="504131"/>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hu-HU" sz="1600" b="1" noProof="0" dirty="0" smtClean="0">
                          <a:solidFill>
                            <a:srgbClr val="504131"/>
                          </a:solidFill>
                          <a:latin typeface="+mn-lt"/>
                          <a:ea typeface="Calibri"/>
                          <a:cs typeface="Times New Roman"/>
                        </a:rPr>
                        <a:t>p</a:t>
                      </a:r>
                      <a:r>
                        <a:rPr lang="en-US" sz="1600" b="1" noProof="0" dirty="0" err="1" smtClean="0">
                          <a:solidFill>
                            <a:srgbClr val="504131"/>
                          </a:solidFill>
                          <a:latin typeface="+mn-lt"/>
                          <a:ea typeface="Calibri"/>
                          <a:cs typeface="Times New Roman"/>
                        </a:rPr>
                        <a:t>redatory</a:t>
                      </a:r>
                      <a:r>
                        <a:rPr lang="en-US" sz="1600" b="1" noProof="0" dirty="0" smtClean="0">
                          <a:solidFill>
                            <a:srgbClr val="504131"/>
                          </a:solidFill>
                          <a:latin typeface="+mn-lt"/>
                          <a:ea typeface="Calibri"/>
                          <a:cs typeface="Times New Roman"/>
                        </a:rPr>
                        <a:t> </a:t>
                      </a:r>
                      <a:r>
                        <a:rPr lang="hu-HU" sz="1600" b="1" noProof="0" dirty="0" smtClean="0">
                          <a:solidFill>
                            <a:srgbClr val="504131"/>
                          </a:solidFill>
                          <a:latin typeface="+mn-lt"/>
                          <a:ea typeface="Calibri"/>
                          <a:cs typeface="Times New Roman"/>
                        </a:rPr>
                        <a:t>s</a:t>
                      </a:r>
                      <a:r>
                        <a:rPr lang="en-US" sz="1600" b="1" noProof="0" dirty="0" err="1" smtClean="0">
                          <a:solidFill>
                            <a:srgbClr val="504131"/>
                          </a:solidFill>
                          <a:latin typeface="+mn-lt"/>
                          <a:ea typeface="Calibri"/>
                          <a:cs typeface="Times New Roman"/>
                        </a:rPr>
                        <a:t>tate</a:t>
                      </a:r>
                      <a:endParaRPr lang="en-US" sz="16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vMerge="1">
                  <a:txBody>
                    <a:bodyPr/>
                    <a:lstStyle/>
                    <a:p>
                      <a:pPr algn="ctr">
                        <a:lnSpc>
                          <a:spcPct val="115000"/>
                        </a:lnSpc>
                        <a:spcAft>
                          <a:spcPts val="0"/>
                        </a:spcAft>
                      </a:pPr>
                      <a:endParaRPr lang="en-US" sz="1800" b="1"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486871">
                <a:tc>
                  <a:txBody>
                    <a:bodyPr/>
                    <a:lstStyle/>
                    <a:p>
                      <a:pPr algn="ctr">
                        <a:lnSpc>
                          <a:spcPct val="115000"/>
                        </a:lnSpc>
                        <a:spcAft>
                          <a:spcPts val="0"/>
                        </a:spcAft>
                      </a:pPr>
                      <a:r>
                        <a:rPr lang="en-US" sz="1600" b="1" noProof="0" dirty="0" smtClean="0">
                          <a:solidFill>
                            <a:srgbClr val="4D7C85"/>
                          </a:solidFill>
                          <a:latin typeface="+mn-lt"/>
                          <a:ea typeface="Calibri"/>
                          <a:cs typeface="Times New Roman"/>
                        </a:rPr>
                        <a:t>4.</a:t>
                      </a:r>
                      <a:endParaRPr lang="en-US" sz="16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marL="0" algn="l" defTabSz="914400" rtl="0" eaLnBrk="1" latinLnBrk="0" hangingPunct="1">
                        <a:lnSpc>
                          <a:spcPct val="115000"/>
                        </a:lnSpc>
                        <a:spcAft>
                          <a:spcPts val="0"/>
                        </a:spcAft>
                      </a:pPr>
                      <a:r>
                        <a:rPr lang="en-US" sz="1600" b="1" kern="1200" noProof="0" dirty="0" smtClean="0">
                          <a:solidFill>
                            <a:srgbClr val="504131"/>
                          </a:solidFill>
                          <a:latin typeface="+mn-lt"/>
                          <a:ea typeface="Calibri"/>
                          <a:cs typeface="Times New Roman"/>
                        </a:rPr>
                        <a:t>Legality</a:t>
                      </a:r>
                      <a:endParaRPr lang="en-US" sz="1600" b="1" kern="1200" noProof="0" dirty="0">
                        <a:solidFill>
                          <a:srgbClr val="504131"/>
                        </a:solidFill>
                        <a:latin typeface="+mn-lt"/>
                        <a:ea typeface="Calibri"/>
                        <a:cs typeface="Times New Roman"/>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marL="0" algn="ctr" defTabSz="914400" rtl="0" eaLnBrk="1" latinLnBrk="0" hangingPunct="1">
                        <a:lnSpc>
                          <a:spcPct val="115000"/>
                        </a:lnSpc>
                        <a:spcAft>
                          <a:spcPts val="0"/>
                        </a:spcAft>
                      </a:pPr>
                      <a:r>
                        <a:rPr lang="hu-HU" sz="1600" b="1" kern="1200" noProof="0" dirty="0" smtClean="0">
                          <a:solidFill>
                            <a:srgbClr val="504131"/>
                          </a:solidFill>
                          <a:latin typeface="+mn-lt"/>
                          <a:ea typeface="Calibri"/>
                          <a:cs typeface="Times New Roman"/>
                        </a:rPr>
                        <a:t>c</a:t>
                      </a:r>
                      <a:r>
                        <a:rPr lang="en-US" sz="1600" b="1" kern="1200" noProof="0" dirty="0" err="1" smtClean="0">
                          <a:solidFill>
                            <a:srgbClr val="504131"/>
                          </a:solidFill>
                          <a:latin typeface="+mn-lt"/>
                          <a:ea typeface="Calibri"/>
                          <a:cs typeface="Times New Roman"/>
                        </a:rPr>
                        <a:t>riminal</a:t>
                      </a:r>
                      <a:r>
                        <a:rPr lang="en-US" sz="1600" b="1" kern="1200" noProof="0" dirty="0" smtClean="0">
                          <a:solidFill>
                            <a:srgbClr val="504131"/>
                          </a:solidFill>
                          <a:latin typeface="+mn-lt"/>
                          <a:ea typeface="Calibri"/>
                          <a:cs typeface="Times New Roman"/>
                        </a:rPr>
                        <a:t> state</a:t>
                      </a:r>
                      <a:endParaRPr lang="en-US" sz="1600" b="1" kern="1200"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vMerge="1">
                  <a:txBody>
                    <a:bodyPr/>
                    <a:lstStyle/>
                    <a:p>
                      <a:pPr marL="0" algn="ctr" defTabSz="914400" rtl="0" eaLnBrk="1" latinLnBrk="0" hangingPunct="1">
                        <a:lnSpc>
                          <a:spcPct val="115000"/>
                        </a:lnSpc>
                        <a:spcAft>
                          <a:spcPts val="0"/>
                        </a:spcAft>
                      </a:pPr>
                      <a:endParaRPr lang="en-US" sz="1800" b="1" kern="1200" noProof="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6" name="Egyenes összekötő nyíllal 5"/>
          <p:cNvCxnSpPr/>
          <p:nvPr/>
        </p:nvCxnSpPr>
        <p:spPr>
          <a:xfrm>
            <a:off x="6300192" y="2607964"/>
            <a:ext cx="648296" cy="449945"/>
          </a:xfrm>
          <a:prstGeom prst="straightConnector1">
            <a:avLst/>
          </a:prstGeom>
          <a:ln w="44450" cap="flat">
            <a:solidFill>
              <a:srgbClr val="4D7C85"/>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6300192" y="3075805"/>
            <a:ext cx="648296" cy="144017"/>
          </a:xfrm>
          <a:prstGeom prst="straightConnector1">
            <a:avLst/>
          </a:prstGeom>
          <a:ln w="44450" cap="flat">
            <a:solidFill>
              <a:srgbClr val="4D7C85"/>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6300192" y="3345942"/>
            <a:ext cx="648296" cy="161912"/>
          </a:xfrm>
          <a:prstGeom prst="straightConnector1">
            <a:avLst/>
          </a:prstGeom>
          <a:ln w="44450" cap="flat">
            <a:solidFill>
              <a:srgbClr val="4D7C85"/>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6300192" y="3507854"/>
            <a:ext cx="648296" cy="513003"/>
          </a:xfrm>
          <a:prstGeom prst="straightConnector1">
            <a:avLst/>
          </a:prstGeom>
          <a:ln w="44450" cap="flat">
            <a:solidFill>
              <a:srgbClr val="4D7C85"/>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89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Скругленный прямоугольник 42"/>
          <p:cNvSpPr/>
          <p:nvPr/>
        </p:nvSpPr>
        <p:spPr>
          <a:xfrm>
            <a:off x="694809" y="4307104"/>
            <a:ext cx="7740692" cy="712918"/>
          </a:xfrm>
          <a:prstGeom prst="roundRect">
            <a:avLst>
              <a:gd name="adj" fmla="val 5023"/>
            </a:avLst>
          </a:prstGeom>
          <a:solidFill>
            <a:srgbClr val="B3A9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p:cNvSpPr>
            <a:spLocks noGrp="1"/>
          </p:cNvSpPr>
          <p:nvPr>
            <p:ph type="title"/>
          </p:nvPr>
        </p:nvSpPr>
        <p:spPr>
          <a:xfrm>
            <a:off x="107950" y="-1"/>
            <a:ext cx="8928100" cy="919361"/>
          </a:xfrm>
        </p:spPr>
        <p:txBody>
          <a:bodyPr anchor="ctr">
            <a:noAutofit/>
          </a:bodyPr>
          <a:lstStyle/>
          <a:p>
            <a:r>
              <a:rPr lang="en-US" b="1" dirty="0" smtClean="0">
                <a:solidFill>
                  <a:srgbClr val="8D503B"/>
                </a:solidFill>
              </a:rPr>
              <a:t>Comparing mafia state to constitutional state: </a:t>
            </a:r>
            <a:br>
              <a:rPr lang="en-US" b="1" dirty="0" smtClean="0">
                <a:solidFill>
                  <a:srgbClr val="8D503B"/>
                </a:solidFill>
              </a:rPr>
            </a:br>
            <a:r>
              <a:rPr lang="en-US" b="1" dirty="0" smtClean="0">
                <a:solidFill>
                  <a:srgbClr val="8D503B"/>
                </a:solidFill>
              </a:rPr>
              <a:t>the amplitude of arbitrariness</a:t>
            </a:r>
            <a:endParaRPr lang="hu-HU" b="1" dirty="0">
              <a:solidFill>
                <a:srgbClr val="8D503B"/>
              </a:solidFill>
            </a:endParaRPr>
          </a:p>
        </p:txBody>
      </p:sp>
      <p:grpSp>
        <p:nvGrpSpPr>
          <p:cNvPr id="5" name="Csoportba foglalás 4"/>
          <p:cNvGrpSpPr/>
          <p:nvPr/>
        </p:nvGrpSpPr>
        <p:grpSpPr>
          <a:xfrm>
            <a:off x="760778" y="871041"/>
            <a:ext cx="7758207" cy="3644925"/>
            <a:chOff x="107968" y="193166"/>
            <a:chExt cx="7344860" cy="2721247"/>
          </a:xfrm>
        </p:grpSpPr>
        <p:sp>
          <p:nvSpPr>
            <p:cNvPr id="32" name="Téglalap 31"/>
            <p:cNvSpPr/>
            <p:nvPr/>
          </p:nvSpPr>
          <p:spPr>
            <a:xfrm>
              <a:off x="2188362" y="1474276"/>
              <a:ext cx="3041183" cy="901988"/>
            </a:xfrm>
            <a:prstGeom prst="rect">
              <a:avLst/>
            </a:prstGeom>
            <a:noFill/>
            <a:ln w="12700">
              <a:solidFill>
                <a:srgbClr val="5041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2400"/>
            </a:p>
          </p:txBody>
        </p:sp>
        <p:sp>
          <p:nvSpPr>
            <p:cNvPr id="33" name="Téglalap 32"/>
            <p:cNvSpPr/>
            <p:nvPr/>
          </p:nvSpPr>
          <p:spPr>
            <a:xfrm>
              <a:off x="1412789" y="1049969"/>
              <a:ext cx="4579723" cy="1330064"/>
            </a:xfrm>
            <a:prstGeom prst="rect">
              <a:avLst/>
            </a:prstGeom>
            <a:noFill/>
            <a:ln w="12700">
              <a:solidFill>
                <a:srgbClr val="5041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2400"/>
            </a:p>
          </p:txBody>
        </p:sp>
        <p:sp>
          <p:nvSpPr>
            <p:cNvPr id="34" name="Téglalap 33"/>
            <p:cNvSpPr/>
            <p:nvPr/>
          </p:nvSpPr>
          <p:spPr>
            <a:xfrm>
              <a:off x="2952412" y="1944216"/>
              <a:ext cx="1512000" cy="432048"/>
            </a:xfrm>
            <a:prstGeom prst="rect">
              <a:avLst/>
            </a:prstGeom>
            <a:noFill/>
            <a:ln w="12700">
              <a:solidFill>
                <a:srgbClr val="5041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2400"/>
            </a:p>
          </p:txBody>
        </p:sp>
        <p:cxnSp>
          <p:nvCxnSpPr>
            <p:cNvPr id="9" name="Egyenes összekötő 8"/>
            <p:cNvCxnSpPr/>
            <p:nvPr/>
          </p:nvCxnSpPr>
          <p:spPr>
            <a:xfrm>
              <a:off x="1412790" y="2232248"/>
              <a:ext cx="0" cy="288031"/>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a:off x="2188361" y="2239831"/>
              <a:ext cx="0" cy="28800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2952412" y="2232248"/>
              <a:ext cx="0" cy="28800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a:xfrm>
              <a:off x="4464351" y="2232248"/>
              <a:ext cx="0" cy="28800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5229545" y="2239138"/>
              <a:ext cx="0" cy="28800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5992513" y="2232248"/>
              <a:ext cx="0" cy="28800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3708412" y="2232248"/>
              <a:ext cx="0" cy="28800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sp>
          <p:nvSpPr>
            <p:cNvPr id="16" name="Szövegdoboz 33"/>
            <p:cNvSpPr txBox="1"/>
            <p:nvPr/>
          </p:nvSpPr>
          <p:spPr>
            <a:xfrm>
              <a:off x="2321614" y="2519973"/>
              <a:ext cx="1278669" cy="394440"/>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1200" b="1" kern="1200" baseline="-250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sp>
          <p:nvSpPr>
            <p:cNvPr id="17" name="Szövegdoboz 34"/>
            <p:cNvSpPr txBox="1"/>
            <p:nvPr/>
          </p:nvSpPr>
          <p:spPr>
            <a:xfrm>
              <a:off x="1728096" y="2527600"/>
              <a:ext cx="972175" cy="300355"/>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1200" b="1" kern="1200" baseline="-250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sp>
          <p:nvSpPr>
            <p:cNvPr id="18" name="Szövegdoboz 35"/>
            <p:cNvSpPr txBox="1"/>
            <p:nvPr/>
          </p:nvSpPr>
          <p:spPr>
            <a:xfrm>
              <a:off x="1107491" y="2524048"/>
              <a:ext cx="648083" cy="235327"/>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1200" b="1" kern="1200" baseline="-250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sp>
          <p:nvSpPr>
            <p:cNvPr id="19" name="Szövegdoboz 36"/>
            <p:cNvSpPr txBox="1"/>
            <p:nvPr/>
          </p:nvSpPr>
          <p:spPr>
            <a:xfrm>
              <a:off x="3881223" y="2510721"/>
              <a:ext cx="1230938" cy="403691"/>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1200" b="1" kern="1200" baseline="-250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sp>
          <p:nvSpPr>
            <p:cNvPr id="20" name="Szövegdoboz 37"/>
            <p:cNvSpPr txBox="1"/>
            <p:nvPr/>
          </p:nvSpPr>
          <p:spPr>
            <a:xfrm>
              <a:off x="4832266" y="2512094"/>
              <a:ext cx="857626" cy="402318"/>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1200" b="1" kern="1200" baseline="-250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sp>
          <p:nvSpPr>
            <p:cNvPr id="21" name="Szövegdoboz 38"/>
            <p:cNvSpPr txBox="1"/>
            <p:nvPr/>
          </p:nvSpPr>
          <p:spPr>
            <a:xfrm>
              <a:off x="5472232" y="2505206"/>
              <a:ext cx="1107105" cy="409207"/>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1200" b="1" kern="1200" baseline="-250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sp>
          <p:nvSpPr>
            <p:cNvPr id="22" name="Szövegdoboz 50"/>
            <p:cNvSpPr txBox="1"/>
            <p:nvPr/>
          </p:nvSpPr>
          <p:spPr>
            <a:xfrm>
              <a:off x="3060340" y="2520280"/>
              <a:ext cx="1296144" cy="261610"/>
            </a:xfrm>
            <a:prstGeom prst="rect">
              <a:avLst/>
            </a:prstGeom>
            <a:noFill/>
          </p:spPr>
          <p:txBody>
            <a:bodyPr wrap="square" rtlCol="0">
              <a:noAutofit/>
            </a:bodyPr>
            <a:lstStyle/>
            <a:p>
              <a:pPr algn="ctr">
                <a:spcAft>
                  <a:spcPts val="0"/>
                </a:spcAft>
              </a:pPr>
              <a:r>
                <a:rPr lang="en-US" sz="1200" b="1" kern="1200" dirty="0">
                  <a:solidFill>
                    <a:srgbClr val="CD5F5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hu-HU" sz="2000" dirty="0">
                <a:solidFill>
                  <a:srgbClr val="CD5F50"/>
                </a:solidFill>
                <a:effectLst/>
                <a:latin typeface="Times New Roman" panose="02020603050405020304" pitchFamily="18" charset="0"/>
                <a:ea typeface="Times New Roman" panose="02020603050405020304" pitchFamily="18" charset="0"/>
              </a:endParaRPr>
            </a:p>
          </p:txBody>
        </p:sp>
        <p:cxnSp>
          <p:nvCxnSpPr>
            <p:cNvPr id="23" name="Egyenes összekötő 22"/>
            <p:cNvCxnSpPr/>
            <p:nvPr/>
          </p:nvCxnSpPr>
          <p:spPr>
            <a:xfrm flipH="1" flipV="1">
              <a:off x="540060" y="532423"/>
              <a:ext cx="3168352" cy="1843825"/>
            </a:xfrm>
            <a:prstGeom prst="line">
              <a:avLst/>
            </a:prstGeom>
            <a:ln w="22225">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a:xfrm flipV="1">
              <a:off x="3708412" y="532423"/>
              <a:ext cx="3168352" cy="1843842"/>
            </a:xfrm>
            <a:prstGeom prst="line">
              <a:avLst/>
            </a:prstGeom>
            <a:ln w="22225">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3564396" y="1944216"/>
              <a:ext cx="288032" cy="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3564396" y="1477554"/>
              <a:ext cx="288032" cy="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a:off x="3564396" y="1051074"/>
              <a:ext cx="288032" cy="0"/>
            </a:xfrm>
            <a:prstGeom prst="line">
              <a:avLst/>
            </a:prstGeom>
            <a:ln w="19050">
              <a:solidFill>
                <a:srgbClr val="4D7C85"/>
              </a:solidFill>
            </a:ln>
          </p:spPr>
          <p:style>
            <a:lnRef idx="1">
              <a:schemeClr val="accent1"/>
            </a:lnRef>
            <a:fillRef idx="0">
              <a:schemeClr val="accent1"/>
            </a:fillRef>
            <a:effectRef idx="0">
              <a:schemeClr val="accent1"/>
            </a:effectRef>
            <a:fontRef idx="minor">
              <a:schemeClr val="tx1"/>
            </a:fontRef>
          </p:style>
        </p:cxnSp>
        <p:sp>
          <p:nvSpPr>
            <p:cNvPr id="28" name="Szövegdoboz 75"/>
            <p:cNvSpPr txBox="1"/>
            <p:nvPr/>
          </p:nvSpPr>
          <p:spPr>
            <a:xfrm>
              <a:off x="2862827" y="1508098"/>
              <a:ext cx="838226" cy="181863"/>
            </a:xfrm>
            <a:prstGeom prst="rect">
              <a:avLst/>
            </a:prstGeom>
            <a:noFill/>
          </p:spPr>
          <p:txBody>
            <a:bodyPr wrap="square" lIns="36000" tIns="0" rIns="36000" bIns="0" rtlCol="0">
              <a:no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captured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9" name="Szövegdoboz 76"/>
            <p:cNvSpPr txBox="1"/>
            <p:nvPr/>
          </p:nvSpPr>
          <p:spPr>
            <a:xfrm>
              <a:off x="3242819" y="2348824"/>
              <a:ext cx="455926" cy="209985"/>
            </a:xfrm>
            <a:prstGeom prst="rect">
              <a:avLst/>
            </a:prstGeom>
            <a:noFill/>
          </p:spPr>
          <p:txBody>
            <a:bodyPr wrap="square" rtlCol="0">
              <a:noAutofit/>
            </a:bodyPr>
            <a:lstStyle/>
            <a:p>
              <a:pPr algn="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0" name="Szövegdoboz 77"/>
            <p:cNvSpPr txBox="1"/>
            <p:nvPr/>
          </p:nvSpPr>
          <p:spPr>
            <a:xfrm>
              <a:off x="2862827" y="1056061"/>
              <a:ext cx="894584" cy="117857"/>
            </a:xfrm>
            <a:prstGeom prst="rect">
              <a:avLst/>
            </a:prstGeom>
            <a:noFill/>
          </p:spPr>
          <p:txBody>
            <a:bodyPr wrap="square" lIns="36000" tIns="0" rIns="36000" bIns="0" rtlCol="0">
              <a:no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criminal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1" name="Szövegdoboz 78"/>
            <p:cNvSpPr txBox="1"/>
            <p:nvPr/>
          </p:nvSpPr>
          <p:spPr>
            <a:xfrm>
              <a:off x="2942192" y="1980020"/>
              <a:ext cx="758861" cy="129386"/>
            </a:xfrm>
            <a:prstGeom prst="rect">
              <a:avLst/>
            </a:prstGeom>
            <a:solidFill>
              <a:srgbClr val="EFEAE4"/>
            </a:solidFill>
          </p:spPr>
          <p:txBody>
            <a:bodyPr wrap="square" lIns="36000" tIns="0" rIns="36000" bIns="0" rtlCol="0">
              <a:no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corrupt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5" name="Szövegdoboz 92"/>
            <p:cNvSpPr txBox="1"/>
            <p:nvPr/>
          </p:nvSpPr>
          <p:spPr>
            <a:xfrm>
              <a:off x="3792752" y="193166"/>
              <a:ext cx="1162801" cy="313488"/>
            </a:xfrm>
            <a:prstGeom prst="rect">
              <a:avLst/>
            </a:prstGeom>
            <a:noFill/>
          </p:spPr>
          <p:txBody>
            <a:bodyPr wrap="square" rtlCol="0">
              <a:noAutofit/>
            </a:bodyPr>
            <a:lstStyle/>
            <a:p>
              <a:pPr>
                <a:lnSpc>
                  <a:spcPct val="90000"/>
                </a:lnSpc>
                <a:spcAft>
                  <a:spcPts val="0"/>
                </a:spcAft>
              </a:pPr>
              <a:r>
                <a:rPr lang="en-US" sz="11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level of collusive corruption</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6" name="Szövegdoboz 93"/>
            <p:cNvSpPr txBox="1"/>
            <p:nvPr/>
          </p:nvSpPr>
          <p:spPr>
            <a:xfrm>
              <a:off x="6444683" y="2441424"/>
              <a:ext cx="978601" cy="307095"/>
            </a:xfrm>
            <a:prstGeom prst="rect">
              <a:avLst/>
            </a:prstGeom>
            <a:noFill/>
          </p:spPr>
          <p:txBody>
            <a:bodyPr wrap="square" rtlCol="0">
              <a:noAutofit/>
            </a:bodyPr>
            <a:lstStyle/>
            <a:p>
              <a:pPr algn="r">
                <a:lnSpc>
                  <a:spcPct val="90000"/>
                </a:lnSpc>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nature of state </a:t>
              </a:r>
              <a:r>
                <a:rPr lang="hu-HU" sz="1050" b="1" kern="1200" dirty="0" err="1"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action</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7" name="Szövegdoboz 94"/>
            <p:cNvSpPr txBox="1"/>
            <p:nvPr/>
          </p:nvSpPr>
          <p:spPr>
            <a:xfrm>
              <a:off x="6755480" y="2105798"/>
              <a:ext cx="691521" cy="253916"/>
            </a:xfrm>
            <a:prstGeom prst="rect">
              <a:avLst/>
            </a:prstGeom>
            <a:noFill/>
          </p:spPr>
          <p:txBody>
            <a:bodyPr wrap="square" lIns="72000" rIns="72000" rtlCol="0">
              <a:noAutofit/>
            </a:bodyPr>
            <a:lstStyle/>
            <a:p>
              <a:pPr algn="r">
                <a:spcAft>
                  <a:spcPts val="0"/>
                </a:spcAft>
              </a:pPr>
              <a:r>
                <a:rPr lang="en-US" sz="11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positive</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8" name="Szövegdoboz 95"/>
            <p:cNvSpPr txBox="1"/>
            <p:nvPr/>
          </p:nvSpPr>
          <p:spPr>
            <a:xfrm>
              <a:off x="107968" y="2105798"/>
              <a:ext cx="737052" cy="236350"/>
            </a:xfrm>
            <a:prstGeom prst="rect">
              <a:avLst/>
            </a:prstGeom>
            <a:noFill/>
          </p:spPr>
          <p:txBody>
            <a:bodyPr wrap="square" lIns="72000" rtlCol="0">
              <a:noAutofit/>
            </a:bodyPr>
            <a:lstStyle/>
            <a:p>
              <a:pPr>
                <a:spcAft>
                  <a:spcPts val="0"/>
                </a:spcAft>
              </a:pPr>
              <a:r>
                <a:rPr lang="en-US" sz="11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negative</a:t>
              </a:r>
              <a:endParaRPr lang="hu-HU" dirty="0">
                <a:solidFill>
                  <a:srgbClr val="504131"/>
                </a:solidFill>
                <a:effectLst/>
                <a:latin typeface="Times New Roman" panose="02020603050405020304" pitchFamily="18" charset="0"/>
                <a:ea typeface="Times New Roman" panose="02020603050405020304" pitchFamily="18" charset="0"/>
              </a:endParaRPr>
            </a:p>
          </p:txBody>
        </p:sp>
        <p:sp>
          <p:nvSpPr>
            <p:cNvPr id="39" name="Szövegdoboz 39"/>
            <p:cNvSpPr txBox="1"/>
            <p:nvPr/>
          </p:nvSpPr>
          <p:spPr>
            <a:xfrm>
              <a:off x="107969" y="2447051"/>
              <a:ext cx="1054087" cy="306081"/>
            </a:xfrm>
            <a:prstGeom prst="rect">
              <a:avLst/>
            </a:prstGeom>
            <a:noFill/>
          </p:spPr>
          <p:txBody>
            <a:bodyPr wrap="square" rtlCol="0">
              <a:noAutofit/>
            </a:bodyPr>
            <a:lstStyle/>
            <a:p>
              <a:pPr>
                <a:lnSpc>
                  <a:spcPct val="90000"/>
                </a:lnSpc>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nature of state </a:t>
              </a:r>
              <a:r>
                <a:rPr lang="hu-HU" sz="1050" b="1" kern="1200" dirty="0" err="1" smtClean="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action</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40" name="Bal oldali kapcsos zárójel 39"/>
            <p:cNvSpPr/>
            <p:nvPr/>
          </p:nvSpPr>
          <p:spPr>
            <a:xfrm rot="5400000">
              <a:off x="3509969" y="-1430337"/>
              <a:ext cx="385365" cy="4579723"/>
            </a:xfrm>
            <a:prstGeom prst="leftBrace">
              <a:avLst>
                <a:gd name="adj1" fmla="val 58327"/>
                <a:gd name="adj2" fmla="val 72863"/>
              </a:avLst>
            </a:prstGeom>
            <a:ln w="22225">
              <a:solidFill>
                <a:srgbClr val="CD5F5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hu-HU" sz="2400"/>
            </a:p>
          </p:txBody>
        </p:sp>
        <p:sp>
          <p:nvSpPr>
            <p:cNvPr id="41" name="Szövegdoboz 42"/>
            <p:cNvSpPr txBox="1"/>
            <p:nvPr/>
          </p:nvSpPr>
          <p:spPr>
            <a:xfrm>
              <a:off x="1943674" y="374947"/>
              <a:ext cx="1431601" cy="291879"/>
            </a:xfrm>
            <a:prstGeom prst="rect">
              <a:avLst/>
            </a:prstGeom>
            <a:noFill/>
          </p:spPr>
          <p:txBody>
            <a:bodyPr wrap="square" rtlCol="0">
              <a:noAutofit/>
            </a:bodyPr>
            <a:lstStyle/>
            <a:p>
              <a:pPr algn="ctr">
                <a:lnSpc>
                  <a:spcPct val="90000"/>
                </a:lnSpc>
                <a:spcAft>
                  <a:spcPts val="0"/>
                </a:spcAft>
              </a:pPr>
              <a:r>
                <a:rPr lang="en-US" sz="11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maximum amplitude of arbitrariness </a:t>
              </a:r>
              <a:endParaRPr lang="hu-HU" dirty="0">
                <a:solidFill>
                  <a:srgbClr val="504131"/>
                </a:solidFill>
                <a:effectLst/>
                <a:latin typeface="Times New Roman" panose="02020603050405020304" pitchFamily="18" charset="0"/>
                <a:ea typeface="Times New Roman" panose="02020603050405020304" pitchFamily="18" charset="0"/>
              </a:endParaRPr>
            </a:p>
          </p:txBody>
        </p:sp>
        <p:cxnSp>
          <p:nvCxnSpPr>
            <p:cNvPr id="7" name="Egyenes összekötő nyíllal 6"/>
            <p:cNvCxnSpPr/>
            <p:nvPr/>
          </p:nvCxnSpPr>
          <p:spPr>
            <a:xfrm>
              <a:off x="108012" y="2376264"/>
              <a:ext cx="7344816" cy="0"/>
            </a:xfrm>
            <a:prstGeom prst="straightConnector1">
              <a:avLst/>
            </a:prstGeom>
            <a:ln w="34925">
              <a:solidFill>
                <a:srgbClr val="4D7C85"/>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3708412" y="216024"/>
              <a:ext cx="0" cy="2160240"/>
            </a:xfrm>
            <a:prstGeom prst="straightConnector1">
              <a:avLst/>
            </a:prstGeom>
            <a:ln w="34925">
              <a:solidFill>
                <a:srgbClr val="4D7C85"/>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 name="Таблица 2"/>
          <p:cNvGraphicFramePr>
            <a:graphicFrameLocks noGrp="1"/>
          </p:cNvGraphicFramePr>
          <p:nvPr>
            <p:extLst>
              <p:ext uri="{D42A27DB-BD31-4B8C-83A1-F6EECF244321}">
                <p14:modId xmlns:p14="http://schemas.microsoft.com/office/powerpoint/2010/main" val="239913528"/>
              </p:ext>
            </p:extLst>
          </p:nvPr>
        </p:nvGraphicFramePr>
        <p:xfrm>
          <a:off x="708499" y="4299209"/>
          <a:ext cx="7727002" cy="712080"/>
        </p:xfrm>
        <a:graphic>
          <a:graphicData uri="http://schemas.openxmlformats.org/drawingml/2006/table">
            <a:tbl>
              <a:tblPr firstRow="1" bandRow="1">
                <a:tableStyleId>{5C22544A-7EE6-4342-B048-85BDC9FD1C3A}</a:tableStyleId>
              </a:tblPr>
              <a:tblGrid>
                <a:gridCol w="3863501">
                  <a:extLst>
                    <a:ext uri="{9D8B030D-6E8A-4147-A177-3AD203B41FA5}">
                      <a16:colId xmlns:a16="http://schemas.microsoft.com/office/drawing/2014/main" xmlns="" val="20000"/>
                    </a:ext>
                  </a:extLst>
                </a:gridCol>
                <a:gridCol w="3863501">
                  <a:extLst>
                    <a:ext uri="{9D8B030D-6E8A-4147-A177-3AD203B41FA5}">
                      <a16:colId xmlns:a16="http://schemas.microsoft.com/office/drawing/2014/main" xmlns="" val="20001"/>
                    </a:ext>
                  </a:extLst>
                </a:gridCol>
              </a:tblGrid>
              <a:tr h="634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u="sng" kern="1200" dirty="0" smtClean="0">
                          <a:solidFill>
                            <a:srgbClr val="504131"/>
                          </a:solidFill>
                          <a:effectLst/>
                          <a:ea typeface="Times New Roman" panose="02020603050405020304" pitchFamily="18" charset="0"/>
                          <a:cs typeface="Times New Roman" panose="02020603050405020304" pitchFamily="18" charset="0"/>
                        </a:rPr>
                        <a:t>Legend:</a:t>
                      </a:r>
                      <a:endParaRPr lang="hu-HU" sz="1050" b="0" dirty="0" smtClean="0">
                        <a:solidFill>
                          <a:srgbClr val="504131"/>
                        </a:solidFill>
                        <a:effectLst/>
                        <a:ea typeface="Times New Roman" panose="02020603050405020304" pitchFamily="18" charset="0"/>
                      </a:endParaRPr>
                    </a:p>
                    <a:p>
                      <a:r>
                        <a:rPr lang="en-US" sz="1050" b="1" kern="1200" dirty="0" smtClean="0">
                          <a:solidFill>
                            <a:srgbClr val="504131"/>
                          </a:solidFill>
                          <a:effectLst/>
                          <a:ea typeface="Times New Roman" panose="02020603050405020304" pitchFamily="18" charset="0"/>
                          <a:cs typeface="Times New Roman" panose="02020603050405020304" pitchFamily="18" charset="0"/>
                        </a:rPr>
                        <a:t>N: normative intervention</a:t>
                      </a:r>
                      <a:endParaRPr lang="en-GB" sz="1050" dirty="0"/>
                    </a:p>
                    <a:p>
                      <a:r>
                        <a:rPr lang="en-US" sz="1050" b="1" kern="1200" dirty="0" smtClean="0">
                          <a:solidFill>
                            <a:srgbClr val="504131"/>
                          </a:solidFill>
                          <a:effectLst/>
                          <a:ea typeface="Times New Roman" panose="02020603050405020304" pitchFamily="18" charset="0"/>
                          <a:cs typeface="Times New Roman" panose="02020603050405020304" pitchFamily="18" charset="0"/>
                        </a:rPr>
                        <a:t>D</a:t>
                      </a:r>
                      <a:r>
                        <a:rPr lang="en-US" sz="1050" b="1" kern="1200" baseline="-25000" dirty="0" smtClean="0">
                          <a:solidFill>
                            <a:srgbClr val="504131"/>
                          </a:solidFill>
                          <a:effectLst/>
                          <a:ea typeface="Times New Roman" panose="02020603050405020304" pitchFamily="18" charset="0"/>
                          <a:cs typeface="Times New Roman" panose="02020603050405020304" pitchFamily="18" charset="0"/>
                        </a:rPr>
                        <a:t>1</a:t>
                      </a:r>
                      <a:r>
                        <a:rPr lang="en-US" sz="1050" b="1" kern="1200" dirty="0" smtClean="0">
                          <a:solidFill>
                            <a:srgbClr val="504131"/>
                          </a:solidFill>
                          <a:effectLst/>
                          <a:ea typeface="Times New Roman" panose="02020603050405020304" pitchFamily="18" charset="0"/>
                          <a:cs typeface="Times New Roman" panose="02020603050405020304" pitchFamily="18" charset="0"/>
                        </a:rPr>
                        <a:t>: discretional intervention as non-structural deviation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1" kern="1200" dirty="0" smtClean="0">
                          <a:solidFill>
                            <a:srgbClr val="504131"/>
                          </a:solidFill>
                          <a:effectLst/>
                          <a:ea typeface="Times New Roman" panose="02020603050405020304" pitchFamily="18" charset="0"/>
                          <a:cs typeface="Times New Roman" panose="02020603050405020304" pitchFamily="18" charset="0"/>
                        </a:rPr>
                        <a:t>Note: the dotted lines are added lines for the sake of clarity.</a:t>
                      </a:r>
                      <a:endParaRPr lang="hu-HU" sz="1050" i="1" dirty="0" smtClean="0">
                        <a:solidFill>
                          <a:srgbClr val="504131"/>
                        </a:solidFill>
                        <a:effectLst/>
                        <a:ea typeface="Times New Roman" panose="02020603050405020304" pitchFamily="18" charset="0"/>
                      </a:endParaRPr>
                    </a:p>
                  </a:txBody>
                  <a:tcPr marL="45720" marR="4572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b="1" kern="1200" dirty="0" smtClean="0">
                          <a:solidFill>
                            <a:srgbClr val="504131"/>
                          </a:solidFill>
                          <a:effectLst/>
                          <a:ea typeface="Times New Roman" panose="02020603050405020304" pitchFamily="18" charset="0"/>
                          <a:cs typeface="Times New Roman" panose="02020603050405020304" pitchFamily="18" charset="0"/>
                        </a:rPr>
                        <a:t>D</a:t>
                      </a:r>
                      <a:r>
                        <a:rPr lang="en-US" sz="1050" b="1" kern="1200" baseline="-25000" dirty="0" smtClean="0">
                          <a:solidFill>
                            <a:srgbClr val="504131"/>
                          </a:solidFill>
                          <a:effectLst/>
                          <a:ea typeface="Times New Roman" panose="02020603050405020304" pitchFamily="18" charset="0"/>
                          <a:cs typeface="Times New Roman" panose="02020603050405020304" pitchFamily="18" charset="0"/>
                        </a:rPr>
                        <a:t>2</a:t>
                      </a:r>
                      <a:r>
                        <a:rPr lang="en-US" sz="1050" b="1" kern="1200" dirty="0" smtClean="0">
                          <a:solidFill>
                            <a:srgbClr val="504131"/>
                          </a:solidFill>
                          <a:effectLst/>
                          <a:ea typeface="Times New Roman" panose="02020603050405020304" pitchFamily="18" charset="0"/>
                          <a:cs typeface="Times New Roman" panose="02020603050405020304" pitchFamily="18" charset="0"/>
                        </a:rPr>
                        <a:t>: discretional intervention as structural deviation</a:t>
                      </a:r>
                      <a:endParaRPr lang="en-GB"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504131"/>
                          </a:solidFill>
                          <a:effectLst/>
                          <a:ea typeface="Times New Roman" panose="02020603050405020304" pitchFamily="18" charset="0"/>
                          <a:cs typeface="Times New Roman" panose="02020603050405020304" pitchFamily="18" charset="0"/>
                        </a:rPr>
                        <a:t>D</a:t>
                      </a:r>
                      <a:r>
                        <a:rPr lang="en-US" sz="1050" b="1" kern="1200" baseline="-25000" dirty="0" smtClean="0">
                          <a:solidFill>
                            <a:srgbClr val="504131"/>
                          </a:solidFill>
                          <a:effectLst/>
                          <a:ea typeface="Times New Roman" panose="02020603050405020304" pitchFamily="18" charset="0"/>
                          <a:cs typeface="Times New Roman" panose="02020603050405020304" pitchFamily="18" charset="0"/>
                        </a:rPr>
                        <a:t>3</a:t>
                      </a:r>
                      <a:r>
                        <a:rPr lang="en-US" sz="1050" b="1" kern="1200" dirty="0" smtClean="0">
                          <a:solidFill>
                            <a:srgbClr val="504131"/>
                          </a:solidFill>
                          <a:effectLst/>
                          <a:ea typeface="Times New Roman" panose="02020603050405020304" pitchFamily="18" charset="0"/>
                          <a:cs typeface="Times New Roman" panose="02020603050405020304" pitchFamily="18" charset="0"/>
                        </a:rPr>
                        <a:t>: discretional intervention as constitutive element</a:t>
                      </a:r>
                      <a:endParaRPr lang="hu-HU" sz="1050" dirty="0" smtClean="0">
                        <a:solidFill>
                          <a:srgbClr val="504131"/>
                        </a:solidFill>
                        <a:effectLst/>
                        <a:ea typeface="Times New Roman" panose="02020603050405020304" pitchFamily="18" charset="0"/>
                      </a:endParaRPr>
                    </a:p>
                  </a:txBody>
                  <a:tcPr marL="45720" marR="4572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0350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églalap 9"/>
          <p:cNvSpPr>
            <a:spLocks noChangeAspect="1"/>
          </p:cNvSpPr>
          <p:nvPr/>
        </p:nvSpPr>
        <p:spPr>
          <a:xfrm>
            <a:off x="2861293" y="1851670"/>
            <a:ext cx="3421414" cy="1831223"/>
          </a:xfrm>
          <a:prstGeom prst="rect">
            <a:avLst/>
          </a:prstGeom>
          <a:solidFill>
            <a:srgbClr val="6B95A1">
              <a:alpha val="50000"/>
            </a:srgbClr>
          </a:solidFill>
          <a:ln w="34925">
            <a:solidFill>
              <a:srgbClr val="4D7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a:p>
        </p:txBody>
      </p:sp>
      <p:sp>
        <p:nvSpPr>
          <p:cNvPr id="2" name="Cím 1"/>
          <p:cNvSpPr>
            <a:spLocks noGrp="1"/>
          </p:cNvSpPr>
          <p:nvPr>
            <p:ph type="title"/>
          </p:nvPr>
        </p:nvSpPr>
        <p:spPr>
          <a:xfrm>
            <a:off x="107950" y="-9533"/>
            <a:ext cx="8928100" cy="923375"/>
          </a:xfrm>
        </p:spPr>
        <p:txBody>
          <a:bodyPr anchor="ctr"/>
          <a:lstStyle/>
          <a:p>
            <a:r>
              <a:rPr lang="en-US" b="1" dirty="0" smtClean="0">
                <a:solidFill>
                  <a:srgbClr val="8D503B"/>
                </a:solidFill>
              </a:rPr>
              <a:t>Violence Managing Agencies</a:t>
            </a:r>
            <a:endParaRPr lang="hu-HU" b="1" dirty="0">
              <a:solidFill>
                <a:srgbClr val="8D503B"/>
              </a:solidFill>
            </a:endParaRPr>
          </a:p>
        </p:txBody>
      </p:sp>
      <p:sp>
        <p:nvSpPr>
          <p:cNvPr id="5" name="Szövegdoboz 66"/>
          <p:cNvSpPr txBox="1"/>
          <p:nvPr/>
        </p:nvSpPr>
        <p:spPr>
          <a:xfrm rot="19914089">
            <a:off x="1403472" y="4044031"/>
            <a:ext cx="1749051" cy="253916"/>
          </a:xfrm>
          <a:prstGeom prst="rect">
            <a:avLst/>
          </a:prstGeom>
          <a:noFill/>
          <a:ln>
            <a:noFill/>
          </a:ln>
        </p:spPr>
        <p:txBody>
          <a:bodyPr wrap="square" rtlCol="0">
            <a:spAutoFit/>
          </a:bodyPr>
          <a:lstStyle/>
          <a:p>
            <a:pPr algn="ctr">
              <a:spcAft>
                <a:spcPts val="0"/>
              </a:spcAft>
            </a:pPr>
            <a:r>
              <a:rPr lang="en-US" sz="1050" b="1" kern="1200" dirty="0">
                <a:solidFill>
                  <a:srgbClr val="4D7C85"/>
                </a:solidFill>
                <a:effectLst/>
                <a:latin typeface="Calibri" panose="020F0502020204030204" pitchFamily="34" charset="0"/>
                <a:ea typeface="Times New Roman" panose="02020603050405020304" pitchFamily="18" charset="0"/>
                <a:cs typeface="Times New Roman" panose="02020603050405020304" pitchFamily="18" charset="0"/>
              </a:rPr>
              <a:t>Strength of criminal groups</a:t>
            </a:r>
            <a:endParaRPr lang="hu-HU" sz="1600" dirty="0">
              <a:solidFill>
                <a:srgbClr val="4D7C85"/>
              </a:solidFill>
              <a:effectLst/>
              <a:latin typeface="Times New Roman" panose="02020603050405020304" pitchFamily="18" charset="0"/>
              <a:ea typeface="Times New Roman" panose="02020603050405020304" pitchFamily="18" charset="0"/>
            </a:endParaRPr>
          </a:p>
        </p:txBody>
      </p:sp>
      <p:sp>
        <p:nvSpPr>
          <p:cNvPr id="6" name="Szövegdoboz 67"/>
          <p:cNvSpPr txBox="1"/>
          <p:nvPr/>
        </p:nvSpPr>
        <p:spPr>
          <a:xfrm rot="1693708" flipH="1">
            <a:off x="5925857" y="4044031"/>
            <a:ext cx="1905534" cy="253916"/>
          </a:xfrm>
          <a:prstGeom prst="rect">
            <a:avLst/>
          </a:prstGeom>
          <a:noFill/>
          <a:ln>
            <a:noFill/>
          </a:ln>
        </p:spPr>
        <p:txBody>
          <a:bodyPr wrap="square" rtlCol="0">
            <a:spAutoFit/>
          </a:bodyPr>
          <a:lstStyle/>
          <a:p>
            <a:pPr algn="ctr">
              <a:spcAft>
                <a:spcPts val="0"/>
              </a:spcAft>
            </a:pPr>
            <a:r>
              <a:rPr lang="en-US" sz="1050" b="1" kern="1200" dirty="0">
                <a:solidFill>
                  <a:srgbClr val="4D7C85"/>
                </a:solidFill>
                <a:effectLst/>
                <a:latin typeface="Calibri" panose="020F0502020204030204" pitchFamily="34" charset="0"/>
                <a:ea typeface="Times New Roman" panose="02020603050405020304" pitchFamily="18" charset="0"/>
                <a:cs typeface="Times New Roman" panose="02020603050405020304" pitchFamily="18" charset="0"/>
              </a:rPr>
              <a:t>Strength of private protection</a:t>
            </a:r>
            <a:endParaRPr lang="hu-HU" sz="1600" dirty="0">
              <a:solidFill>
                <a:srgbClr val="4D7C85"/>
              </a:solidFill>
              <a:effectLst/>
              <a:latin typeface="Times New Roman" panose="02020603050405020304" pitchFamily="18" charset="0"/>
              <a:ea typeface="Times New Roman" panose="02020603050405020304" pitchFamily="18" charset="0"/>
            </a:endParaRPr>
          </a:p>
        </p:txBody>
      </p:sp>
      <p:cxnSp>
        <p:nvCxnSpPr>
          <p:cNvPr id="8" name="Egyenes összekötő 7"/>
          <p:cNvCxnSpPr>
            <a:stCxn id="10" idx="0"/>
            <a:endCxn id="10" idx="2"/>
          </p:cNvCxnSpPr>
          <p:nvPr/>
        </p:nvCxnSpPr>
        <p:spPr>
          <a:xfrm>
            <a:off x="4572000" y="1851670"/>
            <a:ext cx="0" cy="1831222"/>
          </a:xfrm>
          <a:prstGeom prst="line">
            <a:avLst/>
          </a:prstGeom>
          <a:ln w="34925">
            <a:solidFill>
              <a:srgbClr val="4D7C85"/>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a:stCxn id="10" idx="1"/>
            <a:endCxn id="10" idx="3"/>
          </p:cNvCxnSpPr>
          <p:nvPr/>
        </p:nvCxnSpPr>
        <p:spPr>
          <a:xfrm>
            <a:off x="2861293" y="2767281"/>
            <a:ext cx="3421414" cy="0"/>
          </a:xfrm>
          <a:prstGeom prst="line">
            <a:avLst/>
          </a:prstGeom>
          <a:ln w="34925">
            <a:solidFill>
              <a:srgbClr val="4D7C8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2904460" y="1985583"/>
            <a:ext cx="1619141" cy="626110"/>
          </a:xfrm>
          <a:prstGeom prst="rect">
            <a:avLst/>
          </a:prstGeom>
          <a:noFill/>
        </p:spPr>
        <p:txBody>
          <a:bodyPr wrap="square" rtlCol="0">
            <a:spAutoFit/>
          </a:bodyPr>
          <a:lstStyle/>
          <a:p>
            <a:pPr algn="ctr">
              <a:spcAft>
                <a:spcPts val="0"/>
              </a:spcAft>
            </a:pPr>
            <a:r>
              <a:rPr lang="en-US" sz="1200" b="1" kern="1200" dirty="0">
                <a:solidFill>
                  <a:srgbClr val="504131"/>
                </a:solidFill>
                <a:effectLst/>
                <a:ea typeface="Times New Roman" panose="02020603050405020304" pitchFamily="18" charset="0"/>
                <a:cs typeface="Times New Roman" panose="02020603050405020304" pitchFamily="18" charset="0"/>
              </a:rPr>
              <a:t>Illegal public</a:t>
            </a:r>
            <a:br>
              <a:rPr lang="en-US" sz="1200" b="1" kern="1200" dirty="0">
                <a:solidFill>
                  <a:srgbClr val="504131"/>
                </a:solidFill>
                <a:effectLst/>
                <a:ea typeface="Times New Roman" panose="02020603050405020304" pitchFamily="18" charset="0"/>
                <a:cs typeface="Times New Roman" panose="02020603050405020304" pitchFamily="18" charset="0"/>
              </a:rPr>
            </a:br>
            <a:r>
              <a:rPr lang="en-US" sz="1200" b="1" kern="1200" dirty="0">
                <a:solidFill>
                  <a:srgbClr val="504131"/>
                </a:solidFill>
                <a:effectLst/>
                <a:ea typeface="Times New Roman" panose="02020603050405020304" pitchFamily="18" charset="0"/>
                <a:cs typeface="Times New Roman" panose="02020603050405020304" pitchFamily="18" charset="0"/>
              </a:rPr>
              <a:t>use of violence</a:t>
            </a:r>
            <a:endParaRPr lang="hu-HU" sz="1200" dirty="0">
              <a:solidFill>
                <a:srgbClr val="504131"/>
              </a:solidFill>
              <a:effectLst/>
              <a:ea typeface="Times New Roman" panose="02020603050405020304" pitchFamily="18" charset="0"/>
            </a:endParaRPr>
          </a:p>
          <a:p>
            <a:pPr algn="ctr">
              <a:spcAft>
                <a:spcPts val="0"/>
              </a:spcAft>
            </a:pPr>
            <a:r>
              <a:rPr lang="en-US" sz="1050" b="1" kern="1200" dirty="0">
                <a:solidFill>
                  <a:srgbClr val="504131"/>
                </a:solidFill>
                <a:effectLst/>
                <a:ea typeface="Times New Roman" panose="02020603050405020304" pitchFamily="18" charset="0"/>
                <a:cs typeface="Times New Roman" panose="02020603050405020304" pitchFamily="18" charset="0"/>
              </a:rPr>
              <a:t>(informal state ‘roofs’)</a:t>
            </a:r>
            <a:endParaRPr lang="hu-HU" sz="1200" dirty="0">
              <a:solidFill>
                <a:srgbClr val="504131"/>
              </a:solidFill>
              <a:effectLst/>
              <a:ea typeface="Times New Roman" panose="02020603050405020304" pitchFamily="18" charset="0"/>
            </a:endParaRPr>
          </a:p>
        </p:txBody>
      </p:sp>
      <p:sp>
        <p:nvSpPr>
          <p:cNvPr id="12" name="Szövegdoboz 11"/>
          <p:cNvSpPr txBox="1"/>
          <p:nvPr/>
        </p:nvSpPr>
        <p:spPr>
          <a:xfrm>
            <a:off x="4086873" y="1500716"/>
            <a:ext cx="965014" cy="307777"/>
          </a:xfrm>
          <a:prstGeom prst="rect">
            <a:avLst/>
          </a:prstGeom>
          <a:noFill/>
        </p:spPr>
        <p:txBody>
          <a:bodyPr wrap="square" rtlCol="0">
            <a:spAutoFit/>
          </a:bodyPr>
          <a:lstStyle/>
          <a:p>
            <a:pPr algn="ctr">
              <a:spcAft>
                <a:spcPts val="0"/>
              </a:spcAft>
            </a:pPr>
            <a:r>
              <a:rPr lang="en-US" sz="14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Public</a:t>
            </a:r>
            <a:endParaRPr lang="hu-HU" sz="1400" dirty="0">
              <a:solidFill>
                <a:srgbClr val="504131"/>
              </a:solidFill>
              <a:effectLst/>
              <a:latin typeface="Times New Roman" panose="02020603050405020304" pitchFamily="18" charset="0"/>
              <a:ea typeface="Times New Roman" panose="02020603050405020304" pitchFamily="18" charset="0"/>
            </a:endParaRPr>
          </a:p>
        </p:txBody>
      </p:sp>
      <p:sp>
        <p:nvSpPr>
          <p:cNvPr id="13" name="Szövegdoboz 12"/>
          <p:cNvSpPr txBox="1"/>
          <p:nvPr/>
        </p:nvSpPr>
        <p:spPr>
          <a:xfrm>
            <a:off x="4176501" y="3732391"/>
            <a:ext cx="789557" cy="307777"/>
          </a:xfrm>
          <a:prstGeom prst="rect">
            <a:avLst/>
          </a:prstGeom>
          <a:noFill/>
        </p:spPr>
        <p:txBody>
          <a:bodyPr wrap="square" rtlCol="0">
            <a:spAutoFit/>
          </a:bodyPr>
          <a:lstStyle/>
          <a:p>
            <a:pPr algn="ctr">
              <a:spcAft>
                <a:spcPts val="0"/>
              </a:spcAft>
            </a:pPr>
            <a:r>
              <a:rPr lang="en-US" sz="14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Private</a:t>
            </a:r>
            <a:endParaRPr lang="hu-HU" sz="1400" dirty="0">
              <a:solidFill>
                <a:srgbClr val="504131"/>
              </a:solidFill>
              <a:effectLst/>
              <a:latin typeface="Times New Roman" panose="02020603050405020304" pitchFamily="18" charset="0"/>
              <a:ea typeface="Times New Roman" panose="02020603050405020304" pitchFamily="18" charset="0"/>
            </a:endParaRPr>
          </a:p>
        </p:txBody>
      </p:sp>
      <p:sp>
        <p:nvSpPr>
          <p:cNvPr id="14" name="Szövegdoboz 13"/>
          <p:cNvSpPr txBox="1"/>
          <p:nvPr/>
        </p:nvSpPr>
        <p:spPr>
          <a:xfrm>
            <a:off x="2110368" y="2595564"/>
            <a:ext cx="745693" cy="307777"/>
          </a:xfrm>
          <a:prstGeom prst="rect">
            <a:avLst/>
          </a:prstGeom>
          <a:noFill/>
        </p:spPr>
        <p:txBody>
          <a:bodyPr wrap="square" rtlCol="0">
            <a:spAutoFit/>
          </a:bodyPr>
          <a:lstStyle/>
          <a:p>
            <a:pPr algn="r">
              <a:spcAft>
                <a:spcPts val="0"/>
              </a:spcAft>
            </a:pPr>
            <a:r>
              <a:rPr lang="en-US" sz="14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Illegal</a:t>
            </a:r>
            <a:endParaRPr lang="hu-HU" sz="1400" dirty="0">
              <a:solidFill>
                <a:srgbClr val="504131"/>
              </a:solidFill>
              <a:effectLst/>
              <a:latin typeface="Times New Roman" panose="02020603050405020304" pitchFamily="18" charset="0"/>
              <a:ea typeface="Times New Roman" panose="02020603050405020304" pitchFamily="18" charset="0"/>
            </a:endParaRPr>
          </a:p>
        </p:txBody>
      </p:sp>
      <p:sp>
        <p:nvSpPr>
          <p:cNvPr id="15" name="Szövegdoboz 14"/>
          <p:cNvSpPr txBox="1"/>
          <p:nvPr/>
        </p:nvSpPr>
        <p:spPr>
          <a:xfrm>
            <a:off x="6298502" y="2610618"/>
            <a:ext cx="921150" cy="307777"/>
          </a:xfrm>
          <a:prstGeom prst="rect">
            <a:avLst/>
          </a:prstGeom>
          <a:noFill/>
        </p:spPr>
        <p:txBody>
          <a:bodyPr wrap="square" rtlCol="0">
            <a:spAutoFit/>
          </a:bodyPr>
          <a:lstStyle/>
          <a:p>
            <a:pPr>
              <a:spcAft>
                <a:spcPts val="0"/>
              </a:spcAft>
            </a:pPr>
            <a:r>
              <a:rPr lang="en-US" sz="140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Legal</a:t>
            </a:r>
            <a:endParaRPr lang="hu-HU" sz="1400" dirty="0">
              <a:solidFill>
                <a:srgbClr val="504131"/>
              </a:solidFill>
              <a:effectLst/>
              <a:latin typeface="Times New Roman" panose="02020603050405020304" pitchFamily="18" charset="0"/>
              <a:ea typeface="Times New Roman" panose="02020603050405020304" pitchFamily="18" charset="0"/>
            </a:endParaRPr>
          </a:p>
        </p:txBody>
      </p:sp>
      <p:sp>
        <p:nvSpPr>
          <p:cNvPr id="16" name="Szövegdoboz 15"/>
          <p:cNvSpPr txBox="1"/>
          <p:nvPr/>
        </p:nvSpPr>
        <p:spPr>
          <a:xfrm>
            <a:off x="4613554" y="1995664"/>
            <a:ext cx="1622366" cy="626110"/>
          </a:xfrm>
          <a:prstGeom prst="rect">
            <a:avLst/>
          </a:prstGeom>
          <a:noFill/>
        </p:spPr>
        <p:txBody>
          <a:bodyPr wrap="square" rtlCol="0">
            <a:spAutoFit/>
          </a:bodyPr>
          <a:lstStyle/>
          <a:p>
            <a:pPr algn="ctr">
              <a:spcAft>
                <a:spcPts val="0"/>
              </a:spcAft>
            </a:pPr>
            <a:r>
              <a:rPr lang="en-US" sz="1200" b="1" kern="1200" dirty="0">
                <a:solidFill>
                  <a:srgbClr val="504131"/>
                </a:solidFill>
                <a:effectLst/>
                <a:ea typeface="Times New Roman" panose="02020603050405020304" pitchFamily="18" charset="0"/>
                <a:cs typeface="Times New Roman" panose="02020603050405020304" pitchFamily="18" charset="0"/>
              </a:rPr>
              <a:t>Legal public</a:t>
            </a:r>
            <a:br>
              <a:rPr lang="en-US" sz="1200" b="1" kern="1200" dirty="0">
                <a:solidFill>
                  <a:srgbClr val="504131"/>
                </a:solidFill>
                <a:effectLst/>
                <a:ea typeface="Times New Roman" panose="02020603050405020304" pitchFamily="18" charset="0"/>
                <a:cs typeface="Times New Roman" panose="02020603050405020304" pitchFamily="18" charset="0"/>
              </a:rPr>
            </a:br>
            <a:r>
              <a:rPr lang="en-US" sz="1200" b="1" kern="1200" dirty="0">
                <a:solidFill>
                  <a:srgbClr val="504131"/>
                </a:solidFill>
                <a:effectLst/>
                <a:ea typeface="Times New Roman" panose="02020603050405020304" pitchFamily="18" charset="0"/>
                <a:cs typeface="Times New Roman" panose="02020603050405020304" pitchFamily="18" charset="0"/>
              </a:rPr>
              <a:t>use of violence</a:t>
            </a:r>
            <a:endParaRPr lang="hu-HU" sz="1200" dirty="0">
              <a:solidFill>
                <a:srgbClr val="504131"/>
              </a:solidFill>
              <a:effectLst/>
              <a:ea typeface="Times New Roman" panose="02020603050405020304" pitchFamily="18" charset="0"/>
            </a:endParaRPr>
          </a:p>
          <a:p>
            <a:pPr algn="ctr">
              <a:spcAft>
                <a:spcPts val="0"/>
              </a:spcAft>
            </a:pPr>
            <a:r>
              <a:rPr lang="en-US" sz="1050" b="1" kern="1200" dirty="0">
                <a:solidFill>
                  <a:srgbClr val="504131"/>
                </a:solidFill>
                <a:effectLst/>
                <a:ea typeface="Times New Roman" panose="02020603050405020304" pitchFamily="18" charset="0"/>
                <a:cs typeface="Times New Roman" panose="02020603050405020304" pitchFamily="18" charset="0"/>
              </a:rPr>
              <a:t>(formal protection)</a:t>
            </a:r>
            <a:endParaRPr lang="hu-HU" sz="1200" dirty="0">
              <a:solidFill>
                <a:srgbClr val="504131"/>
              </a:solidFill>
              <a:effectLst/>
              <a:ea typeface="Times New Roman" panose="02020603050405020304" pitchFamily="18" charset="0"/>
            </a:endParaRPr>
          </a:p>
        </p:txBody>
      </p:sp>
      <p:sp>
        <p:nvSpPr>
          <p:cNvPr id="17" name="Szövegdoboz 16"/>
          <p:cNvSpPr txBox="1"/>
          <p:nvPr/>
        </p:nvSpPr>
        <p:spPr>
          <a:xfrm>
            <a:off x="4611942" y="2818711"/>
            <a:ext cx="1625591" cy="784830"/>
          </a:xfrm>
          <a:prstGeom prst="rect">
            <a:avLst/>
          </a:prstGeom>
          <a:noFill/>
        </p:spPr>
        <p:txBody>
          <a:bodyPr wrap="square" lIns="72000" rIns="72000" rtlCol="0">
            <a:spAutoFit/>
          </a:bodyPr>
          <a:lstStyle/>
          <a:p>
            <a:pPr algn="ctr">
              <a:spcAft>
                <a:spcPts val="0"/>
              </a:spcAft>
            </a:pPr>
            <a:r>
              <a:rPr lang="en-US" sz="1200" b="1" kern="1200" dirty="0">
                <a:solidFill>
                  <a:srgbClr val="504131"/>
                </a:solidFill>
                <a:effectLst/>
                <a:ea typeface="Times New Roman" panose="02020603050405020304" pitchFamily="18" charset="0"/>
                <a:cs typeface="Times New Roman" panose="02020603050405020304" pitchFamily="18" charset="0"/>
              </a:rPr>
              <a:t>Legal private</a:t>
            </a:r>
            <a:br>
              <a:rPr lang="en-US" sz="1200" b="1" kern="1200" dirty="0">
                <a:solidFill>
                  <a:srgbClr val="504131"/>
                </a:solidFill>
                <a:effectLst/>
                <a:ea typeface="Times New Roman" panose="02020603050405020304" pitchFamily="18" charset="0"/>
                <a:cs typeface="Times New Roman" panose="02020603050405020304" pitchFamily="18" charset="0"/>
              </a:rPr>
            </a:br>
            <a:r>
              <a:rPr lang="en-US" sz="1200" b="1" kern="1200" dirty="0">
                <a:solidFill>
                  <a:srgbClr val="504131"/>
                </a:solidFill>
                <a:effectLst/>
                <a:ea typeface="Times New Roman" panose="02020603050405020304" pitchFamily="18" charset="0"/>
                <a:cs typeface="Times New Roman" panose="02020603050405020304" pitchFamily="18" charset="0"/>
              </a:rPr>
              <a:t>use of violence</a:t>
            </a:r>
            <a:endParaRPr lang="hu-HU" sz="1200" dirty="0">
              <a:solidFill>
                <a:srgbClr val="504131"/>
              </a:solidFill>
              <a:effectLst/>
              <a:ea typeface="Times New Roman" panose="02020603050405020304" pitchFamily="18" charset="0"/>
            </a:endParaRPr>
          </a:p>
          <a:p>
            <a:pPr algn="ctr">
              <a:spcAft>
                <a:spcPts val="0"/>
              </a:spcAft>
            </a:pPr>
            <a:r>
              <a:rPr lang="en-US" sz="1050" b="1" kern="1200" dirty="0">
                <a:solidFill>
                  <a:srgbClr val="504131"/>
                </a:solidFill>
                <a:effectLst/>
                <a:ea typeface="Times New Roman" panose="02020603050405020304" pitchFamily="18" charset="0"/>
                <a:cs typeface="Times New Roman" panose="02020603050405020304" pitchFamily="18" charset="0"/>
              </a:rPr>
              <a:t>(private protection agencies)</a:t>
            </a:r>
            <a:endParaRPr lang="hu-HU" sz="1200" dirty="0">
              <a:solidFill>
                <a:srgbClr val="504131"/>
              </a:solidFill>
              <a:effectLst/>
              <a:ea typeface="Times New Roman" panose="02020603050405020304" pitchFamily="18" charset="0"/>
            </a:endParaRPr>
          </a:p>
        </p:txBody>
      </p:sp>
      <p:sp>
        <p:nvSpPr>
          <p:cNvPr id="18" name="Szövegdoboz 17"/>
          <p:cNvSpPr txBox="1"/>
          <p:nvPr/>
        </p:nvSpPr>
        <p:spPr>
          <a:xfrm>
            <a:off x="2926180" y="2881485"/>
            <a:ext cx="1575889" cy="626110"/>
          </a:xfrm>
          <a:prstGeom prst="rect">
            <a:avLst/>
          </a:prstGeom>
          <a:noFill/>
        </p:spPr>
        <p:txBody>
          <a:bodyPr wrap="square" rtlCol="0">
            <a:spAutoFit/>
          </a:bodyPr>
          <a:lstStyle/>
          <a:p>
            <a:pPr algn="ctr">
              <a:spcAft>
                <a:spcPts val="0"/>
              </a:spcAft>
            </a:pPr>
            <a:r>
              <a:rPr lang="en-US" sz="1200" b="1" kern="1200" dirty="0">
                <a:solidFill>
                  <a:srgbClr val="504131"/>
                </a:solidFill>
                <a:effectLst/>
                <a:ea typeface="Times New Roman" panose="02020603050405020304" pitchFamily="18" charset="0"/>
                <a:cs typeface="Times New Roman" panose="02020603050405020304" pitchFamily="18" charset="0"/>
              </a:rPr>
              <a:t>Illegal private</a:t>
            </a:r>
            <a:br>
              <a:rPr lang="en-US" sz="1200" b="1" kern="1200" dirty="0">
                <a:solidFill>
                  <a:srgbClr val="504131"/>
                </a:solidFill>
                <a:effectLst/>
                <a:ea typeface="Times New Roman" panose="02020603050405020304" pitchFamily="18" charset="0"/>
                <a:cs typeface="Times New Roman" panose="02020603050405020304" pitchFamily="18" charset="0"/>
              </a:rPr>
            </a:br>
            <a:r>
              <a:rPr lang="en-US" sz="1200" b="1" kern="1200" dirty="0">
                <a:solidFill>
                  <a:srgbClr val="504131"/>
                </a:solidFill>
                <a:effectLst/>
                <a:ea typeface="Times New Roman" panose="02020603050405020304" pitchFamily="18" charset="0"/>
                <a:cs typeface="Times New Roman" panose="02020603050405020304" pitchFamily="18" charset="0"/>
              </a:rPr>
              <a:t>use of violence</a:t>
            </a:r>
            <a:endParaRPr lang="hu-HU" sz="1200" dirty="0">
              <a:solidFill>
                <a:srgbClr val="504131"/>
              </a:solidFill>
              <a:effectLst/>
              <a:ea typeface="Times New Roman" panose="02020603050405020304" pitchFamily="18" charset="0"/>
            </a:endParaRPr>
          </a:p>
          <a:p>
            <a:pPr algn="ctr">
              <a:spcAft>
                <a:spcPts val="0"/>
              </a:spcAft>
            </a:pPr>
            <a:r>
              <a:rPr lang="en-US" sz="1050" b="1" kern="1200" dirty="0">
                <a:solidFill>
                  <a:srgbClr val="504131"/>
                </a:solidFill>
                <a:effectLst/>
                <a:ea typeface="Times New Roman" panose="02020603050405020304" pitchFamily="18" charset="0"/>
                <a:cs typeface="Times New Roman" panose="02020603050405020304" pitchFamily="18" charset="0"/>
              </a:rPr>
              <a:t>(criminal groups)</a:t>
            </a:r>
            <a:endParaRPr lang="hu-HU" sz="1200" dirty="0">
              <a:solidFill>
                <a:srgbClr val="504131"/>
              </a:solidFill>
              <a:effectLst/>
              <a:ea typeface="Times New Roman" panose="02020603050405020304" pitchFamily="18" charset="0"/>
            </a:endParaRPr>
          </a:p>
        </p:txBody>
      </p:sp>
      <p:cxnSp>
        <p:nvCxnSpPr>
          <p:cNvPr id="19" name="Egyenes összekötő nyíllal 18"/>
          <p:cNvCxnSpPr/>
          <p:nvPr/>
        </p:nvCxnSpPr>
        <p:spPr>
          <a:xfrm flipH="1" flipV="1">
            <a:off x="1412462" y="1059706"/>
            <a:ext cx="1447390" cy="791964"/>
          </a:xfrm>
          <a:prstGeom prst="straightConnector1">
            <a:avLst/>
          </a:prstGeom>
          <a:ln w="34925">
            <a:solidFill>
              <a:srgbClr val="4D7C85"/>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flipV="1">
            <a:off x="6282707" y="1059706"/>
            <a:ext cx="1446211" cy="791964"/>
          </a:xfrm>
          <a:prstGeom prst="straightConnector1">
            <a:avLst/>
          </a:prstGeom>
          <a:ln w="34925">
            <a:solidFill>
              <a:srgbClr val="4D7C85"/>
            </a:solidFill>
            <a:tailEnd type="arrow"/>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p:nvPr/>
        </p:nvCxnSpPr>
        <p:spPr>
          <a:xfrm>
            <a:off x="6282707" y="3682892"/>
            <a:ext cx="1446211" cy="760661"/>
          </a:xfrm>
          <a:prstGeom prst="straightConnector1">
            <a:avLst/>
          </a:prstGeom>
          <a:ln w="34925">
            <a:solidFill>
              <a:srgbClr val="4D7C85"/>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H="1">
            <a:off x="1412462" y="3682892"/>
            <a:ext cx="1447390" cy="760661"/>
          </a:xfrm>
          <a:prstGeom prst="straightConnector1">
            <a:avLst/>
          </a:prstGeom>
          <a:ln w="34925">
            <a:solidFill>
              <a:srgbClr val="4D7C85"/>
            </a:solidFill>
            <a:tailEnd type="arrow"/>
          </a:ln>
        </p:spPr>
        <p:style>
          <a:lnRef idx="1">
            <a:schemeClr val="accent1"/>
          </a:lnRef>
          <a:fillRef idx="0">
            <a:schemeClr val="accent1"/>
          </a:fillRef>
          <a:effectRef idx="0">
            <a:schemeClr val="accent1"/>
          </a:effectRef>
          <a:fontRef idx="minor">
            <a:schemeClr val="tx1"/>
          </a:fontRef>
        </p:style>
      </p:cxnSp>
      <p:sp>
        <p:nvSpPr>
          <p:cNvPr id="23" name="Szövegdoboz 42"/>
          <p:cNvSpPr txBox="1"/>
          <p:nvPr/>
        </p:nvSpPr>
        <p:spPr>
          <a:xfrm>
            <a:off x="7164288" y="1374344"/>
            <a:ext cx="1201290" cy="253916"/>
          </a:xfrm>
          <a:prstGeom prst="rect">
            <a:avLst/>
          </a:prstGeom>
          <a:noFill/>
          <a:ln>
            <a:noFill/>
          </a:ln>
        </p:spPr>
        <p:txBody>
          <a:bodyPr wrap="square" rtlCol="0">
            <a:sp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Normal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4" name="Szövegdoboz 43"/>
          <p:cNvSpPr txBox="1"/>
          <p:nvPr/>
        </p:nvSpPr>
        <p:spPr>
          <a:xfrm>
            <a:off x="6680486" y="1599543"/>
            <a:ext cx="1297249" cy="253916"/>
          </a:xfrm>
          <a:prstGeom prst="rect">
            <a:avLst/>
          </a:prstGeom>
          <a:noFill/>
          <a:ln>
            <a:noFill/>
          </a:ln>
        </p:spPr>
        <p:txBody>
          <a:bodyPr wrap="square" rtlCol="0">
            <a:sp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Weak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5" name="Szövegdoboz 44"/>
          <p:cNvSpPr txBox="1"/>
          <p:nvPr/>
        </p:nvSpPr>
        <p:spPr>
          <a:xfrm>
            <a:off x="6331106" y="1851670"/>
            <a:ext cx="1312160" cy="253916"/>
          </a:xfrm>
          <a:prstGeom prst="rect">
            <a:avLst/>
          </a:prstGeom>
          <a:noFill/>
          <a:ln>
            <a:noFill/>
          </a:ln>
        </p:spPr>
        <p:txBody>
          <a:bodyPr wrap="square" rtlCol="0">
            <a:sp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Failed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6" name="Szövegdoboz 45"/>
          <p:cNvSpPr txBox="1"/>
          <p:nvPr/>
        </p:nvSpPr>
        <p:spPr>
          <a:xfrm>
            <a:off x="806642" y="4137798"/>
            <a:ext cx="712849" cy="253916"/>
          </a:xfrm>
          <a:prstGeom prst="rect">
            <a:avLst/>
          </a:prstGeom>
          <a:noFill/>
          <a:ln>
            <a:noFill/>
          </a:ln>
        </p:spPr>
        <p:txBody>
          <a:bodyPr wrap="square" rtlCol="0">
            <a:spAutoFit/>
          </a:bodyPr>
          <a:lstStyle/>
          <a:p>
            <a:pPr algn="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Warlord</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7" name="Szövegdoboz 46"/>
          <p:cNvSpPr txBox="1"/>
          <p:nvPr/>
        </p:nvSpPr>
        <p:spPr>
          <a:xfrm>
            <a:off x="118448" y="3887729"/>
            <a:ext cx="1930512" cy="253916"/>
          </a:xfrm>
          <a:prstGeom prst="rect">
            <a:avLst/>
          </a:prstGeom>
          <a:noFill/>
          <a:ln>
            <a:noFill/>
          </a:ln>
        </p:spPr>
        <p:txBody>
          <a:bodyPr wrap="square" rtlCol="0">
            <a:spAutoFit/>
          </a:bodyPr>
          <a:lstStyle/>
          <a:p>
            <a:pPr algn="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Criminal protection racket</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8" name="Szövegdoboz 47"/>
          <p:cNvSpPr txBox="1"/>
          <p:nvPr/>
        </p:nvSpPr>
        <p:spPr>
          <a:xfrm>
            <a:off x="639678" y="3653502"/>
            <a:ext cx="1857175" cy="253916"/>
          </a:xfrm>
          <a:prstGeom prst="rect">
            <a:avLst/>
          </a:prstGeom>
          <a:noFill/>
          <a:ln>
            <a:noFill/>
          </a:ln>
        </p:spPr>
        <p:txBody>
          <a:bodyPr wrap="square" rtlCol="0">
            <a:spAutoFit/>
          </a:bodyPr>
          <a:lstStyle/>
          <a:p>
            <a:pPr algn="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Criminal protection group</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29" name="Szövegdoboz 48"/>
          <p:cNvSpPr txBox="1"/>
          <p:nvPr/>
        </p:nvSpPr>
        <p:spPr>
          <a:xfrm>
            <a:off x="1163098" y="3453726"/>
            <a:ext cx="1713873" cy="253916"/>
          </a:xfrm>
          <a:prstGeom prst="rect">
            <a:avLst/>
          </a:prstGeom>
          <a:noFill/>
          <a:ln>
            <a:noFill/>
          </a:ln>
        </p:spPr>
        <p:txBody>
          <a:bodyPr wrap="square" rtlCol="0">
            <a:spAutoFit/>
          </a:bodyPr>
          <a:lstStyle/>
          <a:p>
            <a:pPr algn="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Criminal protector</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0" name="Szövegdoboz 49"/>
          <p:cNvSpPr txBox="1"/>
          <p:nvPr/>
        </p:nvSpPr>
        <p:spPr>
          <a:xfrm>
            <a:off x="1430643" y="1597718"/>
            <a:ext cx="1077465" cy="253916"/>
          </a:xfrm>
          <a:prstGeom prst="rect">
            <a:avLst/>
          </a:prstGeom>
          <a:noFill/>
          <a:ln>
            <a:noFill/>
          </a:ln>
        </p:spPr>
        <p:txBody>
          <a:bodyPr wrap="square" rtlCol="0">
            <a:spAutoFit/>
          </a:bodyPr>
          <a:lstStyle/>
          <a:p>
            <a:pPr algn="r">
              <a:spcAft>
                <a:spcPts val="0"/>
              </a:spcAft>
            </a:pP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Corrupt</a:t>
            </a:r>
            <a:r>
              <a:rPr lang="hu-HU"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1" name="Szövegdoboz 50"/>
          <p:cNvSpPr txBox="1"/>
          <p:nvPr/>
        </p:nvSpPr>
        <p:spPr>
          <a:xfrm>
            <a:off x="827584" y="1393721"/>
            <a:ext cx="1254413" cy="253916"/>
          </a:xfrm>
          <a:prstGeom prst="rect">
            <a:avLst/>
          </a:prstGeom>
          <a:noFill/>
          <a:ln>
            <a:noFill/>
          </a:ln>
        </p:spPr>
        <p:txBody>
          <a:bodyPr wrap="square" rtlCol="0">
            <a:spAutoFit/>
          </a:bodyPr>
          <a:lstStyle/>
          <a:p>
            <a:pPr algn="r">
              <a:spcAft>
                <a:spcPts val="0"/>
              </a:spcAft>
            </a:pP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Captured</a:t>
            </a:r>
            <a:r>
              <a:rPr lang="hu-HU"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a:t>
            </a: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2" name="Szövegdoboz 51"/>
          <p:cNvSpPr txBox="1"/>
          <p:nvPr/>
        </p:nvSpPr>
        <p:spPr>
          <a:xfrm>
            <a:off x="611188" y="1189724"/>
            <a:ext cx="1145319" cy="253916"/>
          </a:xfrm>
          <a:prstGeom prst="rect">
            <a:avLst/>
          </a:prstGeom>
          <a:noFill/>
          <a:ln>
            <a:noFill/>
          </a:ln>
        </p:spPr>
        <p:txBody>
          <a:bodyPr wrap="square" rtlCol="0">
            <a:spAutoFit/>
          </a:bodyPr>
          <a:lstStyle/>
          <a:p>
            <a:pPr algn="r">
              <a:spcAft>
                <a:spcPts val="0"/>
              </a:spcAft>
            </a:pP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Criminal</a:t>
            </a:r>
            <a:r>
              <a:rPr lang="hu-HU"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a:t>
            </a: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3" name="Szövegdoboz 52"/>
          <p:cNvSpPr txBox="1"/>
          <p:nvPr/>
        </p:nvSpPr>
        <p:spPr>
          <a:xfrm>
            <a:off x="2202632" y="1801714"/>
            <a:ext cx="617108" cy="253916"/>
          </a:xfrm>
          <a:prstGeom prst="rect">
            <a:avLst/>
          </a:prstGeom>
          <a:noFill/>
          <a:ln>
            <a:noFill/>
          </a:ln>
        </p:spPr>
        <p:txBody>
          <a:bodyPr wrap="square" rtlCol="0">
            <a:spAutoFit/>
          </a:bodyPr>
          <a:lstStyle/>
          <a:p>
            <a:pPr algn="r">
              <a:spcAft>
                <a:spcPts val="0"/>
              </a:spcAft>
            </a:pP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4" name="Szövegdoboz 53"/>
          <p:cNvSpPr txBox="1"/>
          <p:nvPr/>
        </p:nvSpPr>
        <p:spPr>
          <a:xfrm>
            <a:off x="7540866" y="1166977"/>
            <a:ext cx="1171139" cy="253916"/>
          </a:xfrm>
          <a:prstGeom prst="rect">
            <a:avLst/>
          </a:prstGeom>
          <a:noFill/>
          <a:ln>
            <a:noFill/>
          </a:ln>
        </p:spPr>
        <p:txBody>
          <a:bodyPr wrap="square" rtlCol="0">
            <a:sp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Strong state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5" name="Szövegdoboz 54"/>
          <p:cNvSpPr txBox="1"/>
          <p:nvPr/>
        </p:nvSpPr>
        <p:spPr>
          <a:xfrm>
            <a:off x="6331106" y="3445018"/>
            <a:ext cx="1110769" cy="253916"/>
          </a:xfrm>
          <a:prstGeom prst="rect">
            <a:avLst/>
          </a:prstGeom>
          <a:noFill/>
          <a:ln>
            <a:noFill/>
          </a:ln>
        </p:spPr>
        <p:txBody>
          <a:bodyPr wrap="square" rtlCol="0">
            <a:spAutoFit/>
          </a:bodyPr>
          <a:lstStyle/>
          <a:p>
            <a:pPr>
              <a:spcAft>
                <a:spcPts val="0"/>
              </a:spcAft>
            </a:pP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Security</a:t>
            </a:r>
            <a:r>
              <a:rPr lang="hu-HU"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a:t>
            </a: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guard</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6" name="Szövegdoboz 55"/>
          <p:cNvSpPr txBox="1"/>
          <p:nvPr/>
        </p:nvSpPr>
        <p:spPr>
          <a:xfrm>
            <a:off x="7091177" y="3868310"/>
            <a:ext cx="1758672" cy="253916"/>
          </a:xfrm>
          <a:prstGeom prst="rect">
            <a:avLst/>
          </a:prstGeom>
          <a:noFill/>
          <a:ln>
            <a:noFill/>
          </a:ln>
        </p:spPr>
        <p:txBody>
          <a:bodyPr wrap="square" rtlCol="0">
            <a:spAutoFit/>
          </a:bodyPr>
          <a:lstStyle/>
          <a:p>
            <a:pPr>
              <a:spcAft>
                <a:spcPts val="0"/>
              </a:spcAft>
            </a:pPr>
            <a:r>
              <a:rPr lang="hu-HU"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ecurity</a:t>
            </a: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company</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7" name="Szövegdoboz 56"/>
          <p:cNvSpPr txBox="1"/>
          <p:nvPr/>
        </p:nvSpPr>
        <p:spPr>
          <a:xfrm>
            <a:off x="6696325" y="3660277"/>
            <a:ext cx="1466574" cy="253916"/>
          </a:xfrm>
          <a:prstGeom prst="rect">
            <a:avLst/>
          </a:prstGeom>
          <a:noFill/>
          <a:ln>
            <a:noFill/>
          </a:ln>
        </p:spPr>
        <p:txBody>
          <a:bodyPr wrap="square" rtlCol="0">
            <a:spAutoFit/>
          </a:bodyPr>
          <a:lstStyle/>
          <a:p>
            <a:pPr>
              <a:spcAft>
                <a:spcPts val="0"/>
              </a:spcAft>
            </a:pPr>
            <a:r>
              <a:rPr lang="hu-HU" sz="1050" b="1" kern="1200" dirty="0" err="1">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Security</a:t>
            </a:r>
            <a:r>
              <a:rPr lang="hu-HU"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 service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8" name="Szövegdoboz 57"/>
          <p:cNvSpPr txBox="1"/>
          <p:nvPr/>
        </p:nvSpPr>
        <p:spPr>
          <a:xfrm>
            <a:off x="7524327" y="4083569"/>
            <a:ext cx="1331081" cy="253916"/>
          </a:xfrm>
          <a:prstGeom prst="rect">
            <a:avLst/>
          </a:prstGeom>
          <a:noFill/>
          <a:ln>
            <a:noFill/>
          </a:ln>
        </p:spPr>
        <p:txBody>
          <a:bodyPr wrap="square" rtlCol="0">
            <a:spAutoFit/>
          </a:bodyPr>
          <a:lstStyle/>
          <a:p>
            <a:pPr>
              <a:spcAft>
                <a:spcPts val="0"/>
              </a:spcAft>
            </a:pPr>
            <a:r>
              <a:rPr lang="en-US" sz="1050" b="1" kern="1200" dirty="0">
                <a:solidFill>
                  <a:srgbClr val="504131"/>
                </a:solidFill>
                <a:effectLst/>
                <a:latin typeface="Calibri" panose="020F0502020204030204" pitchFamily="34" charset="0"/>
                <a:ea typeface="Times New Roman" panose="02020603050405020304" pitchFamily="18" charset="0"/>
                <a:cs typeface="Times New Roman" panose="02020603050405020304" pitchFamily="18" charset="0"/>
              </a:rPr>
              <a:t>Private police</a:t>
            </a:r>
            <a:endParaRPr lang="hu-HU" sz="1600" dirty="0">
              <a:solidFill>
                <a:srgbClr val="504131"/>
              </a:solidFill>
              <a:effectLst/>
              <a:latin typeface="Times New Roman" panose="02020603050405020304" pitchFamily="18" charset="0"/>
              <a:ea typeface="Times New Roman" panose="02020603050405020304" pitchFamily="18" charset="0"/>
            </a:endParaRPr>
          </a:p>
        </p:txBody>
      </p:sp>
      <p:sp>
        <p:nvSpPr>
          <p:cNvPr id="39" name="Szövegdoboz 63"/>
          <p:cNvSpPr txBox="1"/>
          <p:nvPr/>
        </p:nvSpPr>
        <p:spPr>
          <a:xfrm rot="19871805">
            <a:off x="6085311" y="1252358"/>
            <a:ext cx="1507627" cy="253916"/>
          </a:xfrm>
          <a:prstGeom prst="rect">
            <a:avLst/>
          </a:prstGeom>
          <a:noFill/>
          <a:ln>
            <a:noFill/>
          </a:ln>
        </p:spPr>
        <p:txBody>
          <a:bodyPr wrap="square" rtlCol="0">
            <a:spAutoFit/>
          </a:bodyPr>
          <a:lstStyle/>
          <a:p>
            <a:pPr algn="ctr">
              <a:spcAft>
                <a:spcPts val="0"/>
              </a:spcAft>
            </a:pPr>
            <a:r>
              <a:rPr lang="en-US" sz="1050" b="1" kern="1200" dirty="0">
                <a:solidFill>
                  <a:srgbClr val="4D7C85"/>
                </a:solidFill>
                <a:effectLst/>
                <a:latin typeface="Calibri" panose="020F0502020204030204" pitchFamily="34" charset="0"/>
                <a:ea typeface="Times New Roman" panose="02020603050405020304" pitchFamily="18" charset="0"/>
                <a:cs typeface="Times New Roman" panose="02020603050405020304" pitchFamily="18" charset="0"/>
              </a:rPr>
              <a:t>State strength</a:t>
            </a:r>
            <a:endParaRPr lang="hu-HU" sz="1600" dirty="0">
              <a:solidFill>
                <a:srgbClr val="4D7C85"/>
              </a:solidFill>
              <a:effectLst/>
              <a:latin typeface="Times New Roman" panose="02020603050405020304" pitchFamily="18" charset="0"/>
              <a:ea typeface="Times New Roman" panose="02020603050405020304" pitchFamily="18" charset="0"/>
            </a:endParaRPr>
          </a:p>
        </p:txBody>
      </p:sp>
      <p:sp>
        <p:nvSpPr>
          <p:cNvPr id="40" name="Szövegdoboz 64"/>
          <p:cNvSpPr txBox="1"/>
          <p:nvPr/>
        </p:nvSpPr>
        <p:spPr>
          <a:xfrm rot="1696318" flipH="1">
            <a:off x="1579821" y="1240843"/>
            <a:ext cx="1452465" cy="261610"/>
          </a:xfrm>
          <a:prstGeom prst="rect">
            <a:avLst/>
          </a:prstGeom>
          <a:noFill/>
          <a:ln>
            <a:noFill/>
          </a:ln>
        </p:spPr>
        <p:txBody>
          <a:bodyPr wrap="square" rtlCol="0">
            <a:spAutoFit/>
          </a:bodyPr>
          <a:lstStyle/>
          <a:p>
            <a:pPr algn="ctr">
              <a:spcAft>
                <a:spcPts val="0"/>
              </a:spcAft>
            </a:pPr>
            <a:r>
              <a:rPr lang="en-US" sz="1100" b="1" kern="1200" dirty="0">
                <a:solidFill>
                  <a:srgbClr val="4D7C85"/>
                </a:solidFill>
                <a:effectLst/>
                <a:latin typeface="Calibri" panose="020F0502020204030204" pitchFamily="34" charset="0"/>
                <a:ea typeface="Times New Roman" panose="02020603050405020304" pitchFamily="18" charset="0"/>
                <a:cs typeface="Times New Roman" panose="02020603050405020304" pitchFamily="18" charset="0"/>
              </a:rPr>
              <a:t>Corrupted</a:t>
            </a:r>
            <a:r>
              <a:rPr lang="en-US" sz="1050" b="1" kern="1200" dirty="0">
                <a:solidFill>
                  <a:srgbClr val="4D7C85"/>
                </a:solidFill>
                <a:effectLst/>
                <a:latin typeface="Calibri" panose="020F0502020204030204" pitchFamily="34" charset="0"/>
                <a:ea typeface="Times New Roman" panose="02020603050405020304" pitchFamily="18" charset="0"/>
                <a:cs typeface="Times New Roman" panose="02020603050405020304" pitchFamily="18" charset="0"/>
              </a:rPr>
              <a:t> agency</a:t>
            </a:r>
            <a:endParaRPr lang="hu-HU" sz="1600" dirty="0">
              <a:solidFill>
                <a:srgbClr val="4D7C85"/>
              </a:solidFill>
              <a:effectLst/>
              <a:latin typeface="Times New Roman" panose="02020603050405020304" pitchFamily="18" charset="0"/>
              <a:ea typeface="Times New Roman" panose="02020603050405020304" pitchFamily="18" charset="0"/>
            </a:endParaRPr>
          </a:p>
        </p:txBody>
      </p:sp>
      <p:sp>
        <p:nvSpPr>
          <p:cNvPr id="41" name="Szövegdoboz 40"/>
          <p:cNvSpPr txBox="1"/>
          <p:nvPr/>
        </p:nvSpPr>
        <p:spPr>
          <a:xfrm>
            <a:off x="8136396" y="4758065"/>
            <a:ext cx="909624" cy="261610"/>
          </a:xfrm>
          <a:prstGeom prst="rect">
            <a:avLst/>
          </a:prstGeom>
          <a:noFill/>
        </p:spPr>
        <p:txBody>
          <a:bodyPr wrap="square" rtlCol="0">
            <a:spAutoFit/>
          </a:bodyPr>
          <a:lstStyle/>
          <a:p>
            <a:r>
              <a:rPr lang="hu-HU" sz="1100" b="1" dirty="0" smtClean="0">
                <a:solidFill>
                  <a:srgbClr val="504131"/>
                </a:solidFill>
              </a:rPr>
              <a:t>*</a:t>
            </a:r>
            <a:r>
              <a:rPr lang="en-US" sz="1100" b="1" dirty="0" smtClean="0">
                <a:solidFill>
                  <a:srgbClr val="504131"/>
                </a:solidFill>
              </a:rPr>
              <a:t>: </a:t>
            </a:r>
            <a:r>
              <a:rPr lang="en-US" sz="1100" b="1" dirty="0">
                <a:solidFill>
                  <a:srgbClr val="504131"/>
                </a:solidFill>
              </a:rPr>
              <a:t>N</a:t>
            </a:r>
            <a:r>
              <a:rPr lang="en-US" sz="1100" b="1" dirty="0" smtClean="0">
                <a:solidFill>
                  <a:srgbClr val="504131"/>
                </a:solidFill>
              </a:rPr>
              <a:t>ot failed</a:t>
            </a:r>
            <a:endParaRPr lang="hu-HU" sz="1100" b="1" dirty="0">
              <a:solidFill>
                <a:srgbClr val="504131"/>
              </a:solidFill>
            </a:endParaRPr>
          </a:p>
        </p:txBody>
      </p:sp>
    </p:spTree>
    <p:extLst>
      <p:ext uri="{BB962C8B-B14F-4D97-AF65-F5344CB8AC3E}">
        <p14:creationId xmlns:p14="http://schemas.microsoft.com/office/powerpoint/2010/main" val="1624056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1"/>
            <a:ext cx="8928100" cy="987425"/>
          </a:xfrm>
        </p:spPr>
        <p:txBody>
          <a:bodyPr anchor="ctr">
            <a:normAutofit/>
          </a:bodyPr>
          <a:lstStyle/>
          <a:p>
            <a:r>
              <a:rPr lang="en-US" b="1" dirty="0">
                <a:solidFill>
                  <a:srgbClr val="8D503B"/>
                </a:solidFill>
              </a:rPr>
              <a:t>Relations between violence-managing </a:t>
            </a:r>
            <a:r>
              <a:rPr lang="en-US" b="1" dirty="0" smtClean="0">
                <a:solidFill>
                  <a:srgbClr val="8D503B"/>
                </a:solidFill>
              </a:rPr>
              <a:t/>
            </a:r>
            <a:br>
              <a:rPr lang="en-US" b="1" dirty="0" smtClean="0">
                <a:solidFill>
                  <a:srgbClr val="8D503B"/>
                </a:solidFill>
              </a:rPr>
            </a:br>
            <a:r>
              <a:rPr lang="en-US" b="1" dirty="0" smtClean="0">
                <a:solidFill>
                  <a:srgbClr val="8D503B"/>
                </a:solidFill>
              </a:rPr>
              <a:t>agencies </a:t>
            </a:r>
            <a:r>
              <a:rPr lang="en-US" b="1" dirty="0">
                <a:solidFill>
                  <a:srgbClr val="8D503B"/>
                </a:solidFill>
              </a:rPr>
              <a:t>(agents) of different status</a:t>
            </a:r>
            <a:endParaRPr lang="hu-HU" b="1" dirty="0">
              <a:solidFill>
                <a:srgbClr val="8D503B"/>
              </a:soli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848355647"/>
              </p:ext>
            </p:extLst>
          </p:nvPr>
        </p:nvGraphicFramePr>
        <p:xfrm>
          <a:off x="107950" y="1203598"/>
          <a:ext cx="8928100" cy="3384376"/>
        </p:xfrm>
        <a:graphic>
          <a:graphicData uri="http://schemas.openxmlformats.org/drawingml/2006/table">
            <a:tbl>
              <a:tblPr firstRow="1" firstCol="1" bandRow="1">
                <a:tableStyleId>{5940675A-B579-460E-94D1-54222C63F5DA}</a:tableStyleId>
              </a:tblPr>
              <a:tblGrid>
                <a:gridCol w="1727746">
                  <a:extLst>
                    <a:ext uri="{9D8B030D-6E8A-4147-A177-3AD203B41FA5}">
                      <a16:colId xmlns:a16="http://schemas.microsoft.com/office/drawing/2014/main" xmlns="" val="272202695"/>
                    </a:ext>
                  </a:extLst>
                </a:gridCol>
                <a:gridCol w="2400118">
                  <a:extLst>
                    <a:ext uri="{9D8B030D-6E8A-4147-A177-3AD203B41FA5}">
                      <a16:colId xmlns:a16="http://schemas.microsoft.com/office/drawing/2014/main" xmlns="" val="4120696906"/>
                    </a:ext>
                  </a:extLst>
                </a:gridCol>
                <a:gridCol w="2400118">
                  <a:extLst>
                    <a:ext uri="{9D8B030D-6E8A-4147-A177-3AD203B41FA5}">
                      <a16:colId xmlns:a16="http://schemas.microsoft.com/office/drawing/2014/main" xmlns="" val="2814377626"/>
                    </a:ext>
                  </a:extLst>
                </a:gridCol>
                <a:gridCol w="2400118">
                  <a:extLst>
                    <a:ext uri="{9D8B030D-6E8A-4147-A177-3AD203B41FA5}">
                      <a16:colId xmlns:a16="http://schemas.microsoft.com/office/drawing/2014/main" xmlns="" val="3656744146"/>
                    </a:ext>
                  </a:extLst>
                </a:gridCol>
              </a:tblGrid>
              <a:tr h="846094">
                <a:tc>
                  <a:txBody>
                    <a:bodyPr/>
                    <a:lstStyle/>
                    <a:p>
                      <a:pPr>
                        <a:lnSpc>
                          <a:spcPct val="115000"/>
                        </a:lnSpc>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hu-H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4D7C85"/>
                          </a:solidFill>
                          <a:effectLst/>
                          <a:latin typeface="Calibri" panose="020F0502020204030204" pitchFamily="34" charset="0"/>
                          <a:ea typeface="Calibri" panose="020F0502020204030204" pitchFamily="34" charset="0"/>
                          <a:cs typeface="Calibri" panose="020F0502020204030204" pitchFamily="34" charset="0"/>
                        </a:rPr>
                        <a:t>Illegal-public users </a:t>
                      </a:r>
                      <a:endParaRPr lang="en-US" sz="1600" b="1" dirty="0" smtClean="0">
                        <a:solidFill>
                          <a:srgbClr val="4D7C85"/>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US" sz="1600" b="1" dirty="0" smtClean="0">
                          <a:solidFill>
                            <a:srgbClr val="4D7C85"/>
                          </a:solidFill>
                          <a:effectLst/>
                          <a:latin typeface="Calibri" panose="020F0502020204030204" pitchFamily="34" charset="0"/>
                          <a:ea typeface="Calibri" panose="020F0502020204030204" pitchFamily="34" charset="0"/>
                          <a:cs typeface="Calibri" panose="020F0502020204030204" pitchFamily="34" charset="0"/>
                        </a:rPr>
                        <a:t>of </a:t>
                      </a:r>
                      <a:r>
                        <a:rPr lang="en-US" sz="1600" b="1" dirty="0">
                          <a:solidFill>
                            <a:srgbClr val="4D7C85"/>
                          </a:solidFill>
                          <a:effectLst/>
                          <a:latin typeface="Calibri" panose="020F0502020204030204" pitchFamily="34" charset="0"/>
                          <a:ea typeface="Calibri" panose="020F0502020204030204" pitchFamily="34" charset="0"/>
                          <a:cs typeface="Calibri" panose="020F0502020204030204" pitchFamily="34" charset="0"/>
                        </a:rPr>
                        <a:t>violence</a:t>
                      </a:r>
                      <a:endParaRPr lang="hu-HU" sz="24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4D7C85"/>
                          </a:solidFill>
                          <a:effectLst/>
                          <a:latin typeface="Calibri" panose="020F0502020204030204" pitchFamily="34" charset="0"/>
                          <a:ea typeface="Calibri" panose="020F0502020204030204" pitchFamily="34" charset="0"/>
                          <a:cs typeface="Calibri" panose="020F0502020204030204" pitchFamily="34" charset="0"/>
                        </a:rPr>
                        <a:t>Illegal-private users </a:t>
                      </a:r>
                      <a:endParaRPr lang="en-US" sz="1600" b="1" dirty="0" smtClean="0">
                        <a:solidFill>
                          <a:srgbClr val="4D7C85"/>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US" sz="1600" b="1" dirty="0" smtClean="0">
                          <a:solidFill>
                            <a:srgbClr val="4D7C85"/>
                          </a:solidFill>
                          <a:effectLst/>
                          <a:latin typeface="Calibri" panose="020F0502020204030204" pitchFamily="34" charset="0"/>
                          <a:ea typeface="Calibri" panose="020F0502020204030204" pitchFamily="34" charset="0"/>
                          <a:cs typeface="Calibri" panose="020F0502020204030204" pitchFamily="34" charset="0"/>
                        </a:rPr>
                        <a:t>of </a:t>
                      </a:r>
                      <a:r>
                        <a:rPr lang="en-US" sz="1600" b="1" dirty="0">
                          <a:solidFill>
                            <a:srgbClr val="4D7C85"/>
                          </a:solidFill>
                          <a:effectLst/>
                          <a:latin typeface="Calibri" panose="020F0502020204030204" pitchFamily="34" charset="0"/>
                          <a:ea typeface="Calibri" panose="020F0502020204030204" pitchFamily="34" charset="0"/>
                          <a:cs typeface="Calibri" panose="020F0502020204030204" pitchFamily="34" charset="0"/>
                        </a:rPr>
                        <a:t>violence</a:t>
                      </a:r>
                      <a:endParaRPr lang="hu-HU" sz="24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4D7C85"/>
                          </a:solidFill>
                          <a:effectLst/>
                          <a:latin typeface="Calibri" panose="020F0502020204030204" pitchFamily="34" charset="0"/>
                          <a:ea typeface="Calibri" panose="020F0502020204030204" pitchFamily="34" charset="0"/>
                          <a:cs typeface="Calibri" panose="020F0502020204030204" pitchFamily="34" charset="0"/>
                        </a:rPr>
                        <a:t>Legal-private users </a:t>
                      </a:r>
                      <a:endParaRPr lang="en-US" sz="1600" b="1" dirty="0" smtClean="0">
                        <a:solidFill>
                          <a:srgbClr val="4D7C85"/>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US" sz="1600" b="1" dirty="0" smtClean="0">
                          <a:solidFill>
                            <a:srgbClr val="4D7C85"/>
                          </a:solidFill>
                          <a:effectLst/>
                          <a:latin typeface="Calibri" panose="020F0502020204030204" pitchFamily="34" charset="0"/>
                          <a:ea typeface="Calibri" panose="020F0502020204030204" pitchFamily="34" charset="0"/>
                          <a:cs typeface="Calibri" panose="020F0502020204030204" pitchFamily="34" charset="0"/>
                        </a:rPr>
                        <a:t>of </a:t>
                      </a:r>
                      <a:r>
                        <a:rPr lang="en-US" sz="1600" b="1" dirty="0">
                          <a:solidFill>
                            <a:srgbClr val="4D7C85"/>
                          </a:solidFill>
                          <a:effectLst/>
                          <a:latin typeface="Calibri" panose="020F0502020204030204" pitchFamily="34" charset="0"/>
                          <a:ea typeface="Calibri" panose="020F0502020204030204" pitchFamily="34" charset="0"/>
                          <a:cs typeface="Calibri" panose="020F0502020204030204" pitchFamily="34" charset="0"/>
                        </a:rPr>
                        <a:t>violence</a:t>
                      </a:r>
                      <a:endParaRPr lang="hu-HU" sz="2400"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481947182"/>
                  </a:ext>
                </a:extLst>
              </a:tr>
              <a:tr h="846094">
                <a:tc>
                  <a:txBody>
                    <a:bodyPr/>
                    <a:lstStyle/>
                    <a:p>
                      <a:pPr>
                        <a:lnSpc>
                          <a:spcPct val="115000"/>
                        </a:lnSpc>
                        <a:spcAft>
                          <a:spcPts val="0"/>
                        </a:spcAft>
                      </a:pPr>
                      <a:r>
                        <a:rPr lang="en-US" sz="1600" b="1">
                          <a:solidFill>
                            <a:srgbClr val="8D503B"/>
                          </a:solidFill>
                          <a:effectLst/>
                          <a:latin typeface="Calibri" panose="020F0502020204030204" pitchFamily="34" charset="0"/>
                          <a:ea typeface="Calibri" panose="020F0502020204030204" pitchFamily="34" charset="0"/>
                          <a:cs typeface="Calibri" panose="020F0502020204030204" pitchFamily="34" charset="0"/>
                        </a:rPr>
                        <a:t>Legal-public users of violence</a:t>
                      </a:r>
                      <a:endParaRPr lang="hu-HU" sz="240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correspondence</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fight / informal collusion</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legal franchising</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518828004"/>
                  </a:ext>
                </a:extLst>
              </a:tr>
              <a:tr h="846094">
                <a:tc>
                  <a:txBody>
                    <a:bodyPr/>
                    <a:lstStyle/>
                    <a:p>
                      <a:pPr>
                        <a:lnSpc>
                          <a:spcPct val="115000"/>
                        </a:lnSpc>
                        <a:spcAft>
                          <a:spcPts val="0"/>
                        </a:spcAft>
                      </a:pPr>
                      <a:r>
                        <a:rPr lang="en-US" sz="1600" b="1" dirty="0">
                          <a:solidFill>
                            <a:srgbClr val="8D503B"/>
                          </a:solidFill>
                          <a:effectLst/>
                          <a:latin typeface="Calibri" panose="020F0502020204030204" pitchFamily="34" charset="0"/>
                          <a:ea typeface="Calibri" panose="020F0502020204030204" pitchFamily="34" charset="0"/>
                          <a:cs typeface="Calibri" panose="020F0502020204030204" pitchFamily="34" charset="0"/>
                        </a:rPr>
                        <a:t>Legal-private users of violence</a:t>
                      </a:r>
                      <a:endParaRPr lang="hu-HU" sz="2400"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legal franchising / </a:t>
                      </a:r>
                      <a:endParaRPr lang="en-US" sz="1600" b="1" dirty="0" smtClean="0">
                        <a:solidFill>
                          <a:srgbClr val="50413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US" sz="1600" b="1" dirty="0" smtClean="0">
                          <a:solidFill>
                            <a:srgbClr val="504131"/>
                          </a:solidFill>
                          <a:effectLst/>
                          <a:latin typeface="Calibri" panose="020F0502020204030204" pitchFamily="34" charset="0"/>
                          <a:ea typeface="Calibri" panose="020F0502020204030204" pitchFamily="34" charset="0"/>
                          <a:cs typeface="Calibri" panose="020F0502020204030204" pitchFamily="34" charset="0"/>
                        </a:rPr>
                        <a:t>informal </a:t>
                      </a: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collusion</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fight / informal collusion</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err="1">
                          <a:solidFill>
                            <a:srgbClr val="504131"/>
                          </a:solidFill>
                          <a:effectLst/>
                          <a:latin typeface="Calibri" panose="020F0502020204030204" pitchFamily="34" charset="0"/>
                          <a:ea typeface="Calibri" panose="020F0502020204030204" pitchFamily="34" charset="0"/>
                          <a:cs typeface="Calibri" panose="020F0502020204030204" pitchFamily="34" charset="0"/>
                        </a:rPr>
                        <a:t>n.a</a:t>
                      </a: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040275905"/>
                  </a:ext>
                </a:extLst>
              </a:tr>
              <a:tr h="846094">
                <a:tc>
                  <a:txBody>
                    <a:bodyPr/>
                    <a:lstStyle/>
                    <a:p>
                      <a:pPr>
                        <a:lnSpc>
                          <a:spcPct val="115000"/>
                        </a:lnSpc>
                        <a:spcAft>
                          <a:spcPts val="0"/>
                        </a:spcAft>
                      </a:pPr>
                      <a:r>
                        <a:rPr lang="en-US" sz="1600" b="1" dirty="0">
                          <a:solidFill>
                            <a:srgbClr val="8D503B"/>
                          </a:solidFill>
                          <a:effectLst/>
                          <a:latin typeface="Calibri" panose="020F0502020204030204" pitchFamily="34" charset="0"/>
                          <a:ea typeface="Calibri" panose="020F0502020204030204" pitchFamily="34" charset="0"/>
                          <a:cs typeface="Calibri" panose="020F0502020204030204" pitchFamily="34" charset="0"/>
                        </a:rPr>
                        <a:t>Illegal-private users of violence</a:t>
                      </a:r>
                      <a:endParaRPr lang="hu-HU" sz="2400" dirty="0">
                        <a:solidFill>
                          <a:srgbClr val="8D50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illegal franchising</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err="1">
                          <a:solidFill>
                            <a:srgbClr val="504131"/>
                          </a:solidFill>
                          <a:effectLst/>
                          <a:latin typeface="Calibri" panose="020F0502020204030204" pitchFamily="34" charset="0"/>
                          <a:ea typeface="Calibri" panose="020F0502020204030204" pitchFamily="34" charset="0"/>
                          <a:cs typeface="Calibri" panose="020F0502020204030204" pitchFamily="34" charset="0"/>
                        </a:rPr>
                        <a:t>n.a</a:t>
                      </a: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err="1">
                          <a:solidFill>
                            <a:srgbClr val="504131"/>
                          </a:solidFill>
                          <a:effectLst/>
                          <a:latin typeface="Calibri" panose="020F0502020204030204" pitchFamily="34" charset="0"/>
                          <a:ea typeface="Calibri" panose="020F0502020204030204" pitchFamily="34" charset="0"/>
                          <a:cs typeface="Calibri" panose="020F0502020204030204" pitchFamily="34" charset="0"/>
                        </a:rPr>
                        <a:t>n.a</a:t>
                      </a:r>
                      <a:r>
                        <a:rPr lang="en-US" sz="1600" b="1" dirty="0">
                          <a:solidFill>
                            <a:srgbClr val="504131"/>
                          </a:solidFill>
                          <a:effectLst/>
                          <a:latin typeface="Calibri" panose="020F0502020204030204" pitchFamily="34" charset="0"/>
                          <a:ea typeface="Calibri" panose="020F0502020204030204" pitchFamily="34" charset="0"/>
                          <a:cs typeface="Calibri" panose="020F0502020204030204" pitchFamily="34" charset="0"/>
                        </a:rPr>
                        <a:t>.</a:t>
                      </a:r>
                      <a:endParaRPr lang="hu-HU" sz="2400"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223121888"/>
                  </a:ext>
                </a:extLst>
              </a:tr>
            </a:tbl>
          </a:graphicData>
        </a:graphic>
      </p:graphicFrame>
    </p:spTree>
    <p:extLst>
      <p:ext uri="{BB962C8B-B14F-4D97-AF65-F5344CB8AC3E}">
        <p14:creationId xmlns:p14="http://schemas.microsoft.com/office/powerpoint/2010/main" val="417106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0" y="-13003"/>
            <a:ext cx="4572000" cy="1512225"/>
          </a:xfrm>
        </p:spPr>
        <p:txBody>
          <a:bodyPr anchor="ctr">
            <a:noAutofit/>
          </a:bodyPr>
          <a:lstStyle/>
          <a:p>
            <a:pPr algn="l"/>
            <a:r>
              <a:rPr lang="en-US" sz="2000" b="1" dirty="0">
                <a:solidFill>
                  <a:srgbClr val="8D503B"/>
                </a:solidFill>
              </a:rPr>
              <a:t>Types of state by dominant </a:t>
            </a:r>
            <a:r>
              <a:rPr lang="en-US" sz="2000" b="1" dirty="0" smtClean="0">
                <a:solidFill>
                  <a:srgbClr val="8D503B"/>
                </a:solidFill>
              </a:rPr>
              <a:t>extra-market </a:t>
            </a:r>
            <a:r>
              <a:rPr lang="en-US" sz="2000" b="1" dirty="0">
                <a:solidFill>
                  <a:srgbClr val="8D503B"/>
                </a:solidFill>
              </a:rPr>
              <a:t>means and interaction with property owners</a:t>
            </a:r>
            <a:endParaRPr lang="hu-HU" sz="2000" b="1" dirty="0">
              <a:solidFill>
                <a:srgbClr val="8D503B"/>
              </a:solidFill>
            </a:endParaRPr>
          </a:p>
        </p:txBody>
      </p:sp>
      <p:grpSp>
        <p:nvGrpSpPr>
          <p:cNvPr id="4" name="Csoportba foglalás 3"/>
          <p:cNvGrpSpPr/>
          <p:nvPr/>
        </p:nvGrpSpPr>
        <p:grpSpPr>
          <a:xfrm>
            <a:off x="179511" y="339502"/>
            <a:ext cx="8640515" cy="4630709"/>
            <a:chOff x="-322581" y="0"/>
            <a:chExt cx="11373757" cy="5307090"/>
          </a:xfrm>
          <a:noFill/>
        </p:grpSpPr>
        <p:sp>
          <p:nvSpPr>
            <p:cNvPr id="5" name="Derékszögű háromszög 4"/>
            <p:cNvSpPr/>
            <p:nvPr/>
          </p:nvSpPr>
          <p:spPr>
            <a:xfrm>
              <a:off x="2168434" y="0"/>
              <a:ext cx="8882742" cy="4258491"/>
            </a:xfrm>
            <a:prstGeom prst="rtTriangle">
              <a:avLst/>
            </a:prstGeom>
            <a:solidFill>
              <a:srgbClr val="6B95A1">
                <a:alpha val="50000"/>
              </a:srgbClr>
            </a:solidFill>
            <a:ln>
              <a:solidFill>
                <a:srgbClr val="4D7C85"/>
              </a:solidFill>
            </a:ln>
          </p:spPr>
          <p:style>
            <a:lnRef idx="2">
              <a:schemeClr val="accent6"/>
            </a:lnRef>
            <a:fillRef idx="1">
              <a:schemeClr val="lt1"/>
            </a:fillRef>
            <a:effectRef idx="0">
              <a:schemeClr val="accent6"/>
            </a:effectRef>
            <a:fontRef idx="minor">
              <a:schemeClr val="dk1"/>
            </a:fontRef>
          </p:style>
          <p:txBody>
            <a:bodyPr rtlCol="0" anchor="ctr"/>
            <a:lstStyle/>
            <a:p>
              <a:endParaRPr lang="hu-HU" sz="2400"/>
            </a:p>
          </p:txBody>
        </p:sp>
        <p:sp>
          <p:nvSpPr>
            <p:cNvPr id="6" name="Téglalap 5"/>
            <p:cNvSpPr/>
            <p:nvPr/>
          </p:nvSpPr>
          <p:spPr>
            <a:xfrm>
              <a:off x="2168433" y="1436914"/>
              <a:ext cx="2978333" cy="2821577"/>
            </a:xfrm>
            <a:prstGeom prst="rect">
              <a:avLst/>
            </a:prstGeom>
            <a:grpFill/>
            <a:ln>
              <a:solidFill>
                <a:srgbClr val="4D7C85"/>
              </a:solidFill>
            </a:ln>
          </p:spPr>
          <p:style>
            <a:lnRef idx="2">
              <a:schemeClr val="accent6"/>
            </a:lnRef>
            <a:fillRef idx="1">
              <a:schemeClr val="lt1"/>
            </a:fillRef>
            <a:effectRef idx="0">
              <a:schemeClr val="accent6"/>
            </a:effectRef>
            <a:fontRef idx="minor">
              <a:schemeClr val="dk1"/>
            </a:fontRef>
          </p:style>
          <p:txBody>
            <a:bodyPr rtlCol="0" anchor="ctr"/>
            <a:lstStyle/>
            <a:p>
              <a:endParaRPr lang="hu-HU" sz="2400"/>
            </a:p>
          </p:txBody>
        </p:sp>
        <p:sp>
          <p:nvSpPr>
            <p:cNvPr id="7" name="Téglalap 6"/>
            <p:cNvSpPr/>
            <p:nvPr/>
          </p:nvSpPr>
          <p:spPr>
            <a:xfrm>
              <a:off x="2168435" y="2808514"/>
              <a:ext cx="5839098" cy="1449977"/>
            </a:xfrm>
            <a:prstGeom prst="rect">
              <a:avLst/>
            </a:prstGeom>
            <a:grpFill/>
            <a:ln>
              <a:solidFill>
                <a:srgbClr val="4D7C85"/>
              </a:solidFill>
            </a:ln>
          </p:spPr>
          <p:style>
            <a:lnRef idx="2">
              <a:schemeClr val="accent6"/>
            </a:lnRef>
            <a:fillRef idx="1">
              <a:schemeClr val="lt1"/>
            </a:fillRef>
            <a:effectRef idx="0">
              <a:schemeClr val="accent6"/>
            </a:effectRef>
            <a:fontRef idx="minor">
              <a:schemeClr val="dk1"/>
            </a:fontRef>
          </p:style>
          <p:txBody>
            <a:bodyPr rtlCol="0" anchor="ctr"/>
            <a:lstStyle/>
            <a:p>
              <a:endParaRPr lang="hu-HU" sz="2400"/>
            </a:p>
          </p:txBody>
        </p:sp>
        <p:sp>
          <p:nvSpPr>
            <p:cNvPr id="8" name="Szövegdoboz 13"/>
            <p:cNvSpPr txBox="1"/>
            <p:nvPr/>
          </p:nvSpPr>
          <p:spPr>
            <a:xfrm rot="1800000">
              <a:off x="2064401" y="598579"/>
              <a:ext cx="1983836" cy="770322"/>
            </a:xfrm>
            <a:prstGeom prst="rect">
              <a:avLst/>
            </a:prstGeom>
            <a:grpFill/>
          </p:spPr>
          <p:txBody>
            <a:bodyPr wrap="square" rtlCol="0">
              <a:noAutofit/>
            </a:bodyPr>
            <a:lstStyle/>
            <a:p>
              <a:pPr algn="ctr">
                <a:lnSpc>
                  <a:spcPct val="90000"/>
                </a:lnSpc>
                <a:spcAft>
                  <a:spcPts val="0"/>
                </a:spcAft>
              </a:pP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Night-watchman state</a:t>
              </a:r>
              <a:endParaRPr lang="hu-HU" sz="2400" dirty="0">
                <a:solidFill>
                  <a:srgbClr val="504131"/>
                </a:solidFill>
                <a:effectLst/>
                <a:latin typeface="Times New Roman" panose="02020603050405020304" pitchFamily="18" charset="0"/>
                <a:ea typeface="SimSun" panose="02010600030101010101" pitchFamily="2" charset="-122"/>
              </a:endParaRPr>
            </a:p>
          </p:txBody>
        </p:sp>
        <p:sp>
          <p:nvSpPr>
            <p:cNvPr id="9" name="Szövegdoboz 14"/>
            <p:cNvSpPr txBox="1"/>
            <p:nvPr/>
          </p:nvSpPr>
          <p:spPr>
            <a:xfrm>
              <a:off x="2237106" y="1831137"/>
              <a:ext cx="2843128" cy="583151"/>
            </a:xfrm>
            <a:prstGeom prst="rect">
              <a:avLst/>
            </a:prstGeom>
            <a:grpFill/>
          </p:spPr>
          <p:txBody>
            <a:bodyPr wrap="square" rtlCol="0" anchor="ctr">
              <a:noAutofit/>
            </a:bodyPr>
            <a:lstStyle/>
            <a:p>
              <a:pPr algn="ctr">
                <a:spcAft>
                  <a:spcPts val="0"/>
                </a:spcAft>
              </a:pP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Welfare state</a:t>
              </a:r>
              <a:endParaRPr lang="hu-HU" sz="2400" dirty="0">
                <a:solidFill>
                  <a:srgbClr val="504131"/>
                </a:solidFill>
                <a:effectLst/>
                <a:latin typeface="Times New Roman" panose="02020603050405020304" pitchFamily="18" charset="0"/>
                <a:ea typeface="SimSun" panose="02010600030101010101" pitchFamily="2" charset="-122"/>
              </a:endParaRPr>
            </a:p>
          </p:txBody>
        </p:sp>
        <p:sp>
          <p:nvSpPr>
            <p:cNvPr id="10" name="Szövegdoboz 15"/>
            <p:cNvSpPr txBox="1"/>
            <p:nvPr/>
          </p:nvSpPr>
          <p:spPr>
            <a:xfrm rot="1800000">
              <a:off x="5138633" y="2014896"/>
              <a:ext cx="1773783" cy="624016"/>
            </a:xfrm>
            <a:prstGeom prst="rect">
              <a:avLst/>
            </a:prstGeom>
            <a:grpFill/>
          </p:spPr>
          <p:txBody>
            <a:bodyPr wrap="square" rtlCol="0">
              <a:noAutofit/>
            </a:bodyPr>
            <a:lstStyle/>
            <a:p>
              <a:pPr algn="ctr">
                <a:spcAft>
                  <a:spcPts val="0"/>
                </a:spcAft>
              </a:pPr>
              <a:r>
                <a:rPr lang="en-US" sz="1400" b="1" kern="1200" dirty="0" smtClean="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Developmental </a:t>
              </a: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state</a:t>
              </a:r>
              <a:endParaRPr lang="hu-HU" sz="2400" dirty="0">
                <a:solidFill>
                  <a:srgbClr val="504131"/>
                </a:solidFill>
                <a:effectLst/>
                <a:latin typeface="Times New Roman" panose="02020603050405020304" pitchFamily="18" charset="0"/>
                <a:ea typeface="SimSun" panose="02010600030101010101" pitchFamily="2" charset="-122"/>
              </a:endParaRPr>
            </a:p>
          </p:txBody>
        </p:sp>
        <p:sp>
          <p:nvSpPr>
            <p:cNvPr id="11" name="Szövegdoboz 16"/>
            <p:cNvSpPr txBox="1"/>
            <p:nvPr/>
          </p:nvSpPr>
          <p:spPr>
            <a:xfrm>
              <a:off x="2252728" y="3343335"/>
              <a:ext cx="2827505" cy="480946"/>
            </a:xfrm>
            <a:prstGeom prst="rect">
              <a:avLst/>
            </a:prstGeom>
            <a:grpFill/>
          </p:spPr>
          <p:txBody>
            <a:bodyPr wrap="square" rtlCol="0" anchor="ctr">
              <a:noAutofit/>
            </a:bodyPr>
            <a:lstStyle/>
            <a:p>
              <a:pPr algn="ctr">
                <a:spcAft>
                  <a:spcPts val="0"/>
                </a:spcAft>
              </a:pP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Party state</a:t>
              </a:r>
              <a:endParaRPr lang="hu-HU" sz="2400" dirty="0">
                <a:solidFill>
                  <a:srgbClr val="504131"/>
                </a:solidFill>
                <a:effectLst/>
                <a:latin typeface="Times New Roman" panose="02020603050405020304" pitchFamily="18" charset="0"/>
                <a:ea typeface="SimSun" panose="02010600030101010101" pitchFamily="2" charset="-122"/>
              </a:endParaRPr>
            </a:p>
          </p:txBody>
        </p:sp>
        <p:sp>
          <p:nvSpPr>
            <p:cNvPr id="12" name="Szövegdoboz 17"/>
            <p:cNvSpPr txBox="1"/>
            <p:nvPr/>
          </p:nvSpPr>
          <p:spPr>
            <a:xfrm>
              <a:off x="5231059" y="3256115"/>
              <a:ext cx="2692759" cy="554775"/>
            </a:xfrm>
            <a:prstGeom prst="rect">
              <a:avLst/>
            </a:prstGeom>
            <a:grpFill/>
          </p:spPr>
          <p:txBody>
            <a:bodyPr wrap="square" rtlCol="0" anchor="ctr">
              <a:noAutofit/>
            </a:bodyPr>
            <a:lstStyle/>
            <a:p>
              <a:pPr algn="ctr">
                <a:spcAft>
                  <a:spcPts val="0"/>
                </a:spcAft>
              </a:pP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Mafia state </a:t>
              </a:r>
              <a:endParaRPr lang="ru-RU" sz="1400" b="1" kern="1200" dirty="0" smtClean="0">
                <a:solidFill>
                  <a:srgbClr val="504131"/>
                </a:solidFill>
                <a:effectLst/>
                <a:latin typeface="Calibri" panose="020F0502020204030204" pitchFamily="34" charset="0"/>
                <a:ea typeface="SimSun" panose="02010600030101010101" pitchFamily="2" charset="-122"/>
                <a:cs typeface="Times New Roman" panose="02020603050405020304" pitchFamily="18" charset="0"/>
              </a:endParaRPr>
            </a:p>
            <a:p>
              <a:pPr algn="ctr">
                <a:spcAft>
                  <a:spcPts val="0"/>
                </a:spcAft>
              </a:pPr>
              <a:r>
                <a:rPr lang="en-US" sz="1300" b="1" kern="1200" dirty="0" smtClean="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a:t>
              </a:r>
              <a:r>
                <a:rPr lang="en-US" sz="13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predatory state)</a:t>
              </a:r>
              <a:endParaRPr lang="hu-HU" sz="1300" dirty="0">
                <a:solidFill>
                  <a:srgbClr val="504131"/>
                </a:solidFill>
                <a:effectLst/>
                <a:latin typeface="Times New Roman" panose="02020603050405020304" pitchFamily="18" charset="0"/>
                <a:ea typeface="SimSun" panose="02010600030101010101" pitchFamily="2" charset="-122"/>
              </a:endParaRPr>
            </a:p>
          </p:txBody>
        </p:sp>
        <p:sp>
          <p:nvSpPr>
            <p:cNvPr id="13" name="Szövegdoboz 18"/>
            <p:cNvSpPr txBox="1"/>
            <p:nvPr/>
          </p:nvSpPr>
          <p:spPr>
            <a:xfrm rot="1800000">
              <a:off x="7811826" y="3368805"/>
              <a:ext cx="2156332" cy="821907"/>
            </a:xfrm>
            <a:prstGeom prst="rect">
              <a:avLst/>
            </a:prstGeom>
            <a:grpFill/>
          </p:spPr>
          <p:txBody>
            <a:bodyPr wrap="square" rtlCol="0">
              <a:noAutofit/>
            </a:bodyPr>
            <a:lstStyle/>
            <a:p>
              <a:pPr algn="ctr">
                <a:spcAft>
                  <a:spcPts val="0"/>
                </a:spcAft>
              </a:pP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Failed state</a:t>
              </a:r>
              <a:b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br>
              <a:r>
                <a:rPr lang="en-US" sz="12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(in oligarchic anarchy)</a:t>
              </a:r>
              <a:endParaRPr lang="hu-HU" sz="1200" dirty="0">
                <a:solidFill>
                  <a:srgbClr val="504131"/>
                </a:solidFill>
                <a:effectLst/>
                <a:latin typeface="Times New Roman" panose="02020603050405020304" pitchFamily="18" charset="0"/>
                <a:ea typeface="SimSun" panose="02010600030101010101" pitchFamily="2" charset="-122"/>
              </a:endParaRPr>
            </a:p>
          </p:txBody>
        </p:sp>
        <p:sp>
          <p:nvSpPr>
            <p:cNvPr id="14" name="Szövegdoboz 19"/>
            <p:cNvSpPr txBox="1"/>
            <p:nvPr/>
          </p:nvSpPr>
          <p:spPr>
            <a:xfrm>
              <a:off x="-322579" y="1"/>
              <a:ext cx="2471420" cy="1409301"/>
            </a:xfrm>
            <a:prstGeom prst="rect">
              <a:avLst/>
            </a:prstGeom>
            <a:grpFill/>
          </p:spPr>
          <p:txBody>
            <a:bodyPr wrap="square" rtlCol="0" anchor="ctr">
              <a:noAutofit/>
            </a:bodyPr>
            <a:lstStyle/>
            <a:p>
              <a:pPr>
                <a:spcAft>
                  <a:spcPts val="0"/>
                </a:spcAft>
              </a:pPr>
              <a:r>
                <a:rPr lang="en-US" sz="1400" b="1" u="sng"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Invisible-hand model</a:t>
              </a: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 </a:t>
              </a:r>
              <a:r>
                <a:rPr lang="en-US" sz="105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(violence-managing agencies dominantly take over (1) monetary property (2) to maintain its own functioning)</a:t>
              </a:r>
              <a:endParaRPr lang="hu-HU" dirty="0">
                <a:solidFill>
                  <a:srgbClr val="504131"/>
                </a:solidFill>
                <a:effectLst/>
                <a:latin typeface="Times New Roman" panose="02020603050405020304" pitchFamily="18" charset="0"/>
                <a:ea typeface="SimSun" panose="02010600030101010101" pitchFamily="2" charset="-122"/>
              </a:endParaRPr>
            </a:p>
          </p:txBody>
        </p:sp>
        <p:sp>
          <p:nvSpPr>
            <p:cNvPr id="15" name="Szövegdoboz 21"/>
            <p:cNvSpPr txBox="1"/>
            <p:nvPr/>
          </p:nvSpPr>
          <p:spPr>
            <a:xfrm>
              <a:off x="-322579" y="1436914"/>
              <a:ext cx="2491012" cy="1371599"/>
            </a:xfrm>
            <a:prstGeom prst="rect">
              <a:avLst/>
            </a:prstGeom>
            <a:grpFill/>
          </p:spPr>
          <p:txBody>
            <a:bodyPr wrap="square" rtlCol="0" anchor="ctr">
              <a:noAutofit/>
            </a:bodyPr>
            <a:lstStyle/>
            <a:p>
              <a:pPr>
                <a:spcAft>
                  <a:spcPts val="0"/>
                </a:spcAft>
              </a:pPr>
              <a:r>
                <a:rPr lang="en-US" sz="1400" b="1" u="sng"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Helping-hand model</a:t>
              </a:r>
              <a:r>
                <a:rPr lang="en-US" sz="14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 </a:t>
              </a:r>
              <a:r>
                <a:rPr lang="en-US" sz="105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(violence-managing agencies dominantly take over (1) monetary property (2) to promote societal interest / ideology)</a:t>
              </a:r>
              <a:endParaRPr lang="hu-HU" dirty="0">
                <a:solidFill>
                  <a:srgbClr val="504131"/>
                </a:solidFill>
                <a:effectLst/>
                <a:latin typeface="Times New Roman" panose="02020603050405020304" pitchFamily="18" charset="0"/>
                <a:ea typeface="SimSun" panose="02010600030101010101" pitchFamily="2" charset="-122"/>
              </a:endParaRPr>
            </a:p>
          </p:txBody>
        </p:sp>
        <p:sp>
          <p:nvSpPr>
            <p:cNvPr id="16" name="Szövegdoboz 22"/>
            <p:cNvSpPr txBox="1"/>
            <p:nvPr/>
          </p:nvSpPr>
          <p:spPr>
            <a:xfrm>
              <a:off x="-322581" y="2824897"/>
              <a:ext cx="2471340" cy="1433595"/>
            </a:xfrm>
            <a:prstGeom prst="rect">
              <a:avLst/>
            </a:prstGeom>
            <a:grpFill/>
          </p:spPr>
          <p:txBody>
            <a:bodyPr wrap="square" rtlCol="0" anchor="ctr">
              <a:noAutofit/>
            </a:bodyPr>
            <a:lstStyle/>
            <a:p>
              <a:pPr>
                <a:spcAft>
                  <a:spcPts val="0"/>
                </a:spcAft>
              </a:pPr>
              <a:r>
                <a:rPr lang="en-US" sz="1400" b="1" u="sng"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Grabbing-hand model</a:t>
              </a:r>
              <a:r>
                <a:rPr lang="en-US" sz="1400"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 </a:t>
              </a:r>
              <a:r>
                <a:rPr lang="en-US" sz="105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(violence-managing agencies dominantly take over (1) non-monetary (and monetary) property (2) to promote ideology / elite interest)</a:t>
              </a:r>
              <a:endParaRPr lang="hu-HU" dirty="0">
                <a:solidFill>
                  <a:srgbClr val="504131"/>
                </a:solidFill>
                <a:effectLst/>
                <a:latin typeface="Times New Roman" panose="02020603050405020304" pitchFamily="18" charset="0"/>
                <a:ea typeface="SimSun" panose="02010600030101010101" pitchFamily="2" charset="-122"/>
              </a:endParaRPr>
            </a:p>
          </p:txBody>
        </p:sp>
        <p:sp>
          <p:nvSpPr>
            <p:cNvPr id="17" name="Szövegdoboz 23"/>
            <p:cNvSpPr txBox="1"/>
            <p:nvPr/>
          </p:nvSpPr>
          <p:spPr>
            <a:xfrm>
              <a:off x="2168434" y="4289918"/>
              <a:ext cx="2958839" cy="276002"/>
            </a:xfrm>
            <a:prstGeom prst="rect">
              <a:avLst/>
            </a:prstGeom>
            <a:grpFill/>
          </p:spPr>
          <p:txBody>
            <a:bodyPr wrap="square" rtlCol="0">
              <a:noAutofit/>
            </a:bodyPr>
            <a:lstStyle/>
            <a:p>
              <a:pPr algn="ctr">
                <a:spcAft>
                  <a:spcPts val="0"/>
                </a:spcAft>
              </a:pPr>
              <a:r>
                <a:rPr lang="en-US" sz="12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Normative state intervention</a:t>
              </a:r>
              <a:endParaRPr lang="hu-HU" sz="2000" dirty="0">
                <a:solidFill>
                  <a:srgbClr val="504131"/>
                </a:solidFill>
                <a:effectLst/>
                <a:latin typeface="Times New Roman" panose="02020603050405020304" pitchFamily="18" charset="0"/>
                <a:ea typeface="SimSun" panose="02010600030101010101" pitchFamily="2" charset="-122"/>
              </a:endParaRPr>
            </a:p>
          </p:txBody>
        </p:sp>
        <p:sp>
          <p:nvSpPr>
            <p:cNvPr id="18" name="Szövegdoboz 24"/>
            <p:cNvSpPr txBox="1"/>
            <p:nvPr/>
          </p:nvSpPr>
          <p:spPr>
            <a:xfrm>
              <a:off x="5127272" y="4289918"/>
              <a:ext cx="2880261" cy="697657"/>
            </a:xfrm>
            <a:prstGeom prst="rect">
              <a:avLst/>
            </a:prstGeom>
            <a:grpFill/>
          </p:spPr>
          <p:txBody>
            <a:bodyPr wrap="square" rtlCol="0">
              <a:noAutofit/>
            </a:bodyPr>
            <a:lstStyle/>
            <a:p>
              <a:pPr>
                <a:spcAft>
                  <a:spcPts val="0"/>
                </a:spcAft>
              </a:pPr>
              <a:r>
                <a:rPr lang="en-US" sz="12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Discretional state intervention (using public institutions in a coordinated manner)</a:t>
              </a:r>
              <a:endParaRPr lang="hu-HU" sz="2000" dirty="0">
                <a:solidFill>
                  <a:srgbClr val="504131"/>
                </a:solidFill>
                <a:effectLst/>
                <a:latin typeface="Times New Roman" panose="02020603050405020304" pitchFamily="18" charset="0"/>
                <a:ea typeface="SimSun" panose="02010600030101010101" pitchFamily="2" charset="-122"/>
              </a:endParaRPr>
            </a:p>
          </p:txBody>
        </p:sp>
        <p:sp>
          <p:nvSpPr>
            <p:cNvPr id="19" name="Szövegdoboz 25"/>
            <p:cNvSpPr txBox="1"/>
            <p:nvPr/>
          </p:nvSpPr>
          <p:spPr>
            <a:xfrm>
              <a:off x="8026853" y="4289918"/>
              <a:ext cx="3024323" cy="761080"/>
            </a:xfrm>
            <a:prstGeom prst="rect">
              <a:avLst/>
            </a:prstGeom>
            <a:grpFill/>
          </p:spPr>
          <p:txBody>
            <a:bodyPr wrap="square" rtlCol="0">
              <a:noAutofit/>
            </a:bodyPr>
            <a:lstStyle/>
            <a:p>
              <a:pPr>
                <a:spcAft>
                  <a:spcPts val="0"/>
                </a:spcAft>
              </a:pPr>
              <a:r>
                <a:rPr lang="en-US" sz="1200" b="1" kern="1200" dirty="0">
                  <a:solidFill>
                    <a:srgbClr val="504131"/>
                  </a:solidFill>
                  <a:effectLst/>
                  <a:latin typeface="Calibri" panose="020F0502020204030204" pitchFamily="34" charset="0"/>
                  <a:ea typeface="SimSun" panose="02010600030101010101" pitchFamily="2" charset="-122"/>
                  <a:cs typeface="Times New Roman" panose="02020603050405020304" pitchFamily="18" charset="0"/>
                </a:rPr>
                <a:t>Discretional state intervention (using public institutions in an uncoordinated manner)</a:t>
              </a:r>
              <a:endParaRPr lang="hu-HU" sz="2000" dirty="0">
                <a:solidFill>
                  <a:srgbClr val="504131"/>
                </a:solidFill>
                <a:effectLst/>
                <a:latin typeface="Times New Roman" panose="02020603050405020304" pitchFamily="18" charset="0"/>
                <a:ea typeface="SimSun" panose="02010600030101010101" pitchFamily="2" charset="-122"/>
              </a:endParaRPr>
            </a:p>
            <a:p>
              <a:pPr>
                <a:spcAft>
                  <a:spcPts val="0"/>
                </a:spcAft>
              </a:pPr>
              <a:r>
                <a:rPr lang="hu-HU" sz="1200" dirty="0">
                  <a:solidFill>
                    <a:srgbClr val="504131"/>
                  </a:solidFill>
                  <a:effectLst/>
                  <a:latin typeface="Times New Roman" panose="02020603050405020304" pitchFamily="18" charset="0"/>
                  <a:ea typeface="SimSun" panose="02010600030101010101" pitchFamily="2" charset="-122"/>
                </a:rPr>
                <a:t> </a:t>
              </a:r>
              <a:endParaRPr lang="hu-HU" sz="2000" dirty="0">
                <a:solidFill>
                  <a:srgbClr val="504131"/>
                </a:solidFill>
                <a:effectLst/>
                <a:latin typeface="Times New Roman" panose="02020603050405020304" pitchFamily="18" charset="0"/>
                <a:ea typeface="SimSun" panose="02010600030101010101" pitchFamily="2" charset="-122"/>
              </a:endParaRPr>
            </a:p>
          </p:txBody>
        </p:sp>
        <p:sp>
          <p:nvSpPr>
            <p:cNvPr id="20" name="Szövegdoboz 27"/>
            <p:cNvSpPr txBox="1"/>
            <p:nvPr/>
          </p:nvSpPr>
          <p:spPr>
            <a:xfrm>
              <a:off x="3894493" y="5019000"/>
              <a:ext cx="4400148" cy="288090"/>
            </a:xfrm>
            <a:prstGeom prst="rect">
              <a:avLst/>
            </a:prstGeom>
            <a:grpFill/>
          </p:spPr>
          <p:txBody>
            <a:bodyPr wrap="square" rtlCol="0">
              <a:noAutofit/>
            </a:bodyPr>
            <a:lstStyle/>
            <a:p>
              <a:pPr algn="ctr">
                <a:spcAft>
                  <a:spcPts val="0"/>
                </a:spcAft>
              </a:pPr>
              <a:r>
                <a:rPr lang="en-US" sz="1600" b="1" kern="1200" dirty="0">
                  <a:solidFill>
                    <a:srgbClr val="8D503B"/>
                  </a:solidFill>
                  <a:effectLst/>
                  <a:latin typeface="Calibri" panose="020F0502020204030204" pitchFamily="34" charset="0"/>
                  <a:ea typeface="SimSun" panose="02010600030101010101" pitchFamily="2" charset="-122"/>
                  <a:cs typeface="Times New Roman" panose="02020603050405020304" pitchFamily="18" charset="0"/>
                </a:rPr>
                <a:t>Dominant extra-market means</a:t>
              </a:r>
              <a:endParaRPr lang="hu-HU" sz="2400" dirty="0">
                <a:solidFill>
                  <a:srgbClr val="8D503B"/>
                </a:solidFill>
                <a:effectLst/>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48136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48" y="0"/>
            <a:ext cx="8928103" cy="915988"/>
          </a:xfrm>
        </p:spPr>
        <p:txBody>
          <a:bodyPr anchor="ctr">
            <a:noAutofit/>
          </a:bodyPr>
          <a:lstStyle/>
          <a:p>
            <a:r>
              <a:rPr lang="en-US" b="1" dirty="0" smtClean="0">
                <a:solidFill>
                  <a:srgbClr val="8D503B"/>
                </a:solidFill>
              </a:rPr>
              <a:t>Ruling elite and state in </a:t>
            </a:r>
            <a:r>
              <a:rPr lang="en-US" b="1" dirty="0">
                <a:solidFill>
                  <a:srgbClr val="8D503B"/>
                </a:solidFill>
              </a:rPr>
              <a:t>the three polar type regimes</a:t>
            </a:r>
            <a:endParaRPr lang="hu-HU" b="1" dirty="0">
              <a:solidFill>
                <a:srgbClr val="8D503B"/>
              </a:solidFill>
            </a:endParaRPr>
          </a:p>
        </p:txBody>
      </p:sp>
      <p:graphicFrame>
        <p:nvGraphicFramePr>
          <p:cNvPr id="3" name="Táblázat 2"/>
          <p:cNvGraphicFramePr>
            <a:graphicFrameLocks noGrp="1"/>
          </p:cNvGraphicFramePr>
          <p:nvPr>
            <p:extLst>
              <p:ext uri="{D42A27DB-BD31-4B8C-83A1-F6EECF244321}">
                <p14:modId xmlns:p14="http://schemas.microsoft.com/office/powerpoint/2010/main" val="667118295"/>
              </p:ext>
            </p:extLst>
          </p:nvPr>
        </p:nvGraphicFramePr>
        <p:xfrm>
          <a:off x="107950" y="915988"/>
          <a:ext cx="8928102" cy="4138394"/>
        </p:xfrm>
        <a:graphic>
          <a:graphicData uri="http://schemas.openxmlformats.org/drawingml/2006/table">
            <a:tbl>
              <a:tblPr>
                <a:tableStyleId>{616DA210-FB5B-4158-B5E0-FEB733F419BA}</a:tableStyleId>
              </a:tblPr>
              <a:tblGrid>
                <a:gridCol w="1223691">
                  <a:extLst>
                    <a:ext uri="{9D8B030D-6E8A-4147-A177-3AD203B41FA5}">
                      <a16:colId xmlns:a16="http://schemas.microsoft.com/office/drawing/2014/main" xmlns="" val="1989883402"/>
                    </a:ext>
                  </a:extLst>
                </a:gridCol>
                <a:gridCol w="2664296">
                  <a:extLst>
                    <a:ext uri="{9D8B030D-6E8A-4147-A177-3AD203B41FA5}">
                      <a16:colId xmlns:a16="http://schemas.microsoft.com/office/drawing/2014/main" xmlns="" val="705627184"/>
                    </a:ext>
                  </a:extLst>
                </a:gridCol>
                <a:gridCol w="2474375">
                  <a:extLst>
                    <a:ext uri="{9D8B030D-6E8A-4147-A177-3AD203B41FA5}">
                      <a16:colId xmlns:a16="http://schemas.microsoft.com/office/drawing/2014/main" xmlns="" val="273564756"/>
                    </a:ext>
                  </a:extLst>
                </a:gridCol>
                <a:gridCol w="2565740">
                  <a:extLst>
                    <a:ext uri="{9D8B030D-6E8A-4147-A177-3AD203B41FA5}">
                      <a16:colId xmlns:a16="http://schemas.microsoft.com/office/drawing/2014/main" xmlns="" val="3399655603"/>
                    </a:ext>
                  </a:extLst>
                </a:gridCol>
              </a:tblGrid>
              <a:tr h="293615">
                <a:tc>
                  <a:txBody>
                    <a:bodyPr/>
                    <a:lstStyle/>
                    <a:p>
                      <a:pPr algn="ctr">
                        <a:lnSpc>
                          <a:spcPct val="115000"/>
                        </a:lnSpc>
                        <a:spcAft>
                          <a:spcPts val="600"/>
                        </a:spcAft>
                      </a:pPr>
                      <a:r>
                        <a:rPr lang="en-US" sz="1800" b="1" dirty="0">
                          <a:solidFill>
                            <a:srgbClr val="504131"/>
                          </a:solidFill>
                          <a:effectLst/>
                          <a:latin typeface="+mj-lt"/>
                        </a:rPr>
                        <a:t> </a:t>
                      </a:r>
                      <a:endParaRPr lang="hu-HU" sz="1400" b="1" dirty="0">
                        <a:solidFill>
                          <a:srgbClr val="504131"/>
                        </a:solidFill>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400" b="1" dirty="0">
                          <a:solidFill>
                            <a:srgbClr val="4D7C85"/>
                          </a:solidFill>
                          <a:effectLst/>
                          <a:latin typeface="+mn-lt"/>
                        </a:rPr>
                        <a:t>Liberal democracy</a:t>
                      </a:r>
                      <a:endParaRPr lang="hu-HU" sz="1400" b="1" dirty="0">
                        <a:solidFill>
                          <a:srgbClr val="4D7C85"/>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400" b="1" dirty="0">
                          <a:solidFill>
                            <a:srgbClr val="4D7C85"/>
                          </a:solidFill>
                          <a:effectLst/>
                          <a:latin typeface="+mn-lt"/>
                        </a:rPr>
                        <a:t>Patronal autocracy</a:t>
                      </a:r>
                      <a:endParaRPr lang="hu-HU" sz="1400" b="1" dirty="0">
                        <a:solidFill>
                          <a:srgbClr val="4D7C85"/>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400" b="1" dirty="0">
                          <a:solidFill>
                            <a:srgbClr val="4D7C85"/>
                          </a:solidFill>
                          <a:effectLst/>
                          <a:latin typeface="+mn-lt"/>
                        </a:rPr>
                        <a:t>Communist dictatorship</a:t>
                      </a:r>
                      <a:endParaRPr lang="hu-HU" sz="1400" b="1" dirty="0">
                        <a:solidFill>
                          <a:srgbClr val="4D7C85"/>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3604355280"/>
                  </a:ext>
                </a:extLst>
              </a:tr>
              <a:tr h="326755">
                <a:tc rowSpan="4">
                  <a:txBody>
                    <a:bodyPr/>
                    <a:lstStyle/>
                    <a:p>
                      <a:pPr marL="68580">
                        <a:lnSpc>
                          <a:spcPct val="115000"/>
                        </a:lnSpc>
                        <a:spcAft>
                          <a:spcPts val="0"/>
                        </a:spcAft>
                      </a:pPr>
                      <a:r>
                        <a:rPr lang="en-US" sz="1400" b="1" dirty="0">
                          <a:solidFill>
                            <a:srgbClr val="4D7C85"/>
                          </a:solidFill>
                          <a:effectLst/>
                          <a:latin typeface="+mn-lt"/>
                        </a:rPr>
                        <a:t>RULING ELITE</a:t>
                      </a:r>
                      <a:endParaRPr lang="hu-HU" sz="1400" b="1" dirty="0">
                        <a:solidFill>
                          <a:srgbClr val="4D7C85"/>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a:solidFill>
                            <a:srgbClr val="504131"/>
                          </a:solidFill>
                          <a:effectLst/>
                          <a:latin typeface="+mn-lt"/>
                        </a:rPr>
                        <a:t>limited political elite</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adopted political family</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err="1">
                          <a:solidFill>
                            <a:srgbClr val="504131"/>
                          </a:solidFill>
                          <a:effectLst/>
                          <a:latin typeface="+mn-lt"/>
                        </a:rPr>
                        <a:t>nomenklatura</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3907685283"/>
                  </a:ext>
                </a:extLst>
              </a:tr>
              <a:tr h="326755">
                <a:tc vMerge="1">
                  <a:txBody>
                    <a:bodyPr/>
                    <a:lstStyle/>
                    <a:p>
                      <a:endParaRPr lang="hu-HU"/>
                    </a:p>
                  </a:txBody>
                  <a:tcPr/>
                </a:tc>
                <a:tc>
                  <a:txBody>
                    <a:bodyPr/>
                    <a:lstStyle/>
                    <a:p>
                      <a:pPr>
                        <a:lnSpc>
                          <a:spcPct val="100000"/>
                        </a:lnSpc>
                        <a:spcAft>
                          <a:spcPts val="0"/>
                        </a:spcAft>
                      </a:pPr>
                      <a:r>
                        <a:rPr lang="en-US" sz="1200" b="1" dirty="0">
                          <a:solidFill>
                            <a:srgbClr val="504131"/>
                          </a:solidFill>
                          <a:effectLst/>
                          <a:latin typeface="+mn-lt"/>
                        </a:rPr>
                        <a:t>non-patronal network</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a:solidFill>
                            <a:srgbClr val="504131"/>
                          </a:solidFill>
                          <a:effectLst/>
                          <a:latin typeface="+mn-lt"/>
                        </a:rPr>
                        <a:t>informal patronal network</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bureaucratic patronal network</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244521594"/>
                  </a:ext>
                </a:extLst>
              </a:tr>
              <a:tr h="326755">
                <a:tc vMerge="1">
                  <a:txBody>
                    <a:bodyPr/>
                    <a:lstStyle/>
                    <a:p>
                      <a:endParaRPr lang="hu-HU"/>
                    </a:p>
                  </a:txBody>
                  <a:tcPr/>
                </a:tc>
                <a:tc>
                  <a:txBody>
                    <a:bodyPr/>
                    <a:lstStyle/>
                    <a:p>
                      <a:pPr>
                        <a:lnSpc>
                          <a:spcPct val="100000"/>
                        </a:lnSpc>
                        <a:spcAft>
                          <a:spcPts val="0"/>
                        </a:spcAft>
                      </a:pPr>
                      <a:r>
                        <a:rPr lang="en-US" sz="1200" b="1" dirty="0">
                          <a:solidFill>
                            <a:srgbClr val="504131"/>
                          </a:solidFill>
                          <a:effectLst/>
                          <a:latin typeface="+mn-lt"/>
                        </a:rPr>
                        <a:t>multi-pyramid system</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a:solidFill>
                            <a:srgbClr val="504131"/>
                          </a:solidFill>
                          <a:effectLst/>
                          <a:latin typeface="+mn-lt"/>
                        </a:rPr>
                        <a:t>single-pyramid system</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single-pyramid system</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2266666640"/>
                  </a:ext>
                </a:extLst>
              </a:tr>
              <a:tr h="326755">
                <a:tc vMerge="1">
                  <a:txBody>
                    <a:bodyPr/>
                    <a:lstStyle/>
                    <a:p>
                      <a:endParaRPr lang="hu-HU"/>
                    </a:p>
                  </a:txBody>
                  <a:tcPr/>
                </a:tc>
                <a:tc>
                  <a:txBody>
                    <a:bodyPr/>
                    <a:lstStyle/>
                    <a:p>
                      <a:pPr>
                        <a:lnSpc>
                          <a:spcPct val="100000"/>
                        </a:lnSpc>
                        <a:spcAft>
                          <a:spcPts val="0"/>
                        </a:spcAft>
                      </a:pPr>
                      <a:r>
                        <a:rPr lang="en-US" sz="1200" b="1" dirty="0">
                          <a:solidFill>
                            <a:srgbClr val="504131"/>
                          </a:solidFill>
                          <a:effectLst/>
                          <a:latin typeface="+mn-lt"/>
                        </a:rPr>
                        <a:t>dominance of formal institutions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dominance of informal institutions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a:solidFill>
                            <a:srgbClr val="504131"/>
                          </a:solidFill>
                          <a:effectLst/>
                          <a:latin typeface="+mn-lt"/>
                        </a:rPr>
                        <a:t>dominance of formal institutions</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2474125254"/>
                  </a:ext>
                </a:extLst>
              </a:tr>
              <a:tr h="371577">
                <a:tc rowSpan="4">
                  <a:txBody>
                    <a:bodyPr/>
                    <a:lstStyle/>
                    <a:p>
                      <a:pPr marL="68580">
                        <a:lnSpc>
                          <a:spcPct val="115000"/>
                        </a:lnSpc>
                        <a:spcAft>
                          <a:spcPts val="0"/>
                        </a:spcAft>
                      </a:pPr>
                      <a:r>
                        <a:rPr lang="en-US" sz="1400" b="1" dirty="0">
                          <a:solidFill>
                            <a:srgbClr val="4D7C85"/>
                          </a:solidFill>
                          <a:effectLst/>
                          <a:latin typeface="+mn-lt"/>
                        </a:rPr>
                        <a:t>PRINCIPLE </a:t>
                      </a:r>
                      <a:endParaRPr lang="en-US" sz="1400" b="1" dirty="0" smtClean="0">
                        <a:solidFill>
                          <a:srgbClr val="4D7C85"/>
                        </a:solidFill>
                        <a:effectLst/>
                        <a:latin typeface="+mn-lt"/>
                      </a:endParaRPr>
                    </a:p>
                    <a:p>
                      <a:pPr marL="68580">
                        <a:lnSpc>
                          <a:spcPct val="115000"/>
                        </a:lnSpc>
                        <a:spcAft>
                          <a:spcPts val="0"/>
                        </a:spcAft>
                      </a:pPr>
                      <a:r>
                        <a:rPr lang="en-US" sz="1400" b="1" dirty="0" smtClean="0">
                          <a:solidFill>
                            <a:srgbClr val="4D7C85"/>
                          </a:solidFill>
                          <a:effectLst/>
                          <a:latin typeface="+mn-lt"/>
                        </a:rPr>
                        <a:t>OF </a:t>
                      </a:r>
                      <a:r>
                        <a:rPr lang="en-US" sz="1400" b="1" dirty="0">
                          <a:solidFill>
                            <a:srgbClr val="4D7C85"/>
                          </a:solidFill>
                          <a:effectLst/>
                          <a:latin typeface="+mn-lt"/>
                        </a:rPr>
                        <a:t>STATE FUNCTIONING</a:t>
                      </a:r>
                      <a:endParaRPr lang="hu-HU" sz="1400" b="1" dirty="0">
                        <a:solidFill>
                          <a:srgbClr val="4D7C85"/>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state subordinated to the principle of societal interest</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state subordinated to the principle of elite interest</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a:solidFill>
                            <a:srgbClr val="504131"/>
                          </a:solidFill>
                          <a:effectLst/>
                          <a:latin typeface="+mn-lt"/>
                        </a:rPr>
                        <a:t>state subordinated to the principle of ideology implementation</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2541346432"/>
                  </a:ext>
                </a:extLst>
              </a:tr>
              <a:tr h="371577">
                <a:tc vMerge="1">
                  <a:txBody>
                    <a:bodyPr/>
                    <a:lstStyle/>
                    <a:p>
                      <a:endParaRPr lang="hu-HU"/>
                    </a:p>
                  </a:txBody>
                  <a:tcPr/>
                </a:tc>
                <a:tc>
                  <a:txBody>
                    <a:bodyPr/>
                    <a:lstStyle/>
                    <a:p>
                      <a:pPr>
                        <a:lnSpc>
                          <a:spcPct val="100000"/>
                        </a:lnSpc>
                        <a:spcAft>
                          <a:spcPts val="0"/>
                        </a:spcAft>
                      </a:pPr>
                      <a:r>
                        <a:rPr lang="en-US" sz="1200" b="1" dirty="0">
                          <a:solidFill>
                            <a:srgbClr val="504131"/>
                          </a:solidFill>
                          <a:effectLst/>
                          <a:latin typeface="+mn-lt"/>
                        </a:rPr>
                        <a:t>competitive, deliberative reconciliation of interests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realizing elite interest at the expense of societal interest</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forcibly imposed postulated interest</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2951401456"/>
                  </a:ext>
                </a:extLst>
              </a:tr>
              <a:tr h="553194">
                <a:tc vMerge="1">
                  <a:txBody>
                    <a:bodyPr/>
                    <a:lstStyle/>
                    <a:p>
                      <a:endParaRPr lang="hu-HU"/>
                    </a:p>
                  </a:txBody>
                  <a:tcPr/>
                </a:tc>
                <a:tc>
                  <a:txBody>
                    <a:bodyPr/>
                    <a:lstStyle/>
                    <a:p>
                      <a:pPr>
                        <a:lnSpc>
                          <a:spcPct val="100000"/>
                        </a:lnSpc>
                        <a:spcAft>
                          <a:spcPts val="0"/>
                        </a:spcAft>
                      </a:pPr>
                      <a:r>
                        <a:rPr lang="en-US" sz="1200" b="1" dirty="0">
                          <a:solidFill>
                            <a:srgbClr val="504131"/>
                          </a:solidFill>
                          <a:effectLst/>
                          <a:latin typeface="+mn-lt"/>
                        </a:rPr>
                        <a:t>transparent/regulated cooperation and connections between public and private spheres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non-transparent  / informal collusion of public and private spheres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subordination of private sphere to public sphere</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581014125"/>
                  </a:ext>
                </a:extLst>
              </a:tr>
              <a:tr h="326755">
                <a:tc vMerge="1">
                  <a:txBody>
                    <a:bodyPr/>
                    <a:lstStyle/>
                    <a:p>
                      <a:endParaRPr lang="hu-HU"/>
                    </a:p>
                  </a:txBody>
                  <a:tcPr/>
                </a:tc>
                <a:tc>
                  <a:txBody>
                    <a:bodyPr/>
                    <a:lstStyle/>
                    <a:p>
                      <a:pPr>
                        <a:lnSpc>
                          <a:spcPct val="100000"/>
                        </a:lnSpc>
                        <a:spcAft>
                          <a:spcPts val="0"/>
                        </a:spcAft>
                      </a:pPr>
                      <a:r>
                        <a:rPr lang="en-US" sz="1200" b="1">
                          <a:solidFill>
                            <a:srgbClr val="504131"/>
                          </a:solidFill>
                          <a:effectLst/>
                          <a:latin typeface="+mn-lt"/>
                        </a:rPr>
                        <a:t>conflict of private and public interests</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fusion of private and public interests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repression of private interests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419432250"/>
                  </a:ext>
                </a:extLst>
              </a:tr>
              <a:tr h="553194">
                <a:tc rowSpan="2">
                  <a:txBody>
                    <a:bodyPr/>
                    <a:lstStyle/>
                    <a:p>
                      <a:pPr marL="68580">
                        <a:lnSpc>
                          <a:spcPct val="115000"/>
                        </a:lnSpc>
                        <a:spcAft>
                          <a:spcPts val="0"/>
                        </a:spcAft>
                      </a:pPr>
                      <a:r>
                        <a:rPr lang="en-US" sz="1400" b="1" dirty="0">
                          <a:solidFill>
                            <a:srgbClr val="4D7C85"/>
                          </a:solidFill>
                          <a:effectLst/>
                          <a:latin typeface="+mn-lt"/>
                        </a:rPr>
                        <a:t>STATE CONCEPTS</a:t>
                      </a:r>
                      <a:endParaRPr lang="hu-HU" sz="1400" b="1" dirty="0">
                        <a:solidFill>
                          <a:srgbClr val="4D7C85"/>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constitutional state</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mafia state (clan state + </a:t>
                      </a:r>
                      <a:r>
                        <a:rPr lang="en-US" sz="1200" b="1" dirty="0" err="1">
                          <a:solidFill>
                            <a:srgbClr val="504131"/>
                          </a:solidFill>
                          <a:effectLst/>
                          <a:latin typeface="+mn-lt"/>
                        </a:rPr>
                        <a:t>neopatrimonial</a:t>
                      </a:r>
                      <a:r>
                        <a:rPr lang="en-US" sz="1200" b="1" dirty="0">
                          <a:solidFill>
                            <a:srgbClr val="504131"/>
                          </a:solidFill>
                          <a:effectLst/>
                          <a:latin typeface="+mn-lt"/>
                        </a:rPr>
                        <a:t>/</a:t>
                      </a:r>
                      <a:r>
                        <a:rPr lang="en-US" sz="1200" b="1" dirty="0" err="1">
                          <a:solidFill>
                            <a:srgbClr val="504131"/>
                          </a:solidFill>
                          <a:effectLst/>
                          <a:latin typeface="+mn-lt"/>
                        </a:rPr>
                        <a:t>neosultanistic</a:t>
                      </a:r>
                      <a:r>
                        <a:rPr lang="en-US" sz="1200" b="1" dirty="0">
                          <a:solidFill>
                            <a:srgbClr val="504131"/>
                          </a:solidFill>
                          <a:effectLst/>
                          <a:latin typeface="+mn-lt"/>
                        </a:rPr>
                        <a:t> state + predatory state + criminal state)</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party state</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3615280830"/>
                  </a:ext>
                </a:extLst>
              </a:tr>
              <a:tr h="326755">
                <a:tc vMerge="1">
                  <a:txBody>
                    <a:bodyPr/>
                    <a:lstStyle/>
                    <a:p>
                      <a:endParaRPr lang="hu-HU"/>
                    </a:p>
                  </a:txBody>
                  <a:tcPr/>
                </a:tc>
                <a:tc>
                  <a:txBody>
                    <a:bodyPr/>
                    <a:lstStyle/>
                    <a:p>
                      <a:pPr>
                        <a:lnSpc>
                          <a:spcPct val="100000"/>
                        </a:lnSpc>
                        <a:spcAft>
                          <a:spcPts val="0"/>
                        </a:spcAft>
                      </a:pPr>
                      <a:r>
                        <a:rPr lang="en-US" sz="1200" b="1">
                          <a:solidFill>
                            <a:srgbClr val="504131"/>
                          </a:solidFill>
                          <a:effectLst/>
                          <a:latin typeface="+mn-lt"/>
                        </a:rPr>
                        <a:t>separation of powers</a:t>
                      </a:r>
                      <a:endParaRPr lang="hu-HU" sz="1200" b="1">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connected powers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00000"/>
                        </a:lnSpc>
                        <a:spcAft>
                          <a:spcPts val="0"/>
                        </a:spcAft>
                      </a:pPr>
                      <a:r>
                        <a:rPr lang="en-US" sz="1200" b="1" dirty="0">
                          <a:solidFill>
                            <a:srgbClr val="504131"/>
                          </a:solidFill>
                          <a:effectLst/>
                          <a:latin typeface="+mn-lt"/>
                        </a:rPr>
                        <a:t>merger of powers</a:t>
                      </a:r>
                      <a:endParaRPr lang="hu-HU" sz="1200" b="1" dirty="0">
                        <a:solidFill>
                          <a:srgbClr val="504131"/>
                        </a:solidFill>
                        <a:effectLst/>
                        <a:latin typeface="+mn-lt"/>
                        <a:ea typeface="Calibri" panose="020F0502020204030204" pitchFamily="34" charset="0"/>
                        <a:cs typeface="Times New Roman" panose="02020603050405020304" pitchFamily="18" charset="0"/>
                      </a:endParaRPr>
                    </a:p>
                  </a:txBody>
                  <a:tcPr marL="60472" marR="60472" marT="8399"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4197641072"/>
                  </a:ext>
                </a:extLst>
              </a:tr>
            </a:tbl>
          </a:graphicData>
        </a:graphic>
      </p:graphicFrame>
    </p:spTree>
    <p:extLst>
      <p:ext uri="{BB962C8B-B14F-4D97-AF65-F5344CB8AC3E}">
        <p14:creationId xmlns:p14="http://schemas.microsoft.com/office/powerpoint/2010/main" val="360905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699542"/>
            <a:ext cx="8928100" cy="1008112"/>
          </a:xfrm>
        </p:spPr>
        <p:txBody>
          <a:bodyPr anchor="ctr">
            <a:normAutofit/>
          </a:bodyPr>
          <a:lstStyle/>
          <a:p>
            <a:r>
              <a:rPr lang="en-US" b="1" dirty="0" smtClean="0">
                <a:solidFill>
                  <a:srgbClr val="8D503B"/>
                </a:solidFill>
              </a:rPr>
              <a:t>Definitions of regime and state</a:t>
            </a:r>
            <a:endParaRPr lang="hu-HU" b="1" dirty="0">
              <a:solidFill>
                <a:srgbClr val="8D503B"/>
              </a:solidFill>
            </a:endParaRPr>
          </a:p>
        </p:txBody>
      </p:sp>
      <p:sp>
        <p:nvSpPr>
          <p:cNvPr id="4" name="Téglalap 4"/>
          <p:cNvSpPr/>
          <p:nvPr/>
        </p:nvSpPr>
        <p:spPr>
          <a:xfrm>
            <a:off x="782579" y="1707654"/>
            <a:ext cx="7578842" cy="2131353"/>
          </a:xfrm>
          <a:prstGeom prst="rect">
            <a:avLst/>
          </a:prstGeom>
        </p:spPr>
        <p:txBody>
          <a:bodyPr wrap="square">
            <a:spAutoFit/>
          </a:bodyPr>
          <a:lstStyle/>
          <a:p>
            <a:pPr marL="342900" indent="-342900">
              <a:spcAft>
                <a:spcPts val="1500"/>
              </a:spcAft>
              <a:buClr>
                <a:srgbClr val="4D7C8B"/>
              </a:buClr>
              <a:buSzPct val="100000"/>
              <a:buFont typeface="Calibri" panose="020F0502020204030204" pitchFamily="34" charset="0"/>
              <a:buChar char="●"/>
            </a:pPr>
            <a:r>
              <a:rPr lang="en-GB" sz="2000" b="1" dirty="0">
                <a:solidFill>
                  <a:srgbClr val="50412B"/>
                </a:solidFill>
              </a:rPr>
              <a:t>Political regime (or simply regime) </a:t>
            </a:r>
            <a:r>
              <a:rPr lang="en-GB" sz="2000" dirty="0">
                <a:solidFill>
                  <a:srgbClr val="50412B"/>
                </a:solidFill>
              </a:rPr>
              <a:t>is an institutionalized set of fundamental formal and informal rules structuring the interaction in the political power </a:t>
            </a:r>
            <a:r>
              <a:rPr lang="en-GB" sz="2000" dirty="0" err="1">
                <a:solidFill>
                  <a:srgbClr val="50412B"/>
                </a:solidFill>
              </a:rPr>
              <a:t>center</a:t>
            </a:r>
            <a:r>
              <a:rPr lang="en-GB" sz="2000" dirty="0">
                <a:solidFill>
                  <a:srgbClr val="50412B"/>
                </a:solidFill>
              </a:rPr>
              <a:t> and its relation with the broader society</a:t>
            </a:r>
            <a:r>
              <a:rPr lang="en-GB" sz="2000" dirty="0" smtClean="0">
                <a:solidFill>
                  <a:srgbClr val="50412B"/>
                </a:solidFill>
              </a:rPr>
              <a:t>.</a:t>
            </a:r>
            <a:endParaRPr lang="hu-HU" sz="1200" b="1" dirty="0" smtClean="0">
              <a:solidFill>
                <a:srgbClr val="50412B"/>
              </a:solidFill>
            </a:endParaRPr>
          </a:p>
          <a:p>
            <a:pPr marL="342900" indent="-342900">
              <a:spcAft>
                <a:spcPts val="1500"/>
              </a:spcAft>
              <a:buClr>
                <a:srgbClr val="4D7C8B"/>
              </a:buClr>
              <a:buSzPct val="100000"/>
              <a:buFont typeface="Calibri" panose="020F0502020204030204" pitchFamily="34" charset="0"/>
              <a:buChar char="●"/>
            </a:pPr>
            <a:r>
              <a:rPr lang="en-GB" sz="2000" b="1" dirty="0" smtClean="0">
                <a:solidFill>
                  <a:srgbClr val="50412B"/>
                </a:solidFill>
              </a:rPr>
              <a:t>State </a:t>
            </a:r>
            <a:r>
              <a:rPr lang="en-GB" sz="2000" dirty="0">
                <a:solidFill>
                  <a:srgbClr val="50412B"/>
                </a:solidFill>
              </a:rPr>
              <a:t>is the institution by which the ruling elite of a people exercises the monopoly of legitimate use of violence to extract, manage and distribute resources within the borders of a certain territory</a:t>
            </a:r>
            <a:r>
              <a:rPr lang="en-GB" sz="2000" dirty="0" smtClean="0">
                <a:solidFill>
                  <a:srgbClr val="50412B"/>
                </a:solidFill>
              </a:rPr>
              <a:t>.</a:t>
            </a:r>
            <a:endParaRPr lang="en-GB" sz="2000" dirty="0">
              <a:solidFill>
                <a:srgbClr val="50412B"/>
              </a:solidFill>
            </a:endParaRPr>
          </a:p>
        </p:txBody>
      </p:sp>
    </p:spTree>
    <p:extLst>
      <p:ext uri="{BB962C8B-B14F-4D97-AF65-F5344CB8AC3E}">
        <p14:creationId xmlns:p14="http://schemas.microsoft.com/office/powerpoint/2010/main" val="353553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267494"/>
            <a:ext cx="8928100" cy="915988"/>
          </a:xfrm>
        </p:spPr>
        <p:txBody>
          <a:bodyPr anchor="ctr">
            <a:normAutofit/>
          </a:bodyPr>
          <a:lstStyle/>
          <a:p>
            <a:r>
              <a:rPr lang="en-US" b="1" dirty="0" smtClean="0">
                <a:solidFill>
                  <a:srgbClr val="8D503B"/>
                </a:solidFill>
              </a:rPr>
              <a:t>Definitions of informality and patronalism</a:t>
            </a:r>
            <a:endParaRPr lang="hu-HU" b="1" dirty="0">
              <a:solidFill>
                <a:srgbClr val="8D503B"/>
              </a:solidFill>
            </a:endParaRPr>
          </a:p>
        </p:txBody>
      </p:sp>
      <p:sp>
        <p:nvSpPr>
          <p:cNvPr id="4" name="Téglalap 4"/>
          <p:cNvSpPr/>
          <p:nvPr/>
        </p:nvSpPr>
        <p:spPr>
          <a:xfrm>
            <a:off x="395288" y="1203598"/>
            <a:ext cx="8353425" cy="3362459"/>
          </a:xfrm>
          <a:prstGeom prst="rect">
            <a:avLst/>
          </a:prstGeom>
        </p:spPr>
        <p:txBody>
          <a:bodyPr wrap="square">
            <a:spAutoFit/>
          </a:bodyPr>
          <a:lstStyle/>
          <a:p>
            <a:pPr marL="342900" indent="-342900">
              <a:spcAft>
                <a:spcPts val="1500"/>
              </a:spcAft>
              <a:buClr>
                <a:srgbClr val="4D7C8B"/>
              </a:buClr>
              <a:buSzPct val="100000"/>
              <a:buFont typeface="Calibri" panose="020F0502020204030204" pitchFamily="34" charset="0"/>
              <a:buChar char="●"/>
            </a:pPr>
            <a:r>
              <a:rPr lang="en-GB" sz="2000" b="1" dirty="0">
                <a:solidFill>
                  <a:srgbClr val="50412B"/>
                </a:solidFill>
              </a:rPr>
              <a:t>Informality </a:t>
            </a:r>
            <a:r>
              <a:rPr lang="en-GB" sz="2000" dirty="0">
                <a:solidFill>
                  <a:srgbClr val="50412B"/>
                </a:solidFill>
              </a:rPr>
              <a:t>is a characteristic feature of a social connection and refers to not having a legal and openly admitted form. In other words, an institution—that is, a humanly devised constraint that structures social interaction—is regarded formal if its rules are not written down and are not made openly accessible to the majority of the population (therefore its rules may or may not be congruent with effective law</a:t>
            </a:r>
            <a:r>
              <a:rPr lang="en-GB" sz="2000" dirty="0" smtClean="0">
                <a:solidFill>
                  <a:srgbClr val="50412B"/>
                </a:solidFill>
              </a:rPr>
              <a:t>).</a:t>
            </a:r>
            <a:endParaRPr lang="hu-HU" sz="800" b="1" dirty="0" smtClean="0">
              <a:solidFill>
                <a:srgbClr val="50412B"/>
              </a:solidFill>
            </a:endParaRPr>
          </a:p>
          <a:p>
            <a:pPr marL="342900" indent="-342900">
              <a:spcAft>
                <a:spcPts val="1500"/>
              </a:spcAft>
              <a:buClr>
                <a:srgbClr val="4D7C8B"/>
              </a:buClr>
              <a:buSzPct val="100000"/>
              <a:buFont typeface="Calibri" panose="020F0502020204030204" pitchFamily="34" charset="0"/>
              <a:buChar char="●"/>
            </a:pPr>
            <a:r>
              <a:rPr lang="en-GB" sz="2000" b="1" dirty="0">
                <a:solidFill>
                  <a:srgbClr val="50412B"/>
                </a:solidFill>
              </a:rPr>
              <a:t>Patronal ruling elite </a:t>
            </a:r>
            <a:r>
              <a:rPr lang="en-GB" sz="2000" dirty="0">
                <a:solidFill>
                  <a:srgbClr val="50412B"/>
                </a:solidFill>
              </a:rPr>
              <a:t>is a ruling elite where the members are connected, formally or informally, through patron-client relations. The patronal ruling elite takes a pyramid-like structure of obedience (single-pyramid system), every member being part of a hierarchy subordinated to the chief patron.</a:t>
            </a:r>
          </a:p>
        </p:txBody>
      </p:sp>
    </p:spTree>
    <p:extLst>
      <p:ext uri="{BB962C8B-B14F-4D97-AF65-F5344CB8AC3E}">
        <p14:creationId xmlns:p14="http://schemas.microsoft.com/office/powerpoint/2010/main" val="76969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50" y="418277"/>
            <a:ext cx="8928100" cy="915988"/>
          </a:xfrm>
        </p:spPr>
        <p:txBody>
          <a:bodyPr anchor="ctr">
            <a:noAutofit/>
          </a:bodyPr>
          <a:lstStyle/>
          <a:p>
            <a:pPr>
              <a:lnSpc>
                <a:spcPct val="115000"/>
              </a:lnSpc>
            </a:pPr>
            <a:r>
              <a:rPr kumimoji="0" lang="en-US" b="1" i="0" u="none" strike="noStrike" cap="none" normalizeH="0" baseline="0" dirty="0" smtClean="0">
                <a:ln>
                  <a:noFill/>
                </a:ln>
                <a:solidFill>
                  <a:srgbClr val="8D503B"/>
                </a:solidFill>
                <a:effectLst/>
                <a:ea typeface="Calibri" pitchFamily="34" charset="0"/>
                <a:cs typeface="Times New Roman" pitchFamily="18" charset="0"/>
              </a:rPr>
              <a:t>Ruling elites in three ideal-type political regimes</a:t>
            </a:r>
            <a:endParaRPr lang="hu-HU" dirty="0">
              <a:solidFill>
                <a:srgbClr val="8D503B"/>
              </a:solidFill>
            </a:endParaRPr>
          </a:p>
        </p:txBody>
      </p:sp>
      <p:graphicFrame>
        <p:nvGraphicFramePr>
          <p:cNvPr id="3" name="Táblázat 2"/>
          <p:cNvGraphicFramePr>
            <a:graphicFrameLocks noGrp="1"/>
          </p:cNvGraphicFramePr>
          <p:nvPr>
            <p:extLst>
              <p:ext uri="{D42A27DB-BD31-4B8C-83A1-F6EECF244321}">
                <p14:modId xmlns:p14="http://schemas.microsoft.com/office/powerpoint/2010/main" val="2909980426"/>
              </p:ext>
            </p:extLst>
          </p:nvPr>
        </p:nvGraphicFramePr>
        <p:xfrm>
          <a:off x="395289" y="1347614"/>
          <a:ext cx="8353425" cy="3168352"/>
        </p:xfrm>
        <a:graphic>
          <a:graphicData uri="http://schemas.openxmlformats.org/drawingml/2006/table">
            <a:tbl>
              <a:tblPr>
                <a:tableStyleId>{616DA210-FB5B-4158-B5E0-FEB733F419BA}</a:tableStyleId>
              </a:tblPr>
              <a:tblGrid>
                <a:gridCol w="2784475">
                  <a:extLst>
                    <a:ext uri="{9D8B030D-6E8A-4147-A177-3AD203B41FA5}">
                      <a16:colId xmlns:a16="http://schemas.microsoft.com/office/drawing/2014/main" xmlns="" val="1081503462"/>
                    </a:ext>
                  </a:extLst>
                </a:gridCol>
                <a:gridCol w="2784475">
                  <a:extLst>
                    <a:ext uri="{9D8B030D-6E8A-4147-A177-3AD203B41FA5}">
                      <a16:colId xmlns:a16="http://schemas.microsoft.com/office/drawing/2014/main" xmlns="" val="1160723713"/>
                    </a:ext>
                  </a:extLst>
                </a:gridCol>
                <a:gridCol w="2784475">
                  <a:extLst>
                    <a:ext uri="{9D8B030D-6E8A-4147-A177-3AD203B41FA5}">
                      <a16:colId xmlns:a16="http://schemas.microsoft.com/office/drawing/2014/main" xmlns="" val="259189183"/>
                    </a:ext>
                  </a:extLst>
                </a:gridCol>
              </a:tblGrid>
              <a:tr h="913089">
                <a:tc>
                  <a:txBody>
                    <a:bodyPr/>
                    <a:lstStyle/>
                    <a:p>
                      <a:pPr algn="ctr">
                        <a:lnSpc>
                          <a:spcPct val="110000"/>
                        </a:lnSpc>
                        <a:spcAft>
                          <a:spcPts val="0"/>
                        </a:spcAft>
                      </a:pPr>
                      <a:r>
                        <a:rPr lang="hu-HU" sz="1600" b="1" dirty="0" err="1" smtClean="0">
                          <a:solidFill>
                            <a:srgbClr val="4D7C85"/>
                          </a:solidFill>
                          <a:effectLst/>
                        </a:rPr>
                        <a:t>Constrained</a:t>
                      </a:r>
                      <a:r>
                        <a:rPr lang="en-US" sz="1600" b="1" dirty="0" smtClean="0">
                          <a:solidFill>
                            <a:srgbClr val="4D7C85"/>
                          </a:solidFill>
                          <a:effectLst/>
                        </a:rPr>
                        <a:t> </a:t>
                      </a:r>
                      <a:r>
                        <a:rPr lang="en-US" sz="1600" b="1" dirty="0">
                          <a:solidFill>
                            <a:srgbClr val="4D7C85"/>
                          </a:solidFill>
                          <a:effectLst/>
                        </a:rPr>
                        <a:t>political elite</a:t>
                      </a:r>
                      <a:endParaRPr lang="hu-HU" sz="1600" b="1" dirty="0">
                        <a:solidFill>
                          <a:srgbClr val="4D7C85"/>
                        </a:solidFill>
                        <a:effectLst/>
                      </a:endParaRPr>
                    </a:p>
                    <a:p>
                      <a:pPr algn="ctr">
                        <a:lnSpc>
                          <a:spcPct val="110000"/>
                        </a:lnSpc>
                        <a:spcAft>
                          <a:spcPts val="0"/>
                        </a:spcAft>
                      </a:pPr>
                      <a:r>
                        <a:rPr lang="en-US" sz="1600" b="1" dirty="0">
                          <a:solidFill>
                            <a:srgbClr val="4D7C85"/>
                          </a:solidFill>
                          <a:effectLst/>
                        </a:rPr>
                        <a:t>(as in liberal democracy)</a:t>
                      </a:r>
                      <a:endParaRPr lang="hu-HU" sz="16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0000"/>
                        </a:lnSpc>
                        <a:spcAft>
                          <a:spcPts val="0"/>
                        </a:spcAft>
                      </a:pPr>
                      <a:r>
                        <a:rPr lang="en-US" sz="1600" b="1" dirty="0">
                          <a:solidFill>
                            <a:srgbClr val="4D7C85"/>
                          </a:solidFill>
                          <a:effectLst/>
                        </a:rPr>
                        <a:t>Adopted political family</a:t>
                      </a:r>
                      <a:endParaRPr lang="hu-HU" sz="1600" b="1" dirty="0">
                        <a:solidFill>
                          <a:srgbClr val="4D7C85"/>
                        </a:solidFill>
                        <a:effectLst/>
                      </a:endParaRPr>
                    </a:p>
                    <a:p>
                      <a:pPr algn="ctr">
                        <a:lnSpc>
                          <a:spcPct val="110000"/>
                        </a:lnSpc>
                        <a:spcAft>
                          <a:spcPts val="0"/>
                        </a:spcAft>
                      </a:pPr>
                      <a:r>
                        <a:rPr lang="en-US" sz="1600" b="1" dirty="0">
                          <a:solidFill>
                            <a:srgbClr val="4D7C85"/>
                          </a:solidFill>
                          <a:effectLst/>
                        </a:rPr>
                        <a:t>(as in patronal autocracy)</a:t>
                      </a:r>
                      <a:endParaRPr lang="hu-HU" sz="16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0000"/>
                        </a:lnSpc>
                        <a:spcAft>
                          <a:spcPts val="0"/>
                        </a:spcAft>
                      </a:pPr>
                      <a:r>
                        <a:rPr lang="en-US" sz="1600" b="1" dirty="0">
                          <a:solidFill>
                            <a:srgbClr val="4D7C85"/>
                          </a:solidFill>
                          <a:effectLst/>
                        </a:rPr>
                        <a:t>Nomenklatura</a:t>
                      </a:r>
                      <a:endParaRPr lang="hu-HU" sz="1600" b="1" dirty="0">
                        <a:solidFill>
                          <a:srgbClr val="4D7C85"/>
                        </a:solidFill>
                        <a:effectLst/>
                      </a:endParaRPr>
                    </a:p>
                    <a:p>
                      <a:pPr algn="ctr">
                        <a:lnSpc>
                          <a:spcPct val="110000"/>
                        </a:lnSpc>
                        <a:spcAft>
                          <a:spcPts val="0"/>
                        </a:spcAft>
                      </a:pPr>
                      <a:r>
                        <a:rPr lang="en-US" sz="1600" b="1" dirty="0">
                          <a:solidFill>
                            <a:srgbClr val="4D7C85"/>
                          </a:solidFill>
                          <a:effectLst/>
                        </a:rPr>
                        <a:t>(as in communist regime)</a:t>
                      </a:r>
                      <a:endParaRPr lang="hu-HU" sz="16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860569870"/>
                  </a:ext>
                </a:extLst>
              </a:tr>
              <a:tr h="701653">
                <a:tc>
                  <a:txBody>
                    <a:bodyPr/>
                    <a:lstStyle/>
                    <a:p>
                      <a:pPr>
                        <a:lnSpc>
                          <a:spcPct val="115000"/>
                        </a:lnSpc>
                        <a:spcAft>
                          <a:spcPts val="0"/>
                        </a:spcAft>
                      </a:pPr>
                      <a:r>
                        <a:rPr lang="en-US" sz="1600" b="1" dirty="0">
                          <a:solidFill>
                            <a:srgbClr val="504131"/>
                          </a:solidFill>
                          <a:effectLst/>
                        </a:rPr>
                        <a:t>non-patronal network</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504131"/>
                          </a:solidFill>
                          <a:effectLst/>
                        </a:rPr>
                        <a:t>informal patronal network</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504131"/>
                          </a:solidFill>
                          <a:effectLst/>
                        </a:rPr>
                        <a:t>bureaucratic patronal network</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745635070"/>
                  </a:ext>
                </a:extLst>
              </a:tr>
              <a:tr h="644351">
                <a:tc>
                  <a:txBody>
                    <a:bodyPr/>
                    <a:lstStyle/>
                    <a:p>
                      <a:pPr>
                        <a:lnSpc>
                          <a:spcPct val="115000"/>
                        </a:lnSpc>
                        <a:spcAft>
                          <a:spcPts val="0"/>
                        </a:spcAft>
                      </a:pPr>
                      <a:r>
                        <a:rPr lang="en-US" sz="1600" b="1" dirty="0">
                          <a:solidFill>
                            <a:srgbClr val="504131"/>
                          </a:solidFill>
                          <a:effectLst/>
                        </a:rPr>
                        <a:t>multi-pyramid system</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504131"/>
                          </a:solidFill>
                          <a:effectLst/>
                        </a:rPr>
                        <a:t>single-pyramid system</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a:solidFill>
                            <a:srgbClr val="504131"/>
                          </a:solidFill>
                          <a:effectLst/>
                        </a:rPr>
                        <a:t>single-pyramid system</a:t>
                      </a:r>
                      <a:endParaRPr lang="hu-HU" sz="1600" b="1">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302426682"/>
                  </a:ext>
                </a:extLst>
              </a:tr>
              <a:tr h="909259">
                <a:tc>
                  <a:txBody>
                    <a:bodyPr/>
                    <a:lstStyle/>
                    <a:p>
                      <a:pPr>
                        <a:lnSpc>
                          <a:spcPct val="115000"/>
                        </a:lnSpc>
                        <a:spcAft>
                          <a:spcPts val="0"/>
                        </a:spcAft>
                      </a:pPr>
                      <a:r>
                        <a:rPr lang="en-US" sz="1600" b="1">
                          <a:solidFill>
                            <a:srgbClr val="504131"/>
                          </a:solidFill>
                          <a:effectLst/>
                        </a:rPr>
                        <a:t>dominance of </a:t>
                      </a:r>
                      <a:endParaRPr lang="hu-HU" sz="1600" b="1">
                        <a:solidFill>
                          <a:srgbClr val="504131"/>
                        </a:solidFill>
                        <a:effectLst/>
                      </a:endParaRPr>
                    </a:p>
                    <a:p>
                      <a:pPr>
                        <a:lnSpc>
                          <a:spcPct val="115000"/>
                        </a:lnSpc>
                        <a:spcAft>
                          <a:spcPts val="0"/>
                        </a:spcAft>
                      </a:pPr>
                      <a:r>
                        <a:rPr lang="en-US" sz="1600" b="1">
                          <a:solidFill>
                            <a:srgbClr val="504131"/>
                          </a:solidFill>
                          <a:effectLst/>
                        </a:rPr>
                        <a:t>formal institutions</a:t>
                      </a:r>
                      <a:endParaRPr lang="hu-HU" sz="1600" b="1">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504131"/>
                          </a:solidFill>
                          <a:effectLst/>
                        </a:rPr>
                        <a:t>dominance of </a:t>
                      </a:r>
                      <a:endParaRPr lang="hu-HU" sz="1600" b="1" dirty="0">
                        <a:solidFill>
                          <a:srgbClr val="504131"/>
                        </a:solidFill>
                        <a:effectLst/>
                      </a:endParaRPr>
                    </a:p>
                    <a:p>
                      <a:pPr>
                        <a:lnSpc>
                          <a:spcPct val="115000"/>
                        </a:lnSpc>
                        <a:spcAft>
                          <a:spcPts val="0"/>
                        </a:spcAft>
                      </a:pPr>
                      <a:r>
                        <a:rPr lang="en-US" sz="1600" b="1" dirty="0">
                          <a:solidFill>
                            <a:srgbClr val="504131"/>
                          </a:solidFill>
                          <a:effectLst/>
                        </a:rPr>
                        <a:t>informal institutions</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504131"/>
                          </a:solidFill>
                          <a:effectLst/>
                        </a:rPr>
                        <a:t>dominance of </a:t>
                      </a:r>
                      <a:endParaRPr lang="hu-HU" sz="1600" b="1" dirty="0">
                        <a:solidFill>
                          <a:srgbClr val="504131"/>
                        </a:solidFill>
                        <a:effectLst/>
                      </a:endParaRPr>
                    </a:p>
                    <a:p>
                      <a:pPr>
                        <a:lnSpc>
                          <a:spcPct val="115000"/>
                        </a:lnSpc>
                        <a:spcAft>
                          <a:spcPts val="0"/>
                        </a:spcAft>
                      </a:pPr>
                      <a:r>
                        <a:rPr lang="en-US" sz="1600" b="1" dirty="0">
                          <a:solidFill>
                            <a:srgbClr val="504131"/>
                          </a:solidFill>
                          <a:effectLst/>
                        </a:rPr>
                        <a:t>formal institutions</a:t>
                      </a:r>
                      <a:endParaRPr lang="hu-HU" sz="16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561616008"/>
                  </a:ext>
                </a:extLst>
              </a:tr>
            </a:tbl>
          </a:graphicData>
        </a:graphic>
      </p:graphicFrame>
    </p:spTree>
    <p:extLst>
      <p:ext uri="{BB962C8B-B14F-4D97-AF65-F5344CB8AC3E}">
        <p14:creationId xmlns:p14="http://schemas.microsoft.com/office/powerpoint/2010/main" val="3407485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49" y="215602"/>
            <a:ext cx="8928100" cy="915988"/>
          </a:xfrm>
          <a:noFill/>
        </p:spPr>
        <p:txBody>
          <a:bodyPr anchor="ctr">
            <a:noAutofit/>
          </a:bodyPr>
          <a:lstStyle/>
          <a:p>
            <a:r>
              <a:rPr lang="hu-HU" b="1" dirty="0" err="1" smtClean="0">
                <a:solidFill>
                  <a:srgbClr val="8D503B"/>
                </a:solidFill>
              </a:rPr>
              <a:t>Dominant</a:t>
            </a:r>
            <a:r>
              <a:rPr lang="hu-HU" b="1" dirty="0" smtClean="0">
                <a:solidFill>
                  <a:srgbClr val="8D503B"/>
                </a:solidFill>
              </a:rPr>
              <a:t> </a:t>
            </a:r>
            <a:r>
              <a:rPr lang="hu-HU" b="1" dirty="0" err="1" smtClean="0">
                <a:solidFill>
                  <a:srgbClr val="8D503B"/>
                </a:solidFill>
              </a:rPr>
              <a:t>Principles</a:t>
            </a:r>
            <a:r>
              <a:rPr lang="hu-HU" b="1" dirty="0" smtClean="0">
                <a:solidFill>
                  <a:srgbClr val="8D503B"/>
                </a:solidFill>
              </a:rPr>
              <a:t> of </a:t>
            </a:r>
            <a:r>
              <a:rPr lang="hu-HU" b="1" dirty="0" err="1" smtClean="0">
                <a:solidFill>
                  <a:srgbClr val="8D503B"/>
                </a:solidFill>
              </a:rPr>
              <a:t>State</a:t>
            </a:r>
            <a:r>
              <a:rPr lang="hu-HU" b="1" dirty="0" smtClean="0">
                <a:solidFill>
                  <a:srgbClr val="8D503B"/>
                </a:solidFill>
              </a:rPr>
              <a:t> </a:t>
            </a:r>
            <a:r>
              <a:rPr lang="hu-HU" b="1" dirty="0" err="1" smtClean="0">
                <a:solidFill>
                  <a:srgbClr val="8D503B"/>
                </a:solidFill>
              </a:rPr>
              <a:t>Functioning</a:t>
            </a:r>
            <a:endParaRPr lang="hu-HU" b="1" dirty="0">
              <a:solidFill>
                <a:srgbClr val="8D503B"/>
              </a:solidFill>
            </a:endParaRPr>
          </a:p>
        </p:txBody>
      </p:sp>
      <p:graphicFrame>
        <p:nvGraphicFramePr>
          <p:cNvPr id="5" name="Táblázat 4"/>
          <p:cNvGraphicFramePr>
            <a:graphicFrameLocks noGrp="1"/>
          </p:cNvGraphicFramePr>
          <p:nvPr>
            <p:extLst>
              <p:ext uri="{D42A27DB-BD31-4B8C-83A1-F6EECF244321}">
                <p14:modId xmlns:p14="http://schemas.microsoft.com/office/powerpoint/2010/main" val="4276990401"/>
              </p:ext>
            </p:extLst>
          </p:nvPr>
        </p:nvGraphicFramePr>
        <p:xfrm>
          <a:off x="395288" y="1131591"/>
          <a:ext cx="8353425" cy="3384377"/>
        </p:xfrm>
        <a:graphic>
          <a:graphicData uri="http://schemas.openxmlformats.org/drawingml/2006/table">
            <a:tbl>
              <a:tblPr firstRow="1" firstCol="1" bandRow="1">
                <a:tableStyleId>{5940675A-B579-460E-94D1-54222C63F5DA}</a:tableStyleId>
              </a:tblPr>
              <a:tblGrid>
                <a:gridCol w="1953401">
                  <a:extLst>
                    <a:ext uri="{9D8B030D-6E8A-4147-A177-3AD203B41FA5}">
                      <a16:colId xmlns:a16="http://schemas.microsoft.com/office/drawing/2014/main" xmlns="" val="2939849762"/>
                    </a:ext>
                  </a:extLst>
                </a:gridCol>
                <a:gridCol w="1751700">
                  <a:extLst>
                    <a:ext uri="{9D8B030D-6E8A-4147-A177-3AD203B41FA5}">
                      <a16:colId xmlns:a16="http://schemas.microsoft.com/office/drawing/2014/main" xmlns="" val="2274992800"/>
                    </a:ext>
                  </a:extLst>
                </a:gridCol>
                <a:gridCol w="2324162">
                  <a:extLst>
                    <a:ext uri="{9D8B030D-6E8A-4147-A177-3AD203B41FA5}">
                      <a16:colId xmlns:a16="http://schemas.microsoft.com/office/drawing/2014/main" xmlns="" val="2971497276"/>
                    </a:ext>
                  </a:extLst>
                </a:gridCol>
                <a:gridCol w="2324162">
                  <a:extLst>
                    <a:ext uri="{9D8B030D-6E8A-4147-A177-3AD203B41FA5}">
                      <a16:colId xmlns:a16="http://schemas.microsoft.com/office/drawing/2014/main" xmlns="" val="42329098"/>
                    </a:ext>
                  </a:extLst>
                </a:gridCol>
              </a:tblGrid>
              <a:tr h="1156517">
                <a:tc>
                  <a:txBody>
                    <a:bodyPr/>
                    <a:lstStyle/>
                    <a:p>
                      <a:pPr algn="ctr">
                        <a:lnSpc>
                          <a:spcPct val="110000"/>
                        </a:lnSpc>
                        <a:spcAft>
                          <a:spcPts val="0"/>
                        </a:spcAft>
                      </a:pPr>
                      <a:r>
                        <a:rPr lang="en-US" sz="1400" b="1" dirty="0">
                          <a:solidFill>
                            <a:srgbClr val="504131"/>
                          </a:solidFill>
                          <a:effectLst/>
                        </a:rPr>
                        <a:t> </a:t>
                      </a:r>
                      <a:endParaRPr lang="hu-HU" sz="20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600" b="1" dirty="0">
                          <a:solidFill>
                            <a:srgbClr val="4D7C85"/>
                          </a:solidFill>
                          <a:effectLst/>
                        </a:rPr>
                        <a:t>Ideology</a:t>
                      </a:r>
                      <a:r>
                        <a:rPr lang="en-US" sz="1400" b="1" dirty="0">
                          <a:solidFill>
                            <a:srgbClr val="4D7C85"/>
                          </a:solidFill>
                          <a:effectLst/>
                        </a:rPr>
                        <a:t/>
                      </a:r>
                      <a:br>
                        <a:rPr lang="en-US" sz="1400" b="1" dirty="0">
                          <a:solidFill>
                            <a:srgbClr val="4D7C85"/>
                          </a:solidFill>
                          <a:effectLst/>
                        </a:rPr>
                      </a:br>
                      <a:r>
                        <a:rPr lang="en-US" sz="1200" b="1" dirty="0">
                          <a:solidFill>
                            <a:srgbClr val="4D7C85"/>
                          </a:solidFill>
                          <a:effectLst/>
                        </a:rPr>
                        <a:t>(aiming at using power to realize values)</a:t>
                      </a:r>
                      <a:endParaRPr lang="hu-HU" sz="1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600" b="1" dirty="0">
                          <a:solidFill>
                            <a:srgbClr val="4D7C85"/>
                          </a:solidFill>
                          <a:effectLst/>
                        </a:rPr>
                        <a:t>Power monopolization</a:t>
                      </a:r>
                      <a:endParaRPr lang="hu-HU" sz="2000" b="1" dirty="0">
                        <a:solidFill>
                          <a:srgbClr val="4D7C85"/>
                        </a:solidFill>
                        <a:effectLst/>
                      </a:endParaRPr>
                    </a:p>
                    <a:p>
                      <a:pPr algn="ctr">
                        <a:lnSpc>
                          <a:spcPct val="110000"/>
                        </a:lnSpc>
                        <a:spcAft>
                          <a:spcPts val="0"/>
                        </a:spcAft>
                      </a:pPr>
                      <a:r>
                        <a:rPr lang="en-US" sz="1200" b="1" dirty="0">
                          <a:solidFill>
                            <a:srgbClr val="4D7C85"/>
                          </a:solidFill>
                          <a:effectLst/>
                        </a:rPr>
                        <a:t>(aiming at exclusively possessing political power)</a:t>
                      </a:r>
                      <a:endParaRPr lang="hu-HU" sz="1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600" b="1" dirty="0" smtClean="0">
                          <a:solidFill>
                            <a:srgbClr val="4D7C85"/>
                          </a:solidFill>
                          <a:effectLst/>
                        </a:rPr>
                        <a:t>Personal-wealth accumulation</a:t>
                      </a:r>
                      <a:endParaRPr lang="hu-HU" sz="2000" b="1" dirty="0" smtClean="0">
                        <a:solidFill>
                          <a:srgbClr val="4D7C85"/>
                        </a:solidFill>
                        <a:effectLst/>
                      </a:endParaRPr>
                    </a:p>
                    <a:p>
                      <a:pPr algn="ctr">
                        <a:lnSpc>
                          <a:spcPct val="110000"/>
                        </a:lnSpc>
                        <a:spcAft>
                          <a:spcPts val="0"/>
                        </a:spcAft>
                      </a:pPr>
                      <a:r>
                        <a:rPr lang="en-US" sz="1200" b="1" dirty="0" smtClean="0">
                          <a:solidFill>
                            <a:srgbClr val="4D7C85"/>
                          </a:solidFill>
                          <a:effectLst/>
                        </a:rPr>
                        <a:t>(aiming at using power for personal enrichment)</a:t>
                      </a:r>
                      <a:endParaRPr lang="hu-HU" sz="1800" b="1" dirty="0">
                        <a:solidFill>
                          <a:srgbClr val="4D7C8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3460095713"/>
                  </a:ext>
                </a:extLst>
              </a:tr>
              <a:tr h="742620">
                <a:tc>
                  <a:txBody>
                    <a:bodyPr/>
                    <a:lstStyle/>
                    <a:p>
                      <a:pPr algn="l">
                        <a:lnSpc>
                          <a:spcPct val="115000"/>
                        </a:lnSpc>
                        <a:spcAft>
                          <a:spcPts val="0"/>
                        </a:spcAft>
                      </a:pPr>
                      <a:r>
                        <a:rPr lang="en-US" sz="1400" b="1">
                          <a:solidFill>
                            <a:srgbClr val="504131"/>
                          </a:solidFill>
                          <a:effectLst/>
                        </a:rPr>
                        <a:t>Principle of societal interest</a:t>
                      </a:r>
                      <a:endParaRPr lang="hu-HU" sz="1800" b="1">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X</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540798724"/>
                  </a:ext>
                </a:extLst>
              </a:tr>
              <a:tr h="742620">
                <a:tc>
                  <a:txBody>
                    <a:bodyPr/>
                    <a:lstStyle/>
                    <a:p>
                      <a:pPr algn="l">
                        <a:lnSpc>
                          <a:spcPct val="115000"/>
                        </a:lnSpc>
                        <a:spcAft>
                          <a:spcPts val="0"/>
                        </a:spcAft>
                      </a:pPr>
                      <a:r>
                        <a:rPr lang="en-US" sz="1400" b="1" dirty="0">
                          <a:solidFill>
                            <a:srgbClr val="504131"/>
                          </a:solidFill>
                          <a:effectLst/>
                        </a:rPr>
                        <a:t>Principle of elite interest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X</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X</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14208786"/>
                  </a:ext>
                </a:extLst>
              </a:tr>
              <a:tr h="742620">
                <a:tc>
                  <a:txBody>
                    <a:bodyPr/>
                    <a:lstStyle/>
                    <a:p>
                      <a:pPr algn="l">
                        <a:lnSpc>
                          <a:spcPct val="115000"/>
                        </a:lnSpc>
                        <a:spcAft>
                          <a:spcPts val="0"/>
                        </a:spcAft>
                      </a:pPr>
                      <a:r>
                        <a:rPr lang="en-US" sz="1400" b="1" dirty="0">
                          <a:solidFill>
                            <a:srgbClr val="504131"/>
                          </a:solidFill>
                          <a:effectLst/>
                        </a:rPr>
                        <a:t>Principle of ideology implementation</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X</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X</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800" b="1" dirty="0">
                          <a:solidFill>
                            <a:srgbClr val="504131"/>
                          </a:solidFill>
                          <a:effectLst/>
                        </a:rPr>
                        <a:t>-</a:t>
                      </a:r>
                      <a:endParaRPr lang="hu-HU" sz="1800" b="1" dirty="0">
                        <a:solidFill>
                          <a:srgbClr val="50413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3366397939"/>
                  </a:ext>
                </a:extLst>
              </a:tr>
            </a:tbl>
          </a:graphicData>
        </a:graphic>
      </p:graphicFrame>
    </p:spTree>
    <p:extLst>
      <p:ext uri="{BB962C8B-B14F-4D97-AF65-F5344CB8AC3E}">
        <p14:creationId xmlns:p14="http://schemas.microsoft.com/office/powerpoint/2010/main" val="405769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949" y="771550"/>
            <a:ext cx="8928100" cy="915988"/>
          </a:xfrm>
        </p:spPr>
        <p:txBody>
          <a:bodyPr anchor="ctr">
            <a:normAutofit/>
          </a:bodyPr>
          <a:lstStyle/>
          <a:p>
            <a:r>
              <a:rPr lang="en-US" b="1" dirty="0" smtClean="0">
                <a:solidFill>
                  <a:srgbClr val="8D503B"/>
                </a:solidFill>
              </a:rPr>
              <a:t>States subordinated to societal </a:t>
            </a:r>
            <a:r>
              <a:rPr lang="ru-RU" b="1" dirty="0" smtClean="0">
                <a:solidFill>
                  <a:srgbClr val="8D503B"/>
                </a:solidFill>
              </a:rPr>
              <a:t/>
            </a:r>
            <a:br>
              <a:rPr lang="ru-RU" b="1" dirty="0" smtClean="0">
                <a:solidFill>
                  <a:srgbClr val="8D503B"/>
                </a:solidFill>
              </a:rPr>
            </a:br>
            <a:r>
              <a:rPr lang="en-US" b="1" dirty="0" smtClean="0">
                <a:solidFill>
                  <a:srgbClr val="8D503B"/>
                </a:solidFill>
              </a:rPr>
              <a:t>interest or ideology implementation</a:t>
            </a:r>
            <a:endParaRPr lang="hu-HU" b="1" dirty="0">
              <a:solidFill>
                <a:srgbClr val="8D503B"/>
              </a:solidFill>
            </a:endParaRPr>
          </a:p>
        </p:txBody>
      </p:sp>
      <p:cxnSp>
        <p:nvCxnSpPr>
          <p:cNvPr id="9" name="Egyenes összekötő 20"/>
          <p:cNvCxnSpPr/>
          <p:nvPr/>
        </p:nvCxnSpPr>
        <p:spPr>
          <a:xfrm flipV="1">
            <a:off x="179511" y="2021210"/>
            <a:ext cx="8784976" cy="1"/>
          </a:xfrm>
          <a:prstGeom prst="line">
            <a:avLst/>
          </a:prstGeom>
          <a:ln w="88900">
            <a:solidFill>
              <a:srgbClr val="4D7C84">
                <a:alpha val="8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val="460395773"/>
              </p:ext>
            </p:extLst>
          </p:nvPr>
        </p:nvGraphicFramePr>
        <p:xfrm>
          <a:off x="179511" y="2309242"/>
          <a:ext cx="8784976" cy="1656184"/>
        </p:xfrm>
        <a:graphic>
          <a:graphicData uri="http://schemas.openxmlformats.org/drawingml/2006/table">
            <a:tbl>
              <a:tblPr firstRow="1" bandRow="1">
                <a:tableStyleId>{5C22544A-7EE6-4342-B048-85BDC9FD1C3A}</a:tableStyleId>
              </a:tblPr>
              <a:tblGrid>
                <a:gridCol w="1440161">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gridCol w="1440159">
                  <a:extLst>
                    <a:ext uri="{9D8B030D-6E8A-4147-A177-3AD203B41FA5}">
                      <a16:colId xmlns:a16="http://schemas.microsoft.com/office/drawing/2014/main" xmlns="" val="20004"/>
                    </a:ext>
                  </a:extLst>
                </a:gridCol>
              </a:tblGrid>
              <a:tr h="71618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504131"/>
                          </a:solidFill>
                          <a:latin typeface="+mn-lt"/>
                          <a:ea typeface="Open Sans" panose="020B0606030504020204" pitchFamily="34" charset="0"/>
                          <a:cs typeface="Open Sans" panose="020B0606030504020204" pitchFamily="34" charset="0"/>
                        </a:rPr>
                        <a:t>Night-watchman state </a:t>
                      </a:r>
                      <a:endParaRPr lang="hu-HU" sz="1500" b="1" dirty="0" smtClean="0">
                        <a:solidFill>
                          <a:srgbClr val="504131"/>
                        </a:solidFill>
                        <a:latin typeface="+mn-lt"/>
                        <a:ea typeface="Open Sans" panose="020B0606030504020204" pitchFamily="34" charset="0"/>
                        <a:cs typeface="Open Sans" panose="020B0606030504020204" pitchFamily="34" charset="0"/>
                      </a:endParaRPr>
                    </a:p>
                    <a:p>
                      <a:pPr algn="ctr"/>
                      <a:r>
                        <a:rPr lang="en-US" sz="1300" b="0" dirty="0" smtClean="0">
                          <a:solidFill>
                            <a:srgbClr val="504131"/>
                          </a:solidFill>
                          <a:latin typeface="+mn-lt"/>
                          <a:ea typeface="Open Sans" panose="020B0606030504020204" pitchFamily="34" charset="0"/>
                          <a:cs typeface="Open Sans" panose="020B0606030504020204" pitchFamily="34" charset="0"/>
                        </a:rPr>
                        <a:t>(police, courts, national defense)</a:t>
                      </a:r>
                    </a:p>
                  </a:txBody>
                  <a:tcPr marL="45720" marR="45720"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gridSpan="3">
                  <a:txBody>
                    <a:bodyPr/>
                    <a:lstStyle/>
                    <a:p>
                      <a:pPr algn="ctr"/>
                      <a:r>
                        <a:rPr lang="en-GB" sz="1500" dirty="0" smtClean="0">
                          <a:solidFill>
                            <a:srgbClr val="504131"/>
                          </a:solidFill>
                          <a:latin typeface="+mn-lt"/>
                          <a:ea typeface="Open Sans" panose="020B0606030504020204" pitchFamily="34" charset="0"/>
                          <a:cs typeface="Open Sans" panose="020B0606030504020204" pitchFamily="34" charset="0"/>
                        </a:rPr>
                        <a:t>Welfare states </a:t>
                      </a:r>
                      <a:br>
                        <a:rPr lang="en-GB" sz="1500" dirty="0" smtClean="0">
                          <a:solidFill>
                            <a:srgbClr val="504131"/>
                          </a:solidFill>
                          <a:latin typeface="+mn-lt"/>
                          <a:ea typeface="Open Sans" panose="020B0606030504020204" pitchFamily="34" charset="0"/>
                          <a:cs typeface="Open Sans" panose="020B0606030504020204" pitchFamily="34" charset="0"/>
                        </a:rPr>
                      </a:br>
                      <a:r>
                        <a:rPr lang="en-GB" sz="1300" b="0" dirty="0" smtClean="0">
                          <a:solidFill>
                            <a:srgbClr val="504131"/>
                          </a:solidFill>
                          <a:latin typeface="+mn-lt"/>
                          <a:ea typeface="Open Sans" panose="020B0606030504020204" pitchFamily="34" charset="0"/>
                          <a:cs typeface="Open Sans" panose="020B0606030504020204" pitchFamily="34" charset="0"/>
                        </a:rPr>
                        <a:t>(providing public services)</a:t>
                      </a:r>
                    </a:p>
                  </a:txBody>
                  <a:tcPr marL="45720" marR="45720"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hMerge="1">
                  <a:txBody>
                    <a:bodyPr/>
                    <a:lstStyle/>
                    <a:p>
                      <a:pPr algn="ctr"/>
                      <a:endParaRPr lang="en-GB" sz="1400" dirty="0" smtClean="0">
                        <a:solidFill>
                          <a:srgbClr val="50412B"/>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hMerge="1">
                  <a:txBody>
                    <a:bodyPr/>
                    <a:lstStyle/>
                    <a:p>
                      <a:pPr algn="ctr"/>
                      <a:endParaRPr lang="en-GB" sz="1400" dirty="0" smtClean="0">
                        <a:solidFill>
                          <a:srgbClr val="50412B"/>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6B95A1">
                        <a:alpha val="49804"/>
                      </a:srgbClr>
                    </a:solidFill>
                  </a:tcPr>
                </a:tc>
                <a:tc rowSpan="2">
                  <a:txBody>
                    <a:bodyPr/>
                    <a:lstStyle/>
                    <a:p>
                      <a:pPr algn="ctr"/>
                      <a:r>
                        <a:rPr lang="en-GB" sz="1500" dirty="0" smtClean="0">
                          <a:solidFill>
                            <a:srgbClr val="504131"/>
                          </a:solidFill>
                          <a:latin typeface="+mn-lt"/>
                          <a:ea typeface="Open Sans" panose="020B0606030504020204" pitchFamily="34" charset="0"/>
                          <a:cs typeface="Open Sans" panose="020B0606030504020204" pitchFamily="34" charset="0"/>
                        </a:rPr>
                        <a:t>Developmental states </a:t>
                      </a:r>
                    </a:p>
                    <a:p>
                      <a:pPr algn="ctr"/>
                      <a:r>
                        <a:rPr lang="en-US" sz="1300" b="0" dirty="0" smtClean="0">
                          <a:solidFill>
                            <a:srgbClr val="504131"/>
                          </a:solidFill>
                          <a:latin typeface="+mn-lt"/>
                          <a:ea typeface="Open Sans" panose="020B0606030504020204" pitchFamily="34" charset="0"/>
                          <a:cs typeface="Open Sans" panose="020B0606030504020204" pitchFamily="34" charset="0"/>
                        </a:rPr>
                        <a:t>(active economic role)</a:t>
                      </a:r>
                    </a:p>
                  </a:txBody>
                  <a:tcPr marL="45720" marR="45720"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0"/>
                  </a:ext>
                </a:extLst>
              </a:tr>
              <a:tr h="939997">
                <a:tc vMerge="1">
                  <a:txBody>
                    <a:bodyPr/>
                    <a:lstStyle/>
                    <a:p>
                      <a:pPr algn="ctr"/>
                      <a:endParaRPr lang="en-US" sz="1400" b="0" dirty="0" smtClean="0">
                        <a:solidFill>
                          <a:srgbClr val="504131"/>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r>
                        <a:rPr lang="en-GB" sz="1300" b="1" i="1" dirty="0" smtClean="0">
                          <a:solidFill>
                            <a:srgbClr val="504131"/>
                          </a:solidFill>
                          <a:latin typeface="+mn-lt"/>
                        </a:rPr>
                        <a:t>Liberal welfare</a:t>
                      </a:r>
                      <a:r>
                        <a:rPr lang="ru-RU" sz="1300" b="1" i="1" baseline="0" dirty="0" smtClean="0">
                          <a:solidFill>
                            <a:srgbClr val="504131"/>
                          </a:solidFill>
                          <a:latin typeface="+mn-lt"/>
                        </a:rPr>
                        <a:t> </a:t>
                      </a:r>
                      <a:r>
                        <a:rPr lang="en-GB" sz="1300" b="1" i="1" dirty="0" smtClean="0">
                          <a:solidFill>
                            <a:srgbClr val="504131"/>
                          </a:solidFill>
                          <a:latin typeface="+mn-lt"/>
                        </a:rPr>
                        <a:t>state</a:t>
                      </a:r>
                      <a:r>
                        <a:rPr lang="ru-RU" sz="1300" b="1" i="1" baseline="0" dirty="0" smtClean="0">
                          <a:solidFill>
                            <a:srgbClr val="504131"/>
                          </a:solidFill>
                          <a:latin typeface="+mn-lt"/>
                        </a:rPr>
                        <a:t> </a:t>
                      </a:r>
                      <a:r>
                        <a:rPr lang="en-GB" sz="1300" dirty="0" smtClean="0">
                          <a:solidFill>
                            <a:srgbClr val="504131"/>
                          </a:solidFill>
                          <a:latin typeface="+mn-lt"/>
                        </a:rPr>
                        <a:t>(means-tested benefits)</a:t>
                      </a:r>
                      <a:endParaRPr lang="en-GB" sz="1300" dirty="0">
                        <a:solidFill>
                          <a:srgbClr val="504131"/>
                        </a:solidFill>
                        <a:latin typeface="+mn-lt"/>
                      </a:endParaRPr>
                    </a:p>
                  </a:txBody>
                  <a:tcPr marL="45720" marR="45720"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6B95A1">
                        <a:alpha val="49804"/>
                      </a:srgbClr>
                    </a:solidFill>
                  </a:tcPr>
                </a:tc>
                <a:tc>
                  <a:txBody>
                    <a:bodyPr/>
                    <a:lstStyle/>
                    <a:p>
                      <a:pPr algn="ctr"/>
                      <a:r>
                        <a:rPr lang="en-GB" sz="1300" b="1" i="1" dirty="0" smtClean="0">
                          <a:solidFill>
                            <a:srgbClr val="504131"/>
                          </a:solidFill>
                          <a:latin typeface="+mn-lt"/>
                        </a:rPr>
                        <a:t>Conservative welfare state</a:t>
                      </a:r>
                      <a:r>
                        <a:rPr lang="ru-RU" sz="1300" b="1" i="1" baseline="0" dirty="0" smtClean="0">
                          <a:solidFill>
                            <a:srgbClr val="504131"/>
                          </a:solidFill>
                          <a:latin typeface="+mn-lt"/>
                        </a:rPr>
                        <a:t> </a:t>
                      </a:r>
                      <a:r>
                        <a:rPr lang="en-GB" sz="1300" dirty="0" smtClean="0">
                          <a:solidFill>
                            <a:srgbClr val="504131"/>
                          </a:solidFill>
                          <a:latin typeface="+mn-lt"/>
                        </a:rPr>
                        <a:t>(family-based social insurance)</a:t>
                      </a:r>
                      <a:endParaRPr lang="en-GB" sz="1300" dirty="0">
                        <a:solidFill>
                          <a:srgbClr val="504131"/>
                        </a:solidFill>
                        <a:latin typeface="+mn-lt"/>
                      </a:endParaRPr>
                    </a:p>
                  </a:txBody>
                  <a:tcPr marL="45720" marR="45720"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6B95A1">
                        <a:alpha val="49804"/>
                      </a:srgbClr>
                    </a:solidFill>
                  </a:tcPr>
                </a:tc>
                <a:tc>
                  <a:txBody>
                    <a:bodyPr/>
                    <a:lstStyle/>
                    <a:p>
                      <a:pPr algn="ctr"/>
                      <a:r>
                        <a:rPr lang="en-US" sz="1300" b="1" i="1" dirty="0" smtClean="0">
                          <a:solidFill>
                            <a:srgbClr val="504131"/>
                          </a:solidFill>
                          <a:latin typeface="+mn-lt"/>
                          <a:ea typeface="Open Sans" panose="020B0606030504020204" pitchFamily="34" charset="0"/>
                          <a:cs typeface="Open Sans" panose="020B0606030504020204" pitchFamily="34" charset="0"/>
                        </a:rPr>
                        <a:t>Social </a:t>
                      </a:r>
                      <a:r>
                        <a:rPr lang="en-US" sz="1300" b="1" i="1" dirty="0" err="1" smtClean="0">
                          <a:solidFill>
                            <a:srgbClr val="504131"/>
                          </a:solidFill>
                          <a:latin typeface="+mn-lt"/>
                          <a:ea typeface="Open Sans" panose="020B0606030504020204" pitchFamily="34" charset="0"/>
                          <a:cs typeface="Open Sans" panose="020B0606030504020204" pitchFamily="34" charset="0"/>
                        </a:rPr>
                        <a:t>dem.</a:t>
                      </a:r>
                      <a:r>
                        <a:rPr lang="en-US" sz="1300" b="1" i="1" dirty="0" smtClean="0">
                          <a:solidFill>
                            <a:srgbClr val="504131"/>
                          </a:solidFill>
                          <a:latin typeface="+mn-lt"/>
                          <a:ea typeface="Open Sans" panose="020B0606030504020204" pitchFamily="34" charset="0"/>
                          <a:cs typeface="Open Sans" panose="020B0606030504020204" pitchFamily="34" charset="0"/>
                        </a:rPr>
                        <a:t> welfare state</a:t>
                      </a:r>
                      <a:r>
                        <a:rPr lang="ru-RU" sz="1300" b="1" i="1" dirty="0" smtClean="0">
                          <a:solidFill>
                            <a:srgbClr val="504131"/>
                          </a:solidFill>
                          <a:latin typeface="+mn-lt"/>
                          <a:ea typeface="Open Sans" panose="020B0606030504020204" pitchFamily="34" charset="0"/>
                          <a:cs typeface="Open Sans" panose="020B0606030504020204" pitchFamily="34" charset="0"/>
                        </a:rPr>
                        <a:t> </a:t>
                      </a:r>
                      <a:r>
                        <a:rPr lang="en-GB" sz="1300" b="0" i="0" dirty="0" smtClean="0">
                          <a:solidFill>
                            <a:srgbClr val="504131"/>
                          </a:solidFill>
                          <a:latin typeface="+mn-lt"/>
                          <a:ea typeface="Open Sans" panose="020B0606030504020204" pitchFamily="34" charset="0"/>
                          <a:cs typeface="Open Sans" panose="020B0606030504020204" pitchFamily="34" charset="0"/>
                        </a:rPr>
                        <a:t>(universalistic services)</a:t>
                      </a:r>
                    </a:p>
                  </a:txBody>
                  <a:tcPr marL="45720" marR="45720"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6B95A1">
                        <a:alpha val="49804"/>
                      </a:srgbClr>
                    </a:solidFill>
                  </a:tcPr>
                </a:tc>
                <a:tc vMerge="1">
                  <a:txBody>
                    <a:bodyPr/>
                    <a:lstStyle/>
                    <a:p>
                      <a:pPr algn="ctr"/>
                      <a:endParaRPr lang="en-US" sz="1200" b="0" dirty="0" smtClean="0">
                        <a:solidFill>
                          <a:srgbClr val="504131"/>
                        </a:solidFill>
                        <a:latin typeface="+mn-lt"/>
                        <a:ea typeface="Open Sans" panose="020B0606030504020204" pitchFamily="34" charset="0"/>
                        <a:cs typeface="Open Sans" panose="020B0606030504020204" pitchFamily="34" charset="0"/>
                      </a:endParaRPr>
                    </a:p>
                  </a:txBody>
                  <a:tcPr anchor="ctr">
                    <a:lnL w="1270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406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7950" y="195486"/>
            <a:ext cx="8928100" cy="915988"/>
          </a:xfrm>
        </p:spPr>
        <p:txBody>
          <a:bodyPr anchor="ctr">
            <a:noAutofit/>
          </a:bodyPr>
          <a:lstStyle/>
          <a:p>
            <a:pPr marL="0" indent="0" algn="ctr">
              <a:buNone/>
            </a:pPr>
            <a:r>
              <a:rPr lang="en-US" sz="2200" b="1" dirty="0">
                <a:solidFill>
                  <a:srgbClr val="8D503B"/>
                </a:solidFill>
                <a:latin typeface="+mj-lt"/>
              </a:rPr>
              <a:t>Conceptualization of States Running on Elite Interest</a:t>
            </a:r>
          </a:p>
        </p:txBody>
      </p:sp>
      <p:graphicFrame>
        <p:nvGraphicFramePr>
          <p:cNvPr id="5" name="Táblázat 4"/>
          <p:cNvGraphicFramePr>
            <a:graphicFrameLocks noGrp="1"/>
          </p:cNvGraphicFramePr>
          <p:nvPr>
            <p:extLst>
              <p:ext uri="{D42A27DB-BD31-4B8C-83A1-F6EECF244321}">
                <p14:modId xmlns:p14="http://schemas.microsoft.com/office/powerpoint/2010/main" val="1436345807"/>
              </p:ext>
            </p:extLst>
          </p:nvPr>
        </p:nvGraphicFramePr>
        <p:xfrm>
          <a:off x="107950" y="1111474"/>
          <a:ext cx="8928100" cy="3499760"/>
        </p:xfrm>
        <a:graphic>
          <a:graphicData uri="http://schemas.openxmlformats.org/drawingml/2006/table">
            <a:tbl>
              <a:tblPr/>
              <a:tblGrid>
                <a:gridCol w="503610">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5184130">
                  <a:extLst>
                    <a:ext uri="{9D8B030D-6E8A-4147-A177-3AD203B41FA5}">
                      <a16:colId xmlns:a16="http://schemas.microsoft.com/office/drawing/2014/main" xmlns="" val="20002"/>
                    </a:ext>
                  </a:extLst>
                </a:gridCol>
              </a:tblGrid>
              <a:tr h="699952">
                <a:tc>
                  <a:txBody>
                    <a:bodyPr/>
                    <a:lstStyle/>
                    <a:p>
                      <a:pPr algn="ctr">
                        <a:lnSpc>
                          <a:spcPct val="115000"/>
                        </a:lnSpc>
                        <a:spcAft>
                          <a:spcPts val="0"/>
                        </a:spcAft>
                      </a:pPr>
                      <a:endParaRPr lang="en-US" sz="16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00000"/>
                        </a:lnSpc>
                        <a:spcAft>
                          <a:spcPts val="0"/>
                        </a:spcAft>
                      </a:pPr>
                      <a:r>
                        <a:rPr lang="en-US" sz="1600" b="1" kern="1200" noProof="0" dirty="0" smtClean="0">
                          <a:solidFill>
                            <a:srgbClr val="4D7C85"/>
                          </a:solidFill>
                          <a:latin typeface="+mn-lt"/>
                          <a:ea typeface="+mn-ea"/>
                          <a:cs typeface="+mn-cs"/>
                        </a:rPr>
                        <a:t>The basis for the term used</a:t>
                      </a:r>
                      <a:endParaRPr lang="en-US" sz="1600" b="1" noProof="0" dirty="0">
                        <a:solidFill>
                          <a:srgbClr val="4D7C85"/>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noProof="0" dirty="0" smtClean="0">
                          <a:solidFill>
                            <a:srgbClr val="4D7C85"/>
                          </a:solidFill>
                          <a:latin typeface="+mn-lt"/>
                          <a:ea typeface="+mn-ea"/>
                          <a:cs typeface="+mn-cs"/>
                        </a:rPr>
                        <a:t>Alternative terms used for the description </a:t>
                      </a:r>
                      <a:endParaRPr lang="ru-RU" sz="1600" b="1" kern="1200" noProof="0" dirty="0" smtClean="0">
                        <a:solidFill>
                          <a:srgbClr val="4D7C85"/>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noProof="0" dirty="0" smtClean="0">
                          <a:solidFill>
                            <a:srgbClr val="4D7C85"/>
                          </a:solidFill>
                          <a:latin typeface="+mn-lt"/>
                          <a:ea typeface="+mn-ea"/>
                          <a:cs typeface="+mn-cs"/>
                        </a:rPr>
                        <a:t>o</a:t>
                      </a:r>
                      <a:r>
                        <a:rPr lang="en-US" sz="1600" b="1" kern="1200" baseline="0" noProof="0" dirty="0" smtClean="0">
                          <a:solidFill>
                            <a:srgbClr val="4D7C85"/>
                          </a:solidFill>
                          <a:latin typeface="+mn-lt"/>
                          <a:ea typeface="+mn-ea"/>
                          <a:cs typeface="+mn-cs"/>
                        </a:rPr>
                        <a:t>f patronage in post-communist regimes</a:t>
                      </a:r>
                      <a:endParaRPr lang="en-US" sz="1600" b="1" noProof="0" dirty="0">
                        <a:solidFill>
                          <a:srgbClr val="4D7C85"/>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0"/>
                  </a:ext>
                </a:extLst>
              </a:tr>
              <a:tr h="699952">
                <a:tc>
                  <a:txBody>
                    <a:bodyPr/>
                    <a:lstStyle/>
                    <a:p>
                      <a:pPr algn="ctr">
                        <a:lnSpc>
                          <a:spcPct val="115000"/>
                        </a:lnSpc>
                        <a:spcAft>
                          <a:spcPts val="0"/>
                        </a:spcAft>
                      </a:pPr>
                      <a:r>
                        <a:rPr lang="en-US" sz="1800" b="1" noProof="0" dirty="0" smtClean="0">
                          <a:solidFill>
                            <a:srgbClr val="4D7C85"/>
                          </a:solidFill>
                          <a:latin typeface="+mn-lt"/>
                          <a:ea typeface="Calibri"/>
                          <a:cs typeface="Times New Roman"/>
                        </a:rPr>
                        <a:t>1.</a:t>
                      </a:r>
                      <a:endParaRPr lang="en-US" sz="18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15000"/>
                        </a:lnSpc>
                        <a:spcAft>
                          <a:spcPts val="0"/>
                        </a:spcAft>
                      </a:pPr>
                      <a:r>
                        <a:rPr lang="en-US" sz="1600" b="1" noProof="0" dirty="0" smtClean="0">
                          <a:solidFill>
                            <a:srgbClr val="504131"/>
                          </a:solidFill>
                          <a:latin typeface="+mn-lt"/>
                          <a:ea typeface="Calibri"/>
                          <a:cs typeface="Times New Roman"/>
                        </a:rPr>
                        <a:t>Actor</a:t>
                      </a:r>
                      <a:endParaRPr lang="en-US" sz="16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15000"/>
                        </a:lnSpc>
                        <a:spcAft>
                          <a:spcPts val="0"/>
                        </a:spcAft>
                      </a:pPr>
                      <a:r>
                        <a:rPr lang="en-US" sz="1600" b="1" noProof="0" dirty="0" smtClean="0">
                          <a:solidFill>
                            <a:srgbClr val="504131"/>
                          </a:solidFill>
                          <a:latin typeface="+mn-lt"/>
                          <a:ea typeface="Calibri"/>
                          <a:cs typeface="Times New Roman"/>
                        </a:rPr>
                        <a:t>network / patronal / clan</a:t>
                      </a:r>
                      <a:r>
                        <a:rPr lang="hu-HU" sz="1600" b="1" baseline="0" noProof="0" dirty="0" smtClean="0">
                          <a:solidFill>
                            <a:srgbClr val="504131"/>
                          </a:solidFill>
                          <a:latin typeface="+mn-lt"/>
                          <a:ea typeface="Calibri"/>
                          <a:cs typeface="Times New Roman"/>
                        </a:rPr>
                        <a:t> </a:t>
                      </a:r>
                      <a:r>
                        <a:rPr lang="hu-HU" sz="1600" b="1" baseline="0" noProof="0" dirty="0" err="1" smtClean="0">
                          <a:solidFill>
                            <a:srgbClr val="504131"/>
                          </a:solidFill>
                          <a:latin typeface="+mn-lt"/>
                          <a:ea typeface="Calibri"/>
                          <a:cs typeface="Times New Roman"/>
                        </a:rPr>
                        <a:t>state</a:t>
                      </a:r>
                      <a:endParaRPr lang="en-US" sz="16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1"/>
                  </a:ext>
                </a:extLst>
              </a:tr>
              <a:tr h="699952">
                <a:tc>
                  <a:txBody>
                    <a:bodyPr/>
                    <a:lstStyle/>
                    <a:p>
                      <a:pPr algn="ctr">
                        <a:lnSpc>
                          <a:spcPct val="115000"/>
                        </a:lnSpc>
                        <a:spcAft>
                          <a:spcPts val="0"/>
                        </a:spcAft>
                      </a:pPr>
                      <a:r>
                        <a:rPr lang="en-US" sz="1800" b="1" noProof="0" dirty="0" smtClean="0">
                          <a:solidFill>
                            <a:srgbClr val="4D7C85"/>
                          </a:solidFill>
                          <a:latin typeface="+mn-lt"/>
                          <a:ea typeface="Calibri"/>
                          <a:cs typeface="Times New Roman"/>
                        </a:rPr>
                        <a:t>2.</a:t>
                      </a:r>
                      <a:endParaRPr lang="en-US" sz="18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algn="l" defTabSz="914400" rtl="0" eaLnBrk="1" latinLnBrk="0" hangingPunct="1">
                        <a:lnSpc>
                          <a:spcPct val="115000"/>
                        </a:lnSpc>
                        <a:spcAft>
                          <a:spcPts val="0"/>
                        </a:spcAft>
                      </a:pPr>
                      <a:r>
                        <a:rPr lang="en-US" sz="1600" b="1" kern="1200" dirty="0" smtClean="0">
                          <a:solidFill>
                            <a:srgbClr val="504131"/>
                          </a:solidFill>
                          <a:latin typeface="+mn-lt"/>
                          <a:ea typeface="Calibri"/>
                          <a:cs typeface="Times New Roman"/>
                        </a:rPr>
                        <a:t>Action</a:t>
                      </a:r>
                      <a:r>
                        <a:rPr lang="en-US" sz="1600" b="1" kern="1200" baseline="0" dirty="0" smtClean="0">
                          <a:solidFill>
                            <a:srgbClr val="504131"/>
                          </a:solidFill>
                          <a:latin typeface="+mn-lt"/>
                          <a:ea typeface="Calibri"/>
                          <a:cs typeface="Times New Roman"/>
                        </a:rPr>
                        <a:t> (targeting state institutions)</a:t>
                      </a:r>
                      <a:endParaRPr lang="hu-HU" sz="1600" b="1" kern="120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algn="l" defTabSz="914400" rtl="0" eaLnBrk="1" latinLnBrk="0" hangingPunct="1">
                        <a:lnSpc>
                          <a:spcPct val="115000"/>
                        </a:lnSpc>
                        <a:spcAft>
                          <a:spcPts val="0"/>
                        </a:spcAft>
                      </a:pPr>
                      <a:r>
                        <a:rPr lang="en-US" sz="1600" b="1" kern="1200" dirty="0" smtClean="0">
                          <a:solidFill>
                            <a:srgbClr val="504131"/>
                          </a:solidFill>
                          <a:latin typeface="+mn-lt"/>
                          <a:ea typeface="Calibri"/>
                          <a:cs typeface="Times New Roman"/>
                        </a:rPr>
                        <a:t>patrimonial / </a:t>
                      </a:r>
                      <a:r>
                        <a:rPr lang="en-US" sz="1600" b="1" kern="1200" baseline="0" dirty="0" err="1" smtClean="0">
                          <a:solidFill>
                            <a:srgbClr val="504131"/>
                          </a:solidFill>
                          <a:latin typeface="+mn-lt"/>
                          <a:ea typeface="Calibri"/>
                          <a:cs typeface="Times New Roman"/>
                        </a:rPr>
                        <a:t>sultanistic</a:t>
                      </a:r>
                      <a:r>
                        <a:rPr lang="en-US" sz="1600" b="1" kern="1200" baseline="0" dirty="0" smtClean="0">
                          <a:solidFill>
                            <a:srgbClr val="504131"/>
                          </a:solidFill>
                          <a:latin typeface="+mn-lt"/>
                          <a:ea typeface="Calibri"/>
                          <a:cs typeface="Times New Roman"/>
                        </a:rPr>
                        <a:t> / </a:t>
                      </a:r>
                      <a:r>
                        <a:rPr lang="en-US" sz="1600" b="1" kern="1200" dirty="0" err="1" smtClean="0">
                          <a:solidFill>
                            <a:srgbClr val="504131"/>
                          </a:solidFill>
                          <a:latin typeface="+mn-lt"/>
                          <a:ea typeface="Calibri"/>
                          <a:cs typeface="Times New Roman"/>
                        </a:rPr>
                        <a:t>neopatrimonial</a:t>
                      </a:r>
                      <a:r>
                        <a:rPr lang="en-US" sz="1600" b="1" kern="1200" dirty="0" smtClean="0">
                          <a:solidFill>
                            <a:srgbClr val="504131"/>
                          </a:solidFill>
                          <a:latin typeface="+mn-lt"/>
                          <a:ea typeface="Calibri"/>
                          <a:cs typeface="Times New Roman"/>
                        </a:rPr>
                        <a:t> /</a:t>
                      </a:r>
                      <a:r>
                        <a:rPr lang="en-US" sz="1600" b="1" kern="1200" baseline="0" dirty="0" smtClean="0">
                          <a:solidFill>
                            <a:srgbClr val="504131"/>
                          </a:solidFill>
                          <a:latin typeface="+mn-lt"/>
                          <a:ea typeface="Calibri"/>
                          <a:cs typeface="Times New Roman"/>
                        </a:rPr>
                        <a:t> </a:t>
                      </a:r>
                      <a:r>
                        <a:rPr lang="en-US" sz="1600" b="1" kern="1200" baseline="0" dirty="0" err="1" smtClean="0">
                          <a:solidFill>
                            <a:srgbClr val="504131"/>
                          </a:solidFill>
                          <a:latin typeface="+mn-lt"/>
                          <a:ea typeface="Calibri"/>
                          <a:cs typeface="Times New Roman"/>
                        </a:rPr>
                        <a:t>neosultanistic</a:t>
                      </a:r>
                      <a:r>
                        <a:rPr lang="en-US" sz="1600" b="1" kern="1200" baseline="0" dirty="0" smtClean="0">
                          <a:solidFill>
                            <a:srgbClr val="504131"/>
                          </a:solidFill>
                          <a:latin typeface="+mn-lt"/>
                          <a:ea typeface="Calibri"/>
                          <a:cs typeface="Times New Roman"/>
                        </a:rPr>
                        <a:t> </a:t>
                      </a:r>
                      <a:r>
                        <a:rPr lang="en-US" sz="1600" b="1" kern="1200" dirty="0" smtClean="0">
                          <a:solidFill>
                            <a:srgbClr val="504131"/>
                          </a:solidFill>
                          <a:latin typeface="+mn-lt"/>
                          <a:ea typeface="Calibri"/>
                          <a:cs typeface="Times New Roman"/>
                        </a:rPr>
                        <a:t>state</a:t>
                      </a:r>
                      <a:endParaRPr lang="hu-HU" sz="1600" b="1" kern="120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2"/>
                  </a:ext>
                </a:extLst>
              </a:tr>
              <a:tr h="699952">
                <a:tc>
                  <a:txBody>
                    <a:bodyPr/>
                    <a:lstStyle/>
                    <a:p>
                      <a:pPr algn="ctr">
                        <a:lnSpc>
                          <a:spcPct val="115000"/>
                        </a:lnSpc>
                        <a:spcAft>
                          <a:spcPts val="0"/>
                        </a:spcAft>
                      </a:pPr>
                      <a:r>
                        <a:rPr lang="en-US" sz="1800" b="1" noProof="0" dirty="0" smtClean="0">
                          <a:solidFill>
                            <a:srgbClr val="4D7C85"/>
                          </a:solidFill>
                          <a:latin typeface="+mn-lt"/>
                          <a:ea typeface="Calibri"/>
                          <a:cs typeface="Times New Roman"/>
                        </a:rPr>
                        <a:t>3.</a:t>
                      </a:r>
                      <a:endParaRPr lang="en-US" sz="18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15000"/>
                        </a:lnSpc>
                        <a:spcAft>
                          <a:spcPts val="0"/>
                        </a:spcAft>
                      </a:pPr>
                      <a:r>
                        <a:rPr lang="en-US" sz="1600" b="1" noProof="0" dirty="0" smtClean="0">
                          <a:solidFill>
                            <a:srgbClr val="504131"/>
                          </a:solidFill>
                          <a:latin typeface="+mn-lt"/>
                          <a:ea typeface="Calibri"/>
                          <a:cs typeface="Times New Roman"/>
                        </a:rPr>
                        <a:t>Action (targeting</a:t>
                      </a:r>
                      <a:r>
                        <a:rPr lang="en-US" sz="1600" b="1" baseline="0" noProof="0" dirty="0" smtClean="0">
                          <a:solidFill>
                            <a:srgbClr val="504131"/>
                          </a:solidFill>
                          <a:latin typeface="+mn-lt"/>
                          <a:ea typeface="Calibri"/>
                          <a:cs typeface="Times New Roman"/>
                        </a:rPr>
                        <a:t> property)</a:t>
                      </a:r>
                      <a:endParaRPr lang="en-US" sz="16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lnSpc>
                          <a:spcPct val="115000"/>
                        </a:lnSpc>
                        <a:spcAft>
                          <a:spcPts val="0"/>
                        </a:spcAft>
                      </a:pPr>
                      <a:r>
                        <a:rPr lang="en-US" sz="1600" b="1" noProof="0" dirty="0" smtClean="0">
                          <a:solidFill>
                            <a:srgbClr val="504131"/>
                          </a:solidFill>
                          <a:latin typeface="+mn-lt"/>
                          <a:ea typeface="Calibri"/>
                          <a:cs typeface="Times New Roman"/>
                        </a:rPr>
                        <a:t>rent-seeking / </a:t>
                      </a:r>
                      <a:r>
                        <a:rPr lang="en-US" sz="1600" b="1" noProof="0" dirty="0" err="1" smtClean="0">
                          <a:solidFill>
                            <a:srgbClr val="504131"/>
                          </a:solidFill>
                          <a:latin typeface="+mn-lt"/>
                          <a:ea typeface="Calibri"/>
                          <a:cs typeface="Times New Roman"/>
                        </a:rPr>
                        <a:t>kleptocratic</a:t>
                      </a:r>
                      <a:r>
                        <a:rPr lang="en-US" sz="1600" b="1" noProof="0" dirty="0" smtClean="0">
                          <a:solidFill>
                            <a:srgbClr val="504131"/>
                          </a:solidFill>
                          <a:latin typeface="+mn-lt"/>
                          <a:ea typeface="Calibri"/>
                          <a:cs typeface="Times New Roman"/>
                        </a:rPr>
                        <a:t> / predatory </a:t>
                      </a:r>
                    </a:p>
                    <a:p>
                      <a:pPr algn="l">
                        <a:lnSpc>
                          <a:spcPct val="115000"/>
                        </a:lnSpc>
                        <a:spcAft>
                          <a:spcPts val="0"/>
                        </a:spcAft>
                      </a:pPr>
                      <a:r>
                        <a:rPr lang="hu-HU" sz="1600" b="1" noProof="0" dirty="0" smtClean="0">
                          <a:solidFill>
                            <a:srgbClr val="504131"/>
                          </a:solidFill>
                          <a:latin typeface="+mn-lt"/>
                          <a:ea typeface="Calibri"/>
                          <a:cs typeface="Times New Roman"/>
                        </a:rPr>
                        <a:t>s</a:t>
                      </a:r>
                      <a:r>
                        <a:rPr lang="en-US" sz="1600" b="1" noProof="0" dirty="0" err="1" smtClean="0">
                          <a:solidFill>
                            <a:srgbClr val="504131"/>
                          </a:solidFill>
                          <a:latin typeface="+mn-lt"/>
                          <a:ea typeface="Calibri"/>
                          <a:cs typeface="Times New Roman"/>
                        </a:rPr>
                        <a:t>tate</a:t>
                      </a:r>
                      <a:endParaRPr lang="en-US" sz="1600" b="1"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3"/>
                  </a:ext>
                </a:extLst>
              </a:tr>
              <a:tr h="699952">
                <a:tc>
                  <a:txBody>
                    <a:bodyPr/>
                    <a:lstStyle/>
                    <a:p>
                      <a:pPr algn="ctr">
                        <a:lnSpc>
                          <a:spcPct val="115000"/>
                        </a:lnSpc>
                        <a:spcAft>
                          <a:spcPts val="0"/>
                        </a:spcAft>
                      </a:pPr>
                      <a:r>
                        <a:rPr lang="en-US" sz="1800" b="1" noProof="0" dirty="0" smtClean="0">
                          <a:solidFill>
                            <a:srgbClr val="4D7C85"/>
                          </a:solidFill>
                          <a:latin typeface="+mn-lt"/>
                          <a:ea typeface="Calibri"/>
                          <a:cs typeface="Times New Roman"/>
                        </a:rPr>
                        <a:t>4.</a:t>
                      </a:r>
                      <a:endParaRPr lang="en-US" sz="1800" b="1" noProof="0" dirty="0">
                        <a:solidFill>
                          <a:srgbClr val="4D7C85"/>
                        </a:solidFill>
                        <a:latin typeface="+mn-lt"/>
                        <a:ea typeface="Calibri"/>
                        <a:cs typeface="Times New Roman"/>
                      </a:endParaRPr>
                    </a:p>
                  </a:txBody>
                  <a:tcPr marL="68580" marR="68580" marT="0"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algn="l" defTabSz="914400" rtl="0" eaLnBrk="1" latinLnBrk="0" hangingPunct="1">
                        <a:lnSpc>
                          <a:spcPct val="115000"/>
                        </a:lnSpc>
                        <a:spcAft>
                          <a:spcPts val="0"/>
                        </a:spcAft>
                      </a:pPr>
                      <a:r>
                        <a:rPr lang="en-US" sz="1600" b="1" kern="1200" noProof="0" dirty="0" smtClean="0">
                          <a:solidFill>
                            <a:srgbClr val="504131"/>
                          </a:solidFill>
                          <a:latin typeface="+mn-lt"/>
                          <a:ea typeface="Calibri"/>
                          <a:cs typeface="Times New Roman"/>
                        </a:rPr>
                        <a:t>Legality</a:t>
                      </a:r>
                      <a:endParaRPr lang="en-US" sz="1600" b="1" kern="1200"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marL="0" algn="l" defTabSz="914400" rtl="0" eaLnBrk="1" latinLnBrk="0" hangingPunct="1">
                        <a:lnSpc>
                          <a:spcPct val="115000"/>
                        </a:lnSpc>
                        <a:spcAft>
                          <a:spcPts val="0"/>
                        </a:spcAft>
                      </a:pPr>
                      <a:r>
                        <a:rPr lang="en-US" sz="1600" b="1" kern="1200" noProof="0" dirty="0" smtClean="0">
                          <a:solidFill>
                            <a:srgbClr val="504131"/>
                          </a:solidFill>
                          <a:latin typeface="+mn-lt"/>
                          <a:ea typeface="Calibri"/>
                          <a:cs typeface="Times New Roman"/>
                        </a:rPr>
                        <a:t>corrupt / captured / criminal </a:t>
                      </a:r>
                    </a:p>
                    <a:p>
                      <a:pPr marL="0" algn="l" defTabSz="914400" rtl="0" eaLnBrk="1" latinLnBrk="0" hangingPunct="1">
                        <a:lnSpc>
                          <a:spcPct val="115000"/>
                        </a:lnSpc>
                        <a:spcAft>
                          <a:spcPts val="0"/>
                        </a:spcAft>
                      </a:pPr>
                      <a:r>
                        <a:rPr lang="en-US" sz="1600" b="1" kern="1200" noProof="0" dirty="0" smtClean="0">
                          <a:solidFill>
                            <a:srgbClr val="504131"/>
                          </a:solidFill>
                          <a:latin typeface="+mn-lt"/>
                          <a:ea typeface="Calibri"/>
                          <a:cs typeface="Times New Roman"/>
                        </a:rPr>
                        <a:t>state</a:t>
                      </a:r>
                      <a:endParaRPr lang="en-US" sz="1600" b="1" kern="1200" noProof="0" dirty="0">
                        <a:solidFill>
                          <a:srgbClr val="504131"/>
                        </a:solidFill>
                        <a:latin typeface="+mn-lt"/>
                        <a:ea typeface="Calibri"/>
                        <a:cs typeface="Times New Roman"/>
                      </a:endParaRPr>
                    </a:p>
                  </a:txBody>
                  <a:tcPr marL="68580" marR="68580" marT="0"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9387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7"/>
          <p:cNvSpPr>
            <a:spLocks noGrp="1"/>
          </p:cNvSpPr>
          <p:nvPr>
            <p:ph idx="1"/>
          </p:nvPr>
        </p:nvSpPr>
        <p:spPr>
          <a:xfrm>
            <a:off x="107950" y="0"/>
            <a:ext cx="8928099" cy="915987"/>
          </a:xfrm>
        </p:spPr>
        <p:txBody>
          <a:bodyPr anchor="ctr">
            <a:noAutofit/>
          </a:bodyPr>
          <a:lstStyle/>
          <a:p>
            <a:pPr marL="0" lvl="0" indent="0" algn="ctr" fontAlgn="base">
              <a:spcBef>
                <a:spcPct val="0"/>
              </a:spcBef>
              <a:spcAft>
                <a:spcPct val="0"/>
              </a:spcAft>
              <a:buNone/>
            </a:pPr>
            <a:r>
              <a:rPr kumimoji="0" lang="hu-HU" sz="2000" b="1" u="none" strike="noStrike" cap="none" normalizeH="0" baseline="0" dirty="0" err="1" smtClean="0">
                <a:ln>
                  <a:noFill/>
                </a:ln>
                <a:solidFill>
                  <a:srgbClr val="8D503B"/>
                </a:solidFill>
                <a:effectLst/>
                <a:latin typeface="+mj-lt"/>
                <a:ea typeface="Calibri" pitchFamily="34" charset="0"/>
                <a:cs typeface="Times New Roman" pitchFamily="18" charset="0"/>
              </a:rPr>
              <a:t>What</a:t>
            </a:r>
            <a:r>
              <a:rPr kumimoji="0" lang="hu-HU" sz="2000" b="1" u="none" strike="noStrike" cap="none" normalizeH="0" baseline="0" dirty="0" smtClean="0">
                <a:ln>
                  <a:noFill/>
                </a:ln>
                <a:solidFill>
                  <a:srgbClr val="8D503B"/>
                </a:solidFill>
                <a:effectLst/>
                <a:latin typeface="+mj-lt"/>
                <a:ea typeface="Calibri" pitchFamily="34" charset="0"/>
                <a:cs typeface="Times New Roman" pitchFamily="18" charset="0"/>
              </a:rPr>
              <a:t> is </a:t>
            </a:r>
            <a:r>
              <a:rPr kumimoji="0" lang="hu-HU" sz="2000" b="1" u="none" strike="noStrike" cap="none" normalizeH="0" baseline="0" dirty="0" err="1" smtClean="0">
                <a:ln>
                  <a:noFill/>
                </a:ln>
                <a:solidFill>
                  <a:srgbClr val="8D503B"/>
                </a:solidFill>
                <a:effectLst/>
                <a:latin typeface="+mj-lt"/>
                <a:ea typeface="Calibri" pitchFamily="34" charset="0"/>
                <a:cs typeface="Times New Roman" pitchFamily="18" charset="0"/>
              </a:rPr>
              <a:t>the</a:t>
            </a:r>
            <a:r>
              <a:rPr kumimoji="0" lang="hu-HU" sz="2000" b="1" u="none" strike="noStrike" cap="none" normalizeH="0" baseline="0" dirty="0" smtClean="0">
                <a:ln>
                  <a:noFill/>
                </a:ln>
                <a:solidFill>
                  <a:srgbClr val="8D503B"/>
                </a:solidFill>
                <a:effectLst/>
                <a:latin typeface="+mj-lt"/>
                <a:ea typeface="Calibri" pitchFamily="34" charset="0"/>
                <a:cs typeface="Times New Roman" pitchFamily="18" charset="0"/>
              </a:rPr>
              <a:t> </a:t>
            </a:r>
            <a:r>
              <a:rPr kumimoji="0" lang="hu-HU" sz="2000" b="1" u="none" strike="noStrike" cap="none" normalizeH="0" baseline="0" dirty="0" err="1" smtClean="0">
                <a:ln>
                  <a:noFill/>
                </a:ln>
                <a:solidFill>
                  <a:srgbClr val="8D503B"/>
                </a:solidFill>
                <a:effectLst/>
                <a:latin typeface="+mj-lt"/>
                <a:ea typeface="Calibri" pitchFamily="34" charset="0"/>
                <a:cs typeface="Times New Roman" pitchFamily="18" charset="0"/>
              </a:rPr>
              <a:t>nature</a:t>
            </a:r>
            <a:r>
              <a:rPr kumimoji="0" lang="hu-HU" sz="2000" b="1" u="none" strike="noStrike" cap="none" normalizeH="0" baseline="0" dirty="0" smtClean="0">
                <a:ln>
                  <a:noFill/>
                </a:ln>
                <a:solidFill>
                  <a:srgbClr val="8D503B"/>
                </a:solidFill>
                <a:effectLst/>
                <a:latin typeface="+mj-lt"/>
                <a:ea typeface="Calibri" pitchFamily="34" charset="0"/>
                <a:cs typeface="Times New Roman" pitchFamily="18" charset="0"/>
              </a:rPr>
              <a:t> of </a:t>
            </a:r>
            <a:r>
              <a:rPr kumimoji="0" lang="hu-HU" sz="2000" b="1" u="none" strike="noStrike" cap="none" normalizeH="0" baseline="0" dirty="0" err="1" smtClean="0">
                <a:ln>
                  <a:noFill/>
                </a:ln>
                <a:solidFill>
                  <a:srgbClr val="8D503B"/>
                </a:solidFill>
                <a:effectLst/>
                <a:latin typeface="+mj-lt"/>
                <a:ea typeface="Calibri" pitchFamily="34" charset="0"/>
                <a:cs typeface="Times New Roman" pitchFamily="18" charset="0"/>
              </a:rPr>
              <a:t>the</a:t>
            </a:r>
            <a:r>
              <a:rPr kumimoji="0" lang="hu-HU" sz="2000" b="1" u="none" strike="noStrike" cap="none" normalizeH="0" baseline="0" dirty="0" smtClean="0">
                <a:ln>
                  <a:noFill/>
                </a:ln>
                <a:solidFill>
                  <a:srgbClr val="8D503B"/>
                </a:solidFill>
                <a:effectLst/>
                <a:latin typeface="+mj-lt"/>
                <a:ea typeface="Calibri" pitchFamily="34" charset="0"/>
                <a:cs typeface="Times New Roman" pitchFamily="18" charset="0"/>
              </a:rPr>
              <a:t> </a:t>
            </a:r>
            <a:r>
              <a:rPr kumimoji="0" lang="hu-HU" sz="2000" b="1" u="none" strike="noStrike" cap="none" normalizeH="0" baseline="0" dirty="0" err="1" smtClean="0">
                <a:ln>
                  <a:noFill/>
                </a:ln>
                <a:solidFill>
                  <a:srgbClr val="8D503B"/>
                </a:solidFill>
                <a:effectLst/>
                <a:latin typeface="+mj-lt"/>
                <a:ea typeface="Calibri" pitchFamily="34" charset="0"/>
                <a:cs typeface="Times New Roman" pitchFamily="18" charset="0"/>
              </a:rPr>
              <a:t>ruling</a:t>
            </a:r>
            <a:r>
              <a:rPr kumimoji="0" lang="hu-HU" sz="2000" b="1" u="none" strike="noStrike" cap="none" normalizeH="0" baseline="0" dirty="0" smtClean="0">
                <a:ln>
                  <a:noFill/>
                </a:ln>
                <a:solidFill>
                  <a:srgbClr val="8D503B"/>
                </a:solidFill>
                <a:effectLst/>
                <a:latin typeface="+mj-lt"/>
                <a:ea typeface="Calibri" pitchFamily="34" charset="0"/>
                <a:cs typeface="Times New Roman" pitchFamily="18" charset="0"/>
              </a:rPr>
              <a:t> </a:t>
            </a:r>
            <a:r>
              <a:rPr kumimoji="0" lang="hu-HU" sz="2000" b="1" u="none" strike="noStrike" cap="none" normalizeH="0" baseline="0" dirty="0" err="1" smtClean="0">
                <a:ln>
                  <a:noFill/>
                </a:ln>
                <a:solidFill>
                  <a:srgbClr val="8D503B"/>
                </a:solidFill>
                <a:effectLst/>
                <a:latin typeface="+mj-lt"/>
                <a:ea typeface="Calibri" pitchFamily="34" charset="0"/>
                <a:cs typeface="Times New Roman" pitchFamily="18" charset="0"/>
              </a:rPr>
              <a:t>elite</a:t>
            </a:r>
            <a:r>
              <a:rPr kumimoji="0" lang="hu-HU" sz="2000" b="1" u="none" strike="noStrike" cap="none" normalizeH="0" baseline="0" dirty="0" smtClean="0">
                <a:ln>
                  <a:noFill/>
                </a:ln>
                <a:solidFill>
                  <a:srgbClr val="8D503B"/>
                </a:solidFill>
                <a:effectLst/>
                <a:latin typeface="+mj-lt"/>
                <a:ea typeface="Calibri" pitchFamily="34" charset="0"/>
                <a:cs typeface="Times New Roman" pitchFamily="18" charset="0"/>
              </a:rPr>
              <a:t>? </a:t>
            </a:r>
          </a:p>
          <a:p>
            <a:pPr marL="0" lvl="0" indent="0" algn="ctr" fontAlgn="base">
              <a:spcBef>
                <a:spcPct val="0"/>
              </a:spcBef>
              <a:spcAft>
                <a:spcPct val="0"/>
              </a:spcAft>
              <a:buNone/>
            </a:pPr>
            <a:r>
              <a:rPr kumimoji="0" lang="en-US" sz="2000" b="1" u="none" strike="noStrike" cap="none" normalizeH="0" baseline="0" dirty="0" smtClean="0">
                <a:ln>
                  <a:noFill/>
                </a:ln>
                <a:solidFill>
                  <a:srgbClr val="8D503B"/>
                </a:solidFill>
                <a:effectLst/>
                <a:latin typeface="+mj-lt"/>
                <a:ea typeface="Calibri" pitchFamily="34" charset="0"/>
                <a:cs typeface="Times New Roman" pitchFamily="18" charset="0"/>
              </a:rPr>
              <a:t>Interpretative layers of categories to describe </a:t>
            </a:r>
            <a:r>
              <a:rPr lang="en-US" sz="2000" b="1" dirty="0" smtClean="0">
                <a:solidFill>
                  <a:srgbClr val="8D503B"/>
                </a:solidFill>
                <a:latin typeface="+mj-lt"/>
                <a:ea typeface="Calibri" pitchFamily="34" charset="0"/>
                <a:cs typeface="Times New Roman" pitchFamily="18" charset="0"/>
              </a:rPr>
              <a:t>patronage regimes</a:t>
            </a:r>
            <a:endParaRPr kumimoji="0" lang="en-US" sz="2000" b="0" u="none" strike="noStrike" cap="none" normalizeH="0" baseline="0" dirty="0" smtClean="0">
              <a:ln>
                <a:noFill/>
              </a:ln>
              <a:solidFill>
                <a:srgbClr val="8D503B"/>
              </a:solidFill>
              <a:effectLst/>
              <a:latin typeface="+mj-lt"/>
              <a:cs typeface="Arial" pitchFamily="34" charset="0"/>
            </a:endParaRPr>
          </a:p>
        </p:txBody>
      </p:sp>
      <p:graphicFrame>
        <p:nvGraphicFramePr>
          <p:cNvPr id="2" name="Táblázat 1"/>
          <p:cNvGraphicFramePr>
            <a:graphicFrameLocks noGrp="1"/>
          </p:cNvGraphicFramePr>
          <p:nvPr>
            <p:extLst>
              <p:ext uri="{D42A27DB-BD31-4B8C-83A1-F6EECF244321}">
                <p14:modId xmlns:p14="http://schemas.microsoft.com/office/powerpoint/2010/main" val="103537334"/>
              </p:ext>
            </p:extLst>
          </p:nvPr>
        </p:nvGraphicFramePr>
        <p:xfrm>
          <a:off x="107951" y="987228"/>
          <a:ext cx="8928099" cy="4032447"/>
        </p:xfrm>
        <a:graphic>
          <a:graphicData uri="http://schemas.openxmlformats.org/drawingml/2006/table">
            <a:tbl>
              <a:tblPr>
                <a:tableStyleId>{616DA210-FB5B-4158-B5E0-FEB733F419BA}</a:tableStyleId>
              </a:tblPr>
              <a:tblGrid>
                <a:gridCol w="503609">
                  <a:extLst>
                    <a:ext uri="{9D8B030D-6E8A-4147-A177-3AD203B41FA5}">
                      <a16:colId xmlns:a16="http://schemas.microsoft.com/office/drawing/2014/main" xmlns="" val="1099364250"/>
                    </a:ext>
                  </a:extLst>
                </a:gridCol>
                <a:gridCol w="1512168">
                  <a:extLst>
                    <a:ext uri="{9D8B030D-6E8A-4147-A177-3AD203B41FA5}">
                      <a16:colId xmlns:a16="http://schemas.microsoft.com/office/drawing/2014/main" xmlns="" val="3451319888"/>
                    </a:ext>
                  </a:extLst>
                </a:gridCol>
                <a:gridCol w="3456161">
                  <a:extLst>
                    <a:ext uri="{9D8B030D-6E8A-4147-A177-3AD203B41FA5}">
                      <a16:colId xmlns:a16="http://schemas.microsoft.com/office/drawing/2014/main" xmlns="" val="3420345549"/>
                    </a:ext>
                  </a:extLst>
                </a:gridCol>
                <a:gridCol w="3456161">
                  <a:extLst>
                    <a:ext uri="{9D8B030D-6E8A-4147-A177-3AD203B41FA5}">
                      <a16:colId xmlns:a16="http://schemas.microsoft.com/office/drawing/2014/main" xmlns="" val="1485715990"/>
                    </a:ext>
                  </a:extLst>
                </a:gridCol>
              </a:tblGrid>
              <a:tr h="730054">
                <a:tc>
                  <a:txBody>
                    <a:bodyPr/>
                    <a:lstStyle/>
                    <a:p>
                      <a:pPr>
                        <a:lnSpc>
                          <a:spcPct val="115000"/>
                        </a:lnSpc>
                      </a:pPr>
                      <a:endParaRPr lang="hu-HU" sz="1800" b="1" dirty="0">
                        <a:solidFill>
                          <a:srgbClr val="504131"/>
                        </a:solidFill>
                        <a:effectLst/>
                        <a:latin typeface="+mn-lt"/>
                        <a:cs typeface="Times New Roman" panose="02020603050405020304" pitchFamily="18" charset="0"/>
                      </a:endParaRPr>
                    </a:p>
                  </a:txBody>
                  <a:tcPr marL="67310" marR="6731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The type </a:t>
                      </a:r>
                      <a:endParaRPr lang="en-US" sz="1600" b="1" dirty="0" smtClean="0">
                        <a:solidFill>
                          <a:srgbClr val="4D7C85"/>
                        </a:solidFill>
                        <a:effectLst/>
                        <a:latin typeface="+mn-lt"/>
                      </a:endParaRPr>
                    </a:p>
                    <a:p>
                      <a:pPr algn="ctr">
                        <a:lnSpc>
                          <a:spcPct val="100000"/>
                        </a:lnSpc>
                        <a:spcAft>
                          <a:spcPts val="0"/>
                        </a:spcAft>
                      </a:pPr>
                      <a:r>
                        <a:rPr lang="en-US" sz="1600" b="1" dirty="0" smtClean="0">
                          <a:solidFill>
                            <a:srgbClr val="4D7C85"/>
                          </a:solidFill>
                          <a:effectLst/>
                          <a:latin typeface="+mn-lt"/>
                        </a:rPr>
                        <a:t>of </a:t>
                      </a:r>
                      <a:r>
                        <a:rPr lang="en-US" sz="1600" b="1" dirty="0">
                          <a:solidFill>
                            <a:srgbClr val="4D7C85"/>
                          </a:solidFill>
                          <a:effectLst/>
                          <a:latin typeface="+mn-lt"/>
                        </a:rPr>
                        <a:t>state</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marL="45720" marR="4572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Interpretive layers of the category</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00000"/>
                        </a:lnSpc>
                        <a:spcAft>
                          <a:spcPts val="0"/>
                        </a:spcAft>
                      </a:pPr>
                      <a:r>
                        <a:rPr lang="en-US" sz="1600" b="1" dirty="0">
                          <a:solidFill>
                            <a:srgbClr val="4D7C85"/>
                          </a:solidFill>
                          <a:effectLst/>
                          <a:latin typeface="+mn-lt"/>
                        </a:rPr>
                        <a:t>To  which features of the state the category refers to</a:t>
                      </a:r>
                      <a:endParaRPr lang="hu-HU" sz="1600" b="1" dirty="0">
                        <a:solidFill>
                          <a:srgbClr val="4D7C85"/>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583386285"/>
                  </a:ext>
                </a:extLst>
              </a:tr>
              <a:tr h="600566">
                <a:tc>
                  <a:txBody>
                    <a:bodyPr/>
                    <a:lstStyle/>
                    <a:p>
                      <a:pPr algn="ctr">
                        <a:lnSpc>
                          <a:spcPct val="115000"/>
                        </a:lnSpc>
                        <a:spcAft>
                          <a:spcPts val="0"/>
                        </a:spcAft>
                      </a:pPr>
                      <a:r>
                        <a:rPr lang="en-US" sz="1600" b="1">
                          <a:solidFill>
                            <a:srgbClr val="4D7C85"/>
                          </a:solidFill>
                          <a:effectLst/>
                          <a:latin typeface="+mn-lt"/>
                        </a:rPr>
                        <a:t>1.</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marL="67310" marR="6731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Monopoly on the right to authorize the legitimate use of violence </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a:solidFill>
                            <a:srgbClr val="504131"/>
                          </a:solidFill>
                          <a:effectLst/>
                          <a:latin typeface="+mn-lt"/>
                        </a:rPr>
                        <a:t>Institution by which the ruling elite exercises legitimate use of violence</a:t>
                      </a:r>
                      <a:endParaRPr lang="hu-HU" sz="2000" b="1">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4073875608"/>
                  </a:ext>
                </a:extLst>
              </a:tr>
              <a:tr h="900609">
                <a:tc>
                  <a:txBody>
                    <a:bodyPr/>
                    <a:lstStyle/>
                    <a:p>
                      <a:pPr algn="ctr">
                        <a:lnSpc>
                          <a:spcPct val="115000"/>
                        </a:lnSpc>
                        <a:spcAft>
                          <a:spcPts val="0"/>
                        </a:spcAft>
                      </a:pPr>
                      <a:r>
                        <a:rPr lang="en-US" sz="1600" b="1">
                          <a:solidFill>
                            <a:srgbClr val="4D7C85"/>
                          </a:solidFill>
                          <a:effectLst/>
                          <a:latin typeface="+mn-lt"/>
                        </a:rPr>
                        <a:t>2.</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marL="67310" marR="6731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Network 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feature + increasing informal character of the connections within and between the units of the state</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The ruling elite’s exercising power through mainly informal power network</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619750236"/>
                  </a:ext>
                </a:extLst>
              </a:tr>
              <a:tr h="900609">
                <a:tc>
                  <a:txBody>
                    <a:bodyPr/>
                    <a:lstStyle/>
                    <a:p>
                      <a:pPr algn="ctr">
                        <a:lnSpc>
                          <a:spcPct val="115000"/>
                        </a:lnSpc>
                        <a:spcAft>
                          <a:spcPts val="0"/>
                        </a:spcAft>
                      </a:pPr>
                      <a:r>
                        <a:rPr lang="en-US" sz="1600" b="1">
                          <a:solidFill>
                            <a:srgbClr val="4D7C85"/>
                          </a:solidFill>
                          <a:effectLst/>
                          <a:latin typeface="+mn-lt"/>
                        </a:rPr>
                        <a:t>3.</a:t>
                      </a:r>
                      <a:endParaRPr lang="hu-HU" sz="2400" b="1">
                        <a:solidFill>
                          <a:srgbClr val="4D7C85"/>
                        </a:solidFill>
                        <a:effectLst/>
                        <a:latin typeface="+mn-lt"/>
                        <a:ea typeface="Calibri" panose="020F0502020204030204" pitchFamily="34" charset="0"/>
                        <a:cs typeface="Times New Roman" panose="02020603050405020304" pitchFamily="18" charset="0"/>
                      </a:endParaRPr>
                    </a:p>
                  </a:txBody>
                  <a:tcPr marL="67310" marR="6731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Patronal 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+ 2nd features + the personal, patronal, hierarchically dependent character of the ruling elite</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a:solidFill>
                            <a:srgbClr val="504131"/>
                          </a:solidFill>
                          <a:effectLst/>
                          <a:latin typeface="+mn-lt"/>
                        </a:rPr>
                        <a:t>The ruling elite’s internal dependency, patron-client relations (patronal power network)</a:t>
                      </a:r>
                      <a:endParaRPr lang="hu-HU" sz="2000" b="1">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995561985"/>
                  </a:ext>
                </a:extLst>
              </a:tr>
              <a:tr h="900609">
                <a:tc>
                  <a:txBody>
                    <a:bodyPr/>
                    <a:lstStyle/>
                    <a:p>
                      <a:pPr algn="ctr">
                        <a:lnSpc>
                          <a:spcPct val="115000"/>
                        </a:lnSpc>
                        <a:spcAft>
                          <a:spcPts val="0"/>
                        </a:spcAft>
                      </a:pPr>
                      <a:r>
                        <a:rPr lang="en-US" sz="1600" b="1" dirty="0">
                          <a:solidFill>
                            <a:srgbClr val="4D7C85"/>
                          </a:solidFill>
                          <a:effectLst/>
                          <a:latin typeface="+mn-lt"/>
                        </a:rPr>
                        <a:t>4</a:t>
                      </a:r>
                      <a:r>
                        <a:rPr lang="en-US" sz="1600" b="1" dirty="0" smtClean="0">
                          <a:solidFill>
                            <a:srgbClr val="4D7C85"/>
                          </a:solidFill>
                          <a:effectLst/>
                          <a:latin typeface="+mn-lt"/>
                        </a:rPr>
                        <a:t>.</a:t>
                      </a:r>
                      <a:endParaRPr lang="hu-HU" sz="2400" b="1" dirty="0">
                        <a:solidFill>
                          <a:srgbClr val="4D7C85"/>
                        </a:solidFill>
                        <a:effectLst/>
                        <a:latin typeface="+mn-lt"/>
                        <a:ea typeface="Calibri" panose="020F0502020204030204" pitchFamily="34" charset="0"/>
                        <a:cs typeface="Times New Roman" panose="02020603050405020304" pitchFamily="18" charset="0"/>
                      </a:endParaRPr>
                    </a:p>
                  </a:txBody>
                  <a:tcPr marL="67310" marR="67310" marT="9525" marB="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600" b="1" dirty="0">
                          <a:solidFill>
                            <a:srgbClr val="8D503B"/>
                          </a:solidFill>
                          <a:effectLst/>
                          <a:latin typeface="+mn-lt"/>
                        </a:rPr>
                        <a:t>Clan state</a:t>
                      </a:r>
                      <a:endParaRPr lang="hu-HU" sz="2400" b="1" dirty="0">
                        <a:solidFill>
                          <a:srgbClr val="8D503B"/>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1st + 2nd + 3rd features + the political-economic clan (adopted political family) structure of the ruling elite</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400" b="1" dirty="0">
                          <a:solidFill>
                            <a:srgbClr val="504131"/>
                          </a:solidFill>
                          <a:effectLst/>
                          <a:latin typeface="+mn-lt"/>
                        </a:rPr>
                        <a:t>The ruling elite’s anthropological structure and cultural patterns</a:t>
                      </a:r>
                      <a:endParaRPr lang="hu-HU" sz="2000" b="1" dirty="0">
                        <a:solidFill>
                          <a:srgbClr val="504131"/>
                        </a:solidFill>
                        <a:effectLst/>
                        <a:latin typeface="+mn-lt"/>
                        <a:ea typeface="Calibri" panose="020F0502020204030204" pitchFamily="34" charset="0"/>
                        <a:cs typeface="Times New Roman" panose="02020603050405020304" pitchFamily="18" charset="0"/>
                      </a:endParaRPr>
                    </a:p>
                  </a:txBody>
                  <a:tcPr marL="67310" marR="67310" marT="9525" marB="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452411126"/>
                  </a:ext>
                </a:extLst>
              </a:tr>
            </a:tbl>
          </a:graphicData>
        </a:graphic>
      </p:graphicFrame>
    </p:spTree>
    <p:extLst>
      <p:ext uri="{BB962C8B-B14F-4D97-AF65-F5344CB8AC3E}">
        <p14:creationId xmlns:p14="http://schemas.microsoft.com/office/powerpoint/2010/main" val="317931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TotalTime>
  <Words>1596</Words>
  <Application>Microsoft Office PowerPoint</Application>
  <PresentationFormat>Diavetítés a képernyőre (16:9 oldalarány)</PresentationFormat>
  <Paragraphs>326</Paragraphs>
  <Slides>17</Slides>
  <Notes>10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17</vt:i4>
      </vt:variant>
    </vt:vector>
  </HeadingPairs>
  <TitlesOfParts>
    <vt:vector size="23" baseType="lpstr">
      <vt:lpstr>SimSun</vt:lpstr>
      <vt:lpstr>Arial</vt:lpstr>
      <vt:lpstr>Calibri</vt:lpstr>
      <vt:lpstr>Open Sans</vt:lpstr>
      <vt:lpstr>Times New Roman</vt:lpstr>
      <vt:lpstr>Office-téma</vt:lpstr>
      <vt:lpstr>PowerPoint bemutató</vt:lpstr>
      <vt:lpstr>Ruling elite and state in the three polar type regimes</vt:lpstr>
      <vt:lpstr>Definitions of regime and state</vt:lpstr>
      <vt:lpstr>Definitions of informality and patronalism</vt:lpstr>
      <vt:lpstr>Ruling elites in three ideal-type political regimes</vt:lpstr>
      <vt:lpstr>Dominant Principles of State Functioning</vt:lpstr>
      <vt:lpstr>States subordinated to societal  interest or ideology implementation</vt:lpstr>
      <vt:lpstr>PowerPoint bemutató</vt:lpstr>
      <vt:lpstr>PowerPoint bemutató</vt:lpstr>
      <vt:lpstr>What is the action for elite-interest based appropriation of state institutions?  Interpretative layers of categories to describe patronage regimes</vt:lpstr>
      <vt:lpstr>What is the action for elite-interest based appropriation of property?  Interpretative layers of categories to describe patronage regimes</vt:lpstr>
      <vt:lpstr>What is the legal status of the elite-interest based action?  Interpretative layers of categories to describe patronage regimes</vt:lpstr>
      <vt:lpstr>PowerPoint bemutató</vt:lpstr>
      <vt:lpstr>Comparing mafia state to constitutional state:  the amplitude of arbitrariness</vt:lpstr>
      <vt:lpstr>Violence Managing Agencies</vt:lpstr>
      <vt:lpstr>Relations between violence-managing  agencies (agents) of different status</vt:lpstr>
      <vt:lpstr>Types of state by dominant extra-market means and interaction with property owners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Bálint</cp:lastModifiedBy>
  <cp:revision>609</cp:revision>
  <dcterms:created xsi:type="dcterms:W3CDTF">2017-05-01T09:52:15Z</dcterms:created>
  <dcterms:modified xsi:type="dcterms:W3CDTF">2021-03-04T07:14:00Z</dcterms:modified>
</cp:coreProperties>
</file>