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0" r:id="rId3"/>
    <p:sldId id="302" r:id="rId4"/>
    <p:sldId id="260" r:id="rId5"/>
    <p:sldId id="306" r:id="rId6"/>
    <p:sldId id="307" r:id="rId7"/>
    <p:sldId id="263" r:id="rId8"/>
    <p:sldId id="264" r:id="rId9"/>
    <p:sldId id="266" r:id="rId10"/>
    <p:sldId id="265" r:id="rId11"/>
    <p:sldId id="267" r:id="rId12"/>
    <p:sldId id="301" r:id="rId13"/>
    <p:sldId id="268" r:id="rId14"/>
    <p:sldId id="269" r:id="rId15"/>
    <p:sldId id="270" r:id="rId16"/>
    <p:sldId id="304" r:id="rId17"/>
    <p:sldId id="305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  <p15:guide id="5" pos="4105" userDrawn="1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orient="horz" pos="2663" userDrawn="1">
          <p15:clr>
            <a:srgbClr val="A4A3A4"/>
          </p15:clr>
        </p15:guide>
        <p15:guide id="8" orient="horz" pos="21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F50"/>
    <a:srgbClr val="E9B178"/>
    <a:srgbClr val="B2654B"/>
    <a:srgbClr val="6B95A1"/>
    <a:srgbClr val="395A61"/>
    <a:srgbClr val="4D7C84"/>
    <a:srgbClr val="50412B"/>
    <a:srgbClr val="B3AA9D"/>
    <a:srgbClr val="50412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4" autoAdjust="0"/>
    <p:restoredTop sz="91903" autoAdjust="0"/>
  </p:normalViewPr>
  <p:slideViewPr>
    <p:cSldViewPr>
      <p:cViewPr varScale="1">
        <p:scale>
          <a:sx n="90" d="100"/>
          <a:sy n="90" d="100"/>
        </p:scale>
        <p:origin x="726" y="84"/>
      </p:cViewPr>
      <p:guideLst>
        <p:guide orient="horz" pos="758"/>
        <p:guide pos="68"/>
        <p:guide pos="5692"/>
        <p:guide orient="horz" pos="577"/>
        <p:guide pos="4105"/>
        <p:guide orient="horz" pos="3162"/>
        <p:guide orient="horz" pos="2663"/>
        <p:guide orient="horz" pos="2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256484776027914E-2"/>
          <c:y val="1.9569037783680621E-2"/>
          <c:w val="0.75103712665161093"/>
          <c:h val="0.91613103594550105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EU Funds</c:v>
                </c:pt>
              </c:strCache>
            </c:strRef>
          </c:tx>
          <c:spPr>
            <a:ln w="50800">
              <a:solidFill>
                <a:srgbClr val="6B95A1"/>
              </a:solidFill>
            </a:ln>
          </c:spPr>
          <c:marker>
            <c:symbol val="none"/>
          </c:marker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Munka1!$B$2:$B$8</c:f>
              <c:numCache>
                <c:formatCode>General</c:formatCode>
                <c:ptCount val="7"/>
                <c:pt idx="0">
                  <c:v>0.21880000000000024</c:v>
                </c:pt>
                <c:pt idx="1">
                  <c:v>0.25650000000000001</c:v>
                </c:pt>
                <c:pt idx="2">
                  <c:v>0.40080000000000032</c:v>
                </c:pt>
                <c:pt idx="3">
                  <c:v>0.45170000000000005</c:v>
                </c:pt>
                <c:pt idx="4">
                  <c:v>0.48290000000000038</c:v>
                </c:pt>
                <c:pt idx="5">
                  <c:v>0.53779999999999994</c:v>
                </c:pt>
                <c:pt idx="6">
                  <c:v>0.52470000000000061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A2-412D-9811-397EC1D35C86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Non-EU Funds</c:v>
                </c:pt>
              </c:strCache>
            </c:strRef>
          </c:tx>
          <c:spPr>
            <a:ln w="50800">
              <a:solidFill>
                <a:srgbClr val="CD5F50"/>
              </a:solidFill>
            </a:ln>
          </c:spPr>
          <c:marker>
            <c:symbol val="none"/>
          </c:marker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Munka1!$C$2:$C$8</c:f>
              <c:numCache>
                <c:formatCode>General</c:formatCode>
                <c:ptCount val="7"/>
                <c:pt idx="0">
                  <c:v>0.22930000000000017</c:v>
                </c:pt>
                <c:pt idx="1">
                  <c:v>0.21560000000000001</c:v>
                </c:pt>
                <c:pt idx="2">
                  <c:v>0.34390000000000087</c:v>
                </c:pt>
                <c:pt idx="3">
                  <c:v>0.35850000000000032</c:v>
                </c:pt>
                <c:pt idx="4">
                  <c:v>0.37620000000000031</c:v>
                </c:pt>
                <c:pt idx="5">
                  <c:v>0.42430000000000262</c:v>
                </c:pt>
                <c:pt idx="6">
                  <c:v>0.42580000000000262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A2-412D-9811-397EC1D35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560200"/>
        <c:axId val="365418976"/>
      </c:lineChart>
      <c:catAx>
        <c:axId val="299560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>
                <a:solidFill>
                  <a:srgbClr val="50412B"/>
                </a:solidFill>
              </a:defRPr>
            </a:pPr>
            <a:endParaRPr lang="hu-HU"/>
          </a:p>
        </c:txPr>
        <c:crossAx val="365418976"/>
        <c:crosses val="autoZero"/>
        <c:auto val="1"/>
        <c:lblAlgn val="ctr"/>
        <c:lblOffset val="100"/>
        <c:noMultiLvlLbl val="0"/>
      </c:catAx>
      <c:valAx>
        <c:axId val="365418976"/>
        <c:scaling>
          <c:orientation val="minMax"/>
          <c:max val="0.60000000000000064"/>
          <c:min val="0.2"/>
        </c:scaling>
        <c:delete val="0"/>
        <c:axPos val="l"/>
        <c:majorGridlines>
          <c:spPr>
            <a:ln>
              <a:solidFill>
                <a:srgbClr val="B3AA9D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>
                <a:solidFill>
                  <a:srgbClr val="50412B"/>
                </a:solidFill>
              </a:defRPr>
            </a:pPr>
            <a:endParaRPr lang="hu-HU"/>
          </a:p>
        </c:txPr>
        <c:crossAx val="299560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522204181925404"/>
          <c:y val="0.11095669997079054"/>
          <c:w val="0.20477799974457669"/>
          <c:h val="0.40705488578299365"/>
        </c:manualLayout>
      </c:layout>
      <c:overlay val="0"/>
      <c:txPr>
        <a:bodyPr/>
        <a:lstStyle/>
        <a:p>
          <a:pPr>
            <a:defRPr sz="1600" b="1">
              <a:solidFill>
                <a:srgbClr val="50412B"/>
              </a:solidFill>
            </a:defRPr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6B95A1"/>
            </a:solidFill>
          </c:spPr>
          <c:invertIfNegative val="0"/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Munka1!$B$2:$B$8</c:f>
              <c:numCache>
                <c:formatCode>General</c:formatCode>
                <c:ptCount val="7"/>
                <c:pt idx="0">
                  <c:v>18.100000000000001</c:v>
                </c:pt>
                <c:pt idx="1">
                  <c:v>19.2</c:v>
                </c:pt>
                <c:pt idx="2">
                  <c:v>56.2</c:v>
                </c:pt>
                <c:pt idx="3">
                  <c:v>53.4</c:v>
                </c:pt>
                <c:pt idx="4">
                  <c:v>56.5</c:v>
                </c:pt>
                <c:pt idx="5">
                  <c:v>62.7</c:v>
                </c:pt>
                <c:pt idx="6">
                  <c:v>63.2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42-42BE-8C36-F30283BB4D4C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Oszlop1</c:v>
                </c:pt>
              </c:strCache>
            </c:strRef>
          </c:tx>
          <c:invertIfNegative val="0"/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42-42BE-8C36-F30283BB4D4C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Oszlop2</c:v>
                </c:pt>
              </c:strCache>
            </c:strRef>
          </c:tx>
          <c:invertIfNegative val="0"/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42-42BE-8C36-F30283BB4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412704"/>
        <c:axId val="365414664"/>
      </c:barChart>
      <c:catAx>
        <c:axId val="36541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0412C"/>
            </a:solidFill>
          </a:ln>
        </c:spPr>
        <c:txPr>
          <a:bodyPr/>
          <a:lstStyle/>
          <a:p>
            <a:pPr>
              <a:defRPr sz="1400">
                <a:solidFill>
                  <a:srgbClr val="50412C"/>
                </a:solidFill>
              </a:defRPr>
            </a:pPr>
            <a:endParaRPr lang="hu-HU"/>
          </a:p>
        </c:txPr>
        <c:crossAx val="365414664"/>
        <c:crosses val="autoZero"/>
        <c:auto val="1"/>
        <c:lblAlgn val="ctr"/>
        <c:lblOffset val="100"/>
        <c:noMultiLvlLbl val="0"/>
      </c:catAx>
      <c:valAx>
        <c:axId val="365414664"/>
        <c:scaling>
          <c:orientation val="minMax"/>
        </c:scaling>
        <c:delete val="0"/>
        <c:axPos val="l"/>
        <c:majorGridlines>
          <c:spPr>
            <a:ln>
              <a:solidFill>
                <a:srgbClr val="B3AA9D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50412C"/>
                </a:solidFill>
              </a:defRPr>
            </a:pPr>
            <a:endParaRPr lang="hu-HU"/>
          </a:p>
        </c:txPr>
        <c:crossAx val="36541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87452787913708E-2"/>
          <c:y val="4.9326566595481194E-2"/>
          <c:w val="0.84037473038642463"/>
          <c:h val="0.88518276775831228"/>
        </c:manualLayout>
      </c:layout>
      <c:lineChart>
        <c:grouping val="standard"/>
        <c:varyColors val="0"/>
        <c:ser>
          <c:idx val="0"/>
          <c:order val="0"/>
          <c:tx>
            <c:strRef>
              <c:f>'Munka1'!$B$1</c:f>
              <c:strCache>
                <c:ptCount val="1"/>
                <c:pt idx="0">
                  <c:v>Sorozat 1</c:v>
                </c:pt>
              </c:strCache>
            </c:strRef>
          </c:tx>
          <c:spPr>
            <a:ln w="50800">
              <a:solidFill>
                <a:srgbClr val="6B95A1"/>
              </a:solidFill>
            </a:ln>
          </c:spPr>
          <c:marker>
            <c:symbol val="none"/>
          </c:marker>
          <c:cat>
            <c:numRef>
              <c:f>'Munka1'!$A$2:$A$8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'Munka1'!$B$2:$B$8</c:f>
              <c:numCache>
                <c:formatCode>General</c:formatCode>
                <c:ptCount val="7"/>
                <c:pt idx="0">
                  <c:v>0.14000000000000001</c:v>
                </c:pt>
                <c:pt idx="1">
                  <c:v>0.21000000000000021</c:v>
                </c:pt>
                <c:pt idx="2">
                  <c:v>0.89</c:v>
                </c:pt>
                <c:pt idx="3">
                  <c:v>2.3899999999999997</c:v>
                </c:pt>
                <c:pt idx="4">
                  <c:v>3.48</c:v>
                </c:pt>
                <c:pt idx="5">
                  <c:v>4.8</c:v>
                </c:pt>
                <c:pt idx="6">
                  <c:v>7.25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FB-4695-B13D-4FD84EAC5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5414272"/>
        <c:axId val="365417408"/>
      </c:lineChart>
      <c:catAx>
        <c:axId val="36541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 sz="1200" b="1">
                <a:solidFill>
                  <a:srgbClr val="50412B"/>
                </a:solidFill>
              </a:defRPr>
            </a:pPr>
            <a:endParaRPr lang="hu-HU"/>
          </a:p>
        </c:txPr>
        <c:crossAx val="365417408"/>
        <c:crosses val="autoZero"/>
        <c:auto val="1"/>
        <c:lblAlgn val="ctr"/>
        <c:lblOffset val="100"/>
        <c:noMultiLvlLbl val="0"/>
      </c:catAx>
      <c:valAx>
        <c:axId val="365417408"/>
        <c:scaling>
          <c:orientation val="minMax"/>
          <c:max val="8"/>
          <c:min val="0"/>
        </c:scaling>
        <c:delete val="0"/>
        <c:axPos val="l"/>
        <c:majorGridlines>
          <c:spPr>
            <a:ln>
              <a:solidFill>
                <a:srgbClr val="B3AA9D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 sz="1200" b="1">
                <a:solidFill>
                  <a:srgbClr val="50412B"/>
                </a:solidFill>
              </a:defRPr>
            </a:pPr>
            <a:endParaRPr lang="hu-HU"/>
          </a:p>
        </c:txPr>
        <c:crossAx val="365414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Swietelsky</c:v>
                </c:pt>
              </c:strCache>
            </c:strRef>
          </c:tx>
          <c:spPr>
            <a:ln w="47625" cap="rnd">
              <a:solidFill>
                <a:srgbClr val="395A6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123481225927388E-2"/>
                  <c:y val="3.631389831740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22071317114807E-2"/>
                  <c:y val="3.112619855777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753524772031225E-2"/>
                  <c:y val="2.5938498798148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Munka1!$B$2:$B$4</c:f>
              <c:numCache>
                <c:formatCode>0.00</c:formatCode>
                <c:ptCount val="3"/>
                <c:pt idx="0">
                  <c:v>1.37</c:v>
                </c:pt>
                <c:pt idx="1">
                  <c:v>1.99</c:v>
                </c:pt>
                <c:pt idx="2">
                  <c:v>1.49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D3B-473E-B31F-4B0CB0F3D51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Strabag</c:v>
                </c:pt>
              </c:strCache>
            </c:strRef>
          </c:tx>
          <c:spPr>
            <a:ln w="47625" cap="rnd">
              <a:solidFill>
                <a:srgbClr val="E9B17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156198422490677"/>
                  <c:y val="7.7815496394446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835683181354264E-3"/>
                  <c:y val="-2.5938498798148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178266136100454E-2"/>
                  <c:y val="-1.94538740986115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AF5-4513-BA0A-065331EE323C}"/>
                </c:ext>
                <c:ext xmlns:c15="http://schemas.microsoft.com/office/drawing/2012/chart" uri="{CE6537A1-D6FC-4f65-9D91-7224C49458BB}">
                  <c15:layout>
                    <c:manualLayout>
                      <c:w val="8.1553696163731246E-2"/>
                      <c:h val="4.8271546263355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1.84</c:v>
                </c:pt>
                <c:pt idx="1">
                  <c:v>2.8</c:v>
                </c:pt>
                <c:pt idx="2">
                  <c:v>2.84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D3B-473E-B31F-4B0CB0F3D51F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Duna Aszfalt</c:v>
                </c:pt>
              </c:strCache>
            </c:strRef>
          </c:tx>
          <c:spPr>
            <a:ln w="47625" cap="rnd">
              <a:solidFill>
                <a:srgbClr val="CD5F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64414263422964"/>
                  <c:y val="-3.631389831740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112619855777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753524772031225E-2"/>
                  <c:y val="-2.334464891833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Munka1!$D$2:$D$4</c:f>
              <c:numCache>
                <c:formatCode>General</c:formatCode>
                <c:ptCount val="3"/>
                <c:pt idx="0">
                  <c:v>4.8</c:v>
                </c:pt>
                <c:pt idx="1">
                  <c:v>6.65</c:v>
                </c:pt>
                <c:pt idx="2">
                  <c:v>7.45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3B-473E-B31F-4B0CB0F3D51F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Mészáros</c:v>
                </c:pt>
              </c:strCache>
            </c:strRef>
          </c:tx>
          <c:spPr>
            <a:ln w="47625" cap="rnd">
              <a:solidFill>
                <a:srgbClr val="6B95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705499061024229"/>
                  <c:y val="-2.46415738582413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AF5-4513-BA0A-065331EE323C}"/>
                </c:ext>
                <c:ext xmlns:c15="http://schemas.microsoft.com/office/drawing/2012/chart" uri="{CE6537A1-D6FC-4f65-9D91-7224C49458BB}">
                  <c15:layout>
                    <c:manualLayout>
                      <c:w val="7.6786559527460399E-2"/>
                      <c:h val="5.864694578261454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3424891134739929E-2"/>
                  <c:y val="-3.890774819722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452114863218665E-2"/>
                  <c:y val="-2.853234867796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Munka1!$E$2:$E$4</c:f>
              <c:numCache>
                <c:formatCode>0.00</c:formatCode>
                <c:ptCount val="3"/>
                <c:pt idx="0">
                  <c:v>2.5</c:v>
                </c:pt>
                <c:pt idx="1">
                  <c:v>10.5</c:v>
                </c:pt>
                <c:pt idx="2">
                  <c:v>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D3B-473E-B31F-4B0CB0F3D51F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Közgép</c:v>
                </c:pt>
              </c:strCache>
            </c:strRef>
          </c:tx>
          <c:spPr>
            <a:ln w="47625" cap="rnd">
              <a:solidFill>
                <a:srgbClr val="B2654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441127927050047"/>
                  <c:y val="-4.409544795685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156198422490684"/>
                  <c:y val="-3.890774819722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0412B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Munka1!$F$2:$F$4</c:f>
              <c:numCache>
                <c:formatCode>General</c:formatCode>
                <c:ptCount val="3"/>
                <c:pt idx="0">
                  <c:v>9.1300000000000008</c:v>
                </c:pt>
                <c:pt idx="1">
                  <c:v>11.67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3B-473E-B31F-4B0CB0F3D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5412312"/>
        <c:axId val="365417800"/>
      </c:lineChart>
      <c:catAx>
        <c:axId val="36541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B3AA9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0412B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5417800"/>
        <c:crosses val="autoZero"/>
        <c:auto val="1"/>
        <c:lblAlgn val="ctr"/>
        <c:lblOffset val="100"/>
        <c:noMultiLvlLbl val="0"/>
      </c:catAx>
      <c:valAx>
        <c:axId val="365417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3AA9D"/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0412B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541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910893207505931E-3"/>
          <c:y val="0.94198150115283352"/>
          <c:w val="0.99534265765239915"/>
          <c:h val="5.2830799087536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0412B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987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15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4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02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317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403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299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1185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023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544724"/>
            <a:ext cx="8928100" cy="2054051"/>
          </a:xfrm>
        </p:spPr>
        <p:txBody>
          <a:bodyPr>
            <a:noAutofit/>
          </a:bodyPr>
          <a:lstStyle/>
          <a:p>
            <a:r>
              <a:rPr lang="hu-HU" sz="36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Relational</a:t>
            </a:r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6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economics</a:t>
            </a:r>
            <a:r>
              <a:rPr lang="en-US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en-US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forms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8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corruption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GB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intervention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1064538"/>
            <a:ext cx="7776864" cy="3794447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71014443"/>
              </p:ext>
            </p:extLst>
          </p:nvPr>
        </p:nvGraphicFramePr>
        <p:xfrm>
          <a:off x="683568" y="1132571"/>
          <a:ext cx="7704856" cy="372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559062" y="4835723"/>
            <a:ext cx="2584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400" b="1" dirty="0">
                <a:solidFill>
                  <a:srgbClr val="8D503B"/>
                </a:solidFill>
              </a:rPr>
              <a:t>(N =121.849; </a:t>
            </a:r>
            <a:r>
              <a:rPr lang="hu-HU" sz="1400" b="1" dirty="0" err="1">
                <a:solidFill>
                  <a:srgbClr val="8D503B"/>
                </a:solidFill>
              </a:rPr>
              <a:t>source</a:t>
            </a:r>
            <a:r>
              <a:rPr lang="hu-HU" sz="1400" b="1" dirty="0">
                <a:solidFill>
                  <a:srgbClr val="8D503B"/>
                </a:solidFill>
              </a:rPr>
              <a:t>: CRCB 2016)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1203326"/>
          </a:xfrm>
        </p:spPr>
        <p:txBody>
          <a:bodyPr>
            <a:noAutofit/>
          </a:bodyPr>
          <a:lstStyle/>
          <a:p>
            <a:r>
              <a:rPr lang="en-GB" sz="2200" dirty="0">
                <a:solidFill>
                  <a:srgbClr val="8D503B"/>
                </a:solidFill>
              </a:rPr>
              <a:t>Share of public procurements without public notice </a:t>
            </a:r>
            <a:br>
              <a:rPr lang="en-GB" sz="2200" dirty="0">
                <a:solidFill>
                  <a:srgbClr val="8D503B"/>
                </a:solidFill>
              </a:rPr>
            </a:br>
            <a:r>
              <a:rPr lang="en-GB" sz="2200" dirty="0">
                <a:solidFill>
                  <a:srgbClr val="8D503B"/>
                </a:solidFill>
              </a:rPr>
              <a:t>in Hungary between 2009 and 2015 (%)</a:t>
            </a:r>
          </a:p>
        </p:txBody>
      </p:sp>
    </p:spTree>
    <p:extLst>
      <p:ext uri="{BB962C8B-B14F-4D97-AF65-F5344CB8AC3E}">
        <p14:creationId xmlns:p14="http://schemas.microsoft.com/office/powerpoint/2010/main" val="1281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987574"/>
            <a:ext cx="6192688" cy="4032100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64731617"/>
              </p:ext>
            </p:extLst>
          </p:nvPr>
        </p:nvGraphicFramePr>
        <p:xfrm>
          <a:off x="119430" y="987574"/>
          <a:ext cx="6612810" cy="384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églalap 14"/>
          <p:cNvSpPr/>
          <p:nvPr/>
        </p:nvSpPr>
        <p:spPr>
          <a:xfrm>
            <a:off x="6516217" y="3363838"/>
            <a:ext cx="25194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i="1" dirty="0" smtClean="0">
                <a:solidFill>
                  <a:srgbClr val="50412B"/>
                </a:solidFill>
              </a:rPr>
              <a:t>The </a:t>
            </a:r>
            <a:r>
              <a:rPr lang="hu-HU" sz="1400" i="1" dirty="0" err="1" smtClean="0">
                <a:solidFill>
                  <a:srgbClr val="50412B"/>
                </a:solidFill>
              </a:rPr>
              <a:t>mean</a:t>
            </a:r>
            <a:r>
              <a:rPr lang="hu-HU" sz="1400" i="1" dirty="0" smtClean="0">
                <a:solidFill>
                  <a:srgbClr val="50412B"/>
                </a:solidFill>
              </a:rPr>
              <a:t> </a:t>
            </a:r>
            <a:r>
              <a:rPr lang="hu-HU" sz="1400" i="1" dirty="0" err="1" smtClean="0">
                <a:solidFill>
                  <a:srgbClr val="50412B"/>
                </a:solidFill>
              </a:rPr>
              <a:t>squared</a:t>
            </a:r>
            <a:r>
              <a:rPr lang="hu-HU" sz="1400" i="1" dirty="0" smtClean="0">
                <a:solidFill>
                  <a:srgbClr val="50412B"/>
                </a:solidFill>
              </a:rPr>
              <a:t> </a:t>
            </a:r>
            <a:r>
              <a:rPr lang="hu-HU" sz="1400" i="1" dirty="0" err="1" smtClean="0">
                <a:solidFill>
                  <a:srgbClr val="50412B"/>
                </a:solidFill>
              </a:rPr>
              <a:t>error</a:t>
            </a:r>
            <a:r>
              <a:rPr lang="hu-HU" sz="1400" i="1" dirty="0" smtClean="0">
                <a:solidFill>
                  <a:srgbClr val="50412B"/>
                </a:solidFill>
              </a:rPr>
              <a:t> (MSE) of </a:t>
            </a:r>
            <a:r>
              <a:rPr lang="hu-HU" sz="1400" i="1" dirty="0" err="1" smtClean="0">
                <a:solidFill>
                  <a:srgbClr val="50412B"/>
                </a:solidFill>
              </a:rPr>
              <a:t>contract</a:t>
            </a:r>
            <a:r>
              <a:rPr lang="hu-HU" sz="1400" i="1" dirty="0" smtClean="0">
                <a:solidFill>
                  <a:srgbClr val="50412B"/>
                </a:solidFill>
              </a:rPr>
              <a:t> </a:t>
            </a:r>
            <a:r>
              <a:rPr lang="hu-HU" sz="1400" i="1" dirty="0" err="1" smtClean="0">
                <a:solidFill>
                  <a:srgbClr val="50412B"/>
                </a:solidFill>
              </a:rPr>
              <a:t>prices</a:t>
            </a:r>
            <a:r>
              <a:rPr lang="hu-HU" sz="1400" i="1" dirty="0" smtClean="0">
                <a:solidFill>
                  <a:srgbClr val="50412B"/>
                </a:solidFill>
              </a:rPr>
              <a:t> </a:t>
            </a:r>
            <a:r>
              <a:rPr lang="hu-HU" sz="1400" i="1" dirty="0" err="1" smtClean="0">
                <a:solidFill>
                  <a:srgbClr val="50412B"/>
                </a:solidFill>
              </a:rPr>
              <a:t>of</a:t>
            </a:r>
            <a:r>
              <a:rPr lang="hu-HU" sz="1400" i="1" dirty="0" smtClean="0">
                <a:solidFill>
                  <a:srgbClr val="50412B"/>
                </a:solidFill>
              </a:rPr>
              <a:t> </a:t>
            </a:r>
            <a:r>
              <a:rPr lang="hu-HU" sz="1400" i="1" dirty="0" err="1" smtClean="0">
                <a:solidFill>
                  <a:srgbClr val="50412B"/>
                </a:solidFill>
              </a:rPr>
              <a:t>Hungarian</a:t>
            </a:r>
            <a:r>
              <a:rPr lang="hu-HU" sz="1400" i="1" dirty="0" smtClean="0">
                <a:solidFill>
                  <a:srgbClr val="50412B"/>
                </a:solidFill>
              </a:rPr>
              <a:t> Public </a:t>
            </a:r>
            <a:r>
              <a:rPr lang="hu-HU" sz="1400" i="1" dirty="0" err="1" smtClean="0">
                <a:solidFill>
                  <a:srgbClr val="50412B"/>
                </a:solidFill>
              </a:rPr>
              <a:t>Procurements</a:t>
            </a:r>
            <a:r>
              <a:rPr lang="hu-HU" sz="1400" i="1" dirty="0" smtClean="0">
                <a:solidFill>
                  <a:srgbClr val="50412B"/>
                </a:solidFill>
              </a:rPr>
              <a:t> </a:t>
            </a:r>
            <a:r>
              <a:rPr lang="hu-HU" sz="1400" i="1" dirty="0" err="1" smtClean="0">
                <a:solidFill>
                  <a:srgbClr val="50412B"/>
                </a:solidFill>
              </a:rPr>
              <a:t>from</a:t>
            </a:r>
            <a:r>
              <a:rPr lang="hu-HU" sz="1400" i="1" dirty="0" smtClean="0">
                <a:solidFill>
                  <a:srgbClr val="50412B"/>
                </a:solidFill>
              </a:rPr>
              <a:t> </a:t>
            </a:r>
            <a:r>
              <a:rPr lang="hu-HU" sz="1400" i="1" dirty="0" err="1" smtClean="0">
                <a:solidFill>
                  <a:srgbClr val="50412B"/>
                </a:solidFill>
              </a:rPr>
              <a:t>the</a:t>
            </a:r>
            <a:r>
              <a:rPr lang="hu-HU" sz="1400" i="1" dirty="0" smtClean="0">
                <a:solidFill>
                  <a:srgbClr val="50412B"/>
                </a:solidFill>
              </a:rPr>
              <a:t> </a:t>
            </a:r>
            <a:r>
              <a:rPr lang="hu-HU" sz="1400" i="1" dirty="0" err="1" smtClean="0">
                <a:solidFill>
                  <a:srgbClr val="50412B"/>
                </a:solidFill>
              </a:rPr>
              <a:t>theoretical</a:t>
            </a:r>
            <a:r>
              <a:rPr lang="hu-HU" sz="1400" i="1" dirty="0" smtClean="0">
                <a:solidFill>
                  <a:srgbClr val="50412B"/>
                </a:solidFill>
              </a:rPr>
              <a:t> (</a:t>
            </a:r>
            <a:r>
              <a:rPr lang="hu-HU" sz="1400" i="1" dirty="0" err="1" smtClean="0">
                <a:solidFill>
                  <a:srgbClr val="50412B"/>
                </a:solidFill>
              </a:rPr>
              <a:t>Benford’s</a:t>
            </a:r>
            <a:r>
              <a:rPr lang="hu-HU" sz="1400" i="1" dirty="0" smtClean="0">
                <a:solidFill>
                  <a:srgbClr val="50412B"/>
                </a:solidFill>
              </a:rPr>
              <a:t>) </a:t>
            </a:r>
            <a:r>
              <a:rPr lang="hu-HU" sz="1400" i="1" dirty="0" err="1" smtClean="0">
                <a:solidFill>
                  <a:srgbClr val="50412B"/>
                </a:solidFill>
              </a:rPr>
              <a:t>distribution</a:t>
            </a:r>
            <a:r>
              <a:rPr lang="hu-HU" sz="1400" i="1" dirty="0" smtClean="0">
                <a:solidFill>
                  <a:srgbClr val="50412B"/>
                </a:solidFill>
              </a:rPr>
              <a:t> </a:t>
            </a:r>
            <a:r>
              <a:rPr lang="hu-HU" sz="1400" i="1" dirty="0" err="1" smtClean="0">
                <a:solidFill>
                  <a:srgbClr val="50412B"/>
                </a:solidFill>
              </a:rPr>
              <a:t>by</a:t>
            </a:r>
            <a:r>
              <a:rPr lang="hu-HU" sz="1400" i="1" dirty="0" smtClean="0">
                <a:solidFill>
                  <a:srgbClr val="50412B"/>
                </a:solidFill>
              </a:rPr>
              <a:t> </a:t>
            </a:r>
            <a:r>
              <a:rPr lang="hu-HU" sz="1400" i="1" dirty="0" err="1" smtClean="0">
                <a:solidFill>
                  <a:srgbClr val="50412B"/>
                </a:solidFill>
              </a:rPr>
              <a:t>year</a:t>
            </a:r>
            <a:r>
              <a:rPr lang="hu-HU" sz="1400" i="1" dirty="0" smtClean="0">
                <a:solidFill>
                  <a:srgbClr val="50412B"/>
                </a:solidFill>
              </a:rPr>
              <a:t>, </a:t>
            </a:r>
            <a:r>
              <a:rPr lang="hu-HU" sz="1400" i="1" dirty="0" err="1" smtClean="0">
                <a:solidFill>
                  <a:srgbClr val="50412B"/>
                </a:solidFill>
              </a:rPr>
              <a:t>first</a:t>
            </a:r>
            <a:r>
              <a:rPr lang="hu-HU" sz="1400" i="1" dirty="0" smtClean="0">
                <a:solidFill>
                  <a:srgbClr val="50412B"/>
                </a:solidFill>
              </a:rPr>
              <a:t> </a:t>
            </a:r>
            <a:r>
              <a:rPr lang="hu-HU" sz="1400" i="1" dirty="0" err="1" smtClean="0">
                <a:solidFill>
                  <a:srgbClr val="50412B"/>
                </a:solidFill>
              </a:rPr>
              <a:t>digits</a:t>
            </a:r>
            <a:r>
              <a:rPr lang="hu-HU" sz="1400" i="1" dirty="0" smtClean="0">
                <a:solidFill>
                  <a:srgbClr val="50412B"/>
                </a:solidFill>
              </a:rPr>
              <a:t>, 2009-2015, N = 123,224</a:t>
            </a:r>
            <a:endParaRPr lang="hu-HU" sz="1400" dirty="0">
              <a:solidFill>
                <a:srgbClr val="50412B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6444208" y="4835723"/>
            <a:ext cx="2697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8D503B"/>
                </a:solidFill>
              </a:rPr>
              <a:t>(N = 123,224; </a:t>
            </a:r>
            <a:r>
              <a:rPr lang="hu-HU" sz="1400" b="1" dirty="0" err="1" smtClean="0">
                <a:solidFill>
                  <a:srgbClr val="8D503B"/>
                </a:solidFill>
              </a:rPr>
              <a:t>source</a:t>
            </a:r>
            <a:r>
              <a:rPr lang="hu-HU" sz="1400" b="1" dirty="0" smtClean="0">
                <a:solidFill>
                  <a:srgbClr val="8D503B"/>
                </a:solidFill>
              </a:rPr>
              <a:t>: CRCB 2016)</a:t>
            </a:r>
            <a:endParaRPr lang="hu-HU" sz="1400" b="1" dirty="0">
              <a:solidFill>
                <a:srgbClr val="8D503B"/>
              </a:solidFill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1203325"/>
          </a:xfrm>
        </p:spPr>
        <p:txBody>
          <a:bodyPr>
            <a:noAutofit/>
          </a:bodyPr>
          <a:lstStyle/>
          <a:p>
            <a:r>
              <a:rPr lang="en-GB" sz="2200" dirty="0">
                <a:solidFill>
                  <a:srgbClr val="8D503B"/>
                </a:solidFill>
              </a:rPr>
              <a:t>The change of overpricing in Hungarian </a:t>
            </a:r>
            <a:r>
              <a:rPr lang="en-GB" sz="2200" dirty="0" smtClean="0">
                <a:solidFill>
                  <a:srgbClr val="8D503B"/>
                </a:solidFill>
              </a:rPr>
              <a:t/>
            </a:r>
            <a:br>
              <a:rPr lang="en-GB" sz="2200" dirty="0" smtClean="0">
                <a:solidFill>
                  <a:srgbClr val="8D503B"/>
                </a:solidFill>
              </a:rPr>
            </a:br>
            <a:r>
              <a:rPr lang="en-GB" sz="2200" dirty="0" smtClean="0">
                <a:solidFill>
                  <a:srgbClr val="8D503B"/>
                </a:solidFill>
              </a:rPr>
              <a:t>public </a:t>
            </a:r>
            <a:r>
              <a:rPr lang="en-GB" sz="2200" dirty="0">
                <a:solidFill>
                  <a:srgbClr val="8D503B"/>
                </a:solidFill>
              </a:rPr>
              <a:t>procurements between 2009 and 2015 </a:t>
            </a:r>
          </a:p>
        </p:txBody>
      </p:sp>
    </p:spTree>
    <p:extLst>
      <p:ext uri="{BB962C8B-B14F-4D97-AF65-F5344CB8AC3E}">
        <p14:creationId xmlns:p14="http://schemas.microsoft.com/office/powerpoint/2010/main" val="15800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123478"/>
            <a:ext cx="5328146" cy="4896197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3600400" cy="2067694"/>
          </a:xfrm>
        </p:spPr>
        <p:txBody>
          <a:bodyPr>
            <a:noAutofit/>
          </a:bodyPr>
          <a:lstStyle/>
          <a:p>
            <a:pPr algn="l"/>
            <a:r>
              <a:rPr lang="hu-HU" sz="2200" dirty="0" err="1" smtClean="0">
                <a:solidFill>
                  <a:srgbClr val="8D503B"/>
                </a:solidFill>
              </a:rPr>
              <a:t>Changing</a:t>
            </a:r>
            <a:r>
              <a:rPr lang="hu-HU" sz="2200" dirty="0" smtClean="0">
                <a:solidFill>
                  <a:srgbClr val="8D503B"/>
                </a:solidFill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</a:rPr>
              <a:t>odds</a:t>
            </a:r>
            <a:r>
              <a:rPr lang="hu-HU" sz="2200" dirty="0" smtClean="0">
                <a:solidFill>
                  <a:srgbClr val="8D503B"/>
                </a:solidFill>
              </a:rPr>
              <a:t> of major </a:t>
            </a:r>
            <a:r>
              <a:rPr lang="hu-HU" sz="2200" dirty="0" err="1" smtClean="0">
                <a:solidFill>
                  <a:srgbClr val="8D503B"/>
                </a:solidFill>
              </a:rPr>
              <a:t>construction</a:t>
            </a:r>
            <a:r>
              <a:rPr lang="hu-HU" sz="2200" dirty="0" smtClean="0">
                <a:solidFill>
                  <a:srgbClr val="8D503B"/>
                </a:solidFill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</a:rPr>
              <a:t>companies</a:t>
            </a:r>
            <a:r>
              <a:rPr lang="hu-HU" sz="2200" dirty="0" smtClean="0">
                <a:solidFill>
                  <a:srgbClr val="8D503B"/>
                </a:solidFill>
              </a:rPr>
              <a:t> in </a:t>
            </a:r>
            <a:r>
              <a:rPr lang="hu-HU" sz="2200" dirty="0" err="1" smtClean="0">
                <a:solidFill>
                  <a:srgbClr val="8D503B"/>
                </a:solidFill>
              </a:rPr>
              <a:t>Hungarian</a:t>
            </a:r>
            <a:r>
              <a:rPr lang="hu-HU" sz="2200" dirty="0" smtClean="0">
                <a:solidFill>
                  <a:srgbClr val="8D503B"/>
                </a:solidFill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</a:rPr>
              <a:t>public</a:t>
            </a:r>
            <a:r>
              <a:rPr lang="hu-HU" sz="2200" dirty="0" smtClean="0">
                <a:solidFill>
                  <a:srgbClr val="8D503B"/>
                </a:solidFill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</a:rPr>
              <a:t>procurement</a:t>
            </a:r>
            <a:r>
              <a:rPr lang="hu-HU" sz="2200" dirty="0" smtClean="0">
                <a:solidFill>
                  <a:srgbClr val="8D503B"/>
                </a:solidFill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</a:rPr>
              <a:t>tenders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680540"/>
              </p:ext>
            </p:extLst>
          </p:nvPr>
        </p:nvGraphicFramePr>
        <p:xfrm>
          <a:off x="3707904" y="123478"/>
          <a:ext cx="5328146" cy="489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07504" y="2067694"/>
            <a:ext cx="359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0412B"/>
                </a:solidFill>
              </a:rPr>
              <a:t>odds = number of tenders </a:t>
            </a:r>
            <a:r>
              <a:rPr lang="en-US" sz="1600" b="1" dirty="0" smtClean="0">
                <a:solidFill>
                  <a:srgbClr val="50412B"/>
                </a:solidFill>
              </a:rPr>
              <a:t>won </a:t>
            </a:r>
            <a:r>
              <a:rPr lang="en-US" sz="1600" b="1" dirty="0">
                <a:solidFill>
                  <a:srgbClr val="50412B"/>
                </a:solidFill>
              </a:rPr>
              <a:t>/ number of tenders </a:t>
            </a:r>
            <a:r>
              <a:rPr lang="en-US" sz="1600" b="1" dirty="0" smtClean="0">
                <a:solidFill>
                  <a:srgbClr val="50412B"/>
                </a:solidFill>
              </a:rPr>
              <a:t>lost</a:t>
            </a:r>
            <a:endParaRPr lang="hu-HU" sz="16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0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8D503B"/>
                </a:solidFill>
              </a:rPr>
              <a:t>Modes of control of unauthorized illegality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47558"/>
              </p:ext>
            </p:extLst>
          </p:nvPr>
        </p:nvGraphicFramePr>
        <p:xfrm>
          <a:off x="467544" y="987424"/>
          <a:ext cx="8208912" cy="35285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1072">
                  <a:extLst>
                    <a:ext uri="{9D8B030D-6E8A-4147-A177-3AD203B41FA5}">
                      <a16:colId xmlns:a16="http://schemas.microsoft.com/office/drawing/2014/main" xmlns="" val="3662640216"/>
                    </a:ext>
                  </a:extLst>
                </a:gridCol>
                <a:gridCol w="2695352">
                  <a:extLst>
                    <a:ext uri="{9D8B030D-6E8A-4147-A177-3AD203B41FA5}">
                      <a16:colId xmlns:a16="http://schemas.microsoft.com/office/drawing/2014/main" xmlns="" val="3213355475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1659534735"/>
                    </a:ext>
                  </a:extLst>
                </a:gridCol>
              </a:tblGrid>
              <a:tr h="858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Action of the criminal state toward unauthorized illegality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The form of coexistence (the result of state action)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293826"/>
                  </a:ext>
                </a:extLst>
              </a:tr>
              <a:tr h="64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</a:rPr>
                        <a:t>Repression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attack/restraint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segregation (eliminated unauthorized illegality or “private banditry”)</a:t>
                      </a:r>
                      <a:endParaRPr lang="hu-HU" sz="20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162721"/>
                  </a:ext>
                </a:extLst>
              </a:tr>
              <a:tr h="64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</a:rPr>
                        <a:t>Toleration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leave alone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segregation (no more molestation of the illegal actors)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9807023"/>
                  </a:ext>
                </a:extLst>
              </a:tr>
              <a:tr h="743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</a:rPr>
                        <a:t>Facilitation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settling over it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negotiated connection (brokered autonomy of the illegal network / hiring criminal as violent entrepreneurs)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227037"/>
                  </a:ext>
                </a:extLst>
              </a:tr>
              <a:tr h="64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D7C85"/>
                          </a:solidFill>
                          <a:effectLst/>
                        </a:rPr>
                        <a:t>Takeover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breaking its autonomy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integration (illegal network managed by the adopted political family)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6372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38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8D503B"/>
                </a:solidFill>
              </a:rPr>
              <a:t>Comparing types of corruption by the dimensions </a:t>
            </a:r>
            <a:r>
              <a:rPr lang="en-US" sz="2200" dirty="0" smtClean="0">
                <a:solidFill>
                  <a:srgbClr val="8D503B"/>
                </a:solidFill>
              </a:rPr>
              <a:t/>
            </a:r>
            <a:br>
              <a:rPr lang="en-US" sz="2200" dirty="0" smtClean="0">
                <a:solidFill>
                  <a:srgbClr val="8D503B"/>
                </a:solidFill>
              </a:rPr>
            </a:br>
            <a:r>
              <a:rPr lang="en-US" sz="2200" dirty="0" smtClean="0">
                <a:solidFill>
                  <a:srgbClr val="8D503B"/>
                </a:solidFill>
              </a:rPr>
              <a:t>of </a:t>
            </a:r>
            <a:r>
              <a:rPr lang="en-US" sz="2200" dirty="0">
                <a:solidFill>
                  <a:srgbClr val="8D503B"/>
                </a:solidFill>
              </a:rPr>
              <a:t>collusion and the separation of supply and demand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780716"/>
              </p:ext>
            </p:extLst>
          </p:nvPr>
        </p:nvGraphicFramePr>
        <p:xfrm>
          <a:off x="107059" y="987425"/>
          <a:ext cx="8928991" cy="4032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7475">
                  <a:extLst>
                    <a:ext uri="{9D8B030D-6E8A-4147-A177-3AD203B41FA5}">
                      <a16:colId xmlns:a16="http://schemas.microsoft.com/office/drawing/2014/main" xmlns="" val="659328498"/>
                    </a:ext>
                  </a:extLst>
                </a:gridCol>
                <a:gridCol w="3015758">
                  <a:extLst>
                    <a:ext uri="{9D8B030D-6E8A-4147-A177-3AD203B41FA5}">
                      <a16:colId xmlns:a16="http://schemas.microsoft.com/office/drawing/2014/main" xmlns="" val="4069419021"/>
                    </a:ext>
                  </a:extLst>
                </a:gridCol>
                <a:gridCol w="3015758">
                  <a:extLst>
                    <a:ext uri="{9D8B030D-6E8A-4147-A177-3AD203B41FA5}">
                      <a16:colId xmlns:a16="http://schemas.microsoft.com/office/drawing/2014/main" xmlns="" val="3650017991"/>
                    </a:ext>
                  </a:extLst>
                </a:gridCol>
              </a:tblGrid>
              <a:tr h="44606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4D7C85"/>
                          </a:solidFill>
                          <a:effectLst/>
                        </a:rPr>
                        <a:t>Corruption supply and demand are…</a:t>
                      </a:r>
                      <a:endParaRPr lang="hu-HU" sz="24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0066219"/>
                  </a:ext>
                </a:extLst>
              </a:tr>
              <a:tr h="4460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separated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united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251223"/>
                  </a:ext>
                </a:extLst>
              </a:tr>
              <a:tr h="1350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non-collusive corruption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/>
                      </a:r>
                      <a:b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(carried out by people from the same sphere of social action)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blat between public actors </a:t>
                      </a:r>
                      <a:r>
                        <a:rPr lang="en-US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via </a:t>
                      </a:r>
                      <a:r>
                        <a:rPr lang="en-US" sz="1600" b="1" dirty="0" err="1">
                          <a:solidFill>
                            <a:srgbClr val="50412B"/>
                          </a:solidFill>
                          <a:effectLst/>
                        </a:rPr>
                        <a:t>tolkachi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economic crimes (in communist dictatorship)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embezzlement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0482145"/>
                  </a:ext>
                </a:extLst>
              </a:tr>
              <a:tr h="1789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collusive corruption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(carried out by people from different spheres of social action)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blat between public actors (</a:t>
                      </a:r>
                      <a:r>
                        <a:rPr lang="en-US" sz="1600" b="1" dirty="0" err="1">
                          <a:solidFill>
                            <a:srgbClr val="50412B"/>
                          </a:solidFill>
                          <a:effectLst/>
                        </a:rPr>
                        <a:t>nomenklatura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) and non-public subjects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free market corruption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cronyism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bottom-up state capture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state organization collusion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top-down state capture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criminal state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2814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7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8D503B"/>
                </a:solidFill>
              </a:rPr>
              <a:t>The status of corruption in states of different legal status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320990"/>
              </p:ext>
            </p:extLst>
          </p:nvPr>
        </p:nvGraphicFramePr>
        <p:xfrm>
          <a:off x="107950" y="928707"/>
          <a:ext cx="8928991" cy="4136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3650">
                  <a:extLst>
                    <a:ext uri="{9D8B030D-6E8A-4147-A177-3AD203B41FA5}">
                      <a16:colId xmlns:a16="http://schemas.microsoft.com/office/drawing/2014/main" xmlns="" val="2078886633"/>
                    </a:ext>
                  </a:extLst>
                </a:gridCol>
                <a:gridCol w="1440606">
                  <a:extLst>
                    <a:ext uri="{9D8B030D-6E8A-4147-A177-3AD203B41FA5}">
                      <a16:colId xmlns:a16="http://schemas.microsoft.com/office/drawing/2014/main" xmlns="" val="289992840"/>
                    </a:ext>
                  </a:extLst>
                </a:gridCol>
                <a:gridCol w="1511722">
                  <a:extLst>
                    <a:ext uri="{9D8B030D-6E8A-4147-A177-3AD203B41FA5}">
                      <a16:colId xmlns:a16="http://schemas.microsoft.com/office/drawing/2014/main" xmlns="" val="275231273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4583143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337207918"/>
                    </a:ext>
                  </a:extLst>
                </a:gridCol>
                <a:gridCol w="2520725">
                  <a:extLst>
                    <a:ext uri="{9D8B030D-6E8A-4147-A177-3AD203B41FA5}">
                      <a16:colId xmlns:a16="http://schemas.microsoft.com/office/drawing/2014/main" xmlns="" val="1035951285"/>
                    </a:ext>
                  </a:extLst>
                </a:gridCol>
              </a:tblGrid>
              <a:tr h="617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Political regime (state type)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Dominant forms of collusive corruption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Regulator’s intention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Intention of the dominant institution (form)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Discretional treatment resulting from corruption meets the intention of…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8638085"/>
                  </a:ext>
                </a:extLst>
              </a:tr>
              <a:tr h="617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D7C85"/>
                          </a:solidFill>
                          <a:effectLst/>
                        </a:rPr>
                        <a:t>State</a:t>
                      </a:r>
                      <a:endParaRPr lang="hu-HU" sz="13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liberal democracy</a:t>
                      </a:r>
                      <a:b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(constitutional state)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effectLst/>
                        </a:rPr>
                        <a:t/>
                      </a:r>
                      <a:br>
                        <a:rPr lang="hu-HU" sz="12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patronal autocracy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(mafia state)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free market corruption (sporadic)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normative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normative </a:t>
                      </a: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formal state laws)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neither the regulator, nor the dominant institution (non-structural deviation)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6006326"/>
                  </a:ext>
                </a:extLst>
              </a:tr>
              <a:tr h="6294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4D7C85"/>
                          </a:solidFill>
                          <a:effectLst/>
                        </a:rPr>
                        <a:t>Corrupt state</a:t>
                      </a:r>
                      <a:endParaRPr lang="hu-HU" sz="13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free market corruption (endemic)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normative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normative </a:t>
                      </a: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formal state laws)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</a:rPr>
                        <a:t>neither the regulator, nor the dominant institution (non-structural deviation)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1417215"/>
                  </a:ext>
                </a:extLst>
              </a:tr>
              <a:tr h="146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Captured state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state organization collusion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cronyism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bottom-up state capture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top-down state capture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discretional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normative </a:t>
                      </a: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formal state laws)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the regulator, but not the dominant institution (structural deviation)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699862"/>
                  </a:ext>
                </a:extLst>
              </a:tr>
              <a:tr h="750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Criminal state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criminal state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discretional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discretional 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informal patronal decisions)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both the regulator and the dominant institution (norm / constitutive element)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" name="Egyenes összekötő nyíllal 4"/>
          <p:cNvCxnSpPr/>
          <p:nvPr/>
        </p:nvCxnSpPr>
        <p:spPr>
          <a:xfrm>
            <a:off x="1691680" y="2287528"/>
            <a:ext cx="0" cy="2159819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9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546" cy="915988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200" dirty="0" err="1" smtClean="0">
                <a:solidFill>
                  <a:srgbClr val="8D503B"/>
                </a:solidFill>
              </a:rPr>
              <a:t>State</a:t>
            </a:r>
            <a:r>
              <a:rPr lang="hu-HU" sz="2200" dirty="0" smtClean="0">
                <a:solidFill>
                  <a:srgbClr val="8D503B"/>
                </a:solidFill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</a:rPr>
              <a:t>intervention</a:t>
            </a:r>
            <a:r>
              <a:rPr lang="hu-HU" sz="2200" dirty="0" smtClean="0">
                <a:solidFill>
                  <a:srgbClr val="8D503B"/>
                </a:solidFill>
              </a:rPr>
              <a:t> </a:t>
            </a:r>
            <a:r>
              <a:rPr lang="en-US" sz="2200" dirty="0" smtClean="0">
                <a:solidFill>
                  <a:srgbClr val="8D503B"/>
                </a:solidFill>
              </a:rPr>
              <a:t>in the three polar type regimes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942669"/>
              </p:ext>
            </p:extLst>
          </p:nvPr>
        </p:nvGraphicFramePr>
        <p:xfrm>
          <a:off x="107951" y="915987"/>
          <a:ext cx="8928545" cy="41128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09936">
                  <a:extLst>
                    <a:ext uri="{9D8B030D-6E8A-4147-A177-3AD203B41FA5}">
                      <a16:colId xmlns:a16="http://schemas.microsoft.com/office/drawing/2014/main" xmlns="" val="2988024501"/>
                    </a:ext>
                  </a:extLst>
                </a:gridCol>
                <a:gridCol w="3009305">
                  <a:extLst>
                    <a:ext uri="{9D8B030D-6E8A-4147-A177-3AD203B41FA5}">
                      <a16:colId xmlns:a16="http://schemas.microsoft.com/office/drawing/2014/main" xmlns="" val="1363450606"/>
                    </a:ext>
                  </a:extLst>
                </a:gridCol>
                <a:gridCol w="3009304">
                  <a:extLst>
                    <a:ext uri="{9D8B030D-6E8A-4147-A177-3AD203B41FA5}">
                      <a16:colId xmlns:a16="http://schemas.microsoft.com/office/drawing/2014/main" xmlns="" val="2828575883"/>
                    </a:ext>
                  </a:extLst>
                </a:gridCol>
              </a:tblGrid>
              <a:tr h="425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</a:rPr>
                        <a:t>Liberal democracy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</a:rPr>
                        <a:t>Patronal autocracy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</a:rPr>
                        <a:t>Communist </a:t>
                      </a:r>
                      <a:r>
                        <a:rPr lang="hu-HU" sz="2000" b="1" dirty="0" err="1" smtClean="0">
                          <a:solidFill>
                            <a:srgbClr val="4D7C85"/>
                          </a:solidFill>
                          <a:effectLst/>
                        </a:rPr>
                        <a:t>dictatorship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6372772"/>
                  </a:ext>
                </a:extLst>
              </a:tr>
              <a:tr h="1008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normative state intervention (minimum amplitude of arbitrariness)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discretional state intervention (maximum amplitude of arbitrariness)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. (central planning)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140211"/>
                  </a:ext>
                </a:extLst>
              </a:tr>
              <a:tr h="326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normatively closed markets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discretionally closed markets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n.a. (no private markets)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614327"/>
                  </a:ext>
                </a:extLst>
              </a:tr>
              <a:tr h="667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rent-seekers are interest groups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rent-seekers are patronal networks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. (no private enterprises)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363758"/>
                  </a:ext>
                </a:extLst>
              </a:tr>
              <a:tr h="667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general + sectoral taxes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general + sectoral + discretional taxes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. (no tax revenue from the private to the public sphere)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2327241"/>
                  </a:ext>
                </a:extLst>
              </a:tr>
              <a:tr h="1008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active control mechanisms (neutral supervisory intervention)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disabled control mechanisms (weaponized supervisory intervention)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. (bureaucratic coordination of the economy)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5085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76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694809" y="4307104"/>
            <a:ext cx="7740692" cy="712918"/>
          </a:xfrm>
          <a:prstGeom prst="roundRect">
            <a:avLst>
              <a:gd name="adj" fmla="val 5023"/>
            </a:avLst>
          </a:prstGeom>
          <a:solidFill>
            <a:srgbClr val="B3A99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Csoportba foglalás 4"/>
          <p:cNvGrpSpPr/>
          <p:nvPr/>
        </p:nvGrpSpPr>
        <p:grpSpPr>
          <a:xfrm>
            <a:off x="760778" y="871041"/>
            <a:ext cx="7758207" cy="3644925"/>
            <a:chOff x="107968" y="193166"/>
            <a:chExt cx="7344860" cy="2721247"/>
          </a:xfrm>
        </p:grpSpPr>
        <p:sp>
          <p:nvSpPr>
            <p:cNvPr id="45" name="Téglalap 31"/>
            <p:cNvSpPr/>
            <p:nvPr/>
          </p:nvSpPr>
          <p:spPr>
            <a:xfrm>
              <a:off x="2188362" y="1474276"/>
              <a:ext cx="3041183" cy="90198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46" name="Téglalap 32"/>
            <p:cNvSpPr/>
            <p:nvPr/>
          </p:nvSpPr>
          <p:spPr>
            <a:xfrm>
              <a:off x="1412789" y="1049969"/>
              <a:ext cx="4579723" cy="1330064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47" name="Téglalap 33"/>
            <p:cNvSpPr/>
            <p:nvPr/>
          </p:nvSpPr>
          <p:spPr>
            <a:xfrm>
              <a:off x="2952412" y="1944216"/>
              <a:ext cx="1512000" cy="43204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cxnSp>
          <p:nvCxnSpPr>
            <p:cNvPr id="48" name="Egyenes összekötő 8"/>
            <p:cNvCxnSpPr/>
            <p:nvPr/>
          </p:nvCxnSpPr>
          <p:spPr>
            <a:xfrm>
              <a:off x="1412790" y="2232248"/>
              <a:ext cx="0" cy="288031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9"/>
            <p:cNvCxnSpPr/>
            <p:nvPr/>
          </p:nvCxnSpPr>
          <p:spPr>
            <a:xfrm>
              <a:off x="2188361" y="2239831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10"/>
            <p:cNvCxnSpPr/>
            <p:nvPr/>
          </p:nvCxnSpPr>
          <p:spPr>
            <a:xfrm>
              <a:off x="2952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11"/>
            <p:cNvCxnSpPr/>
            <p:nvPr/>
          </p:nvCxnSpPr>
          <p:spPr>
            <a:xfrm>
              <a:off x="4464351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gyenes összekötő 12"/>
            <p:cNvCxnSpPr/>
            <p:nvPr/>
          </p:nvCxnSpPr>
          <p:spPr>
            <a:xfrm>
              <a:off x="5229545" y="223913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gyenes összekötő 13"/>
            <p:cNvCxnSpPr/>
            <p:nvPr/>
          </p:nvCxnSpPr>
          <p:spPr>
            <a:xfrm>
              <a:off x="5992513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14"/>
            <p:cNvCxnSpPr/>
            <p:nvPr/>
          </p:nvCxnSpPr>
          <p:spPr>
            <a:xfrm>
              <a:off x="3708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Szövegdoboz 33"/>
            <p:cNvSpPr txBox="1"/>
            <p:nvPr/>
          </p:nvSpPr>
          <p:spPr>
            <a:xfrm>
              <a:off x="2321614" y="2519973"/>
              <a:ext cx="1278669" cy="3944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Szövegdoboz 34"/>
            <p:cNvSpPr txBox="1"/>
            <p:nvPr/>
          </p:nvSpPr>
          <p:spPr>
            <a:xfrm>
              <a:off x="1728096" y="2527600"/>
              <a:ext cx="972175" cy="3003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Szövegdoboz 35"/>
            <p:cNvSpPr txBox="1"/>
            <p:nvPr/>
          </p:nvSpPr>
          <p:spPr>
            <a:xfrm>
              <a:off x="1107491" y="2524048"/>
              <a:ext cx="648083" cy="2353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Szövegdoboz 36"/>
            <p:cNvSpPr txBox="1"/>
            <p:nvPr/>
          </p:nvSpPr>
          <p:spPr>
            <a:xfrm>
              <a:off x="3881223" y="2510721"/>
              <a:ext cx="1230938" cy="4036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Szövegdoboz 37"/>
            <p:cNvSpPr txBox="1"/>
            <p:nvPr/>
          </p:nvSpPr>
          <p:spPr>
            <a:xfrm>
              <a:off x="4832266" y="2512094"/>
              <a:ext cx="857626" cy="4023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Szövegdoboz 38"/>
            <p:cNvSpPr txBox="1"/>
            <p:nvPr/>
          </p:nvSpPr>
          <p:spPr>
            <a:xfrm>
              <a:off x="5472232" y="2505206"/>
              <a:ext cx="1107105" cy="4092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Szövegdoboz 50"/>
            <p:cNvSpPr txBox="1"/>
            <p:nvPr/>
          </p:nvSpPr>
          <p:spPr>
            <a:xfrm>
              <a:off x="3060340" y="252028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2" name="Egyenes összekötő 22"/>
            <p:cNvCxnSpPr/>
            <p:nvPr/>
          </p:nvCxnSpPr>
          <p:spPr>
            <a:xfrm flipH="1" flipV="1">
              <a:off x="540060" y="532423"/>
              <a:ext cx="3168352" cy="1843825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23"/>
            <p:cNvCxnSpPr/>
            <p:nvPr/>
          </p:nvCxnSpPr>
          <p:spPr>
            <a:xfrm flipV="1">
              <a:off x="3708412" y="532423"/>
              <a:ext cx="3168352" cy="1843842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gyenes összekötő 24"/>
            <p:cNvCxnSpPr/>
            <p:nvPr/>
          </p:nvCxnSpPr>
          <p:spPr>
            <a:xfrm>
              <a:off x="3564396" y="1944216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gyenes összekötő 25"/>
            <p:cNvCxnSpPr/>
            <p:nvPr/>
          </p:nvCxnSpPr>
          <p:spPr>
            <a:xfrm>
              <a:off x="3564396" y="147755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gyenes összekötő 26"/>
            <p:cNvCxnSpPr/>
            <p:nvPr/>
          </p:nvCxnSpPr>
          <p:spPr>
            <a:xfrm>
              <a:off x="3564396" y="105107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Szövegdoboz 75"/>
            <p:cNvSpPr txBox="1"/>
            <p:nvPr/>
          </p:nvSpPr>
          <p:spPr>
            <a:xfrm>
              <a:off x="2862827" y="1508098"/>
              <a:ext cx="838226" cy="1818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captured state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Szövegdoboz 76"/>
            <p:cNvSpPr txBox="1"/>
            <p:nvPr/>
          </p:nvSpPr>
          <p:spPr>
            <a:xfrm>
              <a:off x="3242819" y="2348824"/>
              <a:ext cx="455926" cy="2099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Szövegdoboz 77"/>
            <p:cNvSpPr txBox="1"/>
            <p:nvPr/>
          </p:nvSpPr>
          <p:spPr>
            <a:xfrm>
              <a:off x="2862827" y="1056061"/>
              <a:ext cx="894584" cy="11785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criminal state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Szövegdoboz 78"/>
            <p:cNvSpPr txBox="1"/>
            <p:nvPr/>
          </p:nvSpPr>
          <p:spPr>
            <a:xfrm>
              <a:off x="2942192" y="1980020"/>
              <a:ext cx="758861" cy="129386"/>
            </a:xfrm>
            <a:prstGeom prst="rect">
              <a:avLst/>
            </a:prstGeom>
            <a:solidFill>
              <a:srgbClr val="EFEAE4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corrupt state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Szövegdoboz 92"/>
            <p:cNvSpPr txBox="1"/>
            <p:nvPr/>
          </p:nvSpPr>
          <p:spPr>
            <a:xfrm>
              <a:off x="3792752" y="193166"/>
              <a:ext cx="1162801" cy="3134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level of collusive corruption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Szövegdoboz 93"/>
            <p:cNvSpPr txBox="1"/>
            <p:nvPr/>
          </p:nvSpPr>
          <p:spPr>
            <a:xfrm>
              <a:off x="6444683" y="2441424"/>
              <a:ext cx="978601" cy="3070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nature of state intervention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Szövegdoboz 94"/>
            <p:cNvSpPr txBox="1"/>
            <p:nvPr/>
          </p:nvSpPr>
          <p:spPr>
            <a:xfrm>
              <a:off x="6755480" y="2105798"/>
              <a:ext cx="691521" cy="253916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positive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4" name="Szövegdoboz 95"/>
            <p:cNvSpPr txBox="1"/>
            <p:nvPr/>
          </p:nvSpPr>
          <p:spPr>
            <a:xfrm>
              <a:off x="107968" y="2105798"/>
              <a:ext cx="737052" cy="236350"/>
            </a:xfrm>
            <a:prstGeom prst="rect">
              <a:avLst/>
            </a:prstGeom>
            <a:noFill/>
          </p:spPr>
          <p:txBody>
            <a:bodyPr wrap="square" lIns="7200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negative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Szövegdoboz 39"/>
            <p:cNvSpPr txBox="1"/>
            <p:nvPr/>
          </p:nvSpPr>
          <p:spPr>
            <a:xfrm>
              <a:off x="107969" y="2447051"/>
              <a:ext cx="1054087" cy="3060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US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nature of state intervention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6" name="Bal oldali kapcsos zárójel 39"/>
            <p:cNvSpPr/>
            <p:nvPr/>
          </p:nvSpPr>
          <p:spPr>
            <a:xfrm rot="5400000">
              <a:off x="3509969" y="-1430337"/>
              <a:ext cx="385365" cy="4579723"/>
            </a:xfrm>
            <a:prstGeom prst="leftBrace">
              <a:avLst>
                <a:gd name="adj1" fmla="val 58327"/>
                <a:gd name="adj2" fmla="val 72863"/>
              </a:avLst>
            </a:prstGeom>
            <a:ln w="22225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77" name="Szövegdoboz 42"/>
            <p:cNvSpPr txBox="1"/>
            <p:nvPr/>
          </p:nvSpPr>
          <p:spPr>
            <a:xfrm>
              <a:off x="1943674" y="374947"/>
              <a:ext cx="1431601" cy="2918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maximum amplitude of arbitrariness 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8" name="Egyenes összekötő nyíllal 6"/>
            <p:cNvCxnSpPr/>
            <p:nvPr/>
          </p:nvCxnSpPr>
          <p:spPr>
            <a:xfrm>
              <a:off x="108012" y="2376264"/>
              <a:ext cx="7344816" cy="0"/>
            </a:xfrm>
            <a:prstGeom prst="straightConnector1">
              <a:avLst/>
            </a:prstGeom>
            <a:ln w="34925">
              <a:solidFill>
                <a:srgbClr val="4D7C85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gyenes összekötő nyíllal 7"/>
            <p:cNvCxnSpPr/>
            <p:nvPr/>
          </p:nvCxnSpPr>
          <p:spPr>
            <a:xfrm flipV="1">
              <a:off x="3708412" y="216024"/>
              <a:ext cx="0" cy="2160240"/>
            </a:xfrm>
            <a:prstGeom prst="straightConnector1">
              <a:avLst/>
            </a:prstGeom>
            <a:ln w="34925">
              <a:solidFill>
                <a:srgbClr val="4D7C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52735"/>
              </p:ext>
            </p:extLst>
          </p:nvPr>
        </p:nvGraphicFramePr>
        <p:xfrm>
          <a:off x="708499" y="4299209"/>
          <a:ext cx="7727002" cy="7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3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4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Legend:</a:t>
                      </a:r>
                      <a:endParaRPr lang="hu-HU" sz="1050" b="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N: normative intervention</a:t>
                      </a:r>
                      <a:endParaRPr lang="en-GB" sz="1050" dirty="0"/>
                    </a:p>
                    <a:p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discretional intervention as non-structural deviation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Note: the dotted lines are added lines for the sake of clarity.</a:t>
                      </a:r>
                      <a:endParaRPr lang="hu-HU" sz="1050" i="1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discretional intervention as structural deviation</a:t>
                      </a:r>
                      <a:endParaRPr lang="en-GB" sz="105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discretional intervention as constitutive element</a:t>
                      </a:r>
                      <a:endParaRPr lang="hu-HU" sz="105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546" cy="919361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8D503B"/>
                </a:solidFill>
              </a:rPr>
              <a:t>The correlation between the level of collusive </a:t>
            </a:r>
            <a:r>
              <a:rPr lang="en-US" sz="2200" dirty="0" smtClean="0">
                <a:solidFill>
                  <a:srgbClr val="8D503B"/>
                </a:solidFill>
              </a:rPr>
              <a:t/>
            </a:r>
            <a:br>
              <a:rPr lang="en-US" sz="2200" dirty="0" smtClean="0">
                <a:solidFill>
                  <a:srgbClr val="8D503B"/>
                </a:solidFill>
              </a:rPr>
            </a:br>
            <a:r>
              <a:rPr lang="en-US" sz="2200" dirty="0" smtClean="0">
                <a:solidFill>
                  <a:srgbClr val="8D503B"/>
                </a:solidFill>
              </a:rPr>
              <a:t>corruption and </a:t>
            </a:r>
            <a:r>
              <a:rPr lang="en-US" sz="2200" dirty="0">
                <a:solidFill>
                  <a:srgbClr val="8D503B"/>
                </a:solidFill>
              </a:rPr>
              <a:t>the nature of state intervention</a:t>
            </a:r>
            <a:endParaRPr lang="hu-HU" sz="2200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90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>
            <a:grpSpLocks/>
          </p:cNvGrpSpPr>
          <p:nvPr/>
        </p:nvGrpSpPr>
        <p:grpSpPr>
          <a:xfrm>
            <a:off x="755576" y="175784"/>
            <a:ext cx="7814814" cy="3914574"/>
            <a:chOff x="73507" y="71312"/>
            <a:chExt cx="6439002" cy="3914574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73507" y="71312"/>
              <a:ext cx="6439002" cy="3914574"/>
              <a:chOff x="73507" y="71312"/>
              <a:chExt cx="6439002" cy="3914574"/>
            </a:xfrm>
          </p:grpSpPr>
          <p:grpSp>
            <p:nvGrpSpPr>
              <p:cNvPr id="9" name="Csoportba foglalás 8"/>
              <p:cNvGrpSpPr/>
              <p:nvPr/>
            </p:nvGrpSpPr>
            <p:grpSpPr>
              <a:xfrm>
                <a:off x="73507" y="71312"/>
                <a:ext cx="6439002" cy="3914574"/>
                <a:chOff x="142900" y="81427"/>
                <a:chExt cx="7345932" cy="4469806"/>
              </a:xfrm>
            </p:grpSpPr>
            <p:sp>
              <p:nvSpPr>
                <p:cNvPr id="30" name="Téglalap 29"/>
                <p:cNvSpPr/>
                <p:nvPr/>
              </p:nvSpPr>
              <p:spPr>
                <a:xfrm>
                  <a:off x="2312058" y="2304256"/>
                  <a:ext cx="2874941" cy="849288"/>
                </a:xfrm>
                <a:prstGeom prst="rect">
                  <a:avLst/>
                </a:prstGeom>
                <a:noFill/>
                <a:ln w="12700">
                  <a:solidFill>
                    <a:srgbClr val="50412B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32" name="Téglalap 31"/>
                <p:cNvSpPr/>
                <p:nvPr/>
              </p:nvSpPr>
              <p:spPr>
                <a:xfrm>
                  <a:off x="3022042" y="2304256"/>
                  <a:ext cx="1437470" cy="411061"/>
                </a:xfrm>
                <a:prstGeom prst="rect">
                  <a:avLst/>
                </a:prstGeom>
                <a:noFill/>
                <a:ln w="12700">
                  <a:solidFill>
                    <a:srgbClr val="50412B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31" name="Téglalap 30"/>
                <p:cNvSpPr/>
                <p:nvPr/>
              </p:nvSpPr>
              <p:spPr>
                <a:xfrm>
                  <a:off x="1585484" y="2304256"/>
                  <a:ext cx="4312411" cy="1267912"/>
                </a:xfrm>
                <a:prstGeom prst="rect">
                  <a:avLst/>
                </a:prstGeom>
                <a:noFill/>
                <a:ln w="12700">
                  <a:solidFill>
                    <a:srgbClr val="50412B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11" name="Téglalap 10"/>
                <p:cNvSpPr/>
                <p:nvPr/>
              </p:nvSpPr>
              <p:spPr>
                <a:xfrm>
                  <a:off x="1585483" y="931300"/>
                  <a:ext cx="4312411" cy="1382881"/>
                </a:xfrm>
                <a:prstGeom prst="rect">
                  <a:avLst/>
                </a:prstGeom>
                <a:solidFill>
                  <a:srgbClr val="A6BFC6"/>
                </a:solidFill>
                <a:ln w="19050">
                  <a:solidFill>
                    <a:srgbClr val="4D7C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12" name="Téglalap 11"/>
                <p:cNvSpPr/>
                <p:nvPr/>
              </p:nvSpPr>
              <p:spPr>
                <a:xfrm>
                  <a:off x="2312058" y="1440161"/>
                  <a:ext cx="2874941" cy="864095"/>
                </a:xfrm>
                <a:prstGeom prst="rect">
                  <a:avLst/>
                </a:prstGeom>
                <a:solidFill>
                  <a:srgbClr val="A6BFC6"/>
                </a:solidFill>
                <a:ln w="19050">
                  <a:solidFill>
                    <a:srgbClr val="4D7C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cxnSp>
              <p:nvCxnSpPr>
                <p:cNvPr id="13" name="Egyenes összekötő 12"/>
                <p:cNvCxnSpPr/>
                <p:nvPr/>
              </p:nvCxnSpPr>
              <p:spPr>
                <a:xfrm flipH="1">
                  <a:off x="1368152" y="2304256"/>
                  <a:ext cx="2376264" cy="1382881"/>
                </a:xfrm>
                <a:prstGeom prst="line">
                  <a:avLst/>
                </a:prstGeom>
                <a:ln w="1905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3744416" y="2304256"/>
                  <a:ext cx="2376264" cy="1382881"/>
                </a:xfrm>
                <a:prstGeom prst="line">
                  <a:avLst/>
                </a:prstGeom>
                <a:ln w="1905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Szövegdoboz 16"/>
                <p:cNvSpPr txBox="1"/>
                <p:nvPr/>
              </p:nvSpPr>
              <p:spPr>
                <a:xfrm>
                  <a:off x="3346842" y="2336065"/>
                  <a:ext cx="936027" cy="337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" name="Szövegdoboz 17"/>
                <p:cNvSpPr txBox="1"/>
                <p:nvPr/>
              </p:nvSpPr>
              <p:spPr>
                <a:xfrm>
                  <a:off x="2304256" y="2304256"/>
                  <a:ext cx="1082083" cy="2332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1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hu-HU" sz="2000">
                      <a:solidFill>
                        <a:srgbClr val="CD5F5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17" name="Szövegdoboz 18"/>
                <p:cNvSpPr txBox="1"/>
                <p:nvPr/>
              </p:nvSpPr>
              <p:spPr>
                <a:xfrm>
                  <a:off x="1698471" y="2310611"/>
                  <a:ext cx="968413" cy="373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 dirty="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 dirty="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2</a:t>
                  </a:r>
                  <a:endParaRPr lang="hu-HU" sz="2000" dirty="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" name="Szövegdoboz 21"/>
                <p:cNvSpPr txBox="1"/>
                <p:nvPr/>
              </p:nvSpPr>
              <p:spPr>
                <a:xfrm>
                  <a:off x="2191364" y="1136811"/>
                  <a:ext cx="1194975" cy="27645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captured state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0" name="Szövegdoboz 23"/>
                <p:cNvSpPr txBox="1"/>
                <p:nvPr/>
              </p:nvSpPr>
              <p:spPr>
                <a:xfrm>
                  <a:off x="1446801" y="589268"/>
                  <a:ext cx="1341766" cy="335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criminal state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1" name="Szövegdoboz 25"/>
                <p:cNvSpPr txBox="1"/>
                <p:nvPr/>
              </p:nvSpPr>
              <p:spPr>
                <a:xfrm>
                  <a:off x="2868240" y="1584199"/>
                  <a:ext cx="948184" cy="288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corrupt state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22" name="Egyenes összekötő 21"/>
                <p:cNvCxnSpPr/>
                <p:nvPr/>
              </p:nvCxnSpPr>
              <p:spPr>
                <a:xfrm>
                  <a:off x="3600400" y="3157476"/>
                  <a:ext cx="288033" cy="0"/>
                </a:xfrm>
                <a:prstGeom prst="line">
                  <a:avLst/>
                </a:prstGeom>
                <a:ln w="22225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Egyenes összekötő 22"/>
                <p:cNvCxnSpPr/>
                <p:nvPr/>
              </p:nvCxnSpPr>
              <p:spPr>
                <a:xfrm>
                  <a:off x="3600400" y="3567734"/>
                  <a:ext cx="288033" cy="0"/>
                </a:xfrm>
                <a:prstGeom prst="line">
                  <a:avLst/>
                </a:prstGeom>
                <a:ln w="22225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Szövegdoboz 38"/>
                <p:cNvSpPr txBox="1"/>
                <p:nvPr/>
              </p:nvSpPr>
              <p:spPr>
                <a:xfrm>
                  <a:off x="3693945" y="3153544"/>
                  <a:ext cx="1455305" cy="42763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corrupting </a:t>
                  </a:r>
                  <a:r>
                    <a:rPr lang="en-US" sz="1100" b="1" kern="1200" dirty="0" err="1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subregime</a:t>
                  </a:r>
                  <a:r>
                    <a:rPr lang="en-US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-level controls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5" name="Szövegdoboz 39"/>
                <p:cNvSpPr txBox="1"/>
                <p:nvPr/>
              </p:nvSpPr>
              <p:spPr>
                <a:xfrm>
                  <a:off x="3708570" y="3574990"/>
                  <a:ext cx="1656184" cy="4541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corrupting regime-level controls 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6" name="Szövegdoboz 41"/>
                <p:cNvSpPr txBox="1"/>
                <p:nvPr/>
              </p:nvSpPr>
              <p:spPr>
                <a:xfrm>
                  <a:off x="4056301" y="2294964"/>
                  <a:ext cx="1082083" cy="231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1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7" name="Szövegdoboz 42"/>
                <p:cNvSpPr txBox="1"/>
                <p:nvPr/>
              </p:nvSpPr>
              <p:spPr>
                <a:xfrm>
                  <a:off x="4863636" y="2290093"/>
                  <a:ext cx="900465" cy="406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2</a:t>
                  </a: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hu-HU" sz="2000">
                      <a:solidFill>
                        <a:srgbClr val="CD5F5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28" name="Szövegdoboz 43"/>
                <p:cNvSpPr txBox="1"/>
                <p:nvPr/>
              </p:nvSpPr>
              <p:spPr>
                <a:xfrm>
                  <a:off x="1193364" y="2294174"/>
                  <a:ext cx="403599" cy="379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3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hu-HU" sz="2000">
                      <a:solidFill>
                        <a:srgbClr val="CD5F5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29" name="Szövegdoboz 44"/>
                <p:cNvSpPr txBox="1"/>
                <p:nvPr/>
              </p:nvSpPr>
              <p:spPr>
                <a:xfrm>
                  <a:off x="5924692" y="2306389"/>
                  <a:ext cx="414043" cy="367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 dirty="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 dirty="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3</a:t>
                  </a:r>
                  <a:endParaRPr lang="hu-HU" sz="2000" dirty="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3" name="Téglalap 32"/>
                <p:cNvSpPr/>
                <p:nvPr/>
              </p:nvSpPr>
              <p:spPr>
                <a:xfrm>
                  <a:off x="3022042" y="1868959"/>
                  <a:ext cx="1437470" cy="432048"/>
                </a:xfrm>
                <a:prstGeom prst="rect">
                  <a:avLst/>
                </a:prstGeom>
                <a:solidFill>
                  <a:srgbClr val="A6BFC6"/>
                </a:solidFill>
                <a:ln w="19050">
                  <a:solidFill>
                    <a:srgbClr val="4D7C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34" name="Szövegdoboz 68"/>
                <p:cNvSpPr txBox="1"/>
                <p:nvPr/>
              </p:nvSpPr>
              <p:spPr>
                <a:xfrm>
                  <a:off x="6441801" y="2436868"/>
                  <a:ext cx="1031161" cy="43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means of state intervention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5" name="Szövegdoboz 69"/>
                <p:cNvSpPr txBox="1"/>
                <p:nvPr/>
              </p:nvSpPr>
              <p:spPr>
                <a:xfrm>
                  <a:off x="3816423" y="81427"/>
                  <a:ext cx="1150131" cy="295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level of collusive corruption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6" name="Szövegdoboz 70"/>
                <p:cNvSpPr txBox="1"/>
                <p:nvPr/>
              </p:nvSpPr>
              <p:spPr>
                <a:xfrm>
                  <a:off x="6843053" y="1901977"/>
                  <a:ext cx="629909" cy="287108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positive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7" name="Szövegdoboz 71"/>
                <p:cNvSpPr txBox="1"/>
                <p:nvPr/>
              </p:nvSpPr>
              <p:spPr>
                <a:xfrm>
                  <a:off x="142900" y="1890298"/>
                  <a:ext cx="1189248" cy="298787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negative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8" name="Szövegdoboz 31"/>
                <p:cNvSpPr txBox="1"/>
                <p:nvPr/>
              </p:nvSpPr>
              <p:spPr>
                <a:xfrm>
                  <a:off x="3816422" y="4233371"/>
                  <a:ext cx="1551871" cy="17667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corruption of controls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9" name="Szövegdoboz 32"/>
                <p:cNvSpPr txBox="1"/>
                <p:nvPr/>
              </p:nvSpPr>
              <p:spPr>
                <a:xfrm>
                  <a:off x="142901" y="2444906"/>
                  <a:ext cx="1017119" cy="406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means of state intervention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0" name="Bal oldali kapcsos zárójel 39"/>
                <p:cNvSpPr/>
                <p:nvPr/>
              </p:nvSpPr>
              <p:spPr>
                <a:xfrm rot="16200000" flipV="1">
                  <a:off x="3516461" y="1656996"/>
                  <a:ext cx="450457" cy="4312411"/>
                </a:xfrm>
                <a:prstGeom prst="leftBrace">
                  <a:avLst>
                    <a:gd name="adj1" fmla="val 70143"/>
                    <a:gd name="adj2" fmla="val 72863"/>
                  </a:avLst>
                </a:prstGeom>
                <a:ln w="19050">
                  <a:solidFill>
                    <a:srgbClr val="CD5F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41" name="Szövegdoboz 37"/>
                <p:cNvSpPr txBox="1"/>
                <p:nvPr/>
              </p:nvSpPr>
              <p:spPr>
                <a:xfrm>
                  <a:off x="2041948" y="4002943"/>
                  <a:ext cx="1443838" cy="548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100" b="1" kern="12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maximum amplitude of vulnerability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42" name="Egyenes összekötő nyíllal 41"/>
                <p:cNvCxnSpPr/>
                <p:nvPr/>
              </p:nvCxnSpPr>
              <p:spPr>
                <a:xfrm>
                  <a:off x="144016" y="2304256"/>
                  <a:ext cx="7344816" cy="0"/>
                </a:xfrm>
                <a:prstGeom prst="straightConnector1">
                  <a:avLst/>
                </a:prstGeom>
                <a:ln w="34925">
                  <a:solidFill>
                    <a:srgbClr val="4D7C85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nyíllal 42"/>
                <p:cNvCxnSpPr/>
                <p:nvPr/>
              </p:nvCxnSpPr>
              <p:spPr>
                <a:xfrm>
                  <a:off x="3744416" y="144016"/>
                  <a:ext cx="0" cy="4248472"/>
                </a:xfrm>
                <a:prstGeom prst="straightConnector1">
                  <a:avLst/>
                </a:prstGeom>
                <a:ln w="34925">
                  <a:solidFill>
                    <a:srgbClr val="4D7C85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Szövegdoboz 25"/>
              <p:cNvSpPr txBox="1"/>
              <p:nvPr/>
            </p:nvSpPr>
            <p:spPr>
              <a:xfrm>
                <a:off x="2843964" y="1773687"/>
                <a:ext cx="814162" cy="2522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100" b="1" kern="1200" dirty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endParaRPr lang="hu-HU" dirty="0">
                  <a:solidFill>
                    <a:srgbClr val="50412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6" name="Egyenes összekötő 5"/>
            <p:cNvCxnSpPr/>
            <p:nvPr/>
          </p:nvCxnSpPr>
          <p:spPr>
            <a:xfrm>
              <a:off x="3113189" y="2380590"/>
              <a:ext cx="252472" cy="0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Скругленный прямоугольник 43"/>
          <p:cNvSpPr/>
          <p:nvPr/>
        </p:nvSpPr>
        <p:spPr>
          <a:xfrm>
            <a:off x="107953" y="4149992"/>
            <a:ext cx="8928099" cy="879751"/>
          </a:xfrm>
          <a:prstGeom prst="roundRect">
            <a:avLst>
              <a:gd name="adj" fmla="val 5023"/>
            </a:avLst>
          </a:prstGeom>
          <a:solidFill>
            <a:srgbClr val="B3A99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701980"/>
              </p:ext>
            </p:extLst>
          </p:nvPr>
        </p:nvGraphicFramePr>
        <p:xfrm>
          <a:off x="107950" y="4142097"/>
          <a:ext cx="8928102" cy="864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2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4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Legend:</a:t>
                      </a:r>
                      <a:endParaRPr lang="hu-HU" sz="1050" b="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N: normative budgetary/regulatory/property-taking intervention</a:t>
                      </a:r>
                    </a:p>
                    <a:p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discretional implementation of intervention</a:t>
                      </a:r>
                    </a:p>
                  </a:txBody>
                  <a:tcPr marL="45720" marR="4572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discretional </a:t>
                      </a:r>
                      <a:r>
                        <a:rPr lang="en-US" sz="1050" b="1" kern="1200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subregime</a:t>
                      </a: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-level budgetary/regulatory/property-taking intervention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discretional regime-level budgetary/regulatory/property-taking intervention</a:t>
                      </a:r>
                      <a:endParaRPr lang="hu-HU" sz="105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9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1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Note: the dotted lines are added lines for the sake of clarity. In all four points, supervisory intervention is included.</a:t>
                      </a:r>
                      <a:endParaRPr lang="hu-HU" sz="1050" b="1" i="1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05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024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8D503B"/>
                </a:solidFill>
              </a:rPr>
              <a:t>Rent-seeking: normatively and discretionally closed markets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77200"/>
              </p:ext>
            </p:extLst>
          </p:nvPr>
        </p:nvGraphicFramePr>
        <p:xfrm>
          <a:off x="107951" y="915988"/>
          <a:ext cx="8928099" cy="4103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9340">
                  <a:extLst>
                    <a:ext uri="{9D8B030D-6E8A-4147-A177-3AD203B41FA5}">
                      <a16:colId xmlns:a16="http://schemas.microsoft.com/office/drawing/2014/main" xmlns="" val="443597539"/>
                    </a:ext>
                  </a:extLst>
                </a:gridCol>
                <a:gridCol w="3297557">
                  <a:extLst>
                    <a:ext uri="{9D8B030D-6E8A-4147-A177-3AD203B41FA5}">
                      <a16:colId xmlns:a16="http://schemas.microsoft.com/office/drawing/2014/main" xmlns="" val="3711585305"/>
                    </a:ext>
                  </a:extLst>
                </a:gridCol>
                <a:gridCol w="3431202">
                  <a:extLst>
                    <a:ext uri="{9D8B030D-6E8A-4147-A177-3AD203B41FA5}">
                      <a16:colId xmlns:a16="http://schemas.microsoft.com/office/drawing/2014/main" xmlns="" val="1560512196"/>
                    </a:ext>
                  </a:extLst>
                </a:gridCol>
              </a:tblGrid>
              <a:tr h="543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Normatively closed market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Discretionally closed market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6247455"/>
                  </a:ext>
                </a:extLst>
              </a:tr>
              <a:tr h="5676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Decision about entry or exclusion</a:t>
                      </a:r>
                      <a:endParaRPr lang="hu-HU" sz="20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normative</a:t>
                      </a:r>
                      <a:endParaRPr lang="hu-HU" sz="20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discretional</a:t>
                      </a:r>
                      <a:endParaRPr lang="hu-HU" sz="20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337502"/>
                  </a:ext>
                </a:extLst>
              </a:tr>
              <a:tr h="476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Formality of regulations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formal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formal/informal</a:t>
                      </a:r>
                      <a:endParaRPr lang="hu-HU" sz="20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1943142"/>
                  </a:ext>
                </a:extLst>
              </a:tr>
              <a:tr h="5676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Benefits and losses of incumbents</a:t>
                      </a:r>
                      <a:endParaRPr lang="hu-HU" sz="20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normative (sectoral) and non-excludable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discretional (individual) and excludable</a:t>
                      </a:r>
                      <a:endParaRPr lang="hu-HU" sz="20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2782560"/>
                  </a:ext>
                </a:extLst>
              </a:tr>
              <a:tr h="5676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Payment for entry (non-exclusion)</a:t>
                      </a:r>
                      <a:endParaRPr lang="hu-HU" sz="20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normative fee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personal benefit (kickback money / protection money)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economic benefit (ownership rights)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patronal benefit (loyalty)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637037"/>
                  </a:ext>
                </a:extLst>
              </a:tr>
              <a:tr h="813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Payment for rent-creation (and maintenance)</a:t>
                      </a:r>
                      <a:endParaRPr lang="hu-HU" sz="20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  <a:tabLst>
                          <a:tab pos="541338" algn="l"/>
                        </a:tabLs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political benefits (e.g. campaign contribution)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92075" lvl="0" indent="-920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Arial" panose="020B0604020202020204" pitchFamily="34" charset="0"/>
                        <a:buChar char="•"/>
                        <a:tabLst>
                          <a:tab pos="541338" algn="l"/>
                        </a:tabLs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personal benefit (kickback money)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4203334"/>
                  </a:ext>
                </a:extLst>
              </a:tr>
              <a:tr h="5676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The nature of rent-seeking</a:t>
                      </a:r>
                      <a:endParaRPr lang="hu-HU" sz="20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open/competitive (no state-imposed barrier to entry)</a:t>
                      </a:r>
                      <a:endParaRPr lang="hu-HU" sz="20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closed/non-competitive (state-imposed barrier to entry)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220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3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15988"/>
          </a:xfrm>
        </p:spPr>
        <p:txBody>
          <a:bodyPr>
            <a:noAutofit/>
          </a:bodyPr>
          <a:lstStyle/>
          <a:p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Relational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economics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challenger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neoclassical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synthesis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05249" y="2099544"/>
            <a:ext cx="2844866" cy="68823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Axiom about economic actors: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rational choice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07950" y="3177705"/>
            <a:ext cx="2842165" cy="72585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u="sng" kern="120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Augmented axiom:</a:t>
            </a:r>
            <a:endParaRPr lang="hu-HU" sz="140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bounded rationality</a:t>
            </a:r>
            <a:endParaRPr lang="hu-HU" sz="140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3175119" y="2099544"/>
            <a:ext cx="2807081" cy="68823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Axiom about the market: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exchange on the basis of supply and demand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3175120" y="3177705"/>
            <a:ext cx="2807080" cy="72585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Augmented axiom: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formal and informal limits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6216192" y="2099544"/>
            <a:ext cx="2819858" cy="68823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Axiom about the state: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its function is to correct market failures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6216192" y="3177705"/>
            <a:ext cx="2819858" cy="72585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Augmented axiom: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related political and economic actors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2" name="Lekerekített téglalap 11"/>
          <p:cNvSpPr>
            <a:spLocks noChangeArrowheads="1"/>
          </p:cNvSpPr>
          <p:nvPr/>
        </p:nvSpPr>
        <p:spPr bwMode="auto">
          <a:xfrm>
            <a:off x="105249" y="4293486"/>
            <a:ext cx="2844866" cy="726189"/>
          </a:xfrm>
          <a:prstGeom prst="roundRect">
            <a:avLst>
              <a:gd name="adj" fmla="val 16667"/>
            </a:avLst>
          </a:prstGeom>
          <a:solidFill>
            <a:srgbClr val="6B95A1">
              <a:alpha val="6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Behavioral economics</a:t>
            </a:r>
            <a:endParaRPr lang="hu-HU" sz="14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Lekerekített téglalap 12"/>
          <p:cNvSpPr>
            <a:spLocks noChangeArrowheads="1"/>
          </p:cNvSpPr>
          <p:nvPr/>
        </p:nvSpPr>
        <p:spPr bwMode="auto">
          <a:xfrm>
            <a:off x="3175119" y="4293485"/>
            <a:ext cx="2807081" cy="726189"/>
          </a:xfrm>
          <a:prstGeom prst="roundRect">
            <a:avLst>
              <a:gd name="adj" fmla="val 16667"/>
            </a:avLst>
          </a:prstGeom>
          <a:solidFill>
            <a:srgbClr val="6B95A1">
              <a:alpha val="6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Institutional economics</a:t>
            </a:r>
            <a:endParaRPr lang="hu-HU" sz="14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Lekerekített téglalap 13"/>
          <p:cNvSpPr>
            <a:spLocks noChangeArrowheads="1"/>
          </p:cNvSpPr>
          <p:nvPr/>
        </p:nvSpPr>
        <p:spPr bwMode="auto">
          <a:xfrm>
            <a:off x="6216193" y="4293486"/>
            <a:ext cx="2819858" cy="726189"/>
          </a:xfrm>
          <a:prstGeom prst="roundRect">
            <a:avLst>
              <a:gd name="adj" fmla="val 16667"/>
            </a:avLst>
          </a:prstGeom>
          <a:solidFill>
            <a:srgbClr val="6B95A1">
              <a:alpha val="6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kern="120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Relational economics</a:t>
            </a:r>
            <a:endParaRPr lang="hu-HU" sz="140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cxnSp>
        <p:nvCxnSpPr>
          <p:cNvPr id="25" name="AutoShape 56"/>
          <p:cNvCxnSpPr>
            <a:cxnSpLocks noChangeShapeType="1"/>
            <a:endCxn id="6" idx="0"/>
          </p:cNvCxnSpPr>
          <p:nvPr/>
        </p:nvCxnSpPr>
        <p:spPr bwMode="auto">
          <a:xfrm flipH="1">
            <a:off x="1527682" y="1604218"/>
            <a:ext cx="308014" cy="495326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56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1527682" y="2787774"/>
            <a:ext cx="1351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56"/>
          <p:cNvCxnSpPr>
            <a:cxnSpLocks noChangeShapeType="1"/>
            <a:stCxn id="7" idx="2"/>
            <a:endCxn id="12" idx="0"/>
          </p:cNvCxnSpPr>
          <p:nvPr/>
        </p:nvCxnSpPr>
        <p:spPr bwMode="auto">
          <a:xfrm flipH="1">
            <a:off x="1527682" y="3903555"/>
            <a:ext cx="1351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56"/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4578660" y="2787774"/>
            <a:ext cx="0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56"/>
          <p:cNvCxnSpPr>
            <a:cxnSpLocks noChangeShapeType="1"/>
            <a:stCxn id="9" idx="2"/>
            <a:endCxn id="13" idx="0"/>
          </p:cNvCxnSpPr>
          <p:nvPr/>
        </p:nvCxnSpPr>
        <p:spPr bwMode="auto">
          <a:xfrm>
            <a:off x="4578660" y="3903555"/>
            <a:ext cx="0" cy="389930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56"/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7626121" y="2787774"/>
            <a:ext cx="0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56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7626121" y="3903555"/>
            <a:ext cx="1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56"/>
          <p:cNvCxnSpPr>
            <a:cxnSpLocks noChangeShapeType="1"/>
            <a:stCxn id="5" idx="2"/>
            <a:endCxn id="8" idx="0"/>
          </p:cNvCxnSpPr>
          <p:nvPr/>
        </p:nvCxnSpPr>
        <p:spPr bwMode="auto">
          <a:xfrm>
            <a:off x="4578659" y="1612407"/>
            <a:ext cx="1" cy="487137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56"/>
          <p:cNvCxnSpPr>
            <a:cxnSpLocks noChangeShapeType="1"/>
            <a:endCxn id="10" idx="0"/>
          </p:cNvCxnSpPr>
          <p:nvPr/>
        </p:nvCxnSpPr>
        <p:spPr bwMode="auto">
          <a:xfrm>
            <a:off x="7308304" y="1604218"/>
            <a:ext cx="317817" cy="495326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Ellipszis 4"/>
          <p:cNvSpPr>
            <a:spLocks noChangeArrowheads="1"/>
          </p:cNvSpPr>
          <p:nvPr/>
        </p:nvSpPr>
        <p:spPr bwMode="auto">
          <a:xfrm>
            <a:off x="1761000" y="999429"/>
            <a:ext cx="5635317" cy="612978"/>
          </a:xfrm>
          <a:prstGeom prst="roundRect">
            <a:avLst/>
          </a:prstGeom>
          <a:solidFill>
            <a:srgbClr val="B3AA9D">
              <a:alpha val="9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Neoclassical synthesis</a:t>
            </a:r>
            <a:endParaRPr lang="hu-HU" sz="16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4787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546" cy="915988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8D503B"/>
                </a:solidFill>
              </a:rPr>
              <a:t>The main features of business groups </a:t>
            </a:r>
            <a:r>
              <a:rPr lang="en-US" sz="2200" dirty="0" smtClean="0">
                <a:solidFill>
                  <a:srgbClr val="8D503B"/>
                </a:solidFill>
              </a:rPr>
              <a:t/>
            </a:r>
            <a:br>
              <a:rPr lang="en-US" sz="2200" dirty="0" smtClean="0">
                <a:solidFill>
                  <a:srgbClr val="8D503B"/>
                </a:solidFill>
              </a:rPr>
            </a:br>
            <a:r>
              <a:rPr lang="en-US" sz="2200" dirty="0" smtClean="0">
                <a:solidFill>
                  <a:srgbClr val="8D503B"/>
                </a:solidFill>
              </a:rPr>
              <a:t>and </a:t>
            </a:r>
            <a:r>
              <a:rPr lang="en-US" sz="2200" dirty="0">
                <a:solidFill>
                  <a:srgbClr val="8D503B"/>
                </a:solidFill>
              </a:rPr>
              <a:t>informal patronal networks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74312"/>
              </p:ext>
            </p:extLst>
          </p:nvPr>
        </p:nvGraphicFramePr>
        <p:xfrm>
          <a:off x="107950" y="987426"/>
          <a:ext cx="8928546" cy="40322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64273">
                  <a:extLst>
                    <a:ext uri="{9D8B030D-6E8A-4147-A177-3AD203B41FA5}">
                      <a16:colId xmlns:a16="http://schemas.microsoft.com/office/drawing/2014/main" xmlns="" val="101596240"/>
                    </a:ext>
                  </a:extLst>
                </a:gridCol>
                <a:gridCol w="4464273">
                  <a:extLst>
                    <a:ext uri="{9D8B030D-6E8A-4147-A177-3AD203B41FA5}">
                      <a16:colId xmlns:a16="http://schemas.microsoft.com/office/drawing/2014/main" xmlns="" val="2751753856"/>
                    </a:ext>
                  </a:extLst>
                </a:gridCol>
              </a:tblGrid>
              <a:tr h="41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4D7C85"/>
                          </a:solidFill>
                          <a:effectLst/>
                        </a:rPr>
                        <a:t>Business group</a:t>
                      </a:r>
                      <a:endParaRPr lang="hu-HU" sz="2000" b="1" i="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4D7C85"/>
                          </a:solidFill>
                          <a:effectLst/>
                        </a:rPr>
                        <a:t>Informal patronal network</a:t>
                      </a:r>
                      <a:endParaRPr lang="hu-HU" sz="2000" b="1" i="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722625"/>
                  </a:ext>
                </a:extLst>
              </a:tr>
              <a:tr h="667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solidFill>
                            <a:srgbClr val="50412B"/>
                          </a:solidFill>
                          <a:effectLst/>
                        </a:rPr>
                        <a:t>composed of actors of separated spheres (entrepreneurs from the sphere of market action)</a:t>
                      </a:r>
                      <a:endParaRPr lang="hu-HU" sz="15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>
                          <a:solidFill>
                            <a:srgbClr val="50412B"/>
                          </a:solidFill>
                          <a:effectLst/>
                        </a:rPr>
                        <a:t>composed of actors of colluding spheres (oligarchs and poligarchs)</a:t>
                      </a:r>
                      <a:endParaRPr lang="hu-HU" sz="1500" b="1" i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241590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>
                          <a:solidFill>
                            <a:srgbClr val="50412B"/>
                          </a:solidFill>
                          <a:effectLst/>
                        </a:rPr>
                        <a:t>activity of participants is homogeneous</a:t>
                      </a:r>
                      <a:endParaRPr lang="hu-HU" sz="1500" b="1" i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>
                          <a:solidFill>
                            <a:srgbClr val="50412B"/>
                          </a:solidFill>
                          <a:effectLst/>
                        </a:rPr>
                        <a:t>activity of participants is heterogeneous</a:t>
                      </a:r>
                      <a:endParaRPr lang="hu-HU" sz="1500" b="1" i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5429143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>
                          <a:solidFill>
                            <a:srgbClr val="50412B"/>
                          </a:solidFill>
                          <a:effectLst/>
                        </a:rPr>
                        <a:t>sector specific</a:t>
                      </a:r>
                      <a:endParaRPr lang="hu-HU" sz="1500" b="1" i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solidFill>
                            <a:srgbClr val="50412B"/>
                          </a:solidFill>
                          <a:effectLst/>
                        </a:rPr>
                        <a:t>sector neutral (“all-eater”)</a:t>
                      </a:r>
                      <a:endParaRPr lang="hu-HU" sz="15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570956"/>
                  </a:ext>
                </a:extLst>
              </a:tr>
              <a:tr h="667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solidFill>
                            <a:srgbClr val="50412B"/>
                          </a:solidFill>
                          <a:effectLst/>
                        </a:rPr>
                        <a:t>uses lobbyists</a:t>
                      </a:r>
                      <a:endParaRPr lang="hu-HU" sz="1500" b="1" i="0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solidFill>
                            <a:srgbClr val="50412B"/>
                          </a:solidFill>
                          <a:effectLst/>
                        </a:rPr>
                        <a:t>to carry out interest representation</a:t>
                      </a:r>
                      <a:endParaRPr lang="hu-HU" sz="15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solidFill>
                            <a:srgbClr val="50412B"/>
                          </a:solidFill>
                          <a:effectLst/>
                        </a:rPr>
                        <a:t>uses corruption brokers</a:t>
                      </a:r>
                      <a:endParaRPr lang="hu-HU" sz="1500" b="1" i="0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solidFill>
                            <a:srgbClr val="50412B"/>
                          </a:solidFill>
                          <a:effectLst/>
                        </a:rPr>
                        <a:t>to carry out interest collusion</a:t>
                      </a:r>
                      <a:endParaRPr lang="hu-HU" sz="15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3586788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>
                          <a:solidFill>
                            <a:srgbClr val="50412B"/>
                          </a:solidFill>
                          <a:effectLst/>
                        </a:rPr>
                        <a:t>respective state regulations are normative</a:t>
                      </a:r>
                      <a:endParaRPr lang="hu-HU" sz="1500" b="1" i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solidFill>
                            <a:srgbClr val="50412B"/>
                          </a:solidFill>
                          <a:effectLst/>
                        </a:rPr>
                        <a:t>respective state regulations are discretional</a:t>
                      </a:r>
                      <a:endParaRPr lang="hu-HU" sz="15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377864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>
                          <a:solidFill>
                            <a:srgbClr val="50412B"/>
                          </a:solidFill>
                          <a:effectLst/>
                        </a:rPr>
                        <a:t>benefits and losses are non-excludable</a:t>
                      </a:r>
                      <a:endParaRPr lang="hu-HU" sz="1500" b="1" i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solidFill>
                            <a:srgbClr val="50412B"/>
                          </a:solidFill>
                          <a:effectLst/>
                        </a:rPr>
                        <a:t>benefits and losses are excludable</a:t>
                      </a:r>
                      <a:endParaRPr lang="hu-HU" sz="15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3001507"/>
                  </a:ext>
                </a:extLst>
              </a:tr>
              <a:tr h="667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>
                          <a:solidFill>
                            <a:srgbClr val="50412B"/>
                          </a:solidFill>
                          <a:effectLst/>
                        </a:rPr>
                        <a:t>cohesion of the group is provided by sector specific activity and benefits</a:t>
                      </a:r>
                      <a:endParaRPr lang="hu-HU" sz="1500" b="1" i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>
                          <a:solidFill>
                            <a:srgbClr val="50412B"/>
                          </a:solidFill>
                          <a:effectLst/>
                        </a:rPr>
                        <a:t>cohesion of the group is provided by belonging to the same chain of vassalage</a:t>
                      </a:r>
                      <a:endParaRPr lang="hu-HU" sz="1500" b="1" i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697593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>
                          <a:solidFill>
                            <a:srgbClr val="50412B"/>
                          </a:solidFill>
                          <a:effectLst/>
                        </a:rPr>
                        <a:t>horizontal alliance of autonomous actors</a:t>
                      </a:r>
                      <a:endParaRPr lang="hu-HU" sz="1500" b="1" i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0" dirty="0">
                          <a:solidFill>
                            <a:srgbClr val="50412B"/>
                          </a:solidFill>
                          <a:effectLst/>
                        </a:rPr>
                        <a:t>vertical patron-client relation of dependent actors</a:t>
                      </a:r>
                      <a:endParaRPr lang="hu-HU" sz="15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07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913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20359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hu-HU" sz="2200" b="1" dirty="0" err="1" smtClean="0">
                <a:solidFill>
                  <a:srgbClr val="8D503B"/>
                </a:solidFill>
              </a:rPr>
              <a:t>Intersections</a:t>
            </a:r>
            <a:r>
              <a:rPr lang="hu-HU" sz="2200" b="1" dirty="0" smtClean="0">
                <a:solidFill>
                  <a:srgbClr val="8D503B"/>
                </a:solidFill>
              </a:rPr>
              <a:t> </a:t>
            </a:r>
            <a:r>
              <a:rPr lang="hu-HU" sz="2200" b="1" dirty="0" err="1" smtClean="0">
                <a:solidFill>
                  <a:srgbClr val="8D503B"/>
                </a:solidFill>
              </a:rPr>
              <a:t>between</a:t>
            </a:r>
            <a:r>
              <a:rPr lang="hu-HU" sz="2200" b="1" dirty="0" smtClean="0">
                <a:solidFill>
                  <a:srgbClr val="8D503B"/>
                </a:solidFill>
              </a:rPr>
              <a:t> </a:t>
            </a:r>
            <a:r>
              <a:rPr lang="hu-HU" sz="2200" b="1" dirty="0" err="1" smtClean="0">
                <a:solidFill>
                  <a:srgbClr val="8D503B"/>
                </a:solidFill>
              </a:rPr>
              <a:t>interpretative</a:t>
            </a:r>
            <a:r>
              <a:rPr lang="hu-HU" sz="2200" b="1" dirty="0" smtClean="0">
                <a:solidFill>
                  <a:srgbClr val="8D503B"/>
                </a:solidFill>
              </a:rPr>
              <a:t> </a:t>
            </a:r>
            <a:r>
              <a:rPr lang="en-GB" sz="2200" b="1" dirty="0" smtClean="0">
                <a:solidFill>
                  <a:srgbClr val="8D503B"/>
                </a:solidFill>
              </a:rPr>
              <a:t/>
            </a:r>
            <a:br>
              <a:rPr lang="en-GB" sz="2200" b="1" dirty="0" smtClean="0">
                <a:solidFill>
                  <a:srgbClr val="8D503B"/>
                </a:solidFill>
              </a:rPr>
            </a:br>
            <a:r>
              <a:rPr lang="hu-HU" sz="2200" b="1" dirty="0" err="1" smtClean="0">
                <a:solidFill>
                  <a:srgbClr val="8D503B"/>
                </a:solidFill>
              </a:rPr>
              <a:t>layers</a:t>
            </a:r>
            <a:r>
              <a:rPr lang="hu-HU" sz="2200" b="1" dirty="0" smtClean="0">
                <a:solidFill>
                  <a:srgbClr val="8D503B"/>
                </a:solidFill>
              </a:rPr>
              <a:t> of </a:t>
            </a:r>
            <a:r>
              <a:rPr lang="hu-HU" sz="2200" b="1" dirty="0" err="1" smtClean="0">
                <a:solidFill>
                  <a:srgbClr val="8D503B"/>
                </a:solidFill>
              </a:rPr>
              <a:t>state</a:t>
            </a:r>
            <a:r>
              <a:rPr lang="hu-HU" sz="2200" b="1" dirty="0" smtClean="0">
                <a:solidFill>
                  <a:srgbClr val="8D503B"/>
                </a:solidFill>
              </a:rPr>
              <a:t> </a:t>
            </a:r>
            <a:r>
              <a:rPr lang="hu-HU" sz="2200" b="1" dirty="0" err="1" smtClean="0">
                <a:solidFill>
                  <a:srgbClr val="8D503B"/>
                </a:solidFill>
              </a:rPr>
              <a:t>action</a:t>
            </a:r>
            <a:r>
              <a:rPr lang="hu-HU" sz="2200" b="1" dirty="0" smtClean="0">
                <a:solidFill>
                  <a:srgbClr val="8D503B"/>
                </a:solidFill>
              </a:rPr>
              <a:t> and </a:t>
            </a:r>
            <a:r>
              <a:rPr lang="hu-HU" sz="2200" b="1" dirty="0" err="1" smtClean="0">
                <a:solidFill>
                  <a:srgbClr val="8D503B"/>
                </a:solidFill>
              </a:rPr>
              <a:t>legality</a:t>
            </a:r>
            <a:endParaRPr lang="hu-HU" sz="22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50471"/>
              </p:ext>
            </p:extLst>
          </p:nvPr>
        </p:nvGraphicFramePr>
        <p:xfrm>
          <a:off x="467543" y="1203598"/>
          <a:ext cx="8208913" cy="3450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35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56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0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The type of state</a:t>
                      </a:r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hu-H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u-H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driven</a:t>
                      </a: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public</a:t>
                      </a: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7C8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20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Rent-seeking</a:t>
                      </a:r>
                      <a:r>
                        <a:rPr lang="hu-HU" sz="1800" b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800" b="1" dirty="0" err="1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state</a:t>
                      </a:r>
                      <a:endParaRPr lang="hu-HU" sz="18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err="1" smtClean="0">
                          <a:solidFill>
                            <a:srgbClr val="4D7C85"/>
                          </a:solidFill>
                        </a:rPr>
                        <a:t>Kleptocratic</a:t>
                      </a:r>
                      <a:r>
                        <a:rPr lang="hu-HU" b="1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b="1" dirty="0" err="1" smtClean="0">
                          <a:solidFill>
                            <a:srgbClr val="4D7C85"/>
                          </a:solidFill>
                        </a:rPr>
                        <a:t>state</a:t>
                      </a:r>
                      <a:endParaRPr lang="hu-HU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err="1" smtClean="0">
                          <a:solidFill>
                            <a:srgbClr val="4D7C85"/>
                          </a:solidFill>
                        </a:rPr>
                        <a:t>Predatory</a:t>
                      </a:r>
                      <a:r>
                        <a:rPr lang="hu-HU" b="1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b="1" dirty="0" err="1" smtClean="0">
                          <a:solidFill>
                            <a:srgbClr val="4D7C85"/>
                          </a:solidFill>
                        </a:rPr>
                        <a:t>state</a:t>
                      </a:r>
                      <a:endParaRPr lang="hu-HU" b="1" dirty="0" smtClean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err="1" smtClean="0">
                          <a:solidFill>
                            <a:srgbClr val="4D7C85"/>
                          </a:solidFill>
                        </a:rPr>
                        <a:t>State</a:t>
                      </a:r>
                      <a:endParaRPr lang="hu-HU" b="1" dirty="0" smtClean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636"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rgbClr val="4D7C85"/>
                          </a:solidFill>
                        </a:rPr>
                        <a:t>Corrupt</a:t>
                      </a:r>
                      <a:r>
                        <a:rPr lang="hu-HU" b="1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b="1" dirty="0" err="1" smtClean="0">
                          <a:solidFill>
                            <a:srgbClr val="4D7C85"/>
                          </a:solidFill>
                        </a:rPr>
                        <a:t>state</a:t>
                      </a:r>
                      <a:endParaRPr lang="hu-HU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63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4D7C85"/>
                          </a:solidFill>
                        </a:rPr>
                        <a:t>C</a:t>
                      </a:r>
                      <a:r>
                        <a:rPr lang="hu-HU" b="1" dirty="0" err="1" smtClean="0">
                          <a:solidFill>
                            <a:srgbClr val="4D7C85"/>
                          </a:solidFill>
                        </a:rPr>
                        <a:t>aptured</a:t>
                      </a:r>
                      <a:r>
                        <a:rPr lang="hu-HU" b="1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b="1" dirty="0" err="1" smtClean="0">
                          <a:solidFill>
                            <a:srgbClr val="4D7C85"/>
                          </a:solidFill>
                        </a:rPr>
                        <a:t>state</a:t>
                      </a:r>
                      <a:endParaRPr lang="hu-HU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636"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rgbClr val="4D7C85"/>
                          </a:solidFill>
                        </a:rPr>
                        <a:t>Criminal</a:t>
                      </a:r>
                      <a:r>
                        <a:rPr lang="hu-HU" b="1" dirty="0" smtClean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hu-HU" b="1" dirty="0" err="1" smtClean="0">
                          <a:solidFill>
                            <a:srgbClr val="4D7C85"/>
                          </a:solidFill>
                        </a:rPr>
                        <a:t>state</a:t>
                      </a:r>
                      <a:endParaRPr lang="hu-HU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61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9218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8D503B"/>
                </a:solidFill>
              </a:rPr>
              <a:t>The possible functions of the three types of taxes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15843"/>
              </p:ext>
            </p:extLst>
          </p:nvPr>
        </p:nvGraphicFramePr>
        <p:xfrm>
          <a:off x="107949" y="1004953"/>
          <a:ext cx="8928101" cy="3000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5739">
                  <a:extLst>
                    <a:ext uri="{9D8B030D-6E8A-4147-A177-3AD203B41FA5}">
                      <a16:colId xmlns:a16="http://schemas.microsoft.com/office/drawing/2014/main" xmlns="" val="84706059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19583912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xmlns="" val="1359224553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xmlns="" val="55711146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823719210"/>
                    </a:ext>
                  </a:extLst>
                </a:gridCol>
                <a:gridCol w="1439714">
                  <a:extLst>
                    <a:ext uri="{9D8B030D-6E8A-4147-A177-3AD203B41FA5}">
                      <a16:colId xmlns:a16="http://schemas.microsoft.com/office/drawing/2014/main" xmlns="" val="1545948471"/>
                    </a:ext>
                  </a:extLst>
                </a:gridCol>
              </a:tblGrid>
              <a:tr h="93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Generating revenue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Inter-sectoral discrimination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Intra-sectoral discrimination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Market acquisition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D7C85"/>
                          </a:solidFill>
                          <a:effectLst/>
                        </a:rPr>
                        <a:t>Political penalization</a:t>
                      </a:r>
                      <a:endParaRPr lang="hu-HU" sz="2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1524231"/>
                  </a:ext>
                </a:extLst>
              </a:tr>
              <a:tr h="68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effectLst/>
                        </a:rPr>
                        <a:t>General tax</a:t>
                      </a:r>
                      <a:endParaRPr lang="hu-HU" sz="2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6880076"/>
                  </a:ext>
                </a:extLst>
              </a:tr>
              <a:tr h="68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Sectoral tax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­-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3346991"/>
                  </a:ext>
                </a:extLst>
              </a:tr>
              <a:tr h="68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Discretional tax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7615699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0200" y="2276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Szövegdoboz 85"/>
          <p:cNvSpPr txBox="1">
            <a:spLocks/>
          </p:cNvSpPr>
          <p:nvPr/>
        </p:nvSpPr>
        <p:spPr bwMode="auto">
          <a:xfrm>
            <a:off x="107950" y="4094161"/>
            <a:ext cx="8928101" cy="78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en-US" altLang="hu-HU" sz="1400" b="1" i="0" u="sng" strike="noStrike" cap="none" normalizeH="0" baseline="0" dirty="0" smtClean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Legend:</a:t>
            </a:r>
            <a:r>
              <a:rPr kumimoji="0" lang="en-US" altLang="hu-HU" sz="1400" b="1" i="0" strike="noStrike" cap="none" normalizeH="0" baseline="0" dirty="0" smtClean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kumimoji="0" lang="en-US" altLang="hu-HU" sz="2000" b="1" i="0" u="none" strike="noStrike" cap="none" normalizeH="0" baseline="0" dirty="0" smtClean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+++</a:t>
            </a:r>
            <a:r>
              <a:rPr kumimoji="0" lang="en-US" altLang="hu-HU" sz="1400" b="1" i="0" u="none" strike="noStrike" cap="none" normalizeH="0" baseline="0" dirty="0" smtClean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primary function;    </a:t>
            </a:r>
            <a:r>
              <a:rPr kumimoji="0" lang="en-US" altLang="hu-HU" sz="2000" b="1" i="0" u="none" strike="noStrike" cap="none" normalizeH="0" baseline="0" dirty="0" smtClean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++</a:t>
            </a:r>
            <a:r>
              <a:rPr kumimoji="0" lang="en-US" altLang="hu-HU" sz="1400" b="1" i="0" u="none" strike="noStrike" cap="none" normalizeH="0" baseline="0" dirty="0" smtClean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secondary function;    </a:t>
            </a:r>
            <a:r>
              <a:rPr kumimoji="0" lang="en-US" altLang="hu-HU" sz="2000" b="1" i="0" u="none" strike="noStrike" cap="none" normalizeH="0" baseline="0" dirty="0" smtClean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</a:t>
            </a:r>
            <a:r>
              <a:rPr kumimoji="0" lang="en-US" altLang="hu-HU" sz="1400" b="1" i="0" u="none" strike="noStrike" cap="none" normalizeH="0" baseline="0" dirty="0" smtClean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tertiary function.</a:t>
            </a:r>
            <a:endParaRPr kumimoji="0" lang="en-US" altLang="hu-HU" sz="1400" b="0" i="0" u="none" strike="noStrike" cap="none" normalizeH="0" baseline="0" dirty="0" smtClean="0">
              <a:ln>
                <a:noFill/>
              </a:ln>
              <a:solidFill>
                <a:srgbClr val="50412B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en-US" altLang="hu-HU" sz="1400" b="1" i="0" u="none" strike="noStrike" cap="none" normalizeH="0" baseline="0" dirty="0" smtClean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Light background refers to the normative and dark background, to the discretional functions.</a:t>
            </a:r>
            <a:endParaRPr kumimoji="0" lang="en-US" altLang="hu-HU" sz="1400" b="0" i="0" u="none" strike="noStrike" cap="none" normalizeH="0" baseline="0" dirty="0" smtClean="0">
              <a:ln>
                <a:noFill/>
              </a:ln>
              <a:solidFill>
                <a:srgbClr val="50412B"/>
              </a:solidFill>
              <a:effectLst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00200" y="28098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5095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987425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8D503B"/>
                </a:solidFill>
              </a:rPr>
              <a:t>The ideal typical modes of government </a:t>
            </a:r>
            <a:r>
              <a:rPr lang="en-US" sz="2200" dirty="0" smtClean="0">
                <a:solidFill>
                  <a:srgbClr val="8D503B"/>
                </a:solidFill>
              </a:rPr>
              <a:t>expenditure</a:t>
            </a:r>
            <a:endParaRPr lang="hu-HU" sz="1600" dirty="0">
              <a:solidFill>
                <a:srgbClr val="50412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218434"/>
              </p:ext>
            </p:extLst>
          </p:nvPr>
        </p:nvGraphicFramePr>
        <p:xfrm>
          <a:off x="107950" y="987425"/>
          <a:ext cx="8928101" cy="3672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3731">
                  <a:extLst>
                    <a:ext uri="{9D8B030D-6E8A-4147-A177-3AD203B41FA5}">
                      <a16:colId xmlns:a16="http://schemas.microsoft.com/office/drawing/2014/main" xmlns="" val="70205136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42862291"/>
                    </a:ext>
                  </a:extLst>
                </a:gridCol>
                <a:gridCol w="2736081">
                  <a:extLst>
                    <a:ext uri="{9D8B030D-6E8A-4147-A177-3AD203B41FA5}">
                      <a16:colId xmlns:a16="http://schemas.microsoft.com/office/drawing/2014/main" xmlns="" val="3557919303"/>
                    </a:ext>
                  </a:extLst>
                </a:gridCol>
                <a:gridCol w="2592065">
                  <a:extLst>
                    <a:ext uri="{9D8B030D-6E8A-4147-A177-3AD203B41FA5}">
                      <a16:colId xmlns:a16="http://schemas.microsoft.com/office/drawing/2014/main" xmlns="" val="1644381983"/>
                    </a:ext>
                  </a:extLst>
                </a:gridCol>
              </a:tblGrid>
              <a:tr h="43975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Beneficiaries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Form of government expenditure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9440889"/>
                  </a:ext>
                </a:extLst>
              </a:tr>
              <a:tr h="4397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0412B"/>
                          </a:solidFill>
                          <a:effectLst/>
                        </a:rPr>
                        <a:t>Transfer</a:t>
                      </a:r>
                      <a:r>
                        <a:rPr lang="hu-HU" sz="1400" b="1" dirty="0" smtClean="0">
                          <a:solidFill>
                            <a:srgbClr val="50412B"/>
                          </a:solidFill>
                          <a:effectLst/>
                        </a:rPr>
                        <a:t>s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50412B"/>
                          </a:solidFill>
                          <a:effectLst/>
                        </a:rPr>
                        <a:t>Public </a:t>
                      </a:r>
                      <a:r>
                        <a:rPr lang="hu-HU" sz="1400" b="1" dirty="0" err="1" smtClean="0">
                          <a:solidFill>
                            <a:srgbClr val="50412B"/>
                          </a:solidFill>
                          <a:effectLst/>
                        </a:rPr>
                        <a:t>services</a:t>
                      </a:r>
                      <a:endParaRPr lang="hu-HU" sz="1400" b="1" dirty="0" smtClean="0">
                        <a:solidFill>
                          <a:srgbClr val="50412B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4924155"/>
                  </a:ext>
                </a:extLst>
              </a:tr>
              <a:tr h="670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Egalitarian mode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the poor (up to the lower middle class)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direct payment (e.g. subsidies for the poor)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serving redistributive goals (equality of opportunity)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3443952"/>
                  </a:ext>
                </a:extLst>
              </a:tr>
              <a:tr h="931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Elitist mode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the rich (down to the upper middle class)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direct payment (e.g. subsidies to major entrepreneurs)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indirect payment (e.g. tax cuts)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perverting redistributive goals (increasing inequalities)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4561314"/>
                  </a:ext>
                </a:extLst>
              </a:tr>
              <a:tr h="1191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Cash cow mode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the leading political elite (</a:t>
                      </a:r>
                      <a:r>
                        <a:rPr lang="en-US" sz="1200" b="1" dirty="0" err="1">
                          <a:solidFill>
                            <a:srgbClr val="50412B"/>
                          </a:solidFill>
                          <a:effectLst/>
                        </a:rPr>
                        <a:t>subregime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- or regime-level)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direct payment (e.g. subsidies to the members of the leading political elite, overpricing)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indirect payment (e.g.  tax exemptions)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neglecting redistributive goals (turning activities into de facto transfer payments)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80443"/>
                  </a:ext>
                </a:extLst>
              </a:tr>
            </a:tbl>
          </a:graphicData>
        </a:graphic>
      </p:graphicFrame>
      <p:sp>
        <p:nvSpPr>
          <p:cNvPr id="5" name="Szövegdoboz 85"/>
          <p:cNvSpPr txBox="1">
            <a:spLocks/>
          </p:cNvSpPr>
          <p:nvPr/>
        </p:nvSpPr>
        <p:spPr bwMode="auto">
          <a:xfrm>
            <a:off x="107950" y="4659982"/>
            <a:ext cx="8928101" cy="35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en-US" altLang="hu-HU" sz="1400" b="1" i="0" u="sng" strike="noStrike" cap="none" normalizeH="0" baseline="0" dirty="0" smtClean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Legend:</a:t>
            </a:r>
            <a:r>
              <a:rPr kumimoji="0" lang="en-US" altLang="hu-HU" sz="1400" b="1" i="0" strike="noStrike" cap="none" normalizeH="0" baseline="0" dirty="0" smtClean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altLang="hu-HU" sz="1400" b="1" dirty="0" smtClean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Dark </a:t>
            </a:r>
            <a:r>
              <a:rPr lang="en-GB" altLang="hu-HU" sz="1400" b="1" dirty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refers to the discretional </a:t>
            </a:r>
            <a:r>
              <a:rPr lang="en-GB" altLang="hu-HU" sz="1400" b="1" dirty="0" smtClean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mode.</a:t>
            </a:r>
            <a:endParaRPr lang="en-GB" altLang="hu-HU" sz="1400" b="1" dirty="0">
              <a:solidFill>
                <a:srgbClr val="50412B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5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hu-HU" sz="2200" dirty="0" err="1" smtClean="0">
                <a:solidFill>
                  <a:srgbClr val="8D503B"/>
                </a:solidFill>
              </a:rPr>
              <a:t>Relation</a:t>
            </a:r>
            <a:r>
              <a:rPr lang="hu-HU" sz="2200" dirty="0" smtClean="0">
                <a:solidFill>
                  <a:srgbClr val="8D503B"/>
                </a:solidFill>
              </a:rPr>
              <a:t> </a:t>
            </a:r>
            <a:r>
              <a:rPr lang="en-US" sz="2200" dirty="0" smtClean="0">
                <a:solidFill>
                  <a:srgbClr val="8D503B"/>
                </a:solidFill>
              </a:rPr>
              <a:t>in the three polar type regimes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814751"/>
              </p:ext>
            </p:extLst>
          </p:nvPr>
        </p:nvGraphicFramePr>
        <p:xfrm>
          <a:off x="107951" y="915988"/>
          <a:ext cx="8928099" cy="410368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09790">
                  <a:extLst>
                    <a:ext uri="{9D8B030D-6E8A-4147-A177-3AD203B41FA5}">
                      <a16:colId xmlns:a16="http://schemas.microsoft.com/office/drawing/2014/main" xmlns="" val="2988024501"/>
                    </a:ext>
                  </a:extLst>
                </a:gridCol>
                <a:gridCol w="3009155">
                  <a:extLst>
                    <a:ext uri="{9D8B030D-6E8A-4147-A177-3AD203B41FA5}">
                      <a16:colId xmlns:a16="http://schemas.microsoft.com/office/drawing/2014/main" xmlns="" val="1363450606"/>
                    </a:ext>
                  </a:extLst>
                </a:gridCol>
                <a:gridCol w="3009154">
                  <a:extLst>
                    <a:ext uri="{9D8B030D-6E8A-4147-A177-3AD203B41FA5}">
                      <a16:colId xmlns:a16="http://schemas.microsoft.com/office/drawing/2014/main" xmlns="" val="2828575883"/>
                    </a:ext>
                  </a:extLst>
                </a:gridCol>
              </a:tblGrid>
              <a:tr h="40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</a:rPr>
                        <a:t>Liberal democracy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4D7C85"/>
                          </a:solidFill>
                          <a:effectLst/>
                        </a:rPr>
                        <a:t>Patronal autocracy</a:t>
                      </a:r>
                      <a:endParaRPr lang="hu-HU" sz="18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D7C85"/>
                          </a:solidFill>
                          <a:effectLst/>
                        </a:rPr>
                        <a:t>Communist </a:t>
                      </a:r>
                      <a:r>
                        <a:rPr lang="hu-HU" sz="2000" b="1" dirty="0" err="1" smtClean="0">
                          <a:solidFill>
                            <a:srgbClr val="4D7C85"/>
                          </a:solidFill>
                          <a:effectLst/>
                        </a:rPr>
                        <a:t>dictatorship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6372772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relation between economic and political elites is voluntary (lobbying)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relation between economic and political elites is coercive (patronalism)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.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140211"/>
                  </a:ext>
                </a:extLst>
              </a:tr>
              <a:tr h="327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interest representation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interest collusion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interest repression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614327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voluntary corruption</a:t>
                      </a:r>
                      <a:b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free market corruption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surplus/sellers’ corruption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coercive corruption</a:t>
                      </a:r>
                      <a:b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criminal state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.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voluntary corruption</a:t>
                      </a:r>
                      <a:b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blat (with </a:t>
                      </a:r>
                      <a:r>
                        <a:rPr lang="en-US" sz="1600" b="1" dirty="0" err="1">
                          <a:solidFill>
                            <a:srgbClr val="50412B"/>
                          </a:solidFill>
                          <a:effectLst/>
                        </a:rPr>
                        <a:t>nomenklaturists</a:t>
                      </a: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shortage/buyers’ corruption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363758"/>
                  </a:ext>
                </a:extLst>
              </a:tr>
              <a:tr h="327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system-destroying corruption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system-constituting corruption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system-lubricating corruption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2327241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0412B"/>
                          </a:solidFill>
                          <a:effectLst/>
                        </a:rPr>
                        <a:t>no authorized illegality (only unauthorized) in the criminal ecosystem</a:t>
                      </a: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authorized + unauthorized illegality in the criminal ecosystem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no authorized illegality (only unauthorized) in the criminal ecosystem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46" marR="32446" marT="4506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5085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25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88860"/>
              </p:ext>
            </p:extLst>
          </p:nvPr>
        </p:nvGraphicFramePr>
        <p:xfrm>
          <a:off x="107950" y="123478"/>
          <a:ext cx="8928102" cy="4104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80301">
                <a:tc gridSpan="2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0412B"/>
                          </a:solidFill>
                        </a:rPr>
                        <a:t>Free</a:t>
                      </a:r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50412B"/>
                          </a:solidFill>
                        </a:rPr>
                        <a:t>market</a:t>
                      </a:r>
                      <a:r>
                        <a:rPr lang="en-US" sz="2000" b="1" baseline="0" dirty="0" smtClean="0">
                          <a:solidFill>
                            <a:srgbClr val="50412B"/>
                          </a:solidFill>
                        </a:rPr>
                        <a:t> corruption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b="1" baseline="0" dirty="0" err="1" smtClean="0">
                          <a:solidFill>
                            <a:srgbClr val="50412B"/>
                          </a:solidFill>
                        </a:rPr>
                        <a:t>Cronyism</a:t>
                      </a:r>
                      <a:endParaRPr lang="hu-HU" sz="3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Political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/</a:t>
                      </a:r>
                      <a:endParaRPr lang="en-GB" sz="1600" b="1" baseline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l"/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govern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mental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actors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Low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Public </a:t>
                      </a:r>
                      <a:r>
                        <a:rPr lang="en-US" sz="1600" b="1" dirty="0" err="1" smtClean="0">
                          <a:solidFill>
                            <a:srgbClr val="50412B"/>
                          </a:solidFill>
                        </a:rPr>
                        <a:t>admini-stration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Low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Private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sector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Low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5" name="Ellipszis 54"/>
          <p:cNvSpPr/>
          <p:nvPr/>
        </p:nvSpPr>
        <p:spPr>
          <a:xfrm>
            <a:off x="2348798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0" name="Ellipszis 89"/>
          <p:cNvSpPr/>
          <p:nvPr/>
        </p:nvSpPr>
        <p:spPr>
          <a:xfrm>
            <a:off x="3202166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1" name="Ellipszis 90"/>
          <p:cNvSpPr/>
          <p:nvPr/>
        </p:nvSpPr>
        <p:spPr>
          <a:xfrm>
            <a:off x="4051258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Ellipszis 91"/>
          <p:cNvSpPr/>
          <p:nvPr/>
        </p:nvSpPr>
        <p:spPr>
          <a:xfrm>
            <a:off x="4925206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96"/>
          <p:cNvSpPr/>
          <p:nvPr/>
        </p:nvSpPr>
        <p:spPr>
          <a:xfrm>
            <a:off x="2348798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/>
          <p:cNvSpPr/>
          <p:nvPr/>
        </p:nvSpPr>
        <p:spPr>
          <a:xfrm>
            <a:off x="3202166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/>
          <p:cNvSpPr/>
          <p:nvPr/>
        </p:nvSpPr>
        <p:spPr>
          <a:xfrm>
            <a:off x="4051258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/>
          <p:cNvSpPr/>
          <p:nvPr/>
        </p:nvSpPr>
        <p:spPr>
          <a:xfrm>
            <a:off x="4925206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19"/>
          <p:cNvSpPr/>
          <p:nvPr/>
        </p:nvSpPr>
        <p:spPr>
          <a:xfrm>
            <a:off x="2348798" y="1955980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Ellipszis 120"/>
          <p:cNvSpPr/>
          <p:nvPr/>
        </p:nvSpPr>
        <p:spPr>
          <a:xfrm>
            <a:off x="3217169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Ellipszis 121"/>
          <p:cNvSpPr/>
          <p:nvPr/>
        </p:nvSpPr>
        <p:spPr>
          <a:xfrm>
            <a:off x="4066261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Ellipszis 122"/>
          <p:cNvSpPr/>
          <p:nvPr/>
        </p:nvSpPr>
        <p:spPr>
          <a:xfrm>
            <a:off x="4940209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Ellipszis 127"/>
          <p:cNvSpPr/>
          <p:nvPr/>
        </p:nvSpPr>
        <p:spPr>
          <a:xfrm>
            <a:off x="2348798" y="2541842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Ellipszis 128"/>
          <p:cNvSpPr/>
          <p:nvPr/>
        </p:nvSpPr>
        <p:spPr>
          <a:xfrm>
            <a:off x="3220624" y="2541842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Ellipszis 129"/>
          <p:cNvSpPr/>
          <p:nvPr/>
        </p:nvSpPr>
        <p:spPr>
          <a:xfrm>
            <a:off x="4069716" y="2541842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1" name="Ellipszis 130"/>
          <p:cNvSpPr/>
          <p:nvPr/>
        </p:nvSpPr>
        <p:spPr>
          <a:xfrm>
            <a:off x="4943664" y="2541842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Ellipszis 151"/>
          <p:cNvSpPr/>
          <p:nvPr/>
        </p:nvSpPr>
        <p:spPr>
          <a:xfrm>
            <a:off x="2348798" y="3136727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Ellipszis 152"/>
          <p:cNvSpPr/>
          <p:nvPr/>
        </p:nvSpPr>
        <p:spPr>
          <a:xfrm>
            <a:off x="3224900" y="3136727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4" name="Ellipszis 153"/>
          <p:cNvSpPr/>
          <p:nvPr/>
        </p:nvSpPr>
        <p:spPr>
          <a:xfrm>
            <a:off x="4073992" y="3136727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5" name="Ellipszis 154"/>
          <p:cNvSpPr/>
          <p:nvPr/>
        </p:nvSpPr>
        <p:spPr>
          <a:xfrm>
            <a:off x="4947940" y="3136727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0" name="Ellipszis 159"/>
          <p:cNvSpPr/>
          <p:nvPr/>
        </p:nvSpPr>
        <p:spPr>
          <a:xfrm>
            <a:off x="2348798" y="3720853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1" name="Ellipszis 160"/>
          <p:cNvSpPr/>
          <p:nvPr/>
        </p:nvSpPr>
        <p:spPr>
          <a:xfrm>
            <a:off x="3218165" y="3720853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2" name="Ellipszis 161"/>
          <p:cNvSpPr/>
          <p:nvPr/>
        </p:nvSpPr>
        <p:spPr>
          <a:xfrm>
            <a:off x="4067257" y="3720853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3" name="Ellipszis 162"/>
          <p:cNvSpPr/>
          <p:nvPr/>
        </p:nvSpPr>
        <p:spPr>
          <a:xfrm>
            <a:off x="4941205" y="372085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9" name="Egyenes összekötő nyíllal 168"/>
          <p:cNvCxnSpPr>
            <a:stCxn id="128" idx="4"/>
            <a:endCxn id="160" idx="0"/>
          </p:cNvCxnSpPr>
          <p:nvPr/>
        </p:nvCxnSpPr>
        <p:spPr>
          <a:xfrm>
            <a:off x="2563918" y="2972081"/>
            <a:ext cx="0" cy="748772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/>
          <p:cNvCxnSpPr>
            <a:stCxn id="129" idx="4"/>
            <a:endCxn id="161" idx="0"/>
          </p:cNvCxnSpPr>
          <p:nvPr/>
        </p:nvCxnSpPr>
        <p:spPr>
          <a:xfrm flipH="1">
            <a:off x="3433285" y="2972081"/>
            <a:ext cx="2459" cy="748772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gyenes összekötő nyíllal 172"/>
          <p:cNvCxnSpPr>
            <a:stCxn id="154" idx="2"/>
            <a:endCxn id="129" idx="5"/>
          </p:cNvCxnSpPr>
          <p:nvPr/>
        </p:nvCxnSpPr>
        <p:spPr>
          <a:xfrm flipH="1" flipV="1">
            <a:off x="3587856" y="2909074"/>
            <a:ext cx="486136" cy="44277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/>
          <p:cNvCxnSpPr>
            <a:stCxn id="154" idx="6"/>
            <a:endCxn id="131" idx="3"/>
          </p:cNvCxnSpPr>
          <p:nvPr/>
        </p:nvCxnSpPr>
        <p:spPr>
          <a:xfrm flipV="1">
            <a:off x="4504231" y="2909074"/>
            <a:ext cx="502440" cy="44277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zis 64"/>
          <p:cNvSpPr/>
          <p:nvPr/>
        </p:nvSpPr>
        <p:spPr>
          <a:xfrm>
            <a:off x="5791642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Ellipszis 65"/>
          <p:cNvSpPr/>
          <p:nvPr/>
        </p:nvSpPr>
        <p:spPr>
          <a:xfrm>
            <a:off x="6663468" y="791835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Ellipszis 66"/>
          <p:cNvSpPr/>
          <p:nvPr/>
        </p:nvSpPr>
        <p:spPr>
          <a:xfrm>
            <a:off x="7539340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Ellipszis 67"/>
          <p:cNvSpPr/>
          <p:nvPr/>
        </p:nvSpPr>
        <p:spPr>
          <a:xfrm>
            <a:off x="8393255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Ellipszis 68"/>
          <p:cNvSpPr/>
          <p:nvPr/>
        </p:nvSpPr>
        <p:spPr>
          <a:xfrm>
            <a:off x="5791642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Ellipszis 69"/>
          <p:cNvSpPr/>
          <p:nvPr/>
        </p:nvSpPr>
        <p:spPr>
          <a:xfrm>
            <a:off x="6663468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Ellipszis 70"/>
          <p:cNvSpPr/>
          <p:nvPr/>
        </p:nvSpPr>
        <p:spPr>
          <a:xfrm>
            <a:off x="7539340" y="1358906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Ellipszis 71"/>
          <p:cNvSpPr/>
          <p:nvPr/>
        </p:nvSpPr>
        <p:spPr>
          <a:xfrm>
            <a:off x="8393255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Ellipszis 72"/>
          <p:cNvSpPr/>
          <p:nvPr/>
        </p:nvSpPr>
        <p:spPr>
          <a:xfrm>
            <a:off x="5806645" y="1955980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/>
          <p:nvPr/>
        </p:nvSpPr>
        <p:spPr>
          <a:xfrm>
            <a:off x="6678471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/>
          <p:nvPr/>
        </p:nvSpPr>
        <p:spPr>
          <a:xfrm>
            <a:off x="7539340" y="1955980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/>
          <p:nvPr/>
        </p:nvSpPr>
        <p:spPr>
          <a:xfrm>
            <a:off x="8393255" y="1955980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/>
          <p:nvPr/>
        </p:nvSpPr>
        <p:spPr>
          <a:xfrm>
            <a:off x="5810100" y="2541842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/>
          <p:nvPr/>
        </p:nvSpPr>
        <p:spPr>
          <a:xfrm>
            <a:off x="6681926" y="2541842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/>
          <p:nvPr/>
        </p:nvSpPr>
        <p:spPr>
          <a:xfrm>
            <a:off x="7539340" y="254184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/>
          <p:nvPr/>
        </p:nvSpPr>
        <p:spPr>
          <a:xfrm>
            <a:off x="8393255" y="254184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/>
          <p:nvPr/>
        </p:nvSpPr>
        <p:spPr>
          <a:xfrm>
            <a:off x="5814376" y="3136727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/>
          <p:nvPr/>
        </p:nvSpPr>
        <p:spPr>
          <a:xfrm>
            <a:off x="6686202" y="3136727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/>
          <p:nvPr/>
        </p:nvSpPr>
        <p:spPr>
          <a:xfrm>
            <a:off x="7539340" y="3136727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/>
          <p:nvPr/>
        </p:nvSpPr>
        <p:spPr>
          <a:xfrm>
            <a:off x="8393255" y="3136727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Ellipszis 84"/>
          <p:cNvSpPr/>
          <p:nvPr/>
        </p:nvSpPr>
        <p:spPr>
          <a:xfrm>
            <a:off x="5807641" y="3720853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85"/>
          <p:cNvSpPr/>
          <p:nvPr/>
        </p:nvSpPr>
        <p:spPr>
          <a:xfrm>
            <a:off x="6679467" y="372085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Ellipszis 86"/>
          <p:cNvSpPr/>
          <p:nvPr/>
        </p:nvSpPr>
        <p:spPr>
          <a:xfrm>
            <a:off x="7539340" y="3720853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Ellipszis 87"/>
          <p:cNvSpPr/>
          <p:nvPr/>
        </p:nvSpPr>
        <p:spPr>
          <a:xfrm>
            <a:off x="8393255" y="3720853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9" name="Egyenes összekötő nyíllal 88"/>
          <p:cNvCxnSpPr>
            <a:stCxn id="82" idx="2"/>
            <a:endCxn id="85" idx="7"/>
          </p:cNvCxnSpPr>
          <p:nvPr/>
        </p:nvCxnSpPr>
        <p:spPr>
          <a:xfrm flipH="1">
            <a:off x="6174873" y="3351847"/>
            <a:ext cx="511329" cy="43201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nyíllal 105"/>
          <p:cNvCxnSpPr>
            <a:stCxn id="66" idx="4"/>
            <a:endCxn id="82" idx="0"/>
          </p:cNvCxnSpPr>
          <p:nvPr/>
        </p:nvCxnSpPr>
        <p:spPr>
          <a:xfrm>
            <a:off x="6878588" y="1222074"/>
            <a:ext cx="22734" cy="191465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nyíllal 107"/>
          <p:cNvCxnSpPr>
            <a:stCxn id="82" idx="6"/>
            <a:endCxn id="87" idx="1"/>
          </p:cNvCxnSpPr>
          <p:nvPr/>
        </p:nvCxnSpPr>
        <p:spPr>
          <a:xfrm>
            <a:off x="7116441" y="3351847"/>
            <a:ext cx="485906" cy="43201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nyíllal 108"/>
          <p:cNvCxnSpPr>
            <a:stCxn id="73" idx="5"/>
            <a:endCxn id="78" idx="2"/>
          </p:cNvCxnSpPr>
          <p:nvPr/>
        </p:nvCxnSpPr>
        <p:spPr>
          <a:xfrm>
            <a:off x="6173877" y="2323212"/>
            <a:ext cx="508049" cy="433750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nyíllal 115"/>
          <p:cNvCxnSpPr>
            <a:stCxn id="75" idx="5"/>
            <a:endCxn id="84" idx="1"/>
          </p:cNvCxnSpPr>
          <p:nvPr/>
        </p:nvCxnSpPr>
        <p:spPr>
          <a:xfrm>
            <a:off x="7906572" y="2323212"/>
            <a:ext cx="549690" cy="876522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nyíllal 92"/>
          <p:cNvCxnSpPr>
            <a:stCxn id="66" idx="3"/>
            <a:endCxn id="73" idx="7"/>
          </p:cNvCxnSpPr>
          <p:nvPr/>
        </p:nvCxnSpPr>
        <p:spPr>
          <a:xfrm flipH="1">
            <a:off x="6173877" y="1159067"/>
            <a:ext cx="552598" cy="859920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Szövegdoboz 63"/>
          <p:cNvSpPr txBox="1"/>
          <p:nvPr/>
        </p:nvSpPr>
        <p:spPr>
          <a:xfrm>
            <a:off x="963089" y="4244656"/>
            <a:ext cx="2886683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00" b="1" u="sng" dirty="0" smtClean="0">
                <a:solidFill>
                  <a:srgbClr val="50412B"/>
                </a:solidFill>
              </a:rPr>
              <a:t>Continuous line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en-US" sz="1300" dirty="0" smtClean="0">
                <a:solidFill>
                  <a:srgbClr val="50412B"/>
                </a:solidFill>
              </a:rPr>
              <a:t>regular transaction; </a:t>
            </a:r>
          </a:p>
          <a:p>
            <a:r>
              <a:rPr lang="en-US" sz="1300" b="1" u="dashHeavy" dirty="0" smtClean="0">
                <a:solidFill>
                  <a:srgbClr val="50412B"/>
                </a:solidFill>
              </a:rPr>
              <a:t>Dashed line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 err="1" smtClean="0">
                <a:solidFill>
                  <a:srgbClr val="50412B"/>
                </a:solidFill>
              </a:rPr>
              <a:t>occasional</a:t>
            </a:r>
            <a:r>
              <a:rPr lang="hu-HU" sz="1300" dirty="0" smtClean="0">
                <a:solidFill>
                  <a:srgbClr val="50412B"/>
                </a:solidFill>
              </a:rPr>
              <a:t> </a:t>
            </a:r>
            <a:r>
              <a:rPr lang="en-US" sz="1300" dirty="0" smtClean="0">
                <a:solidFill>
                  <a:srgbClr val="50412B"/>
                </a:solidFill>
              </a:rPr>
              <a:t>transaction;</a:t>
            </a:r>
            <a:r>
              <a:rPr lang="hu-HU" sz="1300" dirty="0" smtClean="0">
                <a:solidFill>
                  <a:srgbClr val="50412B"/>
                </a:solidFill>
              </a:rPr>
              <a:t/>
            </a:r>
            <a:br>
              <a:rPr lang="hu-HU" sz="1300" dirty="0" smtClean="0">
                <a:solidFill>
                  <a:srgbClr val="50412B"/>
                </a:solidFill>
              </a:rPr>
            </a:br>
            <a:r>
              <a:rPr lang="en-US" sz="1300" b="1" dirty="0" smtClean="0">
                <a:solidFill>
                  <a:srgbClr val="50412B"/>
                </a:solidFill>
              </a:rPr>
              <a:t>Double arrow: </a:t>
            </a:r>
            <a:r>
              <a:rPr lang="en-US" sz="1300" dirty="0" smtClean="0">
                <a:solidFill>
                  <a:srgbClr val="50412B"/>
                </a:solidFill>
              </a:rPr>
              <a:t>voluntary transaction; </a:t>
            </a:r>
          </a:p>
          <a:p>
            <a:r>
              <a:rPr lang="en-US" sz="1300" b="1" dirty="0" smtClean="0">
                <a:solidFill>
                  <a:srgbClr val="50412B"/>
                </a:solidFill>
              </a:rPr>
              <a:t>Single arrow: </a:t>
            </a:r>
            <a:r>
              <a:rPr lang="en-US" sz="1300" dirty="0" smtClean="0">
                <a:solidFill>
                  <a:srgbClr val="50412B"/>
                </a:solidFill>
              </a:rPr>
              <a:t>subordination</a:t>
            </a:r>
            <a:endParaRPr lang="hu-HU" sz="1300" dirty="0" smtClean="0">
              <a:solidFill>
                <a:srgbClr val="50412B"/>
              </a:solidFill>
            </a:endParaRPr>
          </a:p>
        </p:txBody>
      </p:sp>
      <p:sp>
        <p:nvSpPr>
          <p:cNvPr id="125" name="Ellipszis 74"/>
          <p:cNvSpPr/>
          <p:nvPr/>
        </p:nvSpPr>
        <p:spPr>
          <a:xfrm>
            <a:off x="3849772" y="4358870"/>
            <a:ext cx="288032" cy="288032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Ellipszis 76"/>
          <p:cNvSpPr/>
          <p:nvPr/>
        </p:nvSpPr>
        <p:spPr>
          <a:xfrm>
            <a:off x="6535011" y="4358870"/>
            <a:ext cx="288032" cy="288032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Ellipszis 93"/>
          <p:cNvSpPr/>
          <p:nvPr/>
        </p:nvSpPr>
        <p:spPr>
          <a:xfrm>
            <a:off x="3837382" y="4749620"/>
            <a:ext cx="288032" cy="288032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Прямоугольник 131"/>
          <p:cNvSpPr/>
          <p:nvPr/>
        </p:nvSpPr>
        <p:spPr>
          <a:xfrm>
            <a:off x="4137804" y="4356692"/>
            <a:ext cx="2205476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</a:t>
            </a:r>
            <a:r>
              <a:rPr lang="en-US" sz="1300" dirty="0" smtClean="0">
                <a:solidFill>
                  <a:srgbClr val="50412B"/>
                </a:solidFill>
              </a:rPr>
              <a:t>demander </a:t>
            </a:r>
            <a:r>
              <a:rPr lang="en-US" sz="1300" dirty="0">
                <a:solidFill>
                  <a:srgbClr val="50412B"/>
                </a:solidFill>
              </a:rPr>
              <a:t>of corrupt service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823043" y="4356692"/>
            <a:ext cx="2216504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server of corrupt transaction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137804" y="4747442"/>
            <a:ext cx="2051587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supplier of corrupt service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117217" y="4537043"/>
            <a:ext cx="84587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Legend:</a:t>
            </a:r>
            <a:endParaRPr lang="hu-HU" sz="1400" dirty="0">
              <a:solidFill>
                <a:srgbClr val="50413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98855"/>
              </p:ext>
            </p:extLst>
          </p:nvPr>
        </p:nvGraphicFramePr>
        <p:xfrm>
          <a:off x="107950" y="123478"/>
          <a:ext cx="8928102" cy="4104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80301">
                <a:tc gridSpan="2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b="1" dirty="0" err="1" smtClean="0">
                          <a:solidFill>
                            <a:srgbClr val="50412B"/>
                          </a:solidFill>
                        </a:rPr>
                        <a:t>State</a:t>
                      </a:r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2000" b="1" dirty="0" err="1" smtClean="0">
                          <a:solidFill>
                            <a:srgbClr val="50412B"/>
                          </a:solidFill>
                        </a:rPr>
                        <a:t>organization</a:t>
                      </a:r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2000" b="1" dirty="0" err="1" smtClean="0">
                          <a:solidFill>
                            <a:srgbClr val="50412B"/>
                          </a:solidFill>
                        </a:rPr>
                        <a:t>collusion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50412B"/>
                          </a:solidFill>
                        </a:rPr>
                        <a:t>Bottom-up state capture</a:t>
                      </a:r>
                      <a:endParaRPr lang="hu-HU" sz="2000" b="1" dirty="0" smtClean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Political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/</a:t>
                      </a:r>
                      <a:endParaRPr lang="en-GB" sz="1600" b="1" baseline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l"/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govern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mental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actors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Low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Public </a:t>
                      </a:r>
                      <a:r>
                        <a:rPr lang="en-US" sz="1600" b="1" dirty="0" err="1" smtClean="0">
                          <a:solidFill>
                            <a:srgbClr val="50412B"/>
                          </a:solidFill>
                        </a:rPr>
                        <a:t>admini-stration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Low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Private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sector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Low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4" name="Szövegdoboz 63"/>
          <p:cNvSpPr txBox="1"/>
          <p:nvPr/>
        </p:nvSpPr>
        <p:spPr>
          <a:xfrm>
            <a:off x="963089" y="4244656"/>
            <a:ext cx="2886683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00" b="1" u="sng" dirty="0" smtClean="0">
                <a:solidFill>
                  <a:srgbClr val="50412B"/>
                </a:solidFill>
              </a:rPr>
              <a:t>Continuous line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en-US" sz="1300" dirty="0" smtClean="0">
                <a:solidFill>
                  <a:srgbClr val="50412B"/>
                </a:solidFill>
              </a:rPr>
              <a:t>regular transaction; </a:t>
            </a:r>
          </a:p>
          <a:p>
            <a:r>
              <a:rPr lang="en-US" sz="1300" b="1" u="dashHeavy" dirty="0" smtClean="0">
                <a:solidFill>
                  <a:srgbClr val="50412B"/>
                </a:solidFill>
              </a:rPr>
              <a:t>Dashed line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 err="1" smtClean="0">
                <a:solidFill>
                  <a:srgbClr val="50412B"/>
                </a:solidFill>
              </a:rPr>
              <a:t>occasional</a:t>
            </a:r>
            <a:r>
              <a:rPr lang="hu-HU" sz="1300" dirty="0" smtClean="0">
                <a:solidFill>
                  <a:srgbClr val="50412B"/>
                </a:solidFill>
              </a:rPr>
              <a:t> </a:t>
            </a:r>
            <a:r>
              <a:rPr lang="en-US" sz="1300" dirty="0" smtClean="0">
                <a:solidFill>
                  <a:srgbClr val="50412B"/>
                </a:solidFill>
              </a:rPr>
              <a:t>transaction;</a:t>
            </a:r>
            <a:r>
              <a:rPr lang="hu-HU" sz="1300" dirty="0" smtClean="0">
                <a:solidFill>
                  <a:srgbClr val="50412B"/>
                </a:solidFill>
              </a:rPr>
              <a:t/>
            </a:r>
            <a:br>
              <a:rPr lang="hu-HU" sz="1300" dirty="0" smtClean="0">
                <a:solidFill>
                  <a:srgbClr val="50412B"/>
                </a:solidFill>
              </a:rPr>
            </a:br>
            <a:r>
              <a:rPr lang="en-US" sz="1300" b="1" dirty="0" smtClean="0">
                <a:solidFill>
                  <a:srgbClr val="50412B"/>
                </a:solidFill>
              </a:rPr>
              <a:t>Double arrow: </a:t>
            </a:r>
            <a:r>
              <a:rPr lang="en-US" sz="1300" dirty="0" smtClean="0">
                <a:solidFill>
                  <a:srgbClr val="50412B"/>
                </a:solidFill>
              </a:rPr>
              <a:t>voluntary transaction; </a:t>
            </a:r>
          </a:p>
          <a:p>
            <a:r>
              <a:rPr lang="en-US" sz="1300" b="1" dirty="0" smtClean="0">
                <a:solidFill>
                  <a:srgbClr val="50412B"/>
                </a:solidFill>
              </a:rPr>
              <a:t>Single arrow: </a:t>
            </a:r>
            <a:r>
              <a:rPr lang="en-US" sz="1300" dirty="0" smtClean="0">
                <a:solidFill>
                  <a:srgbClr val="50412B"/>
                </a:solidFill>
              </a:rPr>
              <a:t>subordination</a:t>
            </a:r>
            <a:endParaRPr lang="hu-HU" sz="1300" dirty="0" smtClean="0">
              <a:solidFill>
                <a:srgbClr val="50412B"/>
              </a:solidFill>
            </a:endParaRPr>
          </a:p>
        </p:txBody>
      </p:sp>
      <p:sp>
        <p:nvSpPr>
          <p:cNvPr id="125" name="Ellipszis 74"/>
          <p:cNvSpPr/>
          <p:nvPr/>
        </p:nvSpPr>
        <p:spPr>
          <a:xfrm>
            <a:off x="3849772" y="4358870"/>
            <a:ext cx="288032" cy="288032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Ellipszis 76"/>
          <p:cNvSpPr/>
          <p:nvPr/>
        </p:nvSpPr>
        <p:spPr>
          <a:xfrm>
            <a:off x="6535011" y="4358870"/>
            <a:ext cx="288032" cy="288032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Ellipszis 93"/>
          <p:cNvSpPr/>
          <p:nvPr/>
        </p:nvSpPr>
        <p:spPr>
          <a:xfrm>
            <a:off x="3837382" y="4749620"/>
            <a:ext cx="288032" cy="288032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Прямоугольник 131"/>
          <p:cNvSpPr/>
          <p:nvPr/>
        </p:nvSpPr>
        <p:spPr>
          <a:xfrm>
            <a:off x="4137804" y="4356692"/>
            <a:ext cx="2205476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</a:t>
            </a:r>
            <a:r>
              <a:rPr lang="en-US" sz="1300" dirty="0" smtClean="0">
                <a:solidFill>
                  <a:srgbClr val="50412B"/>
                </a:solidFill>
              </a:rPr>
              <a:t>demander </a:t>
            </a:r>
            <a:r>
              <a:rPr lang="en-US" sz="1300" dirty="0">
                <a:solidFill>
                  <a:srgbClr val="50412B"/>
                </a:solidFill>
              </a:rPr>
              <a:t>of corrupt service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823043" y="4356692"/>
            <a:ext cx="2216504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server of corrupt transaction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137804" y="4747442"/>
            <a:ext cx="2051587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supplier of corrupt service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117217" y="4537043"/>
            <a:ext cx="84587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Legend:</a:t>
            </a:r>
            <a:endParaRPr lang="hu-HU" sz="1400" dirty="0">
              <a:solidFill>
                <a:srgbClr val="504131"/>
              </a:solidFill>
              <a:ea typeface="Times New Roman" panose="02020603050405020304" pitchFamily="18" charset="0"/>
            </a:endParaRPr>
          </a:p>
        </p:txBody>
      </p:sp>
      <p:sp>
        <p:nvSpPr>
          <p:cNvPr id="94" name="Ellipszis 93"/>
          <p:cNvSpPr/>
          <p:nvPr/>
        </p:nvSpPr>
        <p:spPr>
          <a:xfrm>
            <a:off x="6649469" y="789023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Ellipszis 92"/>
          <p:cNvSpPr/>
          <p:nvPr/>
        </p:nvSpPr>
        <p:spPr>
          <a:xfrm>
            <a:off x="5786461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Ellipszis 94"/>
          <p:cNvSpPr/>
          <p:nvPr/>
        </p:nvSpPr>
        <p:spPr>
          <a:xfrm>
            <a:off x="7512477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Ellipszis 95"/>
          <p:cNvSpPr/>
          <p:nvPr/>
        </p:nvSpPr>
        <p:spPr>
          <a:xfrm>
            <a:off x="8375485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Ellipszis 100"/>
          <p:cNvSpPr/>
          <p:nvPr/>
        </p:nvSpPr>
        <p:spPr>
          <a:xfrm>
            <a:off x="5786461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Ellipszis 101"/>
          <p:cNvSpPr/>
          <p:nvPr/>
        </p:nvSpPr>
        <p:spPr>
          <a:xfrm>
            <a:off x="6649469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4" name="Ellipszis 102"/>
          <p:cNvSpPr/>
          <p:nvPr/>
        </p:nvSpPr>
        <p:spPr>
          <a:xfrm>
            <a:off x="7512477" y="1373493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5" name="Ellipszis 103"/>
          <p:cNvSpPr/>
          <p:nvPr/>
        </p:nvSpPr>
        <p:spPr>
          <a:xfrm>
            <a:off x="8375485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Ellipszis 123"/>
          <p:cNvSpPr/>
          <p:nvPr/>
        </p:nvSpPr>
        <p:spPr>
          <a:xfrm>
            <a:off x="6649469" y="1972621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Ellipszis 124"/>
          <p:cNvSpPr/>
          <p:nvPr/>
        </p:nvSpPr>
        <p:spPr>
          <a:xfrm>
            <a:off x="5786461" y="197262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1" name="Ellipszis 125"/>
          <p:cNvSpPr/>
          <p:nvPr/>
        </p:nvSpPr>
        <p:spPr>
          <a:xfrm>
            <a:off x="7512477" y="1972621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" name="Ellipszis 126"/>
          <p:cNvSpPr/>
          <p:nvPr/>
        </p:nvSpPr>
        <p:spPr>
          <a:xfrm>
            <a:off x="8375485" y="1972621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3" name="Ellipszis 131"/>
          <p:cNvSpPr/>
          <p:nvPr/>
        </p:nvSpPr>
        <p:spPr>
          <a:xfrm>
            <a:off x="6649469" y="2543224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Ellipszis 132"/>
          <p:cNvSpPr/>
          <p:nvPr/>
        </p:nvSpPr>
        <p:spPr>
          <a:xfrm>
            <a:off x="5786461" y="2543224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5" name="Ellipszis 133"/>
          <p:cNvSpPr/>
          <p:nvPr/>
        </p:nvSpPr>
        <p:spPr>
          <a:xfrm>
            <a:off x="7512477" y="2543224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Ellipszis 134"/>
          <p:cNvSpPr/>
          <p:nvPr/>
        </p:nvSpPr>
        <p:spPr>
          <a:xfrm>
            <a:off x="8375485" y="2543224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Ellipszis 155"/>
          <p:cNvSpPr/>
          <p:nvPr/>
        </p:nvSpPr>
        <p:spPr>
          <a:xfrm>
            <a:off x="6649469" y="3133550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Ellipszis 156"/>
          <p:cNvSpPr/>
          <p:nvPr/>
        </p:nvSpPr>
        <p:spPr>
          <a:xfrm>
            <a:off x="5786461" y="313355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6" name="Ellipszis 157"/>
          <p:cNvSpPr/>
          <p:nvPr/>
        </p:nvSpPr>
        <p:spPr>
          <a:xfrm>
            <a:off x="7512477" y="313355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Ellipszis 158"/>
          <p:cNvSpPr/>
          <p:nvPr/>
        </p:nvSpPr>
        <p:spPr>
          <a:xfrm>
            <a:off x="8375485" y="3133550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8" name="Ellipszis 163"/>
          <p:cNvSpPr/>
          <p:nvPr/>
        </p:nvSpPr>
        <p:spPr>
          <a:xfrm>
            <a:off x="6649469" y="3733916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9" name="Ellipszis 164"/>
          <p:cNvSpPr/>
          <p:nvPr/>
        </p:nvSpPr>
        <p:spPr>
          <a:xfrm>
            <a:off x="5786461" y="3733916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Ellipszis 165"/>
          <p:cNvSpPr/>
          <p:nvPr/>
        </p:nvSpPr>
        <p:spPr>
          <a:xfrm>
            <a:off x="7512477" y="3733916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Ellipszis 166"/>
          <p:cNvSpPr/>
          <p:nvPr/>
        </p:nvSpPr>
        <p:spPr>
          <a:xfrm>
            <a:off x="8375485" y="3733916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2" name="Egyenes összekötő nyíllal 179"/>
          <p:cNvCxnSpPr>
            <a:stCxn id="118" idx="3"/>
            <a:endCxn id="139" idx="7"/>
          </p:cNvCxnSpPr>
          <p:nvPr/>
        </p:nvCxnSpPr>
        <p:spPr>
          <a:xfrm flipH="1">
            <a:off x="6153693" y="3500782"/>
            <a:ext cx="558783" cy="296141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gyenes összekötő nyíllal 181"/>
          <p:cNvCxnSpPr>
            <a:stCxn id="118" idx="5"/>
            <a:endCxn id="140" idx="1"/>
          </p:cNvCxnSpPr>
          <p:nvPr/>
        </p:nvCxnSpPr>
        <p:spPr>
          <a:xfrm>
            <a:off x="7016701" y="3500782"/>
            <a:ext cx="558783" cy="296141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gyenes összekötő nyíllal 188"/>
          <p:cNvCxnSpPr>
            <a:stCxn id="118" idx="0"/>
            <a:endCxn id="94" idx="4"/>
          </p:cNvCxnSpPr>
          <p:nvPr/>
        </p:nvCxnSpPr>
        <p:spPr>
          <a:xfrm flipV="1">
            <a:off x="6864589" y="1219262"/>
            <a:ext cx="0" cy="1914288"/>
          </a:xfrm>
          <a:prstGeom prst="straightConnector1">
            <a:avLst/>
          </a:prstGeom>
          <a:ln w="28575">
            <a:solidFill>
              <a:srgbClr val="50412B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gyenes összekötő nyíllal 190"/>
          <p:cNvCxnSpPr>
            <a:stCxn id="111" idx="5"/>
            <a:endCxn id="137" idx="1"/>
          </p:cNvCxnSpPr>
          <p:nvPr/>
        </p:nvCxnSpPr>
        <p:spPr>
          <a:xfrm>
            <a:off x="7879709" y="2339853"/>
            <a:ext cx="558783" cy="856704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nyíllal 192"/>
          <p:cNvCxnSpPr>
            <a:stCxn id="94" idx="3"/>
            <a:endCxn id="110" idx="7"/>
          </p:cNvCxnSpPr>
          <p:nvPr/>
        </p:nvCxnSpPr>
        <p:spPr>
          <a:xfrm flipH="1">
            <a:off x="6153693" y="1156255"/>
            <a:ext cx="558783" cy="879373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gyenes összekötő nyíllal 2"/>
          <p:cNvCxnSpPr>
            <a:stCxn id="110" idx="5"/>
            <a:endCxn id="113" idx="1"/>
          </p:cNvCxnSpPr>
          <p:nvPr/>
        </p:nvCxnSpPr>
        <p:spPr>
          <a:xfrm>
            <a:off x="6153693" y="2339853"/>
            <a:ext cx="558783" cy="266378"/>
          </a:xfrm>
          <a:prstGeom prst="straightConnector1">
            <a:avLst/>
          </a:prstGeom>
          <a:ln w="28575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Ellipszis 64"/>
          <p:cNvSpPr/>
          <p:nvPr/>
        </p:nvSpPr>
        <p:spPr>
          <a:xfrm>
            <a:off x="3175293" y="789023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9" name="Ellipszis 65"/>
          <p:cNvSpPr/>
          <p:nvPr/>
        </p:nvSpPr>
        <p:spPr>
          <a:xfrm>
            <a:off x="2318515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0" name="Ellipszis 66"/>
          <p:cNvSpPr/>
          <p:nvPr/>
        </p:nvSpPr>
        <p:spPr>
          <a:xfrm>
            <a:off x="4064183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Ellipszis 67"/>
          <p:cNvSpPr/>
          <p:nvPr/>
        </p:nvSpPr>
        <p:spPr>
          <a:xfrm>
            <a:off x="4893157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6" name="Ellipszis 68"/>
          <p:cNvSpPr/>
          <p:nvPr/>
        </p:nvSpPr>
        <p:spPr>
          <a:xfrm>
            <a:off x="2318515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7" name="Ellipszis 69"/>
          <p:cNvSpPr/>
          <p:nvPr/>
        </p:nvSpPr>
        <p:spPr>
          <a:xfrm>
            <a:off x="3175293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8" name="Ellipszis 70"/>
          <p:cNvSpPr/>
          <p:nvPr/>
        </p:nvSpPr>
        <p:spPr>
          <a:xfrm>
            <a:off x="4064183" y="1373493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9" name="Ellipszis 71"/>
          <p:cNvSpPr/>
          <p:nvPr/>
        </p:nvSpPr>
        <p:spPr>
          <a:xfrm>
            <a:off x="4893157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4" name="Ellipszis 72"/>
          <p:cNvSpPr/>
          <p:nvPr/>
        </p:nvSpPr>
        <p:spPr>
          <a:xfrm>
            <a:off x="3175293" y="1972621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5" name="Ellipszis 73"/>
          <p:cNvSpPr/>
          <p:nvPr/>
        </p:nvSpPr>
        <p:spPr>
          <a:xfrm>
            <a:off x="2318515" y="1972621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6" name="Ellipszis 74"/>
          <p:cNvSpPr/>
          <p:nvPr/>
        </p:nvSpPr>
        <p:spPr>
          <a:xfrm>
            <a:off x="4064183" y="1972621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7" name="Ellipszis 75"/>
          <p:cNvSpPr/>
          <p:nvPr/>
        </p:nvSpPr>
        <p:spPr>
          <a:xfrm>
            <a:off x="4893157" y="1972621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8" name="Ellipszis 76"/>
          <p:cNvSpPr/>
          <p:nvPr/>
        </p:nvSpPr>
        <p:spPr>
          <a:xfrm>
            <a:off x="3175293" y="2543224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0" name="Ellipszis 77"/>
          <p:cNvSpPr/>
          <p:nvPr/>
        </p:nvSpPr>
        <p:spPr>
          <a:xfrm>
            <a:off x="2318515" y="2543224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2" name="Ellipszis 78"/>
          <p:cNvSpPr/>
          <p:nvPr/>
        </p:nvSpPr>
        <p:spPr>
          <a:xfrm>
            <a:off x="4064183" y="2543224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4" name="Ellipszis 79"/>
          <p:cNvSpPr/>
          <p:nvPr/>
        </p:nvSpPr>
        <p:spPr>
          <a:xfrm>
            <a:off x="4893157" y="2543224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5" name="Ellipszis 80"/>
          <p:cNvSpPr/>
          <p:nvPr/>
        </p:nvSpPr>
        <p:spPr>
          <a:xfrm>
            <a:off x="3175293" y="3133550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7" name="Ellipszis 81"/>
          <p:cNvSpPr/>
          <p:nvPr/>
        </p:nvSpPr>
        <p:spPr>
          <a:xfrm>
            <a:off x="2318515" y="313355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8" name="Ellipszis 82"/>
          <p:cNvSpPr/>
          <p:nvPr/>
        </p:nvSpPr>
        <p:spPr>
          <a:xfrm>
            <a:off x="4064183" y="3133550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9" name="Ellipszis 83"/>
          <p:cNvSpPr/>
          <p:nvPr/>
        </p:nvSpPr>
        <p:spPr>
          <a:xfrm>
            <a:off x="4893157" y="3133550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0" name="Ellipszis 84"/>
          <p:cNvSpPr/>
          <p:nvPr/>
        </p:nvSpPr>
        <p:spPr>
          <a:xfrm>
            <a:off x="3175293" y="3733916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1" name="Ellipszis 85"/>
          <p:cNvSpPr/>
          <p:nvPr/>
        </p:nvSpPr>
        <p:spPr>
          <a:xfrm>
            <a:off x="2318515" y="3733916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2" name="Ellipszis 86"/>
          <p:cNvSpPr/>
          <p:nvPr/>
        </p:nvSpPr>
        <p:spPr>
          <a:xfrm>
            <a:off x="4064183" y="3733916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3" name="Ellipszis 87"/>
          <p:cNvSpPr/>
          <p:nvPr/>
        </p:nvSpPr>
        <p:spPr>
          <a:xfrm>
            <a:off x="4893157" y="3733916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4" name="Egyenes összekötő nyíllal 88"/>
          <p:cNvCxnSpPr>
            <a:stCxn id="166" idx="3"/>
            <a:endCxn id="180" idx="7"/>
          </p:cNvCxnSpPr>
          <p:nvPr/>
        </p:nvCxnSpPr>
        <p:spPr>
          <a:xfrm flipH="1">
            <a:off x="3542525" y="2339853"/>
            <a:ext cx="584665" cy="145707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05"/>
          <p:cNvCxnSpPr>
            <a:stCxn id="183" idx="1"/>
            <a:endCxn id="166" idx="5"/>
          </p:cNvCxnSpPr>
          <p:nvPr/>
        </p:nvCxnSpPr>
        <p:spPr>
          <a:xfrm flipH="1" flipV="1">
            <a:off x="4431415" y="2339853"/>
            <a:ext cx="524749" cy="145707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gyenes összekötő nyíllal 109"/>
          <p:cNvCxnSpPr>
            <a:stCxn id="166" idx="2"/>
            <a:endCxn id="168" idx="7"/>
          </p:cNvCxnSpPr>
          <p:nvPr/>
        </p:nvCxnSpPr>
        <p:spPr>
          <a:xfrm flipH="1">
            <a:off x="3542525" y="2187741"/>
            <a:ext cx="521658" cy="41849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gyenes összekötő nyíllal 111"/>
          <p:cNvCxnSpPr>
            <a:stCxn id="166" idx="6"/>
            <a:endCxn id="174" idx="1"/>
          </p:cNvCxnSpPr>
          <p:nvPr/>
        </p:nvCxnSpPr>
        <p:spPr>
          <a:xfrm>
            <a:off x="4494422" y="2187741"/>
            <a:ext cx="461742" cy="41849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gyenes összekötő nyíllal 89"/>
          <p:cNvCxnSpPr/>
          <p:nvPr/>
        </p:nvCxnSpPr>
        <p:spPr>
          <a:xfrm flipV="1">
            <a:off x="4279302" y="2402860"/>
            <a:ext cx="0" cy="73069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1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96469"/>
              </p:ext>
            </p:extLst>
          </p:nvPr>
        </p:nvGraphicFramePr>
        <p:xfrm>
          <a:off x="107950" y="123478"/>
          <a:ext cx="8928102" cy="4104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80301">
                <a:tc gridSpan="2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0412B"/>
                          </a:solidFill>
                        </a:rPr>
                        <a:t>Top-down</a:t>
                      </a:r>
                      <a:r>
                        <a:rPr lang="en-US" sz="2000" b="1" baseline="0" dirty="0" smtClean="0">
                          <a:solidFill>
                            <a:srgbClr val="50412B"/>
                          </a:solidFill>
                        </a:rPr>
                        <a:t> state capture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0412B"/>
                          </a:solidFill>
                        </a:rPr>
                        <a:t>Criminal state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Political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/</a:t>
                      </a:r>
                      <a:endParaRPr lang="en-GB" sz="1600" b="1" baseline="0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l"/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govern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mental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</a:rPr>
                        <a:t>actors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Low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Public </a:t>
                      </a:r>
                      <a:r>
                        <a:rPr lang="en-US" sz="1600" b="1" dirty="0" err="1" smtClean="0">
                          <a:solidFill>
                            <a:srgbClr val="50412B"/>
                          </a:solidFill>
                        </a:rPr>
                        <a:t>admini-stration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Low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Private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sector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rgbClr val="50412B"/>
                          </a:solidFill>
                        </a:rPr>
                        <a:t>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50412B"/>
                          </a:solidFill>
                        </a:rPr>
                        <a:t>Low level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4" name="Szövegdoboz 63"/>
          <p:cNvSpPr txBox="1"/>
          <p:nvPr/>
        </p:nvSpPr>
        <p:spPr>
          <a:xfrm>
            <a:off x="963089" y="4244656"/>
            <a:ext cx="2886683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00" b="1" u="sng" dirty="0" smtClean="0">
                <a:solidFill>
                  <a:srgbClr val="50412B"/>
                </a:solidFill>
              </a:rPr>
              <a:t>Continuous line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en-US" sz="1300" dirty="0" smtClean="0">
                <a:solidFill>
                  <a:srgbClr val="50412B"/>
                </a:solidFill>
              </a:rPr>
              <a:t>regular transaction; </a:t>
            </a:r>
          </a:p>
          <a:p>
            <a:r>
              <a:rPr lang="en-US" sz="1300" b="1" u="dashHeavy" dirty="0" smtClean="0">
                <a:solidFill>
                  <a:srgbClr val="50412B"/>
                </a:solidFill>
              </a:rPr>
              <a:t>Dashed line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 err="1" smtClean="0">
                <a:solidFill>
                  <a:srgbClr val="50412B"/>
                </a:solidFill>
              </a:rPr>
              <a:t>occasional</a:t>
            </a:r>
            <a:r>
              <a:rPr lang="hu-HU" sz="1300" dirty="0" smtClean="0">
                <a:solidFill>
                  <a:srgbClr val="50412B"/>
                </a:solidFill>
              </a:rPr>
              <a:t> </a:t>
            </a:r>
            <a:r>
              <a:rPr lang="en-US" sz="1300" dirty="0" smtClean="0">
                <a:solidFill>
                  <a:srgbClr val="50412B"/>
                </a:solidFill>
              </a:rPr>
              <a:t>transaction;</a:t>
            </a:r>
            <a:r>
              <a:rPr lang="hu-HU" sz="1300" dirty="0" smtClean="0">
                <a:solidFill>
                  <a:srgbClr val="50412B"/>
                </a:solidFill>
              </a:rPr>
              <a:t/>
            </a:r>
            <a:br>
              <a:rPr lang="hu-HU" sz="1300" dirty="0" smtClean="0">
                <a:solidFill>
                  <a:srgbClr val="50412B"/>
                </a:solidFill>
              </a:rPr>
            </a:br>
            <a:r>
              <a:rPr lang="en-US" sz="1300" b="1" dirty="0" smtClean="0">
                <a:solidFill>
                  <a:srgbClr val="50412B"/>
                </a:solidFill>
              </a:rPr>
              <a:t>Double arrow: </a:t>
            </a:r>
            <a:r>
              <a:rPr lang="en-US" sz="1300" dirty="0" smtClean="0">
                <a:solidFill>
                  <a:srgbClr val="50412B"/>
                </a:solidFill>
              </a:rPr>
              <a:t>voluntary transaction; </a:t>
            </a:r>
          </a:p>
          <a:p>
            <a:r>
              <a:rPr lang="en-US" sz="1300" b="1" dirty="0" smtClean="0">
                <a:solidFill>
                  <a:srgbClr val="50412B"/>
                </a:solidFill>
              </a:rPr>
              <a:t>Single arrow: </a:t>
            </a:r>
            <a:r>
              <a:rPr lang="en-US" sz="1300" dirty="0" smtClean="0">
                <a:solidFill>
                  <a:srgbClr val="50412B"/>
                </a:solidFill>
              </a:rPr>
              <a:t>subordination</a:t>
            </a:r>
            <a:endParaRPr lang="hu-HU" sz="1300" dirty="0" smtClean="0">
              <a:solidFill>
                <a:srgbClr val="50412B"/>
              </a:solidFill>
            </a:endParaRPr>
          </a:p>
        </p:txBody>
      </p:sp>
      <p:sp>
        <p:nvSpPr>
          <p:cNvPr id="125" name="Ellipszis 74"/>
          <p:cNvSpPr/>
          <p:nvPr/>
        </p:nvSpPr>
        <p:spPr>
          <a:xfrm>
            <a:off x="3849772" y="4358870"/>
            <a:ext cx="288032" cy="288032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Ellipszis 76"/>
          <p:cNvSpPr/>
          <p:nvPr/>
        </p:nvSpPr>
        <p:spPr>
          <a:xfrm>
            <a:off x="6535011" y="4358870"/>
            <a:ext cx="288032" cy="288032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Ellipszis 93"/>
          <p:cNvSpPr/>
          <p:nvPr/>
        </p:nvSpPr>
        <p:spPr>
          <a:xfrm>
            <a:off x="3837382" y="4749620"/>
            <a:ext cx="288032" cy="288032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Прямоугольник 131"/>
          <p:cNvSpPr/>
          <p:nvPr/>
        </p:nvSpPr>
        <p:spPr>
          <a:xfrm>
            <a:off x="4137804" y="4356692"/>
            <a:ext cx="2205476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</a:t>
            </a:r>
            <a:r>
              <a:rPr lang="en-US" sz="1300" dirty="0" smtClean="0">
                <a:solidFill>
                  <a:srgbClr val="50412B"/>
                </a:solidFill>
              </a:rPr>
              <a:t>demander </a:t>
            </a:r>
            <a:r>
              <a:rPr lang="en-US" sz="1300" dirty="0">
                <a:solidFill>
                  <a:srgbClr val="50412B"/>
                </a:solidFill>
              </a:rPr>
              <a:t>of corrupt service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823043" y="4356692"/>
            <a:ext cx="2216504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server of corrupt transaction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137804" y="4747442"/>
            <a:ext cx="2051587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supplier of corrupt service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117217" y="4537043"/>
            <a:ext cx="84587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Legend:</a:t>
            </a:r>
            <a:endParaRPr lang="hu-HU" sz="1400" dirty="0">
              <a:solidFill>
                <a:srgbClr val="504131"/>
              </a:solidFill>
              <a:ea typeface="Times New Roman" panose="02020603050405020304" pitchFamily="18" charset="0"/>
            </a:endParaRPr>
          </a:p>
        </p:txBody>
      </p:sp>
      <p:sp>
        <p:nvSpPr>
          <p:cNvPr id="70" name="Ellipszis 54"/>
          <p:cNvSpPr/>
          <p:nvPr/>
        </p:nvSpPr>
        <p:spPr>
          <a:xfrm>
            <a:off x="3194361" y="790441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Ellipszis 90"/>
          <p:cNvSpPr/>
          <p:nvPr/>
        </p:nvSpPr>
        <p:spPr>
          <a:xfrm>
            <a:off x="4051939" y="79044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Ellipszis 91"/>
          <p:cNvSpPr/>
          <p:nvPr/>
        </p:nvSpPr>
        <p:spPr>
          <a:xfrm>
            <a:off x="4896026" y="79044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Ellipszis 93"/>
          <p:cNvSpPr/>
          <p:nvPr/>
        </p:nvSpPr>
        <p:spPr>
          <a:xfrm>
            <a:off x="7094741" y="790441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96"/>
          <p:cNvSpPr/>
          <p:nvPr/>
        </p:nvSpPr>
        <p:spPr>
          <a:xfrm>
            <a:off x="2339035" y="136239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97"/>
          <p:cNvSpPr/>
          <p:nvPr/>
        </p:nvSpPr>
        <p:spPr>
          <a:xfrm>
            <a:off x="3194361" y="136239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98"/>
          <p:cNvSpPr/>
          <p:nvPr/>
        </p:nvSpPr>
        <p:spPr>
          <a:xfrm>
            <a:off x="4051939" y="1362392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99"/>
          <p:cNvSpPr/>
          <p:nvPr/>
        </p:nvSpPr>
        <p:spPr>
          <a:xfrm>
            <a:off x="4896026" y="136239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101"/>
          <p:cNvSpPr/>
          <p:nvPr/>
        </p:nvSpPr>
        <p:spPr>
          <a:xfrm>
            <a:off x="6208095" y="1362392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102"/>
          <p:cNvSpPr/>
          <p:nvPr/>
        </p:nvSpPr>
        <p:spPr>
          <a:xfrm>
            <a:off x="7959060" y="1362392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119"/>
          <p:cNvSpPr/>
          <p:nvPr/>
        </p:nvSpPr>
        <p:spPr>
          <a:xfrm>
            <a:off x="2339035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120"/>
          <p:cNvSpPr/>
          <p:nvPr/>
        </p:nvSpPr>
        <p:spPr>
          <a:xfrm>
            <a:off x="3194361" y="1959481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121"/>
          <p:cNvSpPr/>
          <p:nvPr/>
        </p:nvSpPr>
        <p:spPr>
          <a:xfrm>
            <a:off x="4051939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122"/>
          <p:cNvSpPr/>
          <p:nvPr/>
        </p:nvSpPr>
        <p:spPr>
          <a:xfrm>
            <a:off x="4896026" y="195948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123"/>
          <p:cNvSpPr/>
          <p:nvPr/>
        </p:nvSpPr>
        <p:spPr>
          <a:xfrm>
            <a:off x="6668629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Ellipszis 124"/>
          <p:cNvSpPr/>
          <p:nvPr/>
        </p:nvSpPr>
        <p:spPr>
          <a:xfrm>
            <a:off x="5765708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125"/>
          <p:cNvSpPr/>
          <p:nvPr/>
        </p:nvSpPr>
        <p:spPr>
          <a:xfrm>
            <a:off x="7524980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Ellipszis 126"/>
          <p:cNvSpPr/>
          <p:nvPr/>
        </p:nvSpPr>
        <p:spPr>
          <a:xfrm>
            <a:off x="8393142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Ellipszis 127"/>
          <p:cNvSpPr/>
          <p:nvPr/>
        </p:nvSpPr>
        <p:spPr>
          <a:xfrm>
            <a:off x="2339035" y="254395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9" name="Ellipszis 128"/>
          <p:cNvSpPr/>
          <p:nvPr/>
        </p:nvSpPr>
        <p:spPr>
          <a:xfrm>
            <a:off x="3194361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0" name="Ellipszis 129"/>
          <p:cNvSpPr/>
          <p:nvPr/>
        </p:nvSpPr>
        <p:spPr>
          <a:xfrm>
            <a:off x="4051939" y="2543951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1" name="Ellipszis 130"/>
          <p:cNvSpPr/>
          <p:nvPr/>
        </p:nvSpPr>
        <p:spPr>
          <a:xfrm>
            <a:off x="4896026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Ellipszis 131"/>
          <p:cNvSpPr/>
          <p:nvPr/>
        </p:nvSpPr>
        <p:spPr>
          <a:xfrm>
            <a:off x="6668629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3" name="Ellipszis 132"/>
          <p:cNvSpPr/>
          <p:nvPr/>
        </p:nvSpPr>
        <p:spPr>
          <a:xfrm>
            <a:off x="5765708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133"/>
          <p:cNvSpPr/>
          <p:nvPr/>
        </p:nvSpPr>
        <p:spPr>
          <a:xfrm>
            <a:off x="7524980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134"/>
          <p:cNvSpPr/>
          <p:nvPr/>
        </p:nvSpPr>
        <p:spPr>
          <a:xfrm>
            <a:off x="8393142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151"/>
          <p:cNvSpPr/>
          <p:nvPr/>
        </p:nvSpPr>
        <p:spPr>
          <a:xfrm>
            <a:off x="2339035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152"/>
          <p:cNvSpPr/>
          <p:nvPr/>
        </p:nvSpPr>
        <p:spPr>
          <a:xfrm>
            <a:off x="3194361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6" name="Ellipszis 153"/>
          <p:cNvSpPr/>
          <p:nvPr/>
        </p:nvSpPr>
        <p:spPr>
          <a:xfrm>
            <a:off x="4051939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Ellipszis 154"/>
          <p:cNvSpPr/>
          <p:nvPr/>
        </p:nvSpPr>
        <p:spPr>
          <a:xfrm>
            <a:off x="4896026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Ellipszis 155"/>
          <p:cNvSpPr/>
          <p:nvPr/>
        </p:nvSpPr>
        <p:spPr>
          <a:xfrm>
            <a:off x="6668629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Ellipszis 156"/>
          <p:cNvSpPr/>
          <p:nvPr/>
        </p:nvSpPr>
        <p:spPr>
          <a:xfrm>
            <a:off x="5765708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57"/>
          <p:cNvSpPr/>
          <p:nvPr/>
        </p:nvSpPr>
        <p:spPr>
          <a:xfrm>
            <a:off x="7524980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Ellipszis 158"/>
          <p:cNvSpPr/>
          <p:nvPr/>
        </p:nvSpPr>
        <p:spPr>
          <a:xfrm>
            <a:off x="8393142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Ellipszis 159"/>
          <p:cNvSpPr/>
          <p:nvPr/>
        </p:nvSpPr>
        <p:spPr>
          <a:xfrm>
            <a:off x="2339034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Ellipszis 160"/>
          <p:cNvSpPr/>
          <p:nvPr/>
        </p:nvSpPr>
        <p:spPr>
          <a:xfrm>
            <a:off x="3194360" y="373278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Ellipszis 161"/>
          <p:cNvSpPr/>
          <p:nvPr/>
        </p:nvSpPr>
        <p:spPr>
          <a:xfrm>
            <a:off x="4051938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Ellipszis 162"/>
          <p:cNvSpPr/>
          <p:nvPr/>
        </p:nvSpPr>
        <p:spPr>
          <a:xfrm>
            <a:off x="4896025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Ellipszis 163"/>
          <p:cNvSpPr/>
          <p:nvPr/>
        </p:nvSpPr>
        <p:spPr>
          <a:xfrm>
            <a:off x="6668628" y="3732785"/>
            <a:ext cx="430239" cy="430239"/>
          </a:xfrm>
          <a:prstGeom prst="ellipse">
            <a:avLst/>
          </a:prstGeom>
          <a:solidFill>
            <a:srgbClr val="D1C9BE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1" name="Ellipszis 164"/>
          <p:cNvSpPr/>
          <p:nvPr/>
        </p:nvSpPr>
        <p:spPr>
          <a:xfrm>
            <a:off x="5765707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Ellipszis 165"/>
          <p:cNvSpPr/>
          <p:nvPr/>
        </p:nvSpPr>
        <p:spPr>
          <a:xfrm>
            <a:off x="7524979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Ellipszis 166"/>
          <p:cNvSpPr/>
          <p:nvPr/>
        </p:nvSpPr>
        <p:spPr>
          <a:xfrm>
            <a:off x="8393141" y="373278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4" name="Egyenes összekötő nyíllal 179"/>
          <p:cNvCxnSpPr>
            <a:stCxn id="109" idx="3"/>
            <a:endCxn id="131" idx="7"/>
          </p:cNvCxnSpPr>
          <p:nvPr/>
        </p:nvCxnSpPr>
        <p:spPr>
          <a:xfrm flipH="1">
            <a:off x="6132939" y="3505600"/>
            <a:ext cx="598697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gyenes összekötő nyíllal 181"/>
          <p:cNvCxnSpPr>
            <a:stCxn id="109" idx="5"/>
            <a:endCxn id="152" idx="1"/>
          </p:cNvCxnSpPr>
          <p:nvPr/>
        </p:nvCxnSpPr>
        <p:spPr>
          <a:xfrm>
            <a:off x="7035861" y="3505600"/>
            <a:ext cx="552125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gyenes összekötő nyíllal 184"/>
          <p:cNvCxnSpPr>
            <a:stCxn id="121" idx="3"/>
            <a:endCxn id="152" idx="7"/>
          </p:cNvCxnSpPr>
          <p:nvPr/>
        </p:nvCxnSpPr>
        <p:spPr>
          <a:xfrm flipH="1">
            <a:off x="7892211" y="3505600"/>
            <a:ext cx="563938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gyenes összekötő nyíllal 192"/>
          <p:cNvCxnSpPr>
            <a:stCxn id="73" idx="2"/>
            <a:endCxn id="78" idx="0"/>
          </p:cNvCxnSpPr>
          <p:nvPr/>
        </p:nvCxnSpPr>
        <p:spPr>
          <a:xfrm flipH="1">
            <a:off x="6423215" y="1005561"/>
            <a:ext cx="671526" cy="3568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gyenes összekötő nyíllal 199"/>
          <p:cNvCxnSpPr>
            <a:stCxn id="79" idx="5"/>
            <a:endCxn id="87" idx="0"/>
          </p:cNvCxnSpPr>
          <p:nvPr/>
        </p:nvCxnSpPr>
        <p:spPr>
          <a:xfrm>
            <a:off x="8326292" y="1729624"/>
            <a:ext cx="281970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gyenes összekötő nyíllal 8"/>
          <p:cNvCxnSpPr>
            <a:stCxn id="70" idx="3"/>
            <a:endCxn id="80" idx="0"/>
          </p:cNvCxnSpPr>
          <p:nvPr/>
        </p:nvCxnSpPr>
        <p:spPr>
          <a:xfrm flipH="1">
            <a:off x="2554155" y="1157673"/>
            <a:ext cx="703213" cy="801808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gyenes összekötő nyíllal 10"/>
          <p:cNvCxnSpPr>
            <a:stCxn id="80" idx="5"/>
            <a:endCxn id="89" idx="2"/>
          </p:cNvCxnSpPr>
          <p:nvPr/>
        </p:nvCxnSpPr>
        <p:spPr>
          <a:xfrm>
            <a:off x="2706267" y="2326713"/>
            <a:ext cx="488094" cy="432358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25"/>
          <p:cNvCxnSpPr>
            <a:stCxn id="106" idx="5"/>
            <a:endCxn id="129" idx="1"/>
          </p:cNvCxnSpPr>
          <p:nvPr/>
        </p:nvCxnSpPr>
        <p:spPr>
          <a:xfrm>
            <a:off x="4419171" y="3505600"/>
            <a:ext cx="539861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gyenes összekötő nyíllal 29"/>
          <p:cNvCxnSpPr>
            <a:stCxn id="89" idx="5"/>
            <a:endCxn id="128" idx="1"/>
          </p:cNvCxnSpPr>
          <p:nvPr/>
        </p:nvCxnSpPr>
        <p:spPr>
          <a:xfrm>
            <a:off x="3561593" y="2911183"/>
            <a:ext cx="553352" cy="884609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31"/>
          <p:cNvCxnSpPr>
            <a:stCxn id="100" idx="3"/>
            <a:endCxn id="122" idx="7"/>
          </p:cNvCxnSpPr>
          <p:nvPr/>
        </p:nvCxnSpPr>
        <p:spPr>
          <a:xfrm flipH="1">
            <a:off x="2706266" y="3505600"/>
            <a:ext cx="551102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gyenes összekötő nyíllal 104"/>
          <p:cNvCxnSpPr>
            <a:stCxn id="73" idx="6"/>
            <a:endCxn id="79" idx="0"/>
          </p:cNvCxnSpPr>
          <p:nvPr/>
        </p:nvCxnSpPr>
        <p:spPr>
          <a:xfrm>
            <a:off x="7524980" y="1005561"/>
            <a:ext cx="649200" cy="3568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gyenes összekötő nyíllal 106"/>
          <p:cNvCxnSpPr>
            <a:stCxn id="78" idx="3"/>
            <a:endCxn id="85" idx="0"/>
          </p:cNvCxnSpPr>
          <p:nvPr/>
        </p:nvCxnSpPr>
        <p:spPr>
          <a:xfrm flipH="1">
            <a:off x="5980828" y="1729624"/>
            <a:ext cx="290274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Egyenes összekötő nyíllal 48"/>
          <p:cNvCxnSpPr>
            <a:stCxn id="78" idx="5"/>
            <a:endCxn id="84" idx="0"/>
          </p:cNvCxnSpPr>
          <p:nvPr/>
        </p:nvCxnSpPr>
        <p:spPr>
          <a:xfrm>
            <a:off x="6575327" y="1729624"/>
            <a:ext cx="308422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gyenes összekötő nyíllal 110"/>
          <p:cNvCxnSpPr>
            <a:stCxn id="79" idx="3"/>
            <a:endCxn id="86" idx="0"/>
          </p:cNvCxnSpPr>
          <p:nvPr/>
        </p:nvCxnSpPr>
        <p:spPr>
          <a:xfrm flipH="1">
            <a:off x="7740100" y="1729624"/>
            <a:ext cx="281967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Egyenes összekötő nyíllal 63"/>
          <p:cNvCxnSpPr>
            <a:stCxn id="85" idx="4"/>
            <a:endCxn id="93" idx="0"/>
          </p:cNvCxnSpPr>
          <p:nvPr/>
        </p:nvCxnSpPr>
        <p:spPr>
          <a:xfrm>
            <a:off x="5980828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Egyenes összekötő nyíllal 135"/>
          <p:cNvCxnSpPr>
            <a:stCxn id="84" idx="4"/>
            <a:endCxn id="92" idx="0"/>
          </p:cNvCxnSpPr>
          <p:nvPr/>
        </p:nvCxnSpPr>
        <p:spPr>
          <a:xfrm>
            <a:off x="6883749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gyenes összekötő nyíllal 137"/>
          <p:cNvCxnSpPr>
            <a:stCxn id="86" idx="4"/>
            <a:endCxn id="97" idx="0"/>
          </p:cNvCxnSpPr>
          <p:nvPr/>
        </p:nvCxnSpPr>
        <p:spPr>
          <a:xfrm>
            <a:off x="7740100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gyenes összekötő nyíllal 138"/>
          <p:cNvCxnSpPr>
            <a:stCxn id="87" idx="4"/>
            <a:endCxn id="98" idx="0"/>
          </p:cNvCxnSpPr>
          <p:nvPr/>
        </p:nvCxnSpPr>
        <p:spPr>
          <a:xfrm>
            <a:off x="8608262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gyenes összekötő nyíllal 66"/>
          <p:cNvCxnSpPr>
            <a:stCxn id="93" idx="5"/>
            <a:endCxn id="109" idx="1"/>
          </p:cNvCxnSpPr>
          <p:nvPr/>
        </p:nvCxnSpPr>
        <p:spPr>
          <a:xfrm>
            <a:off x="6132940" y="2911183"/>
            <a:ext cx="598696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gyenes összekötő nyíllal 68"/>
          <p:cNvCxnSpPr>
            <a:stCxn id="97" idx="5"/>
            <a:endCxn id="121" idx="1"/>
          </p:cNvCxnSpPr>
          <p:nvPr/>
        </p:nvCxnSpPr>
        <p:spPr>
          <a:xfrm>
            <a:off x="7892212" y="2911183"/>
            <a:ext cx="563937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gyenes összekötő nyíllal 2"/>
          <p:cNvCxnSpPr>
            <a:stCxn id="76" idx="4"/>
            <a:endCxn id="82" idx="0"/>
          </p:cNvCxnSpPr>
          <p:nvPr/>
        </p:nvCxnSpPr>
        <p:spPr>
          <a:xfrm>
            <a:off x="4267059" y="1792631"/>
            <a:ext cx="0" cy="166850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gyenes összekötő nyíllal 4"/>
          <p:cNvCxnSpPr>
            <a:stCxn id="82" idx="5"/>
            <a:endCxn id="91" idx="1"/>
          </p:cNvCxnSpPr>
          <p:nvPr/>
        </p:nvCxnSpPr>
        <p:spPr>
          <a:xfrm>
            <a:off x="4419171" y="2326713"/>
            <a:ext cx="539862" cy="280245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Egyenes összekötő nyíllal 72"/>
          <p:cNvCxnSpPr>
            <a:stCxn id="91" idx="3"/>
            <a:endCxn id="106" idx="7"/>
          </p:cNvCxnSpPr>
          <p:nvPr/>
        </p:nvCxnSpPr>
        <p:spPr>
          <a:xfrm flipH="1">
            <a:off x="4419171" y="2911183"/>
            <a:ext cx="539862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gyenes összekötő nyíllal 73"/>
          <p:cNvCxnSpPr>
            <a:stCxn id="89" idx="4"/>
            <a:endCxn id="100" idx="0"/>
          </p:cNvCxnSpPr>
          <p:nvPr/>
        </p:nvCxnSpPr>
        <p:spPr>
          <a:xfrm>
            <a:off x="3409481" y="2974190"/>
            <a:ext cx="0" cy="164178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Ellipszis 78"/>
          <p:cNvSpPr/>
          <p:nvPr/>
        </p:nvSpPr>
        <p:spPr>
          <a:xfrm>
            <a:off x="2339035" y="79044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2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700091"/>
          </a:xfrm>
          <a:noFill/>
        </p:spPr>
        <p:txBody>
          <a:bodyPr>
            <a:noAutofit/>
          </a:bodyPr>
          <a:lstStyle/>
          <a:p>
            <a:r>
              <a:rPr lang="hu-HU" sz="2200" dirty="0">
                <a:solidFill>
                  <a:srgbClr val="8D503B"/>
                </a:solidFill>
              </a:rPr>
              <a:t>Main </a:t>
            </a:r>
            <a:r>
              <a:rPr lang="hu-HU" sz="2200" dirty="0" err="1">
                <a:solidFill>
                  <a:srgbClr val="8D503B"/>
                </a:solidFill>
              </a:rPr>
              <a:t>characteristics</a:t>
            </a:r>
            <a:r>
              <a:rPr lang="hu-HU" sz="2200" dirty="0">
                <a:solidFill>
                  <a:srgbClr val="8D503B"/>
                </a:solidFill>
              </a:rPr>
              <a:t> of </a:t>
            </a:r>
            <a:r>
              <a:rPr lang="hu-HU" sz="2200" dirty="0" err="1">
                <a:solidFill>
                  <a:srgbClr val="8D503B"/>
                </a:solidFill>
              </a:rPr>
              <a:t>the</a:t>
            </a:r>
            <a:r>
              <a:rPr lang="hu-HU" sz="2200" dirty="0">
                <a:solidFill>
                  <a:srgbClr val="8D503B"/>
                </a:solidFill>
              </a:rPr>
              <a:t> </a:t>
            </a:r>
            <a:r>
              <a:rPr lang="hu-HU" sz="2200" dirty="0" err="1">
                <a:solidFill>
                  <a:srgbClr val="8D503B"/>
                </a:solidFill>
              </a:rPr>
              <a:t>six</a:t>
            </a:r>
            <a:r>
              <a:rPr lang="hu-HU" sz="2200" dirty="0">
                <a:solidFill>
                  <a:srgbClr val="8D503B"/>
                </a:solidFill>
              </a:rPr>
              <a:t> </a:t>
            </a:r>
            <a:r>
              <a:rPr lang="hu-HU" sz="2200" dirty="0" err="1">
                <a:solidFill>
                  <a:srgbClr val="8D503B"/>
                </a:solidFill>
              </a:rPr>
              <a:t>corruption</a:t>
            </a:r>
            <a:r>
              <a:rPr lang="hu-HU" sz="2200" dirty="0">
                <a:solidFill>
                  <a:srgbClr val="8D503B"/>
                </a:solidFill>
              </a:rPr>
              <a:t> </a:t>
            </a:r>
            <a:r>
              <a:rPr lang="hu-HU" sz="2200" dirty="0" err="1">
                <a:solidFill>
                  <a:srgbClr val="8D503B"/>
                </a:solidFill>
              </a:rPr>
              <a:t>patterns</a:t>
            </a:r>
            <a:endParaRPr lang="hu-HU" sz="2200" b="1" dirty="0">
              <a:solidFill>
                <a:srgbClr val="8D503B"/>
              </a:solidFill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02129"/>
              </p:ext>
            </p:extLst>
          </p:nvPr>
        </p:nvGraphicFramePr>
        <p:xfrm>
          <a:off x="107951" y="700090"/>
          <a:ext cx="8928102" cy="4319934"/>
        </p:xfrm>
        <a:graphic>
          <a:graphicData uri="http://schemas.openxmlformats.org/drawingml/2006/table">
            <a:tbl>
              <a:tblPr firstRow="1" bandRow="1"/>
              <a:tblGrid>
                <a:gridCol w="1172549">
                  <a:extLst>
                    <a:ext uri="{9D8B030D-6E8A-4147-A177-3AD203B41FA5}">
                      <a16:colId xmlns:a16="http://schemas.microsoft.com/office/drawing/2014/main" xmlns="" val="3969904484"/>
                    </a:ext>
                  </a:extLst>
                </a:gridCol>
                <a:gridCol w="1012698">
                  <a:extLst>
                    <a:ext uri="{9D8B030D-6E8A-4147-A177-3AD203B41FA5}">
                      <a16:colId xmlns:a16="http://schemas.microsoft.com/office/drawing/2014/main" xmlns="" val="2433442659"/>
                    </a:ext>
                  </a:extLst>
                </a:gridCol>
                <a:gridCol w="906445">
                  <a:extLst>
                    <a:ext uri="{9D8B030D-6E8A-4147-A177-3AD203B41FA5}">
                      <a16:colId xmlns:a16="http://schemas.microsoft.com/office/drawing/2014/main" xmlns="" val="2535036126"/>
                    </a:ext>
                  </a:extLst>
                </a:gridCol>
                <a:gridCol w="1146219">
                  <a:extLst>
                    <a:ext uri="{9D8B030D-6E8A-4147-A177-3AD203B41FA5}">
                      <a16:colId xmlns:a16="http://schemas.microsoft.com/office/drawing/2014/main" xmlns="" val="2957850610"/>
                    </a:ext>
                  </a:extLst>
                </a:gridCol>
                <a:gridCol w="959100">
                  <a:extLst>
                    <a:ext uri="{9D8B030D-6E8A-4147-A177-3AD203B41FA5}">
                      <a16:colId xmlns:a16="http://schemas.microsoft.com/office/drawing/2014/main" xmlns="" val="3209201728"/>
                    </a:ext>
                  </a:extLst>
                </a:gridCol>
                <a:gridCol w="1226145">
                  <a:extLst>
                    <a:ext uri="{9D8B030D-6E8A-4147-A177-3AD203B41FA5}">
                      <a16:colId xmlns:a16="http://schemas.microsoft.com/office/drawing/2014/main" xmlns="" val="1777398963"/>
                    </a:ext>
                  </a:extLst>
                </a:gridCol>
                <a:gridCol w="1332397">
                  <a:extLst>
                    <a:ext uri="{9D8B030D-6E8A-4147-A177-3AD203B41FA5}">
                      <a16:colId xmlns:a16="http://schemas.microsoft.com/office/drawing/2014/main" xmlns="" val="1028324181"/>
                    </a:ext>
                  </a:extLst>
                </a:gridCol>
                <a:gridCol w="1172549">
                  <a:extLst>
                    <a:ext uri="{9D8B030D-6E8A-4147-A177-3AD203B41FA5}">
                      <a16:colId xmlns:a16="http://schemas.microsoft.com/office/drawing/2014/main" xmlns="" val="2256610896"/>
                    </a:ext>
                  </a:extLst>
                </a:gridCol>
              </a:tblGrid>
              <a:tr h="643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 of corruption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Entry of corrupt parties</a:t>
                      </a:r>
                      <a:endParaRPr lang="hu-HU" sz="16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Distribution of corrupt transactions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of corrupt action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nature of corruption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Regularity and scope of corrupt actions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of corrupt exchange</a:t>
                      </a:r>
                      <a:endParaRPr lang="hu-HU" sz="16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5816687"/>
                  </a:ext>
                </a:extLst>
              </a:tr>
              <a:tr h="457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Free-market corruption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Petty corruption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Voluntary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Non-centralized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Competitive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Occasional</a:t>
                      </a:r>
                      <a:r>
                        <a:rPr lang="en-US" sz="1200" b="1" i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partial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Kickback money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6987734"/>
                  </a:ext>
                </a:extLst>
              </a:tr>
              <a:tr h="643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Cronyism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Voluntary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Non-centralized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Competitive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Occasional / permanent and partial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Kickback money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2110270"/>
                  </a:ext>
                </a:extLst>
              </a:tr>
              <a:tr h="643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organization collusion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Voluntary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Non-centralized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(top-down)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Oligopolistic / locally monopolistic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Occasional and partial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Kickback money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957222"/>
                  </a:ext>
                </a:extLst>
              </a:tr>
              <a:tr h="643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Bottom-up state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capture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 corruption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Coercive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Moderately centralized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(bottom-up)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Oligopolistic / locally monopolistic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Occasional / permanent and partial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Kickback money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240845"/>
                  </a:ext>
                </a:extLst>
              </a:tr>
              <a:tr h="643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Top-down state capture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Coercive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Partially centralized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(top-down)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Oligopolistic / locally monopolistic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Permanent and partial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(vassal chains)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Protection money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9045058"/>
                  </a:ext>
                </a:extLst>
              </a:tr>
              <a:tr h="643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Criminal state pattern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Coercive</a:t>
                      </a:r>
                      <a:endParaRPr lang="hu-HU" sz="16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Centralized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(top-down)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Monopolistic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Permanent and general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(vassal chains)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Protection money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85" marR="81785" marT="40892" marB="40892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7975574"/>
                  </a:ext>
                </a:extLst>
              </a:tr>
            </a:tbl>
          </a:graphicData>
        </a:graphic>
      </p:graphicFrame>
      <p:cxnSp>
        <p:nvCxnSpPr>
          <p:cNvPr id="7" name="Egyenes összekötő nyíllal 4"/>
          <p:cNvCxnSpPr/>
          <p:nvPr/>
        </p:nvCxnSpPr>
        <p:spPr>
          <a:xfrm>
            <a:off x="1763688" y="1923678"/>
            <a:ext cx="0" cy="2520280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0"/>
            <a:ext cx="8928101" cy="620688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8D503B"/>
                </a:solidFill>
              </a:rPr>
              <a:t>Types of corruption brokers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077624"/>
              </p:ext>
            </p:extLst>
          </p:nvPr>
        </p:nvGraphicFramePr>
        <p:xfrm>
          <a:off x="107950" y="620688"/>
          <a:ext cx="8928101" cy="44451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47">
                  <a:extLst>
                    <a:ext uri="{9D8B030D-6E8A-4147-A177-3AD203B41FA5}">
                      <a16:colId xmlns:a16="http://schemas.microsoft.com/office/drawing/2014/main" xmlns="" val="986080778"/>
                    </a:ext>
                  </a:extLst>
                </a:gridCol>
                <a:gridCol w="1143173">
                  <a:extLst>
                    <a:ext uri="{9D8B030D-6E8A-4147-A177-3AD203B41FA5}">
                      <a16:colId xmlns:a16="http://schemas.microsoft.com/office/drawing/2014/main" xmlns="" val="671191558"/>
                    </a:ext>
                  </a:extLst>
                </a:gridCol>
                <a:gridCol w="1995838">
                  <a:extLst>
                    <a:ext uri="{9D8B030D-6E8A-4147-A177-3AD203B41FA5}">
                      <a16:colId xmlns:a16="http://schemas.microsoft.com/office/drawing/2014/main" xmlns="" val="1487928874"/>
                    </a:ext>
                  </a:extLst>
                </a:gridCol>
                <a:gridCol w="1428453">
                  <a:extLst>
                    <a:ext uri="{9D8B030D-6E8A-4147-A177-3AD203B41FA5}">
                      <a16:colId xmlns:a16="http://schemas.microsoft.com/office/drawing/2014/main" xmlns="" val="1163019737"/>
                    </a:ext>
                  </a:extLst>
                </a:gridCol>
                <a:gridCol w="1566543">
                  <a:extLst>
                    <a:ext uri="{9D8B030D-6E8A-4147-A177-3AD203B41FA5}">
                      <a16:colId xmlns:a16="http://schemas.microsoft.com/office/drawing/2014/main" xmlns="" val="1094867733"/>
                    </a:ext>
                  </a:extLst>
                </a:gridCol>
                <a:gridCol w="1397047">
                  <a:extLst>
                    <a:ext uri="{9D8B030D-6E8A-4147-A177-3AD203B41FA5}">
                      <a16:colId xmlns:a16="http://schemas.microsoft.com/office/drawing/2014/main" xmlns="" val="3303035739"/>
                    </a:ext>
                  </a:extLst>
                </a:gridCol>
              </a:tblGrid>
              <a:tr h="510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Corruption type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The broker’s principal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Structural holes between…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Basic function(s) of brokers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Actors the broker </a:t>
                      </a: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integrates into the network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614590"/>
                  </a:ext>
                </a:extLst>
              </a:tr>
              <a:tr h="337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Freelance broker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Free market corruption, cronyism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Private actor (elite or non-elite), public administrator (non-elite)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Corrupt demand and supply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Linking corrupt supply and demand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.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0147454"/>
                  </a:ext>
                </a:extLst>
              </a:tr>
              <a:tr h="666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Crony’s representative broker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Private actor (elite), public administrator (elite), governmental actor (elite or non-elite)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0956761"/>
                  </a:ext>
                </a:extLst>
              </a:tr>
              <a:tr h="502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State organization’s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representative broker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82663" algn="l"/>
                        </a:tabLs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State organization collusion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Public administrator (elite)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Systemic corruption and legality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Disabling control mechanisms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Private entrepreneurs  (subcontractors), money-launderers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134128"/>
                  </a:ext>
                </a:extLst>
              </a:tr>
              <a:tr h="502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Oligarch’s representative broker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Bottom-up state capture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Private actor (elite)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Disabling control mechanisms, supervising corrupt transaction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Politicians, money-launderers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218725"/>
                  </a:ext>
                </a:extLst>
              </a:tr>
              <a:tr h="502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50412B"/>
                          </a:solidFill>
                          <a:effectLst/>
                        </a:rPr>
                        <a:t>Poligarch’s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 representative broker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Top-down state capture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Governmental actor (elite or non-elite)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Disabling control mechanisms, supervising corrupt transaction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Private entrepreneurs, money-launderers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37289"/>
                  </a:ext>
                </a:extLst>
              </a:tr>
              <a:tr h="337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Gatekeeper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Top-down state capture, criminal state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Governmental actor (elite)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Hindering legal accountability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.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807490"/>
                  </a:ext>
                </a:extLst>
              </a:tr>
              <a:tr h="502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Corruption designer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Private actor (elite) or governmental actor (elite)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Formalize illegitimate business deals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Private entrepreneurs  (subcontractors), money-launderers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9882031"/>
                  </a:ext>
                </a:extLst>
              </a:tr>
              <a:tr h="502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Economic stooge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Private actor (elite) or governmental actor (elite)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Oligarch’s / poligarch’s wealth and formal position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Holding illegal wealth, hindering economic accountability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.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71" marR="55971" marT="792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6062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95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950" y="915988"/>
            <a:ext cx="6336258" cy="4103687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27434449"/>
              </p:ext>
            </p:extLst>
          </p:nvPr>
        </p:nvGraphicFramePr>
        <p:xfrm>
          <a:off x="107950" y="934973"/>
          <a:ext cx="7776418" cy="399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16688" y="3363913"/>
            <a:ext cx="25193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i="1" dirty="0" err="1" smtClean="0">
                <a:solidFill>
                  <a:srgbClr val="50412B"/>
                </a:solidFill>
              </a:rPr>
              <a:t>Corruption</a:t>
            </a:r>
            <a:r>
              <a:rPr lang="hu-HU" sz="1400" i="1" dirty="0" smtClean="0">
                <a:solidFill>
                  <a:srgbClr val="50412B"/>
                </a:solidFill>
              </a:rPr>
              <a:t> </a:t>
            </a:r>
            <a:r>
              <a:rPr lang="hu-HU" sz="1400" i="1" dirty="0" err="1">
                <a:solidFill>
                  <a:srgbClr val="50412B"/>
                </a:solidFill>
              </a:rPr>
              <a:t>risk</a:t>
            </a:r>
            <a:r>
              <a:rPr lang="hu-HU" sz="1400" i="1" dirty="0">
                <a:solidFill>
                  <a:srgbClr val="50412B"/>
                </a:solidFill>
              </a:rPr>
              <a:t> index: 0 = </a:t>
            </a:r>
            <a:r>
              <a:rPr lang="hu-HU" sz="1400" i="1" dirty="0" err="1">
                <a:solidFill>
                  <a:srgbClr val="50412B"/>
                </a:solidFill>
              </a:rPr>
              <a:t>if</a:t>
            </a:r>
            <a:r>
              <a:rPr lang="hu-HU" sz="1400" i="1" dirty="0">
                <a:solidFill>
                  <a:srgbClr val="50412B"/>
                </a:solidFill>
              </a:rPr>
              <a:t> </a:t>
            </a:r>
            <a:r>
              <a:rPr lang="hu-HU" sz="1400" i="1" dirty="0" err="1">
                <a:solidFill>
                  <a:srgbClr val="50412B"/>
                </a:solidFill>
              </a:rPr>
              <a:t>there</a:t>
            </a:r>
            <a:r>
              <a:rPr lang="hu-HU" sz="1400" i="1" dirty="0">
                <a:solidFill>
                  <a:srgbClr val="50412B"/>
                </a:solidFill>
              </a:rPr>
              <a:t> is </a:t>
            </a:r>
            <a:r>
              <a:rPr lang="hu-HU" sz="1400" i="1" dirty="0" err="1">
                <a:solidFill>
                  <a:srgbClr val="50412B"/>
                </a:solidFill>
              </a:rPr>
              <a:t>competition</a:t>
            </a:r>
            <a:r>
              <a:rPr lang="hu-HU" sz="1400" i="1" dirty="0">
                <a:solidFill>
                  <a:srgbClr val="50412B"/>
                </a:solidFill>
              </a:rPr>
              <a:t> and </a:t>
            </a:r>
            <a:r>
              <a:rPr lang="hu-HU" sz="1400" i="1" dirty="0" err="1">
                <a:solidFill>
                  <a:srgbClr val="50412B"/>
                </a:solidFill>
              </a:rPr>
              <a:t>public</a:t>
            </a:r>
            <a:r>
              <a:rPr lang="hu-HU" sz="1400" i="1" dirty="0">
                <a:solidFill>
                  <a:srgbClr val="50412B"/>
                </a:solidFill>
              </a:rPr>
              <a:t> </a:t>
            </a:r>
            <a:r>
              <a:rPr lang="hu-HU" sz="1400" i="1" dirty="0" err="1">
                <a:solidFill>
                  <a:srgbClr val="50412B"/>
                </a:solidFill>
              </a:rPr>
              <a:t>notice</a:t>
            </a:r>
            <a:r>
              <a:rPr lang="hu-HU" sz="1400" i="1" dirty="0">
                <a:solidFill>
                  <a:srgbClr val="50412B"/>
                </a:solidFill>
              </a:rPr>
              <a:t>; </a:t>
            </a:r>
            <a:r>
              <a:rPr lang="hu-HU" sz="1400" i="1" dirty="0" smtClean="0">
                <a:solidFill>
                  <a:srgbClr val="50412B"/>
                </a:solidFill>
              </a:rPr>
              <a:t>0,5 </a:t>
            </a:r>
            <a:r>
              <a:rPr lang="hu-HU" sz="1400" i="1" dirty="0">
                <a:solidFill>
                  <a:srgbClr val="50412B"/>
                </a:solidFill>
              </a:rPr>
              <a:t>= </a:t>
            </a:r>
            <a:r>
              <a:rPr lang="hu-HU" sz="1400" i="1" dirty="0" err="1">
                <a:solidFill>
                  <a:srgbClr val="50412B"/>
                </a:solidFill>
              </a:rPr>
              <a:t>if</a:t>
            </a:r>
            <a:r>
              <a:rPr lang="hu-HU" sz="1400" i="1" dirty="0">
                <a:solidFill>
                  <a:srgbClr val="50412B"/>
                </a:solidFill>
              </a:rPr>
              <a:t> </a:t>
            </a:r>
            <a:r>
              <a:rPr lang="hu-HU" sz="1400" i="1" dirty="0" err="1">
                <a:solidFill>
                  <a:srgbClr val="50412B"/>
                </a:solidFill>
              </a:rPr>
              <a:t>one</a:t>
            </a:r>
            <a:r>
              <a:rPr lang="hu-HU" sz="1400" i="1" dirty="0">
                <a:solidFill>
                  <a:srgbClr val="50412B"/>
                </a:solidFill>
              </a:rPr>
              <a:t> of </a:t>
            </a:r>
            <a:r>
              <a:rPr lang="hu-HU" sz="1400" i="1" dirty="0" err="1">
                <a:solidFill>
                  <a:srgbClr val="50412B"/>
                </a:solidFill>
              </a:rPr>
              <a:t>them</a:t>
            </a:r>
            <a:r>
              <a:rPr lang="hu-HU" sz="1400" i="1" dirty="0">
                <a:solidFill>
                  <a:srgbClr val="50412B"/>
                </a:solidFill>
              </a:rPr>
              <a:t> is </a:t>
            </a:r>
            <a:r>
              <a:rPr lang="hu-HU" sz="1400" i="1" dirty="0" err="1">
                <a:solidFill>
                  <a:srgbClr val="50412B"/>
                </a:solidFill>
              </a:rPr>
              <a:t>missing</a:t>
            </a:r>
            <a:r>
              <a:rPr lang="hu-HU" sz="1400" i="1" dirty="0">
                <a:solidFill>
                  <a:srgbClr val="50412B"/>
                </a:solidFill>
              </a:rPr>
              <a:t>; 1 = </a:t>
            </a:r>
            <a:r>
              <a:rPr lang="hu-HU" sz="1400" i="1" dirty="0" err="1">
                <a:solidFill>
                  <a:srgbClr val="50412B"/>
                </a:solidFill>
              </a:rPr>
              <a:t>if</a:t>
            </a:r>
            <a:r>
              <a:rPr lang="hu-HU" sz="1400" i="1" dirty="0">
                <a:solidFill>
                  <a:srgbClr val="50412B"/>
                </a:solidFill>
              </a:rPr>
              <a:t> </a:t>
            </a:r>
            <a:r>
              <a:rPr lang="hu-HU" sz="1400" i="1" dirty="0" err="1">
                <a:solidFill>
                  <a:srgbClr val="50412B"/>
                </a:solidFill>
              </a:rPr>
              <a:t>both</a:t>
            </a:r>
            <a:r>
              <a:rPr lang="hu-HU" sz="1400" i="1" dirty="0">
                <a:solidFill>
                  <a:srgbClr val="50412B"/>
                </a:solidFill>
              </a:rPr>
              <a:t> of </a:t>
            </a:r>
            <a:r>
              <a:rPr lang="hu-HU" sz="1400" i="1" dirty="0" err="1">
                <a:solidFill>
                  <a:srgbClr val="50412B"/>
                </a:solidFill>
              </a:rPr>
              <a:t>them</a:t>
            </a:r>
            <a:r>
              <a:rPr lang="hu-HU" sz="1400" i="1" dirty="0">
                <a:solidFill>
                  <a:srgbClr val="50412B"/>
                </a:solidFill>
              </a:rPr>
              <a:t> is </a:t>
            </a:r>
            <a:r>
              <a:rPr lang="hu-HU" sz="1400" i="1" dirty="0" err="1" smtClean="0">
                <a:solidFill>
                  <a:srgbClr val="50412B"/>
                </a:solidFill>
              </a:rPr>
              <a:t>missing</a:t>
            </a:r>
            <a:endParaRPr lang="hu-HU" sz="1400" i="1" dirty="0">
              <a:solidFill>
                <a:srgbClr val="50412B"/>
              </a:solidFill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GB" sz="2200" dirty="0" smtClean="0">
                <a:solidFill>
                  <a:srgbClr val="8D503B"/>
                </a:solidFill>
              </a:rPr>
              <a:t>Corruption </a:t>
            </a:r>
            <a:r>
              <a:rPr lang="en-GB" sz="2200" dirty="0">
                <a:solidFill>
                  <a:srgbClr val="8D503B"/>
                </a:solidFill>
              </a:rPr>
              <a:t>risk at the public procurements </a:t>
            </a:r>
            <a:br>
              <a:rPr lang="en-GB" sz="2200" dirty="0">
                <a:solidFill>
                  <a:srgbClr val="8D503B"/>
                </a:solidFill>
              </a:rPr>
            </a:br>
            <a:r>
              <a:rPr lang="en-GB" sz="2200" dirty="0">
                <a:solidFill>
                  <a:srgbClr val="8D503B"/>
                </a:solidFill>
              </a:rPr>
              <a:t>in Hungary between 2009 and 2015</a:t>
            </a:r>
            <a:endParaRPr lang="hu-HU" sz="2200" dirty="0">
              <a:solidFill>
                <a:srgbClr val="8D503B"/>
              </a:solidFill>
            </a:endParaRPr>
          </a:p>
        </p:txBody>
      </p:sp>
      <p:sp>
        <p:nvSpPr>
          <p:cNvPr id="9" name="Téglalap 16"/>
          <p:cNvSpPr/>
          <p:nvPr/>
        </p:nvSpPr>
        <p:spPr>
          <a:xfrm>
            <a:off x="6444208" y="4835723"/>
            <a:ext cx="2697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8D503B"/>
                </a:solidFill>
              </a:rPr>
              <a:t>(N: 118.843; source CRCB 2016)</a:t>
            </a:r>
          </a:p>
        </p:txBody>
      </p:sp>
    </p:spTree>
    <p:extLst>
      <p:ext uri="{BB962C8B-B14F-4D97-AF65-F5344CB8AC3E}">
        <p14:creationId xmlns:p14="http://schemas.microsoft.com/office/powerpoint/2010/main" val="41967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1909</Words>
  <Application>Microsoft Office PowerPoint</Application>
  <PresentationFormat>Diavetítés a képernyőre (16:9 oldalarány)</PresentationFormat>
  <Paragraphs>503</Paragraphs>
  <Slides>23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SimSun</vt:lpstr>
      <vt:lpstr>Arial</vt:lpstr>
      <vt:lpstr>Calibri</vt:lpstr>
      <vt:lpstr>Open Sans</vt:lpstr>
      <vt:lpstr>Times New Roman</vt:lpstr>
      <vt:lpstr>Office-téma</vt:lpstr>
      <vt:lpstr>Relational economics:  forms of corruption and  state intervention</vt:lpstr>
      <vt:lpstr>Relational economics as a challenger  of the neoclassical synthesis</vt:lpstr>
      <vt:lpstr>Relation in the three polar type regimes</vt:lpstr>
      <vt:lpstr>PowerPoint bemutató</vt:lpstr>
      <vt:lpstr>PowerPoint bemutató</vt:lpstr>
      <vt:lpstr>PowerPoint bemutató</vt:lpstr>
      <vt:lpstr>Main characteristics of the six corruption patterns</vt:lpstr>
      <vt:lpstr>Types of corruption brokers</vt:lpstr>
      <vt:lpstr>Corruption risk at the public procurements  in Hungary between 2009 and 2015</vt:lpstr>
      <vt:lpstr>Share of public procurements without public notice  in Hungary between 2009 and 2015 (%)</vt:lpstr>
      <vt:lpstr>The change of overpricing in Hungarian  public procurements between 2009 and 2015 </vt:lpstr>
      <vt:lpstr>Changing odds of major construction companies in Hungarian public procurement tenders</vt:lpstr>
      <vt:lpstr>Modes of control of unauthorized illegality</vt:lpstr>
      <vt:lpstr>Comparing types of corruption by the dimensions  of collusion and the separation of supply and demand</vt:lpstr>
      <vt:lpstr>The status of corruption in states of different legal status</vt:lpstr>
      <vt:lpstr>State intervention in the three polar type regimes</vt:lpstr>
      <vt:lpstr>The correlation between the level of collusive  corruption and the nature of state intervention</vt:lpstr>
      <vt:lpstr>PowerPoint bemutató</vt:lpstr>
      <vt:lpstr>Rent-seeking: normatively and discretionally closed markets</vt:lpstr>
      <vt:lpstr>The main features of business groups  and informal patronal networks</vt:lpstr>
      <vt:lpstr>Intersections between interpretative  layers of state action and legality</vt:lpstr>
      <vt:lpstr>The possible functions of the three types of taxes</vt:lpstr>
      <vt:lpstr>The ideal typical modes of government expenditure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640</cp:revision>
  <dcterms:created xsi:type="dcterms:W3CDTF">2017-05-01T09:52:15Z</dcterms:created>
  <dcterms:modified xsi:type="dcterms:W3CDTF">2021-03-04T07:19:15Z</dcterms:modified>
</cp:coreProperties>
</file>