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2" r:id="rId3"/>
    <p:sldId id="265" r:id="rId4"/>
    <p:sldId id="259" r:id="rId5"/>
    <p:sldId id="274" r:id="rId6"/>
    <p:sldId id="262" r:id="rId7"/>
    <p:sldId id="276" r:id="rId8"/>
    <p:sldId id="277" r:id="rId9"/>
    <p:sldId id="261" r:id="rId10"/>
    <p:sldId id="268" r:id="rId11"/>
    <p:sldId id="278" r:id="rId12"/>
    <p:sldId id="279" r:id="rId13"/>
    <p:sldId id="270" r:id="rId14"/>
    <p:sldId id="271" r:id="rId15"/>
    <p:sldId id="266" r:id="rId16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692" y="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hu-HU" sz="1200" b="1" dirty="0" err="1" smtClean="0"/>
            <a:t>Liberal</a:t>
          </a:r>
          <a:r>
            <a:rPr lang="hu-HU" sz="1200" b="1" dirty="0" smtClean="0"/>
            <a:t> </a:t>
          </a:r>
          <a:r>
            <a:rPr lang="hu-HU" sz="1200" b="1" dirty="0" err="1" smtClean="0"/>
            <a:t>democracy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Estonia</a:t>
          </a:r>
          <a:r>
            <a:rPr lang="hu-HU" sz="1200" b="1" dirty="0" smtClean="0"/>
            <a:t>, </a:t>
          </a:r>
          <a:r>
            <a:rPr lang="hu-HU" sz="1200" b="1" dirty="0" err="1" smtClean="0"/>
            <a:t>Czech</a:t>
          </a:r>
          <a:r>
            <a:rPr lang="hu-HU" sz="1200" b="1" dirty="0" smtClean="0"/>
            <a:t> </a:t>
          </a:r>
          <a:r>
            <a:rPr lang="hu-HU" sz="1200" b="1" dirty="0" err="1" smtClean="0"/>
            <a:t>Republic</a:t>
          </a:r>
          <a:r>
            <a:rPr lang="hu-HU" sz="1200" b="1" dirty="0" smtClean="0"/>
            <a:t>)</a:t>
          </a:r>
          <a:endParaRPr lang="hu-HU" sz="12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err="1" smtClean="0"/>
            <a:t>Patronal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 smtClean="0"/>
        </a:p>
        <a:p>
          <a:r>
            <a:rPr lang="hu-HU" sz="1200" b="1" dirty="0" smtClean="0"/>
            <a:t>(Hungary, </a:t>
          </a:r>
          <a:r>
            <a:rPr lang="hu-HU" sz="1200" b="1" dirty="0" err="1" smtClean="0"/>
            <a:t>Russia</a:t>
          </a:r>
          <a:r>
            <a:rPr lang="hu-HU" sz="1200" b="1" dirty="0" smtClean="0"/>
            <a:t>, </a:t>
          </a:r>
          <a:r>
            <a:rPr lang="hu-HU" sz="1200" b="1" dirty="0" err="1" smtClean="0"/>
            <a:t>Central-Asian</a:t>
          </a:r>
          <a:r>
            <a:rPr lang="hu-HU" sz="1200" b="1" dirty="0" smtClean="0"/>
            <a:t> </a:t>
          </a:r>
          <a:r>
            <a:rPr lang="hu-HU" sz="1200" b="1" dirty="0" err="1" smtClean="0"/>
            <a:t>Rep</a:t>
          </a:r>
          <a:r>
            <a:rPr lang="hu-HU" sz="1200" b="1" dirty="0" smtClean="0"/>
            <a:t>.)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err="1" smtClean="0"/>
            <a:t>Market-exploiting</a:t>
          </a:r>
          <a:r>
            <a:rPr lang="hu-HU" sz="1200" b="1" dirty="0" smtClean="0"/>
            <a:t> </a:t>
          </a:r>
          <a:r>
            <a:rPr lang="hu-HU" sz="1200" b="1" dirty="0" err="1" smtClean="0"/>
            <a:t>dictatorship</a:t>
          </a:r>
          <a:r>
            <a:rPr lang="hu-HU" sz="1200" b="1" dirty="0" smtClean="0"/>
            <a:t> </a:t>
          </a:r>
        </a:p>
        <a:p>
          <a:r>
            <a:rPr lang="hu-HU" sz="1200" b="1" dirty="0" smtClean="0"/>
            <a:t>(</a:t>
          </a:r>
          <a:r>
            <a:rPr lang="hu-HU" sz="1200" b="1" dirty="0" err="1" smtClean="0"/>
            <a:t>China</a:t>
          </a:r>
          <a:r>
            <a:rPr lang="hu-HU" sz="1200" b="1" dirty="0" smtClean="0"/>
            <a:t>, Vietnam)</a:t>
          </a:r>
          <a:endParaRPr lang="hu-HU" sz="12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err="1" smtClean="0"/>
            <a:t>Patronal</a:t>
          </a:r>
          <a:r>
            <a:rPr lang="hu-HU" sz="1200" b="1" dirty="0" smtClean="0"/>
            <a:t> </a:t>
          </a:r>
          <a:r>
            <a:rPr lang="hu-HU" sz="1200" b="1" dirty="0" err="1" smtClean="0"/>
            <a:t>democracy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Bulgaria</a:t>
          </a:r>
          <a:r>
            <a:rPr lang="hu-HU" sz="1200" b="1" dirty="0" smtClean="0"/>
            <a:t>, </a:t>
          </a:r>
          <a:r>
            <a:rPr lang="hu-HU" sz="1200" b="1" dirty="0" err="1" smtClean="0"/>
            <a:t>Romania</a:t>
          </a:r>
          <a:r>
            <a:rPr lang="hu-HU" sz="1200" b="1" dirty="0" smtClean="0"/>
            <a:t>)</a:t>
          </a:r>
          <a:endParaRPr lang="hu-HU" sz="12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err="1" smtClean="0"/>
            <a:t>Communist</a:t>
          </a:r>
          <a:r>
            <a:rPr lang="hu-HU" sz="1200" b="1" dirty="0" smtClean="0"/>
            <a:t> </a:t>
          </a:r>
          <a:r>
            <a:rPr lang="hu-HU" sz="1200" b="1" dirty="0" err="1" smtClean="0"/>
            <a:t>dictatorship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North</a:t>
          </a:r>
          <a:r>
            <a:rPr lang="hu-HU" sz="1200" b="1" dirty="0" smtClean="0"/>
            <a:t> Korea)</a:t>
          </a:r>
          <a:endParaRPr lang="hu-HU" sz="12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 smtClean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/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79514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D99E8D0B-E128-4F1A-9230-56A26141A668}" type="presOf" srcId="{EA790760-0B03-448A-9F29-12DB28B7261E}" destId="{40A06F75-CF71-4FF0-9476-F881F10B4C59}" srcOrd="0" destOrd="0" presId="urn:microsoft.com/office/officeart/2005/8/layout/pyramid2"/>
    <dgm:cxn modelId="{FAB797F2-FF7A-4DD2-A03B-9AC08F852C38}" type="presOf" srcId="{497908DE-4C30-428A-A555-3A6C2F4ADF7D}" destId="{C15E22B3-3295-4532-9D6A-325D45E50C1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38E52FEE-9944-4BEC-88BF-271DB42A5AF3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352D8BE9-8E59-4F58-BA80-C18729906B44}" type="presOf" srcId="{94EAB1EC-7FE9-40F9-8691-7534F2D2D13B}" destId="{AA40EDB2-9616-491E-8997-90DC3C7C7F8E}" srcOrd="0" destOrd="0" presId="urn:microsoft.com/office/officeart/2005/8/layout/pyramid2"/>
    <dgm:cxn modelId="{EACC28A3-1675-4E15-829F-3289BA49F615}" type="presOf" srcId="{3CA4390E-8AEC-4EA2-A3EC-8DD042504D56}" destId="{585EDA03-E1D1-49E2-ABCC-D095A33C60CB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B11047F4-2A36-4B6D-8DDE-1998873BFA2C}" type="presOf" srcId="{83210F28-54C2-4E50-BA91-C30C7F5A925A}" destId="{0E6DB8B2-458A-4F73-AF77-E844E8685CD8}" srcOrd="0" destOrd="0" presId="urn:microsoft.com/office/officeart/2005/8/layout/pyramid2"/>
    <dgm:cxn modelId="{57F807BE-C587-443E-A905-E4E7C877FD84}" type="presOf" srcId="{D75FEE30-628B-4BCD-B8C9-2BF3180BA3C0}" destId="{F9260225-45E3-4E83-A7B5-93BF7662486D}" srcOrd="0" destOrd="0" presId="urn:microsoft.com/office/officeart/2005/8/layout/pyramid2"/>
    <dgm:cxn modelId="{A449B31F-ABF0-439B-819A-CE437609DB37}" type="presParOf" srcId="{F9260225-45E3-4E83-A7B5-93BF7662486D}" destId="{2CAB7AE0-F53F-477F-8596-08683A702DA4}" srcOrd="0" destOrd="0" presId="urn:microsoft.com/office/officeart/2005/8/layout/pyramid2"/>
    <dgm:cxn modelId="{A44EAAB8-C26D-4234-9F4A-FF6114F6791A}" type="presParOf" srcId="{F9260225-45E3-4E83-A7B5-93BF7662486D}" destId="{54982EDE-BA38-419C-8C90-E7DF88B50825}" srcOrd="1" destOrd="0" presId="urn:microsoft.com/office/officeart/2005/8/layout/pyramid2"/>
    <dgm:cxn modelId="{C36CD01A-0E16-43D5-A62C-E6967D50E90F}" type="presParOf" srcId="{54982EDE-BA38-419C-8C90-E7DF88B50825}" destId="{C15E22B3-3295-4532-9D6A-325D45E50C1C}" srcOrd="0" destOrd="0" presId="urn:microsoft.com/office/officeart/2005/8/layout/pyramid2"/>
    <dgm:cxn modelId="{AEC38A71-A49A-414F-A45B-9228CA3F905A}" type="presParOf" srcId="{54982EDE-BA38-419C-8C90-E7DF88B50825}" destId="{E349127E-BD40-4FFD-98F7-AE53232D3317}" srcOrd="1" destOrd="0" presId="urn:microsoft.com/office/officeart/2005/8/layout/pyramid2"/>
    <dgm:cxn modelId="{7E81F2F0-DBB1-4BE3-900F-4C1A9677DA4A}" type="presParOf" srcId="{54982EDE-BA38-419C-8C90-E7DF88B50825}" destId="{585EDA03-E1D1-49E2-ABCC-D095A33C60CB}" srcOrd="2" destOrd="0" presId="urn:microsoft.com/office/officeart/2005/8/layout/pyramid2"/>
    <dgm:cxn modelId="{A9F93777-4ECF-482D-8E47-DBC9C5A832C0}" type="presParOf" srcId="{54982EDE-BA38-419C-8C90-E7DF88B50825}" destId="{689CAA53-9D6E-44E6-B0D8-615A6D07FB5B}" srcOrd="3" destOrd="0" presId="urn:microsoft.com/office/officeart/2005/8/layout/pyramid2"/>
    <dgm:cxn modelId="{94E2D9CD-49FE-40C0-848F-5CB090FF3423}" type="presParOf" srcId="{54982EDE-BA38-419C-8C90-E7DF88B50825}" destId="{AA40EDB2-9616-491E-8997-90DC3C7C7F8E}" srcOrd="4" destOrd="0" presId="urn:microsoft.com/office/officeart/2005/8/layout/pyramid2"/>
    <dgm:cxn modelId="{CFE314BD-9E05-46C3-8297-218323C98F00}" type="presParOf" srcId="{54982EDE-BA38-419C-8C90-E7DF88B50825}" destId="{9055E23A-F0BC-4AAF-9FF4-F780F02DFD21}" srcOrd="5" destOrd="0" presId="urn:microsoft.com/office/officeart/2005/8/layout/pyramid2"/>
    <dgm:cxn modelId="{A3E7ECD6-F982-48C1-BFE8-D9CEFCF85AB0}" type="presParOf" srcId="{54982EDE-BA38-419C-8C90-E7DF88B50825}" destId="{6AFE05B7-991B-44DA-9843-39E3CC396A11}" srcOrd="6" destOrd="0" presId="urn:microsoft.com/office/officeart/2005/8/layout/pyramid2"/>
    <dgm:cxn modelId="{98DBEF7A-A6A1-43AE-95AE-CE527F6A51CD}" type="presParOf" srcId="{54982EDE-BA38-419C-8C90-E7DF88B50825}" destId="{B370853F-B4C8-494E-B10D-01EDE232E07B}" srcOrd="7" destOrd="0" presId="urn:microsoft.com/office/officeart/2005/8/layout/pyramid2"/>
    <dgm:cxn modelId="{0787D1C5-678A-4F25-91EE-6D7ACAE68D52}" type="presParOf" srcId="{54982EDE-BA38-419C-8C90-E7DF88B50825}" destId="{40A06F75-CF71-4FF0-9476-F881F10B4C59}" srcOrd="8" destOrd="0" presId="urn:microsoft.com/office/officeart/2005/8/layout/pyramid2"/>
    <dgm:cxn modelId="{52D9F7EC-5206-437F-AA58-9332BA241E11}" type="presParOf" srcId="{54982EDE-BA38-419C-8C90-E7DF88B50825}" destId="{D5AAC021-0B13-4F18-8DC6-1FA6845FB348}" srcOrd="9" destOrd="0" presId="urn:microsoft.com/office/officeart/2005/8/layout/pyramid2"/>
    <dgm:cxn modelId="{27390D9C-E2F7-480B-90E1-E8FDF8022A45}" type="presParOf" srcId="{54982EDE-BA38-419C-8C90-E7DF88B50825}" destId="{0E6DB8B2-458A-4F73-AF77-E844E8685CD8}" srcOrd="10" destOrd="0" presId="urn:microsoft.com/office/officeart/2005/8/layout/pyramid2"/>
    <dgm:cxn modelId="{5DE66E03-A0C1-4356-83B7-F49C0324138B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0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 sz="1000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 sz="1000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0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 sz="100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 sz="1000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0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 sz="1000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 sz="1000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0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 sz="1000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 sz="1000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0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 sz="1000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 sz="1000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000" b="1" dirty="0" err="1" smtClean="0"/>
            <a:t>Conservative</a:t>
          </a:r>
          <a:r>
            <a:rPr lang="hu-HU" sz="1000" b="1" dirty="0" smtClean="0"/>
            <a:t> </a:t>
          </a:r>
          <a:r>
            <a:rPr lang="hu-HU" sz="1000" b="1" dirty="0" err="1" smtClean="0"/>
            <a:t>autocracy</a:t>
          </a:r>
          <a:endParaRPr lang="hu-HU" sz="10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 sz="1000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 sz="1000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6333065-F651-4906-9CEF-0314B0ED6148}" type="presOf" srcId="{83210F28-54C2-4E50-BA91-C30C7F5A925A}" destId="{0E6DB8B2-458A-4F73-AF77-E844E8685CD8}" srcOrd="0" destOrd="0" presId="urn:microsoft.com/office/officeart/2005/8/layout/pyramid2"/>
    <dgm:cxn modelId="{277F906E-A6C1-4204-A980-048E76851AB4}" type="presOf" srcId="{D75FEE30-628B-4BCD-B8C9-2BF3180BA3C0}" destId="{F9260225-45E3-4E83-A7B5-93BF7662486D}" srcOrd="0" destOrd="0" presId="urn:microsoft.com/office/officeart/2005/8/layout/pyramid2"/>
    <dgm:cxn modelId="{FE57D36C-9D03-43C1-8ED7-C7E98BC35DB9}" type="presOf" srcId="{94EAB1EC-7FE9-40F9-8691-7534F2D2D13B}" destId="{AA40EDB2-9616-491E-8997-90DC3C7C7F8E}" srcOrd="0" destOrd="0" presId="urn:microsoft.com/office/officeart/2005/8/layout/pyramid2"/>
    <dgm:cxn modelId="{92BB2E8F-66B8-4DD0-A652-A6F15BAC3892}" type="presOf" srcId="{70972A96-F39F-4054-A5D9-CCAC350AB6EA}" destId="{6AFE05B7-991B-44DA-9843-39E3CC396A11}" srcOrd="0" destOrd="0" presId="urn:microsoft.com/office/officeart/2005/8/layout/pyramid2"/>
    <dgm:cxn modelId="{63824968-2317-4053-A93C-1ED4AA717C1F}" type="presOf" srcId="{497908DE-4C30-428A-A555-3A6C2F4ADF7D}" destId="{C15E22B3-3295-4532-9D6A-325D45E50C1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7F09B5B9-C597-42AB-A777-D759D66E9F39}" type="presOf" srcId="{EA790760-0B03-448A-9F29-12DB28B7261E}" destId="{40A06F75-CF71-4FF0-9476-F881F10B4C59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2F2C1F11-81CE-4EE4-A56B-3D35BBD53004}" type="presOf" srcId="{3CA4390E-8AEC-4EA2-A3EC-8DD042504D56}" destId="{585EDA03-E1D1-49E2-ABCC-D095A33C60CB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F852C5CC-5E89-43CA-977E-F5EBB77E4500}" type="presParOf" srcId="{F9260225-45E3-4E83-A7B5-93BF7662486D}" destId="{2CAB7AE0-F53F-477F-8596-08683A702DA4}" srcOrd="0" destOrd="0" presId="urn:microsoft.com/office/officeart/2005/8/layout/pyramid2"/>
    <dgm:cxn modelId="{458C998B-5F4F-43C1-ABFE-1A9E07E738BD}" type="presParOf" srcId="{F9260225-45E3-4E83-A7B5-93BF7662486D}" destId="{54982EDE-BA38-419C-8C90-E7DF88B50825}" srcOrd="1" destOrd="0" presId="urn:microsoft.com/office/officeart/2005/8/layout/pyramid2"/>
    <dgm:cxn modelId="{3C99EA10-CB27-4CB7-A4C4-18BD3016B22E}" type="presParOf" srcId="{54982EDE-BA38-419C-8C90-E7DF88B50825}" destId="{C15E22B3-3295-4532-9D6A-325D45E50C1C}" srcOrd="0" destOrd="0" presId="urn:microsoft.com/office/officeart/2005/8/layout/pyramid2"/>
    <dgm:cxn modelId="{D83463C3-7602-4DFA-954E-DEE235CF8111}" type="presParOf" srcId="{54982EDE-BA38-419C-8C90-E7DF88B50825}" destId="{E349127E-BD40-4FFD-98F7-AE53232D3317}" srcOrd="1" destOrd="0" presId="urn:microsoft.com/office/officeart/2005/8/layout/pyramid2"/>
    <dgm:cxn modelId="{68F30539-207E-46A6-AEA0-0375E1E54065}" type="presParOf" srcId="{54982EDE-BA38-419C-8C90-E7DF88B50825}" destId="{585EDA03-E1D1-49E2-ABCC-D095A33C60CB}" srcOrd="2" destOrd="0" presId="urn:microsoft.com/office/officeart/2005/8/layout/pyramid2"/>
    <dgm:cxn modelId="{8C17D956-C0CE-4D35-B9AF-B3D4E76C5788}" type="presParOf" srcId="{54982EDE-BA38-419C-8C90-E7DF88B50825}" destId="{689CAA53-9D6E-44E6-B0D8-615A6D07FB5B}" srcOrd="3" destOrd="0" presId="urn:microsoft.com/office/officeart/2005/8/layout/pyramid2"/>
    <dgm:cxn modelId="{AA9D17C2-B183-41E3-A8FF-B26794AB84AE}" type="presParOf" srcId="{54982EDE-BA38-419C-8C90-E7DF88B50825}" destId="{AA40EDB2-9616-491E-8997-90DC3C7C7F8E}" srcOrd="4" destOrd="0" presId="urn:microsoft.com/office/officeart/2005/8/layout/pyramid2"/>
    <dgm:cxn modelId="{76C2B99E-3EA0-40AC-896F-4920B16D649B}" type="presParOf" srcId="{54982EDE-BA38-419C-8C90-E7DF88B50825}" destId="{9055E23A-F0BC-4AAF-9FF4-F780F02DFD21}" srcOrd="5" destOrd="0" presId="urn:microsoft.com/office/officeart/2005/8/layout/pyramid2"/>
    <dgm:cxn modelId="{6FBAC838-5705-4DAF-A4A7-6BCE4262D495}" type="presParOf" srcId="{54982EDE-BA38-419C-8C90-E7DF88B50825}" destId="{6AFE05B7-991B-44DA-9843-39E3CC396A11}" srcOrd="6" destOrd="0" presId="urn:microsoft.com/office/officeart/2005/8/layout/pyramid2"/>
    <dgm:cxn modelId="{A7CE851F-6273-494F-ABB7-BA8D58CEC776}" type="presParOf" srcId="{54982EDE-BA38-419C-8C90-E7DF88B50825}" destId="{B370853F-B4C8-494E-B10D-01EDE232E07B}" srcOrd="7" destOrd="0" presId="urn:microsoft.com/office/officeart/2005/8/layout/pyramid2"/>
    <dgm:cxn modelId="{8E008F66-9F0B-4D86-86DC-1F160D97B70D}" type="presParOf" srcId="{54982EDE-BA38-419C-8C90-E7DF88B50825}" destId="{40A06F75-CF71-4FF0-9476-F881F10B4C59}" srcOrd="8" destOrd="0" presId="urn:microsoft.com/office/officeart/2005/8/layout/pyramid2"/>
    <dgm:cxn modelId="{1F9A18D1-53BB-424C-87C0-8E00F37AB642}" type="presParOf" srcId="{54982EDE-BA38-419C-8C90-E7DF88B50825}" destId="{D5AAC021-0B13-4F18-8DC6-1FA6845FB348}" srcOrd="9" destOrd="0" presId="urn:microsoft.com/office/officeart/2005/8/layout/pyramid2"/>
    <dgm:cxn modelId="{07359DE4-AF36-4FBD-9246-7E9DE8598BAF}" type="presParOf" srcId="{54982EDE-BA38-419C-8C90-E7DF88B50825}" destId="{0E6DB8B2-458A-4F73-AF77-E844E8685CD8}" srcOrd="10" destOrd="0" presId="urn:microsoft.com/office/officeart/2005/8/layout/pyramid2"/>
    <dgm:cxn modelId="{3F6D7F06-A458-4501-B6CD-756712CF78DB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0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 sz="1000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 sz="1000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0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 sz="100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 sz="1000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0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 sz="1000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 sz="1000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0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 sz="1000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 sz="1000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0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 sz="1000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 sz="1000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000" b="1" dirty="0" err="1" smtClean="0"/>
            <a:t>Conservative</a:t>
          </a:r>
          <a:r>
            <a:rPr lang="hu-HU" sz="1000" b="1" dirty="0" smtClean="0"/>
            <a:t> </a:t>
          </a:r>
          <a:r>
            <a:rPr lang="hu-HU" sz="1000" b="1" dirty="0" err="1" smtClean="0"/>
            <a:t>autocracy</a:t>
          </a:r>
          <a:endParaRPr lang="hu-HU" sz="10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 sz="1000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 sz="1000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C5423E1D-15DC-4CA5-A5B1-43E17D78CBA7}" type="presOf" srcId="{497908DE-4C30-428A-A555-3A6C2F4ADF7D}" destId="{C15E22B3-3295-4532-9D6A-325D45E50C1C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D7B924D6-903F-4930-9015-2095CB81CBAD}" type="presOf" srcId="{3CA4390E-8AEC-4EA2-A3EC-8DD042504D56}" destId="{585EDA03-E1D1-49E2-ABCC-D095A33C60CB}" srcOrd="0" destOrd="0" presId="urn:microsoft.com/office/officeart/2005/8/layout/pyramid2"/>
    <dgm:cxn modelId="{0ACDF622-A3DA-40B4-A3F3-C81AA805D9A4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78E6E45E-7594-4B73-A8D3-92CF25E0165D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51C85B70-A903-4189-88CE-9B980BF30803}" type="presOf" srcId="{70972A96-F39F-4054-A5D9-CCAC350AB6EA}" destId="{6AFE05B7-991B-44DA-9843-39E3CC396A11}" srcOrd="0" destOrd="0" presId="urn:microsoft.com/office/officeart/2005/8/layout/pyramid2"/>
    <dgm:cxn modelId="{AC1D7195-8240-455B-BDFC-F1515765E72C}" type="presOf" srcId="{EA790760-0B03-448A-9F29-12DB28B7261E}" destId="{40A06F75-CF71-4FF0-9476-F881F10B4C59}" srcOrd="0" destOrd="0" presId="urn:microsoft.com/office/officeart/2005/8/layout/pyramid2"/>
    <dgm:cxn modelId="{969E9127-3E02-4856-BF8B-904AC68736F2}" type="presOf" srcId="{94EAB1EC-7FE9-40F9-8691-7534F2D2D13B}" destId="{AA40EDB2-9616-491E-8997-90DC3C7C7F8E}" srcOrd="0" destOrd="0" presId="urn:microsoft.com/office/officeart/2005/8/layout/pyramid2"/>
    <dgm:cxn modelId="{E8B7ED55-520B-45DF-B16C-E5B04280A429}" type="presParOf" srcId="{F9260225-45E3-4E83-A7B5-93BF7662486D}" destId="{2CAB7AE0-F53F-477F-8596-08683A702DA4}" srcOrd="0" destOrd="0" presId="urn:microsoft.com/office/officeart/2005/8/layout/pyramid2"/>
    <dgm:cxn modelId="{6E925FDA-7532-46C1-B4D5-78D28BEE0892}" type="presParOf" srcId="{F9260225-45E3-4E83-A7B5-93BF7662486D}" destId="{54982EDE-BA38-419C-8C90-E7DF88B50825}" srcOrd="1" destOrd="0" presId="urn:microsoft.com/office/officeart/2005/8/layout/pyramid2"/>
    <dgm:cxn modelId="{7F51871C-70A0-4415-9555-28C7A51801F1}" type="presParOf" srcId="{54982EDE-BA38-419C-8C90-E7DF88B50825}" destId="{C15E22B3-3295-4532-9D6A-325D45E50C1C}" srcOrd="0" destOrd="0" presId="urn:microsoft.com/office/officeart/2005/8/layout/pyramid2"/>
    <dgm:cxn modelId="{8A80A462-09DA-4BDC-BCC3-FDDC9A9E33D5}" type="presParOf" srcId="{54982EDE-BA38-419C-8C90-E7DF88B50825}" destId="{E349127E-BD40-4FFD-98F7-AE53232D3317}" srcOrd="1" destOrd="0" presId="urn:microsoft.com/office/officeart/2005/8/layout/pyramid2"/>
    <dgm:cxn modelId="{73EDF078-0959-4C77-A93A-5BFC050367C3}" type="presParOf" srcId="{54982EDE-BA38-419C-8C90-E7DF88B50825}" destId="{585EDA03-E1D1-49E2-ABCC-D095A33C60CB}" srcOrd="2" destOrd="0" presId="urn:microsoft.com/office/officeart/2005/8/layout/pyramid2"/>
    <dgm:cxn modelId="{6436BC7D-4ABB-4CDF-B38C-144EAFD435B0}" type="presParOf" srcId="{54982EDE-BA38-419C-8C90-E7DF88B50825}" destId="{689CAA53-9D6E-44E6-B0D8-615A6D07FB5B}" srcOrd="3" destOrd="0" presId="urn:microsoft.com/office/officeart/2005/8/layout/pyramid2"/>
    <dgm:cxn modelId="{5D0924A5-B0E0-42D9-820B-FAA7F5D5D67E}" type="presParOf" srcId="{54982EDE-BA38-419C-8C90-E7DF88B50825}" destId="{AA40EDB2-9616-491E-8997-90DC3C7C7F8E}" srcOrd="4" destOrd="0" presId="urn:microsoft.com/office/officeart/2005/8/layout/pyramid2"/>
    <dgm:cxn modelId="{0F7987F1-7C4A-490B-88BE-832FB5D5269A}" type="presParOf" srcId="{54982EDE-BA38-419C-8C90-E7DF88B50825}" destId="{9055E23A-F0BC-4AAF-9FF4-F780F02DFD21}" srcOrd="5" destOrd="0" presId="urn:microsoft.com/office/officeart/2005/8/layout/pyramid2"/>
    <dgm:cxn modelId="{818D336F-ECEB-4BB1-B8F9-83269582E566}" type="presParOf" srcId="{54982EDE-BA38-419C-8C90-E7DF88B50825}" destId="{6AFE05B7-991B-44DA-9843-39E3CC396A11}" srcOrd="6" destOrd="0" presId="urn:microsoft.com/office/officeart/2005/8/layout/pyramid2"/>
    <dgm:cxn modelId="{5A69C526-9BED-4FDE-AC1B-5E3E02B46F03}" type="presParOf" srcId="{54982EDE-BA38-419C-8C90-E7DF88B50825}" destId="{B370853F-B4C8-494E-B10D-01EDE232E07B}" srcOrd="7" destOrd="0" presId="urn:microsoft.com/office/officeart/2005/8/layout/pyramid2"/>
    <dgm:cxn modelId="{C931D4D3-1B44-4BF2-9174-18A88E782B25}" type="presParOf" srcId="{54982EDE-BA38-419C-8C90-E7DF88B50825}" destId="{40A06F75-CF71-4FF0-9476-F881F10B4C59}" srcOrd="8" destOrd="0" presId="urn:microsoft.com/office/officeart/2005/8/layout/pyramid2"/>
    <dgm:cxn modelId="{EC85126F-DA50-47FC-ADAE-08CF7177301D}" type="presParOf" srcId="{54982EDE-BA38-419C-8C90-E7DF88B50825}" destId="{D5AAC021-0B13-4F18-8DC6-1FA6845FB348}" srcOrd="9" destOrd="0" presId="urn:microsoft.com/office/officeart/2005/8/layout/pyramid2"/>
    <dgm:cxn modelId="{C5447629-C903-4A01-8707-4600B94A9833}" type="presParOf" srcId="{54982EDE-BA38-419C-8C90-E7DF88B50825}" destId="{0E6DB8B2-458A-4F73-AF77-E844E8685CD8}" srcOrd="10" destOrd="0" presId="urn:microsoft.com/office/officeart/2005/8/layout/pyramid2"/>
    <dgm:cxn modelId="{B1330590-7B43-4190-B7AB-656C88E55A3A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Market-exploiting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Conservative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76167" custScaleY="17336" custLinFactY="-14050" custLinFactNeighborX="37101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063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97C13747-8F14-4318-B999-B7F98FC980BB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D0F2C3C0-C1A2-484E-BD6B-EE98D68AA7FC}" type="presOf" srcId="{70972A96-F39F-4054-A5D9-CCAC350AB6EA}" destId="{6AFE05B7-991B-44DA-9843-39E3CC396A11}" srcOrd="0" destOrd="0" presId="urn:microsoft.com/office/officeart/2005/8/layout/pyramid2"/>
    <dgm:cxn modelId="{26D3A1DB-7A4D-49F9-A940-EB4608407590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95661246-9E5D-468C-8CDC-FD1ADA9BEE2A}" type="presOf" srcId="{83210F28-54C2-4E50-BA91-C30C7F5A925A}" destId="{0E6DB8B2-458A-4F73-AF77-E844E8685CD8}" srcOrd="0" destOrd="0" presId="urn:microsoft.com/office/officeart/2005/8/layout/pyramid2"/>
    <dgm:cxn modelId="{4142405E-7D32-44FB-82AD-4872E084931E}" type="presOf" srcId="{EA790760-0B03-448A-9F29-12DB28B7261E}" destId="{40A06F75-CF71-4FF0-9476-F881F10B4C59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1A869ACA-1EA7-42D8-8D81-9A4532F85011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D68C665D-563B-4EA4-B15B-056263C803BE}" type="presOf" srcId="{D75FEE30-628B-4BCD-B8C9-2BF3180BA3C0}" destId="{F9260225-45E3-4E83-A7B5-93BF7662486D}" srcOrd="0" destOrd="0" presId="urn:microsoft.com/office/officeart/2005/8/layout/pyramid2"/>
    <dgm:cxn modelId="{25D218C4-663B-4316-810B-F1C4029A8E42}" type="presParOf" srcId="{F9260225-45E3-4E83-A7B5-93BF7662486D}" destId="{2CAB7AE0-F53F-477F-8596-08683A702DA4}" srcOrd="0" destOrd="0" presId="urn:microsoft.com/office/officeart/2005/8/layout/pyramid2"/>
    <dgm:cxn modelId="{4D4C07D3-3367-42EC-9028-95911F14A623}" type="presParOf" srcId="{F9260225-45E3-4E83-A7B5-93BF7662486D}" destId="{54982EDE-BA38-419C-8C90-E7DF88B50825}" srcOrd="1" destOrd="0" presId="urn:microsoft.com/office/officeart/2005/8/layout/pyramid2"/>
    <dgm:cxn modelId="{F9280CFA-E287-4872-8E6F-ADB84EE8C648}" type="presParOf" srcId="{54982EDE-BA38-419C-8C90-E7DF88B50825}" destId="{C15E22B3-3295-4532-9D6A-325D45E50C1C}" srcOrd="0" destOrd="0" presId="urn:microsoft.com/office/officeart/2005/8/layout/pyramid2"/>
    <dgm:cxn modelId="{145FFFFE-F9AB-463F-B0AE-3928BADC2CB8}" type="presParOf" srcId="{54982EDE-BA38-419C-8C90-E7DF88B50825}" destId="{E349127E-BD40-4FFD-98F7-AE53232D3317}" srcOrd="1" destOrd="0" presId="urn:microsoft.com/office/officeart/2005/8/layout/pyramid2"/>
    <dgm:cxn modelId="{E50CB309-B5C9-45B2-9704-22C111008757}" type="presParOf" srcId="{54982EDE-BA38-419C-8C90-E7DF88B50825}" destId="{585EDA03-E1D1-49E2-ABCC-D095A33C60CB}" srcOrd="2" destOrd="0" presId="urn:microsoft.com/office/officeart/2005/8/layout/pyramid2"/>
    <dgm:cxn modelId="{8CCECD0E-D667-4B58-AF90-034B97EADF77}" type="presParOf" srcId="{54982EDE-BA38-419C-8C90-E7DF88B50825}" destId="{689CAA53-9D6E-44E6-B0D8-615A6D07FB5B}" srcOrd="3" destOrd="0" presId="urn:microsoft.com/office/officeart/2005/8/layout/pyramid2"/>
    <dgm:cxn modelId="{EBA8A201-4CD3-4968-BE9B-B1B8088BF110}" type="presParOf" srcId="{54982EDE-BA38-419C-8C90-E7DF88B50825}" destId="{AA40EDB2-9616-491E-8997-90DC3C7C7F8E}" srcOrd="4" destOrd="0" presId="urn:microsoft.com/office/officeart/2005/8/layout/pyramid2"/>
    <dgm:cxn modelId="{4B744A71-672E-4E3E-AC53-56D82A823C7C}" type="presParOf" srcId="{54982EDE-BA38-419C-8C90-E7DF88B50825}" destId="{9055E23A-F0BC-4AAF-9FF4-F780F02DFD21}" srcOrd="5" destOrd="0" presId="urn:microsoft.com/office/officeart/2005/8/layout/pyramid2"/>
    <dgm:cxn modelId="{4D3C34DE-57E8-431C-874B-E5C41365D039}" type="presParOf" srcId="{54982EDE-BA38-419C-8C90-E7DF88B50825}" destId="{6AFE05B7-991B-44DA-9843-39E3CC396A11}" srcOrd="6" destOrd="0" presId="urn:microsoft.com/office/officeart/2005/8/layout/pyramid2"/>
    <dgm:cxn modelId="{16BC9F89-292C-442A-A248-5CF3AEC38841}" type="presParOf" srcId="{54982EDE-BA38-419C-8C90-E7DF88B50825}" destId="{B370853F-B4C8-494E-B10D-01EDE232E07B}" srcOrd="7" destOrd="0" presId="urn:microsoft.com/office/officeart/2005/8/layout/pyramid2"/>
    <dgm:cxn modelId="{5480AF71-A531-494A-BF96-C1C642F037D9}" type="presParOf" srcId="{54982EDE-BA38-419C-8C90-E7DF88B50825}" destId="{40A06F75-CF71-4FF0-9476-F881F10B4C59}" srcOrd="8" destOrd="0" presId="urn:microsoft.com/office/officeart/2005/8/layout/pyramid2"/>
    <dgm:cxn modelId="{CA739009-5320-48FF-B6FD-1C12775779B9}" type="presParOf" srcId="{54982EDE-BA38-419C-8C90-E7DF88B50825}" destId="{D5AAC021-0B13-4F18-8DC6-1FA6845FB348}" srcOrd="9" destOrd="0" presId="urn:microsoft.com/office/officeart/2005/8/layout/pyramid2"/>
    <dgm:cxn modelId="{96EF06BC-3750-48E7-B22A-5FA53A241932}" type="presParOf" srcId="{54982EDE-BA38-419C-8C90-E7DF88B50825}" destId="{0E6DB8B2-458A-4F73-AF77-E844E8685CD8}" srcOrd="10" destOrd="0" presId="urn:microsoft.com/office/officeart/2005/8/layout/pyramid2"/>
    <dgm:cxn modelId="{FCC5BBC9-27D2-4F21-8BD0-A923EA4A7388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Market-exploiting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Conservative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73538" custScaleY="17336" custLinFactY="-13670" custLinFactNeighborX="3644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802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540CC0C0-4EA5-4169-873B-37540CE7D275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2BDF01F4-3F86-4A6E-9B9A-92C4307C67EA}" type="presOf" srcId="{94EAB1EC-7FE9-40F9-8691-7534F2D2D13B}" destId="{AA40EDB2-9616-491E-8997-90DC3C7C7F8E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E05DA864-86D4-4CDE-ACDD-80FDB4282B6F}" type="presOf" srcId="{83210F28-54C2-4E50-BA91-C30C7F5A925A}" destId="{0E6DB8B2-458A-4F73-AF77-E844E8685CD8}" srcOrd="0" destOrd="0" presId="urn:microsoft.com/office/officeart/2005/8/layout/pyramid2"/>
    <dgm:cxn modelId="{D500FF58-E3A1-48EE-A74A-DB197B944ACA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306F9DC9-0F56-4530-B206-0AD92F8E776F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0D71A0B4-4B4E-4CD8-AD8F-763A90275861}" type="presOf" srcId="{3CA4390E-8AEC-4EA2-A3EC-8DD042504D56}" destId="{585EDA03-E1D1-49E2-ABCC-D095A33C60CB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FAE179B4-093B-4F56-A380-AEC70D826BF6}" type="presOf" srcId="{70972A96-F39F-4054-A5D9-CCAC350AB6EA}" destId="{6AFE05B7-991B-44DA-9843-39E3CC396A11}" srcOrd="0" destOrd="0" presId="urn:microsoft.com/office/officeart/2005/8/layout/pyramid2"/>
    <dgm:cxn modelId="{64AFDE3F-B780-4030-81CB-B9BC4FA99107}" type="presParOf" srcId="{F9260225-45E3-4E83-A7B5-93BF7662486D}" destId="{2CAB7AE0-F53F-477F-8596-08683A702DA4}" srcOrd="0" destOrd="0" presId="urn:microsoft.com/office/officeart/2005/8/layout/pyramid2"/>
    <dgm:cxn modelId="{03638A8A-453E-4D46-A3AC-67B5EC7991BE}" type="presParOf" srcId="{F9260225-45E3-4E83-A7B5-93BF7662486D}" destId="{54982EDE-BA38-419C-8C90-E7DF88B50825}" srcOrd="1" destOrd="0" presId="urn:microsoft.com/office/officeart/2005/8/layout/pyramid2"/>
    <dgm:cxn modelId="{DAF2F517-275C-4E81-8845-FCA0A61A217F}" type="presParOf" srcId="{54982EDE-BA38-419C-8C90-E7DF88B50825}" destId="{C15E22B3-3295-4532-9D6A-325D45E50C1C}" srcOrd="0" destOrd="0" presId="urn:microsoft.com/office/officeart/2005/8/layout/pyramid2"/>
    <dgm:cxn modelId="{8CD754B0-A814-40D6-8A1E-F2356E4884EB}" type="presParOf" srcId="{54982EDE-BA38-419C-8C90-E7DF88B50825}" destId="{E349127E-BD40-4FFD-98F7-AE53232D3317}" srcOrd="1" destOrd="0" presId="urn:microsoft.com/office/officeart/2005/8/layout/pyramid2"/>
    <dgm:cxn modelId="{081B57F1-C42B-480A-872B-47E21E53042E}" type="presParOf" srcId="{54982EDE-BA38-419C-8C90-E7DF88B50825}" destId="{585EDA03-E1D1-49E2-ABCC-D095A33C60CB}" srcOrd="2" destOrd="0" presId="urn:microsoft.com/office/officeart/2005/8/layout/pyramid2"/>
    <dgm:cxn modelId="{421AE805-4F5B-4A5F-AA99-12FA6B9531AE}" type="presParOf" srcId="{54982EDE-BA38-419C-8C90-E7DF88B50825}" destId="{689CAA53-9D6E-44E6-B0D8-615A6D07FB5B}" srcOrd="3" destOrd="0" presId="urn:microsoft.com/office/officeart/2005/8/layout/pyramid2"/>
    <dgm:cxn modelId="{FDC46154-28D8-44CB-93D7-374C8CFC6F5F}" type="presParOf" srcId="{54982EDE-BA38-419C-8C90-E7DF88B50825}" destId="{AA40EDB2-9616-491E-8997-90DC3C7C7F8E}" srcOrd="4" destOrd="0" presId="urn:microsoft.com/office/officeart/2005/8/layout/pyramid2"/>
    <dgm:cxn modelId="{6BA99EB2-D518-46AB-9781-CED9D3ED6DCD}" type="presParOf" srcId="{54982EDE-BA38-419C-8C90-E7DF88B50825}" destId="{9055E23A-F0BC-4AAF-9FF4-F780F02DFD21}" srcOrd="5" destOrd="0" presId="urn:microsoft.com/office/officeart/2005/8/layout/pyramid2"/>
    <dgm:cxn modelId="{E19C9B1D-23D0-43B2-93D0-4ED9535390B5}" type="presParOf" srcId="{54982EDE-BA38-419C-8C90-E7DF88B50825}" destId="{6AFE05B7-991B-44DA-9843-39E3CC396A11}" srcOrd="6" destOrd="0" presId="urn:microsoft.com/office/officeart/2005/8/layout/pyramid2"/>
    <dgm:cxn modelId="{4D1CC549-5400-427C-9865-E8ADF592222B}" type="presParOf" srcId="{54982EDE-BA38-419C-8C90-E7DF88B50825}" destId="{B370853F-B4C8-494E-B10D-01EDE232E07B}" srcOrd="7" destOrd="0" presId="urn:microsoft.com/office/officeart/2005/8/layout/pyramid2"/>
    <dgm:cxn modelId="{5889826D-4071-4317-B598-2CF0241C954D}" type="presParOf" srcId="{54982EDE-BA38-419C-8C90-E7DF88B50825}" destId="{40A06F75-CF71-4FF0-9476-F881F10B4C59}" srcOrd="8" destOrd="0" presId="urn:microsoft.com/office/officeart/2005/8/layout/pyramid2"/>
    <dgm:cxn modelId="{5660CB24-0C04-4482-8F64-2BB210AB28AC}" type="presParOf" srcId="{54982EDE-BA38-419C-8C90-E7DF88B50825}" destId="{D5AAC021-0B13-4F18-8DC6-1FA6845FB348}" srcOrd="9" destOrd="0" presId="urn:microsoft.com/office/officeart/2005/8/layout/pyramid2"/>
    <dgm:cxn modelId="{ECAEDE03-41D7-47BE-A8C8-AC9E4592B64B}" type="presParOf" srcId="{54982EDE-BA38-419C-8C90-E7DF88B50825}" destId="{0E6DB8B2-458A-4F73-AF77-E844E8685CD8}" srcOrd="10" destOrd="0" presId="urn:microsoft.com/office/officeart/2005/8/layout/pyramid2"/>
    <dgm:cxn modelId="{9DA301D9-6870-4652-B29E-E029852122EE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3BA57-9807-417A-9329-168B466CA63F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C1BAF-CD4D-433D-B736-B543D6FAF0F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426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C1BAF-CD4D-433D-B736-B543D6FAF0F2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0493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C1BAF-CD4D-433D-B736-B543D6FAF0F2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1493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C1BAF-CD4D-433D-B736-B543D6FAF0F2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8736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C1BAF-CD4D-433D-B736-B543D6FAF0F2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682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9146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82927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6EE4C-72E5-41D2-8733-5AA1A6820A6E}" type="datetimeFigureOut">
              <a:rPr lang="hu-HU" smtClean="0"/>
              <a:pPr/>
              <a:t>2021. 04. 21.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627534"/>
            <a:ext cx="7772400" cy="4032448"/>
          </a:xfrm>
        </p:spPr>
        <p:txBody>
          <a:bodyPr>
            <a:normAutofit fontScale="90000"/>
          </a:bodyPr>
          <a:lstStyle/>
          <a:p>
            <a:r>
              <a:rPr lang="hu-HU" sz="6000" b="1" dirty="0" err="1" smtClean="0"/>
              <a:t>Poland</a:t>
            </a:r>
            <a:r>
              <a:rPr lang="hu-HU" sz="6000" b="1" dirty="0" smtClean="0"/>
              <a:t> and Hungary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err="1" smtClean="0"/>
              <a:t>Two</a:t>
            </a:r>
            <a:r>
              <a:rPr lang="hu-HU" b="1" dirty="0" smtClean="0"/>
              <a:t> </a:t>
            </a:r>
            <a:r>
              <a:rPr lang="hu-HU" b="1" dirty="0" err="1" smtClean="0"/>
              <a:t>autocratic</a:t>
            </a:r>
            <a:r>
              <a:rPr lang="hu-HU" b="1" dirty="0" smtClean="0"/>
              <a:t> </a:t>
            </a:r>
            <a:r>
              <a:rPr lang="hu-HU" b="1" dirty="0" err="1" smtClean="0"/>
              <a:t>attempts</a:t>
            </a:r>
            <a:r>
              <a:rPr lang="hu-HU" b="1" dirty="0" smtClean="0"/>
              <a:t> </a:t>
            </a:r>
            <a:r>
              <a:rPr lang="hu-HU" b="1" dirty="0" err="1" smtClean="0"/>
              <a:t>to</a:t>
            </a:r>
            <a:r>
              <a:rPr lang="hu-HU" b="1" dirty="0" smtClean="0"/>
              <a:t> </a:t>
            </a:r>
            <a:r>
              <a:rPr lang="hu-HU" b="1" dirty="0" err="1" smtClean="0"/>
              <a:t>overthrow</a:t>
            </a:r>
            <a:r>
              <a:rPr lang="hu-HU" b="1" dirty="0" smtClean="0"/>
              <a:t> </a:t>
            </a:r>
            <a:r>
              <a:rPr lang="hu-HU" b="1" dirty="0" err="1" smtClean="0"/>
              <a:t>liberal</a:t>
            </a:r>
            <a:r>
              <a:rPr lang="hu-HU" b="1" dirty="0" smtClean="0"/>
              <a:t> </a:t>
            </a:r>
            <a:r>
              <a:rPr lang="hu-HU" b="1" dirty="0" err="1" smtClean="0"/>
              <a:t>democracy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sz="2800" b="1" dirty="0" smtClean="0"/>
              <a:t/>
            </a:r>
            <a:br>
              <a:rPr lang="hu-HU" sz="2800" b="1" dirty="0" smtClean="0"/>
            </a:br>
            <a:endParaRPr lang="hu-H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699541"/>
          </a:xfrm>
        </p:spPr>
        <p:txBody>
          <a:bodyPr>
            <a:noAutofit/>
          </a:bodyPr>
          <a:lstStyle/>
          <a:p>
            <a:r>
              <a:rPr lang="hu-HU" sz="3100" b="1" dirty="0" err="1" smtClean="0"/>
              <a:t>Interpretative</a:t>
            </a:r>
            <a:r>
              <a:rPr lang="hu-HU" sz="3100" b="1" dirty="0" smtClean="0"/>
              <a:t> </a:t>
            </a:r>
            <a:r>
              <a:rPr lang="hu-HU" sz="3100" b="1" dirty="0"/>
              <a:t>F</a:t>
            </a:r>
            <a:r>
              <a:rPr lang="hu-HU" sz="3100" b="1" dirty="0" smtClean="0"/>
              <a:t>ramework of </a:t>
            </a:r>
            <a:r>
              <a:rPr lang="hu-HU" sz="3100" b="1" dirty="0" err="1" smtClean="0"/>
              <a:t>Post-Communist</a:t>
            </a:r>
            <a:r>
              <a:rPr lang="hu-HU" sz="3100" b="1" dirty="0" smtClean="0"/>
              <a:t> </a:t>
            </a:r>
            <a:r>
              <a:rPr lang="hu-HU" sz="3100" b="1" dirty="0" err="1" smtClean="0"/>
              <a:t>Regimes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17067"/>
              </p:ext>
            </p:extLst>
          </p:nvPr>
        </p:nvGraphicFramePr>
        <p:xfrm>
          <a:off x="323528" y="699542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565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-20537"/>
            <a:ext cx="8229600" cy="503136"/>
          </a:xfrm>
        </p:spPr>
        <p:txBody>
          <a:bodyPr>
            <a:normAutofit fontScale="90000"/>
          </a:bodyPr>
          <a:lstStyle/>
          <a:p>
            <a:r>
              <a:rPr lang="hu-HU" sz="3600" b="1" dirty="0" smtClean="0"/>
              <a:t>Primary trajectories of post-communist regimes</a:t>
            </a:r>
            <a:endParaRPr lang="hu-HU" sz="36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4" name="Table 53"/>
          <p:cNvGraphicFramePr>
            <a:graphicFrameLocks noGrp="1"/>
          </p:cNvGraphicFramePr>
          <p:nvPr>
            <p:extLst/>
          </p:nvPr>
        </p:nvGraphicFramePr>
        <p:xfrm>
          <a:off x="35497" y="550203"/>
          <a:ext cx="4176463" cy="4466384"/>
        </p:xfrm>
        <a:graphic>
          <a:graphicData uri="http://schemas.openxmlformats.org/drawingml/2006/table">
            <a:tbl>
              <a:tblPr/>
              <a:tblGrid>
                <a:gridCol w="12012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518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33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0283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Primary trajectories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from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to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6920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Regime change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(e.g. Estonia, </a:t>
                      </a:r>
                      <a:r>
                        <a:rPr lang="hu-HU" sz="1150" b="1" dirty="0" err="1" smtClean="0">
                          <a:latin typeface="Calibri"/>
                          <a:ea typeface="Calibri"/>
                          <a:cs typeface="Times New Roman"/>
                        </a:rPr>
                        <a:t>Poland</a:t>
                      </a:r>
                      <a:r>
                        <a:rPr lang="hu-HU" sz="115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150" b="1" dirty="0" smtClean="0">
                          <a:latin typeface="Calibri"/>
                          <a:ea typeface="Calibri"/>
                          <a:cs typeface="Times New Roman"/>
                        </a:rPr>
                        <a:t>Hungary</a:t>
                      </a: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Communist dictatorship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Liberal democracy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47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Single-pyramid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bureaucratic patronal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Multi-pyramid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non-patronal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6920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Regime change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(e.g. Romania, Ukraine)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Communist dictatorship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Patronal democracy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47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Single-pyramid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bureaucratic </a:t>
                      </a:r>
                      <a:r>
                        <a:rPr lang="en-US" sz="115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Multi-pyramid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informal patronal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6920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Regime change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(e.g. Kazakhstan)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Communist dictatorship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Patronal autocracy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47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Single-pyramid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bureaucratic patronal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Single-pyramid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informal patronal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2199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Model change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(e.g. China)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Communist dictatorship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Market-exploiting dictatorship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45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Single-pyramid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bureaucratic patronal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Single-pyramid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bureaucratic </a:t>
                      </a:r>
                      <a:r>
                        <a:rPr lang="en-US" sz="115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5" name="Diagram 54"/>
          <p:cNvGraphicFramePr/>
          <p:nvPr/>
        </p:nvGraphicFramePr>
        <p:xfrm>
          <a:off x="4139952" y="1491630"/>
          <a:ext cx="5400600" cy="2719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6" name="Csoportba foglalás 14"/>
          <p:cNvGrpSpPr>
            <a:grpSpLocks/>
          </p:cNvGrpSpPr>
          <p:nvPr/>
        </p:nvGrpSpPr>
        <p:grpSpPr bwMode="auto">
          <a:xfrm>
            <a:off x="5724128" y="1923678"/>
            <a:ext cx="2049539" cy="1497528"/>
            <a:chOff x="24482" y="5725"/>
            <a:chExt cx="32356" cy="24201"/>
          </a:xfrm>
        </p:grpSpPr>
        <p:grpSp>
          <p:nvGrpSpPr>
            <p:cNvPr id="57" name="Csoportba foglalás 312"/>
            <p:cNvGrpSpPr>
              <a:grpSpLocks/>
            </p:cNvGrpSpPr>
            <p:nvPr/>
          </p:nvGrpSpPr>
          <p:grpSpPr bwMode="auto">
            <a:xfrm>
              <a:off x="24482" y="5725"/>
              <a:ext cx="31833" cy="24201"/>
              <a:chOff x="24482" y="5725"/>
              <a:chExt cx="31832" cy="24201"/>
            </a:xfrm>
          </p:grpSpPr>
          <p:sp>
            <p:nvSpPr>
              <p:cNvPr id="59" name="Oval 12"/>
              <p:cNvSpPr>
                <a:spLocks noChangeArrowheads="1"/>
              </p:cNvSpPr>
              <p:nvPr/>
            </p:nvSpPr>
            <p:spPr bwMode="auto">
              <a:xfrm>
                <a:off x="55352" y="5725"/>
                <a:ext cx="962" cy="962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60" name="Oval 12"/>
              <p:cNvSpPr>
                <a:spLocks noChangeArrowheads="1"/>
              </p:cNvSpPr>
              <p:nvPr/>
            </p:nvSpPr>
            <p:spPr bwMode="auto">
              <a:xfrm flipH="1" flipV="1">
                <a:off x="40510" y="28965"/>
                <a:ext cx="962" cy="961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cxnSp>
            <p:nvCxnSpPr>
              <p:cNvPr id="61" name="Straight Arrow Connector 21"/>
              <p:cNvCxnSpPr>
                <a:cxnSpLocks noChangeShapeType="1"/>
              </p:cNvCxnSpPr>
              <p:nvPr/>
            </p:nvCxnSpPr>
            <p:spPr bwMode="auto">
              <a:xfrm flipH="1">
                <a:off x="40991" y="6546"/>
                <a:ext cx="14502" cy="22419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62" name="Oval 12"/>
              <p:cNvSpPr>
                <a:spLocks noChangeArrowheads="1"/>
              </p:cNvSpPr>
              <p:nvPr/>
            </p:nvSpPr>
            <p:spPr bwMode="auto">
              <a:xfrm>
                <a:off x="50048" y="15508"/>
                <a:ext cx="961" cy="961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cxnSp>
            <p:nvCxnSpPr>
              <p:cNvPr id="63" name="Straight Arrow Connector 21"/>
              <p:cNvCxnSpPr>
                <a:cxnSpLocks noChangeShapeType="1"/>
              </p:cNvCxnSpPr>
              <p:nvPr/>
            </p:nvCxnSpPr>
            <p:spPr bwMode="auto">
              <a:xfrm flipH="1">
                <a:off x="50528" y="6687"/>
                <a:ext cx="5305" cy="8821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69" name="Oval 12"/>
              <p:cNvSpPr>
                <a:spLocks noChangeArrowheads="1"/>
              </p:cNvSpPr>
              <p:nvPr/>
            </p:nvSpPr>
            <p:spPr bwMode="auto">
              <a:xfrm>
                <a:off x="33123" y="17281"/>
                <a:ext cx="962" cy="962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71" name="Oval 12"/>
              <p:cNvSpPr>
                <a:spLocks noChangeArrowheads="1"/>
              </p:cNvSpPr>
              <p:nvPr/>
            </p:nvSpPr>
            <p:spPr bwMode="auto">
              <a:xfrm>
                <a:off x="24482" y="5760"/>
                <a:ext cx="962" cy="962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cxnSp>
            <p:nvCxnSpPr>
              <p:cNvPr id="72" name="Straight Arrow Connector 21"/>
              <p:cNvCxnSpPr>
                <a:cxnSpLocks noChangeShapeType="1"/>
              </p:cNvCxnSpPr>
              <p:nvPr/>
            </p:nvCxnSpPr>
            <p:spPr bwMode="auto">
              <a:xfrm flipH="1">
                <a:off x="25303" y="5866"/>
                <a:ext cx="30190" cy="35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74" name="Straight Arrow Connector 21"/>
              <p:cNvCxnSpPr>
                <a:cxnSpLocks noChangeShapeType="1"/>
              </p:cNvCxnSpPr>
              <p:nvPr/>
            </p:nvCxnSpPr>
            <p:spPr bwMode="auto">
              <a:xfrm flipH="1">
                <a:off x="33539" y="6546"/>
                <a:ext cx="21954" cy="10910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75" name="TextBox 51"/>
              <p:cNvSpPr txBox="1">
                <a:spLocks noChangeArrowheads="1"/>
              </p:cNvSpPr>
              <p:nvPr/>
            </p:nvSpPr>
            <p:spPr bwMode="auto">
              <a:xfrm>
                <a:off x="37567" y="6466"/>
                <a:ext cx="5103" cy="39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A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76" name="TextBox 52"/>
              <p:cNvSpPr txBox="1">
                <a:spLocks noChangeArrowheads="1"/>
              </p:cNvSpPr>
              <p:nvPr/>
            </p:nvSpPr>
            <p:spPr bwMode="auto">
              <a:xfrm rot="20088738">
                <a:off x="39903" y="11027"/>
                <a:ext cx="3536" cy="25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lang="hu-HU" sz="1000" b="1" dirty="0" smtClean="0">
                    <a:solidFill>
                      <a:srgbClr val="000000"/>
                    </a:solidFill>
                    <a:latin typeface="Calibri" pitchFamily="34" charset="0"/>
                  </a:rPr>
                  <a:t>B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77" name="TextBox 53"/>
              <p:cNvSpPr txBox="1">
                <a:spLocks noChangeArrowheads="1"/>
              </p:cNvSpPr>
              <p:nvPr/>
            </p:nvSpPr>
            <p:spPr bwMode="auto">
              <a:xfrm rot="18339948">
                <a:off x="43125" y="19367"/>
                <a:ext cx="3610" cy="30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C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58" name="TextBox 54"/>
            <p:cNvSpPr txBox="1">
              <a:spLocks noChangeArrowheads="1"/>
            </p:cNvSpPr>
            <p:nvPr/>
          </p:nvSpPr>
          <p:spPr bwMode="auto">
            <a:xfrm rot="17996047">
              <a:off x="53499" y="8724"/>
              <a:ext cx="3400" cy="3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D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765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0"/>
            <a:ext cx="9144000" cy="370972"/>
          </a:xfrm>
        </p:spPr>
        <p:txBody>
          <a:bodyPr>
            <a:normAutofit fontScale="90000"/>
          </a:bodyPr>
          <a:lstStyle/>
          <a:p>
            <a:r>
              <a:rPr lang="hu-HU" sz="3600" b="1" dirty="0" smtClean="0"/>
              <a:t>Secondary trajectories of post-communist regimes</a:t>
            </a:r>
            <a:endParaRPr lang="hu-HU" sz="36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384499"/>
              </p:ext>
            </p:extLst>
          </p:nvPr>
        </p:nvGraphicFramePr>
        <p:xfrm>
          <a:off x="35496" y="644999"/>
          <a:ext cx="4175999" cy="4457700"/>
        </p:xfrm>
        <a:graphic>
          <a:graphicData uri="http://schemas.openxmlformats.org/drawingml/2006/table">
            <a:tbl>
              <a:tblPr/>
              <a:tblGrid>
                <a:gridCol w="13951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951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8574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Secondary trajectories: democratic backsliding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from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to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Regime change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(e.g. Poland after 2015)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Liberal democracy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Conservative autocracy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Multi-pyramid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non-patronal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Single-pyramid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non-patronal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Model change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(e.g. Czech Republic after 2013)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Liberal democracy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Patronal democracy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Multi-pyramid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non-patronal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Multi-pyramid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informal patronal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Regime change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(e.g. Hungary after </a:t>
                      </a:r>
                      <a:r>
                        <a:rPr lang="en-US" sz="1150" b="1" dirty="0" smtClean="0">
                          <a:latin typeface="Calibri"/>
                          <a:ea typeface="Calibri"/>
                          <a:cs typeface="Times New Roman"/>
                        </a:rPr>
                        <a:t>2010</a:t>
                      </a: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Liberal democracy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Patronal autocracy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Multi-pyramid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non-patronal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Single-pyramid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informal patronal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Regime change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(e.g. Russia after 2003)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Patronal democracy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Patronal autocracy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Multi-pyramid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>
                          <a:latin typeface="Calibri"/>
                          <a:ea typeface="Calibri"/>
                          <a:cs typeface="Times New Roman"/>
                        </a:rPr>
                        <a:t>informal patronal</a:t>
                      </a:r>
                      <a:endParaRPr lang="en-US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Single-pyramid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latin typeface="Calibri"/>
                          <a:ea typeface="Calibri"/>
                          <a:cs typeface="Times New Roman"/>
                        </a:rPr>
                        <a:t>informal patronal</a:t>
                      </a:r>
                      <a:endParaRPr lang="en-US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9" name="Diagram 38"/>
          <p:cNvGraphicFramePr/>
          <p:nvPr/>
        </p:nvGraphicFramePr>
        <p:xfrm>
          <a:off x="4139952" y="1563638"/>
          <a:ext cx="5148673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0" name="Csoportba foglalás 312"/>
          <p:cNvGrpSpPr>
            <a:grpSpLocks/>
          </p:cNvGrpSpPr>
          <p:nvPr/>
        </p:nvGrpSpPr>
        <p:grpSpPr bwMode="auto">
          <a:xfrm>
            <a:off x="5652120" y="1923678"/>
            <a:ext cx="1033763" cy="1444806"/>
            <a:chOff x="24482" y="5617"/>
            <a:chExt cx="16990" cy="24309"/>
          </a:xfrm>
        </p:grpSpPr>
        <p:sp>
          <p:nvSpPr>
            <p:cNvPr id="41" name="Oval 12"/>
            <p:cNvSpPr>
              <a:spLocks noChangeArrowheads="1"/>
            </p:cNvSpPr>
            <p:nvPr/>
          </p:nvSpPr>
          <p:spPr bwMode="auto">
            <a:xfrm>
              <a:off x="39624" y="5617"/>
              <a:ext cx="962" cy="962"/>
            </a:xfrm>
            <a:prstGeom prst="ellipse">
              <a:avLst/>
            </a:prstGeom>
            <a:solidFill>
              <a:srgbClr val="000000"/>
            </a:solidFill>
            <a:ln w="25400">
              <a:noFill/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2" name="Oval 12"/>
            <p:cNvSpPr>
              <a:spLocks noChangeArrowheads="1"/>
            </p:cNvSpPr>
            <p:nvPr/>
          </p:nvSpPr>
          <p:spPr bwMode="auto">
            <a:xfrm flipH="1" flipV="1">
              <a:off x="40510" y="28965"/>
              <a:ext cx="962" cy="961"/>
            </a:xfrm>
            <a:prstGeom prst="ellipse">
              <a:avLst/>
            </a:prstGeom>
            <a:solidFill>
              <a:srgbClr val="000000"/>
            </a:solidFill>
            <a:ln w="25400">
              <a:noFill/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cxnSp>
          <p:nvCxnSpPr>
            <p:cNvPr id="43" name="Straight Arrow Connector 21"/>
            <p:cNvCxnSpPr>
              <a:cxnSpLocks noChangeShapeType="1"/>
              <a:stCxn id="45" idx="5"/>
            </p:cNvCxnSpPr>
            <p:nvPr/>
          </p:nvCxnSpPr>
          <p:spPr bwMode="auto">
            <a:xfrm>
              <a:off x="33944" y="18102"/>
              <a:ext cx="7047" cy="1086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44" name="Straight Arrow Connector 21"/>
            <p:cNvCxnSpPr>
              <a:cxnSpLocks noChangeShapeType="1"/>
              <a:stCxn id="46" idx="3"/>
              <a:endCxn id="42" idx="6"/>
            </p:cNvCxnSpPr>
            <p:nvPr/>
          </p:nvCxnSpPr>
          <p:spPr bwMode="auto">
            <a:xfrm>
              <a:off x="24623" y="6581"/>
              <a:ext cx="15887" cy="2286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45" name="Oval 12"/>
            <p:cNvSpPr>
              <a:spLocks noChangeArrowheads="1"/>
            </p:cNvSpPr>
            <p:nvPr/>
          </p:nvSpPr>
          <p:spPr bwMode="auto">
            <a:xfrm>
              <a:off x="33123" y="17281"/>
              <a:ext cx="962" cy="962"/>
            </a:xfrm>
            <a:prstGeom prst="ellipse">
              <a:avLst/>
            </a:prstGeom>
            <a:solidFill>
              <a:srgbClr val="000000"/>
            </a:solidFill>
            <a:ln w="25400">
              <a:noFill/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6" name="Oval 12"/>
            <p:cNvSpPr>
              <a:spLocks noChangeArrowheads="1"/>
            </p:cNvSpPr>
            <p:nvPr/>
          </p:nvSpPr>
          <p:spPr bwMode="auto">
            <a:xfrm>
              <a:off x="24482" y="5760"/>
              <a:ext cx="962" cy="962"/>
            </a:xfrm>
            <a:prstGeom prst="ellipse">
              <a:avLst/>
            </a:prstGeom>
            <a:solidFill>
              <a:srgbClr val="000000"/>
            </a:solidFill>
            <a:ln w="25400">
              <a:noFill/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cxnSp>
          <p:nvCxnSpPr>
            <p:cNvPr id="47" name="Straight Arrow Connector 21"/>
            <p:cNvCxnSpPr>
              <a:cxnSpLocks noChangeShapeType="1"/>
            </p:cNvCxnSpPr>
            <p:nvPr/>
          </p:nvCxnSpPr>
          <p:spPr bwMode="auto">
            <a:xfrm>
              <a:off x="25303" y="5866"/>
              <a:ext cx="1432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8" name="Straight Arrow Connector 21"/>
            <p:cNvCxnSpPr>
              <a:cxnSpLocks noChangeShapeType="1"/>
              <a:stCxn id="46" idx="5"/>
            </p:cNvCxnSpPr>
            <p:nvPr/>
          </p:nvCxnSpPr>
          <p:spPr bwMode="auto">
            <a:xfrm>
              <a:off x="25303" y="6581"/>
              <a:ext cx="8236" cy="1087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49" name="TextBox 48"/>
          <p:cNvSpPr txBox="1"/>
          <p:nvPr/>
        </p:nvSpPr>
        <p:spPr>
          <a:xfrm>
            <a:off x="5940152" y="2094116"/>
            <a:ext cx="21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A</a:t>
            </a:r>
            <a:endParaRPr lang="en-US" sz="105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5940152" y="2382148"/>
            <a:ext cx="21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B</a:t>
            </a:r>
            <a:endParaRPr lang="en-US" sz="105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6012160" y="2886204"/>
            <a:ext cx="21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C</a:t>
            </a:r>
            <a:endParaRPr lang="en-US" sz="105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6300192" y="2958212"/>
            <a:ext cx="21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D</a:t>
            </a:r>
            <a:endParaRPr lang="en-US" sz="1050" b="1" dirty="0"/>
          </a:p>
        </p:txBody>
      </p:sp>
    </p:spTree>
    <p:extLst>
      <p:ext uri="{BB962C8B-B14F-4D97-AF65-F5344CB8AC3E}">
        <p14:creationId xmlns:p14="http://schemas.microsoft.com/office/powerpoint/2010/main" val="316258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 smtClean="0"/>
              <a:t>Regimes</a:t>
            </a:r>
            <a:r>
              <a:rPr lang="hu-HU" sz="3200" b="1" dirty="0" smtClean="0"/>
              <a:t>: </a:t>
            </a:r>
            <a:br>
              <a:rPr lang="hu-HU" sz="3200" b="1" dirty="0" smtClean="0"/>
            </a:br>
            <a:r>
              <a:rPr lang="hu-HU" sz="3200" b="1" dirty="0" smtClean="0"/>
              <a:t>Hungary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417887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483768" y="1645508"/>
            <a:ext cx="36004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 flipV="1">
            <a:off x="3203848" y="2715766"/>
            <a:ext cx="822950" cy="8477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2555778" y="1645509"/>
            <a:ext cx="1471021" cy="11550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779912" y="1675588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1990-1998</a:t>
            </a:r>
            <a:endParaRPr lang="hu-HU" sz="1050" b="1" dirty="0"/>
          </a:p>
        </p:txBody>
      </p:sp>
      <p:cxnSp>
        <p:nvCxnSpPr>
          <p:cNvPr id="49" name="Egyenes összekötő nyíllal 48"/>
          <p:cNvCxnSpPr/>
          <p:nvPr/>
        </p:nvCxnSpPr>
        <p:spPr>
          <a:xfrm>
            <a:off x="3275856" y="2715766"/>
            <a:ext cx="1008112" cy="1512167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zövegdoboz 50"/>
          <p:cNvSpPr txBox="1"/>
          <p:nvPr/>
        </p:nvSpPr>
        <p:spPr>
          <a:xfrm rot="2201740">
            <a:off x="3090228" y="2043231"/>
            <a:ext cx="8301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1998-2002</a:t>
            </a:r>
          </a:p>
        </p:txBody>
      </p:sp>
      <p:sp>
        <p:nvSpPr>
          <p:cNvPr id="52" name="Szövegdoboz 51"/>
          <p:cNvSpPr txBox="1"/>
          <p:nvPr/>
        </p:nvSpPr>
        <p:spPr>
          <a:xfrm rot="317266">
            <a:off x="3317778" y="2725673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2002-2010</a:t>
            </a:r>
          </a:p>
        </p:txBody>
      </p:sp>
      <p:sp>
        <p:nvSpPr>
          <p:cNvPr id="66" name="Szövegdoboz 65"/>
          <p:cNvSpPr txBox="1"/>
          <p:nvPr/>
        </p:nvSpPr>
        <p:spPr>
          <a:xfrm rot="3244435">
            <a:off x="3766150" y="3495374"/>
            <a:ext cx="5361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2010-</a:t>
            </a:r>
          </a:p>
        </p:txBody>
      </p:sp>
    </p:spTree>
    <p:extLst>
      <p:ext uri="{BB962C8B-B14F-4D97-AF65-F5344CB8AC3E}">
        <p14:creationId xmlns:p14="http://schemas.microsoft.com/office/powerpoint/2010/main" val="46848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 err="1" smtClean="0"/>
              <a:t>Poland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127031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771800" y="1741770"/>
            <a:ext cx="331236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903354" y="152574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1990-2015</a:t>
            </a:r>
            <a:endParaRPr lang="hu-HU" sz="1050" b="1" dirty="0"/>
          </a:p>
        </p:txBody>
      </p:sp>
      <p:sp>
        <p:nvSpPr>
          <p:cNvPr id="51" name="Szövegdoboz 50"/>
          <p:cNvSpPr txBox="1"/>
          <p:nvPr/>
        </p:nvSpPr>
        <p:spPr>
          <a:xfrm>
            <a:off x="2915816" y="1810057"/>
            <a:ext cx="7516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2015-</a:t>
            </a:r>
          </a:p>
        </p:txBody>
      </p:sp>
      <p:cxnSp>
        <p:nvCxnSpPr>
          <p:cNvPr id="14" name="Egyenes összekötő nyíllal 13"/>
          <p:cNvCxnSpPr/>
          <p:nvPr/>
        </p:nvCxnSpPr>
        <p:spPr>
          <a:xfrm>
            <a:off x="2843808" y="1851670"/>
            <a:ext cx="720080" cy="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06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742035"/>
          </a:xfrm>
        </p:spPr>
        <p:txBody>
          <a:bodyPr/>
          <a:lstStyle/>
          <a:p>
            <a:r>
              <a:rPr lang="hu-HU" b="1" dirty="0" err="1" smtClean="0"/>
              <a:t>Thanks</a:t>
            </a:r>
            <a:r>
              <a:rPr lang="hu-HU" b="1" dirty="0" smtClean="0"/>
              <a:t> </a:t>
            </a:r>
            <a:r>
              <a:rPr lang="hu-HU" b="1" dirty="0" err="1" smtClean="0"/>
              <a:t>for</a:t>
            </a:r>
            <a:r>
              <a:rPr lang="hu-HU" b="1" dirty="0" smtClean="0"/>
              <a:t> </a:t>
            </a:r>
            <a:r>
              <a:rPr lang="hu-HU" b="1" dirty="0" err="1" smtClean="0"/>
              <a:t>your</a:t>
            </a:r>
            <a:r>
              <a:rPr lang="hu-HU" b="1" dirty="0" smtClean="0"/>
              <a:t> </a:t>
            </a:r>
            <a:r>
              <a:rPr lang="hu-HU" b="1" dirty="0" err="1" smtClean="0"/>
              <a:t>attention</a:t>
            </a:r>
            <a:r>
              <a:rPr lang="hu-HU" b="1" dirty="0" smtClean="0"/>
              <a:t>!</a:t>
            </a:r>
            <a:endParaRPr lang="hu-H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99541"/>
          </a:xfrm>
        </p:spPr>
        <p:txBody>
          <a:bodyPr>
            <a:noAutofit/>
          </a:bodyPr>
          <a:lstStyle/>
          <a:p>
            <a:r>
              <a:rPr lang="hu-HU" sz="2400" b="1" dirty="0" smtClean="0"/>
              <a:t>C</a:t>
            </a:r>
            <a:r>
              <a:rPr lang="en-US" sz="2400" b="1" dirty="0" err="1" smtClean="0"/>
              <a:t>ommon</a:t>
            </a:r>
            <a:r>
              <a:rPr lang="en-US" sz="2400" b="1" dirty="0" smtClean="0"/>
              <a:t> ideological frames</a:t>
            </a:r>
            <a:r>
              <a:rPr lang="hu-HU" sz="2400" b="1" dirty="0" smtClean="0"/>
              <a:t>:</a:t>
            </a:r>
            <a:r>
              <a:rPr lang="hu-HU" sz="2400" dirty="0" smtClean="0"/>
              <a:t> </a:t>
            </a:r>
            <a:r>
              <a:rPr lang="hu-HU" sz="2400" b="1" dirty="0" err="1" smtClean="0"/>
              <a:t>the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ostensible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similarity</a:t>
            </a:r>
            <a:r>
              <a:rPr lang="hu-HU" sz="2400" b="1" dirty="0" smtClean="0"/>
              <a:t> of </a:t>
            </a:r>
            <a:r>
              <a:rPr lang="hu-HU" sz="2400" b="1" dirty="0" err="1" smtClean="0"/>
              <a:t>the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Polish</a:t>
            </a:r>
            <a:r>
              <a:rPr lang="hu-HU" sz="2400" b="1" dirty="0" smtClean="0"/>
              <a:t> and </a:t>
            </a:r>
            <a:r>
              <a:rPr lang="hu-HU" sz="2400" b="1" dirty="0" err="1" smtClean="0"/>
              <a:t>Hungarian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autocratic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attempts</a:t>
            </a:r>
            <a:r>
              <a:rPr lang="hu-HU" sz="2400" b="1" dirty="0" smtClean="0"/>
              <a:t> (1)</a:t>
            </a:r>
            <a:endParaRPr lang="hu-HU" sz="24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771550"/>
            <a:ext cx="8856984" cy="4320480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dirty="0" smtClean="0"/>
              <a:t>their governance </a:t>
            </a:r>
            <a:r>
              <a:rPr lang="hu-HU" sz="2000" dirty="0" smtClean="0"/>
              <a:t>is </a:t>
            </a:r>
            <a:r>
              <a:rPr lang="en-US" sz="2000" dirty="0" smtClean="0"/>
              <a:t>not </a:t>
            </a:r>
            <a:r>
              <a:rPr lang="hu-HU" sz="2000" dirty="0" err="1" smtClean="0"/>
              <a:t>defined</a:t>
            </a:r>
            <a:r>
              <a:rPr lang="hu-HU" sz="2000" dirty="0" smtClean="0"/>
              <a:t> </a:t>
            </a:r>
            <a:r>
              <a:rPr lang="en-US" sz="2000" dirty="0" smtClean="0"/>
              <a:t>as changes of government, but as </a:t>
            </a:r>
            <a:r>
              <a:rPr lang="en-US" sz="2000" b="1" dirty="0" smtClean="0"/>
              <a:t>changes of regime</a:t>
            </a:r>
            <a:r>
              <a:rPr lang="en-US" sz="2000" dirty="0" smtClean="0"/>
              <a:t>; </a:t>
            </a:r>
            <a:endParaRPr lang="hu-HU" sz="2000" dirty="0" smtClean="0"/>
          </a:p>
          <a:p>
            <a:pPr marL="0" lvl="0" indent="0">
              <a:spcBef>
                <a:spcPts val="0"/>
              </a:spcBef>
              <a:buNone/>
            </a:pPr>
            <a:endParaRPr lang="hu-HU" sz="2000" dirty="0" smtClean="0"/>
          </a:p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dirty="0" smtClean="0"/>
              <a:t>accordingly, they distance themselves from the regime change of a quarter century ago, and interpret the history of </a:t>
            </a:r>
            <a:r>
              <a:rPr lang="en-US" sz="2000" b="1" dirty="0" smtClean="0"/>
              <a:t>the peaceful, negotiated change of regimes as the deal between elites concluded over the heads of society</a:t>
            </a:r>
            <a:r>
              <a:rPr lang="en-US" sz="2000" dirty="0" smtClean="0"/>
              <a:t>; </a:t>
            </a:r>
            <a:r>
              <a:rPr lang="hu-HU" sz="2000" dirty="0" smtClean="0"/>
              <a:t>a</a:t>
            </a:r>
            <a:r>
              <a:rPr lang="en-US" sz="2000" dirty="0" err="1" smtClean="0"/>
              <a:t>nd</a:t>
            </a:r>
            <a:r>
              <a:rPr lang="en-US" sz="2000" dirty="0" smtClean="0"/>
              <a:t> they attempt to use this to legitimize the necessity for the actual regime change they represent;</a:t>
            </a:r>
            <a:endParaRPr lang="hu-HU" sz="2000" dirty="0" smtClean="0"/>
          </a:p>
          <a:p>
            <a:pPr marL="0" lvl="0" indent="0">
              <a:spcBef>
                <a:spcPts val="0"/>
              </a:spcBef>
              <a:buNone/>
            </a:pPr>
            <a:endParaRPr lang="hu-HU" sz="2000" dirty="0" smtClean="0"/>
          </a:p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dirty="0" smtClean="0"/>
              <a:t>they mean under </a:t>
            </a:r>
            <a:r>
              <a:rPr lang="en-US" sz="2000" b="1" dirty="0" smtClean="0"/>
              <a:t>nation a community of people committed to an ideology</a:t>
            </a:r>
            <a:r>
              <a:rPr lang="en-US" sz="2000" dirty="0" smtClean="0"/>
              <a:t>, rather than</a:t>
            </a:r>
            <a:r>
              <a:rPr lang="hu-HU" sz="2000" dirty="0" smtClean="0"/>
              <a:t> a </a:t>
            </a:r>
            <a:r>
              <a:rPr lang="hu-HU" sz="2000" dirty="0" err="1" smtClean="0"/>
              <a:t>community</a:t>
            </a:r>
            <a:r>
              <a:rPr lang="hu-HU" sz="2000" dirty="0" smtClean="0"/>
              <a:t> of</a:t>
            </a:r>
            <a:r>
              <a:rPr lang="en-US" sz="2000" dirty="0" smtClean="0"/>
              <a:t> autonomous citizens, by which means they seek to create a basis of legitimacy and an argument for excluding citizens critical of their regime from the nation, and paint them as representatives of alien interests;</a:t>
            </a:r>
            <a:r>
              <a:rPr lang="hu-HU" sz="2000" dirty="0" smtClean="0"/>
              <a:t> </a:t>
            </a:r>
          </a:p>
          <a:p>
            <a:pPr marL="0" lvl="0" indent="0">
              <a:spcBef>
                <a:spcPts val="0"/>
              </a:spcBef>
              <a:buNone/>
            </a:pPr>
            <a:endParaRPr lang="hu-HU" sz="2000" dirty="0" smtClean="0">
              <a:sym typeface="Wingdings" pitchFamily="2" charset="2"/>
            </a:endParaRPr>
          </a:p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hu-HU" sz="2000" b="1" dirty="0" err="1" smtClean="0">
                <a:sym typeface="Wingdings" pitchFamily="2" charset="2"/>
              </a:rPr>
              <a:t>etnonationalism</a:t>
            </a:r>
            <a:r>
              <a:rPr lang="hu-HU" sz="2000" dirty="0" smtClean="0">
                <a:sym typeface="Wingdings" pitchFamily="2" charset="2"/>
              </a:rPr>
              <a:t>;</a:t>
            </a:r>
            <a:endParaRPr lang="hu-HU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99541"/>
          </a:xfrm>
        </p:spPr>
        <p:txBody>
          <a:bodyPr>
            <a:noAutofit/>
          </a:bodyPr>
          <a:lstStyle/>
          <a:p>
            <a:r>
              <a:rPr lang="hu-HU" sz="2400" b="1" dirty="0" smtClean="0"/>
              <a:t>C</a:t>
            </a:r>
            <a:r>
              <a:rPr lang="en-US" sz="2400" b="1" dirty="0" err="1" smtClean="0"/>
              <a:t>ommon</a:t>
            </a:r>
            <a:r>
              <a:rPr lang="en-US" sz="2400" b="1" dirty="0" smtClean="0"/>
              <a:t> ideological frames</a:t>
            </a:r>
            <a:r>
              <a:rPr lang="hu-HU" sz="2400" b="1" dirty="0" smtClean="0"/>
              <a:t>:</a:t>
            </a:r>
            <a:r>
              <a:rPr lang="hu-HU" sz="2400" dirty="0" smtClean="0"/>
              <a:t> </a:t>
            </a:r>
            <a:r>
              <a:rPr lang="hu-HU" sz="2400" b="1" dirty="0" err="1" smtClean="0"/>
              <a:t>the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ostensible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similarity</a:t>
            </a:r>
            <a:r>
              <a:rPr lang="hu-HU" sz="2400" b="1" dirty="0" smtClean="0"/>
              <a:t> of </a:t>
            </a:r>
            <a:r>
              <a:rPr lang="hu-HU" sz="2400" b="1" dirty="0" err="1" smtClean="0"/>
              <a:t>the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Polish</a:t>
            </a:r>
            <a:r>
              <a:rPr lang="hu-HU" sz="2400" b="1" dirty="0" smtClean="0"/>
              <a:t> and </a:t>
            </a:r>
            <a:r>
              <a:rPr lang="hu-HU" sz="2400" b="1" dirty="0" err="1" smtClean="0"/>
              <a:t>Hungarian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autocratic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attempts</a:t>
            </a:r>
            <a:r>
              <a:rPr lang="hu-HU" sz="2400" b="1" dirty="0" smtClean="0"/>
              <a:t> (2)</a:t>
            </a:r>
            <a:endParaRPr lang="hu-HU" sz="24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627534"/>
            <a:ext cx="8856984" cy="4515966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endParaRPr lang="hu-HU" sz="2000" dirty="0" smtClean="0"/>
          </a:p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dirty="0" smtClean="0"/>
              <a:t>they share a particular form of </a:t>
            </a:r>
            <a:r>
              <a:rPr lang="en-US" sz="2000" b="1" dirty="0" smtClean="0"/>
              <a:t>Euro-skepticism</a:t>
            </a:r>
            <a:r>
              <a:rPr lang="en-US" sz="2000" dirty="0" smtClean="0"/>
              <a:t>, and continue a </a:t>
            </a:r>
            <a:r>
              <a:rPr lang="en-US" sz="2000" b="1" dirty="0" smtClean="0"/>
              <a:t>“national freedom </a:t>
            </a:r>
            <a:r>
              <a:rPr lang="hu-HU" sz="2000" b="1" dirty="0" err="1" smtClean="0"/>
              <a:t>fight</a:t>
            </a:r>
            <a:r>
              <a:rPr lang="hu-HU" sz="2000" b="1" dirty="0" smtClean="0"/>
              <a:t> </a:t>
            </a:r>
            <a:r>
              <a:rPr lang="en-US" sz="2000" b="1" dirty="0" smtClean="0"/>
              <a:t>against </a:t>
            </a:r>
            <a:r>
              <a:rPr lang="en-US" sz="2000" b="1" dirty="0" err="1" smtClean="0"/>
              <a:t>Brussel</a:t>
            </a:r>
            <a:r>
              <a:rPr lang="hu-HU" sz="2000" b="1" dirty="0" smtClean="0"/>
              <a:t>’</a:t>
            </a:r>
            <a:r>
              <a:rPr lang="en-US" sz="2000" b="1" dirty="0" smtClean="0"/>
              <a:t>s dictatorship” </a:t>
            </a:r>
            <a:r>
              <a:rPr lang="en-US" sz="2000" dirty="0" smtClean="0"/>
              <a:t>on the basis of a historicized grievance politics, while continuing to expect the EU resources; this behavior is no less than the realization of a rent-seeking policy on international scale, without moral qualms</a:t>
            </a:r>
            <a:r>
              <a:rPr lang="hu-HU" sz="2000" dirty="0" smtClean="0"/>
              <a:t>;</a:t>
            </a:r>
          </a:p>
          <a:p>
            <a:pPr marL="0" lvl="0" indent="0">
              <a:spcBef>
                <a:spcPts val="0"/>
              </a:spcBef>
              <a:buNone/>
            </a:pPr>
            <a:endParaRPr lang="hu-HU" sz="2000" dirty="0" smtClean="0"/>
          </a:p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b="1" dirty="0" smtClean="0"/>
              <a:t>fear and suspicion of refugees</a:t>
            </a:r>
            <a:r>
              <a:rPr lang="en-US" sz="2000" dirty="0" smtClean="0"/>
              <a:t>, migrants and aliens is exceptionally high in both countries, which </a:t>
            </a:r>
            <a:r>
              <a:rPr lang="en-US" sz="2000" b="1" dirty="0" smtClean="0"/>
              <a:t>populist politics easily transforms into active xenophobia</a:t>
            </a:r>
            <a:r>
              <a:rPr lang="en-US" sz="2000" b="1" i="1" dirty="0" smtClean="0"/>
              <a:t>.</a:t>
            </a:r>
            <a:r>
              <a:rPr lang="hu-HU" sz="2000" b="1" i="1" dirty="0" smtClean="0"/>
              <a:t> (</a:t>
            </a:r>
            <a:r>
              <a:rPr lang="hu-HU" sz="2000" b="1" i="1" dirty="0" err="1" smtClean="0"/>
              <a:t>hate</a:t>
            </a:r>
            <a:r>
              <a:rPr lang="hu-HU" sz="2000" b="1" i="1" dirty="0" smtClean="0"/>
              <a:t> </a:t>
            </a:r>
            <a:r>
              <a:rPr lang="hu-HU" sz="2000" b="1" i="1" dirty="0" err="1" smtClean="0"/>
              <a:t>campaign</a:t>
            </a:r>
            <a:r>
              <a:rPr lang="hu-HU" sz="2000" b="1" i="1" dirty="0" smtClean="0"/>
              <a:t> </a:t>
            </a:r>
            <a:r>
              <a:rPr lang="hu-HU" sz="2000" b="1" i="1" dirty="0" smtClean="0">
                <a:sym typeface="Wingdings" pitchFamily="2" charset="2"/>
              </a:rPr>
              <a:t>  </a:t>
            </a:r>
            <a:r>
              <a:rPr lang="hu-HU" sz="2000" b="1" i="1" dirty="0" err="1" smtClean="0">
                <a:sym typeface="Wingdings" pitchFamily="2" charset="2"/>
              </a:rPr>
              <a:t>fear</a:t>
            </a:r>
            <a:r>
              <a:rPr lang="hu-HU" sz="2000" b="1" i="1" dirty="0" smtClean="0">
                <a:sym typeface="Wingdings" pitchFamily="2" charset="2"/>
              </a:rPr>
              <a:t> </a:t>
            </a:r>
            <a:r>
              <a:rPr lang="hu-HU" sz="2000" b="1" i="1" dirty="0" err="1" smtClean="0">
                <a:sym typeface="Wingdings" pitchFamily="2" charset="2"/>
              </a:rPr>
              <a:t>campaign</a:t>
            </a:r>
            <a:r>
              <a:rPr lang="hu-HU" sz="2000" b="1" i="1" dirty="0" smtClean="0">
                <a:sym typeface="Wingdings" pitchFamily="2" charset="2"/>
              </a:rPr>
              <a:t>)</a:t>
            </a:r>
            <a:endParaRPr lang="hu-HU" sz="2000" b="1" i="1" dirty="0" smtClean="0"/>
          </a:p>
          <a:p>
            <a:pPr marL="0" indent="0"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b="1" i="1" dirty="0" smtClean="0"/>
              <a:t>The similarities between these ideological frames only demonstrate that they are equally adaptable to the</a:t>
            </a:r>
            <a:r>
              <a:rPr lang="hu-HU" sz="2400" b="1" i="1" dirty="0" smtClean="0"/>
              <a:t> n</a:t>
            </a:r>
            <a:r>
              <a:rPr lang="en-US" sz="2400" b="1" i="1" dirty="0" err="1" smtClean="0"/>
              <a:t>eeds</a:t>
            </a:r>
            <a:r>
              <a:rPr lang="en-US" sz="2400" b="1" i="1" dirty="0" smtClean="0"/>
              <a:t> of different types</a:t>
            </a:r>
            <a:r>
              <a:rPr lang="hu-HU" sz="2400" b="1" i="1" dirty="0" smtClean="0"/>
              <a:t> of </a:t>
            </a:r>
            <a:r>
              <a:rPr lang="en-US" sz="2400" b="1" i="1" dirty="0" smtClean="0"/>
              <a:t>autocratic regimes.</a:t>
            </a:r>
            <a:endParaRPr lang="hu-HU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483517"/>
          </a:xfrm>
        </p:spPr>
        <p:txBody>
          <a:bodyPr>
            <a:normAutofit/>
          </a:bodyPr>
          <a:lstStyle/>
          <a:p>
            <a:r>
              <a:rPr lang="hu-HU" sz="2400" b="1" dirty="0" err="1" smtClean="0"/>
              <a:t>Two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types</a:t>
            </a:r>
            <a:r>
              <a:rPr lang="hu-HU" sz="2400" b="1" dirty="0" smtClean="0"/>
              <a:t> of </a:t>
            </a:r>
            <a:r>
              <a:rPr lang="hu-HU" sz="2400" b="1" dirty="0" err="1" smtClean="0"/>
              <a:t>post-communist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autocracies</a:t>
            </a:r>
            <a:r>
              <a:rPr lang="hu-HU" sz="2400" b="1" dirty="0" smtClean="0"/>
              <a:t> (1)</a:t>
            </a:r>
            <a:endParaRPr lang="hu-HU" sz="2400" b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79512" y="627535"/>
            <a:ext cx="4032448" cy="360039"/>
          </a:xfrm>
        </p:spPr>
        <p:txBody>
          <a:bodyPr>
            <a:noAutofit/>
          </a:bodyPr>
          <a:lstStyle/>
          <a:p>
            <a:pPr algn="ctr"/>
            <a:r>
              <a:rPr lang="hu-HU" sz="2000" dirty="0" err="1" smtClean="0"/>
              <a:t>Poland’s</a:t>
            </a:r>
            <a:r>
              <a:rPr lang="hu-HU" sz="2000" dirty="0" smtClean="0"/>
              <a:t> </a:t>
            </a:r>
            <a:r>
              <a:rPr lang="hu-HU" sz="2000" dirty="0" err="1" smtClean="0"/>
              <a:t>conservative</a:t>
            </a:r>
            <a:r>
              <a:rPr lang="hu-HU" sz="2000" dirty="0" smtClean="0"/>
              <a:t> </a:t>
            </a:r>
            <a:r>
              <a:rPr lang="hu-HU" sz="2000" dirty="0" err="1" smtClean="0"/>
              <a:t>autocracy</a:t>
            </a:r>
            <a:endParaRPr lang="hu-HU" sz="2000" dirty="0" smtClean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07504" y="1275606"/>
            <a:ext cx="4389884" cy="3291830"/>
          </a:xfrm>
        </p:spPr>
        <p:txBody>
          <a:bodyPr>
            <a:noAutofit/>
          </a:bodyPr>
          <a:lstStyle/>
          <a:p>
            <a:r>
              <a:rPr lang="en-US" sz="1800" dirty="0" smtClean="0"/>
              <a:t>motivated by </a:t>
            </a:r>
            <a:r>
              <a:rPr lang="en-US" sz="1800" b="1" dirty="0" smtClean="0"/>
              <a:t>power and ideology</a:t>
            </a:r>
            <a:r>
              <a:rPr lang="hu-HU" sz="1800" dirty="0" smtClean="0"/>
              <a:t>;</a:t>
            </a:r>
          </a:p>
          <a:p>
            <a:r>
              <a:rPr lang="hu-HU" sz="1800" b="1" dirty="0" err="1" smtClean="0"/>
              <a:t>ideology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driven</a:t>
            </a:r>
            <a:r>
              <a:rPr lang="hu-HU" sz="1800" dirty="0" smtClean="0"/>
              <a:t>: </a:t>
            </a:r>
            <a:r>
              <a:rPr lang="hu-HU" sz="1800" b="1" dirty="0" smtClean="0"/>
              <a:t>„</a:t>
            </a:r>
            <a:r>
              <a:rPr lang="hu-HU" sz="1800" b="1" dirty="0" err="1" smtClean="0"/>
              <a:t>fanatic</a:t>
            </a:r>
            <a:r>
              <a:rPr lang="hu-HU" sz="1800" b="1" dirty="0" smtClean="0"/>
              <a:t>” </a:t>
            </a:r>
            <a:r>
              <a:rPr lang="hu-HU" sz="1800" dirty="0" smtClean="0"/>
              <a:t>and</a:t>
            </a:r>
            <a:r>
              <a:rPr lang="hu-HU" sz="1800" b="1" dirty="0" smtClean="0"/>
              <a:t> „</a:t>
            </a:r>
            <a:r>
              <a:rPr lang="hu-HU" sz="1800" b="1" dirty="0" err="1" smtClean="0"/>
              <a:t>emotional</a:t>
            </a:r>
            <a:r>
              <a:rPr lang="hu-HU" sz="1800" b="1" dirty="0" smtClean="0"/>
              <a:t>”</a:t>
            </a:r>
            <a:r>
              <a:rPr lang="hu-HU" sz="1800" dirty="0" smtClean="0"/>
              <a:t>;</a:t>
            </a:r>
          </a:p>
          <a:p>
            <a:r>
              <a:rPr lang="hu-HU" sz="1800" dirty="0" smtClean="0"/>
              <a:t>t</a:t>
            </a:r>
            <a:r>
              <a:rPr lang="en-US" sz="1800" dirty="0" smtClean="0"/>
              <a:t>he actual decision-making remains </a:t>
            </a:r>
            <a:r>
              <a:rPr lang="en-US" sz="1800" b="1" dirty="0" smtClean="0"/>
              <a:t>centered within the framework of formal institution</a:t>
            </a:r>
            <a:r>
              <a:rPr lang="hu-HU" sz="1800" b="1" dirty="0" smtClean="0"/>
              <a:t>s</a:t>
            </a:r>
            <a:r>
              <a:rPr lang="hu-HU" sz="1800" dirty="0" smtClean="0"/>
              <a:t>;</a:t>
            </a:r>
          </a:p>
          <a:p>
            <a:pPr>
              <a:buNone/>
            </a:pPr>
            <a:endParaRPr lang="hu-HU" sz="1800" dirty="0" smtClean="0"/>
          </a:p>
          <a:p>
            <a:r>
              <a:rPr lang="hu-HU" sz="1800" b="1" dirty="0" err="1" smtClean="0"/>
              <a:t>formal</a:t>
            </a:r>
            <a:r>
              <a:rPr lang="hu-HU" sz="1800" b="1" dirty="0" smtClean="0"/>
              <a:t> body of </a:t>
            </a:r>
            <a:r>
              <a:rPr lang="hu-HU" sz="1800" b="1" dirty="0" err="1" smtClean="0"/>
              <a:t>leadership</a:t>
            </a:r>
            <a:r>
              <a:rPr lang="hu-HU" sz="1800" dirty="0" smtClean="0"/>
              <a:t>: </a:t>
            </a:r>
            <a:r>
              <a:rPr lang="hu-HU" sz="1800" b="1" dirty="0" err="1" smtClean="0"/>
              <a:t>PiS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leadership</a:t>
            </a:r>
            <a:r>
              <a:rPr lang="hu-HU" sz="1800" dirty="0" smtClean="0"/>
              <a:t>;</a:t>
            </a:r>
          </a:p>
          <a:p>
            <a:r>
              <a:rPr lang="hu-HU" sz="1800" b="1" dirty="0" err="1" smtClean="0"/>
              <a:t>ruling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party</a:t>
            </a:r>
            <a:r>
              <a:rPr lang="hu-HU" sz="1800" b="1" dirty="0" smtClean="0"/>
              <a:t> = </a:t>
            </a:r>
            <a:r>
              <a:rPr lang="hu-HU" sz="1800" b="1" dirty="0" err="1" smtClean="0"/>
              <a:t>centralised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party</a:t>
            </a:r>
            <a:r>
              <a:rPr lang="hu-HU" sz="1800" dirty="0" smtClean="0"/>
              <a:t>;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572000" y="627534"/>
            <a:ext cx="4392488" cy="360040"/>
          </a:xfrm>
        </p:spPr>
        <p:txBody>
          <a:bodyPr>
            <a:noAutofit/>
          </a:bodyPr>
          <a:lstStyle/>
          <a:p>
            <a:pPr algn="ctr"/>
            <a:r>
              <a:rPr lang="hu-HU" sz="2000" dirty="0" err="1" smtClean="0"/>
              <a:t>Hungary’s</a:t>
            </a:r>
            <a:r>
              <a:rPr lang="hu-HU" sz="2000" dirty="0" smtClean="0"/>
              <a:t> </a:t>
            </a:r>
            <a:r>
              <a:rPr lang="hu-HU" sz="2000" dirty="0" err="1" smtClean="0"/>
              <a:t>post-communist</a:t>
            </a:r>
            <a:r>
              <a:rPr lang="hu-HU" sz="2000" dirty="0" smtClean="0"/>
              <a:t> </a:t>
            </a:r>
            <a:r>
              <a:rPr lang="hu-HU" sz="2000" dirty="0" err="1" smtClean="0"/>
              <a:t>mafia</a:t>
            </a:r>
            <a:r>
              <a:rPr lang="hu-HU" sz="2000" dirty="0" smtClean="0"/>
              <a:t> </a:t>
            </a:r>
            <a:r>
              <a:rPr lang="hu-HU" sz="2000" dirty="0" err="1" smtClean="0"/>
              <a:t>state</a:t>
            </a:r>
            <a:endParaRPr lang="hu-HU" sz="200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499992" y="1224136"/>
            <a:ext cx="4536504" cy="3291830"/>
          </a:xfrm>
        </p:spPr>
        <p:txBody>
          <a:bodyPr>
            <a:noAutofit/>
          </a:bodyPr>
          <a:lstStyle/>
          <a:p>
            <a:r>
              <a:rPr lang="en-US" sz="1800" dirty="0" smtClean="0"/>
              <a:t>motivated by </a:t>
            </a:r>
            <a:r>
              <a:rPr lang="en-US" sz="1800" b="1" dirty="0" smtClean="0"/>
              <a:t>power and </a:t>
            </a:r>
            <a:r>
              <a:rPr lang="hu-HU" sz="1800" b="1" dirty="0" err="1" smtClean="0"/>
              <a:t>personal</a:t>
            </a:r>
            <a:r>
              <a:rPr lang="hu-HU" sz="1800" b="1" dirty="0" smtClean="0"/>
              <a:t> </a:t>
            </a:r>
            <a:r>
              <a:rPr lang="en-US" sz="1800" b="1" dirty="0" smtClean="0"/>
              <a:t>wealth</a:t>
            </a:r>
            <a:r>
              <a:rPr lang="hu-HU" sz="1800" dirty="0" smtClean="0"/>
              <a:t>;</a:t>
            </a:r>
          </a:p>
          <a:p>
            <a:r>
              <a:rPr lang="hu-HU" sz="1800" b="1" dirty="0" err="1" smtClean="0"/>
              <a:t>ideology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applying</a:t>
            </a:r>
            <a:r>
              <a:rPr lang="hu-HU" sz="1800" dirty="0" smtClean="0"/>
              <a:t>: </a:t>
            </a:r>
            <a:r>
              <a:rPr lang="hu-HU" sz="1800" b="1" dirty="0" smtClean="0"/>
              <a:t>„</a:t>
            </a:r>
            <a:r>
              <a:rPr lang="hu-HU" sz="1800" b="1" dirty="0" err="1" smtClean="0"/>
              <a:t>cynic</a:t>
            </a:r>
            <a:r>
              <a:rPr lang="hu-HU" sz="1800" b="1" dirty="0" smtClean="0"/>
              <a:t>” </a:t>
            </a:r>
            <a:r>
              <a:rPr lang="hu-HU" sz="1800" dirty="0" smtClean="0"/>
              <a:t>and</a:t>
            </a:r>
            <a:r>
              <a:rPr lang="hu-HU" sz="1800" b="1" dirty="0" smtClean="0"/>
              <a:t> „</a:t>
            </a:r>
            <a:r>
              <a:rPr lang="hu-HU" sz="1800" b="1" dirty="0" err="1" smtClean="0"/>
              <a:t>rational</a:t>
            </a:r>
            <a:r>
              <a:rPr lang="hu-HU" sz="1800" b="1" dirty="0" smtClean="0"/>
              <a:t>”</a:t>
            </a:r>
            <a:r>
              <a:rPr lang="hu-HU" sz="1800" dirty="0" smtClean="0"/>
              <a:t>; (</a:t>
            </a:r>
            <a:r>
              <a:rPr lang="hu-HU" sz="1800" dirty="0" err="1" smtClean="0"/>
              <a:t>amoral</a:t>
            </a:r>
            <a:r>
              <a:rPr lang="hu-HU" sz="1800" dirty="0" smtClean="0"/>
              <a:t> </a:t>
            </a:r>
            <a:r>
              <a:rPr lang="hu-HU" sz="1800" dirty="0" err="1" smtClean="0"/>
              <a:t>familism</a:t>
            </a:r>
            <a:r>
              <a:rPr lang="hu-HU" sz="1800" dirty="0" smtClean="0"/>
              <a:t>);</a:t>
            </a:r>
          </a:p>
          <a:p>
            <a:r>
              <a:rPr lang="en-US" sz="1800" dirty="0" smtClean="0"/>
              <a:t>political-economic</a:t>
            </a:r>
            <a:r>
              <a:rPr lang="en-US" sz="1800" b="1" dirty="0" smtClean="0"/>
              <a:t> decision-making is removed from the legally defined, formalized organizations </a:t>
            </a:r>
            <a:r>
              <a:rPr lang="en-US" sz="1800" dirty="0" smtClean="0"/>
              <a:t>and social control</a:t>
            </a:r>
            <a:r>
              <a:rPr lang="hu-HU" sz="1800" dirty="0" smtClean="0"/>
              <a:t>;</a:t>
            </a:r>
          </a:p>
          <a:p>
            <a:r>
              <a:rPr lang="hu-HU" sz="1800" b="1" dirty="0" err="1" smtClean="0"/>
              <a:t>informal</a:t>
            </a:r>
            <a:r>
              <a:rPr lang="hu-HU" sz="1800" b="1" dirty="0" smtClean="0"/>
              <a:t> body of </a:t>
            </a:r>
            <a:r>
              <a:rPr lang="hu-HU" sz="1800" b="1" dirty="0" err="1" smtClean="0"/>
              <a:t>leadership</a:t>
            </a:r>
            <a:r>
              <a:rPr lang="hu-HU" sz="1800" dirty="0" smtClean="0"/>
              <a:t>: </a:t>
            </a:r>
            <a:r>
              <a:rPr lang="hu-HU" sz="1800" b="1" dirty="0" err="1" smtClean="0"/>
              <a:t>chief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patron’s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court</a:t>
            </a:r>
            <a:r>
              <a:rPr lang="hu-HU" sz="1800" dirty="0" smtClean="0"/>
              <a:t>;</a:t>
            </a:r>
          </a:p>
          <a:p>
            <a:r>
              <a:rPr lang="hu-HU" sz="1800" b="1" dirty="0" smtClean="0"/>
              <a:t>„</a:t>
            </a:r>
            <a:r>
              <a:rPr lang="hu-HU" sz="1800" b="1" dirty="0" err="1" smtClean="0"/>
              <a:t>ruling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party</a:t>
            </a:r>
            <a:r>
              <a:rPr lang="hu-HU" sz="1800" b="1" dirty="0" smtClean="0"/>
              <a:t>” = </a:t>
            </a:r>
            <a:r>
              <a:rPr lang="hu-HU" sz="1800" b="1" dirty="0" err="1" smtClean="0"/>
              <a:t>transmission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belt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party</a:t>
            </a:r>
            <a:r>
              <a:rPr lang="hu-HU" sz="1800" dirty="0" smtClean="0"/>
              <a:t>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7504" y="123478"/>
            <a:ext cx="8928992" cy="864096"/>
          </a:xfrm>
        </p:spPr>
        <p:txBody>
          <a:bodyPr>
            <a:noAutofit/>
          </a:bodyPr>
          <a:lstStyle/>
          <a:p>
            <a:r>
              <a:rPr lang="hu-HU" sz="2400" b="1" dirty="0" err="1" smtClean="0"/>
              <a:t>Two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types</a:t>
            </a:r>
            <a:r>
              <a:rPr lang="hu-HU" sz="2400" b="1" dirty="0" smtClean="0"/>
              <a:t> of </a:t>
            </a:r>
            <a:r>
              <a:rPr lang="hu-HU" sz="2400" b="1" dirty="0" err="1" smtClean="0"/>
              <a:t>post-communist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autocracies</a:t>
            </a:r>
            <a:r>
              <a:rPr lang="hu-HU" sz="2400" b="1" dirty="0" smtClean="0"/>
              <a:t> (2)</a:t>
            </a:r>
            <a:r>
              <a:rPr lang="hu-HU" sz="1100" b="1" dirty="0" smtClean="0"/>
              <a:t/>
            </a:r>
            <a:br>
              <a:rPr lang="hu-HU" sz="1100" b="1" dirty="0" smtClean="0"/>
            </a:br>
            <a:r>
              <a:rPr lang="hu-HU" sz="2400" b="1" dirty="0" smtClean="0"/>
              <a:t/>
            </a:r>
            <a:br>
              <a:rPr lang="hu-HU" sz="2400" b="1" dirty="0" smtClean="0"/>
            </a:br>
            <a:r>
              <a:rPr lang="hu-HU" sz="2000" b="1" dirty="0" err="1" smtClean="0"/>
              <a:t>Poland’s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conservative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autocracy</a:t>
            </a:r>
            <a:r>
              <a:rPr lang="hu-HU" sz="2000" b="1" dirty="0" smtClean="0"/>
              <a:t>            </a:t>
            </a:r>
            <a:r>
              <a:rPr lang="hu-HU" sz="2000" b="1" dirty="0" err="1" smtClean="0"/>
              <a:t>Hungary’s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post-communist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mafia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state</a:t>
            </a:r>
            <a:endParaRPr lang="hu-HU" sz="240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355976" y="1196950"/>
            <a:ext cx="4464496" cy="4399136"/>
          </a:xfrm>
        </p:spPr>
        <p:txBody>
          <a:bodyPr>
            <a:normAutofit/>
          </a:bodyPr>
          <a:lstStyle/>
          <a:p>
            <a:r>
              <a:rPr lang="hu-HU" sz="1800" b="1" dirty="0" err="1" smtClean="0"/>
              <a:t>single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pyramid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patronal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network</a:t>
            </a:r>
            <a:r>
              <a:rPr lang="hu-HU" sz="1800" dirty="0" smtClean="0"/>
              <a:t>;</a:t>
            </a:r>
          </a:p>
          <a:p>
            <a:r>
              <a:rPr lang="en-US" sz="1800" b="1" dirty="0" smtClean="0"/>
              <a:t>a centralized chain of command built on a patron-client network of vassalage</a:t>
            </a:r>
            <a:r>
              <a:rPr lang="hu-HU" sz="1800" dirty="0" smtClean="0"/>
              <a:t>;</a:t>
            </a:r>
          </a:p>
          <a:p>
            <a:r>
              <a:rPr lang="en-US" sz="1800" b="1" dirty="0" smtClean="0"/>
              <a:t>adopted political family</a:t>
            </a:r>
            <a:r>
              <a:rPr lang="hu-HU" sz="1800" dirty="0" smtClean="0"/>
              <a:t>; </a:t>
            </a:r>
          </a:p>
          <a:p>
            <a:r>
              <a:rPr lang="hu-HU" sz="1800" b="1" dirty="0" err="1" smtClean="0"/>
              <a:t>mafia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state</a:t>
            </a:r>
            <a:r>
              <a:rPr lang="hu-HU" sz="1800" dirty="0" smtClean="0"/>
              <a:t>: </a:t>
            </a:r>
            <a:r>
              <a:rPr lang="hu-HU" sz="1800" dirty="0" err="1" smtClean="0"/>
              <a:t>centralizing</a:t>
            </a:r>
            <a:r>
              <a:rPr lang="hu-HU" sz="1800" dirty="0" smtClean="0"/>
              <a:t> and </a:t>
            </a:r>
            <a:r>
              <a:rPr lang="hu-HU" sz="1800" dirty="0" err="1" smtClean="0"/>
              <a:t>monopolizing</a:t>
            </a:r>
            <a:r>
              <a:rPr lang="hu-HU" sz="1800" dirty="0" smtClean="0"/>
              <a:t> </a:t>
            </a:r>
            <a:r>
              <a:rPr lang="hu-HU" sz="1800" dirty="0" err="1" smtClean="0"/>
              <a:t>corruption</a:t>
            </a:r>
            <a:r>
              <a:rPr lang="hu-HU" sz="1800" dirty="0" smtClean="0"/>
              <a:t>; </a:t>
            </a:r>
          </a:p>
          <a:p>
            <a:r>
              <a:rPr lang="en-US" sz="1800" dirty="0" smtClean="0"/>
              <a:t>the </a:t>
            </a:r>
            <a:r>
              <a:rPr lang="en-US" sz="1800" b="1" dirty="0" smtClean="0"/>
              <a:t>adopted political family accumulates wealth </a:t>
            </a:r>
            <a:r>
              <a:rPr lang="en-US" sz="1800" dirty="0" smtClean="0"/>
              <a:t>through the bloodless instruments of state coercion</a:t>
            </a:r>
            <a:r>
              <a:rPr lang="hu-HU" sz="1800" dirty="0" smtClean="0"/>
              <a:t>: </a:t>
            </a:r>
            <a:r>
              <a:rPr lang="hu-HU" sz="1800" b="1" dirty="0" err="1" smtClean="0"/>
              <a:t>rent-seeking</a:t>
            </a:r>
            <a:r>
              <a:rPr lang="hu-HU" sz="1800" b="1" dirty="0" smtClean="0"/>
              <a:t> and centrally </a:t>
            </a:r>
            <a:r>
              <a:rPr lang="hu-HU" sz="1800" b="1" dirty="0" err="1" smtClean="0"/>
              <a:t>led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corporate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raiding</a:t>
            </a:r>
            <a:r>
              <a:rPr lang="hu-HU" sz="1800" b="1" dirty="0" smtClean="0"/>
              <a:t>;</a:t>
            </a:r>
          </a:p>
          <a:p>
            <a:r>
              <a:rPr lang="hu-HU" sz="1800" b="1" dirty="0" err="1" smtClean="0"/>
              <a:t>criminal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state</a:t>
            </a:r>
            <a:r>
              <a:rPr lang="hu-HU" sz="1800" b="1" dirty="0" smtClean="0"/>
              <a:t> (</a:t>
            </a:r>
            <a:r>
              <a:rPr lang="hu-HU" sz="1800" b="1" dirty="0" err="1" smtClean="0"/>
              <a:t>privatised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form</a:t>
            </a:r>
            <a:r>
              <a:rPr lang="hu-HU" sz="1800" b="1" dirty="0" smtClean="0"/>
              <a:t> of a </a:t>
            </a:r>
            <a:r>
              <a:rPr lang="hu-HU" sz="1800" b="1" dirty="0" err="1" smtClean="0"/>
              <a:t>parasite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state</a:t>
            </a:r>
            <a:r>
              <a:rPr lang="hu-HU" sz="1800" b="1" dirty="0" smtClean="0"/>
              <a:t>)</a:t>
            </a:r>
            <a:r>
              <a:rPr lang="hu-HU" sz="1800" dirty="0" smtClean="0"/>
              <a:t>.</a:t>
            </a:r>
          </a:p>
        </p:txBody>
      </p:sp>
      <p:sp>
        <p:nvSpPr>
          <p:cNvPr id="7" name="Tartalom helye 6"/>
          <p:cNvSpPr>
            <a:spLocks noGrp="1"/>
          </p:cNvSpPr>
          <p:nvPr>
            <p:ph sz="half" idx="2"/>
          </p:nvPr>
        </p:nvSpPr>
        <p:spPr>
          <a:xfrm>
            <a:off x="107504" y="1196950"/>
            <a:ext cx="4040188" cy="3607048"/>
          </a:xfrm>
        </p:spPr>
        <p:txBody>
          <a:bodyPr>
            <a:normAutofit lnSpcReduction="10000"/>
          </a:bodyPr>
          <a:lstStyle/>
          <a:p>
            <a:r>
              <a:rPr lang="hu-HU" sz="1800" b="1" dirty="0" smtClean="0"/>
              <a:t>s</a:t>
            </a:r>
            <a:r>
              <a:rPr lang="en-US" sz="1800" b="1" dirty="0" err="1" smtClean="0"/>
              <a:t>tate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dirigist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bureaucratic</a:t>
            </a:r>
            <a:r>
              <a:rPr lang="en-US" sz="1800" b="1" dirty="0" smtClean="0"/>
              <a:t> control</a:t>
            </a:r>
            <a:r>
              <a:rPr lang="hu-HU" sz="1800" dirty="0" smtClean="0"/>
              <a:t>; </a:t>
            </a:r>
          </a:p>
          <a:p>
            <a:r>
              <a:rPr lang="hu-HU" sz="1800" b="1" dirty="0" err="1" smtClean="0"/>
              <a:t>but</a:t>
            </a:r>
            <a:r>
              <a:rPr lang="hu-HU" sz="1800" b="1" dirty="0" smtClean="0"/>
              <a:t> </a:t>
            </a:r>
            <a:r>
              <a:rPr lang="en-US" sz="1800" b="1" dirty="0" smtClean="0"/>
              <a:t>respects the free market competition and the freedom of enterprise</a:t>
            </a:r>
            <a:r>
              <a:rPr lang="hu-HU" sz="1800" dirty="0" smtClean="0"/>
              <a:t>;</a:t>
            </a:r>
          </a:p>
          <a:p>
            <a:r>
              <a:rPr lang="hu-HU" sz="1800" b="1" dirty="0" smtClean="0"/>
              <a:t>p</a:t>
            </a:r>
            <a:r>
              <a:rPr lang="en-US" sz="1800" b="1" dirty="0" smtClean="0"/>
              <a:t>arty political nepotism</a:t>
            </a:r>
            <a:r>
              <a:rPr lang="hu-HU" sz="1800" dirty="0" smtClean="0"/>
              <a:t>;</a:t>
            </a:r>
          </a:p>
          <a:p>
            <a:r>
              <a:rPr lang="hu-HU" sz="1800" b="1" dirty="0" err="1" smtClean="0"/>
              <a:t>favouritism</a:t>
            </a:r>
            <a:r>
              <a:rPr lang="hu-HU" sz="1800" dirty="0" smtClean="0"/>
              <a:t>, </a:t>
            </a:r>
            <a:r>
              <a:rPr lang="hu-HU" sz="1800" dirty="0" err="1" smtClean="0"/>
              <a:t>but</a:t>
            </a:r>
            <a:r>
              <a:rPr lang="hu-HU" sz="1800" dirty="0" smtClean="0"/>
              <a:t> more </a:t>
            </a:r>
            <a:r>
              <a:rPr lang="hu-HU" sz="1800" dirty="0" err="1" smtClean="0"/>
              <a:t>or</a:t>
            </a:r>
            <a:r>
              <a:rPr lang="hu-HU" sz="1800" dirty="0" smtClean="0"/>
              <a:t> less </a:t>
            </a:r>
            <a:r>
              <a:rPr lang="hu-HU" sz="1800" dirty="0" err="1" smtClean="0"/>
              <a:t>combatting</a:t>
            </a:r>
            <a:r>
              <a:rPr lang="hu-HU" sz="1800" dirty="0" smtClean="0"/>
              <a:t> </a:t>
            </a:r>
            <a:r>
              <a:rPr lang="hu-HU" sz="1800" dirty="0" err="1" smtClean="0"/>
              <a:t>corruption</a:t>
            </a:r>
            <a:r>
              <a:rPr lang="hu-HU" sz="1800" dirty="0" smtClean="0"/>
              <a:t>; </a:t>
            </a:r>
          </a:p>
          <a:p>
            <a:pPr>
              <a:spcAft>
                <a:spcPts val="1200"/>
              </a:spcAft>
            </a:pP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b="1" dirty="0" err="1" smtClean="0"/>
              <a:t>loyal</a:t>
            </a:r>
            <a:r>
              <a:rPr lang="hu-HU" sz="1800" b="1" dirty="0" smtClean="0"/>
              <a:t> elit </a:t>
            </a:r>
            <a:r>
              <a:rPr lang="hu-HU" sz="1800" dirty="0" smtClean="0"/>
              <a:t>is </a:t>
            </a:r>
            <a:r>
              <a:rPr lang="hu-HU" sz="1800" dirty="0" err="1" smtClean="0"/>
              <a:t>maily</a:t>
            </a:r>
            <a:r>
              <a:rPr lang="hu-HU" sz="1800" dirty="0" smtClean="0"/>
              <a:t> </a:t>
            </a:r>
            <a:r>
              <a:rPr lang="en-US" sz="1800" b="1" dirty="0" smtClean="0"/>
              <a:t>rewarded with office</a:t>
            </a:r>
            <a:r>
              <a:rPr lang="hu-HU" sz="1800" b="1" dirty="0" smtClean="0"/>
              <a:t>s</a:t>
            </a:r>
            <a:r>
              <a:rPr lang="en-US" sz="1800" b="1" dirty="0" smtClean="0"/>
              <a:t> and not wealth</a:t>
            </a:r>
            <a:r>
              <a:rPr lang="hu-HU" sz="1800" b="1" dirty="0" smtClean="0"/>
              <a:t>;</a:t>
            </a:r>
          </a:p>
          <a:p>
            <a:pPr>
              <a:spcAft>
                <a:spcPts val="1200"/>
              </a:spcAft>
              <a:buNone/>
            </a:pPr>
            <a:endParaRPr lang="hu-HU" sz="1800" dirty="0" smtClean="0"/>
          </a:p>
          <a:p>
            <a:r>
              <a:rPr lang="hu-HU" sz="1800" b="1" dirty="0" err="1" smtClean="0"/>
              <a:t>authoritarian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state</a:t>
            </a:r>
            <a:r>
              <a:rPr lang="hu-HU" sz="1800" b="1" dirty="0" smtClean="0"/>
              <a:t>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16024"/>
            <a:ext cx="9144000" cy="483518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International preferences in the two autocratic schemes</a:t>
            </a:r>
            <a:r>
              <a:rPr lang="hu-HU" sz="2800" b="1" dirty="0" smtClean="0"/>
              <a:t> (1)</a:t>
            </a:r>
            <a:endParaRPr lang="hu-HU" sz="280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843558"/>
            <a:ext cx="4040188" cy="3600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hu-HU" sz="2000" dirty="0" err="1" smtClean="0"/>
              <a:t>In</a:t>
            </a:r>
            <a:r>
              <a:rPr lang="hu-HU" sz="2000" dirty="0" smtClean="0"/>
              <a:t> </a:t>
            </a:r>
            <a:r>
              <a:rPr lang="hu-HU" sz="2000" dirty="0" err="1" smtClean="0"/>
              <a:t>Poland</a:t>
            </a:r>
            <a:r>
              <a:rPr lang="hu-HU" sz="2000" dirty="0" smtClean="0"/>
              <a:t> </a:t>
            </a:r>
            <a:r>
              <a:rPr lang="en-US" sz="2000" dirty="0" err="1" smtClean="0"/>
              <a:t>Kaczyński</a:t>
            </a:r>
            <a:endParaRPr lang="hu-HU" sz="20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0" y="1347614"/>
            <a:ext cx="4283968" cy="3096344"/>
          </a:xfrm>
        </p:spPr>
        <p:txBody>
          <a:bodyPr>
            <a:noAutofit/>
          </a:bodyPr>
          <a:lstStyle/>
          <a:p>
            <a:r>
              <a:rPr lang="hu-HU" sz="1800" dirty="0" err="1" smtClean="0"/>
              <a:t>foreign</a:t>
            </a:r>
            <a:r>
              <a:rPr lang="hu-HU" sz="1800" dirty="0" smtClean="0"/>
              <a:t> policy = </a:t>
            </a:r>
            <a:r>
              <a:rPr lang="hu-HU" sz="1800" b="1" dirty="0" err="1" smtClean="0"/>
              <a:t>positioning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Poland</a:t>
            </a:r>
            <a:r>
              <a:rPr lang="hu-HU" sz="1800" dirty="0" smtClean="0"/>
              <a:t>;</a:t>
            </a:r>
          </a:p>
          <a:p>
            <a:r>
              <a:rPr lang="hu-HU" sz="1800" dirty="0" smtClean="0"/>
              <a:t>has an </a:t>
            </a:r>
            <a:r>
              <a:rPr lang="en-US" sz="1800" b="1" dirty="0" smtClean="0"/>
              <a:t>ambivalent</a:t>
            </a:r>
            <a:r>
              <a:rPr lang="en-US" sz="1800" dirty="0" smtClean="0"/>
              <a:t> </a:t>
            </a:r>
            <a:r>
              <a:rPr lang="en-US" sz="1800" b="1" dirty="0" smtClean="0"/>
              <a:t>relationship with Germany</a:t>
            </a:r>
            <a:r>
              <a:rPr lang="hu-HU" sz="1800" dirty="0" smtClean="0"/>
              <a:t>;</a:t>
            </a:r>
          </a:p>
          <a:p>
            <a:r>
              <a:rPr lang="en-US" sz="1800" dirty="0" smtClean="0"/>
              <a:t>is unflinching in his </a:t>
            </a:r>
            <a:r>
              <a:rPr lang="en-US" sz="1800" b="1" dirty="0" smtClean="0"/>
              <a:t>commitment to the Atlantic Alliance</a:t>
            </a:r>
            <a:r>
              <a:rPr lang="hu-HU" sz="1800" dirty="0" smtClean="0"/>
              <a:t>;</a:t>
            </a:r>
          </a:p>
          <a:p>
            <a:pPr>
              <a:buNone/>
            </a:pPr>
            <a:endParaRPr lang="hu-HU" sz="1800" dirty="0" smtClean="0"/>
          </a:p>
          <a:p>
            <a:r>
              <a:rPr lang="en-US" sz="1800" dirty="0" smtClean="0"/>
              <a:t>believe</a:t>
            </a:r>
            <a:r>
              <a:rPr lang="hu-HU" sz="1800" dirty="0" smtClean="0"/>
              <a:t>s</a:t>
            </a:r>
            <a:r>
              <a:rPr lang="en-US" sz="1800" dirty="0" smtClean="0"/>
              <a:t> that </a:t>
            </a:r>
            <a:r>
              <a:rPr lang="en-US" sz="1800" b="1" dirty="0" smtClean="0"/>
              <a:t>dependence on Russian energy has a political cost</a:t>
            </a:r>
            <a:r>
              <a:rPr lang="hu-HU" sz="1800" dirty="0" smtClean="0"/>
              <a:t>; </a:t>
            </a:r>
            <a:r>
              <a:rPr lang="en-US" sz="1800" dirty="0" smtClean="0"/>
              <a:t>takes up the cause of the independence of any country or people fighting against Russia (Ukraine, Chechnya, Georgia)</a:t>
            </a:r>
            <a:r>
              <a:rPr lang="hu-HU" sz="1800" dirty="0" smtClean="0"/>
              <a:t>;</a:t>
            </a:r>
          </a:p>
          <a:p>
            <a:pPr>
              <a:buNone/>
            </a:pPr>
            <a:endParaRPr lang="hu-HU" sz="1400" dirty="0" smtClean="0"/>
          </a:p>
          <a:p>
            <a:endParaRPr lang="hu-HU" sz="1400" dirty="0" smtClean="0"/>
          </a:p>
          <a:p>
            <a:endParaRPr lang="hu-HU" sz="1400" dirty="0" smtClean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771550"/>
            <a:ext cx="4041775" cy="3600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hu-HU" sz="2000" dirty="0" err="1" smtClean="0"/>
              <a:t>In</a:t>
            </a:r>
            <a:r>
              <a:rPr lang="hu-HU" sz="2000" dirty="0" smtClean="0"/>
              <a:t> Hungary Orbán</a:t>
            </a:r>
            <a:endParaRPr lang="hu-HU" sz="200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211960" y="1275606"/>
            <a:ext cx="4932040" cy="3723878"/>
          </a:xfrm>
        </p:spPr>
        <p:txBody>
          <a:bodyPr>
            <a:noAutofit/>
          </a:bodyPr>
          <a:lstStyle/>
          <a:p>
            <a:r>
              <a:rPr lang="hu-HU" sz="1800" dirty="0" err="1" smtClean="0"/>
              <a:t>foreign</a:t>
            </a:r>
            <a:r>
              <a:rPr lang="hu-HU" sz="1800" dirty="0" smtClean="0"/>
              <a:t> policy = </a:t>
            </a:r>
            <a:r>
              <a:rPr lang="hu-HU" sz="1800" b="1" dirty="0" err="1" smtClean="0"/>
              <a:t>positioning</a:t>
            </a:r>
            <a:r>
              <a:rPr lang="hu-HU" sz="1800" b="1" dirty="0" smtClean="0"/>
              <a:t> Orbán</a:t>
            </a:r>
            <a:r>
              <a:rPr lang="hu-HU" sz="1800" dirty="0" smtClean="0"/>
              <a:t>;  </a:t>
            </a:r>
          </a:p>
          <a:p>
            <a:r>
              <a:rPr lang="en-US" sz="1800" dirty="0" smtClean="0"/>
              <a:t>is </a:t>
            </a:r>
            <a:r>
              <a:rPr lang="en-US" sz="1800" b="1" dirty="0" smtClean="0"/>
              <a:t>not fighting Germany, </a:t>
            </a:r>
            <a:r>
              <a:rPr lang="en-US" sz="1800" dirty="0" smtClean="0"/>
              <a:t>he is </a:t>
            </a:r>
            <a:r>
              <a:rPr lang="en-US" sz="1800" b="1" dirty="0" smtClean="0"/>
              <a:t>fighting Merkel</a:t>
            </a:r>
            <a:r>
              <a:rPr lang="hu-HU" sz="1800" dirty="0" smtClean="0"/>
              <a:t>; (</a:t>
            </a:r>
            <a:r>
              <a:rPr lang="hu-HU" sz="1800" dirty="0" err="1" smtClean="0"/>
              <a:t>changing</a:t>
            </a:r>
            <a:r>
              <a:rPr lang="hu-HU" sz="1800" dirty="0" smtClean="0"/>
              <a:t> </a:t>
            </a:r>
            <a:r>
              <a:rPr lang="hu-HU" sz="1800" dirty="0" err="1" smtClean="0"/>
              <a:t>after</a:t>
            </a:r>
            <a:r>
              <a:rPr lang="hu-HU" sz="1800" dirty="0" smtClean="0"/>
              <a:t> </a:t>
            </a:r>
            <a:r>
              <a:rPr lang="hu-HU" sz="1800" dirty="0" err="1" smtClean="0"/>
              <a:t>leaving</a:t>
            </a:r>
            <a:r>
              <a:rPr lang="hu-HU" sz="1800" dirty="0" smtClean="0"/>
              <a:t> EPP)</a:t>
            </a:r>
          </a:p>
          <a:p>
            <a:r>
              <a:rPr lang="en-US" sz="1800" dirty="0" smtClean="0"/>
              <a:t>has </a:t>
            </a:r>
            <a:r>
              <a:rPr lang="en-US" sz="1800" b="1" dirty="0" smtClean="0"/>
              <a:t>ejected all politicians and diplomats committed to the Atlantic Alliance</a:t>
            </a:r>
            <a:r>
              <a:rPr lang="en-US" sz="1800" dirty="0" smtClean="0"/>
              <a:t> from his foreign affairs team</a:t>
            </a:r>
            <a:r>
              <a:rPr lang="hu-HU" sz="1800" dirty="0" smtClean="0"/>
              <a:t>;</a:t>
            </a:r>
            <a:r>
              <a:rPr lang="en-US" sz="1800" dirty="0" smtClean="0"/>
              <a:t> </a:t>
            </a:r>
            <a:endParaRPr lang="hu-HU" sz="1800" dirty="0" smtClean="0"/>
          </a:p>
          <a:p>
            <a:r>
              <a:rPr lang="hu-HU" sz="1800" dirty="0" err="1" smtClean="0"/>
              <a:t>via</a:t>
            </a:r>
            <a:r>
              <a:rPr lang="hu-HU" sz="1800" dirty="0" smtClean="0"/>
              <a:t> t</a:t>
            </a:r>
            <a:r>
              <a:rPr lang="en-US" sz="1800" dirty="0" smtClean="0"/>
              <a:t>he program of </a:t>
            </a:r>
            <a:r>
              <a:rPr lang="en-US" sz="1800" b="1" dirty="0" smtClean="0"/>
              <a:t>Eastern Opening</a:t>
            </a:r>
            <a:r>
              <a:rPr lang="en-US" sz="1800" dirty="0" smtClean="0"/>
              <a:t> foreign policy aims to secure socially unchecked, freely expendable resources for the adopted political family through its connections to Putin and other autocrats</a:t>
            </a:r>
            <a:r>
              <a:rPr lang="hu-HU" sz="1800" dirty="0" smtClean="0"/>
              <a:t>, and </a:t>
            </a:r>
            <a:r>
              <a:rPr lang="hu-HU" sz="1800" dirty="0" err="1" smtClean="0"/>
              <a:t>stabilizing</a:t>
            </a:r>
            <a:r>
              <a:rPr lang="hu-HU" sz="1800" dirty="0" smtClean="0"/>
              <a:t> </a:t>
            </a:r>
            <a:r>
              <a:rPr lang="hu-HU" sz="1800" dirty="0" err="1" smtClean="0"/>
              <a:t>his</a:t>
            </a:r>
            <a:r>
              <a:rPr lang="hu-HU" sz="1800" dirty="0" smtClean="0"/>
              <a:t> </a:t>
            </a:r>
            <a:r>
              <a:rPr lang="hu-HU" sz="1800" dirty="0" err="1" smtClean="0"/>
              <a:t>autocratic</a:t>
            </a:r>
            <a:r>
              <a:rPr lang="hu-HU" sz="1800" dirty="0" smtClean="0"/>
              <a:t> </a:t>
            </a:r>
            <a:r>
              <a:rPr lang="hu-HU" sz="1800" dirty="0" err="1" smtClean="0"/>
              <a:t>power</a:t>
            </a:r>
            <a:r>
              <a:rPr lang="hu-HU" sz="1800" dirty="0" smtClean="0"/>
              <a:t>; </a:t>
            </a:r>
            <a:r>
              <a:rPr lang="hu-HU" sz="1800" b="1" dirty="0" smtClean="0"/>
              <a:t>(„</a:t>
            </a:r>
            <a:r>
              <a:rPr lang="hu-HU" sz="1800" b="1" dirty="0" err="1" smtClean="0"/>
              <a:t>Autocrats</a:t>
            </a:r>
            <a:r>
              <a:rPr lang="hu-HU" sz="1800" b="1" dirty="0" smtClean="0"/>
              <a:t>’ International”)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16025"/>
            <a:ext cx="9144000" cy="483517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International preferences in the two autocratic schemes</a:t>
            </a:r>
            <a:r>
              <a:rPr lang="hu-HU" sz="2800" b="1" dirty="0" smtClean="0"/>
              <a:t> (2)</a:t>
            </a:r>
            <a:endParaRPr lang="hu-HU" sz="280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843558"/>
            <a:ext cx="4040188" cy="3600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hu-HU" sz="2000" dirty="0" err="1" smtClean="0"/>
              <a:t>In</a:t>
            </a:r>
            <a:r>
              <a:rPr lang="hu-HU" sz="2000" dirty="0" smtClean="0"/>
              <a:t> </a:t>
            </a:r>
            <a:r>
              <a:rPr lang="hu-HU" sz="2000" dirty="0" err="1" smtClean="0"/>
              <a:t>Poland</a:t>
            </a:r>
            <a:r>
              <a:rPr lang="hu-HU" sz="2000" dirty="0" smtClean="0"/>
              <a:t> </a:t>
            </a:r>
            <a:r>
              <a:rPr lang="en-US" sz="2000" dirty="0" err="1" smtClean="0"/>
              <a:t>Kaczyński</a:t>
            </a:r>
            <a:endParaRPr lang="hu-HU" sz="20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07504" y="1347614"/>
            <a:ext cx="4464496" cy="3456384"/>
          </a:xfrm>
        </p:spPr>
        <p:txBody>
          <a:bodyPr>
            <a:noAutofit/>
          </a:bodyPr>
          <a:lstStyle/>
          <a:p>
            <a:r>
              <a:rPr lang="hu-HU" sz="1800" b="1" dirty="0" smtClean="0"/>
              <a:t>o</a:t>
            </a:r>
            <a:r>
              <a:rPr lang="en-US" sz="1800" b="1" dirty="0" err="1" smtClean="0"/>
              <a:t>pposi</a:t>
            </a:r>
            <a:r>
              <a:rPr lang="hu-HU" sz="1800" b="1" dirty="0" err="1" smtClean="0"/>
              <a:t>ng</a:t>
            </a:r>
            <a:r>
              <a:rPr lang="hu-HU" sz="1800" b="1" dirty="0" smtClean="0"/>
              <a:t> </a:t>
            </a:r>
            <a:r>
              <a:rPr lang="en-US" sz="1800" b="1" dirty="0" smtClean="0"/>
              <a:t>Brussels is motivated by a repositioning of Poland’s status within the EU</a:t>
            </a:r>
            <a:r>
              <a:rPr lang="hu-HU" sz="1800" dirty="0" smtClean="0"/>
              <a:t>; b</a:t>
            </a:r>
            <a:r>
              <a:rPr lang="en-US" sz="1800" dirty="0" err="1" smtClean="0"/>
              <a:t>ut</a:t>
            </a:r>
            <a:r>
              <a:rPr lang="en-US" sz="1800" dirty="0" smtClean="0"/>
              <a:t> this does not mean</a:t>
            </a:r>
            <a:r>
              <a:rPr lang="hu-HU" sz="1800" dirty="0" smtClean="0"/>
              <a:t> </a:t>
            </a:r>
            <a:r>
              <a:rPr lang="en-US" sz="1800" dirty="0" smtClean="0"/>
              <a:t>any intent to leave</a:t>
            </a:r>
            <a:r>
              <a:rPr lang="hu-HU" sz="1800" dirty="0" smtClean="0"/>
              <a:t> </a:t>
            </a:r>
            <a:r>
              <a:rPr lang="hu-HU" sz="1800" dirty="0" err="1" smtClean="0"/>
              <a:t>it</a:t>
            </a:r>
            <a:r>
              <a:rPr lang="hu-HU" sz="1800" dirty="0" smtClean="0"/>
              <a:t>; („</a:t>
            </a:r>
            <a:r>
              <a:rPr lang="hu-HU" sz="1800" dirty="0" err="1" smtClean="0"/>
              <a:t>let’s</a:t>
            </a:r>
            <a:r>
              <a:rPr lang="hu-HU" sz="1800" dirty="0" smtClean="0"/>
              <a:t> </a:t>
            </a:r>
            <a:r>
              <a:rPr lang="hu-HU" sz="1800" dirty="0" err="1" smtClean="0"/>
              <a:t>make</a:t>
            </a:r>
            <a:r>
              <a:rPr lang="hu-HU" sz="1800" dirty="0" smtClean="0"/>
              <a:t> </a:t>
            </a:r>
            <a:r>
              <a:rPr lang="hu-HU" sz="1800" dirty="0" err="1" smtClean="0"/>
              <a:t>Poland</a:t>
            </a:r>
            <a:r>
              <a:rPr lang="hu-HU" sz="1800" dirty="0" smtClean="0"/>
              <a:t> </a:t>
            </a:r>
            <a:r>
              <a:rPr lang="hu-HU" sz="1800" dirty="0" err="1" smtClean="0"/>
              <a:t>small</a:t>
            </a:r>
            <a:r>
              <a:rPr lang="hu-HU" sz="1800" dirty="0" smtClean="0"/>
              <a:t> again”);</a:t>
            </a:r>
          </a:p>
          <a:p>
            <a:r>
              <a:rPr lang="hu-HU" sz="1800" dirty="0" smtClean="0"/>
              <a:t>t</a:t>
            </a:r>
            <a:r>
              <a:rPr lang="en-US" sz="1800" dirty="0" smtClean="0"/>
              <a:t>he amplification of the nationalist ideological strain</a:t>
            </a:r>
            <a:r>
              <a:rPr lang="hu-HU" sz="1800" dirty="0" smtClean="0"/>
              <a:t> of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b="1" dirty="0" smtClean="0"/>
              <a:t>„Europe of </a:t>
            </a:r>
            <a:r>
              <a:rPr lang="hu-HU" sz="1800" b="1" dirty="0" err="1" smtClean="0"/>
              <a:t>nations</a:t>
            </a:r>
            <a:r>
              <a:rPr lang="hu-HU" sz="1800" b="1" dirty="0" smtClean="0"/>
              <a:t>” </a:t>
            </a:r>
            <a:r>
              <a:rPr lang="en-US" sz="1800" b="1" dirty="0" smtClean="0"/>
              <a:t> </a:t>
            </a:r>
            <a:r>
              <a:rPr lang="en-US" sz="1800" dirty="0" smtClean="0"/>
              <a:t>is not part of a larger strategy, but a spontaneous reaction to the criticism aimed at his government</a:t>
            </a:r>
            <a:r>
              <a:rPr lang="hu-HU" sz="1800" dirty="0" smtClean="0"/>
              <a:t>;</a:t>
            </a:r>
          </a:p>
          <a:p>
            <a:r>
              <a:rPr lang="hu-HU" sz="1800" b="1" dirty="0" err="1" smtClean="0"/>
              <a:t>multi-speed</a:t>
            </a:r>
            <a:r>
              <a:rPr lang="hu-HU" sz="1800" b="1" dirty="0" smtClean="0"/>
              <a:t> EU </a:t>
            </a:r>
            <a:r>
              <a:rPr lang="hu-HU" sz="1800" dirty="0" smtClean="0"/>
              <a:t>= </a:t>
            </a:r>
            <a:r>
              <a:rPr lang="hu-HU" sz="1800" dirty="0" err="1" smtClean="0"/>
              <a:t>chance</a:t>
            </a:r>
            <a:r>
              <a:rPr lang="hu-HU" sz="1800" dirty="0" smtClean="0"/>
              <a:t> </a:t>
            </a:r>
            <a:r>
              <a:rPr lang="hu-HU" sz="1800" dirty="0" err="1" smtClean="0"/>
              <a:t>to</a:t>
            </a:r>
            <a:r>
              <a:rPr lang="hu-HU" sz="1800" dirty="0" smtClean="0"/>
              <a:t> </a:t>
            </a:r>
            <a:r>
              <a:rPr lang="hu-HU" sz="1800" dirty="0" err="1" smtClean="0"/>
              <a:t>get</a:t>
            </a:r>
            <a:r>
              <a:rPr lang="hu-HU" sz="1800" dirty="0" smtClean="0"/>
              <a:t> </a:t>
            </a:r>
            <a:r>
              <a:rPr lang="hu-HU" sz="1800" dirty="0" err="1" smtClean="0"/>
              <a:t>into</a:t>
            </a:r>
            <a:r>
              <a:rPr lang="hu-HU" sz="1800" dirty="0" smtClean="0"/>
              <a:t>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b="1" dirty="0" smtClean="0"/>
              <a:t>club of </a:t>
            </a:r>
            <a:r>
              <a:rPr lang="hu-HU" sz="1800" b="1" dirty="0" err="1" smtClean="0"/>
              <a:t>the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leading</a:t>
            </a:r>
            <a:r>
              <a:rPr lang="hu-HU" sz="1800" b="1" dirty="0" smtClean="0"/>
              <a:t> EU </a:t>
            </a:r>
            <a:r>
              <a:rPr lang="hu-HU" sz="1800" b="1" dirty="0" err="1" smtClean="0"/>
              <a:t>nations</a:t>
            </a:r>
            <a:r>
              <a:rPr lang="hu-HU" sz="1800" dirty="0" smtClean="0"/>
              <a:t>;</a:t>
            </a:r>
          </a:p>
          <a:p>
            <a:endParaRPr lang="hu-HU" sz="1400" dirty="0" smtClean="0"/>
          </a:p>
          <a:p>
            <a:endParaRPr lang="hu-HU" sz="1400" dirty="0" smtClean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771550"/>
            <a:ext cx="4041775" cy="3600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hu-HU" sz="2000" dirty="0" err="1" smtClean="0"/>
              <a:t>In</a:t>
            </a:r>
            <a:r>
              <a:rPr lang="hu-HU" sz="2000" dirty="0" smtClean="0"/>
              <a:t> Hungary Orbán</a:t>
            </a:r>
            <a:endParaRPr lang="hu-HU" sz="200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427984" y="1347614"/>
            <a:ext cx="4716016" cy="3528392"/>
          </a:xfrm>
        </p:spPr>
        <p:txBody>
          <a:bodyPr>
            <a:noAutofit/>
          </a:bodyPr>
          <a:lstStyle/>
          <a:p>
            <a:r>
              <a:rPr lang="hu-HU" sz="1800" dirty="0" err="1" smtClean="0"/>
              <a:t>having</a:t>
            </a:r>
            <a:r>
              <a:rPr lang="hu-HU" sz="1800" dirty="0" smtClean="0"/>
              <a:t> a </a:t>
            </a:r>
            <a:r>
              <a:rPr lang="hu-HU" sz="1800" b="1" dirty="0" err="1" smtClean="0"/>
              <a:t>blackmailing</a:t>
            </a:r>
            <a:r>
              <a:rPr lang="hu-HU" sz="1800" b="1" dirty="0" smtClean="0"/>
              <a:t> </a:t>
            </a:r>
            <a:r>
              <a:rPr lang="en-US" sz="1800" b="1" dirty="0" smtClean="0"/>
              <a:t>position </a:t>
            </a:r>
            <a:r>
              <a:rPr lang="en-US" sz="1800" dirty="0" smtClean="0"/>
              <a:t>against Brussels,</a:t>
            </a:r>
            <a:r>
              <a:rPr lang="hu-HU" sz="1800" dirty="0" smtClean="0"/>
              <a:t> </a:t>
            </a:r>
            <a:r>
              <a:rPr lang="en-US" sz="1800" dirty="0" smtClean="0"/>
              <a:t>seeks allies in the framework of the </a:t>
            </a:r>
            <a:r>
              <a:rPr lang="en-US" sz="1800" b="1" dirty="0" err="1" smtClean="0"/>
              <a:t>Visegrád</a:t>
            </a:r>
            <a:r>
              <a:rPr lang="en-US" sz="1800" b="1" dirty="0" smtClean="0"/>
              <a:t> 4</a:t>
            </a:r>
            <a:r>
              <a:rPr lang="hu-HU" sz="1800" b="1" dirty="0" smtClean="0"/>
              <a:t> </a:t>
            </a:r>
            <a:r>
              <a:rPr lang="hu-HU" sz="1800" dirty="0" smtClean="0"/>
              <a:t>and </a:t>
            </a:r>
            <a:r>
              <a:rPr lang="hu-HU" sz="1800" dirty="0" err="1" smtClean="0"/>
              <a:t>other</a:t>
            </a:r>
            <a:r>
              <a:rPr lang="hu-HU" sz="1800" dirty="0" smtClean="0"/>
              <a:t> EU </a:t>
            </a:r>
            <a:r>
              <a:rPr lang="hu-HU" sz="1800" dirty="0" err="1" smtClean="0"/>
              <a:t>applicants</a:t>
            </a:r>
            <a:r>
              <a:rPr lang="hu-HU" sz="1800" dirty="0" smtClean="0"/>
              <a:t> of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dirty="0" err="1" smtClean="0"/>
              <a:t>West-Balkan</a:t>
            </a:r>
            <a:r>
              <a:rPr lang="hu-HU" sz="1800" dirty="0" smtClean="0"/>
              <a:t>; </a:t>
            </a:r>
            <a:r>
              <a:rPr lang="hu-HU" sz="1800" dirty="0" smtClean="0">
                <a:sym typeface="Wingdings" pitchFamily="2" charset="2"/>
              </a:rPr>
              <a:t> </a:t>
            </a:r>
            <a:r>
              <a:rPr lang="hu-HU" sz="1800" b="1" dirty="0" err="1" smtClean="0">
                <a:sym typeface="Wingdings" pitchFamily="2" charset="2"/>
              </a:rPr>
              <a:t>Slavkov</a:t>
            </a:r>
            <a:r>
              <a:rPr lang="hu-HU" sz="1800" b="1" dirty="0" smtClean="0">
                <a:sym typeface="Wingdings" pitchFamily="2" charset="2"/>
              </a:rPr>
              <a:t> </a:t>
            </a:r>
            <a:r>
              <a:rPr lang="hu-HU" sz="1800" b="1" dirty="0" err="1" smtClean="0">
                <a:sym typeface="Wingdings" pitchFamily="2" charset="2"/>
              </a:rPr>
              <a:t>Triangle</a:t>
            </a:r>
            <a:r>
              <a:rPr lang="hu-HU" sz="1800" b="1" dirty="0" smtClean="0">
                <a:sym typeface="Wingdings" pitchFamily="2" charset="2"/>
              </a:rPr>
              <a:t> </a:t>
            </a:r>
            <a:r>
              <a:rPr lang="hu-HU" sz="1800" dirty="0" smtClean="0">
                <a:sym typeface="Wingdings" pitchFamily="2" charset="2"/>
              </a:rPr>
              <a:t>and </a:t>
            </a:r>
            <a:r>
              <a:rPr lang="hu-HU" sz="1800" b="1" dirty="0" err="1" smtClean="0">
                <a:sym typeface="Wingdings" pitchFamily="2" charset="2"/>
              </a:rPr>
              <a:t>Three</a:t>
            </a:r>
            <a:r>
              <a:rPr lang="hu-HU" sz="1800" b="1" dirty="0" smtClean="0">
                <a:sym typeface="Wingdings" pitchFamily="2" charset="2"/>
              </a:rPr>
              <a:t> </a:t>
            </a:r>
            <a:r>
              <a:rPr lang="hu-HU" sz="1800" b="1" dirty="0" err="1" smtClean="0">
                <a:sym typeface="Wingdings" pitchFamily="2" charset="2"/>
              </a:rPr>
              <a:t>Seas</a:t>
            </a:r>
            <a:r>
              <a:rPr lang="hu-HU" sz="1800" b="1" dirty="0" smtClean="0">
                <a:sym typeface="Wingdings" pitchFamily="2" charset="2"/>
              </a:rPr>
              <a:t> </a:t>
            </a:r>
            <a:r>
              <a:rPr lang="hu-HU" sz="1800" b="1" dirty="0" err="1" smtClean="0">
                <a:sym typeface="Wingdings" pitchFamily="2" charset="2"/>
              </a:rPr>
              <a:t>Initiative</a:t>
            </a:r>
            <a:r>
              <a:rPr lang="hu-HU" sz="1800" dirty="0" smtClean="0">
                <a:sym typeface="Wingdings" pitchFamily="2" charset="2"/>
              </a:rPr>
              <a:t>;</a:t>
            </a:r>
            <a:endParaRPr lang="hu-HU" sz="1800" dirty="0" smtClean="0"/>
          </a:p>
          <a:p>
            <a:r>
              <a:rPr lang="hu-HU" sz="1800" dirty="0" err="1" smtClean="0"/>
              <a:t>launching</a:t>
            </a:r>
            <a:r>
              <a:rPr lang="hu-HU" sz="1800" dirty="0" smtClean="0"/>
              <a:t> </a:t>
            </a:r>
            <a:r>
              <a:rPr lang="hu-HU" sz="1800" dirty="0" err="1" smtClean="0"/>
              <a:t>the</a:t>
            </a:r>
            <a:r>
              <a:rPr lang="en-US" sz="1800" dirty="0" smtClean="0"/>
              <a:t> </a:t>
            </a:r>
            <a:r>
              <a:rPr lang="en-US" sz="1800" b="1" dirty="0" smtClean="0"/>
              <a:t>“Europe of Nations”</a:t>
            </a:r>
            <a:r>
              <a:rPr lang="en-US" sz="1800" dirty="0" smtClean="0"/>
              <a:t> demand</a:t>
            </a:r>
            <a:r>
              <a:rPr lang="hu-HU" sz="1800" dirty="0" smtClean="0"/>
              <a:t>s</a:t>
            </a:r>
            <a:r>
              <a:rPr lang="en-US" sz="1800" dirty="0" smtClean="0"/>
              <a:t> for a new relationship with the EU: to maintain the obligation for the transfer of</a:t>
            </a:r>
            <a:r>
              <a:rPr lang="hu-HU" sz="1800" dirty="0" smtClean="0"/>
              <a:t> EU </a:t>
            </a:r>
            <a:r>
              <a:rPr lang="hu-HU" sz="1800" dirty="0" err="1" smtClean="0"/>
              <a:t>resources</a:t>
            </a:r>
            <a:r>
              <a:rPr lang="en-US" sz="1800" dirty="0" smtClean="0"/>
              <a:t>, while ensuring the autonomy</a:t>
            </a:r>
            <a:r>
              <a:rPr lang="hu-HU" sz="1800" dirty="0" smtClean="0"/>
              <a:t> („</a:t>
            </a:r>
            <a:r>
              <a:rPr lang="hu-HU" sz="1800" dirty="0" err="1" smtClean="0"/>
              <a:t>impunity</a:t>
            </a:r>
            <a:r>
              <a:rPr lang="hu-HU" sz="1800" dirty="0" smtClean="0"/>
              <a:t>”)</a:t>
            </a:r>
            <a:r>
              <a:rPr lang="en-US" sz="1800" dirty="0" smtClean="0"/>
              <a:t> </a:t>
            </a:r>
            <a:r>
              <a:rPr lang="hu-HU" sz="1800" dirty="0" smtClean="0"/>
              <a:t>of </a:t>
            </a:r>
            <a:r>
              <a:rPr lang="hu-HU" sz="1800" dirty="0" err="1" smtClean="0"/>
              <a:t>national</a:t>
            </a:r>
            <a:r>
              <a:rPr lang="en-US" sz="1800" dirty="0" smtClean="0"/>
              <a:t> </a:t>
            </a:r>
            <a:r>
              <a:rPr lang="hu-HU" sz="1800" dirty="0" smtClean="0"/>
              <a:t>a</a:t>
            </a:r>
            <a:r>
              <a:rPr lang="en-US" sz="1800" dirty="0" err="1" smtClean="0"/>
              <a:t>utocracies</a:t>
            </a:r>
            <a:r>
              <a:rPr lang="hu-HU" sz="1800" dirty="0" smtClean="0"/>
              <a:t>;</a:t>
            </a:r>
          </a:p>
          <a:p>
            <a:r>
              <a:rPr lang="hu-HU" sz="1800" b="1" dirty="0" err="1" smtClean="0"/>
              <a:t>multi-speed</a:t>
            </a:r>
            <a:r>
              <a:rPr lang="hu-HU" sz="1800" b="1" dirty="0" smtClean="0"/>
              <a:t> EU </a:t>
            </a:r>
            <a:r>
              <a:rPr lang="hu-HU" sz="1800" dirty="0" smtClean="0"/>
              <a:t>= </a:t>
            </a:r>
            <a:r>
              <a:rPr lang="hu-HU" sz="1800" dirty="0" err="1" smtClean="0"/>
              <a:t>danger</a:t>
            </a:r>
            <a:r>
              <a:rPr lang="hu-HU" sz="1800" dirty="0" smtClean="0"/>
              <a:t> of </a:t>
            </a:r>
            <a:r>
              <a:rPr lang="hu-HU" sz="1800" b="1" dirty="0" err="1" smtClean="0"/>
              <a:t>marginalization</a:t>
            </a:r>
            <a:r>
              <a:rPr lang="hu-HU" sz="1800" dirty="0" smtClean="0"/>
              <a:t>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627533"/>
          </a:xfrm>
        </p:spPr>
        <p:txBody>
          <a:bodyPr>
            <a:normAutofit/>
          </a:bodyPr>
          <a:lstStyle/>
          <a:p>
            <a:r>
              <a:rPr lang="hu-HU" sz="2800" b="1" dirty="0" smtClean="0"/>
              <a:t>The </a:t>
            </a:r>
            <a:r>
              <a:rPr lang="hu-HU" sz="2800" b="1" dirty="0" err="1" smtClean="0"/>
              <a:t>constraints</a:t>
            </a:r>
            <a:r>
              <a:rPr lang="hu-HU" sz="2800" b="1" dirty="0" smtClean="0"/>
              <a:t> of </a:t>
            </a:r>
            <a:r>
              <a:rPr lang="hu-HU" sz="2800" b="1" dirty="0" err="1" smtClean="0"/>
              <a:t>autocratic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attempts</a:t>
            </a:r>
            <a:r>
              <a:rPr lang="hu-HU" sz="2800" b="1" dirty="0" smtClean="0"/>
              <a:t> (1)</a:t>
            </a:r>
            <a:endParaRPr lang="hu-HU" sz="2800" b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7504" y="843559"/>
            <a:ext cx="4389884" cy="36003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hu-HU" sz="2000" dirty="0" smtClean="0"/>
              <a:t>   </a:t>
            </a:r>
            <a:r>
              <a:rPr lang="hu-HU" sz="2000" dirty="0" err="1" smtClean="0"/>
              <a:t>Poland</a:t>
            </a:r>
            <a:r>
              <a:rPr lang="hu-HU" sz="2000" dirty="0" smtClean="0"/>
              <a:t>: far </a:t>
            </a:r>
            <a:r>
              <a:rPr lang="hu-HU" sz="2000" dirty="0" err="1" smtClean="0"/>
              <a:t>from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point</a:t>
            </a:r>
            <a:r>
              <a:rPr lang="hu-HU" sz="2000" dirty="0" smtClean="0"/>
              <a:t> of no </a:t>
            </a:r>
            <a:r>
              <a:rPr lang="hu-HU" sz="2000" dirty="0" err="1" smtClean="0"/>
              <a:t>return</a:t>
            </a:r>
            <a:endParaRPr lang="hu-HU" sz="20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0" y="1347614"/>
            <a:ext cx="4572000" cy="3744416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proportional electoral system</a:t>
            </a:r>
            <a:r>
              <a:rPr lang="hu-HU" sz="1800" b="1" dirty="0" smtClean="0"/>
              <a:t> and </a:t>
            </a:r>
            <a:r>
              <a:rPr lang="hu-HU" sz="1800" b="1" dirty="0" err="1" smtClean="0"/>
              <a:t>divided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executive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power</a:t>
            </a:r>
            <a:r>
              <a:rPr lang="en-US" sz="1800" dirty="0" smtClean="0"/>
              <a:t>— constitutionally preventing excessive power </a:t>
            </a:r>
            <a:r>
              <a:rPr lang="en-US" sz="1800" dirty="0" err="1" smtClean="0"/>
              <a:t>concentratio</a:t>
            </a:r>
            <a:r>
              <a:rPr lang="hu-HU" sz="1800" dirty="0" smtClean="0"/>
              <a:t>n; („</a:t>
            </a:r>
            <a:r>
              <a:rPr lang="hu-HU" sz="1800" b="1" dirty="0" smtClean="0"/>
              <a:t>free and fair </a:t>
            </a:r>
            <a:r>
              <a:rPr lang="hu-HU" sz="1800" b="1" dirty="0" err="1" smtClean="0"/>
              <a:t>elections</a:t>
            </a:r>
            <a:r>
              <a:rPr lang="hu-HU" sz="1800" dirty="0" smtClean="0"/>
              <a:t>”)</a:t>
            </a:r>
          </a:p>
          <a:p>
            <a:r>
              <a:rPr lang="hu-HU" sz="1800" dirty="0" err="1" smtClean="0"/>
              <a:t>partly</a:t>
            </a:r>
            <a:r>
              <a:rPr lang="hu-HU" sz="1800" dirty="0" smtClean="0"/>
              <a:t> </a:t>
            </a:r>
            <a:r>
              <a:rPr lang="hu-HU" sz="1800" b="1" dirty="0" err="1" smtClean="0"/>
              <a:t>divided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executive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power</a:t>
            </a:r>
            <a:r>
              <a:rPr lang="hu-HU" sz="1800" dirty="0" smtClean="0"/>
              <a:t>;  </a:t>
            </a:r>
            <a:r>
              <a:rPr lang="hu-HU" sz="1800" b="1" dirty="0" err="1" smtClean="0"/>
              <a:t>directly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elected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president</a:t>
            </a:r>
            <a:r>
              <a:rPr lang="hu-HU" sz="1800" b="1" dirty="0" smtClean="0"/>
              <a:t> </a:t>
            </a:r>
            <a:r>
              <a:rPr lang="hu-HU" sz="1800" b="1" dirty="0" smtClean="0">
                <a:sym typeface="Wingdings" pitchFamily="2" charset="2"/>
              </a:rPr>
              <a:t> </a:t>
            </a:r>
            <a:r>
              <a:rPr lang="hu-HU" sz="1800" b="1" dirty="0" err="1" smtClean="0">
                <a:sym typeface="Wingdings" pitchFamily="2" charset="2"/>
              </a:rPr>
              <a:t>relatively</a:t>
            </a:r>
            <a:r>
              <a:rPr lang="hu-HU" sz="1800" b="1" dirty="0" smtClean="0">
                <a:sym typeface="Wingdings" pitchFamily="2" charset="2"/>
              </a:rPr>
              <a:t> </a:t>
            </a:r>
            <a:r>
              <a:rPr lang="hu-HU" sz="1800" b="1" dirty="0" err="1" smtClean="0">
                <a:sym typeface="Wingdings" pitchFamily="2" charset="2"/>
              </a:rPr>
              <a:t>strong</a:t>
            </a:r>
            <a:r>
              <a:rPr lang="hu-HU" sz="1800" b="1" dirty="0" smtClean="0">
                <a:sym typeface="Wingdings" pitchFamily="2" charset="2"/>
              </a:rPr>
              <a:t> </a:t>
            </a:r>
            <a:r>
              <a:rPr lang="hu-HU" sz="1800" b="1" dirty="0" err="1" smtClean="0">
                <a:sym typeface="Wingdings" pitchFamily="2" charset="2"/>
              </a:rPr>
              <a:t>presidential</a:t>
            </a:r>
            <a:r>
              <a:rPr lang="hu-HU" sz="1800" b="1" dirty="0" smtClean="0">
                <a:sym typeface="Wingdings" pitchFamily="2" charset="2"/>
              </a:rPr>
              <a:t> </a:t>
            </a:r>
            <a:r>
              <a:rPr lang="hu-HU" sz="1800" b="1" dirty="0" err="1" smtClean="0">
                <a:sym typeface="Wingdings" pitchFamily="2" charset="2"/>
              </a:rPr>
              <a:t>legitimacy</a:t>
            </a:r>
            <a:r>
              <a:rPr lang="hu-HU" sz="1800" dirty="0" smtClean="0"/>
              <a:t>;</a:t>
            </a:r>
          </a:p>
          <a:p>
            <a:r>
              <a:rPr lang="en-US" sz="1800" dirty="0" smtClean="0"/>
              <a:t>the </a:t>
            </a:r>
            <a:r>
              <a:rPr lang="en-US" sz="1800" b="1" dirty="0" smtClean="0"/>
              <a:t>social traditions of resistance </a:t>
            </a:r>
            <a:r>
              <a:rPr lang="en-US" sz="1800" dirty="0" smtClean="0"/>
              <a:t>to authority</a:t>
            </a:r>
            <a:r>
              <a:rPr lang="hu-HU" sz="1800" dirty="0" smtClean="0"/>
              <a:t> and</a:t>
            </a:r>
            <a:r>
              <a:rPr lang="en-US" sz="1800" dirty="0" smtClean="0"/>
              <a:t> the civil movement</a:t>
            </a:r>
            <a:r>
              <a:rPr lang="hu-HU" sz="1800" dirty="0" smtClean="0"/>
              <a:t>s</a:t>
            </a:r>
            <a:r>
              <a:rPr lang="en-US" sz="1800" dirty="0" smtClean="0"/>
              <a:t> building on these traditions</a:t>
            </a:r>
            <a:r>
              <a:rPr lang="hu-HU" sz="1800" dirty="0" smtClean="0"/>
              <a:t>;</a:t>
            </a:r>
            <a:r>
              <a:rPr lang="en-US" sz="1800" dirty="0" smtClean="0"/>
              <a:t> </a:t>
            </a:r>
            <a:endParaRPr lang="hu-HU" sz="1800" dirty="0" smtClean="0"/>
          </a:p>
          <a:p>
            <a:r>
              <a:rPr lang="en-US" sz="1800" dirty="0" smtClean="0"/>
              <a:t>the </a:t>
            </a:r>
            <a:r>
              <a:rPr lang="en-US" sz="1800" b="1" dirty="0" smtClean="0"/>
              <a:t>existence of moderate right and liberal parties </a:t>
            </a:r>
            <a:r>
              <a:rPr lang="en-US" sz="1800" dirty="0" smtClean="0"/>
              <a:t>giving the main body of the opposition forces</a:t>
            </a:r>
            <a:r>
              <a:rPr lang="hu-HU" sz="1800" dirty="0" smtClean="0"/>
              <a:t>;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843558"/>
            <a:ext cx="4498974" cy="3600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hu-HU" sz="2000" dirty="0" smtClean="0"/>
              <a:t>   Hungary: </a:t>
            </a:r>
            <a:r>
              <a:rPr lang="hu-HU" sz="2000" dirty="0" err="1" smtClean="0"/>
              <a:t>close</a:t>
            </a:r>
            <a:r>
              <a:rPr lang="hu-HU" sz="2000" dirty="0" smtClean="0"/>
              <a:t>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point</a:t>
            </a:r>
            <a:r>
              <a:rPr lang="hu-HU" sz="2000" dirty="0" smtClean="0"/>
              <a:t> of no </a:t>
            </a:r>
            <a:r>
              <a:rPr lang="hu-HU" sz="2000" dirty="0" err="1" smtClean="0"/>
              <a:t>return</a:t>
            </a:r>
            <a:endParaRPr lang="hu-HU" sz="200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572000" y="1347614"/>
            <a:ext cx="4572000" cy="3795886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disproportional and manipulative electoral system </a:t>
            </a:r>
            <a:r>
              <a:rPr lang="en-US" sz="1800" dirty="0" smtClean="0"/>
              <a:t>that makes election fraud a real possibility</a:t>
            </a:r>
            <a:r>
              <a:rPr lang="hu-HU" sz="1800" dirty="0" smtClean="0"/>
              <a:t>; (</a:t>
            </a:r>
            <a:r>
              <a:rPr lang="hu-HU" sz="1800" dirty="0" err="1" smtClean="0"/>
              <a:t>these</a:t>
            </a:r>
            <a:r>
              <a:rPr lang="hu-HU" sz="1800" dirty="0" smtClean="0"/>
              <a:t> </a:t>
            </a:r>
            <a:r>
              <a:rPr lang="hu-HU" sz="1800" dirty="0" err="1" smtClean="0"/>
              <a:t>are</a:t>
            </a:r>
            <a:r>
              <a:rPr lang="hu-HU" sz="1800" dirty="0" smtClean="0"/>
              <a:t> </a:t>
            </a:r>
            <a:r>
              <a:rPr lang="hu-HU" sz="1800" dirty="0" err="1" smtClean="0"/>
              <a:t>not</a:t>
            </a:r>
            <a:r>
              <a:rPr lang="hu-HU" sz="1800" dirty="0" smtClean="0"/>
              <a:t> „free, </a:t>
            </a:r>
            <a:r>
              <a:rPr lang="hu-HU" sz="1800" dirty="0" err="1" smtClean="0"/>
              <a:t>but</a:t>
            </a:r>
            <a:r>
              <a:rPr lang="hu-HU" sz="1800" dirty="0" smtClean="0"/>
              <a:t> </a:t>
            </a:r>
            <a:r>
              <a:rPr lang="hu-HU" sz="1800" dirty="0" err="1" smtClean="0"/>
              <a:t>not</a:t>
            </a:r>
            <a:r>
              <a:rPr lang="hu-HU" sz="1800" dirty="0" smtClean="0"/>
              <a:t> fair”, </a:t>
            </a:r>
            <a:r>
              <a:rPr lang="hu-HU" sz="1800" dirty="0" err="1" smtClean="0"/>
              <a:t>but</a:t>
            </a:r>
            <a:r>
              <a:rPr lang="hu-HU" sz="1800" dirty="0" smtClean="0"/>
              <a:t> </a:t>
            </a:r>
            <a:r>
              <a:rPr lang="hu-HU" sz="1800" b="1" dirty="0" err="1" smtClean="0"/>
              <a:t>manipulated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elections</a:t>
            </a:r>
            <a:r>
              <a:rPr lang="hu-HU" sz="1800" dirty="0" smtClean="0"/>
              <a:t>;)</a:t>
            </a:r>
          </a:p>
          <a:p>
            <a:r>
              <a:rPr lang="hu-HU" sz="1800" b="1" dirty="0" err="1" smtClean="0"/>
              <a:t>non-divided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executive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power</a:t>
            </a:r>
            <a:r>
              <a:rPr lang="hu-HU" sz="1800" dirty="0" smtClean="0"/>
              <a:t>;  </a:t>
            </a:r>
            <a:r>
              <a:rPr lang="hu-HU" sz="1800" b="1" dirty="0" err="1" smtClean="0"/>
              <a:t>indirectly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elected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president</a:t>
            </a:r>
            <a:r>
              <a:rPr lang="hu-HU" sz="1800" b="1" dirty="0" smtClean="0"/>
              <a:t> </a:t>
            </a:r>
            <a:r>
              <a:rPr lang="hu-HU" sz="1800" b="1" dirty="0" smtClean="0">
                <a:sym typeface="Wingdings" pitchFamily="2" charset="2"/>
              </a:rPr>
              <a:t> </a:t>
            </a:r>
            <a:r>
              <a:rPr lang="hu-HU" sz="1800" b="1" dirty="0" err="1" smtClean="0">
                <a:sym typeface="Wingdings" pitchFamily="2" charset="2"/>
              </a:rPr>
              <a:t>weak</a:t>
            </a:r>
            <a:r>
              <a:rPr lang="hu-HU" sz="1800" b="1" dirty="0" smtClean="0">
                <a:sym typeface="Wingdings" pitchFamily="2" charset="2"/>
              </a:rPr>
              <a:t> </a:t>
            </a:r>
            <a:r>
              <a:rPr lang="hu-HU" sz="1800" b="1" dirty="0" err="1" smtClean="0">
                <a:sym typeface="Wingdings" pitchFamily="2" charset="2"/>
              </a:rPr>
              <a:t>presidential</a:t>
            </a:r>
            <a:r>
              <a:rPr lang="hu-HU" sz="1800" b="1" dirty="0" smtClean="0">
                <a:sym typeface="Wingdings" pitchFamily="2" charset="2"/>
              </a:rPr>
              <a:t> </a:t>
            </a:r>
            <a:r>
              <a:rPr lang="hu-HU" sz="1800" b="1" dirty="0" err="1" smtClean="0">
                <a:sym typeface="Wingdings" pitchFamily="2" charset="2"/>
              </a:rPr>
              <a:t>legitimacy</a:t>
            </a:r>
            <a:r>
              <a:rPr lang="hu-HU" sz="1800" dirty="0" smtClean="0"/>
              <a:t>;</a:t>
            </a:r>
          </a:p>
          <a:p>
            <a:r>
              <a:rPr lang="en-US" sz="1800" dirty="0" smtClean="0"/>
              <a:t>the historical culture of </a:t>
            </a:r>
            <a:r>
              <a:rPr lang="en-US" sz="1800" b="1" dirty="0" smtClean="0"/>
              <a:t>individual</a:t>
            </a:r>
            <a:r>
              <a:rPr lang="hu-HU" sz="1800" b="1" dirty="0" smtClean="0"/>
              <a:t>s’</a:t>
            </a:r>
            <a:r>
              <a:rPr lang="en-US" sz="1800" b="1" dirty="0" smtClean="0"/>
              <a:t> detached bargaining </a:t>
            </a:r>
            <a:r>
              <a:rPr lang="en-US" sz="1800" dirty="0" smtClean="0"/>
              <a:t>with the regimes in power</a:t>
            </a:r>
            <a:r>
              <a:rPr lang="hu-HU" sz="1800" dirty="0" smtClean="0"/>
              <a:t>;</a:t>
            </a:r>
          </a:p>
          <a:p>
            <a:r>
              <a:rPr lang="en-US" sz="1800" dirty="0" smtClean="0"/>
              <a:t>the </a:t>
            </a:r>
            <a:r>
              <a:rPr lang="en-US" sz="1800" b="1" dirty="0" smtClean="0"/>
              <a:t>lack of a moderate right-wing or liberal party </a:t>
            </a:r>
            <a:r>
              <a:rPr lang="en-US" sz="1800" dirty="0" smtClean="0"/>
              <a:t>for any voters decamping from </a:t>
            </a:r>
            <a:r>
              <a:rPr lang="en-US" sz="1800" dirty="0" err="1" smtClean="0"/>
              <a:t>Fidesz</a:t>
            </a:r>
            <a:r>
              <a:rPr lang="hu-HU" sz="1800" dirty="0" smtClean="0"/>
              <a:t>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44017"/>
            <a:ext cx="8229600" cy="627533"/>
          </a:xfrm>
        </p:spPr>
        <p:txBody>
          <a:bodyPr>
            <a:normAutofit/>
          </a:bodyPr>
          <a:lstStyle/>
          <a:p>
            <a:r>
              <a:rPr lang="hu-HU" sz="2800" b="1" dirty="0" smtClean="0"/>
              <a:t>The </a:t>
            </a:r>
            <a:r>
              <a:rPr lang="hu-HU" sz="2800" b="1" dirty="0" err="1" smtClean="0"/>
              <a:t>constraints</a:t>
            </a:r>
            <a:r>
              <a:rPr lang="hu-HU" sz="2800" b="1" dirty="0" smtClean="0"/>
              <a:t> of </a:t>
            </a:r>
            <a:r>
              <a:rPr lang="hu-HU" sz="2800" b="1" dirty="0" err="1" smtClean="0"/>
              <a:t>autocratic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attempts</a:t>
            </a:r>
            <a:r>
              <a:rPr lang="hu-HU" sz="2800" b="1" dirty="0" smtClean="0"/>
              <a:t> (2)</a:t>
            </a:r>
            <a:endParaRPr lang="hu-HU" sz="2800" b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7504" y="771551"/>
            <a:ext cx="4389884" cy="36003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hu-HU" sz="2000" dirty="0" smtClean="0"/>
              <a:t>   </a:t>
            </a:r>
            <a:r>
              <a:rPr lang="hu-HU" sz="2000" dirty="0" err="1" smtClean="0"/>
              <a:t>Poland</a:t>
            </a:r>
            <a:r>
              <a:rPr lang="hu-HU" sz="2000" dirty="0" smtClean="0"/>
              <a:t>: far </a:t>
            </a:r>
            <a:r>
              <a:rPr lang="hu-HU" sz="2000" dirty="0" err="1" smtClean="0"/>
              <a:t>from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point</a:t>
            </a:r>
            <a:r>
              <a:rPr lang="hu-HU" sz="2000" dirty="0" smtClean="0"/>
              <a:t> of no </a:t>
            </a:r>
            <a:r>
              <a:rPr lang="hu-HU" sz="2000" dirty="0" err="1" smtClean="0"/>
              <a:t>return</a:t>
            </a:r>
            <a:endParaRPr lang="hu-HU" sz="20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0" y="1203598"/>
            <a:ext cx="4427984" cy="3744416"/>
          </a:xfrm>
        </p:spPr>
        <p:txBody>
          <a:bodyPr>
            <a:noAutofit/>
          </a:bodyPr>
          <a:lstStyle/>
          <a:p>
            <a:r>
              <a:rPr lang="en-US" sz="1800" b="1" dirty="0" err="1" smtClean="0"/>
              <a:t>PiS</a:t>
            </a:r>
            <a:r>
              <a:rPr lang="en-US" sz="1800" dirty="0" smtClean="0"/>
              <a:t> being </a:t>
            </a:r>
            <a:r>
              <a:rPr lang="hu-HU" sz="1800" dirty="0" err="1" smtClean="0"/>
              <a:t>pushe</a:t>
            </a:r>
            <a:r>
              <a:rPr lang="en-US" sz="1800" dirty="0" smtClean="0"/>
              <a:t>d to the </a:t>
            </a:r>
            <a:r>
              <a:rPr lang="en-US" sz="1800" b="1" dirty="0" smtClean="0"/>
              <a:t>right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edge</a:t>
            </a:r>
            <a:r>
              <a:rPr lang="en-US" sz="1800" b="1" dirty="0" smtClean="0"/>
              <a:t> </a:t>
            </a:r>
            <a:r>
              <a:rPr lang="en-US" sz="1800" dirty="0" smtClean="0"/>
              <a:t>of the political spectrum</a:t>
            </a:r>
            <a:r>
              <a:rPr lang="hu-HU" sz="1800" dirty="0" smtClean="0"/>
              <a:t>;</a:t>
            </a:r>
          </a:p>
          <a:p>
            <a:endParaRPr lang="hu-HU" sz="1800" dirty="0" smtClean="0"/>
          </a:p>
          <a:p>
            <a:r>
              <a:rPr lang="hu-HU" sz="1800" b="1" dirty="0" err="1" smtClean="0"/>
              <a:t>autonomous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private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enterprises</a:t>
            </a:r>
            <a:r>
              <a:rPr lang="hu-HU" sz="1800" dirty="0" smtClean="0"/>
              <a:t>; </a:t>
            </a:r>
            <a:r>
              <a:rPr lang="hu-HU" sz="1800" dirty="0" err="1" smtClean="0"/>
              <a:t>not</a:t>
            </a:r>
            <a:r>
              <a:rPr lang="hu-HU" sz="1800" dirty="0" smtClean="0"/>
              <a:t> </a:t>
            </a:r>
            <a:r>
              <a:rPr lang="hu-HU" sz="1800" dirty="0" err="1" smtClean="0"/>
              <a:t>brought</a:t>
            </a:r>
            <a:r>
              <a:rPr lang="hu-HU" sz="1800" dirty="0" smtClean="0"/>
              <a:t> </a:t>
            </a:r>
            <a:r>
              <a:rPr lang="hu-HU" sz="1800" dirty="0" err="1" smtClean="0"/>
              <a:t>yet</a:t>
            </a:r>
            <a:r>
              <a:rPr lang="hu-HU" sz="1800" dirty="0" smtClean="0"/>
              <a:t> </a:t>
            </a:r>
            <a:r>
              <a:rPr lang="hu-HU" sz="1800" dirty="0" err="1" smtClean="0"/>
              <a:t>under</a:t>
            </a:r>
            <a:r>
              <a:rPr lang="hu-HU" sz="1800" dirty="0" smtClean="0"/>
              <a:t>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dirty="0" err="1" smtClean="0"/>
              <a:t>tight</a:t>
            </a:r>
            <a:r>
              <a:rPr lang="hu-HU" sz="1800" dirty="0" smtClean="0"/>
              <a:t> </a:t>
            </a:r>
            <a:r>
              <a:rPr lang="hu-HU" sz="1800" dirty="0" err="1" smtClean="0"/>
              <a:t>control</a:t>
            </a:r>
            <a:r>
              <a:rPr lang="hu-HU" sz="1800" dirty="0" smtClean="0"/>
              <a:t> of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dirty="0" err="1" smtClean="0"/>
              <a:t>state</a:t>
            </a:r>
            <a:r>
              <a:rPr lang="hu-HU" sz="1800" dirty="0" smtClean="0"/>
              <a:t>/</a:t>
            </a:r>
            <a:r>
              <a:rPr lang="hu-HU" sz="1800" dirty="0" err="1" smtClean="0"/>
              <a:t>government</a:t>
            </a:r>
            <a:r>
              <a:rPr lang="hu-HU" sz="1800" dirty="0" smtClean="0"/>
              <a:t>;</a:t>
            </a:r>
          </a:p>
          <a:p>
            <a:r>
              <a:rPr lang="en-US" sz="1800" dirty="0" smtClean="0"/>
              <a:t> the political diversity </a:t>
            </a:r>
            <a:r>
              <a:rPr lang="hu-HU" sz="1800" dirty="0" smtClean="0"/>
              <a:t>and </a:t>
            </a:r>
            <a:r>
              <a:rPr lang="hu-HU" sz="1800" dirty="0" err="1" smtClean="0"/>
              <a:t>shelter</a:t>
            </a:r>
            <a:r>
              <a:rPr lang="hu-HU" sz="1800" dirty="0" smtClean="0"/>
              <a:t> </a:t>
            </a:r>
            <a:r>
              <a:rPr lang="hu-HU" sz="1800" dirty="0" err="1" smtClean="0"/>
              <a:t>for</a:t>
            </a:r>
            <a:r>
              <a:rPr lang="hu-HU" sz="1800" dirty="0" smtClean="0"/>
              <a:t> </a:t>
            </a:r>
            <a:r>
              <a:rPr lang="hu-HU" sz="1800" dirty="0" err="1" smtClean="0"/>
              <a:t>opposition</a:t>
            </a:r>
            <a:r>
              <a:rPr lang="hu-HU" sz="1800" dirty="0" smtClean="0"/>
              <a:t> </a:t>
            </a:r>
            <a:r>
              <a:rPr lang="hu-HU" sz="1800" dirty="0" err="1" smtClean="0"/>
              <a:t>forces</a:t>
            </a:r>
            <a:r>
              <a:rPr lang="hu-HU" sz="1800" dirty="0" smtClean="0"/>
              <a:t> </a:t>
            </a:r>
            <a:r>
              <a:rPr lang="en-US" sz="1800" dirty="0" smtClean="0"/>
              <a:t>offered by the </a:t>
            </a:r>
            <a:r>
              <a:rPr lang="en-US" sz="1800" b="1" dirty="0" smtClean="0"/>
              <a:t>municipal governments</a:t>
            </a:r>
            <a:r>
              <a:rPr lang="hu-HU" sz="1800" dirty="0" smtClean="0"/>
              <a:t>;</a:t>
            </a:r>
            <a:r>
              <a:rPr lang="en-US" sz="1800" dirty="0" smtClean="0"/>
              <a:t> </a:t>
            </a:r>
            <a:r>
              <a:rPr lang="hu-HU" sz="1800" dirty="0" smtClean="0"/>
              <a:t> </a:t>
            </a:r>
            <a:r>
              <a:rPr lang="hu-HU" sz="1800" dirty="0" err="1" smtClean="0"/>
              <a:t>strong</a:t>
            </a:r>
            <a:r>
              <a:rPr lang="hu-HU" sz="1800" dirty="0" smtClean="0"/>
              <a:t> </a:t>
            </a:r>
            <a:r>
              <a:rPr lang="hu-HU" sz="1800" dirty="0" err="1" smtClean="0"/>
              <a:t>centers</a:t>
            </a:r>
            <a:r>
              <a:rPr lang="hu-HU" sz="1800" dirty="0" smtClean="0"/>
              <a:t> </a:t>
            </a:r>
            <a:r>
              <a:rPr lang="hu-HU" sz="1800" dirty="0" err="1" smtClean="0"/>
              <a:t>beyond</a:t>
            </a:r>
            <a:r>
              <a:rPr lang="hu-HU" sz="1800" dirty="0" smtClean="0"/>
              <a:t> </a:t>
            </a:r>
            <a:r>
              <a:rPr lang="hu-HU" sz="1800" dirty="0" err="1" smtClean="0"/>
              <a:t>Warsawa</a:t>
            </a:r>
            <a:r>
              <a:rPr lang="hu-HU" sz="1800" dirty="0" smtClean="0"/>
              <a:t>;</a:t>
            </a:r>
          </a:p>
          <a:p>
            <a:r>
              <a:rPr lang="hu-HU" sz="1800" b="1" dirty="0" err="1" smtClean="0"/>
              <a:t>independent</a:t>
            </a:r>
            <a:r>
              <a:rPr lang="hu-HU" sz="1800" b="1" dirty="0" smtClean="0"/>
              <a:t> </a:t>
            </a:r>
            <a:r>
              <a:rPr lang="en-US" sz="1800" b="1" dirty="0" smtClean="0"/>
              <a:t>media-platforms </a:t>
            </a:r>
            <a:r>
              <a:rPr lang="en-US" sz="1800" dirty="0" smtClean="0"/>
              <a:t>for the freedom of expression</a:t>
            </a:r>
            <a:r>
              <a:rPr lang="hu-HU" sz="1800" dirty="0" smtClean="0"/>
              <a:t> (</a:t>
            </a:r>
            <a:r>
              <a:rPr lang="hu-HU" sz="1800" dirty="0" smtClean="0">
                <a:sym typeface="Wingdings" pitchFamily="2" charset="2"/>
              </a:rPr>
              <a:t> </a:t>
            </a:r>
            <a:r>
              <a:rPr lang="hu-HU" sz="1800" dirty="0" err="1" smtClean="0">
                <a:sym typeface="Wingdings" pitchFamily="2" charset="2"/>
              </a:rPr>
              <a:t>Polish</a:t>
            </a:r>
            <a:r>
              <a:rPr lang="hu-HU" sz="1800" dirty="0" smtClean="0">
                <a:sym typeface="Wingdings" pitchFamily="2" charset="2"/>
              </a:rPr>
              <a:t> </a:t>
            </a:r>
            <a:r>
              <a:rPr lang="hu-HU" sz="1800" dirty="0" err="1" smtClean="0">
                <a:sym typeface="Wingdings" pitchFamily="2" charset="2"/>
              </a:rPr>
              <a:t>State</a:t>
            </a:r>
            <a:r>
              <a:rPr lang="hu-HU" sz="1800" dirty="0" smtClean="0">
                <a:sym typeface="Wingdings" pitchFamily="2" charset="2"/>
              </a:rPr>
              <a:t> </a:t>
            </a:r>
            <a:r>
              <a:rPr lang="hu-HU" sz="1800" dirty="0" err="1" smtClean="0">
                <a:sym typeface="Wingdings" pitchFamily="2" charset="2"/>
              </a:rPr>
              <a:t>Oil</a:t>
            </a:r>
            <a:r>
              <a:rPr lang="hu-HU" sz="1800" dirty="0" smtClean="0">
                <a:sym typeface="Wingdings" pitchFamily="2" charset="2"/>
              </a:rPr>
              <a:t> </a:t>
            </a:r>
            <a:r>
              <a:rPr lang="hu-HU" sz="1800" dirty="0" err="1" smtClean="0">
                <a:sym typeface="Wingdings" pitchFamily="2" charset="2"/>
              </a:rPr>
              <a:t>Company</a:t>
            </a:r>
            <a:r>
              <a:rPr lang="hu-HU" sz="1800" dirty="0" smtClean="0">
                <a:sym typeface="Wingdings" pitchFamily="2" charset="2"/>
              </a:rPr>
              <a:t>’ </a:t>
            </a:r>
            <a:r>
              <a:rPr lang="hu-HU" sz="1800" dirty="0" err="1" smtClean="0">
                <a:sym typeface="Wingdings" pitchFamily="2" charset="2"/>
              </a:rPr>
              <a:t>media</a:t>
            </a:r>
            <a:r>
              <a:rPr lang="hu-HU" sz="1800" dirty="0" smtClean="0">
                <a:sym typeface="Wingdings" pitchFamily="2" charset="2"/>
              </a:rPr>
              <a:t> </a:t>
            </a:r>
            <a:r>
              <a:rPr lang="hu-HU" sz="1800" dirty="0" err="1" smtClean="0">
                <a:sym typeface="Wingdings" pitchFamily="2" charset="2"/>
              </a:rPr>
              <a:t>acquisitions</a:t>
            </a:r>
            <a:r>
              <a:rPr lang="hu-HU" sz="1800" dirty="0" smtClean="0">
                <a:sym typeface="Wingdings" pitchFamily="2" charset="2"/>
              </a:rPr>
              <a:t>)</a:t>
            </a:r>
            <a:endParaRPr lang="hu-HU" sz="1800" dirty="0" smtClean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771550"/>
            <a:ext cx="4498974" cy="3600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hu-HU" sz="2000" dirty="0" smtClean="0"/>
              <a:t>   Hungary: </a:t>
            </a:r>
            <a:r>
              <a:rPr lang="hu-HU" sz="2000" dirty="0" err="1" smtClean="0"/>
              <a:t>close</a:t>
            </a:r>
            <a:r>
              <a:rPr lang="hu-HU" sz="2000" dirty="0" smtClean="0"/>
              <a:t>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point</a:t>
            </a:r>
            <a:r>
              <a:rPr lang="hu-HU" sz="2000" dirty="0" smtClean="0"/>
              <a:t> of no </a:t>
            </a:r>
            <a:r>
              <a:rPr lang="hu-HU" sz="2000" dirty="0" err="1" smtClean="0"/>
              <a:t>return</a:t>
            </a:r>
            <a:endParaRPr lang="hu-HU" sz="200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427984" y="1203598"/>
            <a:ext cx="4716016" cy="3744416"/>
          </a:xfrm>
        </p:spPr>
        <p:txBody>
          <a:bodyPr>
            <a:noAutofit/>
          </a:bodyPr>
          <a:lstStyle/>
          <a:p>
            <a:r>
              <a:rPr lang="en-US" sz="1800" dirty="0" smtClean="0"/>
              <a:t>the </a:t>
            </a:r>
            <a:r>
              <a:rPr lang="hu-HU" sz="1800" dirty="0" smtClean="0"/>
              <a:t>Fidesz </a:t>
            </a:r>
            <a:r>
              <a:rPr lang="hu-HU" sz="1800" dirty="0" err="1" smtClean="0"/>
              <a:t>lost</a:t>
            </a:r>
            <a:r>
              <a:rPr lang="hu-HU" sz="1800" dirty="0" smtClean="0"/>
              <a:t> </a:t>
            </a:r>
            <a:r>
              <a:rPr lang="hu-HU" sz="1800" dirty="0" err="1" smtClean="0"/>
              <a:t>its</a:t>
            </a:r>
            <a:r>
              <a:rPr lang="hu-HU" sz="1800" dirty="0" smtClean="0"/>
              <a:t> </a:t>
            </a:r>
            <a:r>
              <a:rPr lang="en-US" sz="1800" b="1" dirty="0" smtClean="0"/>
              <a:t>central position </a:t>
            </a:r>
            <a:r>
              <a:rPr lang="en-US" sz="1800" dirty="0" smtClean="0"/>
              <a:t>in the three-partite political field</a:t>
            </a:r>
            <a:r>
              <a:rPr lang="hu-HU" sz="1800" dirty="0" smtClean="0"/>
              <a:t>; (</a:t>
            </a:r>
            <a:r>
              <a:rPr lang="hu-HU" sz="1800" dirty="0" err="1" smtClean="0"/>
              <a:t>as</a:t>
            </a:r>
            <a:r>
              <a:rPr lang="hu-HU" sz="1800" dirty="0" smtClean="0"/>
              <a:t> a </a:t>
            </a:r>
            <a:r>
              <a:rPr lang="hu-HU" sz="1800" dirty="0" err="1" smtClean="0"/>
              <a:t>result</a:t>
            </a:r>
            <a:r>
              <a:rPr lang="hu-HU" sz="1800" dirty="0" smtClean="0"/>
              <a:t> of </a:t>
            </a:r>
            <a:r>
              <a:rPr lang="hu-HU" sz="1800" dirty="0" err="1" smtClean="0"/>
              <a:t>Jobbik’s</a:t>
            </a:r>
            <a:r>
              <a:rPr lang="hu-HU" sz="1800" dirty="0" smtClean="0"/>
              <a:t> </a:t>
            </a:r>
            <a:r>
              <a:rPr lang="hu-HU" sz="1800" dirty="0" err="1" smtClean="0"/>
              <a:t>attemt</a:t>
            </a:r>
            <a:r>
              <a:rPr lang="hu-HU" sz="1800" dirty="0" smtClean="0"/>
              <a:t> </a:t>
            </a:r>
            <a:r>
              <a:rPr lang="hu-HU" sz="1800" dirty="0" err="1" smtClean="0"/>
              <a:t>to</a:t>
            </a:r>
            <a:r>
              <a:rPr lang="hu-HU" sz="1800" dirty="0" smtClean="0"/>
              <a:t> </a:t>
            </a:r>
            <a:r>
              <a:rPr lang="hu-HU" sz="1800" dirty="0" err="1" smtClean="0"/>
              <a:t>move</a:t>
            </a:r>
            <a:r>
              <a:rPr lang="hu-HU" sz="1800" dirty="0" smtClean="0"/>
              <a:t> </a:t>
            </a:r>
            <a:r>
              <a:rPr lang="hu-HU" sz="1800" dirty="0" err="1" smtClean="0"/>
              <a:t>to</a:t>
            </a:r>
            <a:r>
              <a:rPr lang="hu-HU" sz="1800" dirty="0" smtClean="0"/>
              <a:t> </a:t>
            </a:r>
            <a:r>
              <a:rPr lang="hu-HU" sz="1800" dirty="0" err="1" smtClean="0"/>
              <a:t>the</a:t>
            </a:r>
            <a:r>
              <a:rPr lang="hu-HU" sz="1800" dirty="0" smtClean="0"/>
              <a:t> centrum);</a:t>
            </a:r>
          </a:p>
          <a:p>
            <a:r>
              <a:rPr lang="hu-HU" sz="1800" b="1" dirty="0" smtClean="0"/>
              <a:t>vassal </a:t>
            </a:r>
            <a:r>
              <a:rPr lang="hu-HU" sz="1800" b="1" dirty="0" err="1" smtClean="0"/>
              <a:t>private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enterprises</a:t>
            </a:r>
            <a:r>
              <a:rPr lang="hu-HU" sz="1800" dirty="0" smtClean="0"/>
              <a:t>; </a:t>
            </a:r>
            <a:r>
              <a:rPr lang="hu-HU" sz="1800" dirty="0" err="1" smtClean="0"/>
              <a:t>incorporated</a:t>
            </a:r>
            <a:r>
              <a:rPr lang="hu-HU" sz="1800" dirty="0" smtClean="0"/>
              <a:t> </a:t>
            </a:r>
            <a:r>
              <a:rPr lang="hu-HU" sz="1800" dirty="0" err="1" smtClean="0"/>
              <a:t>into</a:t>
            </a:r>
            <a:r>
              <a:rPr lang="hu-HU" sz="1800" dirty="0" smtClean="0"/>
              <a:t>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dirty="0" err="1" smtClean="0"/>
              <a:t>patron-client</a:t>
            </a:r>
            <a:r>
              <a:rPr lang="hu-HU" sz="1800" dirty="0" smtClean="0"/>
              <a:t> </a:t>
            </a:r>
            <a:r>
              <a:rPr lang="hu-HU" sz="1800" dirty="0" err="1" smtClean="0"/>
              <a:t>chains</a:t>
            </a:r>
            <a:r>
              <a:rPr lang="hu-HU" sz="1800" dirty="0" smtClean="0"/>
              <a:t> of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dirty="0" err="1" smtClean="0"/>
              <a:t>adopted</a:t>
            </a:r>
            <a:r>
              <a:rPr lang="hu-HU" sz="1800" dirty="0" smtClean="0"/>
              <a:t> </a:t>
            </a:r>
            <a:r>
              <a:rPr lang="hu-HU" sz="1800" dirty="0" err="1" smtClean="0"/>
              <a:t>political</a:t>
            </a:r>
            <a:r>
              <a:rPr lang="hu-HU" sz="1800" dirty="0" smtClean="0"/>
              <a:t> </a:t>
            </a:r>
            <a:r>
              <a:rPr lang="hu-HU" sz="1800" dirty="0" err="1" smtClean="0"/>
              <a:t>family</a:t>
            </a:r>
            <a:r>
              <a:rPr lang="hu-HU" sz="1800" dirty="0" smtClean="0"/>
              <a:t>;</a:t>
            </a:r>
          </a:p>
          <a:p>
            <a:r>
              <a:rPr lang="hu-HU" sz="1800" dirty="0" err="1" smtClean="0"/>
              <a:t>loosing</a:t>
            </a:r>
            <a:r>
              <a:rPr lang="hu-HU" sz="1800" dirty="0" smtClean="0"/>
              <a:t> </a:t>
            </a:r>
            <a:r>
              <a:rPr lang="en-US" sz="1800" dirty="0" smtClean="0"/>
              <a:t>the </a:t>
            </a:r>
            <a:r>
              <a:rPr lang="en-US" sz="1800" b="1" dirty="0" smtClean="0"/>
              <a:t>uniformity of the political institutional map </a:t>
            </a:r>
            <a:r>
              <a:rPr lang="en-US" sz="1800" dirty="0" smtClean="0"/>
              <a:t>of the municipalities </a:t>
            </a:r>
            <a:r>
              <a:rPr lang="hu-HU" sz="1800" dirty="0" smtClean="0"/>
              <a:t>,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dirty="0" err="1" smtClean="0"/>
              <a:t>gov</a:t>
            </a:r>
            <a:r>
              <a:rPr lang="hu-HU" sz="1800" dirty="0" smtClean="0"/>
              <a:t>. </a:t>
            </a:r>
            <a:r>
              <a:rPr lang="hu-HU" sz="1800" dirty="0" err="1" smtClean="0"/>
              <a:t>deprives</a:t>
            </a:r>
            <a:r>
              <a:rPr lang="hu-HU" sz="1800" dirty="0" smtClean="0"/>
              <a:t> </a:t>
            </a:r>
            <a:r>
              <a:rPr lang="hu-HU" sz="1800" dirty="0" err="1" smtClean="0"/>
              <a:t>them</a:t>
            </a:r>
            <a:r>
              <a:rPr lang="hu-HU" sz="1800" dirty="0" smtClean="0"/>
              <a:t> </a:t>
            </a:r>
            <a:r>
              <a:rPr lang="hu-HU" sz="1800" dirty="0" err="1" smtClean="0"/>
              <a:t>from</a:t>
            </a:r>
            <a:r>
              <a:rPr lang="hu-HU" sz="1800" dirty="0" smtClean="0"/>
              <a:t> most of </a:t>
            </a:r>
            <a:r>
              <a:rPr lang="hu-HU" sz="1800" dirty="0" err="1" smtClean="0"/>
              <a:t>their</a:t>
            </a:r>
            <a:r>
              <a:rPr lang="hu-HU" sz="1800" dirty="0" smtClean="0"/>
              <a:t> </a:t>
            </a:r>
            <a:r>
              <a:rPr lang="hu-HU" sz="1800" dirty="0" err="1" smtClean="0"/>
              <a:t>rights</a:t>
            </a:r>
            <a:r>
              <a:rPr lang="hu-HU" sz="1800" dirty="0" smtClean="0"/>
              <a:t> and </a:t>
            </a:r>
            <a:r>
              <a:rPr lang="hu-HU" sz="1800" dirty="0" err="1" smtClean="0"/>
              <a:t>revenues</a:t>
            </a:r>
            <a:r>
              <a:rPr lang="hu-HU" sz="1800" dirty="0" smtClean="0"/>
              <a:t>; Budapest centered country;</a:t>
            </a:r>
          </a:p>
          <a:p>
            <a:r>
              <a:rPr lang="en-US" sz="1800" dirty="0" smtClean="0"/>
              <a:t>the </a:t>
            </a:r>
            <a:r>
              <a:rPr lang="en-US" sz="1800" b="1" dirty="0" smtClean="0"/>
              <a:t>elimination or </a:t>
            </a:r>
            <a:r>
              <a:rPr lang="en-US" sz="1800" b="1" dirty="0" err="1" smtClean="0"/>
              <a:t>ghettoization</a:t>
            </a:r>
            <a:r>
              <a:rPr lang="en-US" sz="1800" b="1" dirty="0" smtClean="0"/>
              <a:t> of spaces for freedom of expression</a:t>
            </a:r>
            <a:r>
              <a:rPr lang="hu-HU" sz="1800" dirty="0" smtClean="0"/>
              <a:t>;</a:t>
            </a:r>
            <a:endParaRPr lang="hu-HU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</TotalTime>
  <Words>1504</Words>
  <Application>Microsoft Office PowerPoint</Application>
  <PresentationFormat>Diavetítés a képernyőre (16:9 oldalarány)</PresentationFormat>
  <Paragraphs>238</Paragraphs>
  <Slides>15</Slides>
  <Notes>8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1" baseType="lpstr">
      <vt:lpstr>SimSun</vt:lpstr>
      <vt:lpstr>Arial</vt:lpstr>
      <vt:lpstr>Calibri</vt:lpstr>
      <vt:lpstr>Times New Roman</vt:lpstr>
      <vt:lpstr>Wingdings</vt:lpstr>
      <vt:lpstr>Office-téma</vt:lpstr>
      <vt:lpstr>Poland and Hungary Two autocratic attempts to overthrow liberal democracy   </vt:lpstr>
      <vt:lpstr>Common ideological frames: the ostensible similarity of the Polish and Hungarian autocratic attempts (1)</vt:lpstr>
      <vt:lpstr>Common ideological frames: the ostensible similarity of the Polish and Hungarian autocratic attempts (2)</vt:lpstr>
      <vt:lpstr>Two types of post-communist autocracies (1)</vt:lpstr>
      <vt:lpstr>Two types of post-communist autocracies (2)  Poland’s conservative autocracy            Hungary’s post-communist mafia state</vt:lpstr>
      <vt:lpstr>International preferences in the two autocratic schemes (1)</vt:lpstr>
      <vt:lpstr>International preferences in the two autocratic schemes (2)</vt:lpstr>
      <vt:lpstr>The constraints of autocratic attempts (1)</vt:lpstr>
      <vt:lpstr>The constraints of autocratic attempts (2)</vt:lpstr>
      <vt:lpstr>Interpretative Framework of Post-Communist Regimes</vt:lpstr>
      <vt:lpstr>Primary trajectories of post-communist regimes</vt:lpstr>
      <vt:lpstr>Secondary trajectories of post-communist regimes</vt:lpstr>
      <vt:lpstr>Modelled Trajectories of Post-Communist Regimes:  Hungary</vt:lpstr>
      <vt:lpstr>Modelled Trajectories of Post-Communist Regimes:  Poland</vt:lpstr>
      <vt:lpstr>Thanks for your attention!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Poland and Hungary Two autocratic attempts to overthrow liberal democracy</dc:title>
  <dc:creator>Magyar Bálint</dc:creator>
  <cp:lastModifiedBy>Bálint</cp:lastModifiedBy>
  <cp:revision>68</cp:revision>
  <dcterms:created xsi:type="dcterms:W3CDTF">2017-05-31T08:03:47Z</dcterms:created>
  <dcterms:modified xsi:type="dcterms:W3CDTF">2021-04-21T19:44:49Z</dcterms:modified>
</cp:coreProperties>
</file>